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6" r:id="rId3"/>
    <p:sldId id="307" r:id="rId4"/>
    <p:sldId id="294" r:id="rId5"/>
    <p:sldId id="295" r:id="rId6"/>
    <p:sldId id="257" r:id="rId7"/>
    <p:sldId id="291" r:id="rId8"/>
    <p:sldId id="293" r:id="rId9"/>
    <p:sldId id="292" r:id="rId10"/>
    <p:sldId id="274" r:id="rId11"/>
    <p:sldId id="285" r:id="rId12"/>
    <p:sldId id="296" r:id="rId13"/>
    <p:sldId id="297" r:id="rId14"/>
    <p:sldId id="298" r:id="rId15"/>
    <p:sldId id="299" r:id="rId16"/>
    <p:sldId id="275" r:id="rId17"/>
    <p:sldId id="276" r:id="rId18"/>
    <p:sldId id="287" r:id="rId19"/>
    <p:sldId id="273" r:id="rId20"/>
    <p:sldId id="284" r:id="rId21"/>
    <p:sldId id="316" r:id="rId22"/>
    <p:sldId id="300" r:id="rId23"/>
    <p:sldId id="278" r:id="rId24"/>
    <p:sldId id="277" r:id="rId25"/>
    <p:sldId id="288" r:id="rId26"/>
    <p:sldId id="260" r:id="rId27"/>
    <p:sldId id="258" r:id="rId28"/>
    <p:sldId id="259" r:id="rId29"/>
    <p:sldId id="261" r:id="rId30"/>
    <p:sldId id="305" r:id="rId31"/>
    <p:sldId id="263" r:id="rId32"/>
    <p:sldId id="262" r:id="rId33"/>
    <p:sldId id="318" r:id="rId34"/>
    <p:sldId id="271" r:id="rId35"/>
    <p:sldId id="264" r:id="rId36"/>
    <p:sldId id="319" r:id="rId37"/>
    <p:sldId id="266" r:id="rId38"/>
    <p:sldId id="268" r:id="rId39"/>
    <p:sldId id="265" r:id="rId40"/>
    <p:sldId id="279" r:id="rId41"/>
    <p:sldId id="280" r:id="rId42"/>
    <p:sldId id="308" r:id="rId43"/>
    <p:sldId id="267" r:id="rId44"/>
    <p:sldId id="304" r:id="rId45"/>
    <p:sldId id="320" r:id="rId46"/>
    <p:sldId id="289" r:id="rId47"/>
    <p:sldId id="290" r:id="rId48"/>
    <p:sldId id="269" r:id="rId49"/>
    <p:sldId id="270" r:id="rId50"/>
    <p:sldId id="306" r:id="rId51"/>
    <p:sldId id="272" r:id="rId52"/>
    <p:sldId id="281" r:id="rId53"/>
    <p:sldId id="282" r:id="rId54"/>
    <p:sldId id="311" r:id="rId55"/>
    <p:sldId id="283" r:id="rId56"/>
    <p:sldId id="301" r:id="rId57"/>
    <p:sldId id="302"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FF0066"/>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66" autoAdjust="0"/>
    <p:restoredTop sz="94660"/>
  </p:normalViewPr>
  <p:slideViewPr>
    <p:cSldViewPr>
      <p:cViewPr varScale="1">
        <p:scale>
          <a:sx n="67" d="100"/>
          <a:sy n="67" d="100"/>
        </p:scale>
        <p:origin x="702"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620C046-6ADF-44E3-87F5-499AE25D07DF}" type="datetimeFigureOut">
              <a:rPr lang="en-US" smtClean="0"/>
              <a:t>3/13/2019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6109CF-4626-476C-B0D9-43B477018D98}" type="slidenum">
              <a:rPr lang="en-US" smtClean="0"/>
              <a:t>‹#›</a:t>
            </a:fld>
            <a:endParaRPr lang="en-US"/>
          </a:p>
        </p:txBody>
      </p:sp>
    </p:spTree>
    <p:extLst>
      <p:ext uri="{BB962C8B-B14F-4D97-AF65-F5344CB8AC3E}">
        <p14:creationId xmlns:p14="http://schemas.microsoft.com/office/powerpoint/2010/main" val="1558175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20C046-6ADF-44E3-87F5-499AE25D07DF}" type="datetimeFigureOut">
              <a:rPr lang="en-US" smtClean="0"/>
              <a:t>3/13/2019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6109CF-4626-476C-B0D9-43B477018D98}" type="slidenum">
              <a:rPr lang="en-US" smtClean="0"/>
              <a:t>‹#›</a:t>
            </a:fld>
            <a:endParaRPr lang="en-US"/>
          </a:p>
        </p:txBody>
      </p:sp>
    </p:spTree>
    <p:extLst>
      <p:ext uri="{BB962C8B-B14F-4D97-AF65-F5344CB8AC3E}">
        <p14:creationId xmlns:p14="http://schemas.microsoft.com/office/powerpoint/2010/main" val="119834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20C046-6ADF-44E3-87F5-499AE25D07DF}" type="datetimeFigureOut">
              <a:rPr lang="en-US" smtClean="0"/>
              <a:t>3/13/2019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6109CF-4626-476C-B0D9-43B477018D98}" type="slidenum">
              <a:rPr lang="en-US" smtClean="0"/>
              <a:t>‹#›</a:t>
            </a:fld>
            <a:endParaRPr lang="en-US"/>
          </a:p>
        </p:txBody>
      </p:sp>
    </p:spTree>
    <p:extLst>
      <p:ext uri="{BB962C8B-B14F-4D97-AF65-F5344CB8AC3E}">
        <p14:creationId xmlns:p14="http://schemas.microsoft.com/office/powerpoint/2010/main" val="653639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20C046-6ADF-44E3-87F5-499AE25D07DF}" type="datetimeFigureOut">
              <a:rPr lang="en-US" smtClean="0"/>
              <a:t>3/13/2019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6109CF-4626-476C-B0D9-43B477018D98}" type="slidenum">
              <a:rPr lang="en-US" smtClean="0"/>
              <a:t>‹#›</a:t>
            </a:fld>
            <a:endParaRPr lang="en-US"/>
          </a:p>
        </p:txBody>
      </p:sp>
    </p:spTree>
    <p:extLst>
      <p:ext uri="{BB962C8B-B14F-4D97-AF65-F5344CB8AC3E}">
        <p14:creationId xmlns:p14="http://schemas.microsoft.com/office/powerpoint/2010/main" val="955111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20C046-6ADF-44E3-87F5-499AE25D07DF}" type="datetimeFigureOut">
              <a:rPr lang="en-US" smtClean="0"/>
              <a:t>3/13/2019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6109CF-4626-476C-B0D9-43B477018D98}" type="slidenum">
              <a:rPr lang="en-US" smtClean="0"/>
              <a:t>‹#›</a:t>
            </a:fld>
            <a:endParaRPr lang="en-US"/>
          </a:p>
        </p:txBody>
      </p:sp>
    </p:spTree>
    <p:extLst>
      <p:ext uri="{BB962C8B-B14F-4D97-AF65-F5344CB8AC3E}">
        <p14:creationId xmlns:p14="http://schemas.microsoft.com/office/powerpoint/2010/main" val="882657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20C046-6ADF-44E3-87F5-499AE25D07DF}" type="datetimeFigureOut">
              <a:rPr lang="en-US" smtClean="0"/>
              <a:t>3/13/2019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6109CF-4626-476C-B0D9-43B477018D98}" type="slidenum">
              <a:rPr lang="en-US" smtClean="0"/>
              <a:t>‹#›</a:t>
            </a:fld>
            <a:endParaRPr lang="en-US"/>
          </a:p>
        </p:txBody>
      </p:sp>
    </p:spTree>
    <p:extLst>
      <p:ext uri="{BB962C8B-B14F-4D97-AF65-F5344CB8AC3E}">
        <p14:creationId xmlns:p14="http://schemas.microsoft.com/office/powerpoint/2010/main" val="2281332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620C046-6ADF-44E3-87F5-499AE25D07DF}" type="datetimeFigureOut">
              <a:rPr lang="en-US" smtClean="0"/>
              <a:t>3/13/2019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6109CF-4626-476C-B0D9-43B477018D98}" type="slidenum">
              <a:rPr lang="en-US" smtClean="0"/>
              <a:t>‹#›</a:t>
            </a:fld>
            <a:endParaRPr lang="en-US"/>
          </a:p>
        </p:txBody>
      </p:sp>
    </p:spTree>
    <p:extLst>
      <p:ext uri="{BB962C8B-B14F-4D97-AF65-F5344CB8AC3E}">
        <p14:creationId xmlns:p14="http://schemas.microsoft.com/office/powerpoint/2010/main" val="1505686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620C046-6ADF-44E3-87F5-499AE25D07DF}" type="datetimeFigureOut">
              <a:rPr lang="en-US" smtClean="0"/>
              <a:t>3/13/2019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6109CF-4626-476C-B0D9-43B477018D98}" type="slidenum">
              <a:rPr lang="en-US" smtClean="0"/>
              <a:t>‹#›</a:t>
            </a:fld>
            <a:endParaRPr lang="en-US"/>
          </a:p>
        </p:txBody>
      </p:sp>
    </p:spTree>
    <p:extLst>
      <p:ext uri="{BB962C8B-B14F-4D97-AF65-F5344CB8AC3E}">
        <p14:creationId xmlns:p14="http://schemas.microsoft.com/office/powerpoint/2010/main" val="4640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20C046-6ADF-44E3-87F5-499AE25D07DF}" type="datetimeFigureOut">
              <a:rPr lang="en-US" smtClean="0"/>
              <a:t>3/13/2019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6109CF-4626-476C-B0D9-43B477018D98}" type="slidenum">
              <a:rPr lang="en-US" smtClean="0"/>
              <a:t>‹#›</a:t>
            </a:fld>
            <a:endParaRPr lang="en-US"/>
          </a:p>
        </p:txBody>
      </p:sp>
    </p:spTree>
    <p:extLst>
      <p:ext uri="{BB962C8B-B14F-4D97-AF65-F5344CB8AC3E}">
        <p14:creationId xmlns:p14="http://schemas.microsoft.com/office/powerpoint/2010/main" val="1551376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20C046-6ADF-44E3-87F5-499AE25D07DF}" type="datetimeFigureOut">
              <a:rPr lang="en-US" smtClean="0"/>
              <a:t>3/13/2019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6109CF-4626-476C-B0D9-43B477018D98}" type="slidenum">
              <a:rPr lang="en-US" smtClean="0"/>
              <a:t>‹#›</a:t>
            </a:fld>
            <a:endParaRPr lang="en-US"/>
          </a:p>
        </p:txBody>
      </p:sp>
    </p:spTree>
    <p:extLst>
      <p:ext uri="{BB962C8B-B14F-4D97-AF65-F5344CB8AC3E}">
        <p14:creationId xmlns:p14="http://schemas.microsoft.com/office/powerpoint/2010/main" val="953726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20C046-6ADF-44E3-87F5-499AE25D07DF}" type="datetimeFigureOut">
              <a:rPr lang="en-US" smtClean="0"/>
              <a:t>3/13/2019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6109CF-4626-476C-B0D9-43B477018D98}" type="slidenum">
              <a:rPr lang="en-US" smtClean="0"/>
              <a:t>‹#›</a:t>
            </a:fld>
            <a:endParaRPr lang="en-US"/>
          </a:p>
        </p:txBody>
      </p:sp>
    </p:spTree>
    <p:extLst>
      <p:ext uri="{BB962C8B-B14F-4D97-AF65-F5344CB8AC3E}">
        <p14:creationId xmlns:p14="http://schemas.microsoft.com/office/powerpoint/2010/main" val="3612961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20C046-6ADF-44E3-87F5-499AE25D07DF}" type="datetimeFigureOut">
              <a:rPr lang="en-US" smtClean="0"/>
              <a:t>3/13/2019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6109CF-4626-476C-B0D9-43B477018D98}" type="slidenum">
              <a:rPr lang="en-US" smtClean="0"/>
              <a:t>‹#›</a:t>
            </a:fld>
            <a:endParaRPr lang="en-US"/>
          </a:p>
        </p:txBody>
      </p:sp>
    </p:spTree>
    <p:extLst>
      <p:ext uri="{BB962C8B-B14F-4D97-AF65-F5344CB8AC3E}">
        <p14:creationId xmlns:p14="http://schemas.microsoft.com/office/powerpoint/2010/main" val="4253814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GD3dgiDreGc&amp;feature=youtu.be" TargetMode="External"/><Relationship Id="rId2" Type="http://schemas.openxmlformats.org/officeDocument/2006/relationships/image" Target="../media/image22.gif"/><Relationship Id="rId1" Type="http://schemas.openxmlformats.org/officeDocument/2006/relationships/slideLayout" Target="../slideLayouts/slideLayout4.xml"/><Relationship Id="rId4" Type="http://schemas.openxmlformats.org/officeDocument/2006/relationships/hyperlink" Target="https://www.khanacademy.org/partner-content/crash-course1/crash-course-world-history/road-trip-conquest-trade/v/crash-course-world-history-21"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www.youtube.com/watch?v=I_3L5zoX7Us&amp;feature=youtu.be" TargetMode="Externa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I9QuO09z-SI" TargetMode="External"/><Relationship Id="rId2" Type="http://schemas.openxmlformats.org/officeDocument/2006/relationships/image" Target="../media/image34.jpg"/><Relationship Id="rId1" Type="http://schemas.openxmlformats.org/officeDocument/2006/relationships/slideLayout" Target="../slideLayouts/slideLayout4.xml"/><Relationship Id="rId5" Type="http://schemas.openxmlformats.org/officeDocument/2006/relationships/image" Target="../media/image35.png"/><Relationship Id="rId4" Type="http://schemas.openxmlformats.org/officeDocument/2006/relationships/hyperlink" Target="https://www.youtube.com/watch?v=o5_DKwuP97w"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38.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www.youtube.com/watch?v=HQPA5oNpfM4" TargetMode="Externa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slate.com/articles/life/the_history_of_american_slavery/2015/06/animated_interactive_of_the_history_of_the_atlantic_slave_trade.html" TargetMode="External"/><Relationship Id="rId2" Type="http://schemas.openxmlformats.org/officeDocument/2006/relationships/hyperlink" Target="https://www.youtube.com/watch?v=dnV_MTFEGIY" TargetMode="Externa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56.jp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1676401"/>
          </a:xfrm>
        </p:spPr>
        <p:txBody>
          <a:bodyPr>
            <a:normAutofit/>
          </a:bodyPr>
          <a:lstStyle/>
          <a:p>
            <a:r>
              <a:rPr lang="en-US" sz="6600" b="1" u="sng" dirty="0">
                <a:solidFill>
                  <a:srgbClr val="7030A0"/>
                </a:solidFill>
                <a:latin typeface="Algerian" panose="04020705040A02060702" pitchFamily="82" charset="0"/>
              </a:rPr>
              <a:t>World History</a:t>
            </a:r>
          </a:p>
        </p:txBody>
      </p:sp>
      <p:sp>
        <p:nvSpPr>
          <p:cNvPr id="3" name="Subtitle 2"/>
          <p:cNvSpPr>
            <a:spLocks noGrp="1"/>
          </p:cNvSpPr>
          <p:nvPr>
            <p:ph type="subTitle" idx="1"/>
          </p:nvPr>
        </p:nvSpPr>
        <p:spPr>
          <a:xfrm>
            <a:off x="1371600" y="2971800"/>
            <a:ext cx="6400800" cy="2209800"/>
          </a:xfrm>
        </p:spPr>
        <p:txBody>
          <a:bodyPr>
            <a:normAutofit/>
          </a:bodyPr>
          <a:lstStyle/>
          <a:p>
            <a:r>
              <a:rPr lang="en-US" sz="5400" dirty="0">
                <a:solidFill>
                  <a:srgbClr val="C00000"/>
                </a:solidFill>
                <a:latin typeface="Algerian" panose="04020705040A02060702" pitchFamily="82" charset="0"/>
              </a:rPr>
              <a:t>The Age of Exploration</a:t>
            </a:r>
          </a:p>
        </p:txBody>
      </p:sp>
    </p:spTree>
    <p:extLst>
      <p:ext uri="{BB962C8B-B14F-4D97-AF65-F5344CB8AC3E}">
        <p14:creationId xmlns:p14="http://schemas.microsoft.com/office/powerpoint/2010/main" val="558871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u="sng" dirty="0">
                <a:solidFill>
                  <a:schemeClr val="accent6">
                    <a:lumMod val="75000"/>
                  </a:schemeClr>
                </a:solidFill>
                <a:latin typeface="Agency FB" panose="020B0503020202020204" pitchFamily="34" charset="0"/>
              </a:rPr>
              <a:t>It’s All About The Spices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990600"/>
            <a:ext cx="9067800" cy="5867400"/>
          </a:xfrm>
        </p:spPr>
      </p:pic>
    </p:spTree>
    <p:extLst>
      <p:ext uri="{BB962C8B-B14F-4D97-AF65-F5344CB8AC3E}">
        <p14:creationId xmlns:p14="http://schemas.microsoft.com/office/powerpoint/2010/main" val="4235278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u="sng" dirty="0">
                <a:solidFill>
                  <a:schemeClr val="accent6">
                    <a:lumMod val="50000"/>
                  </a:schemeClr>
                </a:solidFill>
                <a:latin typeface="Aharoni" panose="02010803020104030203" pitchFamily="2" charset="-79"/>
                <a:cs typeface="Aharoni" panose="02010803020104030203" pitchFamily="2" charset="-79"/>
              </a:rPr>
              <a:t>Spice Islands</a:t>
            </a:r>
          </a:p>
        </p:txBody>
      </p:sp>
      <p:sp>
        <p:nvSpPr>
          <p:cNvPr id="3" name="Content Placeholder 2"/>
          <p:cNvSpPr>
            <a:spLocks noGrp="1"/>
          </p:cNvSpPr>
          <p:nvPr>
            <p:ph sz="half" idx="1"/>
          </p:nvPr>
        </p:nvSpPr>
        <p:spPr>
          <a:xfrm>
            <a:off x="0" y="1219200"/>
            <a:ext cx="3581400" cy="5105400"/>
          </a:xfrm>
        </p:spPr>
        <p:txBody>
          <a:bodyPr/>
          <a:lstStyle/>
          <a:p>
            <a:pPr marL="0" indent="0">
              <a:buNone/>
            </a:pPr>
            <a:r>
              <a:rPr lang="en-US" dirty="0"/>
              <a:t>       </a:t>
            </a:r>
            <a:r>
              <a:rPr lang="en-US" b="1" u="sng" dirty="0">
                <a:solidFill>
                  <a:srgbClr val="C00000"/>
                </a:solidFill>
              </a:rPr>
              <a:t>Why spices?</a:t>
            </a:r>
          </a:p>
          <a:p>
            <a:r>
              <a:rPr lang="en-US" dirty="0">
                <a:solidFill>
                  <a:schemeClr val="accent6">
                    <a:lumMod val="75000"/>
                  </a:schemeClr>
                </a:solidFill>
              </a:rPr>
              <a:t>They were used to preserve food</a:t>
            </a:r>
          </a:p>
          <a:p>
            <a:r>
              <a:rPr lang="en-US" dirty="0">
                <a:solidFill>
                  <a:srgbClr val="002060"/>
                </a:solidFill>
              </a:rPr>
              <a:t>Flavor meat</a:t>
            </a:r>
          </a:p>
          <a:p>
            <a:r>
              <a:rPr lang="en-US" dirty="0">
                <a:solidFill>
                  <a:srgbClr val="FF0000"/>
                </a:solidFill>
              </a:rPr>
              <a:t>Make medicines</a:t>
            </a:r>
          </a:p>
          <a:p>
            <a:r>
              <a:rPr lang="en-US" dirty="0">
                <a:solidFill>
                  <a:srgbClr val="7030A0"/>
                </a:solidFill>
              </a:rPr>
              <a:t>Make perfumes</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352800" y="914400"/>
            <a:ext cx="5791200" cy="5943600"/>
          </a:xfrm>
        </p:spPr>
      </p:pic>
    </p:spTree>
    <p:extLst>
      <p:ext uri="{BB962C8B-B14F-4D97-AF65-F5344CB8AC3E}">
        <p14:creationId xmlns:p14="http://schemas.microsoft.com/office/powerpoint/2010/main" val="811533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9144000" cy="6858000"/>
          </a:xfrm>
        </p:spPr>
      </p:pic>
    </p:spTree>
    <p:extLst>
      <p:ext uri="{BB962C8B-B14F-4D97-AF65-F5344CB8AC3E}">
        <p14:creationId xmlns:p14="http://schemas.microsoft.com/office/powerpoint/2010/main" val="2548872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9067800" cy="6858000"/>
          </a:xfrm>
        </p:spPr>
      </p:pic>
    </p:spTree>
    <p:extLst>
      <p:ext uri="{BB962C8B-B14F-4D97-AF65-F5344CB8AC3E}">
        <p14:creationId xmlns:p14="http://schemas.microsoft.com/office/powerpoint/2010/main" val="19302534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9144000" cy="6934200"/>
          </a:xfrm>
        </p:spPr>
      </p:pic>
    </p:spTree>
    <p:extLst>
      <p:ext uri="{BB962C8B-B14F-4D97-AF65-F5344CB8AC3E}">
        <p14:creationId xmlns:p14="http://schemas.microsoft.com/office/powerpoint/2010/main" val="2567642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9144000" cy="6858000"/>
          </a:xfrm>
        </p:spPr>
      </p:pic>
    </p:spTree>
    <p:extLst>
      <p:ext uri="{BB962C8B-B14F-4D97-AF65-F5344CB8AC3E}">
        <p14:creationId xmlns:p14="http://schemas.microsoft.com/office/powerpoint/2010/main" val="974685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u="sng" dirty="0">
                <a:solidFill>
                  <a:srgbClr val="0070C0"/>
                </a:solidFill>
                <a:latin typeface="Arial Rounded MT Bold" panose="020F0704030504030204" pitchFamily="34" charset="0"/>
              </a:rPr>
              <a:t>Dias rounds the tip of Africa</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4636" y="1600200"/>
            <a:ext cx="3289300" cy="4800599"/>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733800" y="1143000"/>
            <a:ext cx="5410200" cy="5715000"/>
          </a:xfrm>
        </p:spPr>
      </p:pic>
    </p:spTree>
    <p:extLst>
      <p:ext uri="{BB962C8B-B14F-4D97-AF65-F5344CB8AC3E}">
        <p14:creationId xmlns:p14="http://schemas.microsoft.com/office/powerpoint/2010/main" val="2444371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b="1" i="1" u="sng" dirty="0">
                <a:solidFill>
                  <a:srgbClr val="C00000"/>
                </a:solidFill>
              </a:rPr>
              <a:t>Da Gama Goes to India </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0782" y="1524000"/>
            <a:ext cx="3402979" cy="4525963"/>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886200" y="1524000"/>
            <a:ext cx="5257800" cy="5334000"/>
          </a:xfrm>
        </p:spPr>
      </p:pic>
    </p:spTree>
    <p:extLst>
      <p:ext uri="{BB962C8B-B14F-4D97-AF65-F5344CB8AC3E}">
        <p14:creationId xmlns:p14="http://schemas.microsoft.com/office/powerpoint/2010/main" val="1361824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u="sng" dirty="0"/>
              <a:t>Columbus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914400"/>
            <a:ext cx="8991600" cy="5943600"/>
          </a:xfrm>
        </p:spPr>
      </p:pic>
    </p:spTree>
    <p:extLst>
      <p:ext uri="{BB962C8B-B14F-4D97-AF65-F5344CB8AC3E}">
        <p14:creationId xmlns:p14="http://schemas.microsoft.com/office/powerpoint/2010/main" val="41323443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rmAutofit fontScale="90000"/>
          </a:bodyPr>
          <a:lstStyle/>
          <a:p>
            <a:r>
              <a:rPr lang="en-US" b="1" i="1" u="sng" dirty="0"/>
              <a:t>Christopher Columbus</a:t>
            </a:r>
            <a:br>
              <a:rPr lang="en-US" b="1" i="1" u="sng" dirty="0"/>
            </a:br>
            <a:r>
              <a:rPr lang="en-US" b="1" i="1" u="sng" dirty="0"/>
              <a:t>Good guy or not so good guy? </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1524000"/>
            <a:ext cx="3810000" cy="487680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886200" y="1524000"/>
            <a:ext cx="5257800" cy="5334000"/>
          </a:xfrm>
        </p:spPr>
      </p:pic>
    </p:spTree>
    <p:extLst>
      <p:ext uri="{BB962C8B-B14F-4D97-AF65-F5344CB8AC3E}">
        <p14:creationId xmlns:p14="http://schemas.microsoft.com/office/powerpoint/2010/main" val="3786566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04800"/>
          </a:xfrm>
        </p:spPr>
        <p:txBody>
          <a:bodyPr>
            <a:normAutofit fontScale="90000"/>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990600"/>
            <a:ext cx="9144000" cy="5867400"/>
          </a:xfrm>
        </p:spPr>
      </p:pic>
    </p:spTree>
    <p:extLst>
      <p:ext uri="{BB962C8B-B14F-4D97-AF65-F5344CB8AC3E}">
        <p14:creationId xmlns:p14="http://schemas.microsoft.com/office/powerpoint/2010/main" val="18888316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u="sng" dirty="0">
                <a:solidFill>
                  <a:srgbClr val="0070C0"/>
                </a:solidFill>
                <a:latin typeface="Aharoni" panose="02010803020104030203" pitchFamily="2" charset="-79"/>
                <a:cs typeface="Aharoni" panose="02010803020104030203" pitchFamily="2" charset="-79"/>
              </a:rPr>
              <a:t>The Voyages of Columbus</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1524000"/>
            <a:ext cx="5029200" cy="5334000"/>
          </a:xfrm>
        </p:spPr>
      </p:pic>
      <p:sp>
        <p:nvSpPr>
          <p:cNvPr id="4" name="Content Placeholder 3"/>
          <p:cNvSpPr>
            <a:spLocks noGrp="1"/>
          </p:cNvSpPr>
          <p:nvPr>
            <p:ph sz="half" idx="2"/>
          </p:nvPr>
        </p:nvSpPr>
        <p:spPr>
          <a:xfrm>
            <a:off x="5105400" y="1600200"/>
            <a:ext cx="4038600" cy="5181600"/>
          </a:xfrm>
        </p:spPr>
        <p:txBody>
          <a:bodyPr>
            <a:normAutofit fontScale="85000" lnSpcReduction="20000"/>
          </a:bodyPr>
          <a:lstStyle/>
          <a:p>
            <a:r>
              <a:rPr lang="en-US" dirty="0"/>
              <a:t>Columbus on trial 5 min: </a:t>
            </a:r>
            <a:r>
              <a:rPr lang="en-US" dirty="0">
                <a:hlinkClick r:id="rId3"/>
              </a:rPr>
              <a:t>https://www.youtube.com/watch?v=GD3dgiDreGc&amp;feature=youtu.be</a:t>
            </a:r>
            <a:endParaRPr lang="en-US" dirty="0"/>
          </a:p>
          <a:p>
            <a:pPr marL="0" indent="0">
              <a:buNone/>
            </a:pPr>
            <a:endParaRPr lang="en-US" dirty="0"/>
          </a:p>
          <a:p>
            <a:r>
              <a:rPr lang="en-US" dirty="0">
                <a:solidFill>
                  <a:srgbClr val="C00000"/>
                </a:solidFill>
              </a:rPr>
              <a:t>Should we still celebrate Columbus Day? </a:t>
            </a:r>
          </a:p>
          <a:p>
            <a:r>
              <a:rPr lang="en-US" dirty="0"/>
              <a:t>Crash Course Columbus, </a:t>
            </a:r>
            <a:r>
              <a:rPr lang="en-US" dirty="0" err="1"/>
              <a:t>DeGama</a:t>
            </a:r>
            <a:r>
              <a:rPr lang="en-US" dirty="0"/>
              <a:t> Zheng He: </a:t>
            </a:r>
          </a:p>
          <a:p>
            <a:r>
              <a:rPr lang="en-US" dirty="0">
                <a:hlinkClick r:id="rId4"/>
              </a:rPr>
              <a:t>https://www.khanacademy.org/partner-content/crash-course1/crash-course-world-history/road-trip-conquest-trade/v/crash-course-world-history-21</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5991926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F2EC3-46B6-4EBD-BC11-21610CFC821A}"/>
              </a:ext>
            </a:extLst>
          </p:cNvPr>
          <p:cNvSpPr>
            <a:spLocks noGrp="1"/>
          </p:cNvSpPr>
          <p:nvPr>
            <p:ph type="title"/>
          </p:nvPr>
        </p:nvSpPr>
        <p:spPr>
          <a:xfrm>
            <a:off x="76200" y="0"/>
            <a:ext cx="4255375" cy="2057919"/>
          </a:xfrm>
        </p:spPr>
        <p:txBody>
          <a:bodyPr vert="horz" lIns="91440" tIns="45720" rIns="91440" bIns="45720" rtlCol="0" anchor="ctr">
            <a:normAutofit/>
          </a:bodyPr>
          <a:lstStyle/>
          <a:p>
            <a:pPr algn="l">
              <a:lnSpc>
                <a:spcPct val="90000"/>
              </a:lnSpc>
            </a:pPr>
            <a:r>
              <a:rPr lang="en-US" sz="3700" dirty="0">
                <a:solidFill>
                  <a:srgbClr val="C00000"/>
                </a:solidFill>
              </a:rPr>
              <a:t>Italian explorer Amerigo Vespucci</a:t>
            </a:r>
          </a:p>
        </p:txBody>
      </p:sp>
      <p:sp>
        <p:nvSpPr>
          <p:cNvPr id="3" name="Content Placeholder 2">
            <a:extLst>
              <a:ext uri="{FF2B5EF4-FFF2-40B4-BE49-F238E27FC236}">
                <a16:creationId xmlns:a16="http://schemas.microsoft.com/office/drawing/2014/main" id="{5F110C20-307E-4176-82BB-49F24302CEB9}"/>
              </a:ext>
            </a:extLst>
          </p:cNvPr>
          <p:cNvSpPr>
            <a:spLocks noGrp="1"/>
          </p:cNvSpPr>
          <p:nvPr>
            <p:ph sz="half" idx="1"/>
          </p:nvPr>
        </p:nvSpPr>
        <p:spPr>
          <a:xfrm>
            <a:off x="76200" y="1905001"/>
            <a:ext cx="4495800" cy="4876792"/>
          </a:xfrm>
        </p:spPr>
        <p:txBody>
          <a:bodyPr vert="horz" lIns="91440" tIns="45720" rIns="91440" bIns="45720" rtlCol="0">
            <a:normAutofit/>
          </a:bodyPr>
          <a:lstStyle/>
          <a:p>
            <a:pPr indent="-228600">
              <a:lnSpc>
                <a:spcPct val="90000"/>
              </a:lnSpc>
            </a:pPr>
            <a:r>
              <a:rPr lang="en-US" sz="2400" b="1" dirty="0"/>
              <a:t>On May 10, 1497, he embarked on his first voyage. On his third and most successful voyage, he discovered present-day Rio de Janeiro and Rio de la Plata. Believing he had discovered a new continent, he called South America the New World. In 1507,America was named after him.</a:t>
            </a:r>
          </a:p>
        </p:txBody>
      </p:sp>
      <p:pic>
        <p:nvPicPr>
          <p:cNvPr id="6" name="Content Placeholder 5">
            <a:extLst>
              <a:ext uri="{FF2B5EF4-FFF2-40B4-BE49-F238E27FC236}">
                <a16:creationId xmlns:a16="http://schemas.microsoft.com/office/drawing/2014/main" id="{1263C796-395B-49FA-AD9F-5BE06C56CA4C}"/>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2415"/>
          <a:stretch/>
        </p:blipFill>
        <p:spPr>
          <a:xfrm>
            <a:off x="4409136" y="10"/>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2241247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9144000" cy="6858000"/>
          </a:xfrm>
        </p:spPr>
      </p:pic>
    </p:spTree>
    <p:extLst>
      <p:ext uri="{BB962C8B-B14F-4D97-AF65-F5344CB8AC3E}">
        <p14:creationId xmlns:p14="http://schemas.microsoft.com/office/powerpoint/2010/main" val="5474625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dirty="0">
                <a:solidFill>
                  <a:srgbClr val="7030A0"/>
                </a:solidFill>
              </a:rPr>
              <a:t>Treaty of Tordesillas divides the New World between </a:t>
            </a:r>
            <a:r>
              <a:rPr lang="en-US" dirty="0">
                <a:solidFill>
                  <a:srgbClr val="0070C0"/>
                </a:solidFill>
              </a:rPr>
              <a:t>Spain</a:t>
            </a:r>
            <a:r>
              <a:rPr lang="en-US" dirty="0"/>
              <a:t> </a:t>
            </a:r>
            <a:r>
              <a:rPr lang="en-US" dirty="0">
                <a:solidFill>
                  <a:srgbClr val="7030A0"/>
                </a:solidFill>
              </a:rPr>
              <a:t>and</a:t>
            </a:r>
            <a:r>
              <a:rPr lang="en-US" dirty="0"/>
              <a:t> </a:t>
            </a:r>
            <a:r>
              <a:rPr lang="en-US" dirty="0">
                <a:solidFill>
                  <a:srgbClr val="FFC000"/>
                </a:solidFill>
              </a:rPr>
              <a:t>Portugal</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32114"/>
            <a:ext cx="9067800" cy="5715000"/>
          </a:xfrm>
        </p:spPr>
      </p:pic>
    </p:spTree>
    <p:extLst>
      <p:ext uri="{BB962C8B-B14F-4D97-AF65-F5344CB8AC3E}">
        <p14:creationId xmlns:p14="http://schemas.microsoft.com/office/powerpoint/2010/main" val="4034381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5" y="0"/>
            <a:ext cx="9157855" cy="1143000"/>
          </a:xfrm>
        </p:spPr>
        <p:txBody>
          <a:bodyPr>
            <a:normAutofit/>
          </a:bodyPr>
          <a:lstStyle/>
          <a:p>
            <a:r>
              <a:rPr lang="en-US" i="1" u="sng" dirty="0">
                <a:solidFill>
                  <a:srgbClr val="00B050"/>
                </a:solidFill>
              </a:rPr>
              <a:t>Magellan Circumnavigates the Globe</a:t>
            </a:r>
            <a:br>
              <a:rPr lang="en-US" i="1" u="sng" dirty="0">
                <a:solidFill>
                  <a:srgbClr val="00B050"/>
                </a:solidFill>
              </a:rPr>
            </a:br>
            <a:r>
              <a:rPr lang="en-US" sz="2200" i="1" u="sng" dirty="0">
                <a:solidFill>
                  <a:srgbClr val="00B050"/>
                </a:solidFill>
              </a:rPr>
              <a:t>(actually 19 of his crew does, he dies along the way)</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3855" y="1524000"/>
            <a:ext cx="3394472" cy="4525963"/>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429000" y="1219200"/>
            <a:ext cx="5715000" cy="5638800"/>
          </a:xfrm>
        </p:spPr>
      </p:pic>
    </p:spTree>
    <p:extLst>
      <p:ext uri="{BB962C8B-B14F-4D97-AF65-F5344CB8AC3E}">
        <p14:creationId xmlns:p14="http://schemas.microsoft.com/office/powerpoint/2010/main" val="28635055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u="sng" dirty="0">
                <a:solidFill>
                  <a:srgbClr val="FFC000"/>
                </a:solidFill>
              </a:rPr>
              <a:t>Magellan</a:t>
            </a:r>
            <a:r>
              <a:rPr lang="en-US" dirty="0"/>
              <a:t>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990600"/>
            <a:ext cx="9144000" cy="5867400"/>
          </a:xfrm>
        </p:spPr>
      </p:pic>
    </p:spTree>
    <p:extLst>
      <p:ext uri="{BB962C8B-B14F-4D97-AF65-F5344CB8AC3E}">
        <p14:creationId xmlns:p14="http://schemas.microsoft.com/office/powerpoint/2010/main" val="15017961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b="1" u="sng" dirty="0">
                <a:solidFill>
                  <a:srgbClr val="0070C0"/>
                </a:solidFill>
              </a:rPr>
              <a:t>Age of Exploration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914400"/>
            <a:ext cx="9144000" cy="5943600"/>
          </a:xfrm>
        </p:spPr>
      </p:pic>
    </p:spTree>
    <p:extLst>
      <p:ext uri="{BB962C8B-B14F-4D97-AF65-F5344CB8AC3E}">
        <p14:creationId xmlns:p14="http://schemas.microsoft.com/office/powerpoint/2010/main" val="20088501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b="1" u="sng" dirty="0">
                <a:solidFill>
                  <a:srgbClr val="FF0000"/>
                </a:solidFill>
              </a:rPr>
              <a:t>Who Went Where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066800"/>
            <a:ext cx="9144000" cy="5791200"/>
          </a:xfrm>
        </p:spPr>
      </p:pic>
    </p:spTree>
    <p:extLst>
      <p:ext uri="{BB962C8B-B14F-4D97-AF65-F5344CB8AC3E}">
        <p14:creationId xmlns:p14="http://schemas.microsoft.com/office/powerpoint/2010/main" val="33815138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b="1" i="1" u="sng" dirty="0">
                <a:solidFill>
                  <a:srgbClr val="00B050"/>
                </a:solidFill>
              </a:rPr>
              <a:t>South American Empires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 y="990600"/>
            <a:ext cx="9067800" cy="6172200"/>
          </a:xfrm>
        </p:spPr>
      </p:pic>
    </p:spTree>
    <p:extLst>
      <p:ext uri="{BB962C8B-B14F-4D97-AF65-F5344CB8AC3E}">
        <p14:creationId xmlns:p14="http://schemas.microsoft.com/office/powerpoint/2010/main" val="1317551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447800"/>
          </a:xfrm>
        </p:spPr>
        <p:txBody>
          <a:bodyPr>
            <a:normAutofit fontScale="90000"/>
          </a:bodyPr>
          <a:lstStyle/>
          <a:p>
            <a:r>
              <a:rPr lang="en-US" sz="3600" u="sng" dirty="0">
                <a:solidFill>
                  <a:srgbClr val="C00000"/>
                </a:solidFill>
              </a:rPr>
              <a:t>Cortez Conquers the Aztecs</a:t>
            </a:r>
            <a:br>
              <a:rPr lang="en-US" sz="3600" u="sng" dirty="0"/>
            </a:br>
            <a:r>
              <a:rPr lang="en-US" sz="3600" u="sng" dirty="0">
                <a:solidFill>
                  <a:srgbClr val="006600"/>
                </a:solidFill>
              </a:rPr>
              <a:t>Superior weapon</a:t>
            </a:r>
            <a:r>
              <a:rPr lang="en-US" sz="3600" u="sng" dirty="0"/>
              <a:t>, </a:t>
            </a:r>
            <a:r>
              <a:rPr lang="en-US" sz="3600" u="sng" dirty="0">
                <a:solidFill>
                  <a:srgbClr val="002060"/>
                </a:solidFill>
              </a:rPr>
              <a:t>divisions among Indians </a:t>
            </a:r>
            <a:r>
              <a:rPr lang="en-US" sz="3600" u="sng" dirty="0"/>
              <a:t>and </a:t>
            </a:r>
            <a:r>
              <a:rPr lang="en-US" sz="3600" u="sng" dirty="0">
                <a:solidFill>
                  <a:srgbClr val="7030A0"/>
                </a:solidFill>
              </a:rPr>
              <a:t>disease helped Spanish win</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1600200"/>
            <a:ext cx="3657600" cy="525780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962400" y="1676400"/>
            <a:ext cx="5029200" cy="4876800"/>
          </a:xfrm>
        </p:spPr>
      </p:pic>
    </p:spTree>
    <p:extLst>
      <p:ext uri="{BB962C8B-B14F-4D97-AF65-F5344CB8AC3E}">
        <p14:creationId xmlns:p14="http://schemas.microsoft.com/office/powerpoint/2010/main" val="1870874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t>Age of Exploration: Is it good or bad?</a:t>
            </a:r>
          </a:p>
        </p:txBody>
      </p:sp>
      <p:sp>
        <p:nvSpPr>
          <p:cNvPr id="3" name="Content Placeholder 2"/>
          <p:cNvSpPr>
            <a:spLocks noGrp="1"/>
          </p:cNvSpPr>
          <p:nvPr>
            <p:ph sz="half" idx="1"/>
          </p:nvPr>
        </p:nvSpPr>
        <p:spPr/>
        <p:txBody>
          <a:bodyPr/>
          <a:lstStyle/>
          <a:p>
            <a:r>
              <a:rPr lang="en-US" dirty="0"/>
              <a:t>Intro Video</a:t>
            </a:r>
          </a:p>
          <a:p>
            <a:r>
              <a:rPr lang="en-US" dirty="0">
                <a:hlinkClick r:id="rId2"/>
              </a:rPr>
              <a:t>https://www.youtube.com/watch?v=I_3L5zoX7Us&amp;feature=youtu.be</a:t>
            </a:r>
            <a:endParaRPr lang="en-US" dirty="0"/>
          </a:p>
          <a:p>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1600200"/>
            <a:ext cx="4343400" cy="4525963"/>
          </a:xfrm>
        </p:spPr>
      </p:pic>
    </p:spTree>
    <p:extLst>
      <p:ext uri="{BB962C8B-B14F-4D97-AF65-F5344CB8AC3E}">
        <p14:creationId xmlns:p14="http://schemas.microsoft.com/office/powerpoint/2010/main" val="24739609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lstStyle/>
          <a:p>
            <a:r>
              <a:rPr lang="en-US" b="1" u="sng" dirty="0">
                <a:solidFill>
                  <a:schemeClr val="accent6">
                    <a:lumMod val="75000"/>
                  </a:schemeClr>
                </a:solidFill>
              </a:rPr>
              <a:t>Aztec Empire</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1524000"/>
            <a:ext cx="4495800" cy="5181600"/>
          </a:xfrm>
        </p:spPr>
      </p:pic>
      <p:sp>
        <p:nvSpPr>
          <p:cNvPr id="4" name="Content Placeholder 3"/>
          <p:cNvSpPr>
            <a:spLocks noGrp="1"/>
          </p:cNvSpPr>
          <p:nvPr>
            <p:ph sz="half" idx="2"/>
          </p:nvPr>
        </p:nvSpPr>
        <p:spPr>
          <a:xfrm>
            <a:off x="4648200" y="1600200"/>
            <a:ext cx="4495800" cy="5105400"/>
          </a:xfrm>
        </p:spPr>
        <p:txBody>
          <a:bodyPr>
            <a:normAutofit/>
          </a:bodyPr>
          <a:lstStyle/>
          <a:p>
            <a:r>
              <a:rPr lang="en-US" dirty="0"/>
              <a:t>Aztec Death Whistle:</a:t>
            </a:r>
          </a:p>
          <a:p>
            <a:r>
              <a:rPr lang="en-US" dirty="0">
                <a:hlinkClick r:id="rId3"/>
              </a:rPr>
              <a:t>https://www.youtube.com/watch?v=I9QuO09z-SI</a:t>
            </a:r>
            <a:endParaRPr lang="en-US" dirty="0"/>
          </a:p>
          <a:p>
            <a:r>
              <a:rPr lang="en-US" dirty="0"/>
              <a:t>Keith </a:t>
            </a:r>
            <a:r>
              <a:rPr lang="en-US" dirty="0" err="1"/>
              <a:t>Meso</a:t>
            </a:r>
            <a:r>
              <a:rPr lang="en-US" dirty="0"/>
              <a:t> America in 17 minutes: </a:t>
            </a:r>
            <a:r>
              <a:rPr lang="en-US" dirty="0">
                <a:hlinkClick r:id="rId4"/>
              </a:rPr>
              <a:t>https://www.youtube.com/watch?v=o5_DKwuP97w</a:t>
            </a:r>
            <a:endParaRPr lang="en-US" dirty="0"/>
          </a:p>
          <a:p>
            <a:endParaRPr lang="en-US" dirty="0"/>
          </a:p>
          <a:p>
            <a:endParaRPr lang="en-US"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3352800"/>
            <a:ext cx="152400"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34963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a:solidFill>
                  <a:srgbClr val="003300"/>
                </a:solidFill>
              </a:rPr>
              <a:t>Pizarro Conquers the Incas</a:t>
            </a:r>
            <a:endParaRPr lang="en-US" u="sng" dirty="0">
              <a:solidFill>
                <a:srgbClr val="003300"/>
              </a:solidFill>
            </a:endParaRP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1676400"/>
            <a:ext cx="4191000" cy="5181600"/>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267200" y="1371600"/>
            <a:ext cx="4724400" cy="5486400"/>
          </a:xfrm>
        </p:spPr>
      </p:pic>
    </p:spTree>
    <p:extLst>
      <p:ext uri="{BB962C8B-B14F-4D97-AF65-F5344CB8AC3E}">
        <p14:creationId xmlns:p14="http://schemas.microsoft.com/office/powerpoint/2010/main" val="42594077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u="sng" dirty="0">
                <a:solidFill>
                  <a:srgbClr val="C00000"/>
                </a:solidFill>
              </a:rPr>
              <a:t>Balboa </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0782" y="1524000"/>
            <a:ext cx="3613227" cy="533400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962400" y="1295400"/>
            <a:ext cx="5181600" cy="5257800"/>
          </a:xfrm>
        </p:spPr>
      </p:pic>
    </p:spTree>
    <p:extLst>
      <p:ext uri="{BB962C8B-B14F-4D97-AF65-F5344CB8AC3E}">
        <p14:creationId xmlns:p14="http://schemas.microsoft.com/office/powerpoint/2010/main" val="33108391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AC554-C87F-4455-B77A-194BFEDB078B}"/>
              </a:ext>
            </a:extLst>
          </p:cNvPr>
          <p:cNvSpPr>
            <a:spLocks noGrp="1"/>
          </p:cNvSpPr>
          <p:nvPr>
            <p:ph type="title"/>
          </p:nvPr>
        </p:nvSpPr>
        <p:spPr>
          <a:xfrm>
            <a:off x="457200" y="0"/>
            <a:ext cx="8229600" cy="990600"/>
          </a:xfrm>
        </p:spPr>
        <p:txBody>
          <a:bodyPr>
            <a:normAutofit fontScale="90000"/>
          </a:bodyPr>
          <a:lstStyle/>
          <a:p>
            <a:r>
              <a:rPr lang="en-US" b="1" u="sng" dirty="0"/>
              <a:t>French, Dutch and English Explorers</a:t>
            </a:r>
          </a:p>
        </p:txBody>
      </p:sp>
      <p:sp>
        <p:nvSpPr>
          <p:cNvPr id="3" name="Content Placeholder 2">
            <a:extLst>
              <a:ext uri="{FF2B5EF4-FFF2-40B4-BE49-F238E27FC236}">
                <a16:creationId xmlns:a16="http://schemas.microsoft.com/office/drawing/2014/main" id="{7CB502CD-922D-4AD8-89BF-4D797B157F8F}"/>
              </a:ext>
            </a:extLst>
          </p:cNvPr>
          <p:cNvSpPr>
            <a:spLocks noGrp="1"/>
          </p:cNvSpPr>
          <p:nvPr>
            <p:ph idx="1"/>
          </p:nvPr>
        </p:nvSpPr>
        <p:spPr>
          <a:xfrm>
            <a:off x="0" y="990600"/>
            <a:ext cx="9067800" cy="5592762"/>
          </a:xfrm>
        </p:spPr>
        <p:txBody>
          <a:bodyPr>
            <a:normAutofit fontScale="85000" lnSpcReduction="20000"/>
          </a:bodyPr>
          <a:lstStyle/>
          <a:p>
            <a:r>
              <a:rPr lang="en-US" b="1" u="sng" dirty="0">
                <a:solidFill>
                  <a:srgbClr val="7030A0"/>
                </a:solidFill>
              </a:rPr>
              <a:t>John Cabot</a:t>
            </a:r>
            <a:r>
              <a:rPr lang="en-US" dirty="0">
                <a:solidFill>
                  <a:srgbClr val="7030A0"/>
                </a:solidFill>
              </a:rPr>
              <a:t>: navigator and explorer. His 1497 discovery of the coast of North America under the commission of Henry VII of England is the earliest known European exploration of coastal North America </a:t>
            </a:r>
          </a:p>
          <a:p>
            <a:endParaRPr lang="en-US" dirty="0"/>
          </a:p>
          <a:p>
            <a:r>
              <a:rPr lang="en-US" b="1" u="sng" dirty="0">
                <a:solidFill>
                  <a:srgbClr val="FF0066"/>
                </a:solidFill>
              </a:rPr>
              <a:t>Sir Francis Drake: </a:t>
            </a:r>
            <a:r>
              <a:rPr lang="en-US" dirty="0">
                <a:solidFill>
                  <a:srgbClr val="FF0066"/>
                </a:solidFill>
              </a:rPr>
              <a:t>First Englishman to circumnavigated the globe from 1577-1580</a:t>
            </a:r>
          </a:p>
          <a:p>
            <a:endParaRPr lang="en-US" dirty="0"/>
          </a:p>
          <a:p>
            <a:r>
              <a:rPr lang="en-US" b="1" u="sng" dirty="0">
                <a:solidFill>
                  <a:srgbClr val="006600"/>
                </a:solidFill>
              </a:rPr>
              <a:t>Henry Hudson</a:t>
            </a:r>
            <a:r>
              <a:rPr lang="en-US" dirty="0">
                <a:solidFill>
                  <a:srgbClr val="006600"/>
                </a:solidFill>
              </a:rPr>
              <a:t>: made two unsuccessful sailing voyages in search of an ice-free passage to Asia and explored Canada</a:t>
            </a:r>
          </a:p>
          <a:p>
            <a:endParaRPr lang="en-US" dirty="0"/>
          </a:p>
          <a:p>
            <a:r>
              <a:rPr lang="en-US" b="1" u="sng" dirty="0">
                <a:solidFill>
                  <a:srgbClr val="002060"/>
                </a:solidFill>
              </a:rPr>
              <a:t>Jacques Cartier</a:t>
            </a:r>
            <a:r>
              <a:rPr lang="en-US" dirty="0">
                <a:solidFill>
                  <a:srgbClr val="002060"/>
                </a:solidFill>
              </a:rPr>
              <a:t>: His exploration of the St. Lawrence River allowed France to lay claim to lands that would become Canada.</a:t>
            </a:r>
          </a:p>
        </p:txBody>
      </p:sp>
    </p:spTree>
    <p:extLst>
      <p:ext uri="{BB962C8B-B14F-4D97-AF65-F5344CB8AC3E}">
        <p14:creationId xmlns:p14="http://schemas.microsoft.com/office/powerpoint/2010/main" val="8939950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solidFill>
                  <a:srgbClr val="FF0000"/>
                </a:solidFill>
              </a:rPr>
              <a:t>Age of Exploration Summary Chart</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6200" y="838200"/>
            <a:ext cx="9067800" cy="6019800"/>
          </a:xfrm>
        </p:spPr>
      </p:pic>
    </p:spTree>
    <p:extLst>
      <p:ext uri="{BB962C8B-B14F-4D97-AF65-F5344CB8AC3E}">
        <p14:creationId xmlns:p14="http://schemas.microsoft.com/office/powerpoint/2010/main" val="3675179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b="1" i="1" u="sng" dirty="0">
                <a:solidFill>
                  <a:srgbClr val="FFC000"/>
                </a:solidFill>
              </a:rPr>
              <a:t>Columbian Exchange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838200"/>
            <a:ext cx="9144000" cy="6019800"/>
          </a:xfrm>
        </p:spPr>
      </p:pic>
    </p:spTree>
    <p:extLst>
      <p:ext uri="{BB962C8B-B14F-4D97-AF65-F5344CB8AC3E}">
        <p14:creationId xmlns:p14="http://schemas.microsoft.com/office/powerpoint/2010/main" val="26371053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7E463-6C2D-441E-BE43-21CB83E2FC65}"/>
              </a:ext>
            </a:extLst>
          </p:cNvPr>
          <p:cNvSpPr>
            <a:spLocks noGrp="1"/>
          </p:cNvSpPr>
          <p:nvPr>
            <p:ph type="title"/>
          </p:nvPr>
        </p:nvSpPr>
        <p:spPr/>
        <p:txBody>
          <a:bodyPr/>
          <a:lstStyle/>
          <a:p>
            <a:r>
              <a:rPr lang="en-US" b="1" u="sng" dirty="0"/>
              <a:t>Causes of the Columbian Exchange</a:t>
            </a:r>
          </a:p>
        </p:txBody>
      </p:sp>
      <p:sp>
        <p:nvSpPr>
          <p:cNvPr id="3" name="Content Placeholder 2">
            <a:extLst>
              <a:ext uri="{FF2B5EF4-FFF2-40B4-BE49-F238E27FC236}">
                <a16:creationId xmlns:a16="http://schemas.microsoft.com/office/drawing/2014/main" id="{B35884F1-684F-4DF8-98B6-B52E156018F7}"/>
              </a:ext>
            </a:extLst>
          </p:cNvPr>
          <p:cNvSpPr>
            <a:spLocks noGrp="1"/>
          </p:cNvSpPr>
          <p:nvPr>
            <p:ph idx="1"/>
          </p:nvPr>
        </p:nvSpPr>
        <p:spPr>
          <a:xfrm>
            <a:off x="0" y="1600200"/>
            <a:ext cx="8991600" cy="5105400"/>
          </a:xfrm>
        </p:spPr>
        <p:txBody>
          <a:bodyPr>
            <a:normAutofit/>
          </a:bodyPr>
          <a:lstStyle/>
          <a:p>
            <a:r>
              <a:rPr lang="en-US" dirty="0"/>
              <a:t> </a:t>
            </a:r>
            <a:r>
              <a:rPr lang="en-US" dirty="0">
                <a:solidFill>
                  <a:srgbClr val="7030A0"/>
                </a:solidFill>
              </a:rPr>
              <a:t>European exploration of the world</a:t>
            </a:r>
          </a:p>
          <a:p>
            <a:pPr lvl="0"/>
            <a:r>
              <a:rPr lang="en-US" dirty="0">
                <a:solidFill>
                  <a:srgbClr val="0070C0"/>
                </a:solidFill>
              </a:rPr>
              <a:t>Quest for God, Gold and Glory</a:t>
            </a:r>
          </a:p>
          <a:p>
            <a:pPr lvl="0"/>
            <a:r>
              <a:rPr lang="en-US" dirty="0">
                <a:solidFill>
                  <a:srgbClr val="FF0066"/>
                </a:solidFill>
              </a:rPr>
              <a:t>Empire building</a:t>
            </a:r>
          </a:p>
          <a:p>
            <a:pPr lvl="0"/>
            <a:r>
              <a:rPr lang="en-US" dirty="0">
                <a:solidFill>
                  <a:srgbClr val="006600"/>
                </a:solidFill>
              </a:rPr>
              <a:t>Discovery of the Americas</a:t>
            </a:r>
          </a:p>
          <a:p>
            <a:pPr lvl="0"/>
            <a:r>
              <a:rPr lang="en-US" dirty="0">
                <a:solidFill>
                  <a:srgbClr val="002060"/>
                </a:solidFill>
              </a:rPr>
              <a:t>Colonization of the Americas by Spain, Portugal</a:t>
            </a:r>
          </a:p>
          <a:p>
            <a:pPr lvl="0"/>
            <a:r>
              <a:rPr lang="en-US" dirty="0">
                <a:solidFill>
                  <a:srgbClr val="00B050"/>
                </a:solidFill>
              </a:rPr>
              <a:t>Introduction of European cultures, goods, people, and diseases to the Americas</a:t>
            </a:r>
          </a:p>
          <a:p>
            <a:endParaRPr lang="en-US" dirty="0"/>
          </a:p>
        </p:txBody>
      </p:sp>
    </p:spTree>
    <p:extLst>
      <p:ext uri="{BB962C8B-B14F-4D97-AF65-F5344CB8AC3E}">
        <p14:creationId xmlns:p14="http://schemas.microsoft.com/office/powerpoint/2010/main" val="40033976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b="1" u="sng" dirty="0">
                <a:solidFill>
                  <a:srgbClr val="FFC000"/>
                </a:solidFill>
              </a:rPr>
              <a:t>Columbian Exchange</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838200"/>
            <a:ext cx="9144000" cy="6019800"/>
          </a:xfrm>
        </p:spPr>
      </p:pic>
    </p:spTree>
    <p:extLst>
      <p:ext uri="{BB962C8B-B14F-4D97-AF65-F5344CB8AC3E}">
        <p14:creationId xmlns:p14="http://schemas.microsoft.com/office/powerpoint/2010/main" val="18218028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solidFill>
                  <a:srgbClr val="FF0000"/>
                </a:solidFill>
                <a:latin typeface="Algerian" panose="04020705040A02060702" pitchFamily="82" charset="0"/>
              </a:rPr>
              <a:t>Old and New Worlds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295400"/>
            <a:ext cx="9067800" cy="5562599"/>
          </a:xfrm>
        </p:spPr>
      </p:pic>
    </p:spTree>
    <p:extLst>
      <p:ext uri="{BB962C8B-B14F-4D97-AF65-F5344CB8AC3E}">
        <p14:creationId xmlns:p14="http://schemas.microsoft.com/office/powerpoint/2010/main" val="19101082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p>
            <a:r>
              <a:rPr lang="en-US" b="1" i="1" u="sng" dirty="0">
                <a:solidFill>
                  <a:schemeClr val="accent4">
                    <a:lumMod val="60000"/>
                    <a:lumOff val="40000"/>
                  </a:schemeClr>
                </a:solidFill>
              </a:rPr>
              <a:t>Columbian Exchange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066800"/>
            <a:ext cx="9144000" cy="5791200"/>
          </a:xfrm>
        </p:spPr>
      </p:pic>
    </p:spTree>
    <p:extLst>
      <p:ext uri="{BB962C8B-B14F-4D97-AF65-F5344CB8AC3E}">
        <p14:creationId xmlns:p14="http://schemas.microsoft.com/office/powerpoint/2010/main" val="2466368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228600"/>
          </a:xfrm>
        </p:spPr>
        <p:txBody>
          <a:bodyPr>
            <a:normAutofit fontScale="90000"/>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9144000" cy="6705600"/>
          </a:xfrm>
        </p:spPr>
      </p:pic>
    </p:spTree>
    <p:extLst>
      <p:ext uri="{BB962C8B-B14F-4D97-AF65-F5344CB8AC3E}">
        <p14:creationId xmlns:p14="http://schemas.microsoft.com/office/powerpoint/2010/main" val="31889764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lstStyle/>
          <a:p>
            <a:r>
              <a:rPr lang="en-US" b="1" u="sng" dirty="0">
                <a:solidFill>
                  <a:srgbClr val="0070C0"/>
                </a:solidFill>
                <a:latin typeface="Brush Script MT" panose="03060802040406070304" pitchFamily="66" charset="0"/>
              </a:rPr>
              <a:t>Part of the Columbian Exchange</a:t>
            </a:r>
          </a:p>
        </p:txBody>
      </p:sp>
      <p:sp>
        <p:nvSpPr>
          <p:cNvPr id="3" name="Content Placeholder 2"/>
          <p:cNvSpPr>
            <a:spLocks noGrp="1"/>
          </p:cNvSpPr>
          <p:nvPr>
            <p:ph sz="half" idx="1"/>
          </p:nvPr>
        </p:nvSpPr>
        <p:spPr>
          <a:xfrm>
            <a:off x="0" y="1219200"/>
            <a:ext cx="4495800" cy="5562600"/>
          </a:xfrm>
        </p:spPr>
        <p:txBody>
          <a:bodyPr>
            <a:normAutofit/>
          </a:bodyPr>
          <a:lstStyle/>
          <a:p>
            <a:r>
              <a:rPr lang="en-US" b="1" dirty="0">
                <a:solidFill>
                  <a:srgbClr val="FF0066"/>
                </a:solidFill>
              </a:rPr>
              <a:t>            </a:t>
            </a:r>
            <a:r>
              <a:rPr lang="en-US" sz="3600" b="1" u="sng" dirty="0">
                <a:solidFill>
                  <a:srgbClr val="FF0066"/>
                </a:solidFill>
              </a:rPr>
              <a:t>Sugar</a:t>
            </a:r>
          </a:p>
          <a:p>
            <a:pPr marL="0" indent="0">
              <a:buNone/>
            </a:pPr>
            <a:r>
              <a:rPr lang="en-US" dirty="0">
                <a:solidFill>
                  <a:srgbClr val="FF0066"/>
                </a:solidFill>
              </a:rPr>
              <a:t>At one time sugar was a luxury item that few Europeans could afford. Then in 1493 Columbus brought sugar cane plants to the Caribbean and it thrived. Prices fell and would come to be added to another treat from the Americas ….</a:t>
            </a:r>
            <a:r>
              <a:rPr lang="en-US" sz="3600" b="1" u="sng" dirty="0">
                <a:solidFill>
                  <a:srgbClr val="C00000"/>
                </a:solidFill>
              </a:rPr>
              <a:t>Chocolate!!!</a:t>
            </a:r>
          </a:p>
        </p:txBody>
      </p:sp>
      <p:sp>
        <p:nvSpPr>
          <p:cNvPr id="4" name="Content Placeholder 3"/>
          <p:cNvSpPr>
            <a:spLocks noGrp="1"/>
          </p:cNvSpPr>
          <p:nvPr>
            <p:ph sz="half" idx="2"/>
          </p:nvPr>
        </p:nvSpPr>
        <p:spPr>
          <a:xfrm>
            <a:off x="4648200" y="1295400"/>
            <a:ext cx="4495800" cy="5486400"/>
          </a:xfrm>
        </p:spPr>
        <p:txBody>
          <a:bodyPr>
            <a:normAutofit/>
          </a:bodyPr>
          <a:lstStyle/>
          <a:p>
            <a:r>
              <a:rPr lang="en-US" dirty="0"/>
              <a:t>            </a:t>
            </a:r>
            <a:r>
              <a:rPr lang="en-US" u="sng" dirty="0"/>
              <a:t> </a:t>
            </a:r>
            <a:r>
              <a:rPr lang="en-US" sz="3600" b="1" u="sng" dirty="0">
                <a:solidFill>
                  <a:srgbClr val="7030A0"/>
                </a:solidFill>
              </a:rPr>
              <a:t>Tulips</a:t>
            </a:r>
          </a:p>
          <a:p>
            <a:r>
              <a:rPr lang="en-US" dirty="0">
                <a:solidFill>
                  <a:srgbClr val="7030A0"/>
                </a:solidFill>
              </a:rPr>
              <a:t>Tulipmania in the 1630’s in the Netherlands. People paid thousands for bulbs. Just as fast as the price soared it crashed</a:t>
            </a:r>
          </a:p>
          <a:p>
            <a:r>
              <a:rPr lang="en-US" dirty="0">
                <a:solidFill>
                  <a:srgbClr val="7030A0"/>
                </a:solidFill>
              </a:rPr>
              <a:t>Columbian Exchange Crash Course: </a:t>
            </a:r>
            <a:r>
              <a:rPr lang="en-US" dirty="0">
                <a:solidFill>
                  <a:srgbClr val="7030A0"/>
                </a:solidFill>
                <a:hlinkClick r:id="rId2"/>
              </a:rPr>
              <a:t>https://www.youtube.com/watch?v=HQPA5oNpfM4</a:t>
            </a:r>
            <a:endParaRPr lang="en-US" dirty="0">
              <a:solidFill>
                <a:srgbClr val="7030A0"/>
              </a:solidFill>
            </a:endParaRPr>
          </a:p>
        </p:txBody>
      </p:sp>
    </p:spTree>
    <p:extLst>
      <p:ext uri="{BB962C8B-B14F-4D97-AF65-F5344CB8AC3E}">
        <p14:creationId xmlns:p14="http://schemas.microsoft.com/office/powerpoint/2010/main" val="10591586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b="1" u="sng" dirty="0">
                <a:solidFill>
                  <a:srgbClr val="7030A0"/>
                </a:solidFill>
                <a:latin typeface="Algerian" panose="04020705040A02060702" pitchFamily="82" charset="0"/>
              </a:rPr>
              <a:t>Growing Tulips Today</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990600"/>
            <a:ext cx="9144000" cy="5867400"/>
          </a:xfrm>
        </p:spPr>
      </p:pic>
    </p:spTree>
    <p:extLst>
      <p:ext uri="{BB962C8B-B14F-4D97-AF65-F5344CB8AC3E}">
        <p14:creationId xmlns:p14="http://schemas.microsoft.com/office/powerpoint/2010/main" val="15156510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Effects of Disease in the Americas </a:t>
            </a:r>
          </a:p>
        </p:txBody>
      </p:sp>
      <p:sp>
        <p:nvSpPr>
          <p:cNvPr id="3" name="Content Placeholder 2"/>
          <p:cNvSpPr>
            <a:spLocks noGrp="1"/>
          </p:cNvSpPr>
          <p:nvPr>
            <p:ph sz="half" idx="1"/>
          </p:nvPr>
        </p:nvSpPr>
        <p:spPr>
          <a:xfrm>
            <a:off x="0" y="1417638"/>
            <a:ext cx="5410200" cy="5546725"/>
          </a:xfrm>
        </p:spPr>
        <p:txBody>
          <a:bodyPr>
            <a:normAutofit fontScale="85000" lnSpcReduction="10000"/>
          </a:bodyPr>
          <a:lstStyle/>
          <a:p>
            <a:r>
              <a:rPr lang="en-US" dirty="0"/>
              <a:t>In terms of </a:t>
            </a:r>
            <a:r>
              <a:rPr lang="en-US" b="1" dirty="0"/>
              <a:t>death</a:t>
            </a:r>
            <a:r>
              <a:rPr lang="en-US" dirty="0"/>
              <a:t> tolls, smallpox </a:t>
            </a:r>
            <a:r>
              <a:rPr lang="en-US" b="1" dirty="0"/>
              <a:t>killed</a:t>
            </a:r>
            <a:r>
              <a:rPr lang="en-US" dirty="0"/>
              <a:t> the greatest </a:t>
            </a:r>
            <a:r>
              <a:rPr lang="en-US" b="1" dirty="0"/>
              <a:t>number of Indians</a:t>
            </a:r>
            <a:r>
              <a:rPr lang="en-US" dirty="0"/>
              <a:t>, followed by measles, influenza, and bubonic plague.  The most deadly European </a:t>
            </a:r>
            <a:r>
              <a:rPr lang="en-US" b="1" dirty="0"/>
              <a:t>disease</a:t>
            </a:r>
            <a:r>
              <a:rPr lang="en-US" dirty="0"/>
              <a:t> was smallpox, a </a:t>
            </a:r>
            <a:r>
              <a:rPr lang="en-US" b="1" dirty="0"/>
              <a:t>disease</a:t>
            </a:r>
            <a:r>
              <a:rPr lang="en-US" dirty="0"/>
              <a:t> almost unknown in today's world but common prior to the twentieth century.</a:t>
            </a:r>
          </a:p>
          <a:p>
            <a:r>
              <a:rPr lang="en-US" dirty="0"/>
              <a:t>The great impact of disease on the Native population of America is an important part of the story of European exploration. Some experts believe that as much as </a:t>
            </a:r>
            <a:r>
              <a:rPr lang="en-US" b="1" dirty="0"/>
              <a:t>90 percent</a:t>
            </a:r>
            <a:r>
              <a:rPr lang="en-US" dirty="0"/>
              <a:t> of the American Indian population may have died from illnesses introduced to America by Europeans.</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715000" y="1828800"/>
            <a:ext cx="3429000" cy="5029200"/>
          </a:xfrm>
        </p:spPr>
      </p:pic>
    </p:spTree>
    <p:extLst>
      <p:ext uri="{BB962C8B-B14F-4D97-AF65-F5344CB8AC3E}">
        <p14:creationId xmlns:p14="http://schemas.microsoft.com/office/powerpoint/2010/main" val="41044682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u="sng" dirty="0">
                <a:solidFill>
                  <a:srgbClr val="00B050"/>
                </a:solidFill>
              </a:rPr>
              <a:t>The Affects Today</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990600"/>
            <a:ext cx="9144000" cy="5867400"/>
          </a:xfrm>
        </p:spPr>
      </p:pic>
    </p:spTree>
    <p:extLst>
      <p:ext uri="{BB962C8B-B14F-4D97-AF65-F5344CB8AC3E}">
        <p14:creationId xmlns:p14="http://schemas.microsoft.com/office/powerpoint/2010/main" val="20801112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9144000" cy="6858000"/>
          </a:xfrm>
        </p:spPr>
      </p:pic>
    </p:spTree>
    <p:extLst>
      <p:ext uri="{BB962C8B-B14F-4D97-AF65-F5344CB8AC3E}">
        <p14:creationId xmlns:p14="http://schemas.microsoft.com/office/powerpoint/2010/main" val="37472471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9AAE6-E065-4958-AB6D-862855ADA28A}"/>
              </a:ext>
            </a:extLst>
          </p:cNvPr>
          <p:cNvSpPr>
            <a:spLocks noGrp="1"/>
          </p:cNvSpPr>
          <p:nvPr>
            <p:ph type="title"/>
          </p:nvPr>
        </p:nvSpPr>
        <p:spPr/>
        <p:txBody>
          <a:bodyPr/>
          <a:lstStyle/>
          <a:p>
            <a:r>
              <a:rPr lang="en-US"/>
              <a:t>Encomienda System</a:t>
            </a:r>
          </a:p>
        </p:txBody>
      </p:sp>
      <p:pic>
        <p:nvPicPr>
          <p:cNvPr id="5" name="Content Placeholder 4">
            <a:extLst>
              <a:ext uri="{FF2B5EF4-FFF2-40B4-BE49-F238E27FC236}">
                <a16:creationId xmlns:a16="http://schemas.microsoft.com/office/drawing/2014/main" id="{616AEB2F-5907-4E67-AFB2-92C7A9B1347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600200"/>
            <a:ext cx="8686799" cy="5105400"/>
          </a:xfrm>
        </p:spPr>
      </p:pic>
    </p:spTree>
    <p:extLst>
      <p:ext uri="{BB962C8B-B14F-4D97-AF65-F5344CB8AC3E}">
        <p14:creationId xmlns:p14="http://schemas.microsoft.com/office/powerpoint/2010/main" val="18776082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b="1" u="sng" dirty="0">
                <a:latin typeface="Aharoni" panose="02010803020104030203" pitchFamily="2" charset="-79"/>
                <a:cs typeface="Aharoni" panose="02010803020104030203" pitchFamily="2" charset="-79"/>
              </a:rPr>
              <a:t>Slave Trade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990600"/>
            <a:ext cx="9143999" cy="5867400"/>
          </a:xfrm>
        </p:spPr>
      </p:pic>
    </p:spTree>
    <p:extLst>
      <p:ext uri="{BB962C8B-B14F-4D97-AF65-F5344CB8AC3E}">
        <p14:creationId xmlns:p14="http://schemas.microsoft.com/office/powerpoint/2010/main" val="36613023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b="1" u="sng" dirty="0">
                <a:solidFill>
                  <a:srgbClr val="C00000"/>
                </a:solidFill>
              </a:rPr>
              <a:t>Triangular Trade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990600"/>
            <a:ext cx="9067800" cy="5867400"/>
          </a:xfrm>
        </p:spPr>
      </p:pic>
    </p:spTree>
    <p:extLst>
      <p:ext uri="{BB962C8B-B14F-4D97-AF65-F5344CB8AC3E}">
        <p14:creationId xmlns:p14="http://schemas.microsoft.com/office/powerpoint/2010/main" val="8601930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b="1" u="sng" dirty="0">
                <a:solidFill>
                  <a:srgbClr val="00B050"/>
                </a:solidFill>
                <a:latin typeface="Algerian" panose="04020705040A02060702" pitchFamily="82" charset="0"/>
              </a:rPr>
              <a:t>Triangular Trade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990600"/>
            <a:ext cx="8991600" cy="5867400"/>
          </a:xfrm>
        </p:spPr>
      </p:pic>
    </p:spTree>
    <p:extLst>
      <p:ext uri="{BB962C8B-B14F-4D97-AF65-F5344CB8AC3E}">
        <p14:creationId xmlns:p14="http://schemas.microsoft.com/office/powerpoint/2010/main" val="12355859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b="1" u="sng" dirty="0">
                <a:latin typeface="Algerian" panose="04020705040A02060702" pitchFamily="82" charset="0"/>
              </a:rPr>
              <a:t>The Middle Passage</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1295400"/>
            <a:ext cx="4495800" cy="5181600"/>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572000" y="1295400"/>
            <a:ext cx="4572000" cy="5181600"/>
          </a:xfrm>
        </p:spPr>
      </p:pic>
    </p:spTree>
    <p:extLst>
      <p:ext uri="{BB962C8B-B14F-4D97-AF65-F5344CB8AC3E}">
        <p14:creationId xmlns:p14="http://schemas.microsoft.com/office/powerpoint/2010/main" val="1404894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1" y="0"/>
            <a:ext cx="9067800" cy="6858000"/>
          </a:xfrm>
        </p:spPr>
      </p:pic>
    </p:spTree>
    <p:extLst>
      <p:ext uri="{BB962C8B-B14F-4D97-AF65-F5344CB8AC3E}">
        <p14:creationId xmlns:p14="http://schemas.microsoft.com/office/powerpoint/2010/main" val="33337080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r>
              <a:rPr lang="en-US" u="sng" dirty="0">
                <a:solidFill>
                  <a:srgbClr val="0070C0"/>
                </a:solidFill>
              </a:rPr>
              <a:t>The Middle Passage</a:t>
            </a:r>
          </a:p>
        </p:txBody>
      </p:sp>
      <p:sp>
        <p:nvSpPr>
          <p:cNvPr id="3" name="Content Placeholder 2"/>
          <p:cNvSpPr>
            <a:spLocks noGrp="1"/>
          </p:cNvSpPr>
          <p:nvPr>
            <p:ph sz="half" idx="1"/>
          </p:nvPr>
        </p:nvSpPr>
        <p:spPr>
          <a:xfrm>
            <a:off x="0" y="914400"/>
            <a:ext cx="5867400" cy="6096000"/>
          </a:xfrm>
        </p:spPr>
        <p:txBody>
          <a:bodyPr>
            <a:normAutofit fontScale="62500" lnSpcReduction="20000"/>
          </a:bodyPr>
          <a:lstStyle/>
          <a:p>
            <a:r>
              <a:rPr lang="en-US" b="1" dirty="0">
                <a:solidFill>
                  <a:srgbClr val="002060"/>
                </a:solidFill>
              </a:rPr>
              <a:t>After kidnapping potential slaves, merchants forced them to walk in slave caravans to the European coastal forts, sometimes as far as 1,000 miles. Shackled and underfed, only half the people survived these death marches. Those too sick or weary to keep up were often killed or left to die. Those who reached the coastal forts were put into underground dungeons where they would stay -- sometimes for as long as a year -- until they were boarded on ships.</a:t>
            </a:r>
          </a:p>
          <a:p>
            <a:r>
              <a:rPr lang="en-US" b="1" dirty="0">
                <a:solidFill>
                  <a:srgbClr val="7030A0"/>
                </a:solidFill>
              </a:rPr>
              <a:t>Just as horrifying as these death marches was the Middle Passage, as it was called -- the transport of slaves across the Atlantic. On the first leg of their trip, slave traders delivered goods from European ports to West African ones. On the "middle" leg, ship captains  loaded their then-empty holds with slaves and transported them to the Americas and the Caribbean. </a:t>
            </a:r>
          </a:p>
          <a:p>
            <a:r>
              <a:rPr lang="en-US" b="1" dirty="0">
                <a:solidFill>
                  <a:srgbClr val="003300"/>
                </a:solidFill>
              </a:rPr>
              <a:t>A typical Atlantic crossing took 60-90 days but some lasted up to four months Upon arrival, captains sold the slaves and purchased raw materials to be brought back to Europe on the last leg of the trip. Roughly 54,000 voyages were made by Europeans to buy and sell slaves. Over the centuries, between one and two million persons died in the crossing</a:t>
            </a:r>
          </a:p>
          <a:p>
            <a:endParaRPr lang="en-US" dirty="0"/>
          </a:p>
        </p:txBody>
      </p:sp>
      <p:sp>
        <p:nvSpPr>
          <p:cNvPr id="4" name="Content Placeholder 3"/>
          <p:cNvSpPr>
            <a:spLocks noGrp="1"/>
          </p:cNvSpPr>
          <p:nvPr>
            <p:ph sz="half" idx="2"/>
          </p:nvPr>
        </p:nvSpPr>
        <p:spPr>
          <a:xfrm>
            <a:off x="5867400" y="1143000"/>
            <a:ext cx="3276600" cy="5562600"/>
          </a:xfrm>
        </p:spPr>
        <p:txBody>
          <a:bodyPr>
            <a:normAutofit fontScale="62500" lnSpcReduction="20000"/>
          </a:bodyPr>
          <a:lstStyle/>
          <a:p>
            <a:r>
              <a:rPr lang="en-US" dirty="0"/>
              <a:t>Crash Course: Atlantic Slave Trade: </a:t>
            </a:r>
            <a:r>
              <a:rPr lang="en-US" dirty="0">
                <a:hlinkClick r:id="rId2"/>
              </a:rPr>
              <a:t>https://www.youtube.com/watch?v=dnV_MTFEGIY</a:t>
            </a:r>
            <a:endParaRPr lang="en-US" dirty="0"/>
          </a:p>
          <a:p>
            <a:endParaRPr lang="en-US" dirty="0"/>
          </a:p>
          <a:p>
            <a:r>
              <a:rPr lang="en-US" dirty="0"/>
              <a:t>Animated history of slave trade, hit pause to stop on a ship and get info</a:t>
            </a:r>
          </a:p>
          <a:p>
            <a:r>
              <a:rPr lang="en-US" dirty="0">
                <a:hlinkClick r:id="rId3"/>
              </a:rPr>
              <a:t>http://www.slate.com/articles/life/the_history_of_american_slavery/2015/06/animated_interactive_of_the_history_of_the_atlantic_slave_trade.html</a:t>
            </a:r>
            <a:endParaRPr lang="en-US" dirty="0"/>
          </a:p>
          <a:p>
            <a:endParaRPr lang="en-US" dirty="0"/>
          </a:p>
          <a:p>
            <a:endParaRPr lang="en-US" dirty="0"/>
          </a:p>
        </p:txBody>
      </p:sp>
    </p:spTree>
    <p:extLst>
      <p:ext uri="{BB962C8B-B14F-4D97-AF65-F5344CB8AC3E}">
        <p14:creationId xmlns:p14="http://schemas.microsoft.com/office/powerpoint/2010/main" val="6605230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u="sng" dirty="0">
                <a:solidFill>
                  <a:srgbClr val="006600"/>
                </a:solidFill>
              </a:rPr>
              <a:t>Commercial Revolution</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914400"/>
            <a:ext cx="9144000" cy="5943600"/>
          </a:xfrm>
        </p:spPr>
      </p:pic>
    </p:spTree>
    <p:extLst>
      <p:ext uri="{BB962C8B-B14F-4D97-AF65-F5344CB8AC3E}">
        <p14:creationId xmlns:p14="http://schemas.microsoft.com/office/powerpoint/2010/main" val="4825058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u="sng" dirty="0">
                <a:solidFill>
                  <a:srgbClr val="006600"/>
                </a:solidFill>
                <a:latin typeface="Algerian" panose="04020705040A02060702" pitchFamily="82" charset="0"/>
              </a:rPr>
              <a:t>The Commercial Revolution</a:t>
            </a:r>
          </a:p>
        </p:txBody>
      </p:sp>
      <p:sp>
        <p:nvSpPr>
          <p:cNvPr id="3" name="Content Placeholder 2"/>
          <p:cNvSpPr>
            <a:spLocks noGrp="1"/>
          </p:cNvSpPr>
          <p:nvPr>
            <p:ph idx="1"/>
          </p:nvPr>
        </p:nvSpPr>
        <p:spPr>
          <a:xfrm>
            <a:off x="76200" y="990600"/>
            <a:ext cx="9067800" cy="5867400"/>
          </a:xfrm>
        </p:spPr>
        <p:txBody>
          <a:bodyPr>
            <a:normAutofit fontScale="85000" lnSpcReduction="20000"/>
          </a:bodyPr>
          <a:lstStyle/>
          <a:p>
            <a:r>
              <a:rPr lang="en-US" b="1" u="sng" dirty="0">
                <a:solidFill>
                  <a:srgbClr val="002060"/>
                </a:solidFill>
              </a:rPr>
              <a:t>The Price Revolution</a:t>
            </a:r>
            <a:r>
              <a:rPr lang="en-US" b="1" dirty="0">
                <a:solidFill>
                  <a:srgbClr val="002060"/>
                </a:solidFill>
              </a:rPr>
              <a:t>: Inflation hits Europe because, as the population grows so does demand for goods and services and there was a shortage. Also tones of gold and silver came in from the Americas and much was used to make money</a:t>
            </a:r>
          </a:p>
          <a:p>
            <a:r>
              <a:rPr lang="en-US" b="1" u="sng" dirty="0">
                <a:solidFill>
                  <a:srgbClr val="0070C0"/>
                </a:solidFill>
              </a:rPr>
              <a:t>Growth of Capitalism</a:t>
            </a:r>
            <a:r>
              <a:rPr lang="en-US" b="1" dirty="0">
                <a:solidFill>
                  <a:srgbClr val="0070C0"/>
                </a:solidFill>
              </a:rPr>
              <a:t>: Expanded trade spurred the growth of capitalism the investment of money to make a profit.</a:t>
            </a:r>
          </a:p>
          <a:p>
            <a:r>
              <a:rPr lang="en-US" b="1" u="sng" dirty="0">
                <a:solidFill>
                  <a:srgbClr val="006600"/>
                </a:solidFill>
              </a:rPr>
              <a:t>New Business Methods</a:t>
            </a:r>
            <a:r>
              <a:rPr lang="en-US" b="1" dirty="0">
                <a:solidFill>
                  <a:srgbClr val="006600"/>
                </a:solidFill>
              </a:rPr>
              <a:t>: Joint Stock Companies were trading companies in which shares are sold to investors to finance business ventures. Allowing people to pool large amounts of capital needed for overseas ventures</a:t>
            </a:r>
          </a:p>
          <a:p>
            <a:r>
              <a:rPr lang="en-US" b="1" u="sng" dirty="0">
                <a:solidFill>
                  <a:srgbClr val="7030A0"/>
                </a:solidFill>
              </a:rPr>
              <a:t>Bypassing Guilds</a:t>
            </a:r>
            <a:r>
              <a:rPr lang="en-US" b="1" dirty="0">
                <a:solidFill>
                  <a:srgbClr val="7030A0"/>
                </a:solidFill>
              </a:rPr>
              <a:t>:  The growing demand for goods led merchants to by pass guilds and came up with the “Putting Out System” merchants would give wool to peasants to weave into thread and then give the thread to other peasants to make the thread into cloth etc. </a:t>
            </a:r>
          </a:p>
        </p:txBody>
      </p:sp>
    </p:spTree>
    <p:extLst>
      <p:ext uri="{BB962C8B-B14F-4D97-AF65-F5344CB8AC3E}">
        <p14:creationId xmlns:p14="http://schemas.microsoft.com/office/powerpoint/2010/main" val="14857170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b="1" u="sng" dirty="0">
                <a:solidFill>
                  <a:srgbClr val="006600"/>
                </a:solidFill>
                <a:latin typeface="Aharoni" panose="02010803020104030203" pitchFamily="2" charset="-79"/>
                <a:cs typeface="Aharoni" panose="02010803020104030203" pitchFamily="2" charset="-79"/>
              </a:rPr>
              <a:t>$ Mercantilism $</a:t>
            </a:r>
          </a:p>
        </p:txBody>
      </p:sp>
      <p:sp>
        <p:nvSpPr>
          <p:cNvPr id="3" name="Content Placeholder 2"/>
          <p:cNvSpPr>
            <a:spLocks noGrp="1"/>
          </p:cNvSpPr>
          <p:nvPr>
            <p:ph idx="1"/>
          </p:nvPr>
        </p:nvSpPr>
        <p:spPr>
          <a:xfrm>
            <a:off x="76200" y="914400"/>
            <a:ext cx="9067800" cy="5943600"/>
          </a:xfrm>
        </p:spPr>
        <p:txBody>
          <a:bodyPr>
            <a:normAutofit fontScale="77500" lnSpcReduction="20000"/>
          </a:bodyPr>
          <a:lstStyle/>
          <a:p>
            <a:r>
              <a:rPr lang="en-US" b="1" u="sng" dirty="0">
                <a:solidFill>
                  <a:srgbClr val="002060"/>
                </a:solidFill>
              </a:rPr>
              <a:t>Mercantilism</a:t>
            </a:r>
            <a:r>
              <a:rPr lang="en-US" dirty="0">
                <a:solidFill>
                  <a:srgbClr val="002060"/>
                </a:solidFill>
              </a:rPr>
              <a:t> is aimed at strengthening their national economies. They believed that a nation’s real wealth was measured in its </a:t>
            </a:r>
            <a:r>
              <a:rPr lang="en-US" dirty="0">
                <a:solidFill>
                  <a:srgbClr val="FFC000"/>
                </a:solidFill>
              </a:rPr>
              <a:t>gold </a:t>
            </a:r>
            <a:r>
              <a:rPr lang="en-US" dirty="0">
                <a:solidFill>
                  <a:srgbClr val="002060"/>
                </a:solidFill>
              </a:rPr>
              <a:t>and </a:t>
            </a:r>
            <a:r>
              <a:rPr lang="en-US" dirty="0">
                <a:solidFill>
                  <a:schemeClr val="bg1">
                    <a:lumMod val="50000"/>
                  </a:schemeClr>
                </a:solidFill>
              </a:rPr>
              <a:t>silver</a:t>
            </a:r>
            <a:r>
              <a:rPr lang="en-US" dirty="0">
                <a:solidFill>
                  <a:srgbClr val="002060"/>
                </a:solidFill>
              </a:rPr>
              <a:t> treasure and a nation must export more than it imports</a:t>
            </a:r>
          </a:p>
          <a:p>
            <a:r>
              <a:rPr lang="en-US" b="1" u="sng" dirty="0">
                <a:solidFill>
                  <a:srgbClr val="7030A0"/>
                </a:solidFill>
              </a:rPr>
              <a:t>Role of Colonies</a:t>
            </a:r>
            <a:r>
              <a:rPr lang="en-US" dirty="0">
                <a:solidFill>
                  <a:srgbClr val="7030A0"/>
                </a:solidFill>
              </a:rPr>
              <a:t>: Colonies are important to mercantilism because they exist for the benefit of the parent country. They provide resources and raw materials not available in Europe.  Colonies also serve as a market to sell its manufactured goods too. European colonies passed strict laws regulating trade of colonies</a:t>
            </a:r>
          </a:p>
          <a:p>
            <a:r>
              <a:rPr lang="en-US" b="1" u="sng" dirty="0">
                <a:solidFill>
                  <a:srgbClr val="006600"/>
                </a:solidFill>
              </a:rPr>
              <a:t>Increasing National Wealth</a:t>
            </a:r>
            <a:r>
              <a:rPr lang="en-US" dirty="0">
                <a:solidFill>
                  <a:srgbClr val="006600"/>
                </a:solidFill>
              </a:rPr>
              <a:t>: Governments wanted to increase their wealth by imposed national currencies and established standard weights and measures and sold monopolies to large producers as well as big overseas  trading companies and imposed tariffs or taxes on imported goods to protect local industries from foreign competition by increasing the prices of imported goods</a:t>
            </a:r>
          </a:p>
          <a:p>
            <a:r>
              <a:rPr lang="en-US" dirty="0">
                <a:solidFill>
                  <a:srgbClr val="006600"/>
                </a:solidFill>
              </a:rPr>
              <a:t>Impact on European Society: further divided the classes and  increased the middle class</a:t>
            </a:r>
          </a:p>
        </p:txBody>
      </p:sp>
    </p:spTree>
    <p:extLst>
      <p:ext uri="{BB962C8B-B14F-4D97-AF65-F5344CB8AC3E}">
        <p14:creationId xmlns:p14="http://schemas.microsoft.com/office/powerpoint/2010/main" val="20432308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668"/>
            <a:ext cx="9144000" cy="1568532"/>
          </a:xfrm>
        </p:spPr>
        <p:txBody>
          <a:bodyPr>
            <a:normAutofit fontScale="90000"/>
          </a:bodyPr>
          <a:lstStyle/>
          <a:p>
            <a:r>
              <a:rPr lang="en-US" sz="2800" b="1" u="sng" dirty="0">
                <a:solidFill>
                  <a:srgbClr val="C00000"/>
                </a:solidFill>
              </a:rPr>
              <a:t>Balance of Trade</a:t>
            </a:r>
            <a:r>
              <a:rPr lang="en-US" sz="2800" dirty="0"/>
              <a:t>: The difference in the value between what a nation imports and exports over a period of time  </a:t>
            </a:r>
            <a:br>
              <a:rPr lang="en-US" sz="2800" dirty="0"/>
            </a:br>
            <a:r>
              <a:rPr lang="en-US" sz="2800" dirty="0"/>
              <a:t> </a:t>
            </a:r>
            <a:r>
              <a:rPr lang="en-US" sz="2800" b="1" u="sng" dirty="0">
                <a:solidFill>
                  <a:srgbClr val="C00000"/>
                </a:solidFill>
              </a:rPr>
              <a:t>Favorable Balance of Trade</a:t>
            </a:r>
            <a:r>
              <a:rPr lang="en-US" sz="2800" dirty="0"/>
              <a:t>: You Export (sell) than you import (buy). </a:t>
            </a:r>
            <a:r>
              <a:rPr lang="en-US" sz="2800" b="1" u="sng" dirty="0">
                <a:solidFill>
                  <a:srgbClr val="C00000"/>
                </a:solidFill>
              </a:rPr>
              <a:t>Negative Balance of Trade</a:t>
            </a:r>
            <a:r>
              <a:rPr lang="en-US" sz="2800" dirty="0">
                <a:solidFill>
                  <a:srgbClr val="C00000"/>
                </a:solidFill>
              </a:rPr>
              <a:t>: </a:t>
            </a:r>
            <a:r>
              <a:rPr lang="en-US" sz="2800" dirty="0"/>
              <a:t>you Import more than you export </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2057400"/>
            <a:ext cx="4495800" cy="480060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2057400"/>
            <a:ext cx="4495800" cy="4648200"/>
          </a:xfrm>
        </p:spPr>
      </p:pic>
    </p:spTree>
    <p:extLst>
      <p:ext uri="{BB962C8B-B14F-4D97-AF65-F5344CB8AC3E}">
        <p14:creationId xmlns:p14="http://schemas.microsoft.com/office/powerpoint/2010/main" val="37199233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b="1" u="sng" dirty="0">
                <a:solidFill>
                  <a:srgbClr val="006600"/>
                </a:solidFill>
                <a:latin typeface="Aharoni" panose="02010803020104030203" pitchFamily="2" charset="-79"/>
                <a:cs typeface="Aharoni" panose="02010803020104030203" pitchFamily="2" charset="-79"/>
              </a:rPr>
              <a:t>True Size of Africa</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914400"/>
            <a:ext cx="8229600" cy="5943600"/>
          </a:xfrm>
        </p:spPr>
      </p:pic>
    </p:spTree>
    <p:extLst>
      <p:ext uri="{BB962C8B-B14F-4D97-AF65-F5344CB8AC3E}">
        <p14:creationId xmlns:p14="http://schemas.microsoft.com/office/powerpoint/2010/main" val="33677945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9144000" cy="6858000"/>
          </a:xfrm>
        </p:spPr>
      </p:pic>
    </p:spTree>
    <p:extLst>
      <p:ext uri="{BB962C8B-B14F-4D97-AF65-F5344CB8AC3E}">
        <p14:creationId xmlns:p14="http://schemas.microsoft.com/office/powerpoint/2010/main" val="32333114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9144000" cy="6858000"/>
          </a:xfrm>
        </p:spPr>
      </p:pic>
    </p:spTree>
    <p:extLst>
      <p:ext uri="{BB962C8B-B14F-4D97-AF65-F5344CB8AC3E}">
        <p14:creationId xmlns:p14="http://schemas.microsoft.com/office/powerpoint/2010/main" val="4035220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lstStyle/>
          <a:p>
            <a:r>
              <a:rPr lang="en-US" b="1" i="1" u="sng" dirty="0">
                <a:solidFill>
                  <a:srgbClr val="002060"/>
                </a:solidFill>
              </a:rPr>
              <a:t>The Age of Exploration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219200"/>
            <a:ext cx="9144000" cy="5638800"/>
          </a:xfrm>
        </p:spPr>
      </p:pic>
    </p:spTree>
    <p:extLst>
      <p:ext uri="{BB962C8B-B14F-4D97-AF65-F5344CB8AC3E}">
        <p14:creationId xmlns:p14="http://schemas.microsoft.com/office/powerpoint/2010/main" val="2651736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9144000" cy="6858000"/>
          </a:xfrm>
        </p:spPr>
      </p:pic>
    </p:spTree>
    <p:extLst>
      <p:ext uri="{BB962C8B-B14F-4D97-AF65-F5344CB8AC3E}">
        <p14:creationId xmlns:p14="http://schemas.microsoft.com/office/powerpoint/2010/main" val="3517708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9144000" cy="6858000"/>
          </a:xfrm>
        </p:spPr>
      </p:pic>
    </p:spTree>
    <p:extLst>
      <p:ext uri="{BB962C8B-B14F-4D97-AF65-F5344CB8AC3E}">
        <p14:creationId xmlns:p14="http://schemas.microsoft.com/office/powerpoint/2010/main" val="395642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38333890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1407</TotalTime>
  <Words>1077</Words>
  <Application>Microsoft Office PowerPoint</Application>
  <PresentationFormat>On-screen Show (4:3)</PresentationFormat>
  <Paragraphs>97</Paragraphs>
  <Slides>57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57</vt:i4>
      </vt:variant>
    </vt:vector>
  </HeadingPairs>
  <TitlesOfParts>
    <vt:vector size="65" baseType="lpstr">
      <vt:lpstr>Agency FB</vt:lpstr>
      <vt:lpstr>Aharoni</vt:lpstr>
      <vt:lpstr>Algerian</vt:lpstr>
      <vt:lpstr>Arial</vt:lpstr>
      <vt:lpstr>Arial Rounded MT Bold</vt:lpstr>
      <vt:lpstr>Brush Script MT</vt:lpstr>
      <vt:lpstr>Calibri</vt:lpstr>
      <vt:lpstr>Office Theme</vt:lpstr>
      <vt:lpstr>World History</vt:lpstr>
      <vt:lpstr>PowerPoint Presentation</vt:lpstr>
      <vt:lpstr>Age of Exploration: Is it good or bad?</vt:lpstr>
      <vt:lpstr>PowerPoint Presentation</vt:lpstr>
      <vt:lpstr>PowerPoint Presentation</vt:lpstr>
      <vt:lpstr>The Age of Exploration</vt:lpstr>
      <vt:lpstr>PowerPoint Presentation</vt:lpstr>
      <vt:lpstr> </vt:lpstr>
      <vt:lpstr>PowerPoint Presentation</vt:lpstr>
      <vt:lpstr>It’s All About The Spices</vt:lpstr>
      <vt:lpstr>Spice Islands</vt:lpstr>
      <vt:lpstr>PowerPoint Presentation</vt:lpstr>
      <vt:lpstr>PowerPoint Presentation</vt:lpstr>
      <vt:lpstr>PowerPoint Presentation</vt:lpstr>
      <vt:lpstr>PowerPoint Presentation</vt:lpstr>
      <vt:lpstr>Dias rounds the tip of Africa</vt:lpstr>
      <vt:lpstr>Da Gama Goes to India </vt:lpstr>
      <vt:lpstr>Columbus</vt:lpstr>
      <vt:lpstr>Christopher Columbus Good guy or not so good guy? </vt:lpstr>
      <vt:lpstr>The Voyages of Columbus</vt:lpstr>
      <vt:lpstr>Italian explorer Amerigo Vespucci</vt:lpstr>
      <vt:lpstr>PowerPoint Presentation</vt:lpstr>
      <vt:lpstr>Treaty of Tordesillas divides the New World between Spain and Portugal</vt:lpstr>
      <vt:lpstr>Magellan Circumnavigates the Globe (actually 19 of his crew does, he dies along the way)</vt:lpstr>
      <vt:lpstr>Magellan </vt:lpstr>
      <vt:lpstr>Age of Exploration</vt:lpstr>
      <vt:lpstr>Who Went Where</vt:lpstr>
      <vt:lpstr>South American Empires</vt:lpstr>
      <vt:lpstr>Cortez Conquers the Aztecs Superior weapon, divisions among Indians and disease helped Spanish win</vt:lpstr>
      <vt:lpstr>Aztec Empire</vt:lpstr>
      <vt:lpstr>Pizarro Conquers the Incas</vt:lpstr>
      <vt:lpstr>Balboa </vt:lpstr>
      <vt:lpstr>French, Dutch and English Explorers</vt:lpstr>
      <vt:lpstr>Age of Exploration Summary Chart</vt:lpstr>
      <vt:lpstr>Columbian Exchange</vt:lpstr>
      <vt:lpstr>Causes of the Columbian Exchange</vt:lpstr>
      <vt:lpstr>Columbian Exchange</vt:lpstr>
      <vt:lpstr>Old and New Worlds</vt:lpstr>
      <vt:lpstr>Columbian Exchange</vt:lpstr>
      <vt:lpstr>Part of the Columbian Exchange</vt:lpstr>
      <vt:lpstr>Growing Tulips Today</vt:lpstr>
      <vt:lpstr>Effects of Disease in the Americas </vt:lpstr>
      <vt:lpstr>The Affects Today</vt:lpstr>
      <vt:lpstr>PowerPoint Presentation</vt:lpstr>
      <vt:lpstr>Encomienda System</vt:lpstr>
      <vt:lpstr>Slave Trade</vt:lpstr>
      <vt:lpstr>Triangular Trade</vt:lpstr>
      <vt:lpstr>Triangular Trade</vt:lpstr>
      <vt:lpstr>The Middle Passage</vt:lpstr>
      <vt:lpstr>The Middle Passage</vt:lpstr>
      <vt:lpstr>Commercial Revolution</vt:lpstr>
      <vt:lpstr>The Commercial Revolution</vt:lpstr>
      <vt:lpstr>$ Mercantilism $</vt:lpstr>
      <vt:lpstr>Balance of Trade: The difference in the value between what a nation imports and exports over a period of time    Favorable Balance of Trade: You Export (sell) than you import (buy). Negative Balance of Trade: you Import more than you export </vt:lpstr>
      <vt:lpstr>True Size of Africa</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History</dc:title>
  <dc:creator>Carrie</dc:creator>
  <cp:lastModifiedBy>Carrie Churchill _ Staff - HollySpringsHS</cp:lastModifiedBy>
  <cp:revision>60</cp:revision>
  <dcterms:created xsi:type="dcterms:W3CDTF">2013-10-30T00:53:17Z</dcterms:created>
  <dcterms:modified xsi:type="dcterms:W3CDTF">2019-03-13T14:11:36Z</dcterms:modified>
</cp:coreProperties>
</file>