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41" r:id="rId3"/>
    <p:sldId id="432" r:id="rId4"/>
    <p:sldId id="434" r:id="rId5"/>
    <p:sldId id="362" r:id="rId6"/>
    <p:sldId id="373" r:id="rId7"/>
    <p:sldId id="413" r:id="rId8"/>
    <p:sldId id="545" r:id="rId9"/>
    <p:sldId id="542" r:id="rId10"/>
    <p:sldId id="543" r:id="rId11"/>
    <p:sldId id="544" r:id="rId12"/>
    <p:sldId id="290" r:id="rId13"/>
    <p:sldId id="540" r:id="rId14"/>
    <p:sldId id="323" r:id="rId15"/>
    <p:sldId id="318" r:id="rId16"/>
    <p:sldId id="297" r:id="rId17"/>
    <p:sldId id="363" r:id="rId18"/>
    <p:sldId id="324" r:id="rId19"/>
    <p:sldId id="3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BA633-B1B7-44E4-8F2E-01BEBA8A9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09EDB6-4542-4A37-B593-A60EAB487B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4529E7-88BD-43DA-9151-9BA6DA756BC5}"/>
              </a:ext>
            </a:extLst>
          </p:cNvPr>
          <p:cNvSpPr>
            <a:spLocks noGrp="1"/>
          </p:cNvSpPr>
          <p:nvPr>
            <p:ph type="dt" sz="half" idx="10"/>
          </p:nvPr>
        </p:nvSpPr>
        <p:spPr/>
        <p:txBody>
          <a:bodyPr/>
          <a:lstStyle/>
          <a:p>
            <a:fld id="{DC5A2F71-B9C7-4130-818A-260F5A1810DA}" type="datetimeFigureOut">
              <a:rPr lang="en-US" smtClean="0"/>
              <a:t>5/3/2020</a:t>
            </a:fld>
            <a:endParaRPr lang="en-US"/>
          </a:p>
        </p:txBody>
      </p:sp>
      <p:sp>
        <p:nvSpPr>
          <p:cNvPr id="5" name="Footer Placeholder 4">
            <a:extLst>
              <a:ext uri="{FF2B5EF4-FFF2-40B4-BE49-F238E27FC236}">
                <a16:creationId xmlns:a16="http://schemas.microsoft.com/office/drawing/2014/main" id="{2FC68993-9218-4977-B16D-FF4752892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99B4C-4C07-4E34-9A50-5059BE5A5AF9}"/>
              </a:ext>
            </a:extLst>
          </p:cNvPr>
          <p:cNvSpPr>
            <a:spLocks noGrp="1"/>
          </p:cNvSpPr>
          <p:nvPr>
            <p:ph type="sldNum" sz="quarter" idx="12"/>
          </p:nvPr>
        </p:nvSpPr>
        <p:spPr/>
        <p:txBody>
          <a:bodyPr/>
          <a:lstStyle/>
          <a:p>
            <a:fld id="{71D0741F-134C-4283-A4F1-458793CB72DC}" type="slidenum">
              <a:rPr lang="en-US" smtClean="0"/>
              <a:t>‹#›</a:t>
            </a:fld>
            <a:endParaRPr lang="en-US"/>
          </a:p>
        </p:txBody>
      </p:sp>
    </p:spTree>
    <p:extLst>
      <p:ext uri="{BB962C8B-B14F-4D97-AF65-F5344CB8AC3E}">
        <p14:creationId xmlns:p14="http://schemas.microsoft.com/office/powerpoint/2010/main" val="360887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6F74-8C2F-4462-A2D3-D3665D21E6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5E4096-2C41-4E93-8E87-50734A8458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4731E-3EC6-4899-8763-A20EC60FBAC3}"/>
              </a:ext>
            </a:extLst>
          </p:cNvPr>
          <p:cNvSpPr>
            <a:spLocks noGrp="1"/>
          </p:cNvSpPr>
          <p:nvPr>
            <p:ph type="dt" sz="half" idx="10"/>
          </p:nvPr>
        </p:nvSpPr>
        <p:spPr/>
        <p:txBody>
          <a:bodyPr/>
          <a:lstStyle/>
          <a:p>
            <a:fld id="{DC5A2F71-B9C7-4130-818A-260F5A1810DA}" type="datetimeFigureOut">
              <a:rPr lang="en-US" smtClean="0"/>
              <a:t>5/3/2020</a:t>
            </a:fld>
            <a:endParaRPr lang="en-US"/>
          </a:p>
        </p:txBody>
      </p:sp>
      <p:sp>
        <p:nvSpPr>
          <p:cNvPr id="5" name="Footer Placeholder 4">
            <a:extLst>
              <a:ext uri="{FF2B5EF4-FFF2-40B4-BE49-F238E27FC236}">
                <a16:creationId xmlns:a16="http://schemas.microsoft.com/office/drawing/2014/main" id="{7344CFBC-95E6-43A8-B5F1-0ECAD1775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C7428-BD72-4848-A804-018A87E28725}"/>
              </a:ext>
            </a:extLst>
          </p:cNvPr>
          <p:cNvSpPr>
            <a:spLocks noGrp="1"/>
          </p:cNvSpPr>
          <p:nvPr>
            <p:ph type="sldNum" sz="quarter" idx="12"/>
          </p:nvPr>
        </p:nvSpPr>
        <p:spPr/>
        <p:txBody>
          <a:bodyPr/>
          <a:lstStyle/>
          <a:p>
            <a:fld id="{71D0741F-134C-4283-A4F1-458793CB72DC}" type="slidenum">
              <a:rPr lang="en-US" smtClean="0"/>
              <a:t>‹#›</a:t>
            </a:fld>
            <a:endParaRPr lang="en-US"/>
          </a:p>
        </p:txBody>
      </p:sp>
    </p:spTree>
    <p:extLst>
      <p:ext uri="{BB962C8B-B14F-4D97-AF65-F5344CB8AC3E}">
        <p14:creationId xmlns:p14="http://schemas.microsoft.com/office/powerpoint/2010/main" val="305968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913F3F-8ADB-422E-A5C0-3B71CBFF26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B40D8B-E191-4DDA-9664-B21BF194B2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F56035-3015-4AA4-AA86-B571BDB27282}"/>
              </a:ext>
            </a:extLst>
          </p:cNvPr>
          <p:cNvSpPr>
            <a:spLocks noGrp="1"/>
          </p:cNvSpPr>
          <p:nvPr>
            <p:ph type="dt" sz="half" idx="10"/>
          </p:nvPr>
        </p:nvSpPr>
        <p:spPr/>
        <p:txBody>
          <a:bodyPr/>
          <a:lstStyle/>
          <a:p>
            <a:fld id="{DC5A2F71-B9C7-4130-818A-260F5A1810DA}" type="datetimeFigureOut">
              <a:rPr lang="en-US" smtClean="0"/>
              <a:t>5/3/2020</a:t>
            </a:fld>
            <a:endParaRPr lang="en-US"/>
          </a:p>
        </p:txBody>
      </p:sp>
      <p:sp>
        <p:nvSpPr>
          <p:cNvPr id="5" name="Footer Placeholder 4">
            <a:extLst>
              <a:ext uri="{FF2B5EF4-FFF2-40B4-BE49-F238E27FC236}">
                <a16:creationId xmlns:a16="http://schemas.microsoft.com/office/drawing/2014/main" id="{72998288-848C-4640-A527-23602531D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6BE79-99F1-47FC-A5CD-BF15E4E5BFF5}"/>
              </a:ext>
            </a:extLst>
          </p:cNvPr>
          <p:cNvSpPr>
            <a:spLocks noGrp="1"/>
          </p:cNvSpPr>
          <p:nvPr>
            <p:ph type="sldNum" sz="quarter" idx="12"/>
          </p:nvPr>
        </p:nvSpPr>
        <p:spPr/>
        <p:txBody>
          <a:bodyPr/>
          <a:lstStyle/>
          <a:p>
            <a:fld id="{71D0741F-134C-4283-A4F1-458793CB72DC}" type="slidenum">
              <a:rPr lang="en-US" smtClean="0"/>
              <a:t>‹#›</a:t>
            </a:fld>
            <a:endParaRPr lang="en-US"/>
          </a:p>
        </p:txBody>
      </p:sp>
    </p:spTree>
    <p:extLst>
      <p:ext uri="{BB962C8B-B14F-4D97-AF65-F5344CB8AC3E}">
        <p14:creationId xmlns:p14="http://schemas.microsoft.com/office/powerpoint/2010/main" val="149481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119CB-02EE-415C-B6DB-BC15C3E6E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89547E-BD0E-4A12-920D-3FC8D66B23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38CF0-94DB-47BC-ADEA-F8D49D08CC13}"/>
              </a:ext>
            </a:extLst>
          </p:cNvPr>
          <p:cNvSpPr>
            <a:spLocks noGrp="1"/>
          </p:cNvSpPr>
          <p:nvPr>
            <p:ph type="dt" sz="half" idx="10"/>
          </p:nvPr>
        </p:nvSpPr>
        <p:spPr/>
        <p:txBody>
          <a:bodyPr/>
          <a:lstStyle/>
          <a:p>
            <a:fld id="{DC5A2F71-B9C7-4130-818A-260F5A1810DA}" type="datetimeFigureOut">
              <a:rPr lang="en-US" smtClean="0"/>
              <a:t>5/3/2020</a:t>
            </a:fld>
            <a:endParaRPr lang="en-US"/>
          </a:p>
        </p:txBody>
      </p:sp>
      <p:sp>
        <p:nvSpPr>
          <p:cNvPr id="5" name="Footer Placeholder 4">
            <a:extLst>
              <a:ext uri="{FF2B5EF4-FFF2-40B4-BE49-F238E27FC236}">
                <a16:creationId xmlns:a16="http://schemas.microsoft.com/office/drawing/2014/main" id="{31F5DDC4-E4E2-46B1-8D3F-73DD0ECEC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3C48B-089D-4208-80CA-94909696D0EC}"/>
              </a:ext>
            </a:extLst>
          </p:cNvPr>
          <p:cNvSpPr>
            <a:spLocks noGrp="1"/>
          </p:cNvSpPr>
          <p:nvPr>
            <p:ph type="sldNum" sz="quarter" idx="12"/>
          </p:nvPr>
        </p:nvSpPr>
        <p:spPr/>
        <p:txBody>
          <a:bodyPr/>
          <a:lstStyle/>
          <a:p>
            <a:fld id="{71D0741F-134C-4283-A4F1-458793CB72DC}" type="slidenum">
              <a:rPr lang="en-US" smtClean="0"/>
              <a:t>‹#›</a:t>
            </a:fld>
            <a:endParaRPr lang="en-US"/>
          </a:p>
        </p:txBody>
      </p:sp>
    </p:spTree>
    <p:extLst>
      <p:ext uri="{BB962C8B-B14F-4D97-AF65-F5344CB8AC3E}">
        <p14:creationId xmlns:p14="http://schemas.microsoft.com/office/powerpoint/2010/main" val="201632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3752-F217-4519-BE0C-8534EB71FF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308757-FDC9-4668-BFF9-05C36AE723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F9C0D2-3B87-465E-AC98-6B3C6DBBF20F}"/>
              </a:ext>
            </a:extLst>
          </p:cNvPr>
          <p:cNvSpPr>
            <a:spLocks noGrp="1"/>
          </p:cNvSpPr>
          <p:nvPr>
            <p:ph type="dt" sz="half" idx="10"/>
          </p:nvPr>
        </p:nvSpPr>
        <p:spPr/>
        <p:txBody>
          <a:bodyPr/>
          <a:lstStyle/>
          <a:p>
            <a:fld id="{DC5A2F71-B9C7-4130-818A-260F5A1810DA}" type="datetimeFigureOut">
              <a:rPr lang="en-US" smtClean="0"/>
              <a:t>5/3/2020</a:t>
            </a:fld>
            <a:endParaRPr lang="en-US"/>
          </a:p>
        </p:txBody>
      </p:sp>
      <p:sp>
        <p:nvSpPr>
          <p:cNvPr id="5" name="Footer Placeholder 4">
            <a:extLst>
              <a:ext uri="{FF2B5EF4-FFF2-40B4-BE49-F238E27FC236}">
                <a16:creationId xmlns:a16="http://schemas.microsoft.com/office/drawing/2014/main" id="{6AFFB960-63E4-4891-9DD9-28F6BF84A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CCEC77-6EA3-4373-B784-301B0757EA89}"/>
              </a:ext>
            </a:extLst>
          </p:cNvPr>
          <p:cNvSpPr>
            <a:spLocks noGrp="1"/>
          </p:cNvSpPr>
          <p:nvPr>
            <p:ph type="sldNum" sz="quarter" idx="12"/>
          </p:nvPr>
        </p:nvSpPr>
        <p:spPr/>
        <p:txBody>
          <a:bodyPr/>
          <a:lstStyle/>
          <a:p>
            <a:fld id="{71D0741F-134C-4283-A4F1-458793CB72DC}" type="slidenum">
              <a:rPr lang="en-US" smtClean="0"/>
              <a:t>‹#›</a:t>
            </a:fld>
            <a:endParaRPr lang="en-US"/>
          </a:p>
        </p:txBody>
      </p:sp>
    </p:spTree>
    <p:extLst>
      <p:ext uri="{BB962C8B-B14F-4D97-AF65-F5344CB8AC3E}">
        <p14:creationId xmlns:p14="http://schemas.microsoft.com/office/powerpoint/2010/main" val="177083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B31F9-ED79-45A2-BC8C-BAC20E5A5F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CFDAC5-DA1C-4938-B3E0-B9E3FE5F67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5A878D-11F6-4C82-A906-F38010B58F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7DB292-2A90-409E-9ECD-1156B05536C5}"/>
              </a:ext>
            </a:extLst>
          </p:cNvPr>
          <p:cNvSpPr>
            <a:spLocks noGrp="1"/>
          </p:cNvSpPr>
          <p:nvPr>
            <p:ph type="dt" sz="half" idx="10"/>
          </p:nvPr>
        </p:nvSpPr>
        <p:spPr/>
        <p:txBody>
          <a:bodyPr/>
          <a:lstStyle/>
          <a:p>
            <a:fld id="{DC5A2F71-B9C7-4130-818A-260F5A1810DA}" type="datetimeFigureOut">
              <a:rPr lang="en-US" smtClean="0"/>
              <a:t>5/3/2020</a:t>
            </a:fld>
            <a:endParaRPr lang="en-US"/>
          </a:p>
        </p:txBody>
      </p:sp>
      <p:sp>
        <p:nvSpPr>
          <p:cNvPr id="6" name="Footer Placeholder 5">
            <a:extLst>
              <a:ext uri="{FF2B5EF4-FFF2-40B4-BE49-F238E27FC236}">
                <a16:creationId xmlns:a16="http://schemas.microsoft.com/office/drawing/2014/main" id="{5C0C122B-F638-48E0-B88F-B911D201C2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A6606D-8037-4A41-9447-69D2BD79FC08}"/>
              </a:ext>
            </a:extLst>
          </p:cNvPr>
          <p:cNvSpPr>
            <a:spLocks noGrp="1"/>
          </p:cNvSpPr>
          <p:nvPr>
            <p:ph type="sldNum" sz="quarter" idx="12"/>
          </p:nvPr>
        </p:nvSpPr>
        <p:spPr/>
        <p:txBody>
          <a:bodyPr/>
          <a:lstStyle/>
          <a:p>
            <a:fld id="{71D0741F-134C-4283-A4F1-458793CB72DC}" type="slidenum">
              <a:rPr lang="en-US" smtClean="0"/>
              <a:t>‹#›</a:t>
            </a:fld>
            <a:endParaRPr lang="en-US"/>
          </a:p>
        </p:txBody>
      </p:sp>
    </p:spTree>
    <p:extLst>
      <p:ext uri="{BB962C8B-B14F-4D97-AF65-F5344CB8AC3E}">
        <p14:creationId xmlns:p14="http://schemas.microsoft.com/office/powerpoint/2010/main" val="399384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DCF8-D3BA-4960-91CA-FF77B2CBCE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1F00E7-66DE-4881-8908-F2B8E2C75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897282-CC54-407C-9665-121F63FEE3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8F9CA0-3F0C-4EE0-84E0-B6CFE84761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6545FA-002B-41A4-98EC-AE5267E162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55AA0A-F34A-42B5-A370-282F745DAD60}"/>
              </a:ext>
            </a:extLst>
          </p:cNvPr>
          <p:cNvSpPr>
            <a:spLocks noGrp="1"/>
          </p:cNvSpPr>
          <p:nvPr>
            <p:ph type="dt" sz="half" idx="10"/>
          </p:nvPr>
        </p:nvSpPr>
        <p:spPr/>
        <p:txBody>
          <a:bodyPr/>
          <a:lstStyle/>
          <a:p>
            <a:fld id="{DC5A2F71-B9C7-4130-818A-260F5A1810DA}" type="datetimeFigureOut">
              <a:rPr lang="en-US" smtClean="0"/>
              <a:t>5/3/2020</a:t>
            </a:fld>
            <a:endParaRPr lang="en-US"/>
          </a:p>
        </p:txBody>
      </p:sp>
      <p:sp>
        <p:nvSpPr>
          <p:cNvPr id="8" name="Footer Placeholder 7">
            <a:extLst>
              <a:ext uri="{FF2B5EF4-FFF2-40B4-BE49-F238E27FC236}">
                <a16:creationId xmlns:a16="http://schemas.microsoft.com/office/drawing/2014/main" id="{818CDA41-E3CF-4E84-BE14-9962AE9A8D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E93DEC-11CF-4354-BD9B-10B7B352ABA8}"/>
              </a:ext>
            </a:extLst>
          </p:cNvPr>
          <p:cNvSpPr>
            <a:spLocks noGrp="1"/>
          </p:cNvSpPr>
          <p:nvPr>
            <p:ph type="sldNum" sz="quarter" idx="12"/>
          </p:nvPr>
        </p:nvSpPr>
        <p:spPr/>
        <p:txBody>
          <a:bodyPr/>
          <a:lstStyle/>
          <a:p>
            <a:fld id="{71D0741F-134C-4283-A4F1-458793CB72DC}" type="slidenum">
              <a:rPr lang="en-US" smtClean="0"/>
              <a:t>‹#›</a:t>
            </a:fld>
            <a:endParaRPr lang="en-US"/>
          </a:p>
        </p:txBody>
      </p:sp>
    </p:spTree>
    <p:extLst>
      <p:ext uri="{BB962C8B-B14F-4D97-AF65-F5344CB8AC3E}">
        <p14:creationId xmlns:p14="http://schemas.microsoft.com/office/powerpoint/2010/main" val="3004164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167E8-C3D5-4661-B613-BA3B56C1F0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4BE400-947D-4FF9-B494-4B47BE632769}"/>
              </a:ext>
            </a:extLst>
          </p:cNvPr>
          <p:cNvSpPr>
            <a:spLocks noGrp="1"/>
          </p:cNvSpPr>
          <p:nvPr>
            <p:ph type="dt" sz="half" idx="10"/>
          </p:nvPr>
        </p:nvSpPr>
        <p:spPr/>
        <p:txBody>
          <a:bodyPr/>
          <a:lstStyle/>
          <a:p>
            <a:fld id="{DC5A2F71-B9C7-4130-818A-260F5A1810DA}" type="datetimeFigureOut">
              <a:rPr lang="en-US" smtClean="0"/>
              <a:t>5/3/2020</a:t>
            </a:fld>
            <a:endParaRPr lang="en-US"/>
          </a:p>
        </p:txBody>
      </p:sp>
      <p:sp>
        <p:nvSpPr>
          <p:cNvPr id="4" name="Footer Placeholder 3">
            <a:extLst>
              <a:ext uri="{FF2B5EF4-FFF2-40B4-BE49-F238E27FC236}">
                <a16:creationId xmlns:a16="http://schemas.microsoft.com/office/drawing/2014/main" id="{0B531843-1967-4127-ADA4-2FEB6447BE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54D897-F0EC-4ABE-8C52-0ACBD6FDD8C6}"/>
              </a:ext>
            </a:extLst>
          </p:cNvPr>
          <p:cNvSpPr>
            <a:spLocks noGrp="1"/>
          </p:cNvSpPr>
          <p:nvPr>
            <p:ph type="sldNum" sz="quarter" idx="12"/>
          </p:nvPr>
        </p:nvSpPr>
        <p:spPr/>
        <p:txBody>
          <a:bodyPr/>
          <a:lstStyle/>
          <a:p>
            <a:fld id="{71D0741F-134C-4283-A4F1-458793CB72DC}" type="slidenum">
              <a:rPr lang="en-US" smtClean="0"/>
              <a:t>‹#›</a:t>
            </a:fld>
            <a:endParaRPr lang="en-US"/>
          </a:p>
        </p:txBody>
      </p:sp>
    </p:spTree>
    <p:extLst>
      <p:ext uri="{BB962C8B-B14F-4D97-AF65-F5344CB8AC3E}">
        <p14:creationId xmlns:p14="http://schemas.microsoft.com/office/powerpoint/2010/main" val="3480637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6573B-ECD0-464F-BC2D-A3B625307C4A}"/>
              </a:ext>
            </a:extLst>
          </p:cNvPr>
          <p:cNvSpPr>
            <a:spLocks noGrp="1"/>
          </p:cNvSpPr>
          <p:nvPr>
            <p:ph type="dt" sz="half" idx="10"/>
          </p:nvPr>
        </p:nvSpPr>
        <p:spPr/>
        <p:txBody>
          <a:bodyPr/>
          <a:lstStyle/>
          <a:p>
            <a:fld id="{DC5A2F71-B9C7-4130-818A-260F5A1810DA}" type="datetimeFigureOut">
              <a:rPr lang="en-US" smtClean="0"/>
              <a:t>5/3/2020</a:t>
            </a:fld>
            <a:endParaRPr lang="en-US"/>
          </a:p>
        </p:txBody>
      </p:sp>
      <p:sp>
        <p:nvSpPr>
          <p:cNvPr id="3" name="Footer Placeholder 2">
            <a:extLst>
              <a:ext uri="{FF2B5EF4-FFF2-40B4-BE49-F238E27FC236}">
                <a16:creationId xmlns:a16="http://schemas.microsoft.com/office/drawing/2014/main" id="{26380146-F419-4343-A560-4F0A22F18A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3FE19C-7D90-4098-8100-B2FFECFC1D94}"/>
              </a:ext>
            </a:extLst>
          </p:cNvPr>
          <p:cNvSpPr>
            <a:spLocks noGrp="1"/>
          </p:cNvSpPr>
          <p:nvPr>
            <p:ph type="sldNum" sz="quarter" idx="12"/>
          </p:nvPr>
        </p:nvSpPr>
        <p:spPr/>
        <p:txBody>
          <a:bodyPr/>
          <a:lstStyle/>
          <a:p>
            <a:fld id="{71D0741F-134C-4283-A4F1-458793CB72DC}" type="slidenum">
              <a:rPr lang="en-US" smtClean="0"/>
              <a:t>‹#›</a:t>
            </a:fld>
            <a:endParaRPr lang="en-US"/>
          </a:p>
        </p:txBody>
      </p:sp>
    </p:spTree>
    <p:extLst>
      <p:ext uri="{BB962C8B-B14F-4D97-AF65-F5344CB8AC3E}">
        <p14:creationId xmlns:p14="http://schemas.microsoft.com/office/powerpoint/2010/main" val="251388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D3CDC-BCC0-4D3D-A59E-773F77F24C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83C792-A2D8-4F8C-AB50-8268F44D2B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6C5367-A834-4706-ABD1-3B8E49DA34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DB46D6-37F1-497E-A652-E86E00E1BD60}"/>
              </a:ext>
            </a:extLst>
          </p:cNvPr>
          <p:cNvSpPr>
            <a:spLocks noGrp="1"/>
          </p:cNvSpPr>
          <p:nvPr>
            <p:ph type="dt" sz="half" idx="10"/>
          </p:nvPr>
        </p:nvSpPr>
        <p:spPr/>
        <p:txBody>
          <a:bodyPr/>
          <a:lstStyle/>
          <a:p>
            <a:fld id="{DC5A2F71-B9C7-4130-818A-260F5A1810DA}" type="datetimeFigureOut">
              <a:rPr lang="en-US" smtClean="0"/>
              <a:t>5/3/2020</a:t>
            </a:fld>
            <a:endParaRPr lang="en-US"/>
          </a:p>
        </p:txBody>
      </p:sp>
      <p:sp>
        <p:nvSpPr>
          <p:cNvPr id="6" name="Footer Placeholder 5">
            <a:extLst>
              <a:ext uri="{FF2B5EF4-FFF2-40B4-BE49-F238E27FC236}">
                <a16:creationId xmlns:a16="http://schemas.microsoft.com/office/drawing/2014/main" id="{2ADA7D7E-95A8-4535-89E5-5C5BFCFE9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FDFE8-4D1C-44E0-81D4-CDC7D046D77D}"/>
              </a:ext>
            </a:extLst>
          </p:cNvPr>
          <p:cNvSpPr>
            <a:spLocks noGrp="1"/>
          </p:cNvSpPr>
          <p:nvPr>
            <p:ph type="sldNum" sz="quarter" idx="12"/>
          </p:nvPr>
        </p:nvSpPr>
        <p:spPr/>
        <p:txBody>
          <a:bodyPr/>
          <a:lstStyle/>
          <a:p>
            <a:fld id="{71D0741F-134C-4283-A4F1-458793CB72DC}" type="slidenum">
              <a:rPr lang="en-US" smtClean="0"/>
              <a:t>‹#›</a:t>
            </a:fld>
            <a:endParaRPr lang="en-US"/>
          </a:p>
        </p:txBody>
      </p:sp>
    </p:spTree>
    <p:extLst>
      <p:ext uri="{BB962C8B-B14F-4D97-AF65-F5344CB8AC3E}">
        <p14:creationId xmlns:p14="http://schemas.microsoft.com/office/powerpoint/2010/main" val="77338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6446-4C6D-428D-8833-B867057FC4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BC5AE1-3C0F-4054-97A7-ABD6FBF19A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428F4C-6318-406A-A002-77261FED5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AAABAE-3087-445B-AC25-BF6150489A09}"/>
              </a:ext>
            </a:extLst>
          </p:cNvPr>
          <p:cNvSpPr>
            <a:spLocks noGrp="1"/>
          </p:cNvSpPr>
          <p:nvPr>
            <p:ph type="dt" sz="half" idx="10"/>
          </p:nvPr>
        </p:nvSpPr>
        <p:spPr/>
        <p:txBody>
          <a:bodyPr/>
          <a:lstStyle/>
          <a:p>
            <a:fld id="{DC5A2F71-B9C7-4130-818A-260F5A1810DA}" type="datetimeFigureOut">
              <a:rPr lang="en-US" smtClean="0"/>
              <a:t>5/3/2020</a:t>
            </a:fld>
            <a:endParaRPr lang="en-US"/>
          </a:p>
        </p:txBody>
      </p:sp>
      <p:sp>
        <p:nvSpPr>
          <p:cNvPr id="6" name="Footer Placeholder 5">
            <a:extLst>
              <a:ext uri="{FF2B5EF4-FFF2-40B4-BE49-F238E27FC236}">
                <a16:creationId xmlns:a16="http://schemas.microsoft.com/office/drawing/2014/main" id="{0B54BFA8-1FDF-4C7E-AFB4-CB9C0557B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D32FB0-1E95-4E69-A5CB-571CFBA81D6C}"/>
              </a:ext>
            </a:extLst>
          </p:cNvPr>
          <p:cNvSpPr>
            <a:spLocks noGrp="1"/>
          </p:cNvSpPr>
          <p:nvPr>
            <p:ph type="sldNum" sz="quarter" idx="12"/>
          </p:nvPr>
        </p:nvSpPr>
        <p:spPr/>
        <p:txBody>
          <a:bodyPr/>
          <a:lstStyle/>
          <a:p>
            <a:fld id="{71D0741F-134C-4283-A4F1-458793CB72DC}" type="slidenum">
              <a:rPr lang="en-US" smtClean="0"/>
              <a:t>‹#›</a:t>
            </a:fld>
            <a:endParaRPr lang="en-US"/>
          </a:p>
        </p:txBody>
      </p:sp>
    </p:spTree>
    <p:extLst>
      <p:ext uri="{BB962C8B-B14F-4D97-AF65-F5344CB8AC3E}">
        <p14:creationId xmlns:p14="http://schemas.microsoft.com/office/powerpoint/2010/main" val="4039205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05F264-C371-40F0-8647-30CBF16430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4A502F-F8C2-4832-A918-FA7160C0C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4EE70-B0DC-45A2-B358-FC92E8007C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A2F71-B9C7-4130-818A-260F5A1810DA}" type="datetimeFigureOut">
              <a:rPr lang="en-US" smtClean="0"/>
              <a:t>5/3/2020</a:t>
            </a:fld>
            <a:endParaRPr lang="en-US"/>
          </a:p>
        </p:txBody>
      </p:sp>
      <p:sp>
        <p:nvSpPr>
          <p:cNvPr id="5" name="Footer Placeholder 4">
            <a:extLst>
              <a:ext uri="{FF2B5EF4-FFF2-40B4-BE49-F238E27FC236}">
                <a16:creationId xmlns:a16="http://schemas.microsoft.com/office/drawing/2014/main" id="{86CCCC3D-534B-4BCF-AB74-18B4473C5A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E8F10E-9856-4EC8-8F59-EC7EB43F1A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0741F-134C-4283-A4F1-458793CB72DC}" type="slidenum">
              <a:rPr lang="en-US" smtClean="0"/>
              <a:t>‹#›</a:t>
            </a:fld>
            <a:endParaRPr lang="en-US"/>
          </a:p>
        </p:txBody>
      </p:sp>
    </p:spTree>
    <p:extLst>
      <p:ext uri="{BB962C8B-B14F-4D97-AF65-F5344CB8AC3E}">
        <p14:creationId xmlns:p14="http://schemas.microsoft.com/office/powerpoint/2010/main" val="2369149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oVGdECND9Fs" TargetMode="External"/><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QAkW_i0bDpQ"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AFF10-6A1B-4440-8D12-09F994685219}"/>
              </a:ext>
            </a:extLst>
          </p:cNvPr>
          <p:cNvSpPr>
            <a:spLocks noGrp="1"/>
          </p:cNvSpPr>
          <p:nvPr>
            <p:ph type="ctrTitle"/>
          </p:nvPr>
        </p:nvSpPr>
        <p:spPr/>
        <p:txBody>
          <a:bodyPr/>
          <a:lstStyle/>
          <a:p>
            <a:r>
              <a:rPr lang="en-US" dirty="0"/>
              <a:t>APHUGE   Models to Know </a:t>
            </a:r>
          </a:p>
        </p:txBody>
      </p:sp>
      <p:sp>
        <p:nvSpPr>
          <p:cNvPr id="3" name="Subtitle 2">
            <a:extLst>
              <a:ext uri="{FF2B5EF4-FFF2-40B4-BE49-F238E27FC236}">
                <a16:creationId xmlns:a16="http://schemas.microsoft.com/office/drawing/2014/main" id="{5DAAA961-C3EB-4985-8A06-B4A6C5779687}"/>
              </a:ext>
            </a:extLst>
          </p:cNvPr>
          <p:cNvSpPr>
            <a:spLocks noGrp="1"/>
          </p:cNvSpPr>
          <p:nvPr>
            <p:ph type="subTitle" idx="1"/>
          </p:nvPr>
        </p:nvSpPr>
        <p:spPr/>
        <p:txBody>
          <a:bodyPr>
            <a:normAutofit fontScale="55000" lnSpcReduction="20000"/>
          </a:bodyPr>
          <a:lstStyle/>
          <a:p>
            <a:r>
              <a:rPr lang="en-US" b="1" u="sng" dirty="0"/>
              <a:t>Geopolitics: </a:t>
            </a:r>
            <a:endParaRPr lang="en-US" dirty="0"/>
          </a:p>
          <a:p>
            <a:r>
              <a:rPr lang="en-US" b="1" u="sng" dirty="0"/>
              <a:t>Cultural landscape</a:t>
            </a:r>
            <a:r>
              <a:rPr lang="en-US" dirty="0"/>
              <a:t>: </a:t>
            </a:r>
          </a:p>
          <a:p>
            <a:r>
              <a:rPr lang="en-US" b="1" u="sng" dirty="0"/>
              <a:t>Gender Equity </a:t>
            </a:r>
            <a:r>
              <a:rPr lang="en-US" b="1" u="sng" dirty="0" err="1"/>
              <a:t>Ravensteins</a:t>
            </a:r>
            <a:r>
              <a:rPr lang="en-US" b="1" u="sng" dirty="0"/>
              <a:t> Model of Migration: Epidemiological Model: </a:t>
            </a:r>
            <a:endParaRPr lang="en-US" dirty="0"/>
          </a:p>
          <a:p>
            <a:endParaRPr lang="en-US" dirty="0"/>
          </a:p>
          <a:p>
            <a:r>
              <a:rPr lang="en-US" b="1" dirty="0"/>
              <a:t> </a:t>
            </a:r>
            <a:endParaRPr lang="en-US" dirty="0"/>
          </a:p>
          <a:p>
            <a:r>
              <a:rPr lang="en-US" b="1" u="sng" dirty="0"/>
              <a:t>Von </a:t>
            </a:r>
            <a:r>
              <a:rPr lang="en-US" b="1" u="sng" dirty="0" err="1"/>
              <a:t>Thunen</a:t>
            </a:r>
            <a:r>
              <a:rPr lang="en-US" b="1" u="sng" dirty="0"/>
              <a:t> Model, DTM, Thomas Malthus: </a:t>
            </a:r>
            <a:endParaRPr lang="en-US" dirty="0"/>
          </a:p>
          <a:p>
            <a:endParaRPr lang="en-US" dirty="0"/>
          </a:p>
        </p:txBody>
      </p:sp>
    </p:spTree>
    <p:extLst>
      <p:ext uri="{BB962C8B-B14F-4D97-AF65-F5344CB8AC3E}">
        <p14:creationId xmlns:p14="http://schemas.microsoft.com/office/powerpoint/2010/main" val="1098422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109E-81EE-49F8-A8A8-CAEC08389367}"/>
              </a:ext>
            </a:extLst>
          </p:cNvPr>
          <p:cNvSpPr>
            <a:spLocks noGrp="1"/>
          </p:cNvSpPr>
          <p:nvPr>
            <p:ph type="title"/>
          </p:nvPr>
        </p:nvSpPr>
        <p:spPr>
          <a:xfrm>
            <a:off x="838200" y="106018"/>
            <a:ext cx="10515600" cy="1033670"/>
          </a:xfrm>
        </p:spPr>
        <p:txBody>
          <a:bodyPr/>
          <a:lstStyle/>
          <a:p>
            <a:r>
              <a:rPr lang="en-US" dirty="0"/>
              <a:t>                                </a:t>
            </a:r>
            <a:r>
              <a:rPr lang="en-US" b="1" u="sng" dirty="0">
                <a:solidFill>
                  <a:srgbClr val="002060"/>
                </a:solidFill>
              </a:rPr>
              <a:t>Geo Politics</a:t>
            </a:r>
          </a:p>
        </p:txBody>
      </p:sp>
      <p:pic>
        <p:nvPicPr>
          <p:cNvPr id="6" name="Content Placeholder 5">
            <a:extLst>
              <a:ext uri="{FF2B5EF4-FFF2-40B4-BE49-F238E27FC236}">
                <a16:creationId xmlns:a16="http://schemas.microsoft.com/office/drawing/2014/main" id="{C8C32D40-7214-49D1-81AB-D204B2CB266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2522" y="1139688"/>
            <a:ext cx="5887278" cy="5718312"/>
          </a:xfrm>
        </p:spPr>
      </p:pic>
      <p:pic>
        <p:nvPicPr>
          <p:cNvPr id="8" name="Content Placeholder 7">
            <a:extLst>
              <a:ext uri="{FF2B5EF4-FFF2-40B4-BE49-F238E27FC236}">
                <a16:creationId xmlns:a16="http://schemas.microsoft.com/office/drawing/2014/main" id="{002D904C-3E12-40A7-B7EA-E02164DEB7B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199" y="1139687"/>
            <a:ext cx="5887277" cy="5499651"/>
          </a:xfrm>
        </p:spPr>
      </p:pic>
    </p:spTree>
    <p:extLst>
      <p:ext uri="{BB962C8B-B14F-4D97-AF65-F5344CB8AC3E}">
        <p14:creationId xmlns:p14="http://schemas.microsoft.com/office/powerpoint/2010/main" val="661831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CC0B-AE67-470B-8DD4-461836139722}"/>
              </a:ext>
            </a:extLst>
          </p:cNvPr>
          <p:cNvSpPr>
            <a:spLocks noGrp="1"/>
          </p:cNvSpPr>
          <p:nvPr>
            <p:ph type="title"/>
          </p:nvPr>
        </p:nvSpPr>
        <p:spPr>
          <a:xfrm>
            <a:off x="838200" y="119271"/>
            <a:ext cx="10515600" cy="967407"/>
          </a:xfrm>
        </p:spPr>
        <p:txBody>
          <a:bodyPr/>
          <a:lstStyle/>
          <a:p>
            <a:r>
              <a:rPr lang="en-US" dirty="0"/>
              <a:t>                              </a:t>
            </a:r>
            <a:r>
              <a:rPr lang="en-US" b="1" u="sng" dirty="0">
                <a:solidFill>
                  <a:srgbClr val="002060"/>
                </a:solidFill>
              </a:rPr>
              <a:t>Governments</a:t>
            </a:r>
          </a:p>
        </p:txBody>
      </p:sp>
      <p:pic>
        <p:nvPicPr>
          <p:cNvPr id="6" name="Content Placeholder 5">
            <a:extLst>
              <a:ext uri="{FF2B5EF4-FFF2-40B4-BE49-F238E27FC236}">
                <a16:creationId xmlns:a16="http://schemas.microsoft.com/office/drawing/2014/main" id="{4330AFB5-D273-4FB7-B9CB-ADBEE0A4992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018" y="1577009"/>
            <a:ext cx="5913782" cy="5161720"/>
          </a:xfrm>
        </p:spPr>
      </p:pic>
      <p:pic>
        <p:nvPicPr>
          <p:cNvPr id="8" name="Content Placeholder 7">
            <a:extLst>
              <a:ext uri="{FF2B5EF4-FFF2-40B4-BE49-F238E27FC236}">
                <a16:creationId xmlns:a16="http://schemas.microsoft.com/office/drawing/2014/main" id="{9E4634F0-B293-4D45-A14B-EC65AAF2ECA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22999" y="1577009"/>
            <a:ext cx="5862983" cy="5161720"/>
          </a:xfrm>
        </p:spPr>
      </p:pic>
    </p:spTree>
    <p:extLst>
      <p:ext uri="{BB962C8B-B14F-4D97-AF65-F5344CB8AC3E}">
        <p14:creationId xmlns:p14="http://schemas.microsoft.com/office/powerpoint/2010/main" val="2017873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CB7C5-D814-4B9C-A817-2FA5638E7169}"/>
              </a:ext>
            </a:extLst>
          </p:cNvPr>
          <p:cNvSpPr>
            <a:spLocks noGrp="1"/>
          </p:cNvSpPr>
          <p:nvPr>
            <p:ph type="title"/>
          </p:nvPr>
        </p:nvSpPr>
        <p:spPr>
          <a:xfrm>
            <a:off x="779490" y="0"/>
            <a:ext cx="11412510" cy="1124262"/>
          </a:xfrm>
        </p:spPr>
        <p:txBody>
          <a:bodyPr>
            <a:normAutofit fontScale="90000"/>
          </a:bodyPr>
          <a:lstStyle/>
          <a:p>
            <a:r>
              <a:rPr lang="en-US" sz="2800" b="1" u="sng" dirty="0">
                <a:solidFill>
                  <a:schemeClr val="accent4">
                    <a:lumMod val="75000"/>
                  </a:schemeClr>
                </a:solidFill>
              </a:rPr>
              <a:t>Von </a:t>
            </a:r>
            <a:r>
              <a:rPr lang="en-US" sz="2800" b="1" u="sng" dirty="0" err="1">
                <a:solidFill>
                  <a:schemeClr val="accent4">
                    <a:lumMod val="75000"/>
                  </a:schemeClr>
                </a:solidFill>
              </a:rPr>
              <a:t>Thunen</a:t>
            </a:r>
            <a:r>
              <a:rPr lang="en-US" sz="2800" b="1" u="sng" dirty="0">
                <a:solidFill>
                  <a:schemeClr val="accent4">
                    <a:lumMod val="75000"/>
                  </a:schemeClr>
                </a:solidFill>
              </a:rPr>
              <a:t> Model</a:t>
            </a:r>
            <a:r>
              <a:rPr lang="en-US" sz="2800" dirty="0"/>
              <a:t>: is used to help explain the importance of proximity to market  in the choice of crops on commercial farms. The farmer needs to compare two costs, the cost of the land and the cost of transporting products to market</a:t>
            </a:r>
          </a:p>
        </p:txBody>
      </p:sp>
      <p:pic>
        <p:nvPicPr>
          <p:cNvPr id="6" name="Content Placeholder 5">
            <a:extLst>
              <a:ext uri="{FF2B5EF4-FFF2-40B4-BE49-F238E27FC236}">
                <a16:creationId xmlns:a16="http://schemas.microsoft.com/office/drawing/2014/main" id="{CB79A56E-A684-427F-9F4F-1A13646EF3F2}"/>
              </a:ext>
            </a:extLst>
          </p:cNvPr>
          <p:cNvPicPr>
            <a:picLocks noGrp="1" noChangeAspect="1"/>
          </p:cNvPicPr>
          <p:nvPr>
            <p:ph sz="half" idx="1"/>
          </p:nvPr>
        </p:nvPicPr>
        <p:blipFill>
          <a:blip r:embed="rId2"/>
          <a:stretch>
            <a:fillRect/>
          </a:stretch>
        </p:blipFill>
        <p:spPr>
          <a:xfrm>
            <a:off x="779489" y="1124262"/>
            <a:ext cx="5745913" cy="5733738"/>
          </a:xfrm>
        </p:spPr>
      </p:pic>
      <p:sp>
        <p:nvSpPr>
          <p:cNvPr id="4" name="Content Placeholder 3">
            <a:extLst>
              <a:ext uri="{FF2B5EF4-FFF2-40B4-BE49-F238E27FC236}">
                <a16:creationId xmlns:a16="http://schemas.microsoft.com/office/drawing/2014/main" id="{33749502-A239-4CB9-B014-F58B1FC5358B}"/>
              </a:ext>
            </a:extLst>
          </p:cNvPr>
          <p:cNvSpPr>
            <a:spLocks noGrp="1"/>
          </p:cNvSpPr>
          <p:nvPr>
            <p:ph sz="half" idx="2"/>
          </p:nvPr>
        </p:nvSpPr>
        <p:spPr>
          <a:xfrm>
            <a:off x="6525402" y="1124262"/>
            <a:ext cx="5666598" cy="5733739"/>
          </a:xfrm>
        </p:spPr>
        <p:txBody>
          <a:bodyPr>
            <a:normAutofit fontScale="85000" lnSpcReduction="20000"/>
          </a:bodyPr>
          <a:lstStyle/>
          <a:p>
            <a:r>
              <a:rPr lang="en-US" b="1" u="sng" dirty="0">
                <a:solidFill>
                  <a:schemeClr val="accent4">
                    <a:lumMod val="50000"/>
                  </a:schemeClr>
                </a:solidFill>
              </a:rPr>
              <a:t>First Ring</a:t>
            </a:r>
            <a:r>
              <a:rPr lang="en-US" b="1" dirty="0">
                <a:solidFill>
                  <a:schemeClr val="accent4">
                    <a:lumMod val="50000"/>
                  </a:schemeClr>
                </a:solidFill>
              </a:rPr>
              <a:t>: market oriented gardens and milk producers were located in the first ring out from cities, These products are expensive to deliver and must reach market quickly because they are perishable</a:t>
            </a:r>
          </a:p>
          <a:p>
            <a:r>
              <a:rPr lang="en-US" b="1" u="sng" dirty="0">
                <a:solidFill>
                  <a:schemeClr val="accent5">
                    <a:lumMod val="50000"/>
                  </a:schemeClr>
                </a:solidFill>
              </a:rPr>
              <a:t>Second Ring</a:t>
            </a:r>
            <a:r>
              <a:rPr lang="en-US" b="1" dirty="0">
                <a:solidFill>
                  <a:schemeClr val="accent5">
                    <a:lumMod val="50000"/>
                  </a:schemeClr>
                </a:solidFill>
              </a:rPr>
              <a:t>: the next ring out from cities contained wood lots, where timber was cut for construction and fuel: closeness to market is important for this commodity because of its weight</a:t>
            </a:r>
          </a:p>
          <a:p>
            <a:r>
              <a:rPr lang="en-US" b="1" u="sng" dirty="0">
                <a:solidFill>
                  <a:schemeClr val="accent6">
                    <a:lumMod val="75000"/>
                  </a:schemeClr>
                </a:solidFill>
              </a:rPr>
              <a:t>Third Ring</a:t>
            </a:r>
            <a:r>
              <a:rPr lang="en-US" b="1" dirty="0">
                <a:solidFill>
                  <a:schemeClr val="accent6">
                    <a:lumMod val="75000"/>
                  </a:schemeClr>
                </a:solidFill>
              </a:rPr>
              <a:t>: The next ring was used for various crops and for pasture; the specific commodity was rotated from one year to the next</a:t>
            </a:r>
          </a:p>
          <a:p>
            <a:r>
              <a:rPr lang="en-US" b="1" u="sng" dirty="0">
                <a:solidFill>
                  <a:schemeClr val="accent5">
                    <a:lumMod val="75000"/>
                  </a:schemeClr>
                </a:solidFill>
              </a:rPr>
              <a:t>Fourth Ring</a:t>
            </a:r>
            <a:r>
              <a:rPr lang="en-US" b="1" dirty="0">
                <a:solidFill>
                  <a:schemeClr val="accent5">
                    <a:lumMod val="75000"/>
                  </a:schemeClr>
                </a:solidFill>
              </a:rPr>
              <a:t>: the outer most ring was devoted exclusively to animal grazing, which requires lots of space</a:t>
            </a:r>
          </a:p>
        </p:txBody>
      </p:sp>
    </p:spTree>
    <p:extLst>
      <p:ext uri="{BB962C8B-B14F-4D97-AF65-F5344CB8AC3E}">
        <p14:creationId xmlns:p14="http://schemas.microsoft.com/office/powerpoint/2010/main" val="349021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6682-FABE-4DC0-B89F-94F71BB92235}"/>
              </a:ext>
            </a:extLst>
          </p:cNvPr>
          <p:cNvSpPr>
            <a:spLocks noGrp="1"/>
          </p:cNvSpPr>
          <p:nvPr>
            <p:ph type="title"/>
          </p:nvPr>
        </p:nvSpPr>
        <p:spPr>
          <a:xfrm>
            <a:off x="781878" y="0"/>
            <a:ext cx="11410122" cy="990600"/>
          </a:xfrm>
        </p:spPr>
        <p:txBody>
          <a:bodyPr>
            <a:noAutofit/>
          </a:bodyPr>
          <a:lstStyle/>
          <a:p>
            <a:r>
              <a:rPr lang="en-US" sz="3200" b="1" u="sng" dirty="0">
                <a:solidFill>
                  <a:srgbClr val="002060"/>
                </a:solidFill>
              </a:rPr>
              <a:t>Wallerstein’s World Systems Theory / Core periphery Theory</a:t>
            </a:r>
            <a:endParaRPr lang="en-US" sz="3200" dirty="0"/>
          </a:p>
        </p:txBody>
      </p:sp>
      <p:pic>
        <p:nvPicPr>
          <p:cNvPr id="6" name="Content Placeholder 5">
            <a:extLst>
              <a:ext uri="{FF2B5EF4-FFF2-40B4-BE49-F238E27FC236}">
                <a16:creationId xmlns:a16="http://schemas.microsoft.com/office/drawing/2014/main" id="{3075077B-670D-4C4D-BAB8-277935C4F16E}"/>
              </a:ext>
            </a:extLst>
          </p:cNvPr>
          <p:cNvPicPr>
            <a:picLocks noGrp="1" noChangeAspect="1"/>
          </p:cNvPicPr>
          <p:nvPr>
            <p:ph sz="half" idx="1"/>
          </p:nvPr>
        </p:nvPicPr>
        <p:blipFill>
          <a:blip r:embed="rId2"/>
          <a:stretch>
            <a:fillRect/>
          </a:stretch>
        </p:blipFill>
        <p:spPr>
          <a:xfrm>
            <a:off x="781878" y="828261"/>
            <a:ext cx="7394713" cy="6029739"/>
          </a:xfrm>
        </p:spPr>
      </p:pic>
      <p:sp>
        <p:nvSpPr>
          <p:cNvPr id="4" name="Content Placeholder 3">
            <a:extLst>
              <a:ext uri="{FF2B5EF4-FFF2-40B4-BE49-F238E27FC236}">
                <a16:creationId xmlns:a16="http://schemas.microsoft.com/office/drawing/2014/main" id="{7C1DA6AD-47C5-4183-845D-1C90356E1AA2}"/>
              </a:ext>
            </a:extLst>
          </p:cNvPr>
          <p:cNvSpPr>
            <a:spLocks noGrp="1"/>
          </p:cNvSpPr>
          <p:nvPr>
            <p:ph sz="half" idx="2"/>
          </p:nvPr>
        </p:nvSpPr>
        <p:spPr>
          <a:xfrm>
            <a:off x="8176591" y="1109870"/>
            <a:ext cx="3909392" cy="5635487"/>
          </a:xfrm>
        </p:spPr>
        <p:txBody>
          <a:bodyPr>
            <a:normAutofit fontScale="92500" lnSpcReduction="20000"/>
          </a:bodyPr>
          <a:lstStyle/>
          <a:p>
            <a:r>
              <a:rPr lang="en-US" dirty="0"/>
              <a:t>Core periphery theory 3 min cartoon</a:t>
            </a:r>
          </a:p>
          <a:p>
            <a:r>
              <a:rPr lang="en-US" dirty="0">
                <a:hlinkClick r:id="rId3"/>
              </a:rPr>
              <a:t>https://www.youtube.com/watch?v=oVGdECND9Fs</a:t>
            </a:r>
            <a:endParaRPr lang="en-US" dirty="0"/>
          </a:p>
          <a:p>
            <a:r>
              <a:rPr lang="en-US" b="1" dirty="0">
                <a:solidFill>
                  <a:srgbClr val="C00000"/>
                </a:solidFill>
              </a:rPr>
              <a:t>A limitation of the three-tiered structure of Wallerstein’s world systems theory</a:t>
            </a:r>
            <a:r>
              <a:rPr lang="en-US" b="1" dirty="0"/>
              <a:t>.</a:t>
            </a:r>
          </a:p>
          <a:p>
            <a:r>
              <a:rPr lang="en-US" b="1" dirty="0">
                <a:solidFill>
                  <a:srgbClr val="C00000"/>
                </a:solidFill>
              </a:rPr>
              <a:t>The model sorts countries into one of three categories: core, semi-periphery, or periphery. Once assigned to a category, countries have little opportunity for advancement into a higher category</a:t>
            </a:r>
            <a:r>
              <a:rPr lang="en-US" dirty="0"/>
              <a:t>.</a:t>
            </a:r>
          </a:p>
          <a:p>
            <a:endParaRPr lang="en-US" dirty="0"/>
          </a:p>
        </p:txBody>
      </p:sp>
    </p:spTree>
    <p:extLst>
      <p:ext uri="{BB962C8B-B14F-4D97-AF65-F5344CB8AC3E}">
        <p14:creationId xmlns:p14="http://schemas.microsoft.com/office/powerpoint/2010/main" val="397504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5BB0-76BF-4198-954C-275ACB7E3490}"/>
              </a:ext>
            </a:extLst>
          </p:cNvPr>
          <p:cNvSpPr>
            <a:spLocks noGrp="1"/>
          </p:cNvSpPr>
          <p:nvPr>
            <p:ph type="title"/>
          </p:nvPr>
        </p:nvSpPr>
        <p:spPr>
          <a:xfrm>
            <a:off x="834887" y="212034"/>
            <a:ext cx="11357113" cy="636105"/>
          </a:xfrm>
        </p:spPr>
        <p:txBody>
          <a:bodyPr>
            <a:normAutofit/>
          </a:bodyPr>
          <a:lstStyle/>
          <a:p>
            <a:r>
              <a:rPr lang="en-US" sz="2800" dirty="0"/>
              <a:t>                             </a:t>
            </a:r>
            <a:r>
              <a:rPr lang="en-US" sz="2800" b="1" u="sng" dirty="0">
                <a:solidFill>
                  <a:srgbClr val="0070C0"/>
                </a:solidFill>
              </a:rPr>
              <a:t>Wallerstein’s World Systems Theory</a:t>
            </a:r>
          </a:p>
        </p:txBody>
      </p:sp>
      <p:graphicFrame>
        <p:nvGraphicFramePr>
          <p:cNvPr id="4" name="Content Placeholder 3">
            <a:extLst>
              <a:ext uri="{FF2B5EF4-FFF2-40B4-BE49-F238E27FC236}">
                <a16:creationId xmlns:a16="http://schemas.microsoft.com/office/drawing/2014/main" id="{FD5C0B40-6AD0-49FF-A6EA-A013B753B613}"/>
              </a:ext>
            </a:extLst>
          </p:cNvPr>
          <p:cNvGraphicFramePr>
            <a:graphicFrameLocks noGrp="1"/>
          </p:cNvGraphicFramePr>
          <p:nvPr>
            <p:ph idx="1"/>
            <p:extLst>
              <p:ext uri="{D42A27DB-BD31-4B8C-83A1-F6EECF244321}">
                <p14:modId xmlns:p14="http://schemas.microsoft.com/office/powerpoint/2010/main" val="318997746"/>
              </p:ext>
            </p:extLst>
          </p:nvPr>
        </p:nvGraphicFramePr>
        <p:xfrm>
          <a:off x="0" y="649359"/>
          <a:ext cx="12191999" cy="6194183"/>
        </p:xfrm>
        <a:graphic>
          <a:graphicData uri="http://schemas.openxmlformats.org/drawingml/2006/table">
            <a:tbl>
              <a:tblPr firstRow="1" bandRow="1">
                <a:tableStyleId>{7DF18680-E054-41AD-8BC1-D1AEF772440D}</a:tableStyleId>
              </a:tblPr>
              <a:tblGrid>
                <a:gridCol w="1806749">
                  <a:extLst>
                    <a:ext uri="{9D8B030D-6E8A-4147-A177-3AD203B41FA5}">
                      <a16:colId xmlns:a16="http://schemas.microsoft.com/office/drawing/2014/main" val="39334319"/>
                    </a:ext>
                  </a:extLst>
                </a:gridCol>
                <a:gridCol w="8369694">
                  <a:extLst>
                    <a:ext uri="{9D8B030D-6E8A-4147-A177-3AD203B41FA5}">
                      <a16:colId xmlns:a16="http://schemas.microsoft.com/office/drawing/2014/main" val="3088514735"/>
                    </a:ext>
                  </a:extLst>
                </a:gridCol>
                <a:gridCol w="2015556">
                  <a:extLst>
                    <a:ext uri="{9D8B030D-6E8A-4147-A177-3AD203B41FA5}">
                      <a16:colId xmlns:a16="http://schemas.microsoft.com/office/drawing/2014/main" val="3485314274"/>
                    </a:ext>
                  </a:extLst>
                </a:gridCol>
              </a:tblGrid>
              <a:tr h="425704">
                <a:tc>
                  <a:txBody>
                    <a:bodyPr/>
                    <a:lstStyle/>
                    <a:p>
                      <a:r>
                        <a:rPr lang="en-US" b="1" dirty="0"/>
                        <a:t>    Category</a:t>
                      </a:r>
                    </a:p>
                  </a:txBody>
                  <a:tcPr/>
                </a:tc>
                <a:tc>
                  <a:txBody>
                    <a:bodyPr/>
                    <a:lstStyle/>
                    <a:p>
                      <a:r>
                        <a:rPr lang="en-US" b="1" dirty="0"/>
                        <a:t>                                                 Characteristics</a:t>
                      </a:r>
                    </a:p>
                  </a:txBody>
                  <a:tcPr/>
                </a:tc>
                <a:tc>
                  <a:txBody>
                    <a:bodyPr/>
                    <a:lstStyle/>
                    <a:p>
                      <a:r>
                        <a:rPr lang="en-US" dirty="0"/>
                        <a:t>     Examples</a:t>
                      </a:r>
                    </a:p>
                  </a:txBody>
                  <a:tcPr/>
                </a:tc>
                <a:extLst>
                  <a:ext uri="{0D108BD9-81ED-4DB2-BD59-A6C34878D82A}">
                    <a16:rowId xmlns:a16="http://schemas.microsoft.com/office/drawing/2014/main" val="373826366"/>
                  </a:ext>
                </a:extLst>
              </a:tr>
              <a:tr h="2193937">
                <a:tc>
                  <a:txBody>
                    <a:bodyPr/>
                    <a:lstStyle/>
                    <a:p>
                      <a:endParaRPr lang="en-US" b="1" dirty="0"/>
                    </a:p>
                    <a:p>
                      <a:endParaRPr lang="en-US" b="1" dirty="0"/>
                    </a:p>
                    <a:p>
                      <a:endParaRPr lang="en-US" b="1" dirty="0"/>
                    </a:p>
                    <a:p>
                      <a:r>
                        <a:rPr lang="en-US" b="1" dirty="0"/>
                        <a:t>       Core</a:t>
                      </a:r>
                    </a:p>
                  </a:txBody>
                  <a:tcPr/>
                </a:tc>
                <a:tc>
                  <a:txBody>
                    <a:bodyPr/>
                    <a:lstStyle/>
                    <a:p>
                      <a:pPr marL="285750" indent="-285750">
                        <a:buFont typeface="Arial" panose="020B0604020202020204" pitchFamily="34" charset="0"/>
                        <a:buChar char="•"/>
                      </a:pPr>
                      <a:r>
                        <a:rPr lang="en-US" b="1" dirty="0"/>
                        <a:t>Includes the economically advantaged area of the world &amp; the center of world businesses &amp; finances; headquarters of most large multinational companies are located in core countries</a:t>
                      </a:r>
                    </a:p>
                    <a:p>
                      <a:pPr marL="285750" indent="-285750">
                        <a:buFont typeface="Arial" panose="020B0604020202020204" pitchFamily="34" charset="0"/>
                        <a:buChar char="•"/>
                      </a:pPr>
                      <a:r>
                        <a:rPr lang="en-US" b="1" dirty="0"/>
                        <a:t>Focuses on higher skill, capital intensive production</a:t>
                      </a:r>
                    </a:p>
                    <a:p>
                      <a:pPr marL="285750" indent="-285750">
                        <a:buFont typeface="Arial" panose="020B0604020202020204" pitchFamily="34" charset="0"/>
                        <a:buChar char="•"/>
                      </a:pPr>
                      <a:r>
                        <a:rPr lang="en-US" b="1" dirty="0"/>
                        <a:t>Promotes capital accumulation</a:t>
                      </a:r>
                    </a:p>
                    <a:p>
                      <a:pPr marL="285750" indent="-285750">
                        <a:buFont typeface="Arial" panose="020B0604020202020204" pitchFamily="34" charset="0"/>
                        <a:buChar char="•"/>
                      </a:pPr>
                      <a:r>
                        <a:rPr lang="en-US" b="1" dirty="0"/>
                        <a:t>Dominates periphery and semi-periphery economically ad politically, &amp; by paying low wages &amp; exploiting weak environmental laws</a:t>
                      </a:r>
                    </a:p>
                    <a:p>
                      <a:pPr marL="285750" indent="-285750">
                        <a:buFont typeface="Arial" panose="020B0604020202020204" pitchFamily="34" charset="0"/>
                        <a:buChar char="•"/>
                      </a:pPr>
                      <a:r>
                        <a:rPr lang="en-US" b="1" dirty="0"/>
                        <a:t>Benefits greatly from international trade</a:t>
                      </a:r>
                    </a:p>
                  </a:txBody>
                  <a:tcPr/>
                </a:tc>
                <a:tc>
                  <a:txBody>
                    <a:bodyPr/>
                    <a:lstStyle/>
                    <a:p>
                      <a:r>
                        <a:rPr lang="en-US" b="1" dirty="0"/>
                        <a:t>United States,</a:t>
                      </a:r>
                    </a:p>
                    <a:p>
                      <a:r>
                        <a:rPr lang="en-US" b="1" dirty="0"/>
                        <a:t>United Kingdom</a:t>
                      </a:r>
                    </a:p>
                    <a:p>
                      <a:r>
                        <a:rPr lang="en-US" b="1" dirty="0"/>
                        <a:t>Japan</a:t>
                      </a:r>
                    </a:p>
                    <a:p>
                      <a:r>
                        <a:rPr lang="en-US" b="1" dirty="0"/>
                        <a:t>Australia</a:t>
                      </a:r>
                    </a:p>
                    <a:p>
                      <a:r>
                        <a:rPr lang="en-US" b="1" dirty="0"/>
                        <a:t>Germany</a:t>
                      </a:r>
                    </a:p>
                  </a:txBody>
                  <a:tcPr/>
                </a:tc>
                <a:extLst>
                  <a:ext uri="{0D108BD9-81ED-4DB2-BD59-A6C34878D82A}">
                    <a16:rowId xmlns:a16="http://schemas.microsoft.com/office/drawing/2014/main" val="3398976472"/>
                  </a:ext>
                </a:extLst>
              </a:tr>
              <a:tr h="1153237">
                <a:tc>
                  <a:txBody>
                    <a:bodyPr/>
                    <a:lstStyle/>
                    <a:p>
                      <a:endParaRPr lang="en-US" b="1" dirty="0"/>
                    </a:p>
                    <a:p>
                      <a:r>
                        <a:rPr lang="en-US" b="1" dirty="0"/>
                        <a:t>Semi-Periphery</a:t>
                      </a:r>
                    </a:p>
                  </a:txBody>
                  <a:tcPr/>
                </a:tc>
                <a:tc>
                  <a:txBody>
                    <a:bodyPr/>
                    <a:lstStyle/>
                    <a:p>
                      <a:pPr marL="285750" indent="-285750">
                        <a:buFont typeface="Arial" panose="020B0604020202020204" pitchFamily="34" charset="0"/>
                        <a:buChar char="•"/>
                      </a:pPr>
                      <a:r>
                        <a:rPr lang="en-US" b="1" dirty="0"/>
                        <a:t>Includes the middle income countries</a:t>
                      </a:r>
                    </a:p>
                    <a:p>
                      <a:pPr marL="285750" indent="-285750">
                        <a:buFont typeface="Arial" panose="020B0604020202020204" pitchFamily="34" charset="0"/>
                        <a:buChar char="•"/>
                      </a:pPr>
                      <a:r>
                        <a:rPr lang="en-US" b="1" dirty="0"/>
                        <a:t>Sometimes known as the emerging economics</a:t>
                      </a:r>
                    </a:p>
                    <a:p>
                      <a:pPr marL="285750" indent="-285750">
                        <a:buFont typeface="Arial" panose="020B0604020202020204" pitchFamily="34" charset="0"/>
                        <a:buChar char="•"/>
                      </a:pPr>
                      <a:r>
                        <a:rPr lang="en-US" b="1" dirty="0"/>
                        <a:t>Provides the core with manufactured goods and services that the core once provided for itself, but no longer does</a:t>
                      </a:r>
                    </a:p>
                  </a:txBody>
                  <a:tcPr/>
                </a:tc>
                <a:tc>
                  <a:txBody>
                    <a:bodyPr/>
                    <a:lstStyle/>
                    <a:p>
                      <a:r>
                        <a:rPr lang="en-US" b="1" dirty="0"/>
                        <a:t>India, Taiwan, </a:t>
                      </a:r>
                      <a:r>
                        <a:rPr lang="en-US" sz="1800" b="1" i="0" kern="1200" dirty="0">
                          <a:solidFill>
                            <a:schemeClr val="dk1"/>
                          </a:solidFill>
                          <a:effectLst/>
                          <a:latin typeface="+mn-lt"/>
                          <a:ea typeface="+mn-ea"/>
                          <a:cs typeface="+mn-cs"/>
                        </a:rPr>
                        <a:t>South Korea, </a:t>
                      </a:r>
                      <a:endParaRPr lang="en-US" b="1" dirty="0"/>
                    </a:p>
                    <a:p>
                      <a:r>
                        <a:rPr lang="en-US" b="1" dirty="0"/>
                        <a:t>Mexico</a:t>
                      </a:r>
                    </a:p>
                    <a:p>
                      <a:r>
                        <a:rPr lang="en-US" b="1" dirty="0"/>
                        <a:t>South Africa</a:t>
                      </a:r>
                    </a:p>
                    <a:p>
                      <a:r>
                        <a:rPr lang="en-US" b="1" dirty="0"/>
                        <a:t>Brazil, China</a:t>
                      </a:r>
                    </a:p>
                  </a:txBody>
                  <a:tcPr/>
                </a:tc>
                <a:extLst>
                  <a:ext uri="{0D108BD9-81ED-4DB2-BD59-A6C34878D82A}">
                    <a16:rowId xmlns:a16="http://schemas.microsoft.com/office/drawing/2014/main" val="874790654"/>
                  </a:ext>
                </a:extLst>
              </a:tr>
              <a:tr h="2019439">
                <a:tc>
                  <a:txBody>
                    <a:bodyPr/>
                    <a:lstStyle/>
                    <a:p>
                      <a:endParaRPr lang="en-US" b="1" dirty="0"/>
                    </a:p>
                    <a:p>
                      <a:r>
                        <a:rPr lang="en-US" b="1" dirty="0"/>
                        <a:t>Periphery</a:t>
                      </a:r>
                    </a:p>
                  </a:txBody>
                  <a:tcPr/>
                </a:tc>
                <a:tc>
                  <a:txBody>
                    <a:bodyPr/>
                    <a:lstStyle/>
                    <a:p>
                      <a:pPr marL="285750" indent="-285750">
                        <a:buFont typeface="Arial" panose="020B0604020202020204" pitchFamily="34" charset="0"/>
                        <a:buChar char="•"/>
                      </a:pPr>
                      <a:r>
                        <a:rPr lang="en-US" b="1" dirty="0"/>
                        <a:t>Includes the least developed countries</a:t>
                      </a:r>
                    </a:p>
                    <a:p>
                      <a:pPr marL="285750" indent="-285750">
                        <a:buFont typeface="Arial" panose="020B0604020202020204" pitchFamily="34" charset="0"/>
                        <a:buChar char="•"/>
                      </a:pPr>
                      <a:r>
                        <a:rPr lang="en-US" b="1" dirty="0"/>
                        <a:t>Has a high percentage of jobs in low skill, labor intensive production and extraction of raw materials</a:t>
                      </a:r>
                    </a:p>
                    <a:p>
                      <a:pPr marL="285750" indent="-285750">
                        <a:buFont typeface="Arial" panose="020B0604020202020204" pitchFamily="34" charset="0"/>
                        <a:buChar char="•"/>
                      </a:pPr>
                      <a:r>
                        <a:rPr lang="en-US" b="1" dirty="0"/>
                        <a:t>Provides the core and semi-periphery with inexpensive raw materials, labor, &amp; agricultural production</a:t>
                      </a:r>
                    </a:p>
                    <a:p>
                      <a:pPr marL="285750" indent="-285750">
                        <a:buFont typeface="Arial" panose="020B0604020202020204" pitchFamily="34" charset="0"/>
                        <a:buChar char="•"/>
                      </a:pPr>
                      <a:r>
                        <a:rPr lang="en-US" b="1" dirty="0"/>
                        <a:t>Receives jobs but few profits from manufacturing</a:t>
                      </a:r>
                    </a:p>
                    <a:p>
                      <a:pPr marL="285750" indent="-285750">
                        <a:buFont typeface="Arial" panose="020B0604020202020204" pitchFamily="34" charset="0"/>
                        <a:buChar char="•"/>
                      </a:pPr>
                      <a:r>
                        <a:rPr lang="en-US" b="1" dirty="0"/>
                        <a:t>Often have weak laws protecting workers and the environment</a:t>
                      </a:r>
                    </a:p>
                  </a:txBody>
                  <a:tcPr/>
                </a:tc>
                <a:tc>
                  <a:txBody>
                    <a:bodyPr/>
                    <a:lstStyle/>
                    <a:p>
                      <a:r>
                        <a:rPr lang="en-US" b="1" dirty="0"/>
                        <a:t>Afghanistan</a:t>
                      </a:r>
                    </a:p>
                    <a:p>
                      <a:r>
                        <a:rPr lang="en-US" b="1" dirty="0"/>
                        <a:t>Zimbabwe</a:t>
                      </a:r>
                    </a:p>
                    <a:p>
                      <a:r>
                        <a:rPr lang="en-US" b="1" dirty="0"/>
                        <a:t>Peru</a:t>
                      </a:r>
                    </a:p>
                    <a:p>
                      <a:r>
                        <a:rPr lang="en-US" b="1" dirty="0"/>
                        <a:t>Kenya</a:t>
                      </a:r>
                    </a:p>
                  </a:txBody>
                  <a:tcPr/>
                </a:tc>
                <a:extLst>
                  <a:ext uri="{0D108BD9-81ED-4DB2-BD59-A6C34878D82A}">
                    <a16:rowId xmlns:a16="http://schemas.microsoft.com/office/drawing/2014/main" val="3503704468"/>
                  </a:ext>
                </a:extLst>
              </a:tr>
            </a:tbl>
          </a:graphicData>
        </a:graphic>
      </p:graphicFrame>
    </p:spTree>
    <p:extLst>
      <p:ext uri="{BB962C8B-B14F-4D97-AF65-F5344CB8AC3E}">
        <p14:creationId xmlns:p14="http://schemas.microsoft.com/office/powerpoint/2010/main" val="1851441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85AE-64CC-4CB1-9921-5A5EDB798677}"/>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5E2FE49E-5389-4F37-895E-9EE630A088C5}"/>
              </a:ext>
            </a:extLst>
          </p:cNvPr>
          <p:cNvPicPr>
            <a:picLocks noGrp="1" noChangeAspect="1"/>
          </p:cNvPicPr>
          <p:nvPr>
            <p:ph idx="1"/>
          </p:nvPr>
        </p:nvPicPr>
        <p:blipFill>
          <a:blip r:embed="rId2"/>
          <a:stretch>
            <a:fillRect/>
          </a:stretch>
        </p:blipFill>
        <p:spPr>
          <a:xfrm>
            <a:off x="225287" y="198783"/>
            <a:ext cx="11781183" cy="6559826"/>
          </a:xfrm>
        </p:spPr>
      </p:pic>
    </p:spTree>
    <p:extLst>
      <p:ext uri="{BB962C8B-B14F-4D97-AF65-F5344CB8AC3E}">
        <p14:creationId xmlns:p14="http://schemas.microsoft.com/office/powerpoint/2010/main" val="3239204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362A-3509-4434-999C-C3DC25A90D63}"/>
              </a:ext>
            </a:extLst>
          </p:cNvPr>
          <p:cNvSpPr>
            <a:spLocks noGrp="1"/>
          </p:cNvSpPr>
          <p:nvPr>
            <p:ph type="title"/>
          </p:nvPr>
        </p:nvSpPr>
        <p:spPr>
          <a:xfrm>
            <a:off x="768349" y="0"/>
            <a:ext cx="11291889" cy="990600"/>
          </a:xfrm>
        </p:spPr>
        <p:txBody>
          <a:bodyPr/>
          <a:lstStyle/>
          <a:p>
            <a:r>
              <a:rPr lang="en-US" dirty="0"/>
              <a:t>           </a:t>
            </a:r>
            <a:r>
              <a:rPr lang="en-US" b="1" u="sng" dirty="0">
                <a:solidFill>
                  <a:srgbClr val="FF6600"/>
                </a:solidFill>
              </a:rPr>
              <a:t>Economic Activities Classification</a:t>
            </a:r>
          </a:p>
        </p:txBody>
      </p:sp>
      <p:graphicFrame>
        <p:nvGraphicFramePr>
          <p:cNvPr id="4" name="Content Placeholder 3">
            <a:extLst>
              <a:ext uri="{FF2B5EF4-FFF2-40B4-BE49-F238E27FC236}">
                <a16:creationId xmlns:a16="http://schemas.microsoft.com/office/drawing/2014/main" id="{8BB86E0A-2B11-4FCE-9B22-2062A09EB710}"/>
              </a:ext>
            </a:extLst>
          </p:cNvPr>
          <p:cNvGraphicFramePr>
            <a:graphicFrameLocks noGrp="1"/>
          </p:cNvGraphicFramePr>
          <p:nvPr>
            <p:ph idx="1"/>
            <p:extLst>
              <p:ext uri="{D42A27DB-BD31-4B8C-83A1-F6EECF244321}">
                <p14:modId xmlns:p14="http://schemas.microsoft.com/office/powerpoint/2010/main" val="1167513851"/>
              </p:ext>
            </p:extLst>
          </p:nvPr>
        </p:nvGraphicFramePr>
        <p:xfrm>
          <a:off x="768350" y="714375"/>
          <a:ext cx="11291889" cy="6024241"/>
        </p:xfrm>
        <a:graphic>
          <a:graphicData uri="http://schemas.openxmlformats.org/drawingml/2006/table">
            <a:tbl>
              <a:tblPr firstRow="1" bandRow="1">
                <a:tableStyleId>{93296810-A885-4BE3-A3E7-6D5BEEA58F35}</a:tableStyleId>
              </a:tblPr>
              <a:tblGrid>
                <a:gridCol w="2067615">
                  <a:extLst>
                    <a:ext uri="{9D8B030D-6E8A-4147-A177-3AD203B41FA5}">
                      <a16:colId xmlns:a16="http://schemas.microsoft.com/office/drawing/2014/main" val="124288808"/>
                    </a:ext>
                  </a:extLst>
                </a:gridCol>
                <a:gridCol w="4890052">
                  <a:extLst>
                    <a:ext uri="{9D8B030D-6E8A-4147-A177-3AD203B41FA5}">
                      <a16:colId xmlns:a16="http://schemas.microsoft.com/office/drawing/2014/main" val="224925652"/>
                    </a:ext>
                  </a:extLst>
                </a:gridCol>
                <a:gridCol w="4334222">
                  <a:extLst>
                    <a:ext uri="{9D8B030D-6E8A-4147-A177-3AD203B41FA5}">
                      <a16:colId xmlns:a16="http://schemas.microsoft.com/office/drawing/2014/main" val="335248263"/>
                    </a:ext>
                  </a:extLst>
                </a:gridCol>
              </a:tblGrid>
              <a:tr h="500063">
                <a:tc>
                  <a:txBody>
                    <a:bodyPr/>
                    <a:lstStyle/>
                    <a:p>
                      <a:r>
                        <a:rPr lang="en-US" sz="2000" dirty="0"/>
                        <a:t>Economic Activity</a:t>
                      </a:r>
                      <a:endParaRPr lang="en-US" sz="2000" b="1" dirty="0">
                        <a:solidFill>
                          <a:srgbClr val="009900"/>
                        </a:solidFill>
                      </a:endParaRPr>
                    </a:p>
                  </a:txBody>
                  <a:tcPr/>
                </a:tc>
                <a:tc>
                  <a:txBody>
                    <a:bodyPr/>
                    <a:lstStyle/>
                    <a:p>
                      <a:r>
                        <a:rPr lang="en-US" sz="2000" dirty="0"/>
                        <a:t>                         Definition</a:t>
                      </a:r>
                      <a:endParaRPr lang="en-US" sz="2000" b="1" dirty="0">
                        <a:solidFill>
                          <a:srgbClr val="009900"/>
                        </a:solidFill>
                      </a:endParaRPr>
                    </a:p>
                  </a:txBody>
                  <a:tcPr/>
                </a:tc>
                <a:tc>
                  <a:txBody>
                    <a:bodyPr/>
                    <a:lstStyle/>
                    <a:p>
                      <a:r>
                        <a:rPr lang="en-US" sz="2000" dirty="0"/>
                        <a:t>                   Examples</a:t>
                      </a:r>
                      <a:endParaRPr lang="en-US" sz="2000" b="1" dirty="0">
                        <a:solidFill>
                          <a:srgbClr val="009900"/>
                        </a:solidFill>
                      </a:endParaRPr>
                    </a:p>
                  </a:txBody>
                  <a:tcPr/>
                </a:tc>
                <a:extLst>
                  <a:ext uri="{0D108BD9-81ED-4DB2-BD59-A6C34878D82A}">
                    <a16:rowId xmlns:a16="http://schemas.microsoft.com/office/drawing/2014/main" val="511779044"/>
                  </a:ext>
                </a:extLst>
              </a:tr>
              <a:tr h="700195">
                <a:tc>
                  <a:txBody>
                    <a:bodyPr/>
                    <a:lstStyle/>
                    <a:p>
                      <a:r>
                        <a:rPr lang="en-US" sz="2000" dirty="0"/>
                        <a:t>Primary</a:t>
                      </a:r>
                      <a:endParaRPr lang="en-US" sz="2000" b="1" dirty="0"/>
                    </a:p>
                  </a:txBody>
                  <a:tcPr/>
                </a:tc>
                <a:tc>
                  <a:txBody>
                    <a:bodyPr/>
                    <a:lstStyle/>
                    <a:p>
                      <a:r>
                        <a:rPr lang="en-US" sz="2000" dirty="0"/>
                        <a:t>Extraction of natural resources</a:t>
                      </a:r>
                    </a:p>
                    <a:p>
                      <a:r>
                        <a:rPr lang="en-US" sz="2000" dirty="0"/>
                        <a:t>Dominated the economy until the Civil War</a:t>
                      </a:r>
                      <a:endParaRPr lang="en-US" sz="2000" b="1" dirty="0"/>
                    </a:p>
                  </a:txBody>
                  <a:tcPr/>
                </a:tc>
                <a:tc>
                  <a:txBody>
                    <a:bodyPr/>
                    <a:lstStyle/>
                    <a:p>
                      <a:r>
                        <a:rPr lang="en-US" sz="2000" dirty="0"/>
                        <a:t>Farming, mining, forestry, fishing</a:t>
                      </a:r>
                      <a:endParaRPr lang="en-US" sz="2000" b="1" dirty="0"/>
                    </a:p>
                  </a:txBody>
                  <a:tcPr/>
                </a:tc>
                <a:extLst>
                  <a:ext uri="{0D108BD9-81ED-4DB2-BD59-A6C34878D82A}">
                    <a16:rowId xmlns:a16="http://schemas.microsoft.com/office/drawing/2014/main" val="3605006330"/>
                  </a:ext>
                </a:extLst>
              </a:tr>
              <a:tr h="1000280">
                <a:tc>
                  <a:txBody>
                    <a:bodyPr/>
                    <a:lstStyle/>
                    <a:p>
                      <a:r>
                        <a:rPr lang="en-US" sz="2000" dirty="0"/>
                        <a:t>Secondary</a:t>
                      </a:r>
                      <a:endParaRPr lang="en-US" sz="2000" b="1" dirty="0"/>
                    </a:p>
                  </a:txBody>
                  <a:tcPr/>
                </a:tc>
                <a:tc>
                  <a:txBody>
                    <a:bodyPr/>
                    <a:lstStyle/>
                    <a:p>
                      <a:r>
                        <a:rPr lang="en-US" sz="2000" dirty="0"/>
                        <a:t>Processing of raw materials into finished goods by manufacturing</a:t>
                      </a:r>
                    </a:p>
                    <a:p>
                      <a:r>
                        <a:rPr lang="en-US" sz="2000" dirty="0"/>
                        <a:t>Significant labor growth in 1840’s to 1960’s</a:t>
                      </a:r>
                      <a:endParaRPr lang="en-US" sz="2000" b="1" dirty="0"/>
                    </a:p>
                  </a:txBody>
                  <a:tcPr/>
                </a:tc>
                <a:tc>
                  <a:txBody>
                    <a:bodyPr/>
                    <a:lstStyle/>
                    <a:p>
                      <a:r>
                        <a:rPr lang="en-US" sz="2000" dirty="0"/>
                        <a:t>Steel manufacturing, furniture production, food processing, building</a:t>
                      </a:r>
                      <a:endParaRPr lang="en-US" sz="2000" b="1" dirty="0"/>
                    </a:p>
                  </a:txBody>
                  <a:tcPr/>
                </a:tc>
                <a:extLst>
                  <a:ext uri="{0D108BD9-81ED-4DB2-BD59-A6C34878D82A}">
                    <a16:rowId xmlns:a16="http://schemas.microsoft.com/office/drawing/2014/main" val="4138925200"/>
                  </a:ext>
                </a:extLst>
              </a:tr>
              <a:tr h="1095634">
                <a:tc>
                  <a:txBody>
                    <a:bodyPr/>
                    <a:lstStyle/>
                    <a:p>
                      <a:r>
                        <a:rPr lang="en-US" sz="2000" u="sng" dirty="0"/>
                        <a:t>Tertiary</a:t>
                      </a:r>
                      <a:endParaRPr lang="en-US" sz="2000" b="1" u="sng" dirty="0"/>
                    </a:p>
                  </a:txBody>
                  <a:tcPr/>
                </a:tc>
                <a:tc>
                  <a:txBody>
                    <a:bodyPr/>
                    <a:lstStyle/>
                    <a:p>
                      <a:r>
                        <a:rPr lang="en-US" sz="2000" dirty="0"/>
                        <a:t>Provision of services </a:t>
                      </a:r>
                    </a:p>
                    <a:p>
                      <a:r>
                        <a:rPr lang="en-US" sz="2000" dirty="0"/>
                        <a:t>Most people in the US labor force today</a:t>
                      </a:r>
                      <a:endParaRPr lang="en-US" sz="2000" b="1" dirty="0"/>
                    </a:p>
                  </a:txBody>
                  <a:tcPr/>
                </a:tc>
                <a:tc>
                  <a:txBody>
                    <a:bodyPr/>
                    <a:lstStyle/>
                    <a:p>
                      <a:r>
                        <a:rPr lang="en-US" sz="2000" dirty="0"/>
                        <a:t>Retail, restaurants, tourism, police, and fire provision. sanitation, advertising</a:t>
                      </a:r>
                      <a:endParaRPr lang="en-US" sz="2000" b="1" dirty="0"/>
                    </a:p>
                  </a:txBody>
                  <a:tcPr/>
                </a:tc>
                <a:extLst>
                  <a:ext uri="{0D108BD9-81ED-4DB2-BD59-A6C34878D82A}">
                    <a16:rowId xmlns:a16="http://schemas.microsoft.com/office/drawing/2014/main" val="2248701866"/>
                  </a:ext>
                </a:extLst>
              </a:tr>
              <a:tr h="1360832">
                <a:tc>
                  <a:txBody>
                    <a:bodyPr/>
                    <a:lstStyle/>
                    <a:p>
                      <a:r>
                        <a:rPr lang="en-US" sz="2000" dirty="0"/>
                        <a:t>Quaternary</a:t>
                      </a:r>
                      <a:endParaRPr lang="en-US" sz="2000" b="1" dirty="0"/>
                    </a:p>
                  </a:txBody>
                  <a:tcPr/>
                </a:tc>
                <a:tc>
                  <a:txBody>
                    <a:bodyPr/>
                    <a:lstStyle/>
                    <a:p>
                      <a:r>
                        <a:rPr lang="en-US" sz="2000" dirty="0"/>
                        <a:t>Information and knowledge processing</a:t>
                      </a:r>
                      <a:endParaRPr lang="en-US" sz="2000" b="1" dirty="0"/>
                    </a:p>
                  </a:txBody>
                  <a:tcPr/>
                </a:tc>
                <a:tc>
                  <a:txBody>
                    <a:bodyPr/>
                    <a:lstStyle/>
                    <a:p>
                      <a:r>
                        <a:rPr lang="en-US" sz="2000" dirty="0"/>
                        <a:t>Education, data processing, research and development, banking and finance, medical, entertainment</a:t>
                      </a:r>
                      <a:endParaRPr lang="en-US" sz="2000" b="1" dirty="0"/>
                    </a:p>
                  </a:txBody>
                  <a:tcPr/>
                </a:tc>
                <a:extLst>
                  <a:ext uri="{0D108BD9-81ED-4DB2-BD59-A6C34878D82A}">
                    <a16:rowId xmlns:a16="http://schemas.microsoft.com/office/drawing/2014/main" val="3258470536"/>
                  </a:ext>
                </a:extLst>
              </a:tr>
              <a:tr h="1360832">
                <a:tc>
                  <a:txBody>
                    <a:bodyPr/>
                    <a:lstStyle/>
                    <a:p>
                      <a:r>
                        <a:rPr lang="en-US" sz="2000" dirty="0"/>
                        <a:t>Quinary</a:t>
                      </a:r>
                      <a:endParaRPr lang="en-US" sz="2000" b="1" dirty="0"/>
                    </a:p>
                  </a:txBody>
                  <a:tcPr/>
                </a:tc>
                <a:tc>
                  <a:txBody>
                    <a:bodyPr/>
                    <a:lstStyle/>
                    <a:p>
                      <a:r>
                        <a:rPr lang="en-US" sz="2000" dirty="0"/>
                        <a:t>Highest-level decision making</a:t>
                      </a:r>
                      <a:endParaRPr lang="en-US" sz="2000" b="1" dirty="0"/>
                    </a:p>
                  </a:txBody>
                  <a:tcPr/>
                </a:tc>
                <a:tc>
                  <a:txBody>
                    <a:bodyPr/>
                    <a:lstStyle/>
                    <a:p>
                      <a:r>
                        <a:rPr lang="en-US" sz="2000" dirty="0"/>
                        <a:t>Top-level government officials and business executives, research scientists, financial consultants </a:t>
                      </a:r>
                      <a:endParaRPr lang="en-US" sz="2000" b="1" dirty="0"/>
                    </a:p>
                  </a:txBody>
                  <a:tcPr/>
                </a:tc>
                <a:extLst>
                  <a:ext uri="{0D108BD9-81ED-4DB2-BD59-A6C34878D82A}">
                    <a16:rowId xmlns:a16="http://schemas.microsoft.com/office/drawing/2014/main" val="2427144781"/>
                  </a:ext>
                </a:extLst>
              </a:tr>
            </a:tbl>
          </a:graphicData>
        </a:graphic>
      </p:graphicFrame>
    </p:spTree>
    <p:extLst>
      <p:ext uri="{BB962C8B-B14F-4D97-AF65-F5344CB8AC3E}">
        <p14:creationId xmlns:p14="http://schemas.microsoft.com/office/powerpoint/2010/main" val="1024067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277E3-455F-4CEC-B4CA-7685582BCD5C}"/>
              </a:ext>
            </a:extLst>
          </p:cNvPr>
          <p:cNvSpPr>
            <a:spLocks noGrp="1"/>
          </p:cNvSpPr>
          <p:nvPr>
            <p:ph type="title"/>
          </p:nvPr>
        </p:nvSpPr>
        <p:spPr>
          <a:xfrm>
            <a:off x="821635" y="106017"/>
            <a:ext cx="5565913" cy="884583"/>
          </a:xfrm>
        </p:spPr>
        <p:txBody>
          <a:bodyPr/>
          <a:lstStyle/>
          <a:p>
            <a:r>
              <a:rPr lang="en-US" b="1" u="sng" dirty="0">
                <a:solidFill>
                  <a:srgbClr val="FF0066"/>
                </a:solidFill>
              </a:rPr>
              <a:t>Sustainability Issues</a:t>
            </a:r>
          </a:p>
        </p:txBody>
      </p:sp>
      <p:sp>
        <p:nvSpPr>
          <p:cNvPr id="3" name="Content Placeholder 2">
            <a:extLst>
              <a:ext uri="{FF2B5EF4-FFF2-40B4-BE49-F238E27FC236}">
                <a16:creationId xmlns:a16="http://schemas.microsoft.com/office/drawing/2014/main" id="{8562E1A4-188E-4880-B677-D5DFB6FC4012}"/>
              </a:ext>
            </a:extLst>
          </p:cNvPr>
          <p:cNvSpPr>
            <a:spLocks noGrp="1"/>
          </p:cNvSpPr>
          <p:nvPr>
            <p:ph sz="half" idx="1"/>
          </p:nvPr>
        </p:nvSpPr>
        <p:spPr>
          <a:xfrm>
            <a:off x="101463" y="990600"/>
            <a:ext cx="6286086" cy="5761383"/>
          </a:xfrm>
        </p:spPr>
        <p:txBody>
          <a:bodyPr>
            <a:normAutofit fontScale="85000" lnSpcReduction="20000"/>
          </a:bodyPr>
          <a:lstStyle/>
          <a:p>
            <a:r>
              <a:rPr lang="en-US" b="1" u="sng" dirty="0">
                <a:solidFill>
                  <a:srgbClr val="0070C0"/>
                </a:solidFill>
              </a:rPr>
              <a:t>Sustainable development </a:t>
            </a:r>
            <a:r>
              <a:rPr lang="en-US" b="1" dirty="0">
                <a:solidFill>
                  <a:srgbClr val="0070C0"/>
                </a:solidFill>
              </a:rPr>
              <a:t>is development that meets the needs of the present without compromising the ability of future generations to meet their own needs</a:t>
            </a:r>
          </a:p>
          <a:p>
            <a:r>
              <a:rPr lang="en-US" b="1" dirty="0">
                <a:solidFill>
                  <a:srgbClr val="006600"/>
                </a:solidFill>
              </a:rPr>
              <a:t>Sustainability addresses issues of…</a:t>
            </a:r>
          </a:p>
          <a:p>
            <a:r>
              <a:rPr lang="en-US" b="1" dirty="0"/>
              <a:t> </a:t>
            </a:r>
            <a:r>
              <a:rPr lang="en-US" b="1" dirty="0">
                <a:solidFill>
                  <a:srgbClr val="0070C0"/>
                </a:solidFill>
              </a:rPr>
              <a:t>natural resource depletion, mass consumption costs, pollution, climate change, human health, and social &amp; economic equity </a:t>
            </a:r>
          </a:p>
          <a:p>
            <a:r>
              <a:rPr lang="en-US" b="1" dirty="0">
                <a:solidFill>
                  <a:srgbClr val="006600"/>
                </a:solidFill>
              </a:rPr>
              <a:t>In industry and agriculture, more women are taking on responsibilities in the workforce</a:t>
            </a:r>
            <a:r>
              <a:rPr lang="en-US" b="1" dirty="0"/>
              <a:t>. </a:t>
            </a:r>
          </a:p>
          <a:p>
            <a:r>
              <a:rPr lang="en-US" b="1" dirty="0">
                <a:solidFill>
                  <a:srgbClr val="0070C0"/>
                </a:solidFill>
              </a:rPr>
              <a:t>the challenge = laws that protect them and treat them equally </a:t>
            </a:r>
          </a:p>
          <a:p>
            <a:pPr marL="0" indent="0">
              <a:buNone/>
            </a:pPr>
            <a:r>
              <a:rPr lang="en-US" b="1" u="sng" dirty="0"/>
              <a:t>■ </a:t>
            </a:r>
            <a:r>
              <a:rPr lang="en-US" b="1" u="sng" dirty="0">
                <a:solidFill>
                  <a:srgbClr val="FF0066"/>
                </a:solidFill>
              </a:rPr>
              <a:t>Ecotourism</a:t>
            </a:r>
            <a:r>
              <a:rPr lang="en-US" b="1" u="sng" dirty="0">
                <a:solidFill>
                  <a:srgbClr val="006600"/>
                </a:solidFill>
              </a:rPr>
              <a:t> </a:t>
            </a:r>
            <a:r>
              <a:rPr lang="en-US" b="1" dirty="0">
                <a:solidFill>
                  <a:srgbClr val="006600"/>
                </a:solidFill>
              </a:rPr>
              <a:t>- A form of tourism pursued by many ecologically concerned people, who visit regions with pristine ecosystems without damaging the economic system, intended as a low-impact and often small-scale alternative to standard commercial mass tourism</a:t>
            </a:r>
          </a:p>
        </p:txBody>
      </p:sp>
      <p:pic>
        <p:nvPicPr>
          <p:cNvPr id="6" name="Content Placeholder 5">
            <a:extLst>
              <a:ext uri="{FF2B5EF4-FFF2-40B4-BE49-F238E27FC236}">
                <a16:creationId xmlns:a16="http://schemas.microsoft.com/office/drawing/2014/main" id="{1F837065-FECC-47AC-9957-6ED0565775A4}"/>
              </a:ext>
            </a:extLst>
          </p:cNvPr>
          <p:cNvPicPr>
            <a:picLocks noGrp="1" noChangeAspect="1"/>
          </p:cNvPicPr>
          <p:nvPr>
            <p:ph sz="half" idx="2"/>
          </p:nvPr>
        </p:nvPicPr>
        <p:blipFill>
          <a:blip r:embed="rId2"/>
          <a:stretch>
            <a:fillRect/>
          </a:stretch>
        </p:blipFill>
        <p:spPr>
          <a:xfrm>
            <a:off x="6524625" y="208588"/>
            <a:ext cx="5565913" cy="6444003"/>
          </a:xfrm>
        </p:spPr>
      </p:pic>
    </p:spTree>
    <p:extLst>
      <p:ext uri="{BB962C8B-B14F-4D97-AF65-F5344CB8AC3E}">
        <p14:creationId xmlns:p14="http://schemas.microsoft.com/office/powerpoint/2010/main" val="2570264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8297C-0BFC-42B2-8BD6-6ACA771AF716}"/>
              </a:ext>
            </a:extLst>
          </p:cNvPr>
          <p:cNvSpPr>
            <a:spLocks noGrp="1"/>
          </p:cNvSpPr>
          <p:nvPr>
            <p:ph type="title"/>
          </p:nvPr>
        </p:nvSpPr>
        <p:spPr>
          <a:xfrm>
            <a:off x="768625" y="0"/>
            <a:ext cx="11330609" cy="649357"/>
          </a:xfrm>
        </p:spPr>
        <p:txBody>
          <a:bodyPr>
            <a:normAutofit fontScale="90000"/>
          </a:bodyPr>
          <a:lstStyle/>
          <a:p>
            <a:r>
              <a:rPr lang="en-US" dirty="0"/>
              <a:t>                 </a:t>
            </a:r>
            <a:r>
              <a:rPr lang="en-US" sz="3100" b="1" u="sng" dirty="0"/>
              <a:t>Rostow’s Stages of Economic Growth</a:t>
            </a:r>
          </a:p>
        </p:txBody>
      </p:sp>
      <p:graphicFrame>
        <p:nvGraphicFramePr>
          <p:cNvPr id="4" name="Content Placeholder 3">
            <a:extLst>
              <a:ext uri="{FF2B5EF4-FFF2-40B4-BE49-F238E27FC236}">
                <a16:creationId xmlns:a16="http://schemas.microsoft.com/office/drawing/2014/main" id="{E0CBED01-E632-434F-8CC8-77D999EC4DF5}"/>
              </a:ext>
            </a:extLst>
          </p:cNvPr>
          <p:cNvGraphicFramePr>
            <a:graphicFrameLocks noGrp="1"/>
          </p:cNvGraphicFramePr>
          <p:nvPr>
            <p:ph idx="1"/>
            <p:extLst>
              <p:ext uri="{D42A27DB-BD31-4B8C-83A1-F6EECF244321}">
                <p14:modId xmlns:p14="http://schemas.microsoft.com/office/powerpoint/2010/main" val="1022302945"/>
              </p:ext>
            </p:extLst>
          </p:nvPr>
        </p:nvGraphicFramePr>
        <p:xfrm>
          <a:off x="238540" y="516835"/>
          <a:ext cx="11953462" cy="6187440"/>
        </p:xfrm>
        <a:graphic>
          <a:graphicData uri="http://schemas.openxmlformats.org/drawingml/2006/table">
            <a:tbl>
              <a:tblPr firstRow="1" bandRow="1">
                <a:tableStyleId>{7DF18680-E054-41AD-8BC1-D1AEF772440D}</a:tableStyleId>
              </a:tblPr>
              <a:tblGrid>
                <a:gridCol w="1635888">
                  <a:extLst>
                    <a:ext uri="{9D8B030D-6E8A-4147-A177-3AD203B41FA5}">
                      <a16:colId xmlns:a16="http://schemas.microsoft.com/office/drawing/2014/main" val="2633863309"/>
                    </a:ext>
                  </a:extLst>
                </a:gridCol>
                <a:gridCol w="7457604">
                  <a:extLst>
                    <a:ext uri="{9D8B030D-6E8A-4147-A177-3AD203B41FA5}">
                      <a16:colId xmlns:a16="http://schemas.microsoft.com/office/drawing/2014/main" val="1072798493"/>
                    </a:ext>
                  </a:extLst>
                </a:gridCol>
                <a:gridCol w="2859970">
                  <a:extLst>
                    <a:ext uri="{9D8B030D-6E8A-4147-A177-3AD203B41FA5}">
                      <a16:colId xmlns:a16="http://schemas.microsoft.com/office/drawing/2014/main" val="4141446282"/>
                    </a:ext>
                  </a:extLst>
                </a:gridCol>
              </a:tblGrid>
              <a:tr h="291548">
                <a:tc>
                  <a:txBody>
                    <a:bodyPr/>
                    <a:lstStyle/>
                    <a:p>
                      <a:r>
                        <a:rPr lang="en-US" dirty="0"/>
                        <a:t>Stage</a:t>
                      </a:r>
                      <a:endParaRPr lang="en-US" b="1" dirty="0"/>
                    </a:p>
                  </a:txBody>
                  <a:tcPr/>
                </a:tc>
                <a:tc>
                  <a:txBody>
                    <a:bodyPr/>
                    <a:lstStyle/>
                    <a:p>
                      <a:r>
                        <a:rPr lang="en-US" dirty="0"/>
                        <a:t>                                                Characteristics</a:t>
                      </a:r>
                      <a:endParaRPr lang="en-US" b="1" dirty="0"/>
                    </a:p>
                  </a:txBody>
                  <a:tcPr/>
                </a:tc>
                <a:tc>
                  <a:txBody>
                    <a:bodyPr/>
                    <a:lstStyle/>
                    <a:p>
                      <a:r>
                        <a:rPr lang="en-US" dirty="0"/>
                        <a:t>Examples</a:t>
                      </a:r>
                      <a:endParaRPr lang="en-US" b="1" dirty="0"/>
                    </a:p>
                  </a:txBody>
                  <a:tcPr/>
                </a:tc>
                <a:extLst>
                  <a:ext uri="{0D108BD9-81ED-4DB2-BD59-A6C34878D82A}">
                    <a16:rowId xmlns:a16="http://schemas.microsoft.com/office/drawing/2014/main" val="824913686"/>
                  </a:ext>
                </a:extLst>
              </a:tr>
              <a:tr h="1012466">
                <a:tc>
                  <a:txBody>
                    <a:bodyPr/>
                    <a:lstStyle/>
                    <a:p>
                      <a:pPr marL="342900" indent="-342900">
                        <a:buAutoNum type="arabicPeriod"/>
                      </a:pPr>
                      <a:r>
                        <a:rPr lang="en-US" sz="1600" dirty="0"/>
                        <a:t>Traditional Society</a:t>
                      </a:r>
                      <a:endParaRPr lang="en-US" sz="1600" b="1" dirty="0"/>
                    </a:p>
                  </a:txBody>
                  <a:tcPr/>
                </a:tc>
                <a:tc>
                  <a:txBody>
                    <a:bodyPr/>
                    <a:lstStyle/>
                    <a:p>
                      <a:pPr marL="285750" indent="-285750">
                        <a:buFont typeface="Arial" panose="020B0604020202020204" pitchFamily="34" charset="0"/>
                        <a:buChar char="•"/>
                      </a:pPr>
                      <a:r>
                        <a:rPr lang="en-US" sz="1600" dirty="0"/>
                        <a:t>Depends upon primary sector activities (farming, fishing, hunting,) subsistence</a:t>
                      </a:r>
                    </a:p>
                    <a:p>
                      <a:pPr marL="285750" indent="-285750">
                        <a:buFont typeface="Arial" panose="020B0604020202020204" pitchFamily="34" charset="0"/>
                        <a:buChar char="•"/>
                      </a:pPr>
                      <a:r>
                        <a:rPr lang="en-US" sz="1600" dirty="0"/>
                        <a:t>Uses limited technology </a:t>
                      </a:r>
                    </a:p>
                    <a:p>
                      <a:pPr marL="285750" indent="-285750">
                        <a:buFont typeface="Arial" panose="020B0604020202020204" pitchFamily="34" charset="0"/>
                        <a:buChar char="•"/>
                      </a:pPr>
                      <a:r>
                        <a:rPr lang="en-US" sz="1600" dirty="0"/>
                        <a:t>Carries out local or regional trading</a:t>
                      </a:r>
                    </a:p>
                    <a:p>
                      <a:pPr marL="285750" indent="-285750">
                        <a:buFont typeface="Arial" panose="020B0604020202020204" pitchFamily="34" charset="0"/>
                        <a:buChar char="•"/>
                      </a:pPr>
                      <a:r>
                        <a:rPr lang="en-US" sz="1600" dirty="0"/>
                        <a:t>Enjoys limited socio-economic mobility</a:t>
                      </a:r>
                      <a:endParaRPr lang="en-US" sz="1600" b="1" dirty="0"/>
                    </a:p>
                  </a:txBody>
                  <a:tcPr/>
                </a:tc>
                <a:tc>
                  <a:txBody>
                    <a:bodyPr/>
                    <a:lstStyle/>
                    <a:p>
                      <a:r>
                        <a:rPr lang="en-US" sz="1400" dirty="0"/>
                        <a:t>English colonies in North America in 17</a:t>
                      </a:r>
                      <a:r>
                        <a:rPr lang="en-US" sz="1400" baseline="30000" dirty="0"/>
                        <a:t>th</a:t>
                      </a:r>
                      <a:r>
                        <a:rPr lang="en-US" sz="1400" dirty="0"/>
                        <a:t> century</a:t>
                      </a:r>
                    </a:p>
                    <a:p>
                      <a:r>
                        <a:rPr lang="en-US" sz="1400" dirty="0"/>
                        <a:t>Medieval Europe, Not country is at this state today</a:t>
                      </a:r>
                      <a:endParaRPr lang="en-US" sz="1400" b="1" dirty="0"/>
                    </a:p>
                  </a:txBody>
                  <a:tcPr/>
                </a:tc>
                <a:extLst>
                  <a:ext uri="{0D108BD9-81ED-4DB2-BD59-A6C34878D82A}">
                    <a16:rowId xmlns:a16="http://schemas.microsoft.com/office/drawing/2014/main" val="2186561767"/>
                  </a:ext>
                </a:extLst>
              </a:tr>
              <a:tr h="1310640">
                <a:tc>
                  <a:txBody>
                    <a:bodyPr/>
                    <a:lstStyle/>
                    <a:p>
                      <a:r>
                        <a:rPr lang="en-US" sz="1600" dirty="0"/>
                        <a:t>2. Pre-Condition for Take off</a:t>
                      </a:r>
                      <a:endParaRPr lang="en-US" sz="1600" b="1" dirty="0"/>
                    </a:p>
                  </a:txBody>
                  <a:tcPr/>
                </a:tc>
                <a:tc>
                  <a:txBody>
                    <a:bodyPr/>
                    <a:lstStyle/>
                    <a:p>
                      <a:pPr marL="285750" indent="-285750">
                        <a:buFont typeface="Arial" panose="020B0604020202020204" pitchFamily="34" charset="0"/>
                        <a:buChar char="•"/>
                      </a:pPr>
                      <a:r>
                        <a:rPr lang="en-US" sz="1600" dirty="0"/>
                        <a:t>Improves infrastructure (roads, electrical grid, water systems) </a:t>
                      </a:r>
                      <a:r>
                        <a:rPr lang="en-US" sz="1600" dirty="0" err="1"/>
                        <a:t>etc</a:t>
                      </a:r>
                      <a:endParaRPr lang="en-US" sz="1600" dirty="0"/>
                    </a:p>
                    <a:p>
                      <a:pPr marL="285750" indent="-285750">
                        <a:buFont typeface="Arial" panose="020B0604020202020204" pitchFamily="34" charset="0"/>
                        <a:buChar char="•"/>
                      </a:pPr>
                      <a:r>
                        <a:rPr lang="en-US" sz="1600" dirty="0"/>
                        <a:t>Improves farming techniques &amp; shifts toward commercial agriculture</a:t>
                      </a:r>
                    </a:p>
                    <a:p>
                      <a:pPr marL="285750" indent="-285750">
                        <a:buFont typeface="Arial" panose="020B0604020202020204" pitchFamily="34" charset="0"/>
                        <a:buChar char="•"/>
                      </a:pPr>
                      <a:r>
                        <a:rPr lang="en-US" sz="1600" dirty="0"/>
                        <a:t>Exports agricultural and raw materials (international trade)</a:t>
                      </a:r>
                    </a:p>
                    <a:p>
                      <a:pPr marL="285750" indent="-285750">
                        <a:buFont typeface="Arial" panose="020B0604020202020204" pitchFamily="34" charset="0"/>
                        <a:buChar char="•"/>
                      </a:pPr>
                      <a:r>
                        <a:rPr lang="en-US" sz="1600" dirty="0"/>
                        <a:t>Diffuse technology more widely</a:t>
                      </a:r>
                    </a:p>
                    <a:p>
                      <a:pPr marL="285750" indent="-285750">
                        <a:buFont typeface="Arial" panose="020B0604020202020204" pitchFamily="34" charset="0"/>
                        <a:buChar char="•"/>
                      </a:pPr>
                      <a:r>
                        <a:rPr lang="en-US" sz="1600" dirty="0"/>
                        <a:t>Starts individual socio-economic mobility</a:t>
                      </a:r>
                      <a:endParaRPr lang="en-US" sz="1600" b="1" dirty="0"/>
                    </a:p>
                  </a:txBody>
                  <a:tcPr/>
                </a:tc>
                <a:tc>
                  <a:txBody>
                    <a:bodyPr/>
                    <a:lstStyle/>
                    <a:p>
                      <a:r>
                        <a:rPr lang="en-US" sz="1600" dirty="0"/>
                        <a:t>United States in early 19</a:t>
                      </a:r>
                      <a:r>
                        <a:rPr lang="en-US" sz="1600" baseline="30000" dirty="0"/>
                        <a:t>th</a:t>
                      </a:r>
                      <a:r>
                        <a:rPr lang="en-US" sz="1600" dirty="0"/>
                        <a:t> century</a:t>
                      </a:r>
                    </a:p>
                    <a:p>
                      <a:r>
                        <a:rPr lang="en-US" sz="1600" dirty="0"/>
                        <a:t>Nigeria today</a:t>
                      </a:r>
                    </a:p>
                    <a:p>
                      <a:r>
                        <a:rPr lang="en-US" sz="1600" dirty="0"/>
                        <a:t>Afghanistan today</a:t>
                      </a:r>
                      <a:endParaRPr lang="en-US" sz="1600" b="1" dirty="0"/>
                    </a:p>
                  </a:txBody>
                  <a:tcPr/>
                </a:tc>
                <a:extLst>
                  <a:ext uri="{0D108BD9-81ED-4DB2-BD59-A6C34878D82A}">
                    <a16:rowId xmlns:a16="http://schemas.microsoft.com/office/drawing/2014/main" val="4258849669"/>
                  </a:ext>
                </a:extLst>
              </a:tr>
              <a:tr h="1298713">
                <a:tc>
                  <a:txBody>
                    <a:bodyPr/>
                    <a:lstStyle/>
                    <a:p>
                      <a:r>
                        <a:rPr lang="en-US" sz="1600" dirty="0"/>
                        <a:t>3. Take Off</a:t>
                      </a:r>
                      <a:endParaRPr lang="en-US" sz="1600" b="1" dirty="0"/>
                    </a:p>
                  </a:txBody>
                  <a:tcPr/>
                </a:tc>
                <a:tc>
                  <a:txBody>
                    <a:bodyPr/>
                    <a:lstStyle/>
                    <a:p>
                      <a:pPr marL="285750" indent="-285750">
                        <a:buFont typeface="Arial" panose="020B0604020202020204" pitchFamily="34" charset="0"/>
                        <a:buChar char="•"/>
                      </a:pPr>
                      <a:r>
                        <a:rPr lang="en-US" sz="1600" dirty="0"/>
                        <a:t>Open to major technological innovations</a:t>
                      </a:r>
                    </a:p>
                    <a:p>
                      <a:pPr marL="285750" indent="-285750">
                        <a:buFont typeface="Arial" panose="020B0604020202020204" pitchFamily="34" charset="0"/>
                        <a:buChar char="•"/>
                      </a:pPr>
                      <a:r>
                        <a:rPr lang="en-US" sz="1600" dirty="0"/>
                        <a:t>Starts industrialization &amp; primary sector begins to shrink</a:t>
                      </a:r>
                    </a:p>
                    <a:p>
                      <a:pPr marL="285750" indent="-285750">
                        <a:buFont typeface="Arial" panose="020B0604020202020204" pitchFamily="34" charset="0"/>
                        <a:buChar char="•"/>
                      </a:pPr>
                      <a:r>
                        <a:rPr lang="en-US" sz="1600" dirty="0"/>
                        <a:t>Spreads entrepreneurial mentality</a:t>
                      </a:r>
                    </a:p>
                    <a:p>
                      <a:pPr marL="285750" indent="-285750">
                        <a:buFont typeface="Arial" panose="020B0604020202020204" pitchFamily="34" charset="0"/>
                        <a:buChar char="•"/>
                      </a:pPr>
                      <a:r>
                        <a:rPr lang="en-US" sz="1600" dirty="0"/>
                        <a:t>Begins to urbanize</a:t>
                      </a:r>
                    </a:p>
                    <a:p>
                      <a:pPr marL="285750" indent="-285750">
                        <a:buFont typeface="Arial" panose="020B0604020202020204" pitchFamily="34" charset="0"/>
                        <a:buChar char="•"/>
                      </a:pPr>
                      <a:r>
                        <a:rPr lang="en-US" sz="1600" dirty="0"/>
                        <a:t>Initiates self sustaining growth </a:t>
                      </a:r>
                      <a:endParaRPr lang="en-US" sz="1600" b="1" dirty="0"/>
                    </a:p>
                  </a:txBody>
                  <a:tcPr/>
                </a:tc>
                <a:tc>
                  <a:txBody>
                    <a:bodyPr/>
                    <a:lstStyle/>
                    <a:p>
                      <a:r>
                        <a:rPr lang="en-US" sz="1600" dirty="0"/>
                        <a:t>United States mid 19</a:t>
                      </a:r>
                      <a:r>
                        <a:rPr lang="en-US" sz="1600" baseline="30000" dirty="0"/>
                        <a:t>th</a:t>
                      </a:r>
                      <a:r>
                        <a:rPr lang="en-US" sz="1600" dirty="0"/>
                        <a:t> century</a:t>
                      </a:r>
                    </a:p>
                    <a:p>
                      <a:r>
                        <a:rPr lang="en-US" sz="1600" dirty="0"/>
                        <a:t>Japan, late 19</a:t>
                      </a:r>
                      <a:r>
                        <a:rPr lang="en-US" sz="1600" baseline="30000" dirty="0"/>
                        <a:t>th</a:t>
                      </a:r>
                      <a:r>
                        <a:rPr lang="en-US" sz="1600" dirty="0"/>
                        <a:t> century</a:t>
                      </a:r>
                    </a:p>
                    <a:p>
                      <a:r>
                        <a:rPr lang="en-US" sz="1600" dirty="0"/>
                        <a:t>Bangladesh today</a:t>
                      </a:r>
                      <a:endParaRPr lang="en-US" sz="1600" b="1" dirty="0"/>
                    </a:p>
                  </a:txBody>
                  <a:tcPr/>
                </a:tc>
                <a:extLst>
                  <a:ext uri="{0D108BD9-81ED-4DB2-BD59-A6C34878D82A}">
                    <a16:rowId xmlns:a16="http://schemas.microsoft.com/office/drawing/2014/main" val="731371864"/>
                  </a:ext>
                </a:extLst>
              </a:tr>
              <a:tr h="1048247">
                <a:tc>
                  <a:txBody>
                    <a:bodyPr/>
                    <a:lstStyle/>
                    <a:p>
                      <a:r>
                        <a:rPr lang="en-US" sz="1600" dirty="0"/>
                        <a:t>4. Drive to Maturity</a:t>
                      </a:r>
                      <a:endParaRPr lang="en-US" sz="1600" b="1" dirty="0"/>
                    </a:p>
                  </a:txBody>
                  <a:tcPr/>
                </a:tc>
                <a:tc>
                  <a:txBody>
                    <a:bodyPr/>
                    <a:lstStyle/>
                    <a:p>
                      <a:pPr marL="285750" indent="-285750">
                        <a:buFont typeface="Arial" panose="020B0604020202020204" pitchFamily="34" charset="0"/>
                        <a:buChar char="•"/>
                      </a:pPr>
                      <a:r>
                        <a:rPr lang="en-US" sz="1600" dirty="0"/>
                        <a:t>Creates new industries while strengthening existing ones</a:t>
                      </a:r>
                    </a:p>
                    <a:p>
                      <a:pPr marL="285750" indent="-285750">
                        <a:buFont typeface="Arial" panose="020B0604020202020204" pitchFamily="34" charset="0"/>
                        <a:buChar char="•"/>
                      </a:pPr>
                      <a:r>
                        <a:rPr lang="en-US" sz="1600" dirty="0"/>
                        <a:t>Improves energy, transportation, &amp; communication systems</a:t>
                      </a:r>
                    </a:p>
                    <a:p>
                      <a:pPr marL="285750" indent="-285750">
                        <a:buFont typeface="Arial" panose="020B0604020202020204" pitchFamily="34" charset="0"/>
                        <a:buChar char="•"/>
                      </a:pPr>
                      <a:r>
                        <a:rPr lang="en-US" sz="1600" dirty="0"/>
                        <a:t>Sees economic growth greater than population growth</a:t>
                      </a:r>
                    </a:p>
                    <a:p>
                      <a:pPr marL="285750" indent="-285750">
                        <a:buFont typeface="Arial" panose="020B0604020202020204" pitchFamily="34" charset="0"/>
                        <a:buChar char="•"/>
                      </a:pPr>
                      <a:r>
                        <a:rPr lang="en-US" sz="1600" dirty="0"/>
                        <a:t>Invests in social infrastructure (schools, hospitals </a:t>
                      </a:r>
                      <a:r>
                        <a:rPr lang="en-US" sz="1600" dirty="0" err="1"/>
                        <a:t>etc</a:t>
                      </a:r>
                      <a:r>
                        <a:rPr lang="en-US" sz="1600" dirty="0"/>
                        <a:t>)</a:t>
                      </a:r>
                      <a:endParaRPr lang="en-US" sz="1600" b="1" dirty="0"/>
                    </a:p>
                  </a:txBody>
                  <a:tcPr/>
                </a:tc>
                <a:tc>
                  <a:txBody>
                    <a:bodyPr/>
                    <a:lstStyle/>
                    <a:p>
                      <a:r>
                        <a:rPr lang="en-US" sz="1600" dirty="0"/>
                        <a:t>U.S. late 19</a:t>
                      </a:r>
                      <a:r>
                        <a:rPr lang="en-US" sz="1600" baseline="30000" dirty="0"/>
                        <a:t>th</a:t>
                      </a:r>
                      <a:r>
                        <a:rPr lang="en-US" sz="1600" dirty="0"/>
                        <a:t> century,</a:t>
                      </a:r>
                    </a:p>
                    <a:p>
                      <a:r>
                        <a:rPr lang="en-US" sz="1600" dirty="0"/>
                        <a:t>Germany early 20</a:t>
                      </a:r>
                      <a:r>
                        <a:rPr lang="en-US" sz="1600" baseline="30000" dirty="0"/>
                        <a:t>th</a:t>
                      </a:r>
                      <a:r>
                        <a:rPr lang="en-US" sz="1600" dirty="0"/>
                        <a:t> century </a:t>
                      </a:r>
                    </a:p>
                    <a:p>
                      <a:r>
                        <a:rPr lang="en-US" sz="1600" dirty="0"/>
                        <a:t>Brazil today</a:t>
                      </a:r>
                      <a:endParaRPr lang="en-US" sz="1600" b="1" dirty="0"/>
                    </a:p>
                  </a:txBody>
                  <a:tcPr/>
                </a:tc>
                <a:extLst>
                  <a:ext uri="{0D108BD9-81ED-4DB2-BD59-A6C34878D82A}">
                    <a16:rowId xmlns:a16="http://schemas.microsoft.com/office/drawing/2014/main" val="1654510351"/>
                  </a:ext>
                </a:extLst>
              </a:tr>
              <a:tr h="1019721">
                <a:tc>
                  <a:txBody>
                    <a:bodyPr/>
                    <a:lstStyle/>
                    <a:p>
                      <a:r>
                        <a:rPr lang="en-US" dirty="0"/>
                        <a:t>5. High Mass Consumption</a:t>
                      </a:r>
                      <a:endParaRPr lang="en-US" b="1" dirty="0"/>
                    </a:p>
                  </a:txBody>
                  <a:tcPr/>
                </a:tc>
                <a:tc>
                  <a:txBody>
                    <a:bodyPr/>
                    <a:lstStyle/>
                    <a:p>
                      <a:pPr marL="285750" indent="-285750">
                        <a:buFont typeface="Arial" panose="020B0604020202020204" pitchFamily="34" charset="0"/>
                        <a:buChar char="•"/>
                      </a:pPr>
                      <a:r>
                        <a:rPr lang="en-US" sz="1600" dirty="0"/>
                        <a:t>Spends money on nonessential goods ( consumerism) </a:t>
                      </a:r>
                    </a:p>
                    <a:p>
                      <a:pPr marL="285750" indent="-285750">
                        <a:buFont typeface="Arial" panose="020B0604020202020204" pitchFamily="34" charset="0"/>
                        <a:buChar char="•"/>
                      </a:pPr>
                      <a:r>
                        <a:rPr lang="en-US" sz="1600" dirty="0"/>
                        <a:t>Purchases of high order goods become common</a:t>
                      </a:r>
                    </a:p>
                    <a:p>
                      <a:pPr marL="285750" indent="-285750">
                        <a:buFont typeface="Arial" panose="020B0604020202020204" pitchFamily="34" charset="0"/>
                        <a:buChar char="•"/>
                      </a:pPr>
                      <a:r>
                        <a:rPr lang="en-US" sz="1600" dirty="0"/>
                        <a:t>Desires to create an egalitarian society</a:t>
                      </a:r>
                    </a:p>
                    <a:p>
                      <a:pPr marL="285750" indent="-285750">
                        <a:buFont typeface="Arial" panose="020B0604020202020204" pitchFamily="34" charset="0"/>
                        <a:buChar char="•"/>
                      </a:pPr>
                      <a:r>
                        <a:rPr lang="en-US" sz="1600" dirty="0"/>
                        <a:t>Supports a strong tertiary sector</a:t>
                      </a:r>
                      <a:endParaRPr lang="en-US" sz="1600" b="1" dirty="0"/>
                    </a:p>
                  </a:txBody>
                  <a:tcPr/>
                </a:tc>
                <a:tc>
                  <a:txBody>
                    <a:bodyPr/>
                    <a:lstStyle/>
                    <a:p>
                      <a:r>
                        <a:rPr lang="en-US" dirty="0"/>
                        <a:t>US early 1920’s to present</a:t>
                      </a:r>
                    </a:p>
                    <a:p>
                      <a:r>
                        <a:rPr lang="en-US" dirty="0"/>
                        <a:t>Japan mid 1950’s to present</a:t>
                      </a:r>
                      <a:endParaRPr lang="en-US" b="1" dirty="0"/>
                    </a:p>
                  </a:txBody>
                  <a:tcPr/>
                </a:tc>
                <a:extLst>
                  <a:ext uri="{0D108BD9-81ED-4DB2-BD59-A6C34878D82A}">
                    <a16:rowId xmlns:a16="http://schemas.microsoft.com/office/drawing/2014/main" val="574276689"/>
                  </a:ext>
                </a:extLst>
              </a:tr>
            </a:tbl>
          </a:graphicData>
        </a:graphic>
      </p:graphicFrame>
    </p:spTree>
    <p:extLst>
      <p:ext uri="{BB962C8B-B14F-4D97-AF65-F5344CB8AC3E}">
        <p14:creationId xmlns:p14="http://schemas.microsoft.com/office/powerpoint/2010/main" val="4217105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F6496-C0A6-4E05-AFB4-34478E4BAD7E}"/>
              </a:ext>
            </a:extLst>
          </p:cNvPr>
          <p:cNvSpPr>
            <a:spLocks noGrp="1"/>
          </p:cNvSpPr>
          <p:nvPr>
            <p:ph type="title"/>
          </p:nvPr>
        </p:nvSpPr>
        <p:spPr>
          <a:xfrm>
            <a:off x="1371600" y="1"/>
            <a:ext cx="9601200" cy="990600"/>
          </a:xfrm>
        </p:spPr>
        <p:txBody>
          <a:bodyPr/>
          <a:lstStyle/>
          <a:p>
            <a:r>
              <a:rPr lang="en-US" dirty="0"/>
              <a:t>                        </a:t>
            </a:r>
            <a:r>
              <a:rPr lang="en-US" b="1" dirty="0">
                <a:solidFill>
                  <a:srgbClr val="C00000"/>
                </a:solidFill>
              </a:rPr>
              <a:t>Cities Terms: </a:t>
            </a:r>
          </a:p>
        </p:txBody>
      </p:sp>
      <p:sp>
        <p:nvSpPr>
          <p:cNvPr id="3" name="Content Placeholder 2">
            <a:extLst>
              <a:ext uri="{FF2B5EF4-FFF2-40B4-BE49-F238E27FC236}">
                <a16:creationId xmlns:a16="http://schemas.microsoft.com/office/drawing/2014/main" id="{C98764F2-98BE-4C0D-B55B-A2DEA74EDAD0}"/>
              </a:ext>
            </a:extLst>
          </p:cNvPr>
          <p:cNvSpPr>
            <a:spLocks noGrp="1"/>
          </p:cNvSpPr>
          <p:nvPr>
            <p:ph idx="1"/>
          </p:nvPr>
        </p:nvSpPr>
        <p:spPr>
          <a:xfrm>
            <a:off x="238539" y="685800"/>
            <a:ext cx="11848686" cy="6172199"/>
          </a:xfrm>
        </p:spPr>
        <p:txBody>
          <a:bodyPr>
            <a:normAutofit fontScale="70000" lnSpcReduction="20000"/>
          </a:bodyPr>
          <a:lstStyle/>
          <a:p>
            <a:r>
              <a:rPr lang="en-US" b="1" u="sng" dirty="0">
                <a:solidFill>
                  <a:srgbClr val="006600"/>
                </a:solidFill>
              </a:rPr>
              <a:t>Megalopolis</a:t>
            </a:r>
            <a:r>
              <a:rPr lang="en-US" b="1" dirty="0">
                <a:solidFill>
                  <a:srgbClr val="006600"/>
                </a:solidFill>
              </a:rPr>
              <a:t> is an entire region that has become highly urbanized in North America, Examples: Boston-New York-Philadelphia, Baltimore – Washington D.C. urban mass along the western seaboard and the Los Angeles – Orange County -  San Diego – Tijuana megalopolis in Southern Ca., Sao Paulo – Rio de Janeiro in Brazil and the Tokyo-Osaka in Japan</a:t>
            </a:r>
          </a:p>
          <a:p>
            <a:r>
              <a:rPr lang="en-US" b="1" u="sng" dirty="0">
                <a:solidFill>
                  <a:srgbClr val="7030A0"/>
                </a:solidFill>
              </a:rPr>
              <a:t>Megacities</a:t>
            </a:r>
            <a:r>
              <a:rPr lang="en-US" b="1" dirty="0">
                <a:solidFill>
                  <a:srgbClr val="7030A0"/>
                </a:solidFill>
              </a:rPr>
              <a:t> are an increasingly a phenomenon of the developing world, where high population growth and migration have caused some urban areas to explode in population since World War II. All megacities are plagued by chaotic, unplanned growth, terrible pollution and widespread poverty and many with squatter settlements that cluster on hillsides and near waterways,</a:t>
            </a:r>
          </a:p>
          <a:p>
            <a:r>
              <a:rPr lang="en-US" b="1" u="sng" dirty="0">
                <a:solidFill>
                  <a:srgbClr val="006699"/>
                </a:solidFill>
              </a:rPr>
              <a:t>World Cities </a:t>
            </a:r>
            <a:r>
              <a:rPr lang="en-US" b="1" dirty="0">
                <a:solidFill>
                  <a:srgbClr val="006699"/>
                </a:solidFill>
              </a:rPr>
              <a:t>are centers of economic, cultural or political activity and thus have an includes felt across the globe.  </a:t>
            </a:r>
          </a:p>
          <a:p>
            <a:pPr marL="0" indent="0">
              <a:buNone/>
            </a:pPr>
            <a:r>
              <a:rPr lang="en-US" b="1" dirty="0">
                <a:solidFill>
                  <a:srgbClr val="006699"/>
                </a:solidFill>
              </a:rPr>
              <a:t>       </a:t>
            </a:r>
            <a:r>
              <a:rPr lang="en-US" b="1" u="sng" dirty="0">
                <a:solidFill>
                  <a:srgbClr val="006699"/>
                </a:solidFill>
              </a:rPr>
              <a:t>Top Tier Word Cities </a:t>
            </a:r>
            <a:r>
              <a:rPr lang="en-US" b="1" dirty="0">
                <a:solidFill>
                  <a:srgbClr val="006699"/>
                </a:solidFill>
              </a:rPr>
              <a:t>include the economic and cultural power houses of New York, London, and   </a:t>
            </a:r>
          </a:p>
          <a:p>
            <a:pPr marL="0" indent="0">
              <a:buNone/>
            </a:pPr>
            <a:r>
              <a:rPr lang="en-US" b="1" dirty="0">
                <a:solidFill>
                  <a:srgbClr val="006699"/>
                </a:solidFill>
              </a:rPr>
              <a:t>         Tokyo</a:t>
            </a:r>
          </a:p>
          <a:p>
            <a:pPr marL="0" indent="0">
              <a:buNone/>
            </a:pPr>
            <a:r>
              <a:rPr lang="en-US" b="1" dirty="0">
                <a:solidFill>
                  <a:srgbClr val="006699"/>
                </a:solidFill>
              </a:rPr>
              <a:t>        </a:t>
            </a:r>
            <a:r>
              <a:rPr lang="en-US" b="1" u="sng" dirty="0">
                <a:solidFill>
                  <a:srgbClr val="006699"/>
                </a:solidFill>
              </a:rPr>
              <a:t>Second Tier World Cities </a:t>
            </a:r>
            <a:r>
              <a:rPr lang="en-US" b="1" dirty="0">
                <a:solidFill>
                  <a:srgbClr val="006699"/>
                </a:solidFill>
              </a:rPr>
              <a:t>include seats of government such as Moscow, Paris, Washington D.C. and   </a:t>
            </a:r>
          </a:p>
          <a:p>
            <a:pPr marL="0" indent="0">
              <a:buNone/>
            </a:pPr>
            <a:r>
              <a:rPr lang="en-US" b="1" dirty="0">
                <a:solidFill>
                  <a:srgbClr val="006699"/>
                </a:solidFill>
              </a:rPr>
              <a:t>        Brussels Belgium,  Centers of popular culture such as Los Angeles, and Mumbai India; and centers    </a:t>
            </a:r>
          </a:p>
          <a:p>
            <a:pPr marL="0" indent="0">
              <a:buNone/>
            </a:pPr>
            <a:r>
              <a:rPr lang="en-US" b="1" dirty="0">
                <a:solidFill>
                  <a:srgbClr val="006699"/>
                </a:solidFill>
              </a:rPr>
              <a:t>         of industry such as Mexico City and Sao Paulo Brazil,</a:t>
            </a:r>
          </a:p>
          <a:p>
            <a:r>
              <a:rPr lang="en-US" b="1" u="sng" dirty="0">
                <a:solidFill>
                  <a:srgbClr val="FF0066"/>
                </a:solidFill>
              </a:rPr>
              <a:t>Gateway City</a:t>
            </a:r>
            <a:r>
              <a:rPr lang="en-US" dirty="0">
                <a:solidFill>
                  <a:srgbClr val="FF0066"/>
                </a:solidFill>
              </a:rPr>
              <a:t>: </a:t>
            </a:r>
            <a:r>
              <a:rPr lang="en-US" b="1" dirty="0">
                <a:solidFill>
                  <a:srgbClr val="FF0066"/>
                </a:solidFill>
              </a:rPr>
              <a:t>Airport or seaport that serves as the entry point to a country by being the primary arrival and departure point</a:t>
            </a:r>
          </a:p>
          <a:p>
            <a:r>
              <a:rPr lang="en-US" b="1" u="sng" dirty="0">
                <a:solidFill>
                  <a:srgbClr val="00B050"/>
                </a:solidFill>
              </a:rPr>
              <a:t>Metropolitan Area</a:t>
            </a:r>
            <a:r>
              <a:rPr lang="en-US" b="1" dirty="0">
                <a:solidFill>
                  <a:srgbClr val="00B050"/>
                </a:solidFill>
              </a:rPr>
              <a:t>: Within the US, an urban rea consisting of one or more whole county units, usually containing several urbanized areas, or suburbs ant all act together as a coherent economic whole </a:t>
            </a:r>
          </a:p>
          <a:p>
            <a:endParaRPr lang="en-US" dirty="0"/>
          </a:p>
        </p:txBody>
      </p:sp>
    </p:spTree>
    <p:extLst>
      <p:ext uri="{BB962C8B-B14F-4D97-AF65-F5344CB8AC3E}">
        <p14:creationId xmlns:p14="http://schemas.microsoft.com/office/powerpoint/2010/main" val="271357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49DA4-A902-4703-AA5E-BFB6B0FA366B}"/>
              </a:ext>
            </a:extLst>
          </p:cNvPr>
          <p:cNvSpPr>
            <a:spLocks noGrp="1"/>
          </p:cNvSpPr>
          <p:nvPr>
            <p:ph type="title"/>
          </p:nvPr>
        </p:nvSpPr>
        <p:spPr>
          <a:xfrm>
            <a:off x="838200" y="1"/>
            <a:ext cx="10515600" cy="1139686"/>
          </a:xfrm>
        </p:spPr>
        <p:txBody>
          <a:bodyPr/>
          <a:lstStyle/>
          <a:p>
            <a:r>
              <a:rPr lang="en-US" dirty="0"/>
              <a:t>                         </a:t>
            </a:r>
            <a:r>
              <a:rPr lang="en-US" b="1" u="sng" dirty="0">
                <a:solidFill>
                  <a:srgbClr val="002060"/>
                </a:solidFill>
              </a:rPr>
              <a:t>Cultural Landscape</a:t>
            </a:r>
          </a:p>
        </p:txBody>
      </p:sp>
      <p:pic>
        <p:nvPicPr>
          <p:cNvPr id="6" name="Content Placeholder 5">
            <a:extLst>
              <a:ext uri="{FF2B5EF4-FFF2-40B4-BE49-F238E27FC236}">
                <a16:creationId xmlns:a16="http://schemas.microsoft.com/office/drawing/2014/main" id="{268BF84A-4592-4BB2-90A2-D808E6097F5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2764" y="1364973"/>
            <a:ext cx="5927035" cy="5300869"/>
          </a:xfrm>
        </p:spPr>
      </p:pic>
      <p:pic>
        <p:nvPicPr>
          <p:cNvPr id="8" name="Content Placeholder 7">
            <a:extLst>
              <a:ext uri="{FF2B5EF4-FFF2-40B4-BE49-F238E27FC236}">
                <a16:creationId xmlns:a16="http://schemas.microsoft.com/office/drawing/2014/main" id="{856768AA-4010-410E-BC08-C9D9CA7227F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139687"/>
            <a:ext cx="6019800" cy="5618921"/>
          </a:xfrm>
        </p:spPr>
      </p:pic>
    </p:spTree>
    <p:extLst>
      <p:ext uri="{BB962C8B-B14F-4D97-AF65-F5344CB8AC3E}">
        <p14:creationId xmlns:p14="http://schemas.microsoft.com/office/powerpoint/2010/main" val="278235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CC55-65F0-4AD9-9C7C-68B98A4D7A21}"/>
              </a:ext>
            </a:extLst>
          </p:cNvPr>
          <p:cNvSpPr>
            <a:spLocks noGrp="1"/>
          </p:cNvSpPr>
          <p:nvPr>
            <p:ph type="title"/>
          </p:nvPr>
        </p:nvSpPr>
        <p:spPr>
          <a:xfrm>
            <a:off x="1371600" y="0"/>
            <a:ext cx="9601200" cy="728663"/>
          </a:xfrm>
        </p:spPr>
        <p:txBody>
          <a:bodyPr/>
          <a:lstStyle/>
          <a:p>
            <a:r>
              <a:rPr lang="en-US" dirty="0"/>
              <a:t>                      </a:t>
            </a:r>
            <a:r>
              <a:rPr lang="en-US" b="1" u="sng" dirty="0"/>
              <a:t>DTM and Why</a:t>
            </a:r>
          </a:p>
        </p:txBody>
      </p:sp>
      <p:pic>
        <p:nvPicPr>
          <p:cNvPr id="5" name="Content Placeholder 4" descr="A close up of text on a white background&#10;&#10;Description automatically generated">
            <a:extLst>
              <a:ext uri="{FF2B5EF4-FFF2-40B4-BE49-F238E27FC236}">
                <a16:creationId xmlns:a16="http://schemas.microsoft.com/office/drawing/2014/main" id="{12885265-7065-4308-A30E-2DF3E8E136AD}"/>
              </a:ext>
            </a:extLst>
          </p:cNvPr>
          <p:cNvPicPr>
            <a:picLocks noGrp="1" noChangeAspect="1"/>
          </p:cNvPicPr>
          <p:nvPr>
            <p:ph idx="1"/>
          </p:nvPr>
        </p:nvPicPr>
        <p:blipFill>
          <a:blip r:embed="rId2"/>
          <a:stretch>
            <a:fillRect/>
          </a:stretch>
        </p:blipFill>
        <p:spPr>
          <a:xfrm>
            <a:off x="757238" y="728663"/>
            <a:ext cx="11315699" cy="6129337"/>
          </a:xfrm>
        </p:spPr>
      </p:pic>
    </p:spTree>
    <p:extLst>
      <p:ext uri="{BB962C8B-B14F-4D97-AF65-F5344CB8AC3E}">
        <p14:creationId xmlns:p14="http://schemas.microsoft.com/office/powerpoint/2010/main" val="3558181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5A845-94C0-46AB-86C3-738EA0CAB957}"/>
              </a:ext>
            </a:extLst>
          </p:cNvPr>
          <p:cNvSpPr>
            <a:spLocks noGrp="1"/>
          </p:cNvSpPr>
          <p:nvPr>
            <p:ph type="title"/>
          </p:nvPr>
        </p:nvSpPr>
        <p:spPr>
          <a:xfrm>
            <a:off x="742950" y="1"/>
            <a:ext cx="11315700" cy="857250"/>
          </a:xfrm>
        </p:spPr>
        <p:txBody>
          <a:bodyPr/>
          <a:lstStyle/>
          <a:p>
            <a:r>
              <a:rPr lang="en-US" dirty="0"/>
              <a:t>       </a:t>
            </a:r>
            <a:r>
              <a:rPr lang="en-US" b="1" u="sng" dirty="0" err="1"/>
              <a:t>Gotta</a:t>
            </a:r>
            <a:r>
              <a:rPr lang="en-US" b="1" u="sng" dirty="0"/>
              <a:t> Knows about the DTM Stages</a:t>
            </a:r>
          </a:p>
        </p:txBody>
      </p:sp>
      <p:sp>
        <p:nvSpPr>
          <p:cNvPr id="3" name="Content Placeholder 2">
            <a:extLst>
              <a:ext uri="{FF2B5EF4-FFF2-40B4-BE49-F238E27FC236}">
                <a16:creationId xmlns:a16="http://schemas.microsoft.com/office/drawing/2014/main" id="{3387FEA4-C53E-42BF-B30C-DC84A3A4E94F}"/>
              </a:ext>
            </a:extLst>
          </p:cNvPr>
          <p:cNvSpPr>
            <a:spLocks noGrp="1"/>
          </p:cNvSpPr>
          <p:nvPr>
            <p:ph idx="1"/>
          </p:nvPr>
        </p:nvSpPr>
        <p:spPr>
          <a:xfrm>
            <a:off x="238539" y="742951"/>
            <a:ext cx="11953461" cy="6115050"/>
          </a:xfrm>
        </p:spPr>
        <p:txBody>
          <a:bodyPr>
            <a:normAutofit fontScale="92500" lnSpcReduction="20000"/>
          </a:bodyPr>
          <a:lstStyle/>
          <a:p>
            <a:r>
              <a:rPr lang="en-US" b="1" u="sng" dirty="0">
                <a:solidFill>
                  <a:srgbClr val="006600"/>
                </a:solidFill>
              </a:rPr>
              <a:t>Stage 1: </a:t>
            </a:r>
            <a:r>
              <a:rPr lang="en-US" b="1" dirty="0">
                <a:solidFill>
                  <a:srgbClr val="006600"/>
                </a:solidFill>
              </a:rPr>
              <a:t>Slow population growth, when the birth rate and death rates are both high. Most of the world before the Industrial Revolution was stage 1. Because Pandemics, wars, and weather catastrophes had big effects of population</a:t>
            </a:r>
          </a:p>
          <a:p>
            <a:r>
              <a:rPr lang="en-US" b="1" u="sng" dirty="0">
                <a:solidFill>
                  <a:srgbClr val="002060"/>
                </a:solidFill>
              </a:rPr>
              <a:t>Stage 2: </a:t>
            </a:r>
            <a:r>
              <a:rPr lang="en-US" b="1" dirty="0">
                <a:solidFill>
                  <a:srgbClr val="002060"/>
                </a:solidFill>
              </a:rPr>
              <a:t>The population increases greatly as the death rates (especially with children) drops due to improvements in  medical care but birth rates stay high so population growth occurs at a fast pace. Many of the least developed countries today are in this stage</a:t>
            </a:r>
          </a:p>
          <a:p>
            <a:r>
              <a:rPr lang="en-US" b="1" u="sng" dirty="0">
                <a:solidFill>
                  <a:srgbClr val="CC3399"/>
                </a:solidFill>
              </a:rPr>
              <a:t>Stage 3: </a:t>
            </a:r>
            <a:r>
              <a:rPr lang="en-US" b="1" dirty="0">
                <a:solidFill>
                  <a:srgbClr val="CC3399"/>
                </a:solidFill>
              </a:rPr>
              <a:t>The population growth slows because of a falling birth rate due to improvements in economic conditions, status of women and access to contraception.  Population continues to grow but at a slower rate. More developed countries (MDC’s) are in this stage today</a:t>
            </a:r>
          </a:p>
          <a:p>
            <a:r>
              <a:rPr lang="en-US" b="1" u="sng" dirty="0">
                <a:solidFill>
                  <a:srgbClr val="7030A0"/>
                </a:solidFill>
              </a:rPr>
              <a:t>Stage 4</a:t>
            </a:r>
            <a:r>
              <a:rPr lang="en-US" b="1" dirty="0">
                <a:solidFill>
                  <a:srgbClr val="7030A0"/>
                </a:solidFill>
              </a:rPr>
              <a:t>: The rate of natural increase is low or decreasing because of low death rates and low birth rates with a stable population rates. There is a higher levels of education, stronger economies, improved health care, more women in the workforce and a fertility rate of approximately 2 children per women. Mode developed countries are in this stage</a:t>
            </a:r>
          </a:p>
          <a:p>
            <a:r>
              <a:rPr lang="en-US" b="1" u="sng" dirty="0">
                <a:solidFill>
                  <a:srgbClr val="C00000"/>
                </a:solidFill>
              </a:rPr>
              <a:t>Stage 5</a:t>
            </a:r>
            <a:r>
              <a:rPr lang="en-US" b="1" dirty="0">
                <a:solidFill>
                  <a:srgbClr val="C00000"/>
                </a:solidFill>
              </a:rPr>
              <a:t>: There appears to be an emerging 5</a:t>
            </a:r>
            <a:r>
              <a:rPr lang="en-US" b="1" baseline="30000" dirty="0">
                <a:solidFill>
                  <a:srgbClr val="C00000"/>
                </a:solidFill>
              </a:rPr>
              <a:t>th</a:t>
            </a:r>
            <a:r>
              <a:rPr lang="en-US" b="1" dirty="0">
                <a:solidFill>
                  <a:srgbClr val="C00000"/>
                </a:solidFill>
              </a:rPr>
              <a:t> state represented by man European countries and Japan. That have achieved this stage of have sub replacement birth rates and the population of elderly is greater than the youthful population</a:t>
            </a:r>
            <a:r>
              <a:rPr lang="en-US" b="1" dirty="0">
                <a:solidFill>
                  <a:srgbClr val="FF33CC"/>
                </a:solidFill>
              </a:rPr>
              <a:t>. </a:t>
            </a:r>
          </a:p>
        </p:txBody>
      </p:sp>
    </p:spTree>
    <p:extLst>
      <p:ext uri="{BB962C8B-B14F-4D97-AF65-F5344CB8AC3E}">
        <p14:creationId xmlns:p14="http://schemas.microsoft.com/office/powerpoint/2010/main" val="1299236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E694C-094C-4037-92F7-4FF9843C66B3}"/>
              </a:ext>
            </a:extLst>
          </p:cNvPr>
          <p:cNvSpPr>
            <a:spLocks noGrp="1"/>
          </p:cNvSpPr>
          <p:nvPr>
            <p:ph type="title"/>
          </p:nvPr>
        </p:nvSpPr>
        <p:spPr>
          <a:xfrm>
            <a:off x="733777" y="112889"/>
            <a:ext cx="11322755" cy="1128889"/>
          </a:xfrm>
        </p:spPr>
        <p:txBody>
          <a:bodyPr>
            <a:normAutofit/>
          </a:bodyPr>
          <a:lstStyle/>
          <a:p>
            <a:r>
              <a:rPr lang="en-US" dirty="0"/>
              <a:t>          </a:t>
            </a:r>
            <a:r>
              <a:rPr lang="en-US" b="1" u="sng" dirty="0">
                <a:solidFill>
                  <a:srgbClr val="C00000"/>
                </a:solidFill>
              </a:rPr>
              <a:t>Comparing Stages looking at Pyramids</a:t>
            </a:r>
          </a:p>
        </p:txBody>
      </p:sp>
      <p:pic>
        <p:nvPicPr>
          <p:cNvPr id="5" name="Content Placeholder 4">
            <a:extLst>
              <a:ext uri="{FF2B5EF4-FFF2-40B4-BE49-F238E27FC236}">
                <a16:creationId xmlns:a16="http://schemas.microsoft.com/office/drawing/2014/main" id="{4400AF9D-E4CA-4D3D-B8D2-739FA8C5EDD5}"/>
              </a:ext>
            </a:extLst>
          </p:cNvPr>
          <p:cNvPicPr>
            <a:picLocks noGrp="1" noChangeAspect="1"/>
          </p:cNvPicPr>
          <p:nvPr>
            <p:ph idx="1"/>
          </p:nvPr>
        </p:nvPicPr>
        <p:blipFill>
          <a:blip r:embed="rId2"/>
          <a:stretch>
            <a:fillRect/>
          </a:stretch>
        </p:blipFill>
        <p:spPr>
          <a:xfrm>
            <a:off x="733778" y="869244"/>
            <a:ext cx="11458221" cy="4998156"/>
          </a:xfrm>
        </p:spPr>
      </p:pic>
    </p:spTree>
    <p:extLst>
      <p:ext uri="{BB962C8B-B14F-4D97-AF65-F5344CB8AC3E}">
        <p14:creationId xmlns:p14="http://schemas.microsoft.com/office/powerpoint/2010/main" val="398677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6B7DD-6522-4119-96D2-48FB8A6131EE}"/>
              </a:ext>
            </a:extLst>
          </p:cNvPr>
          <p:cNvSpPr>
            <a:spLocks noGrp="1"/>
          </p:cNvSpPr>
          <p:nvPr>
            <p:ph type="title"/>
          </p:nvPr>
        </p:nvSpPr>
        <p:spPr>
          <a:xfrm>
            <a:off x="132523" y="180622"/>
            <a:ext cx="12059478" cy="993422"/>
          </a:xfrm>
        </p:spPr>
        <p:txBody>
          <a:bodyPr>
            <a:normAutofit fontScale="90000"/>
          </a:bodyPr>
          <a:lstStyle/>
          <a:p>
            <a:r>
              <a:rPr lang="en-US" sz="2800" b="1" dirty="0">
                <a:solidFill>
                  <a:schemeClr val="accent6">
                    <a:lumMod val="50000"/>
                  </a:schemeClr>
                </a:solidFill>
              </a:rPr>
              <a:t>Epidemiological Transition Model Stages</a:t>
            </a:r>
            <a:r>
              <a:rPr lang="en-US" sz="2800" b="1" dirty="0">
                <a:solidFill>
                  <a:schemeClr val="tx1"/>
                </a:solidFill>
              </a:rPr>
              <a:t>: </a:t>
            </a:r>
            <a:r>
              <a:rPr lang="en-US" sz="2800" dirty="0">
                <a:solidFill>
                  <a:schemeClr val="tx1"/>
                </a:solidFill>
              </a:rPr>
              <a:t>The predictable stages in disease and life expectancy that countries experience as they develop. / They correspond with the stages of the DTM</a:t>
            </a:r>
          </a:p>
        </p:txBody>
      </p:sp>
      <p:graphicFrame>
        <p:nvGraphicFramePr>
          <p:cNvPr id="4" name="Content Placeholder 3">
            <a:extLst>
              <a:ext uri="{FF2B5EF4-FFF2-40B4-BE49-F238E27FC236}">
                <a16:creationId xmlns:a16="http://schemas.microsoft.com/office/drawing/2014/main" id="{07B0E985-CBDB-4C78-87B8-D92CCE072015}"/>
              </a:ext>
            </a:extLst>
          </p:cNvPr>
          <p:cNvGraphicFramePr>
            <a:graphicFrameLocks noGrp="1"/>
          </p:cNvGraphicFramePr>
          <p:nvPr>
            <p:ph idx="1"/>
            <p:extLst>
              <p:ext uri="{D42A27DB-BD31-4B8C-83A1-F6EECF244321}">
                <p14:modId xmlns:p14="http://schemas.microsoft.com/office/powerpoint/2010/main" val="1102718694"/>
              </p:ext>
            </p:extLst>
          </p:nvPr>
        </p:nvGraphicFramePr>
        <p:xfrm>
          <a:off x="278296" y="1389062"/>
          <a:ext cx="11710503" cy="5288315"/>
        </p:xfrm>
        <a:graphic>
          <a:graphicData uri="http://schemas.openxmlformats.org/drawingml/2006/table">
            <a:tbl>
              <a:tblPr firstRow="1" bandRow="1">
                <a:tableStyleId>{93296810-A885-4BE3-A3E7-6D5BEEA58F35}</a:tableStyleId>
              </a:tblPr>
              <a:tblGrid>
                <a:gridCol w="2093311">
                  <a:extLst>
                    <a:ext uri="{9D8B030D-6E8A-4147-A177-3AD203B41FA5}">
                      <a16:colId xmlns:a16="http://schemas.microsoft.com/office/drawing/2014/main" val="1425278863"/>
                    </a:ext>
                  </a:extLst>
                </a:gridCol>
                <a:gridCol w="5989010">
                  <a:extLst>
                    <a:ext uri="{9D8B030D-6E8A-4147-A177-3AD203B41FA5}">
                      <a16:colId xmlns:a16="http://schemas.microsoft.com/office/drawing/2014/main" val="3906407539"/>
                    </a:ext>
                  </a:extLst>
                </a:gridCol>
                <a:gridCol w="3628182">
                  <a:extLst>
                    <a:ext uri="{9D8B030D-6E8A-4147-A177-3AD203B41FA5}">
                      <a16:colId xmlns:a16="http://schemas.microsoft.com/office/drawing/2014/main" val="3565575872"/>
                    </a:ext>
                  </a:extLst>
                </a:gridCol>
              </a:tblGrid>
              <a:tr h="396760">
                <a:tc>
                  <a:txBody>
                    <a:bodyPr/>
                    <a:lstStyle/>
                    <a:p>
                      <a:r>
                        <a:rPr lang="en-US" dirty="0"/>
                        <a:t>        Stage</a:t>
                      </a:r>
                    </a:p>
                  </a:txBody>
                  <a:tcPr/>
                </a:tc>
                <a:tc>
                  <a:txBody>
                    <a:bodyPr/>
                    <a:lstStyle/>
                    <a:p>
                      <a:r>
                        <a:rPr lang="en-US" dirty="0"/>
                        <a:t>                                    Description</a:t>
                      </a:r>
                    </a:p>
                  </a:txBody>
                  <a:tcPr/>
                </a:tc>
                <a:tc>
                  <a:txBody>
                    <a:bodyPr/>
                    <a:lstStyle/>
                    <a:p>
                      <a:r>
                        <a:rPr lang="en-US" dirty="0"/>
                        <a:t>          Effects on Population</a:t>
                      </a:r>
                    </a:p>
                  </a:txBody>
                  <a:tcPr/>
                </a:tc>
                <a:extLst>
                  <a:ext uri="{0D108BD9-81ED-4DB2-BD59-A6C34878D82A}">
                    <a16:rowId xmlns:a16="http://schemas.microsoft.com/office/drawing/2014/main" val="3450500422"/>
                  </a:ext>
                </a:extLst>
              </a:tr>
              <a:tr h="684818">
                <a:tc>
                  <a:txBody>
                    <a:bodyPr/>
                    <a:lstStyle/>
                    <a:p>
                      <a:r>
                        <a:rPr lang="en-US" b="1" dirty="0"/>
                        <a:t>1. Pestilence and Famine</a:t>
                      </a:r>
                    </a:p>
                  </a:txBody>
                  <a:tcPr/>
                </a:tc>
                <a:tc>
                  <a:txBody>
                    <a:bodyPr/>
                    <a:lstStyle/>
                    <a:p>
                      <a:r>
                        <a:rPr lang="en-US" b="1" dirty="0"/>
                        <a:t>Parasitic or infectious diseases, accidents, animal attacks, or human conflicts cause most deaths</a:t>
                      </a:r>
                    </a:p>
                  </a:txBody>
                  <a:tcPr/>
                </a:tc>
                <a:tc>
                  <a:txBody>
                    <a:bodyPr/>
                    <a:lstStyle/>
                    <a:p>
                      <a:r>
                        <a:rPr lang="en-US" b="1" dirty="0"/>
                        <a:t>A high death rate and low life expectancy</a:t>
                      </a:r>
                    </a:p>
                  </a:txBody>
                  <a:tcPr/>
                </a:tc>
                <a:extLst>
                  <a:ext uri="{0D108BD9-81ED-4DB2-BD59-A6C34878D82A}">
                    <a16:rowId xmlns:a16="http://schemas.microsoft.com/office/drawing/2014/main" val="2980056285"/>
                  </a:ext>
                </a:extLst>
              </a:tr>
              <a:tr h="978311">
                <a:tc>
                  <a:txBody>
                    <a:bodyPr/>
                    <a:lstStyle/>
                    <a:p>
                      <a:r>
                        <a:rPr lang="en-US" b="1" dirty="0"/>
                        <a:t>2. Receding Pandemics</a:t>
                      </a:r>
                    </a:p>
                  </a:txBody>
                  <a:tcPr/>
                </a:tc>
                <a:tc>
                  <a:txBody>
                    <a:bodyPr/>
                    <a:lstStyle/>
                    <a:p>
                      <a:r>
                        <a:rPr lang="en-US" b="1" dirty="0"/>
                        <a:t>The number of pandemics (widespread diseases that affect large populations) declines as a result of improved sanitation, nutrition, and medicine</a:t>
                      </a:r>
                    </a:p>
                  </a:txBody>
                  <a:tcPr/>
                </a:tc>
                <a:tc>
                  <a:txBody>
                    <a:bodyPr/>
                    <a:lstStyle/>
                    <a:p>
                      <a:r>
                        <a:rPr lang="en-US" b="1" dirty="0"/>
                        <a:t>A decreasing death rate and increasing life expectancy</a:t>
                      </a:r>
                    </a:p>
                  </a:txBody>
                  <a:tcPr/>
                </a:tc>
                <a:extLst>
                  <a:ext uri="{0D108BD9-81ED-4DB2-BD59-A6C34878D82A}">
                    <a16:rowId xmlns:a16="http://schemas.microsoft.com/office/drawing/2014/main" val="1502605801"/>
                  </a:ext>
                </a:extLst>
              </a:tr>
              <a:tr h="978311">
                <a:tc>
                  <a:txBody>
                    <a:bodyPr/>
                    <a:lstStyle/>
                    <a:p>
                      <a:r>
                        <a:rPr lang="en-US" b="1" dirty="0"/>
                        <a:t>3. Degenerative and Human Created Diseases </a:t>
                      </a:r>
                    </a:p>
                  </a:txBody>
                  <a:tcPr/>
                </a:tc>
                <a:tc>
                  <a:txBody>
                    <a:bodyPr/>
                    <a:lstStyle/>
                    <a:p>
                      <a:r>
                        <a:rPr lang="en-US" b="1" dirty="0"/>
                        <a:t>Infectious and parasitic diseases continue to decrease, but diseases associated with aging, such as heart disease and types of cancer – increase as people live</a:t>
                      </a:r>
                    </a:p>
                  </a:txBody>
                  <a:tcPr/>
                </a:tc>
                <a:tc>
                  <a:txBody>
                    <a:bodyPr/>
                    <a:lstStyle/>
                    <a:p>
                      <a:r>
                        <a:rPr lang="en-US" b="1" dirty="0"/>
                        <a:t>Death rate stabilizes at a low level and life expectancy increases</a:t>
                      </a:r>
                    </a:p>
                  </a:txBody>
                  <a:tcPr/>
                </a:tc>
                <a:extLst>
                  <a:ext uri="{0D108BD9-81ED-4DB2-BD59-A6C34878D82A}">
                    <a16:rowId xmlns:a16="http://schemas.microsoft.com/office/drawing/2014/main" val="4232937255"/>
                  </a:ext>
                </a:extLst>
              </a:tr>
              <a:tr h="1271804">
                <a:tc>
                  <a:txBody>
                    <a:bodyPr/>
                    <a:lstStyle/>
                    <a:p>
                      <a:r>
                        <a:rPr lang="en-US" b="1" dirty="0"/>
                        <a:t>4. Delayed Degenerative Diseases</a:t>
                      </a:r>
                    </a:p>
                  </a:txBody>
                  <a:tcPr/>
                </a:tc>
                <a:tc>
                  <a:txBody>
                    <a:bodyPr/>
                    <a:lstStyle/>
                    <a:p>
                      <a:r>
                        <a:rPr lang="en-US" b="1" dirty="0"/>
                        <a:t>Stage 4 is an extension of Stage 3, but the age – related diseases are put off as medical procedures delay the onset of these diseases through advanced procedures. Diseases such as Alzheimer's and dementia increases</a:t>
                      </a:r>
                    </a:p>
                  </a:txBody>
                  <a:tcPr/>
                </a:tc>
                <a:tc>
                  <a:txBody>
                    <a:bodyPr/>
                    <a:lstStyle/>
                    <a:p>
                      <a:r>
                        <a:rPr lang="en-US" b="1" dirty="0"/>
                        <a:t>Death rate reaches its lowest level and life expectancy reaches a peak</a:t>
                      </a:r>
                    </a:p>
                  </a:txBody>
                  <a:tcPr/>
                </a:tc>
                <a:extLst>
                  <a:ext uri="{0D108BD9-81ED-4DB2-BD59-A6C34878D82A}">
                    <a16:rowId xmlns:a16="http://schemas.microsoft.com/office/drawing/2014/main" val="2394928901"/>
                  </a:ext>
                </a:extLst>
              </a:tr>
              <a:tr h="978311">
                <a:tc>
                  <a:txBody>
                    <a:bodyPr/>
                    <a:lstStyle/>
                    <a:p>
                      <a:r>
                        <a:rPr lang="en-US" b="1" dirty="0"/>
                        <a:t>5. Reemerging of Infectious and Parasitic Diseases</a:t>
                      </a:r>
                    </a:p>
                  </a:txBody>
                  <a:tcPr/>
                </a:tc>
                <a:tc>
                  <a:txBody>
                    <a:bodyPr/>
                    <a:lstStyle/>
                    <a:p>
                      <a:r>
                        <a:rPr lang="en-US" b="1" dirty="0"/>
                        <a:t>Infectious and parasitic diseases increases as some bacteria and parasites become resistant to antibiotics and vaccines</a:t>
                      </a:r>
                    </a:p>
                  </a:txBody>
                  <a:tcPr/>
                </a:tc>
                <a:tc>
                  <a:txBody>
                    <a:bodyPr/>
                    <a:lstStyle/>
                    <a:p>
                      <a:r>
                        <a:rPr lang="en-US" b="1" dirty="0"/>
                        <a:t>Life expectancy decreases</a:t>
                      </a:r>
                    </a:p>
                  </a:txBody>
                  <a:tcPr/>
                </a:tc>
                <a:extLst>
                  <a:ext uri="{0D108BD9-81ED-4DB2-BD59-A6C34878D82A}">
                    <a16:rowId xmlns:a16="http://schemas.microsoft.com/office/drawing/2014/main" val="480114808"/>
                  </a:ext>
                </a:extLst>
              </a:tr>
            </a:tbl>
          </a:graphicData>
        </a:graphic>
      </p:graphicFrame>
    </p:spTree>
    <p:extLst>
      <p:ext uri="{BB962C8B-B14F-4D97-AF65-F5344CB8AC3E}">
        <p14:creationId xmlns:p14="http://schemas.microsoft.com/office/powerpoint/2010/main" val="3855705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5" y="0"/>
            <a:ext cx="12099235" cy="1683834"/>
          </a:xfrm>
        </p:spPr>
        <p:txBody>
          <a:bodyPr>
            <a:normAutofit fontScale="90000"/>
          </a:bodyPr>
          <a:lstStyle/>
          <a:p>
            <a:br>
              <a:rPr lang="en-US" sz="2700" b="1" u="sng" dirty="0">
                <a:solidFill>
                  <a:srgbClr val="FF0000"/>
                </a:solidFill>
              </a:rPr>
            </a:br>
            <a:br>
              <a:rPr lang="en-US" sz="2700" b="1" u="sng" dirty="0">
                <a:solidFill>
                  <a:srgbClr val="FF0000"/>
                </a:solidFill>
              </a:rPr>
            </a:br>
            <a:r>
              <a:rPr lang="en-US" sz="2700" b="1" u="sng" dirty="0">
                <a:solidFill>
                  <a:srgbClr val="FF0000"/>
                </a:solidFill>
              </a:rPr>
              <a:t>Thomas Malthus</a:t>
            </a:r>
            <a:r>
              <a:rPr lang="en-US" sz="2700" b="1" dirty="0"/>
              <a:t>: Coined the term over population. In </a:t>
            </a:r>
            <a:r>
              <a:rPr lang="en-US" sz="2700" b="1" dirty="0">
                <a:latin typeface="Abscissa"/>
              </a:rPr>
              <a:t>An Essay on the Principle of Population (1798) Stating Earth’s population was growing much more rapidly than the Earth’s food supply. Food shortages and chaos inevitable. Possible checks on population growth: </a:t>
            </a:r>
            <a:r>
              <a:rPr lang="en-US" sz="2400" dirty="0"/>
              <a:t>War, poverty, pestilence (epidemics), or famine. </a:t>
            </a:r>
            <a:r>
              <a:rPr lang="en-US" sz="2700" dirty="0">
                <a:latin typeface="Abscissa"/>
              </a:rPr>
              <a:t> </a:t>
            </a:r>
            <a:r>
              <a:rPr lang="en-US" sz="1600" dirty="0">
                <a:latin typeface="Abscissa"/>
              </a:rPr>
              <a:t>Crash Course Malthus 13 min: </a:t>
            </a:r>
            <a:r>
              <a:rPr lang="en-US" sz="1600" dirty="0">
                <a:latin typeface="Abscissa"/>
                <a:hlinkClick r:id="rId2"/>
              </a:rPr>
              <a:t>https://www.youtube.com/watch?v=QAkW_i0bDpQ</a:t>
            </a:r>
            <a:br>
              <a:rPr lang="en-US" sz="1600" dirty="0">
                <a:latin typeface="Abscissa"/>
              </a:rPr>
            </a:br>
            <a:br>
              <a:rPr lang="en-US" sz="2800" dirty="0">
                <a:latin typeface="Abscissa"/>
              </a:rPr>
            </a:br>
            <a:endParaRPr lang="en-US" sz="2700"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2766" y="2343150"/>
            <a:ext cx="6431860" cy="3913628"/>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24625" y="1561172"/>
            <a:ext cx="5667375" cy="5296828"/>
          </a:xfrm>
        </p:spPr>
      </p:pic>
    </p:spTree>
    <p:extLst>
      <p:ext uri="{BB962C8B-B14F-4D97-AF65-F5344CB8AC3E}">
        <p14:creationId xmlns:p14="http://schemas.microsoft.com/office/powerpoint/2010/main" val="3698708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67FA-C8D9-47D7-BE59-860F83C8D12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841CA96-D119-40AA-A0EC-F1DEB6532A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5"/>
            <a:ext cx="12072730" cy="5811838"/>
          </a:xfrm>
        </p:spPr>
      </p:pic>
    </p:spTree>
    <p:extLst>
      <p:ext uri="{BB962C8B-B14F-4D97-AF65-F5344CB8AC3E}">
        <p14:creationId xmlns:p14="http://schemas.microsoft.com/office/powerpoint/2010/main" val="4292472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59E5-F2AA-405B-8B56-C2CB328A4EF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E12C31D-6BCA-41D4-AF0D-33892D029B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529" y="132522"/>
            <a:ext cx="11794435" cy="6520069"/>
          </a:xfrm>
        </p:spPr>
      </p:pic>
    </p:spTree>
    <p:extLst>
      <p:ext uri="{BB962C8B-B14F-4D97-AF65-F5344CB8AC3E}">
        <p14:creationId xmlns:p14="http://schemas.microsoft.com/office/powerpoint/2010/main" val="2416349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1785</Words>
  <Application>Microsoft Office PowerPoint</Application>
  <PresentationFormat>Widescreen</PresentationFormat>
  <Paragraphs>170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Abscissa</vt:lpstr>
      <vt:lpstr>Arial</vt:lpstr>
      <vt:lpstr>Calibri</vt:lpstr>
      <vt:lpstr>Calibri Light</vt:lpstr>
      <vt:lpstr>Office Theme</vt:lpstr>
      <vt:lpstr>APHUGE   Models to Know </vt:lpstr>
      <vt:lpstr>                         Cultural Landscape</vt:lpstr>
      <vt:lpstr>                      DTM and Why</vt:lpstr>
      <vt:lpstr>       Gotta Knows about the DTM Stages</vt:lpstr>
      <vt:lpstr>          Comparing Stages looking at Pyramids</vt:lpstr>
      <vt:lpstr>Epidemiological Transition Model Stages: The predictable stages in disease and life expectancy that countries experience as they develop. / They correspond with the stages of the DTM</vt:lpstr>
      <vt:lpstr>  Thomas Malthus: Coined the term over population. In An Essay on the Principle of Population (1798) Stating Earth’s population was growing much more rapidly than the Earth’s food supply. Food shortages and chaos inevitable. Possible checks on population growth: War, poverty, pestilence (epidemics), or famine.  Crash Course Malthus 13 min: https://www.youtube.com/watch?v=QAkW_i0bDpQ  </vt:lpstr>
      <vt:lpstr>PowerPoint Presentation</vt:lpstr>
      <vt:lpstr>PowerPoint Presentation</vt:lpstr>
      <vt:lpstr>                                Geo Politics</vt:lpstr>
      <vt:lpstr>                              Governments</vt:lpstr>
      <vt:lpstr>Von Thunen Model: is used to help explain the importance of proximity to market  in the choice of crops on commercial farms. The farmer needs to compare two costs, the cost of the land and the cost of transporting products to market</vt:lpstr>
      <vt:lpstr>Wallerstein’s World Systems Theory / Core periphery Theory</vt:lpstr>
      <vt:lpstr>                             Wallerstein’s World Systems Theory</vt:lpstr>
      <vt:lpstr>PowerPoint Presentation</vt:lpstr>
      <vt:lpstr>           Economic Activities Classification</vt:lpstr>
      <vt:lpstr>Sustainability Issues</vt:lpstr>
      <vt:lpstr>                 Rostow’s Stages of Economic Growth</vt:lpstr>
      <vt:lpstr>                        Cities Terms: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dc:creator>
  <cp:lastModifiedBy>Carrie</cp:lastModifiedBy>
  <cp:revision>9</cp:revision>
  <dcterms:created xsi:type="dcterms:W3CDTF">2020-05-04T00:22:54Z</dcterms:created>
  <dcterms:modified xsi:type="dcterms:W3CDTF">2020-05-04T02:29:26Z</dcterms:modified>
</cp:coreProperties>
</file>