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88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89" r:id="rId17"/>
    <p:sldId id="272" r:id="rId18"/>
    <p:sldId id="273" r:id="rId19"/>
    <p:sldId id="274" r:id="rId20"/>
    <p:sldId id="290" r:id="rId21"/>
    <p:sldId id="29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3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2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8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2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B180-4B25-43E1-AF9D-4BEE75EEB2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F237-AE00-4108-BC22-674345EB0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4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TPaqTSuurs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Egypt – Mesopotamia Notes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World History</a:t>
            </a:r>
          </a:p>
        </p:txBody>
      </p:sp>
    </p:spTree>
    <p:extLst>
      <p:ext uri="{BB962C8B-B14F-4D97-AF65-F5344CB8AC3E}">
        <p14:creationId xmlns:p14="http://schemas.microsoft.com/office/powerpoint/2010/main" val="3897678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u="sng" dirty="0">
                <a:solidFill>
                  <a:srgbClr val="0070C0"/>
                </a:solidFill>
              </a:rPr>
              <a:t>Babylon Revived</a:t>
            </a:r>
            <a:r>
              <a:rPr lang="en-US" sz="4000" b="1" u="sng" dirty="0"/>
              <a:t/>
            </a:r>
            <a:br>
              <a:rPr lang="en-US" sz="4000" b="1" u="sng" dirty="0"/>
            </a:b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" y="1143000"/>
            <a:ext cx="5871210" cy="57150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Chaldean leader </a:t>
            </a:r>
            <a:r>
              <a:rPr lang="en-US" b="1" u="sng" dirty="0" smtClean="0">
                <a:solidFill>
                  <a:srgbClr val="0070C0"/>
                </a:solidFill>
              </a:rPr>
              <a:t>Nebuchadnezzar </a:t>
            </a:r>
            <a:r>
              <a:rPr lang="en-US" dirty="0"/>
              <a:t>revived power of Babylon</a:t>
            </a:r>
          </a:p>
          <a:p>
            <a:pPr>
              <a:buFont typeface="Arial" charset="0"/>
              <a:buChar char="•"/>
            </a:pPr>
            <a:r>
              <a:rPr lang="en-US" dirty="0"/>
              <a:t>Built a large empire from the </a:t>
            </a:r>
            <a:r>
              <a:rPr lang="en-US" b="1" u="sng" dirty="0"/>
              <a:t>Persian Gulf to the Mediterranean Sea</a:t>
            </a:r>
          </a:p>
          <a:p>
            <a:pPr>
              <a:buFont typeface="Arial" charset="0"/>
              <a:buChar char="•"/>
            </a:pPr>
            <a:r>
              <a:rPr lang="en-US" dirty="0"/>
              <a:t>He built “</a:t>
            </a:r>
            <a:r>
              <a:rPr lang="en-US" dirty="0">
                <a:solidFill>
                  <a:srgbClr val="0070C0"/>
                </a:solidFill>
              </a:rPr>
              <a:t>The Hanging Gardens of Babylon</a:t>
            </a:r>
            <a:r>
              <a:rPr lang="en-US" dirty="0"/>
              <a:t>”</a:t>
            </a:r>
          </a:p>
          <a:p>
            <a:r>
              <a:rPr lang="en-US" dirty="0"/>
              <a:t>He pushed the frontiers of  </a:t>
            </a:r>
            <a:r>
              <a:rPr lang="en-US" dirty="0">
                <a:solidFill>
                  <a:srgbClr val="0070C0"/>
                </a:solidFill>
              </a:rPr>
              <a:t>LEARNING! </a:t>
            </a:r>
            <a:r>
              <a:rPr lang="en-US" dirty="0"/>
              <a:t>Into other areas especially astronomy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066800"/>
            <a:ext cx="4648200" cy="5334000"/>
          </a:xfrm>
        </p:spPr>
      </p:pic>
    </p:spTree>
    <p:extLst>
      <p:ext uri="{BB962C8B-B14F-4D97-AF65-F5344CB8AC3E}">
        <p14:creationId xmlns:p14="http://schemas.microsoft.com/office/powerpoint/2010/main" val="109280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066800"/>
          </a:xfrm>
        </p:spPr>
        <p:txBody>
          <a:bodyPr/>
          <a:lstStyle/>
          <a:p>
            <a:r>
              <a:rPr lang="en-US" b="1" u="sng" dirty="0">
                <a:solidFill>
                  <a:srgbClr val="FF6600"/>
                </a:solidFill>
              </a:rPr>
              <a:t>Assyrian Warriors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71600"/>
            <a:ext cx="5676900" cy="5486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Lived on upper Tigris &amp; began expanding by 1100 BC</a:t>
            </a:r>
          </a:p>
          <a:p>
            <a:pPr>
              <a:buFont typeface="Arial" charset="0"/>
              <a:buChar char="•"/>
            </a:pPr>
            <a:r>
              <a:rPr lang="en-US" dirty="0"/>
              <a:t>Reputation as </a:t>
            </a:r>
            <a:r>
              <a:rPr lang="en-US" b="1" i="1" dirty="0">
                <a:solidFill>
                  <a:srgbClr val="FF6600"/>
                </a:solidFill>
              </a:rPr>
              <a:t>most feared warriors in history</a:t>
            </a:r>
          </a:p>
          <a:p>
            <a:pPr>
              <a:buFont typeface="Arial" charset="0"/>
              <a:buChar char="•"/>
            </a:pPr>
            <a:r>
              <a:rPr lang="en-US" b="1" u="sng" dirty="0">
                <a:solidFill>
                  <a:srgbClr val="FF6600"/>
                </a:solidFill>
              </a:rPr>
              <a:t>Warfare</a:t>
            </a:r>
            <a:r>
              <a:rPr lang="en-US" dirty="0"/>
              <a:t> was central to their culture but did have a well order society with extensive laws   </a:t>
            </a:r>
          </a:p>
          <a:p>
            <a:pPr>
              <a:buFont typeface="Arial" charset="0"/>
              <a:buChar char="•"/>
            </a:pPr>
            <a:r>
              <a:rPr lang="en-US" b="1" u="sng" dirty="0">
                <a:solidFill>
                  <a:srgbClr val="FF6600"/>
                </a:solidFill>
              </a:rPr>
              <a:t>King Assurbanipal </a:t>
            </a:r>
            <a:r>
              <a:rPr lang="en-US" dirty="0"/>
              <a:t>founded one of the </a:t>
            </a:r>
            <a:r>
              <a:rPr lang="en-US" b="1" u="sng" dirty="0">
                <a:solidFill>
                  <a:srgbClr val="FF6600"/>
                </a:solidFill>
              </a:rPr>
              <a:t>first libraries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5242560" cy="5471160"/>
          </a:xfrm>
        </p:spPr>
      </p:pic>
    </p:spTree>
    <p:extLst>
      <p:ext uri="{BB962C8B-B14F-4D97-AF65-F5344CB8AC3E}">
        <p14:creationId xmlns:p14="http://schemas.microsoft.com/office/powerpoint/2010/main" val="189070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219200"/>
          </a:xfrm>
        </p:spPr>
        <p:txBody>
          <a:bodyPr>
            <a:normAutofit/>
          </a:bodyPr>
          <a:lstStyle/>
          <a:p>
            <a:pPr lvl="1"/>
            <a:r>
              <a:rPr lang="en-US" sz="4000" dirty="0"/>
              <a:t>            </a:t>
            </a:r>
            <a:r>
              <a:rPr lang="en-US" sz="4000" b="1" u="sng" dirty="0">
                <a:solidFill>
                  <a:srgbClr val="C00000"/>
                </a:solidFill>
              </a:rPr>
              <a:t>Uniting Many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19200"/>
            <a:ext cx="9864090" cy="55626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539 BC Babylon falls to the Persian armies of </a:t>
            </a:r>
            <a:r>
              <a:rPr lang="en-US" u="sng" dirty="0" smtClean="0">
                <a:solidFill>
                  <a:srgbClr val="FF0000"/>
                </a:solidFill>
              </a:rPr>
              <a:t>Cyrus the Great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 In general the Persian armies of Cyrus the Great pursued a policy of </a:t>
            </a:r>
            <a:r>
              <a:rPr lang="en-US" b="1" u="sng" dirty="0">
                <a:solidFill>
                  <a:srgbClr val="C00000"/>
                </a:solidFill>
              </a:rPr>
              <a:t>toleration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or acceptance of people they conquered</a:t>
            </a:r>
          </a:p>
          <a:p>
            <a:r>
              <a:rPr lang="en-US" b="1" dirty="0">
                <a:solidFill>
                  <a:srgbClr val="C00000"/>
                </a:solidFill>
              </a:rPr>
              <a:t>Unification of empire accomplished under Darius</a:t>
            </a:r>
            <a:r>
              <a:rPr lang="en-US" b="1" dirty="0"/>
              <a:t> </a:t>
            </a:r>
            <a:r>
              <a:rPr lang="en-US" dirty="0"/>
              <a:t>(522-486 BC)</a:t>
            </a:r>
          </a:p>
          <a:p>
            <a:r>
              <a:rPr lang="en-US" dirty="0"/>
              <a:t>Divided Persian empire into provinces with each headed by a governor called a satrap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Created a standing army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Darius also adapted laws from the people he conquered and drew up a  single code of laws</a:t>
            </a:r>
          </a:p>
          <a:p>
            <a:r>
              <a:rPr lang="en-US" dirty="0"/>
              <a:t>Built and repaired roads to make </a:t>
            </a:r>
            <a:r>
              <a:rPr lang="en-US" b="1" u="sng" dirty="0">
                <a:solidFill>
                  <a:srgbClr val="C00000"/>
                </a:solidFill>
              </a:rPr>
              <a:t>communication</a:t>
            </a:r>
            <a:r>
              <a:rPr lang="en-US" b="1" u="sng" dirty="0"/>
              <a:t> </a:t>
            </a:r>
            <a:r>
              <a:rPr lang="en-US" dirty="0"/>
              <a:t>easier. Set up a type of pony express system for mail</a:t>
            </a:r>
          </a:p>
        </p:txBody>
      </p:sp>
    </p:spTree>
    <p:extLst>
      <p:ext uri="{BB962C8B-B14F-4D97-AF65-F5344CB8AC3E}">
        <p14:creationId xmlns:p14="http://schemas.microsoft.com/office/powerpoint/2010/main" val="656943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>
                <a:solidFill>
                  <a:srgbClr val="00B050"/>
                </a:solidFill>
              </a:rPr>
              <a:t/>
            </a:r>
            <a:br>
              <a:rPr lang="en-US" sz="4000" dirty="0">
                <a:solidFill>
                  <a:srgbClr val="00B050"/>
                </a:solidFill>
              </a:rPr>
            </a:br>
            <a:r>
              <a:rPr lang="en-US" sz="4000" b="1" u="sng" dirty="0">
                <a:solidFill>
                  <a:srgbClr val="00B050"/>
                </a:solidFill>
              </a:rPr>
              <a:t>Economic Life</a:t>
            </a:r>
            <a:br>
              <a:rPr lang="en-US" sz="4000" b="1" u="sng" dirty="0">
                <a:solidFill>
                  <a:srgbClr val="00B050"/>
                </a:solidFill>
              </a:rPr>
            </a:br>
            <a:endParaRPr lang="en-US" sz="40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1143000"/>
            <a:ext cx="10732770" cy="57150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He improved </a:t>
            </a:r>
            <a:r>
              <a:rPr lang="en-US" b="1" u="sng" dirty="0">
                <a:solidFill>
                  <a:srgbClr val="00B050"/>
                </a:solidFill>
              </a:rPr>
              <a:t>trade</a:t>
            </a:r>
            <a:r>
              <a:rPr lang="en-US" dirty="0">
                <a:solidFill>
                  <a:srgbClr val="00B050"/>
                </a:solidFill>
              </a:rPr>
              <a:t> and set a common set of </a:t>
            </a:r>
            <a:r>
              <a:rPr lang="en-US" b="1" u="sng" dirty="0">
                <a:solidFill>
                  <a:srgbClr val="00B050"/>
                </a:solidFill>
              </a:rPr>
              <a:t>Weights and Measures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3300"/>
                </a:solidFill>
              </a:rPr>
              <a:t>He encouraged the use of </a:t>
            </a:r>
            <a:r>
              <a:rPr lang="en-US" b="1" u="sng" dirty="0">
                <a:solidFill>
                  <a:srgbClr val="003300"/>
                </a:solidFill>
              </a:rPr>
              <a:t>Money</a:t>
            </a:r>
            <a:r>
              <a:rPr lang="en-US" dirty="0">
                <a:solidFill>
                  <a:srgbClr val="003300"/>
                </a:solidFill>
              </a:rPr>
              <a:t> introduced by the Lydian's  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However most people used the </a:t>
            </a:r>
            <a:r>
              <a:rPr lang="en-US" b="1" u="sng" dirty="0">
                <a:solidFill>
                  <a:srgbClr val="00B050"/>
                </a:solidFill>
              </a:rPr>
              <a:t>Barter Economy </a:t>
            </a:r>
            <a:r>
              <a:rPr lang="en-US" dirty="0">
                <a:solidFill>
                  <a:srgbClr val="00B050"/>
                </a:solidFill>
              </a:rPr>
              <a:t>to exchange one set of goods for  another </a:t>
            </a:r>
          </a:p>
          <a:p>
            <a:r>
              <a:rPr lang="en-US" dirty="0">
                <a:solidFill>
                  <a:srgbClr val="003300"/>
                </a:solidFill>
              </a:rPr>
              <a:t>the </a:t>
            </a:r>
            <a:r>
              <a:rPr lang="en-US" b="1" u="sng" dirty="0">
                <a:solidFill>
                  <a:srgbClr val="003300"/>
                </a:solidFill>
              </a:rPr>
              <a:t>Money Economy</a:t>
            </a:r>
            <a:r>
              <a:rPr lang="en-US" dirty="0">
                <a:solidFill>
                  <a:srgbClr val="003300"/>
                </a:solidFill>
              </a:rPr>
              <a:t>  where goods and services are paid for through the exchange of some token of an agreed upon value, by using a single Persian coinage Darius could link all of his subjects together</a:t>
            </a:r>
          </a:p>
        </p:txBody>
      </p:sp>
    </p:spTree>
    <p:extLst>
      <p:ext uri="{BB962C8B-B14F-4D97-AF65-F5344CB8AC3E}">
        <p14:creationId xmlns:p14="http://schemas.microsoft.com/office/powerpoint/2010/main" val="387791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0"/>
            <a:ext cx="11864340" cy="1417638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660066"/>
                </a:solidFill>
              </a:rPr>
              <a:t>Phoenician Sea Traders, Manufacturing and Alphabet</a:t>
            </a:r>
            <a:r>
              <a:rPr lang="en-US" dirty="0"/>
              <a:t>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" y="1600200"/>
            <a:ext cx="5890260" cy="52578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660066"/>
                </a:solidFill>
              </a:rPr>
              <a:t>famous sailors and sea traders</a:t>
            </a:r>
          </a:p>
          <a:p>
            <a:r>
              <a:rPr lang="en-US" b="1" dirty="0">
                <a:solidFill>
                  <a:srgbClr val="660066"/>
                </a:solidFill>
              </a:rPr>
              <a:t> </a:t>
            </a:r>
            <a:r>
              <a:rPr lang="en-US" b="1" i="1" u="sng" dirty="0">
                <a:solidFill>
                  <a:srgbClr val="660066"/>
                </a:solidFill>
              </a:rPr>
              <a:t>Carriers of Civilization </a:t>
            </a:r>
          </a:p>
          <a:p>
            <a:r>
              <a:rPr lang="en-US" b="1" dirty="0">
                <a:solidFill>
                  <a:srgbClr val="660066"/>
                </a:solidFill>
              </a:rPr>
              <a:t>Phoenicians were great traders and set up </a:t>
            </a:r>
            <a:r>
              <a:rPr lang="en-US" b="1" u="sng" dirty="0">
                <a:solidFill>
                  <a:srgbClr val="660066"/>
                </a:solidFill>
              </a:rPr>
              <a:t>colonies</a:t>
            </a:r>
            <a:r>
              <a:rPr lang="en-US" b="1" dirty="0">
                <a:solidFill>
                  <a:srgbClr val="660066"/>
                </a:solidFill>
              </a:rPr>
              <a:t> or territories settled and ruled by people from another land</a:t>
            </a:r>
          </a:p>
          <a:p>
            <a:r>
              <a:rPr lang="en-US" b="1" dirty="0">
                <a:solidFill>
                  <a:srgbClr val="660066"/>
                </a:solidFill>
              </a:rPr>
              <a:t>Phoenicians were the “</a:t>
            </a:r>
            <a:r>
              <a:rPr lang="en-US" b="1" i="1" u="sng" dirty="0">
                <a:solidFill>
                  <a:srgbClr val="660066"/>
                </a:solidFill>
              </a:rPr>
              <a:t>Purple People</a:t>
            </a:r>
            <a:r>
              <a:rPr lang="en-US" b="1" i="1" dirty="0">
                <a:solidFill>
                  <a:srgbClr val="660066"/>
                </a:solidFill>
              </a:rPr>
              <a:t>:</a:t>
            </a:r>
          </a:p>
          <a:p>
            <a:r>
              <a:rPr lang="en-US" b="1" dirty="0">
                <a:solidFill>
                  <a:srgbClr val="660066"/>
                </a:solidFill>
              </a:rPr>
              <a:t>They had their own </a:t>
            </a:r>
            <a:r>
              <a:rPr lang="en-US" b="1" i="1" u="sng" dirty="0">
                <a:solidFill>
                  <a:srgbClr val="660066"/>
                </a:solidFill>
              </a:rPr>
              <a:t>alphabet</a:t>
            </a:r>
            <a:r>
              <a:rPr lang="en-US" b="1" u="sng" dirty="0">
                <a:solidFill>
                  <a:srgbClr val="660066"/>
                </a:solidFill>
              </a:rPr>
              <a:t> </a:t>
            </a:r>
            <a:r>
              <a:rPr lang="en-US" b="1" dirty="0">
                <a:solidFill>
                  <a:srgbClr val="660066"/>
                </a:solidFill>
              </a:rPr>
              <a:t>that had symbols that represented spoken sounds and was quick, flexible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00200"/>
            <a:ext cx="4953000" cy="5257800"/>
          </a:xfrm>
        </p:spPr>
      </p:pic>
    </p:spTree>
    <p:extLst>
      <p:ext uri="{BB962C8B-B14F-4D97-AF65-F5344CB8AC3E}">
        <p14:creationId xmlns:p14="http://schemas.microsoft.com/office/powerpoint/2010/main" val="117804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066800"/>
          </a:xfrm>
        </p:spPr>
        <p:txBody>
          <a:bodyPr/>
          <a:lstStyle/>
          <a:p>
            <a:r>
              <a:rPr lang="en-US" b="1" u="sng" dirty="0">
                <a:solidFill>
                  <a:srgbClr val="006666"/>
                </a:solidFill>
              </a:rPr>
              <a:t>THE ROOTS OF JUDAISM</a:t>
            </a:r>
            <a:endParaRPr lang="en-US" u="sng" dirty="0">
              <a:solidFill>
                <a:srgbClr val="00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143000"/>
            <a:ext cx="11087100" cy="5715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666"/>
                </a:solidFill>
              </a:rPr>
              <a:t>Israelites or </a:t>
            </a:r>
            <a:r>
              <a:rPr lang="en-US" b="1" u="sng" dirty="0">
                <a:solidFill>
                  <a:srgbClr val="006666"/>
                </a:solidFill>
              </a:rPr>
              <a:t>Hebrews</a:t>
            </a:r>
            <a:r>
              <a:rPr lang="en-US" dirty="0">
                <a:solidFill>
                  <a:srgbClr val="006666"/>
                </a:solidFill>
              </a:rPr>
              <a:t> recorded events in the </a:t>
            </a:r>
            <a:r>
              <a:rPr lang="en-US" b="1" u="sng" dirty="0">
                <a:solidFill>
                  <a:srgbClr val="006666"/>
                </a:solidFill>
              </a:rPr>
              <a:t>Torah</a:t>
            </a:r>
            <a:r>
              <a:rPr lang="en-US" dirty="0">
                <a:solidFill>
                  <a:srgbClr val="006666"/>
                </a:solidFill>
              </a:rPr>
              <a:t> their most sacred text</a:t>
            </a:r>
          </a:p>
          <a:p>
            <a:r>
              <a:rPr lang="en-US" dirty="0">
                <a:solidFill>
                  <a:srgbClr val="7030A0"/>
                </a:solidFill>
              </a:rPr>
              <a:t>Abraham migrates to Canaan (Palestine)</a:t>
            </a:r>
          </a:p>
          <a:p>
            <a:r>
              <a:rPr lang="en-US" dirty="0">
                <a:solidFill>
                  <a:srgbClr val="006666"/>
                </a:solidFill>
              </a:rPr>
              <a:t>He considered the founder of the </a:t>
            </a:r>
            <a:r>
              <a:rPr lang="en-US" b="1" u="sng" dirty="0">
                <a:solidFill>
                  <a:srgbClr val="006666"/>
                </a:solidFill>
              </a:rPr>
              <a:t>Israelite nation</a:t>
            </a:r>
          </a:p>
          <a:p>
            <a:r>
              <a:rPr lang="en-US" dirty="0">
                <a:solidFill>
                  <a:srgbClr val="7030A0"/>
                </a:solidFill>
              </a:rPr>
              <a:t>Famine forced many to migrate to </a:t>
            </a:r>
            <a:r>
              <a:rPr lang="en-US" b="1" u="sng" dirty="0">
                <a:solidFill>
                  <a:srgbClr val="7030A0"/>
                </a:solidFill>
              </a:rPr>
              <a:t>Egypt</a:t>
            </a:r>
            <a:r>
              <a:rPr lang="en-US" dirty="0">
                <a:solidFill>
                  <a:srgbClr val="7030A0"/>
                </a:solidFill>
              </a:rPr>
              <a:t> where they became </a:t>
            </a:r>
            <a:r>
              <a:rPr lang="en-US" b="1" u="sng" dirty="0">
                <a:solidFill>
                  <a:srgbClr val="7030A0"/>
                </a:solidFill>
              </a:rPr>
              <a:t>enslaved</a:t>
            </a:r>
          </a:p>
          <a:p>
            <a:r>
              <a:rPr lang="en-US" b="1" u="sng" dirty="0">
                <a:solidFill>
                  <a:srgbClr val="006666"/>
                </a:solidFill>
              </a:rPr>
              <a:t>Moses</a:t>
            </a:r>
            <a:r>
              <a:rPr lang="en-US" dirty="0">
                <a:solidFill>
                  <a:srgbClr val="006666"/>
                </a:solidFill>
              </a:rPr>
              <a:t> led them out of Egypt on an great exodus but died before they reached Canaan</a:t>
            </a:r>
          </a:p>
          <a:p>
            <a:r>
              <a:rPr lang="en-US" dirty="0">
                <a:solidFill>
                  <a:srgbClr val="7030A0"/>
                </a:solidFill>
              </a:rPr>
              <a:t>1,000 BC Israelites set up a kingdom called Israel</a:t>
            </a:r>
            <a:r>
              <a:rPr lang="en-US" dirty="0">
                <a:solidFill>
                  <a:srgbClr val="006666"/>
                </a:solidFill>
              </a:rPr>
              <a:t>.</a:t>
            </a:r>
          </a:p>
          <a:p>
            <a:r>
              <a:rPr lang="en-US" dirty="0">
                <a:solidFill>
                  <a:srgbClr val="006666"/>
                </a:solidFill>
              </a:rPr>
              <a:t>King David united the Israelite tribes into a </a:t>
            </a:r>
            <a:r>
              <a:rPr lang="en-US" b="1" u="sng" dirty="0">
                <a:solidFill>
                  <a:srgbClr val="006666"/>
                </a:solidFill>
              </a:rPr>
              <a:t>single nation </a:t>
            </a:r>
          </a:p>
          <a:p>
            <a:r>
              <a:rPr lang="en-US" dirty="0">
                <a:solidFill>
                  <a:srgbClr val="7030A0"/>
                </a:solidFill>
              </a:rPr>
              <a:t>David’s son, </a:t>
            </a:r>
            <a:r>
              <a:rPr lang="en-US" b="1" u="sng" dirty="0">
                <a:solidFill>
                  <a:srgbClr val="7030A0"/>
                </a:solidFill>
              </a:rPr>
              <a:t>Solomon</a:t>
            </a:r>
            <a:r>
              <a:rPr lang="en-US" dirty="0">
                <a:solidFill>
                  <a:srgbClr val="7030A0"/>
                </a:solidFill>
              </a:rPr>
              <a:t> turned Jerusalem into an impressive </a:t>
            </a:r>
            <a:r>
              <a:rPr lang="en-US" b="1" u="sng" dirty="0">
                <a:solidFill>
                  <a:srgbClr val="7030A0"/>
                </a:solidFill>
              </a:rPr>
              <a:t>capital</a:t>
            </a:r>
            <a:r>
              <a:rPr lang="en-US" dirty="0">
                <a:solidFill>
                  <a:srgbClr val="7030A0"/>
                </a:solidFill>
              </a:rPr>
              <a:t> and tired to increase Israel’s influence with other empires</a:t>
            </a:r>
          </a:p>
        </p:txBody>
      </p:sp>
    </p:spTree>
    <p:extLst>
      <p:ext uri="{BB962C8B-B14F-4D97-AF65-F5344CB8AC3E}">
        <p14:creationId xmlns:p14="http://schemas.microsoft.com/office/powerpoint/2010/main" val="267642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066800"/>
          </a:xfrm>
        </p:spPr>
        <p:txBody>
          <a:bodyPr/>
          <a:lstStyle/>
          <a:p>
            <a:r>
              <a:rPr lang="en-US" b="1" i="1" u="sng" dirty="0">
                <a:solidFill>
                  <a:srgbClr val="FF6600"/>
                </a:solidFill>
              </a:rPr>
              <a:t>Division and Conquest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8839200" cy="5486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Solomon’s building projects required high taxes &amp; forced labor causing revolts to erupt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The kingdom split into </a:t>
            </a:r>
            <a:r>
              <a:rPr lang="en-US" b="1" u="sng" dirty="0">
                <a:solidFill>
                  <a:srgbClr val="0070C0"/>
                </a:solidFill>
              </a:rPr>
              <a:t>Israel</a:t>
            </a:r>
            <a:r>
              <a:rPr lang="en-US" b="1" dirty="0">
                <a:solidFill>
                  <a:srgbClr val="0070C0"/>
                </a:solidFill>
              </a:rPr>
              <a:t> in the north and </a:t>
            </a:r>
            <a:r>
              <a:rPr lang="en-US" b="1" u="sng" dirty="0">
                <a:solidFill>
                  <a:srgbClr val="0070C0"/>
                </a:solidFill>
              </a:rPr>
              <a:t>Judah</a:t>
            </a:r>
            <a:r>
              <a:rPr lang="en-US" b="1" dirty="0">
                <a:solidFill>
                  <a:srgbClr val="0070C0"/>
                </a:solidFill>
              </a:rPr>
              <a:t> in the south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Israelites could not fight off invaders and in 722 BC fell to the </a:t>
            </a:r>
            <a:r>
              <a:rPr lang="en-US" b="1" u="sng" dirty="0">
                <a:solidFill>
                  <a:srgbClr val="0070C0"/>
                </a:solidFill>
              </a:rPr>
              <a:t>Assyrians</a:t>
            </a:r>
            <a:r>
              <a:rPr lang="en-US" b="1" dirty="0">
                <a:solidFill>
                  <a:srgbClr val="0070C0"/>
                </a:solidFill>
              </a:rPr>
              <a:t> then Nebuchadnezzar came and destroyed the </a:t>
            </a:r>
            <a:r>
              <a:rPr lang="en-US" b="1" u="sng" dirty="0">
                <a:solidFill>
                  <a:srgbClr val="0070C0"/>
                </a:solidFill>
              </a:rPr>
              <a:t>temple</a:t>
            </a:r>
            <a:r>
              <a:rPr lang="en-US" b="1" dirty="0">
                <a:solidFill>
                  <a:srgbClr val="0070C0"/>
                </a:solidFill>
              </a:rPr>
              <a:t> and forced many Israelites into </a:t>
            </a:r>
            <a:r>
              <a:rPr lang="en-US" b="1" u="sng" dirty="0">
                <a:solidFill>
                  <a:srgbClr val="0070C0"/>
                </a:solidFill>
              </a:rPr>
              <a:t>exile</a:t>
            </a:r>
            <a:r>
              <a:rPr lang="en-US" b="1" dirty="0">
                <a:solidFill>
                  <a:srgbClr val="0070C0"/>
                </a:solidFill>
              </a:rPr>
              <a:t> in </a:t>
            </a:r>
            <a:r>
              <a:rPr lang="en-US" b="1" u="sng" dirty="0">
                <a:solidFill>
                  <a:srgbClr val="0070C0"/>
                </a:solidFill>
              </a:rPr>
              <a:t>Babylon</a:t>
            </a:r>
            <a:r>
              <a:rPr lang="en-US" b="1" dirty="0">
                <a:solidFill>
                  <a:srgbClr val="0070C0"/>
                </a:solidFill>
              </a:rPr>
              <a:t> and this period was called the </a:t>
            </a:r>
            <a:r>
              <a:rPr lang="en-US" b="1" u="sng" dirty="0">
                <a:solidFill>
                  <a:srgbClr val="0070C0"/>
                </a:solidFill>
              </a:rPr>
              <a:t>Babylonian Captivity </a:t>
            </a:r>
            <a:r>
              <a:rPr lang="en-US" b="1" dirty="0">
                <a:solidFill>
                  <a:srgbClr val="0070C0"/>
                </a:solidFill>
              </a:rPr>
              <a:t>and the Israelites became known as the </a:t>
            </a:r>
            <a:r>
              <a:rPr lang="en-US" b="1" u="sng" dirty="0">
                <a:solidFill>
                  <a:srgbClr val="0070C0"/>
                </a:solidFill>
              </a:rPr>
              <a:t>Jews</a:t>
            </a:r>
          </a:p>
          <a:p>
            <a:r>
              <a:rPr lang="en-US" b="1" dirty="0">
                <a:solidFill>
                  <a:srgbClr val="0070C0"/>
                </a:solidFill>
              </a:rPr>
              <a:t>Years later Darius would conquer Babylon and free the Jews from captivity </a:t>
            </a:r>
          </a:p>
        </p:txBody>
      </p:sp>
    </p:spTree>
    <p:extLst>
      <p:ext uri="{BB962C8B-B14F-4D97-AF65-F5344CB8AC3E}">
        <p14:creationId xmlns:p14="http://schemas.microsoft.com/office/powerpoint/2010/main" val="12672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534400" cy="914400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     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The Chosen People /  Law and Morality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1510" y="1143000"/>
            <a:ext cx="5368290" cy="5715000"/>
          </a:xfrm>
        </p:spPr>
        <p:txBody>
          <a:bodyPr>
            <a:normAutofit/>
          </a:bodyPr>
          <a:lstStyle/>
          <a:p>
            <a:r>
              <a:rPr lang="en-US" dirty="0"/>
              <a:t>They Israelites differed from other around them because they were </a:t>
            </a:r>
            <a:r>
              <a:rPr lang="en-US" b="1" u="sng" dirty="0">
                <a:solidFill>
                  <a:srgbClr val="FF6600"/>
                </a:solidFill>
              </a:rPr>
              <a:t>monotheistic</a:t>
            </a:r>
            <a:r>
              <a:rPr lang="en-US" dirty="0"/>
              <a:t> or believed on only one true God</a:t>
            </a:r>
          </a:p>
          <a:p>
            <a:r>
              <a:rPr lang="en-US" dirty="0"/>
              <a:t>Israelite society was </a:t>
            </a:r>
            <a:r>
              <a:rPr lang="en-US" b="1" u="sng" dirty="0">
                <a:solidFill>
                  <a:srgbClr val="FF6600"/>
                </a:solidFill>
              </a:rPr>
              <a:t>patriarchal</a:t>
            </a:r>
            <a:r>
              <a:rPr lang="en-US" dirty="0"/>
              <a:t>  in that fathers and husbands held great legal and moral authority over their families</a:t>
            </a:r>
          </a:p>
          <a:p>
            <a:r>
              <a:rPr lang="en-US" dirty="0"/>
              <a:t>Women had few rights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0"/>
            <a:ext cx="5852160" cy="538353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At the heart of Judaism are the </a:t>
            </a:r>
            <a:r>
              <a:rPr lang="en-US" b="1" u="sng" dirty="0">
                <a:solidFill>
                  <a:srgbClr val="FF6600"/>
                </a:solidFill>
              </a:rPr>
              <a:t>10 Commandments </a:t>
            </a:r>
            <a:r>
              <a:rPr lang="en-US" dirty="0"/>
              <a:t>which are a set of </a:t>
            </a:r>
            <a:r>
              <a:rPr lang="en-US" b="1" u="sng" dirty="0">
                <a:solidFill>
                  <a:srgbClr val="FF6600"/>
                </a:solidFill>
              </a:rPr>
              <a:t>laws</a:t>
            </a:r>
            <a:r>
              <a:rPr lang="en-US" dirty="0"/>
              <a:t> the Jews believe God gave them through </a:t>
            </a:r>
            <a:r>
              <a:rPr lang="en-US" b="1" u="sng" dirty="0">
                <a:solidFill>
                  <a:srgbClr val="FF6600"/>
                </a:solidFill>
              </a:rPr>
              <a:t>Moses</a:t>
            </a:r>
          </a:p>
          <a:p>
            <a:pPr>
              <a:buFont typeface="Arial" charset="0"/>
              <a:buChar char="•"/>
            </a:pPr>
            <a:r>
              <a:rPr lang="en-US" dirty="0"/>
              <a:t>First four stress </a:t>
            </a:r>
            <a:r>
              <a:rPr lang="en-US" b="1" u="sng" dirty="0">
                <a:solidFill>
                  <a:srgbClr val="FF6600"/>
                </a:solidFill>
              </a:rPr>
              <a:t>religious duties </a:t>
            </a:r>
            <a:r>
              <a:rPr lang="en-US" dirty="0"/>
              <a:t>toward God like keeping the Sabbath  a holy day for rest and worship</a:t>
            </a:r>
          </a:p>
          <a:p>
            <a:r>
              <a:rPr lang="en-US" dirty="0"/>
              <a:t>Rest set out rules for conduct towards other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8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u="sng" dirty="0">
                <a:solidFill>
                  <a:srgbClr val="0070C0"/>
                </a:solidFill>
              </a:rPr>
              <a:t>An Ethical Worldview </a:t>
            </a:r>
            <a:r>
              <a:rPr lang="en-US" sz="3600" u="sng" dirty="0"/>
              <a:t>/ </a:t>
            </a:r>
            <a:r>
              <a:rPr lang="en-US" sz="3600" u="sng" dirty="0">
                <a:solidFill>
                  <a:srgbClr val="00B050"/>
                </a:solidFill>
              </a:rPr>
              <a:t>Looking Ahead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5505450" cy="5029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In Jewish history spiritual leaders emerged to interpret God’s will called  </a:t>
            </a:r>
            <a:r>
              <a:rPr lang="en-US" b="1" u="sng" dirty="0">
                <a:solidFill>
                  <a:srgbClr val="0070C0"/>
                </a:solidFill>
              </a:rPr>
              <a:t>prophets</a:t>
            </a:r>
          </a:p>
          <a:p>
            <a:r>
              <a:rPr lang="en-US" b="1" dirty="0">
                <a:solidFill>
                  <a:srgbClr val="0070C0"/>
                </a:solidFill>
              </a:rPr>
              <a:t>They preached a strong code of Ethics or moral standards of behavior</a:t>
            </a:r>
          </a:p>
          <a:p>
            <a:r>
              <a:rPr lang="en-US" b="1" dirty="0">
                <a:solidFill>
                  <a:srgbClr val="0070C0"/>
                </a:solidFill>
              </a:rPr>
              <a:t>Judaism 14 min:</a:t>
            </a:r>
          </a:p>
          <a:p>
            <a:r>
              <a:rPr lang="en-US" b="1" dirty="0">
                <a:solidFill>
                  <a:srgbClr val="0070C0"/>
                </a:solidFill>
                <a:hlinkClick r:id="rId2"/>
              </a:rPr>
              <a:t>https://www.youtube.com/watch?v=0TPaqTSuurs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612130" cy="5029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Thousands of years ago many Jews left their homeland, this scattering of people was called </a:t>
            </a:r>
            <a:r>
              <a:rPr lang="en-US" b="1" u="sng" dirty="0">
                <a:solidFill>
                  <a:srgbClr val="00B050"/>
                </a:solidFill>
              </a:rPr>
              <a:t>Diaspora</a:t>
            </a:r>
          </a:p>
          <a:p>
            <a:r>
              <a:rPr lang="en-US" b="1" dirty="0">
                <a:solidFill>
                  <a:srgbClr val="00B050"/>
                </a:solidFill>
              </a:rPr>
              <a:t>The Jews still maintained their identity, lived in close knit communities and obey their religious laws and traditions helping them survive centuries of persecution and influencing both </a:t>
            </a:r>
            <a:r>
              <a:rPr lang="en-US" b="1" u="sng" dirty="0">
                <a:solidFill>
                  <a:srgbClr val="00B050"/>
                </a:solidFill>
              </a:rPr>
              <a:t>Christianity and Islam </a:t>
            </a:r>
          </a:p>
        </p:txBody>
      </p:sp>
    </p:spTree>
    <p:extLst>
      <p:ext uri="{BB962C8B-B14F-4D97-AF65-F5344CB8AC3E}">
        <p14:creationId xmlns:p14="http://schemas.microsoft.com/office/powerpoint/2010/main" val="189194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5125"/>
            <a:ext cx="1196721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                     </a:t>
            </a:r>
            <a:r>
              <a:rPr lang="en-US" b="1" i="1" u="sng" dirty="0">
                <a:solidFill>
                  <a:srgbClr val="002060"/>
                </a:solidFill>
              </a:rPr>
              <a:t>Geography of the Nile Valley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25624"/>
            <a:ext cx="5516880" cy="4906645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Nile/Egypt region is a very fertile area</a:t>
            </a:r>
          </a:p>
          <a:p>
            <a:r>
              <a:rPr lang="en-US" b="1" dirty="0">
                <a:solidFill>
                  <a:srgbClr val="002060"/>
                </a:solidFill>
              </a:rPr>
              <a:t>Farmers grew </a:t>
            </a:r>
            <a:r>
              <a:rPr lang="en-US" b="1" u="sng" dirty="0">
                <a:solidFill>
                  <a:srgbClr val="002060"/>
                </a:solidFill>
              </a:rPr>
              <a:t>wheat and flax </a:t>
            </a:r>
            <a:r>
              <a:rPr lang="en-US" b="1" dirty="0">
                <a:solidFill>
                  <a:srgbClr val="002060"/>
                </a:solidFill>
              </a:rPr>
              <a:t>which is a plant whose fibers were used for clothing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120" cy="4906644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TWO REGIONS OF </a:t>
            </a:r>
          </a:p>
          <a:p>
            <a:pPr marL="457200" lvl="1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ANCIENT EGYPT</a:t>
            </a:r>
          </a:p>
          <a:p>
            <a:pPr marL="457200" lvl="1" indent="0">
              <a:buNone/>
            </a:pPr>
            <a:r>
              <a:rPr lang="en-US" b="1" u="sng" dirty="0">
                <a:solidFill>
                  <a:srgbClr val="C00000"/>
                </a:solidFill>
              </a:rPr>
              <a:t>UPPER EGYPT</a:t>
            </a:r>
            <a:r>
              <a:rPr lang="en-US" b="1" dirty="0">
                <a:solidFill>
                  <a:srgbClr val="C00000"/>
                </a:solidFill>
              </a:rPr>
              <a:t>: which stretched from the first </a:t>
            </a:r>
            <a:r>
              <a:rPr lang="en-US" b="1" u="sng" dirty="0">
                <a:solidFill>
                  <a:srgbClr val="C00000"/>
                </a:solidFill>
              </a:rPr>
              <a:t>CATARACT</a:t>
            </a:r>
            <a:r>
              <a:rPr lang="en-US" b="1" dirty="0">
                <a:solidFill>
                  <a:srgbClr val="C00000"/>
                </a:solidFill>
              </a:rPr>
              <a:t> or waterfall of the Nile northward to within </a:t>
            </a:r>
            <a:r>
              <a:rPr lang="en-US" b="1" u="sng" dirty="0">
                <a:solidFill>
                  <a:srgbClr val="C00000"/>
                </a:solidFill>
              </a:rPr>
              <a:t>100</a:t>
            </a:r>
            <a:r>
              <a:rPr lang="en-US" b="1" dirty="0">
                <a:solidFill>
                  <a:srgbClr val="C00000"/>
                </a:solidFill>
              </a:rPr>
              <a:t> miles of the Mediterranean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In 3100 BC </a:t>
            </a:r>
            <a:r>
              <a:rPr lang="en-US" sz="2400" b="1" u="sng" dirty="0">
                <a:solidFill>
                  <a:srgbClr val="C00000"/>
                </a:solidFill>
              </a:rPr>
              <a:t>MENES</a:t>
            </a:r>
            <a:r>
              <a:rPr lang="en-US" sz="2400" b="1" dirty="0">
                <a:solidFill>
                  <a:srgbClr val="C00000"/>
                </a:solidFill>
              </a:rPr>
              <a:t>, king of </a:t>
            </a:r>
            <a:r>
              <a:rPr lang="en-US" sz="2400" b="1" u="sng" dirty="0">
                <a:solidFill>
                  <a:srgbClr val="C00000"/>
                </a:solidFill>
              </a:rPr>
              <a:t>UPPER EGYPT </a:t>
            </a:r>
            <a:r>
              <a:rPr lang="en-US" sz="2400" b="1" dirty="0">
                <a:solidFill>
                  <a:srgbClr val="C00000"/>
                </a:solidFill>
              </a:rPr>
              <a:t>united the two regions and used the Nile to link the two regions and also used the river as a trade route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8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b="1" dirty="0">
                <a:solidFill>
                  <a:srgbClr val="0070C0"/>
                </a:solidFill>
              </a:rPr>
              <a:t>                 </a:t>
            </a:r>
            <a:r>
              <a:rPr lang="en-US" sz="4000" b="1" u="sng" dirty="0">
                <a:solidFill>
                  <a:srgbClr val="0070C0"/>
                </a:solidFill>
              </a:rPr>
              <a:t> Land Between the 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89" y="1600200"/>
            <a:ext cx="6911777" cy="5150644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b="1" u="sng" dirty="0">
                <a:solidFill>
                  <a:srgbClr val="003300"/>
                </a:solidFill>
              </a:rPr>
              <a:t>Fertile Crescent: </a:t>
            </a:r>
            <a:r>
              <a:rPr lang="en-US" dirty="0">
                <a:solidFill>
                  <a:srgbClr val="003300"/>
                </a:solidFill>
              </a:rPr>
              <a:t>a region of rich farmland that curves from the Mediterranean to the Persian Gulf</a:t>
            </a:r>
          </a:p>
          <a:p>
            <a:pPr>
              <a:buFont typeface="Arial" charset="0"/>
              <a:buChar char="•"/>
            </a:pPr>
            <a:r>
              <a:rPr lang="en-US" sz="3600" b="1" u="sng" dirty="0"/>
              <a:t>Mesopotamia</a:t>
            </a:r>
            <a:r>
              <a:rPr lang="en-US" dirty="0"/>
              <a:t> means between two rivers and was located between the Tigris and Euphrates Rivers where </a:t>
            </a:r>
            <a:r>
              <a:rPr lang="en-US" b="1" u="sng" dirty="0"/>
              <a:t>Iraq</a:t>
            </a:r>
            <a:r>
              <a:rPr lang="en-US" dirty="0"/>
              <a:t>  is today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b="1" u="sng" dirty="0"/>
              <a:t>Tigris and Euphrates </a:t>
            </a:r>
            <a:r>
              <a:rPr lang="en-US" dirty="0"/>
              <a:t>would also </a:t>
            </a:r>
            <a:r>
              <a:rPr lang="en-US" b="1" dirty="0" smtClean="0"/>
              <a:t>flood </a:t>
            </a:r>
            <a:r>
              <a:rPr lang="en-US" dirty="0" smtClean="0"/>
              <a:t>leaving </a:t>
            </a:r>
            <a:r>
              <a:rPr lang="en-US" b="1" dirty="0" smtClean="0"/>
              <a:t>silt </a:t>
            </a:r>
            <a:r>
              <a:rPr lang="en-US" dirty="0" smtClean="0"/>
              <a:t>behind which would enrich the soil but also devastated the area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92" y="1493044"/>
            <a:ext cx="4413417" cy="5257800"/>
          </a:xfrm>
        </p:spPr>
      </p:pic>
    </p:spTree>
    <p:extLst>
      <p:ext uri="{BB962C8B-B14F-4D97-AF65-F5344CB8AC3E}">
        <p14:creationId xmlns:p14="http://schemas.microsoft.com/office/powerpoint/2010/main" val="4266065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3300"/>
                </a:solidFill>
              </a:rPr>
              <a:t>Yearly Flooding of the Nile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295400"/>
            <a:ext cx="4419600" cy="54864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3300"/>
                </a:solidFill>
              </a:rPr>
              <a:t>Nile comes from the highland lakes of </a:t>
            </a:r>
            <a:r>
              <a:rPr lang="en-US" b="1" u="sng" dirty="0">
                <a:solidFill>
                  <a:srgbClr val="003300"/>
                </a:solidFill>
              </a:rPr>
              <a:t>Ethiopia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3300"/>
                </a:solidFill>
              </a:rPr>
              <a:t>Every year the spring rains in this region send this water down into the Nile flooding and the soaking the region with and </a:t>
            </a:r>
            <a:r>
              <a:rPr lang="en-US" b="1" u="sng" dirty="0">
                <a:solidFill>
                  <a:srgbClr val="003300"/>
                </a:solidFill>
              </a:rPr>
              <a:t>Silt</a:t>
            </a:r>
            <a:r>
              <a:rPr lang="en-US" dirty="0">
                <a:solidFill>
                  <a:srgbClr val="003300"/>
                </a:solidFill>
              </a:rPr>
              <a:t> or soil</a:t>
            </a:r>
          </a:p>
          <a:p>
            <a:r>
              <a:rPr lang="en-US" dirty="0">
                <a:solidFill>
                  <a:srgbClr val="003300"/>
                </a:solidFill>
              </a:rPr>
              <a:t>People built </a:t>
            </a:r>
            <a:r>
              <a:rPr lang="en-US" b="1" u="sng" dirty="0" smtClean="0">
                <a:solidFill>
                  <a:srgbClr val="003300"/>
                </a:solidFill>
              </a:rPr>
              <a:t>dikes </a:t>
            </a:r>
            <a:r>
              <a:rPr lang="en-US" sz="2200" dirty="0">
                <a:solidFill>
                  <a:srgbClr val="003300"/>
                </a:solidFill>
              </a:rPr>
              <a:t>or earthen dams</a:t>
            </a:r>
            <a:r>
              <a:rPr lang="en-US" b="1" u="sng" dirty="0">
                <a:solidFill>
                  <a:srgbClr val="003300"/>
                </a:solidFill>
              </a:rPr>
              <a:t>, reservoirs, </a:t>
            </a:r>
            <a:r>
              <a:rPr lang="en-US" dirty="0">
                <a:solidFill>
                  <a:srgbClr val="003300"/>
                </a:solidFill>
              </a:rPr>
              <a:t>and </a:t>
            </a:r>
            <a:r>
              <a:rPr lang="en-US" b="1" u="sng" dirty="0">
                <a:solidFill>
                  <a:srgbClr val="003300"/>
                </a:solidFill>
              </a:rPr>
              <a:t>irrigation ditches</a:t>
            </a:r>
            <a:r>
              <a:rPr lang="en-US" dirty="0">
                <a:solidFill>
                  <a:srgbClr val="003300"/>
                </a:solidFill>
              </a:rPr>
              <a:t> to channel the rising river and </a:t>
            </a:r>
            <a:r>
              <a:rPr lang="en-US" b="1" u="sng" dirty="0">
                <a:solidFill>
                  <a:srgbClr val="003300"/>
                </a:solidFill>
              </a:rPr>
              <a:t>store</a:t>
            </a:r>
            <a:r>
              <a:rPr lang="en-US" dirty="0">
                <a:solidFill>
                  <a:srgbClr val="003300"/>
                </a:solidFill>
              </a:rPr>
              <a:t> for the dry season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4495800" cy="5486400"/>
          </a:xfrm>
        </p:spPr>
      </p:pic>
    </p:spTree>
    <p:extLst>
      <p:ext uri="{BB962C8B-B14F-4D97-AF65-F5344CB8AC3E}">
        <p14:creationId xmlns:p14="http://schemas.microsoft.com/office/powerpoint/2010/main" val="17646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Three Main Periods of  Ancient Egypt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911" y="1295400"/>
            <a:ext cx="5884889" cy="5486400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Old Kingdom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-2700–2200 BCE</a:t>
            </a:r>
          </a:p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Middle Kingdom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- 2050-1800 BCE</a:t>
            </a:r>
          </a:p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New Kingdom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–1550-1100 BCE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Power passed from one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Dynasty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, or ruling family to another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4572000" cy="5715000"/>
          </a:xfrm>
        </p:spPr>
      </p:pic>
    </p:spTree>
    <p:extLst>
      <p:ext uri="{BB962C8B-B14F-4D97-AF65-F5344CB8AC3E}">
        <p14:creationId xmlns:p14="http://schemas.microsoft.com/office/powerpoint/2010/main" val="31266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>
            <a:normAutofit fontScale="90000"/>
          </a:bodyPr>
          <a:lstStyle/>
          <a:p>
            <a:pPr lvl="1"/>
            <a:r>
              <a:rPr lang="en-US" sz="3600" dirty="0"/>
              <a:t>       </a:t>
            </a:r>
            <a:r>
              <a:rPr lang="en-US" sz="3600" b="1" u="sng" dirty="0"/>
              <a:t>The Old Kingdom  (2700 – 2200 BC)</a:t>
            </a:r>
            <a:br>
              <a:rPr lang="en-US" sz="3600" b="1" u="sng" dirty="0"/>
            </a:b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790" y="914400"/>
            <a:ext cx="5490210" cy="5943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Pharaohs organized a strong centralized state </a:t>
            </a:r>
          </a:p>
          <a:p>
            <a:pPr marL="457200" lvl="1" indent="0">
              <a:buNone/>
            </a:pPr>
            <a:r>
              <a:rPr lang="en-US" dirty="0"/>
              <a:t>Egyptians believed the pharaoh had a divine right to rule because he was a  </a:t>
            </a:r>
            <a:r>
              <a:rPr lang="en-US" b="1" u="sng" dirty="0"/>
              <a:t>GOD</a:t>
            </a:r>
            <a:r>
              <a:rPr lang="en-US" dirty="0"/>
              <a:t>    so he had absolute power and owned and ruled all of the kingdom</a:t>
            </a:r>
          </a:p>
          <a:p>
            <a:pPr marL="457200" lvl="1" indent="0">
              <a:buNone/>
            </a:pPr>
            <a:r>
              <a:rPr lang="en-US" dirty="0"/>
              <a:t>Known as the </a:t>
            </a:r>
            <a:r>
              <a:rPr lang="en-US" b="1" u="sng" dirty="0"/>
              <a:t>Age of the Pyramids</a:t>
            </a:r>
          </a:p>
          <a:p>
            <a:pPr marL="457200" lvl="1" indent="0">
              <a:buNone/>
            </a:pPr>
            <a:r>
              <a:rPr lang="en-US" dirty="0"/>
              <a:t>Pyramids were </a:t>
            </a:r>
            <a:r>
              <a:rPr lang="en-US" b="1" u="sng" dirty="0"/>
              <a:t>tombs</a:t>
            </a:r>
            <a:r>
              <a:rPr lang="en-US" dirty="0"/>
              <a:t> for </a:t>
            </a:r>
            <a:r>
              <a:rPr lang="en-US" b="1" u="sng" dirty="0"/>
              <a:t>Pharaoh's</a:t>
            </a:r>
          </a:p>
          <a:p>
            <a:r>
              <a:rPr lang="en-US" dirty="0"/>
              <a:t>Built without iron tools or </a:t>
            </a:r>
            <a:r>
              <a:rPr lang="en-US" b="1" u="sng" dirty="0"/>
              <a:t>WHEELED VEHECLES </a:t>
            </a:r>
            <a:r>
              <a:rPr lang="en-US" dirty="0"/>
              <a:t>and were often started as soon a pharaoh </a:t>
            </a:r>
          </a:p>
          <a:p>
            <a:r>
              <a:rPr lang="en-US" dirty="0"/>
              <a:t>Pyramids suggests strength of Egypt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38200"/>
            <a:ext cx="4495800" cy="6019800"/>
          </a:xfrm>
        </p:spPr>
      </p:pic>
    </p:spTree>
    <p:extLst>
      <p:ext uri="{BB962C8B-B14F-4D97-AF65-F5344CB8AC3E}">
        <p14:creationId xmlns:p14="http://schemas.microsoft.com/office/powerpoint/2010/main" val="1019535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066800"/>
          </a:xfrm>
        </p:spPr>
        <p:txBody>
          <a:bodyPr>
            <a:normAutofit fontScale="90000"/>
          </a:bodyPr>
          <a:lstStyle/>
          <a:p>
            <a:pPr lvl="1"/>
            <a:r>
              <a:rPr lang="en-US" sz="3600" dirty="0"/>
              <a:t>      </a:t>
            </a:r>
            <a:r>
              <a:rPr lang="en-US" sz="3600" b="1" u="sng" dirty="0">
                <a:solidFill>
                  <a:srgbClr val="C00000"/>
                </a:solidFill>
                <a:latin typeface="Algerian" panose="04020705040A02060702" pitchFamily="82" charset="0"/>
              </a:rPr>
              <a:t>The Middle Kingdom (2050 – 1800BC)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" y="1219200"/>
            <a:ext cx="6709410" cy="5791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A turbulent period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Egyptians suffer </a:t>
            </a:r>
            <a:r>
              <a:rPr lang="en-US" sz="2000" b="1" u="sng" dirty="0">
                <a:solidFill>
                  <a:srgbClr val="002060"/>
                </a:solidFill>
              </a:rPr>
              <a:t>crop</a:t>
            </a:r>
            <a:r>
              <a:rPr lang="en-US" sz="2000" b="1" dirty="0">
                <a:solidFill>
                  <a:srgbClr val="002060"/>
                </a:solidFill>
              </a:rPr>
              <a:t> shortages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Nile did not rise regularly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Egyptian armies </a:t>
            </a:r>
            <a:r>
              <a:rPr lang="en-US" sz="2000" b="1" u="sng" dirty="0">
                <a:solidFill>
                  <a:srgbClr val="C00000"/>
                </a:solidFill>
              </a:rPr>
              <a:t>occupied part of Nubia   </a:t>
            </a:r>
          </a:p>
          <a:p>
            <a:pPr marL="457200" lvl="1" indent="0">
              <a:buNone/>
            </a:pPr>
            <a:r>
              <a:rPr lang="en-US" sz="2000" b="1" u="sng" dirty="0">
                <a:solidFill>
                  <a:srgbClr val="002060"/>
                </a:solidFill>
              </a:rPr>
              <a:t>Trader</a:t>
            </a:r>
            <a:r>
              <a:rPr lang="en-US" sz="2000" b="1" dirty="0">
                <a:solidFill>
                  <a:srgbClr val="002060"/>
                </a:solidFill>
              </a:rPr>
              <a:t>s had contact with people around the Middle East and island Crete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The </a:t>
            </a:r>
            <a:r>
              <a:rPr lang="en-US" sz="2000" b="1" u="sng" dirty="0" err="1">
                <a:solidFill>
                  <a:srgbClr val="C00000"/>
                </a:solidFill>
              </a:rPr>
              <a:t>Hyko</a:t>
            </a:r>
            <a:r>
              <a:rPr lang="en-US" sz="2000" b="1" dirty="0" err="1">
                <a:solidFill>
                  <a:srgbClr val="C00000"/>
                </a:solidFill>
              </a:rPr>
              <a:t>s</a:t>
            </a:r>
            <a:r>
              <a:rPr lang="en-US" sz="2000" b="1" dirty="0">
                <a:solidFill>
                  <a:srgbClr val="C00000"/>
                </a:solidFill>
              </a:rPr>
              <a:t> invaded in 1700 BC 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Egyptians were impressed with their horse drawn </a:t>
            </a:r>
            <a:r>
              <a:rPr lang="en-US" sz="2000" b="1" u="sng" dirty="0">
                <a:solidFill>
                  <a:srgbClr val="002060"/>
                </a:solidFill>
              </a:rPr>
              <a:t>war chariots </a:t>
            </a:r>
            <a:r>
              <a:rPr lang="en-US" sz="2000" b="1" dirty="0">
                <a:solidFill>
                  <a:srgbClr val="002060"/>
                </a:solidFill>
              </a:rPr>
              <a:t>and the </a:t>
            </a:r>
            <a:r>
              <a:rPr lang="en-US" sz="2000" b="1" dirty="0" err="1">
                <a:solidFill>
                  <a:srgbClr val="002060"/>
                </a:solidFill>
              </a:rPr>
              <a:t>Hykos</a:t>
            </a:r>
            <a:r>
              <a:rPr lang="en-US" sz="2000" b="1" dirty="0">
                <a:solidFill>
                  <a:srgbClr val="002060"/>
                </a:solidFill>
              </a:rPr>
              <a:t> were impressed by the Egyptians </a:t>
            </a:r>
            <a:r>
              <a:rPr lang="en-US" sz="2000" b="1" u="sng" dirty="0">
                <a:solidFill>
                  <a:srgbClr val="002060"/>
                </a:solidFill>
              </a:rPr>
              <a:t>civilization</a:t>
            </a:r>
            <a:r>
              <a:rPr lang="en-US" sz="2000" b="1" dirty="0">
                <a:solidFill>
                  <a:srgbClr val="002060"/>
                </a:solidFill>
              </a:rPr>
              <a:t> and adopted many </a:t>
            </a:r>
            <a:r>
              <a:rPr lang="en-US" sz="2000" b="1" u="sng" dirty="0">
                <a:solidFill>
                  <a:srgbClr val="002060"/>
                </a:solidFill>
              </a:rPr>
              <a:t>customs, beliefs  and names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       Egyptian rulers drove out the </a:t>
            </a:r>
            <a:r>
              <a:rPr lang="en-US" sz="2000" b="1" u="sng" dirty="0">
                <a:solidFill>
                  <a:srgbClr val="C00000"/>
                </a:solidFill>
              </a:rPr>
              <a:t> Hyksos</a:t>
            </a:r>
            <a:r>
              <a:rPr lang="en-US" sz="2000" b="1" dirty="0">
                <a:solidFill>
                  <a:srgbClr val="C00000"/>
                </a:solidFill>
              </a:rPr>
              <a:t> after</a:t>
            </a:r>
            <a:r>
              <a:rPr lang="en-US" sz="2000" b="1" u="sng" dirty="0">
                <a:solidFill>
                  <a:srgbClr val="C00000"/>
                </a:solidFill>
              </a:rPr>
              <a:t>100</a:t>
            </a:r>
            <a:r>
              <a:rPr lang="en-US" sz="2000" b="1" dirty="0">
                <a:solidFill>
                  <a:srgbClr val="C00000"/>
                </a:solidFill>
              </a:rPr>
              <a:t> years and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        set up  the </a:t>
            </a:r>
            <a:r>
              <a:rPr lang="en-US" sz="2000" b="1" u="sng" dirty="0">
                <a:solidFill>
                  <a:srgbClr val="C00000"/>
                </a:solidFill>
              </a:rPr>
              <a:t> New Kingdom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19200"/>
            <a:ext cx="3810000" cy="5638800"/>
          </a:xfrm>
        </p:spPr>
      </p:pic>
    </p:spTree>
    <p:extLst>
      <p:ext uri="{BB962C8B-B14F-4D97-AF65-F5344CB8AC3E}">
        <p14:creationId xmlns:p14="http://schemas.microsoft.com/office/powerpoint/2010/main" val="2400012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         </a:t>
            </a:r>
            <a:r>
              <a:rPr lang="en-US" sz="3600" b="1" i="1" u="sng" dirty="0">
                <a:solidFill>
                  <a:srgbClr val="663300"/>
                </a:solidFill>
              </a:rPr>
              <a:t>New Kingdom (1550 – 110 BC)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" y="1219200"/>
            <a:ext cx="6176010" cy="5638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>
                <a:solidFill>
                  <a:srgbClr val="663300"/>
                </a:solidFill>
              </a:rPr>
              <a:t>Powerful pharaohs build a large empire bringing Egyptians into greater contact with more regions &amp; peoples</a:t>
            </a:r>
          </a:p>
          <a:p>
            <a:pPr marL="457200" lvl="1" indent="0">
              <a:buNone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Queen Hatshepsut</a:t>
            </a:r>
            <a:r>
              <a:rPr lang="en-US" sz="2000" b="1" dirty="0">
                <a:solidFill>
                  <a:srgbClr val="663300"/>
                </a:solidFill>
              </a:rPr>
              <a:t>:  ruled between 1503 – 1482; She encouraged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trade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663300"/>
                </a:solidFill>
              </a:rPr>
              <a:t>with many eastern Mediterranean lands and along the Red Sea. First female to rule in her own name</a:t>
            </a:r>
          </a:p>
          <a:p>
            <a:pPr marL="457200" lvl="1" indent="0">
              <a:buNone/>
            </a:pPr>
            <a:endParaRPr lang="en-US" sz="2000" b="1" dirty="0">
              <a:solidFill>
                <a:srgbClr val="663300"/>
              </a:solidFill>
            </a:endParaRPr>
          </a:p>
          <a:p>
            <a:pPr marL="457200" lvl="1" indent="0">
              <a:buNone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Ramses II:  </a:t>
            </a:r>
            <a:r>
              <a:rPr lang="en-US" sz="2000" b="1" dirty="0">
                <a:solidFill>
                  <a:srgbClr val="663300"/>
                </a:solidFill>
              </a:rPr>
              <a:t>most powerful ruler who ruled between 1290 – 1224;   He increased the empires size, built </a:t>
            </a:r>
            <a:r>
              <a:rPr lang="en-US" sz="2000" b="1" u="sng" dirty="0">
                <a:solidFill>
                  <a:srgbClr val="663300"/>
                </a:solidFill>
              </a:rPr>
              <a:t>temples and monuments </a:t>
            </a:r>
            <a:r>
              <a:rPr lang="en-US" sz="2000" b="1" dirty="0">
                <a:solidFill>
                  <a:srgbClr val="663300"/>
                </a:solidFill>
              </a:rPr>
              <a:t>boasting of his conquests;  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6633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663300"/>
                </a:solidFill>
              </a:rPr>
              <a:t>Egyptian power begins to decline after Ramses death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71600"/>
            <a:ext cx="4343400" cy="5486400"/>
          </a:xfrm>
        </p:spPr>
      </p:pic>
    </p:spTree>
    <p:extLst>
      <p:ext uri="{BB962C8B-B14F-4D97-AF65-F5344CB8AC3E}">
        <p14:creationId xmlns:p14="http://schemas.microsoft.com/office/powerpoint/2010/main" val="166631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b="1" u="sng" dirty="0">
                <a:solidFill>
                  <a:srgbClr val="7030A0"/>
                </a:solidFill>
              </a:rPr>
              <a:t>Egyptian Religion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219200"/>
            <a:ext cx="5402580" cy="5638800"/>
          </a:xfrm>
        </p:spPr>
        <p:txBody>
          <a:bodyPr>
            <a:normAutofit/>
          </a:bodyPr>
          <a:lstStyle/>
          <a:p>
            <a:r>
              <a:rPr lang="en-US" sz="2400" dirty="0"/>
              <a:t>Egyptian belief in eternal life had a profound effect on their civilization</a:t>
            </a:r>
          </a:p>
          <a:p>
            <a:r>
              <a:rPr lang="en-US" sz="2400" b="1" u="sng" dirty="0">
                <a:solidFill>
                  <a:srgbClr val="7030A0"/>
                </a:solidFill>
              </a:rPr>
              <a:t>They are Polytheistic</a:t>
            </a:r>
          </a:p>
          <a:p>
            <a:pPr marL="0" indent="0">
              <a:buNone/>
            </a:pPr>
            <a:r>
              <a:rPr lang="en-US" sz="2400" dirty="0"/>
              <a:t>      - Chief god was </a:t>
            </a:r>
            <a:r>
              <a:rPr lang="en-US" sz="2400" b="1" u="sng" dirty="0">
                <a:solidFill>
                  <a:srgbClr val="7030A0"/>
                </a:solidFill>
              </a:rPr>
              <a:t>Amon Re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    the sun god</a:t>
            </a:r>
          </a:p>
          <a:p>
            <a:pPr lvl="1"/>
            <a:r>
              <a:rPr lang="en-US" b="1" u="sng" dirty="0">
                <a:solidFill>
                  <a:srgbClr val="7030A0"/>
                </a:solidFill>
              </a:rPr>
              <a:t>Isis: </a:t>
            </a:r>
            <a:r>
              <a:rPr lang="en-US" dirty="0"/>
              <a:t>_Goddess of the life</a:t>
            </a:r>
          </a:p>
          <a:p>
            <a:pPr lvl="1"/>
            <a:r>
              <a:rPr lang="en-US" b="1" u="sng" dirty="0">
                <a:solidFill>
                  <a:srgbClr val="7030A0"/>
                </a:solidFill>
              </a:rPr>
              <a:t>Osiris</a:t>
            </a:r>
            <a:r>
              <a:rPr lang="en-US" b="1" dirty="0"/>
              <a:t>: </a:t>
            </a:r>
            <a:r>
              <a:rPr lang="en-US" dirty="0"/>
              <a:t>Ruled over the Underworld and was god of the   Nile</a:t>
            </a:r>
          </a:p>
          <a:p>
            <a:r>
              <a:rPr lang="en-US" sz="2400" b="1" u="sng" dirty="0">
                <a:solidFill>
                  <a:srgbClr val="7030A0"/>
                </a:solidFill>
              </a:rPr>
              <a:t>Aton</a:t>
            </a:r>
            <a:r>
              <a:rPr lang="en-US" sz="2400" u="sng" dirty="0"/>
              <a:t>: </a:t>
            </a:r>
            <a:r>
              <a:rPr lang="en-US" sz="2400" dirty="0"/>
              <a:t>a minor god whose symbol was the sun disk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45029"/>
            <a:ext cx="4953000" cy="5812971"/>
          </a:xfrm>
        </p:spPr>
      </p:pic>
    </p:spTree>
    <p:extLst>
      <p:ext uri="{BB962C8B-B14F-4D97-AF65-F5344CB8AC3E}">
        <p14:creationId xmlns:p14="http://schemas.microsoft.com/office/powerpoint/2010/main" val="4255396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Religious Rebel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2035790" cy="56388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 1380 BC </a:t>
            </a:r>
            <a:r>
              <a:rPr lang="en-US" b="1" u="sng" dirty="0"/>
              <a:t> </a:t>
            </a:r>
            <a:r>
              <a:rPr lang="en-US" b="1" u="sng" dirty="0">
                <a:solidFill>
                  <a:srgbClr val="C00000"/>
                </a:solidFill>
              </a:rPr>
              <a:t>Akhenaton</a:t>
            </a:r>
            <a:r>
              <a:rPr lang="en-US" b="1" u="sng" dirty="0"/>
              <a:t> </a:t>
            </a:r>
            <a:r>
              <a:rPr lang="en-US" dirty="0"/>
              <a:t>devoted his life to the worship of </a:t>
            </a:r>
            <a:r>
              <a:rPr lang="en-US" b="1" u="sng" dirty="0">
                <a:solidFill>
                  <a:srgbClr val="C00000"/>
                </a:solidFill>
              </a:rPr>
              <a:t>Aton</a:t>
            </a:r>
            <a:r>
              <a:rPr lang="en-US" dirty="0"/>
              <a:t> who was a minor god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The pharaoh took the name </a:t>
            </a:r>
            <a:r>
              <a:rPr lang="en-US" b="1" u="sng" dirty="0">
                <a:solidFill>
                  <a:srgbClr val="C00000"/>
                </a:solidFill>
              </a:rPr>
              <a:t>Akhenaton</a:t>
            </a:r>
            <a:r>
              <a:rPr lang="en-US" dirty="0"/>
              <a:t> which means </a:t>
            </a:r>
            <a:r>
              <a:rPr lang="en-US" b="1" u="sng" dirty="0">
                <a:solidFill>
                  <a:srgbClr val="C00000"/>
                </a:solidFill>
              </a:rPr>
              <a:t>he who serves Aton</a:t>
            </a:r>
          </a:p>
          <a:p>
            <a:pPr marL="457200" lvl="1" indent="0">
              <a:buNone/>
            </a:pPr>
            <a:endParaRPr lang="en-US" b="1" u="sng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His wife was the beautiful </a:t>
            </a:r>
            <a:r>
              <a:rPr lang="en-US" b="1" u="sng" dirty="0">
                <a:solidFill>
                  <a:srgbClr val="C00000"/>
                </a:solidFill>
              </a:rPr>
              <a:t>Nefertiti</a:t>
            </a:r>
            <a:r>
              <a:rPr lang="en-US" b="1" u="sng" dirty="0"/>
              <a:t> </a:t>
            </a:r>
          </a:p>
          <a:p>
            <a:pPr marL="457200" lvl="1" indent="0">
              <a:buNone/>
            </a:pPr>
            <a:endParaRPr lang="en-US" b="1" u="sng" dirty="0"/>
          </a:p>
          <a:p>
            <a:pPr lvl="1"/>
            <a:r>
              <a:rPr lang="en-US" dirty="0"/>
              <a:t>Scholars disagree: did the pharaoh try to introduce a new religion based or the worship of a single </a:t>
            </a:r>
            <a:r>
              <a:rPr lang="en-US" b="1" u="sng" dirty="0">
                <a:solidFill>
                  <a:srgbClr val="C00000"/>
                </a:solidFill>
              </a:rPr>
              <a:t>god</a:t>
            </a:r>
            <a:r>
              <a:rPr lang="en-US" dirty="0"/>
              <a:t> or did he just want to raise Aton to the highest place among the </a:t>
            </a:r>
            <a:r>
              <a:rPr lang="en-US" b="1" u="sng" dirty="0">
                <a:solidFill>
                  <a:srgbClr val="C00000"/>
                </a:solidFill>
              </a:rPr>
              <a:t>gods</a:t>
            </a:r>
          </a:p>
          <a:p>
            <a:pPr marL="457200" lvl="1" indent="0">
              <a:buNone/>
            </a:pPr>
            <a:endParaRPr lang="en-US" b="1" u="sng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Many resisted this revolutionary change and after Akhenaton’s death the old </a:t>
            </a:r>
            <a:r>
              <a:rPr lang="en-US" b="1" u="sng" dirty="0">
                <a:solidFill>
                  <a:srgbClr val="C00000"/>
                </a:solidFill>
              </a:rPr>
              <a:t>gods</a:t>
            </a:r>
            <a:r>
              <a:rPr lang="en-US" dirty="0"/>
              <a:t>  were restored </a:t>
            </a:r>
          </a:p>
        </p:txBody>
      </p:sp>
    </p:spTree>
    <p:extLst>
      <p:ext uri="{BB962C8B-B14F-4D97-AF65-F5344CB8AC3E}">
        <p14:creationId xmlns:p14="http://schemas.microsoft.com/office/powerpoint/2010/main" val="1355067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772900" cy="9144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                          </a:t>
            </a:r>
            <a:r>
              <a:rPr lang="en-US" u="sng" dirty="0">
                <a:solidFill>
                  <a:srgbClr val="FFC000"/>
                </a:solidFill>
              </a:rPr>
              <a:t> Mummification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84935"/>
            <a:ext cx="5779770" cy="5383529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The preservation of the dead</a:t>
            </a:r>
          </a:p>
          <a:p>
            <a:pPr>
              <a:buFont typeface="Arial" charset="0"/>
              <a:buChar char="•"/>
            </a:pPr>
            <a:r>
              <a:rPr lang="en-US" dirty="0"/>
              <a:t>Process took months to complete</a:t>
            </a:r>
          </a:p>
          <a:p>
            <a:r>
              <a:rPr lang="en-US" dirty="0"/>
              <a:t>At first a privilege for rulers and nobles but later even common people could be mummified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5905500" cy="5562600"/>
          </a:xfrm>
        </p:spPr>
      </p:pic>
    </p:spTree>
    <p:extLst>
      <p:ext uri="{BB962C8B-B14F-4D97-AF65-F5344CB8AC3E}">
        <p14:creationId xmlns:p14="http://schemas.microsoft.com/office/powerpoint/2010/main" val="1821085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066800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  Evidence of the Tomb of  Tutankhamen</a:t>
            </a:r>
            <a:br>
              <a:rPr lang="en-US" sz="3200" dirty="0"/>
            </a:br>
            <a:r>
              <a:rPr lang="en-US" sz="3200" dirty="0"/>
              <a:t>                        (</a:t>
            </a:r>
            <a:r>
              <a:rPr lang="en-US" sz="3200" dirty="0">
                <a:solidFill>
                  <a:srgbClr val="C00000"/>
                </a:solidFill>
              </a:rPr>
              <a:t>King Tut</a:t>
            </a:r>
            <a:r>
              <a:rPr lang="en-US" sz="3200" dirty="0"/>
              <a:t>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" y="1219200"/>
            <a:ext cx="5928360" cy="5410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Buried in the Valley of the kings</a:t>
            </a:r>
          </a:p>
          <a:p>
            <a:pPr>
              <a:buFont typeface="Arial" charset="0"/>
              <a:buChar char="•"/>
            </a:pPr>
            <a:r>
              <a:rPr lang="en-US" dirty="0"/>
              <a:t>Most royal tombs had been stripped of their treasures by looters</a:t>
            </a:r>
          </a:p>
          <a:p>
            <a:pPr>
              <a:buFont typeface="Arial" charset="0"/>
              <a:buChar char="•"/>
            </a:pPr>
            <a:r>
              <a:rPr lang="en-US" dirty="0"/>
              <a:t>In </a:t>
            </a:r>
            <a:r>
              <a:rPr lang="en-US" b="1" u="sng" dirty="0"/>
              <a:t>1922</a:t>
            </a:r>
            <a:r>
              <a:rPr lang="en-US" dirty="0"/>
              <a:t> archaeologist </a:t>
            </a:r>
            <a:r>
              <a:rPr lang="en-US" b="1" u="sng" dirty="0">
                <a:solidFill>
                  <a:srgbClr val="FF0000"/>
                </a:solidFill>
              </a:rPr>
              <a:t>Howard Carter </a:t>
            </a:r>
            <a:r>
              <a:rPr lang="en-US" dirty="0"/>
              <a:t>unearthed the tomb of </a:t>
            </a:r>
            <a:r>
              <a:rPr lang="en-US" b="1" u="sng" dirty="0">
                <a:solidFill>
                  <a:srgbClr val="FF0000"/>
                </a:solidFill>
              </a:rPr>
              <a:t>Tutankhamen</a:t>
            </a:r>
            <a:r>
              <a:rPr lang="en-US" dirty="0"/>
              <a:t> which had remained untouched for more than </a:t>
            </a:r>
            <a:r>
              <a:rPr lang="en-US" b="1" u="sng" dirty="0"/>
              <a:t>3,000</a:t>
            </a:r>
            <a:r>
              <a:rPr lang="en-US" dirty="0"/>
              <a:t> years</a:t>
            </a:r>
          </a:p>
          <a:p>
            <a:r>
              <a:rPr lang="en-US" dirty="0"/>
              <a:t>King Tut was  </a:t>
            </a:r>
            <a:r>
              <a:rPr lang="en-US" b="1" u="sng" dirty="0"/>
              <a:t>19</a:t>
            </a:r>
            <a:r>
              <a:rPr lang="en-US" dirty="0"/>
              <a:t> years old when he died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0"/>
            <a:ext cx="5863590" cy="5486400"/>
          </a:xfrm>
        </p:spPr>
      </p:pic>
    </p:spTree>
    <p:extLst>
      <p:ext uri="{BB962C8B-B14F-4D97-AF65-F5344CB8AC3E}">
        <p14:creationId xmlns:p14="http://schemas.microsoft.com/office/powerpoint/2010/main" val="8897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r>
              <a:rPr lang="en-US" u="sng" dirty="0">
                <a:solidFill>
                  <a:srgbClr val="002060"/>
                </a:solidFill>
              </a:rPr>
              <a:t>Egyptian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470" y="1219200"/>
            <a:ext cx="5002530" cy="5334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At the top of society is the Pharaoh and his family</a:t>
            </a:r>
          </a:p>
          <a:p>
            <a:pPr>
              <a:buFont typeface="Arial" charset="0"/>
              <a:buChar char="•"/>
            </a:pPr>
            <a:r>
              <a:rPr lang="en-US" dirty="0"/>
              <a:t>High </a:t>
            </a:r>
            <a:r>
              <a:rPr lang="en-US" b="1" u="sng" dirty="0"/>
              <a:t>Priest</a:t>
            </a:r>
            <a:r>
              <a:rPr lang="en-US" dirty="0"/>
              <a:t> &amp; Priestesses </a:t>
            </a:r>
          </a:p>
          <a:p>
            <a:pPr>
              <a:buFont typeface="Arial" charset="0"/>
              <a:buChar char="•"/>
            </a:pPr>
            <a:r>
              <a:rPr lang="en-US" b="1" u="sng" dirty="0"/>
              <a:t>Nobles</a:t>
            </a:r>
            <a:r>
              <a:rPr lang="en-US" dirty="0"/>
              <a:t> who fought the wars  </a:t>
            </a:r>
          </a:p>
          <a:p>
            <a:r>
              <a:rPr lang="en-US" dirty="0"/>
              <a:t>Merchants, scribes and artisans who provided  services for the rich and powerful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81100"/>
            <a:ext cx="5654040" cy="5410199"/>
          </a:xfrm>
        </p:spPr>
      </p:pic>
    </p:spTree>
    <p:extLst>
      <p:ext uri="{BB962C8B-B14F-4D97-AF65-F5344CB8AC3E}">
        <p14:creationId xmlns:p14="http://schemas.microsoft.com/office/powerpoint/2010/main" val="186089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u="sng" dirty="0">
                <a:solidFill>
                  <a:srgbClr val="C00000"/>
                </a:solidFill>
              </a:rPr>
              <a:t>First Cities </a:t>
            </a:r>
            <a:r>
              <a:rPr lang="en-US" sz="4000" u="sng" dirty="0">
                <a:solidFill>
                  <a:srgbClr val="003300"/>
                </a:solidFill>
              </a:rPr>
              <a:t>/ </a:t>
            </a:r>
            <a:r>
              <a:rPr lang="en-US" sz="4000" u="sng" dirty="0">
                <a:solidFill>
                  <a:srgbClr val="00B050"/>
                </a:solidFill>
              </a:rPr>
              <a:t>Sumerian Government            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370" y="1295400"/>
            <a:ext cx="10309860" cy="547116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3300"/>
                </a:solidFill>
              </a:rPr>
              <a:t>3200 BC first Sumerian cities emerge in southern Mesopotamia</a:t>
            </a:r>
          </a:p>
          <a:p>
            <a:r>
              <a:rPr lang="en-US" dirty="0">
                <a:solidFill>
                  <a:srgbClr val="00B050"/>
                </a:solidFill>
              </a:rPr>
              <a:t>Had few natural resources </a:t>
            </a:r>
            <a:r>
              <a:rPr lang="en-US" dirty="0" smtClean="0">
                <a:solidFill>
                  <a:srgbClr val="00B050"/>
                </a:solidFill>
              </a:rPr>
              <a:t>so structures were built with mud bricks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3300"/>
                </a:solidFill>
              </a:rPr>
              <a:t>Each city-state ruler was responsible for maintaining city walls and irrigation systems and were considered agents of the gods but not gods themselves</a:t>
            </a:r>
          </a:p>
          <a:p>
            <a:r>
              <a:rPr lang="en-US" dirty="0">
                <a:solidFill>
                  <a:srgbClr val="00B050"/>
                </a:solidFill>
              </a:rPr>
              <a:t>Over time they cities and land it controlled formed </a:t>
            </a:r>
            <a:r>
              <a:rPr lang="en-US" u="sng" dirty="0">
                <a:solidFill>
                  <a:srgbClr val="00B050"/>
                </a:solidFill>
              </a:rPr>
              <a:t>city states </a:t>
            </a:r>
            <a:r>
              <a:rPr lang="en-US" dirty="0">
                <a:solidFill>
                  <a:srgbClr val="00B050"/>
                </a:solidFill>
              </a:rPr>
              <a:t>which are political unit with its own government </a:t>
            </a:r>
          </a:p>
        </p:txBody>
      </p:sp>
    </p:spTree>
    <p:extLst>
      <p:ext uri="{BB962C8B-B14F-4D97-AF65-F5344CB8AC3E}">
        <p14:creationId xmlns:p14="http://schemas.microsoft.com/office/powerpoint/2010/main" val="3021108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110490"/>
            <a:ext cx="10565130" cy="838200"/>
          </a:xfrm>
        </p:spPr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                                  </a:t>
            </a:r>
            <a:r>
              <a:rPr lang="en-US" u="sng" dirty="0">
                <a:solidFill>
                  <a:srgbClr val="FF33CC"/>
                </a:solidFill>
              </a:rPr>
              <a:t>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" y="1600200"/>
            <a:ext cx="5916930" cy="49530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33CC"/>
                </a:solidFill>
              </a:rPr>
              <a:t>Enjoyed a higher status &amp; greater independence than women elsewhere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33CC"/>
                </a:solidFill>
              </a:rPr>
              <a:t>They could inherit </a:t>
            </a:r>
            <a:r>
              <a:rPr lang="en-US" b="1" u="sng" dirty="0">
                <a:solidFill>
                  <a:srgbClr val="FF33CC"/>
                </a:solidFill>
              </a:rPr>
              <a:t>property, </a:t>
            </a:r>
            <a:r>
              <a:rPr lang="en-US" dirty="0">
                <a:solidFill>
                  <a:srgbClr val="FF33CC"/>
                </a:solidFill>
              </a:rPr>
              <a:t>make business deals, </a:t>
            </a:r>
            <a:r>
              <a:rPr lang="en-US" b="1" u="sng" dirty="0">
                <a:solidFill>
                  <a:srgbClr val="FF33CC"/>
                </a:solidFill>
              </a:rPr>
              <a:t>buy and sell</a:t>
            </a:r>
            <a:r>
              <a:rPr lang="en-US" dirty="0">
                <a:solidFill>
                  <a:srgbClr val="FF33CC"/>
                </a:solidFill>
              </a:rPr>
              <a:t> goods, go to </a:t>
            </a:r>
            <a:r>
              <a:rPr lang="en-US" b="1" u="sng" dirty="0">
                <a:solidFill>
                  <a:srgbClr val="FF33CC"/>
                </a:solidFill>
              </a:rPr>
              <a:t>court</a:t>
            </a:r>
            <a:r>
              <a:rPr lang="en-US" dirty="0">
                <a:solidFill>
                  <a:srgbClr val="FF33CC"/>
                </a:solidFill>
              </a:rPr>
              <a:t> and obtain </a:t>
            </a:r>
            <a:r>
              <a:rPr lang="en-US" b="1" u="sng" dirty="0">
                <a:solidFill>
                  <a:srgbClr val="FF33CC"/>
                </a:solidFill>
              </a:rPr>
              <a:t>divorce</a:t>
            </a:r>
            <a:r>
              <a:rPr lang="en-US" dirty="0">
                <a:solidFill>
                  <a:srgbClr val="FF33CC"/>
                </a:solidFill>
              </a:rPr>
              <a:t>, manufacture goods, manage </a:t>
            </a:r>
            <a:r>
              <a:rPr lang="en-US" b="1" u="sng" dirty="0">
                <a:solidFill>
                  <a:srgbClr val="FF33CC"/>
                </a:solidFill>
              </a:rPr>
              <a:t>farming estates</a:t>
            </a:r>
            <a:r>
              <a:rPr lang="en-US" dirty="0">
                <a:solidFill>
                  <a:srgbClr val="FF33CC"/>
                </a:solidFill>
              </a:rPr>
              <a:t>, serve as </a:t>
            </a:r>
            <a:r>
              <a:rPr lang="en-US" b="1" u="sng" dirty="0">
                <a:solidFill>
                  <a:srgbClr val="FF33CC"/>
                </a:solidFill>
              </a:rPr>
              <a:t>doctors</a:t>
            </a:r>
            <a:r>
              <a:rPr lang="en-US" dirty="0">
                <a:solidFill>
                  <a:srgbClr val="FF33CC"/>
                </a:solidFill>
              </a:rPr>
              <a:t> and enter the </a:t>
            </a:r>
            <a:r>
              <a:rPr lang="en-US" b="1" u="sng" dirty="0">
                <a:solidFill>
                  <a:srgbClr val="FF33CC"/>
                </a:solidFill>
              </a:rPr>
              <a:t>priesthood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33CC"/>
                </a:solidFill>
              </a:rPr>
              <a:t>They were not confined to the </a:t>
            </a:r>
            <a:r>
              <a:rPr lang="en-US" b="1" u="sng" dirty="0">
                <a:solidFill>
                  <a:srgbClr val="FF33CC"/>
                </a:solidFill>
              </a:rPr>
              <a:t>home</a:t>
            </a:r>
          </a:p>
          <a:p>
            <a:r>
              <a:rPr lang="en-US" dirty="0">
                <a:solidFill>
                  <a:srgbClr val="FF33CC"/>
                </a:solidFill>
              </a:rPr>
              <a:t>They could not be </a:t>
            </a:r>
            <a:r>
              <a:rPr lang="en-US" b="1" u="sng" dirty="0">
                <a:solidFill>
                  <a:srgbClr val="FF33CC"/>
                </a:solidFill>
              </a:rPr>
              <a:t>scribes or hold government jobs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0"/>
            <a:ext cx="5772150" cy="5410200"/>
          </a:xfrm>
        </p:spPr>
      </p:pic>
    </p:spTree>
    <p:extLst>
      <p:ext uri="{BB962C8B-B14F-4D97-AF65-F5344CB8AC3E}">
        <p14:creationId xmlns:p14="http://schemas.microsoft.com/office/powerpoint/2010/main" val="2695442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600" u="sng" dirty="0"/>
              <a:t>Egyptian Learning /Written Records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" y="1143000"/>
            <a:ext cx="5871210" cy="56388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b="1" u="sng" dirty="0"/>
              <a:t>Reading and writing </a:t>
            </a:r>
            <a:r>
              <a:rPr lang="en-US" dirty="0"/>
              <a:t>were very important</a:t>
            </a:r>
          </a:p>
          <a:p>
            <a:pPr>
              <a:buFont typeface="Arial" charset="0"/>
              <a:buChar char="•"/>
            </a:pPr>
            <a:r>
              <a:rPr lang="en-US" dirty="0"/>
              <a:t>Besides reading and writing they had to    </a:t>
            </a:r>
          </a:p>
          <a:p>
            <a:r>
              <a:rPr lang="en-US" dirty="0"/>
              <a:t>Have skills in _</a:t>
            </a:r>
          </a:p>
          <a:p>
            <a:r>
              <a:rPr lang="en-US" dirty="0"/>
              <a:t>They developed a form of picture writing called </a:t>
            </a:r>
            <a:r>
              <a:rPr lang="en-US" b="1" u="sng" dirty="0"/>
              <a:t>hieroglyphics</a:t>
            </a:r>
          </a:p>
          <a:p>
            <a:r>
              <a:rPr lang="en-US" dirty="0"/>
              <a:t>As language became more complex they added </a:t>
            </a:r>
            <a:r>
              <a:rPr lang="en-US" b="1" u="sng" dirty="0"/>
              <a:t>ideographs</a:t>
            </a:r>
            <a:r>
              <a:rPr lang="en-US" dirty="0"/>
              <a:t> or pictures that symbolized an idea or action</a:t>
            </a:r>
          </a:p>
          <a:p>
            <a:r>
              <a:rPr lang="en-US" dirty="0"/>
              <a:t>Over time they developed </a:t>
            </a:r>
            <a:r>
              <a:rPr lang="en-US" b="1" u="sng" dirty="0"/>
              <a:t>demotic</a:t>
            </a:r>
            <a:r>
              <a:rPr lang="en-US" dirty="0"/>
              <a:t> a simpler form of writing for everyday use</a:t>
            </a:r>
          </a:p>
          <a:p>
            <a:r>
              <a:rPr lang="en-US" dirty="0"/>
              <a:t>They wrote on a paper like material made from  </a:t>
            </a:r>
            <a:r>
              <a:rPr lang="en-US" b="1" u="sng" dirty="0"/>
              <a:t>papyrus </a:t>
            </a:r>
            <a:r>
              <a:rPr lang="en-US" dirty="0"/>
              <a:t>and wrote with </a:t>
            </a:r>
            <a:r>
              <a:rPr lang="en-US" b="1" u="sng" dirty="0"/>
              <a:t>reed pens and ink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0"/>
            <a:ext cx="4343400" cy="5638800"/>
          </a:xfrm>
        </p:spPr>
      </p:pic>
    </p:spTree>
    <p:extLst>
      <p:ext uri="{BB962C8B-B14F-4D97-AF65-F5344CB8AC3E}">
        <p14:creationId xmlns:p14="http://schemas.microsoft.com/office/powerpoint/2010/main" val="440323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76200"/>
            <a:ext cx="10130790" cy="1066800"/>
          </a:xfrm>
        </p:spPr>
        <p:txBody>
          <a:bodyPr/>
          <a:lstStyle/>
          <a:p>
            <a:r>
              <a:rPr lang="en-US" b="1" dirty="0"/>
              <a:t>                        </a:t>
            </a:r>
            <a:r>
              <a:rPr lang="en-US" b="1" u="sng" dirty="0">
                <a:solidFill>
                  <a:srgbClr val="C00000"/>
                </a:solidFill>
              </a:rPr>
              <a:t>The  Rosetta 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295400"/>
            <a:ext cx="5836920" cy="52578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Jean Champollion discovered the </a:t>
            </a:r>
            <a:r>
              <a:rPr lang="en-US" b="1" u="sng" dirty="0"/>
              <a:t>Rosetta Stone</a:t>
            </a:r>
            <a:r>
              <a:rPr lang="en-US" dirty="0"/>
              <a:t> which helped him to </a:t>
            </a:r>
            <a:r>
              <a:rPr lang="en-US" b="1" u="sng" dirty="0"/>
              <a:t>decipher</a:t>
            </a:r>
            <a:r>
              <a:rPr lang="en-US" dirty="0"/>
              <a:t> or decode the ancient hieroglyphics</a:t>
            </a:r>
          </a:p>
          <a:p>
            <a:pPr>
              <a:buFont typeface="Arial" charset="0"/>
              <a:buChar char="•"/>
            </a:pPr>
            <a:r>
              <a:rPr lang="en-US" dirty="0"/>
              <a:t>The stone was flat and black with the same message carved in three forms, </a:t>
            </a:r>
            <a:r>
              <a:rPr lang="en-US" b="1" u="sng" dirty="0"/>
              <a:t>Hieroglyphics, demotic and Greek</a:t>
            </a:r>
          </a:p>
          <a:p>
            <a:r>
              <a:rPr lang="en-US" dirty="0"/>
              <a:t>So by comparing the three he could decode the </a:t>
            </a:r>
            <a:r>
              <a:rPr lang="en-US" b="1" u="sng" dirty="0"/>
              <a:t>hieroglyphics symbols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19200"/>
            <a:ext cx="5760720" cy="5486400"/>
          </a:xfrm>
        </p:spPr>
      </p:pic>
    </p:spTree>
    <p:extLst>
      <p:ext uri="{BB962C8B-B14F-4D97-AF65-F5344CB8AC3E}">
        <p14:creationId xmlns:p14="http://schemas.microsoft.com/office/powerpoint/2010/main" val="3769690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0"/>
            <a:ext cx="11841480" cy="990600"/>
          </a:xfrm>
        </p:spPr>
        <p:txBody>
          <a:bodyPr>
            <a:normAutofit/>
          </a:bodyPr>
          <a:lstStyle/>
          <a:p>
            <a:pPr lvl="1"/>
            <a:r>
              <a:rPr lang="en-US" sz="3600" b="1" u="sng" dirty="0">
                <a:solidFill>
                  <a:srgbClr val="003300"/>
                </a:solidFill>
              </a:rPr>
              <a:t>Advances in Medicine, Science, Art and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" y="1066800"/>
            <a:ext cx="5916930" cy="5791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Physicians became skilled at observing symptoms, diagnoses, finding cures, surgery, medicines</a:t>
            </a:r>
          </a:p>
          <a:p>
            <a:pPr>
              <a:buFont typeface="Arial" charset="0"/>
              <a:buChar char="•"/>
            </a:pPr>
            <a:r>
              <a:rPr lang="en-US" b="1" u="sng" dirty="0">
                <a:solidFill>
                  <a:srgbClr val="002060"/>
                </a:solidFill>
              </a:rPr>
              <a:t>Priests and astronomers </a:t>
            </a:r>
            <a:r>
              <a:rPr lang="en-US" dirty="0">
                <a:solidFill>
                  <a:srgbClr val="002060"/>
                </a:solidFill>
              </a:rPr>
              <a:t>studied the heavens charting movements of plants and mapping constellations thus developing a calendar </a:t>
            </a:r>
          </a:p>
          <a:p>
            <a:r>
              <a:rPr lang="en-US" b="1" u="sng" dirty="0">
                <a:solidFill>
                  <a:srgbClr val="7030A0"/>
                </a:solidFill>
              </a:rPr>
              <a:t>geometry </a:t>
            </a:r>
            <a:r>
              <a:rPr lang="en-US" dirty="0">
                <a:solidFill>
                  <a:srgbClr val="7030A0"/>
                </a:solidFill>
              </a:rPr>
              <a:t>was used to survey the land and build pyramids and temples and irrigations systems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6019800" cy="559689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3399"/>
                </a:solidFill>
              </a:rPr>
              <a:t>Paintings, statues, poems, literature, temples, pyramids, tombs give us much information of daily life, trade, farming, religious ceremonies and battles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Paintings style of </a:t>
            </a:r>
            <a:r>
              <a:rPr lang="en-US" b="1" u="sng" dirty="0" err="1">
                <a:solidFill>
                  <a:srgbClr val="FFC000"/>
                </a:solidFill>
              </a:rPr>
              <a:t>Frontalism</a:t>
            </a:r>
            <a:r>
              <a:rPr lang="en-US" dirty="0"/>
              <a:t> remained unchanged for thousands of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19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114301"/>
            <a:ext cx="11250930" cy="834389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/>
            </a:r>
            <a:br>
              <a:rPr lang="en-US" b="1" u="sng" dirty="0"/>
            </a:br>
            <a:r>
              <a:rPr lang="en-US" b="1" dirty="0"/>
              <a:t>                   </a:t>
            </a:r>
            <a:r>
              <a:rPr lang="en-US" b="1" u="sng" dirty="0"/>
              <a:t>IMPORTANT PEOPLE YOU SHOULD KNOW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8448"/>
              </p:ext>
            </p:extLst>
          </p:nvPr>
        </p:nvGraphicFramePr>
        <p:xfrm>
          <a:off x="838200" y="720091"/>
          <a:ext cx="10515600" cy="6137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2220">
                  <a:extLst>
                    <a:ext uri="{9D8B030D-6E8A-4147-A177-3AD203B41FA5}">
                      <a16:colId xmlns="" xmlns:a16="http://schemas.microsoft.com/office/drawing/2014/main" val="4267183776"/>
                    </a:ext>
                  </a:extLst>
                </a:gridCol>
                <a:gridCol w="7993380">
                  <a:extLst>
                    <a:ext uri="{9D8B030D-6E8A-4147-A177-3AD203B41FA5}">
                      <a16:colId xmlns="" xmlns:a16="http://schemas.microsoft.com/office/drawing/2014/main" val="435530452"/>
                    </a:ext>
                  </a:extLst>
                </a:gridCol>
              </a:tblGrid>
              <a:tr h="214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sng" dirty="0">
                          <a:effectLst/>
                        </a:rPr>
                        <a:t>Ruler or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1200" u="sng" dirty="0">
                          <a:effectLst/>
                        </a:rPr>
                        <a:t>Conquerors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                                                                                              </a:t>
                      </a:r>
                      <a:r>
                        <a:rPr lang="en-US" sz="900" u="sng" dirty="0">
                          <a:effectLst/>
                        </a:rPr>
                        <a:t>Contribution to Civilization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1444151790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1.   Menes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United upper and lower Egypt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3562211812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 Akhenaton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Worshipped the minor god Aton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440459377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 Hatshepsut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woman to rule Egypt in her own name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1392694234"/>
                  </a:ext>
                </a:extLst>
              </a:tr>
              <a:tr h="38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 Ramses II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3215701463"/>
                  </a:ext>
                </a:extLst>
              </a:tr>
              <a:tr h="3877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5. Sargon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First Empire in History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711767691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 Hammurabi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law Code / known to be harsh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603121166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 Hittites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iron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3114446348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8. Assurbanipal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library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662033615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 Nebuchadnezzar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Hanging gardens of Babylon,  increased learning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923537958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10.Darius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United the Persians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3833216244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11. Phoenicians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Carriers if civilization, alphabet based on sound, made trading easier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2690569594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12. Assyrians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Known as the most feared warriors in history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2920519749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13. Hebrews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to believe in monotheism 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3232870811"/>
                  </a:ext>
                </a:extLst>
              </a:tr>
              <a:tr h="399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14. Solomon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Ruler Jerusalem during its height in power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1191743142"/>
                  </a:ext>
                </a:extLst>
              </a:tr>
              <a:tr h="3527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15.David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20" marR="4932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United the tribes of Israel</a:t>
                      </a:r>
                    </a:p>
                  </a:txBody>
                  <a:tcPr marL="49320" marR="49320" marT="0" marB="0"/>
                </a:tc>
                <a:extLst>
                  <a:ext uri="{0D108BD9-81ED-4DB2-BD59-A6C34878D82A}">
                    <a16:rowId xmlns="" xmlns:a16="http://schemas.microsoft.com/office/drawing/2014/main" val="2040606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76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330835"/>
            <a:ext cx="11990070" cy="13255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Sumerian Society </a:t>
            </a:r>
            <a:r>
              <a:rPr lang="en-US" sz="1800" dirty="0"/>
              <a:t>was a </a:t>
            </a:r>
            <a:r>
              <a:rPr lang="en-US" sz="1800" dirty="0">
                <a:solidFill>
                  <a:srgbClr val="7030A0"/>
                </a:solidFill>
              </a:rPr>
              <a:t>social </a:t>
            </a:r>
            <a:r>
              <a:rPr lang="en-US" sz="1800" b="1" u="sng" dirty="0">
                <a:solidFill>
                  <a:srgbClr val="7030A0"/>
                </a:solidFill>
              </a:rPr>
              <a:t>hierarchy</a:t>
            </a:r>
            <a:r>
              <a:rPr lang="en-US" sz="1800" dirty="0">
                <a:solidFill>
                  <a:srgbClr val="7030A0"/>
                </a:solidFill>
              </a:rPr>
              <a:t> or system of ranks / </a:t>
            </a:r>
            <a:r>
              <a:rPr lang="en-US" sz="4000" b="1" u="sng" dirty="0">
                <a:solidFill>
                  <a:srgbClr val="FF0000"/>
                </a:solidFill>
              </a:rPr>
              <a:t>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825624"/>
            <a:ext cx="11624310" cy="4940935"/>
          </a:xfrm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Ruler / Ruling Family</a:t>
            </a:r>
            <a:r>
              <a:rPr lang="en-US" dirty="0"/>
              <a:t>:  Led armies, maintained city walls, irrigation systems and considered agents or chosen by gods to lead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Priests:  </a:t>
            </a:r>
            <a:r>
              <a:rPr lang="en-US" dirty="0"/>
              <a:t>who’s jobs were to keep the gods happy with prayers  and offerings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Scribes</a:t>
            </a:r>
            <a:r>
              <a:rPr lang="en-US" dirty="0"/>
              <a:t>  collected taxes and kept records’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Middle Class </a:t>
            </a:r>
            <a:r>
              <a:rPr lang="en-US" dirty="0"/>
              <a:t>made up of minor priests, merchants and artisans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Peasant Farmers </a:t>
            </a:r>
            <a:r>
              <a:rPr lang="en-US" dirty="0"/>
              <a:t>made up the majority of the population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Slaves:</a:t>
            </a:r>
            <a:r>
              <a:rPr lang="en-US" dirty="0"/>
              <a:t>  most owned slaves captured in wars or paying  off debts</a:t>
            </a:r>
          </a:p>
          <a:p>
            <a:pPr lvl="0"/>
            <a:r>
              <a:rPr lang="en-US" b="1" u="sng" dirty="0">
                <a:solidFill>
                  <a:srgbClr val="FF0000"/>
                </a:solidFill>
              </a:rPr>
              <a:t>Women:  </a:t>
            </a:r>
            <a:r>
              <a:rPr lang="en-US" dirty="0"/>
              <a:t>had some legal rights, could engage in business and own property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Polytheistic</a:t>
            </a:r>
            <a:r>
              <a:rPr lang="en-US" dirty="0"/>
              <a:t>  they believed in many gods, built pyramid temples called </a:t>
            </a:r>
            <a:r>
              <a:rPr lang="en-US" b="1" u="sng" dirty="0">
                <a:solidFill>
                  <a:srgbClr val="FF0000"/>
                </a:solidFill>
              </a:rPr>
              <a:t>Ziggurats</a:t>
            </a:r>
            <a:r>
              <a:rPr lang="en-US" dirty="0"/>
              <a:t>  to the main god, and believed the afterlife was a grim dark place which there was no escape</a:t>
            </a:r>
          </a:p>
        </p:txBody>
      </p:sp>
    </p:spTree>
    <p:extLst>
      <p:ext uri="{BB962C8B-B14F-4D97-AF65-F5344CB8AC3E}">
        <p14:creationId xmlns:p14="http://schemas.microsoft.com/office/powerpoint/2010/main" val="364990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921"/>
            <a:ext cx="12192000" cy="944381"/>
          </a:xfrm>
        </p:spPr>
        <p:txBody>
          <a:bodyPr/>
          <a:lstStyle/>
          <a:p>
            <a:r>
              <a:rPr lang="en-US" dirty="0"/>
              <a:t>                     </a:t>
            </a:r>
            <a:r>
              <a:rPr lang="en-US" b="1" u="sng" dirty="0">
                <a:solidFill>
                  <a:srgbClr val="002060"/>
                </a:solidFill>
              </a:rPr>
              <a:t>Advances in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" y="1184224"/>
            <a:ext cx="11772900" cy="5479466"/>
          </a:xfrm>
        </p:spPr>
        <p:txBody>
          <a:bodyPr/>
          <a:lstStyle/>
          <a:p>
            <a:r>
              <a:rPr lang="en-US" dirty="0"/>
              <a:t>Sumerians invented the earliest known form of writing called </a:t>
            </a:r>
            <a:r>
              <a:rPr lang="en-US" b="1" u="sng" dirty="0">
                <a:solidFill>
                  <a:srgbClr val="FF0000"/>
                </a:solidFill>
              </a:rPr>
              <a:t>cuneiform</a:t>
            </a:r>
            <a:r>
              <a:rPr lang="en-US" dirty="0"/>
              <a:t>  using a reed pen to make wedge shaped marks on clay tables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>
                <a:solidFill>
                  <a:srgbClr val="002060"/>
                </a:solidFill>
              </a:rPr>
              <a:t>Scribes had to go through years of  schooling to acquire their skills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Additional </a:t>
            </a:r>
            <a:r>
              <a:rPr lang="en-US" b="1" u="sng" dirty="0">
                <a:solidFill>
                  <a:srgbClr val="C00000"/>
                </a:solidFill>
              </a:rPr>
              <a:t>Advances</a:t>
            </a:r>
            <a:r>
              <a:rPr lang="en-US" dirty="0"/>
              <a:t>: Math system based on the number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(we use 60 minutes in an hour. Circle dived into </a:t>
            </a:r>
            <a:r>
              <a:rPr lang="en-US" dirty="0">
                <a:solidFill>
                  <a:srgbClr val="C00000"/>
                </a:solidFill>
              </a:rPr>
              <a:t>360</a:t>
            </a:r>
            <a:r>
              <a:rPr lang="en-US" dirty="0"/>
              <a:t> degrees, geometry need for building, first </a:t>
            </a:r>
            <a:r>
              <a:rPr lang="en-US" u="sng" dirty="0">
                <a:solidFill>
                  <a:srgbClr val="FF0000"/>
                </a:solidFill>
              </a:rPr>
              <a:t>wheel</a:t>
            </a:r>
            <a:r>
              <a:rPr lang="en-US" dirty="0"/>
              <a:t>, plow, use of bronze, sewers, cataloged medical knowledge, cylinder seals, Epic of Gilgamesh (Sumerian hero and world ending flood)</a:t>
            </a:r>
          </a:p>
        </p:txBody>
      </p:sp>
    </p:spTree>
    <p:extLst>
      <p:ext uri="{BB962C8B-B14F-4D97-AF65-F5344CB8AC3E}">
        <p14:creationId xmlns:p14="http://schemas.microsoft.com/office/powerpoint/2010/main" val="283667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991600" cy="1417638"/>
          </a:xfrm>
        </p:spPr>
        <p:txBody>
          <a:bodyPr>
            <a:normAutofit/>
          </a:bodyPr>
          <a:lstStyle/>
          <a:p>
            <a:pPr lvl="1"/>
            <a:r>
              <a:rPr lang="en-US" sz="4000" dirty="0"/>
              <a:t>          </a:t>
            </a:r>
            <a:r>
              <a:rPr lang="en-US" sz="4000" u="sng" dirty="0"/>
              <a:t>The First Empire Builders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447800"/>
            <a:ext cx="5829300" cy="5181600"/>
          </a:xfrm>
        </p:spPr>
        <p:txBody>
          <a:bodyPr>
            <a:normAutofit/>
          </a:bodyPr>
          <a:lstStyle/>
          <a:p>
            <a:r>
              <a:rPr lang="en-US" dirty="0"/>
              <a:t>Invasion and conquest was a prominent feature in the history of the ancient Middle East</a:t>
            </a:r>
          </a:p>
          <a:p>
            <a:r>
              <a:rPr lang="en-US" dirty="0"/>
              <a:t>2300 BC </a:t>
            </a:r>
            <a:r>
              <a:rPr lang="en-US" b="1" u="sng" dirty="0">
                <a:solidFill>
                  <a:srgbClr val="C00000"/>
                </a:solidFill>
              </a:rPr>
              <a:t>Sargon</a:t>
            </a:r>
            <a:r>
              <a:rPr lang="en-US" dirty="0"/>
              <a:t> conquered Sumer building the </a:t>
            </a:r>
            <a:r>
              <a:rPr lang="en-US" b="1" u="sng" dirty="0">
                <a:solidFill>
                  <a:srgbClr val="C00000"/>
                </a:solidFill>
              </a:rPr>
              <a:t>first empire</a:t>
            </a:r>
          </a:p>
          <a:p>
            <a:r>
              <a:rPr lang="en-US" dirty="0"/>
              <a:t>His empire falls after his death and many more conquers follow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0"/>
            <a:ext cx="4419600" cy="4953000"/>
          </a:xfrm>
        </p:spPr>
      </p:pic>
    </p:spTree>
    <p:extLst>
      <p:ext uri="{BB962C8B-B14F-4D97-AF65-F5344CB8AC3E}">
        <p14:creationId xmlns:p14="http://schemas.microsoft.com/office/powerpoint/2010/main" val="208226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125731"/>
            <a:ext cx="11898630" cy="1188719"/>
          </a:xfrm>
        </p:spPr>
        <p:txBody>
          <a:bodyPr/>
          <a:lstStyle/>
          <a:p>
            <a:r>
              <a:rPr lang="en-US" dirty="0"/>
              <a:t>                      </a:t>
            </a:r>
            <a:r>
              <a:rPr lang="en-US" b="1" u="sng" dirty="0">
                <a:solidFill>
                  <a:srgbClr val="FF0000"/>
                </a:solidFill>
              </a:rPr>
              <a:t>Hammurabi the Law Giver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" y="1825624"/>
            <a:ext cx="5916930" cy="5032375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1790 BC Hammurabi of Babylon brought much of Mesopotamia under his control</a:t>
            </a:r>
          </a:p>
          <a:p>
            <a:pPr>
              <a:buFont typeface="Arial" charset="0"/>
              <a:buChar char="•"/>
            </a:pPr>
            <a:r>
              <a:rPr lang="en-US" dirty="0"/>
              <a:t>Develops a set of laws known as the </a:t>
            </a:r>
            <a:r>
              <a:rPr lang="en-US" b="1" u="sng" dirty="0">
                <a:solidFill>
                  <a:srgbClr val="C00000"/>
                </a:solidFill>
              </a:rPr>
              <a:t>Code of Hammurabi</a:t>
            </a:r>
          </a:p>
          <a:p>
            <a:r>
              <a:rPr lang="en-US" dirty="0"/>
              <a:t> This was the </a:t>
            </a:r>
            <a:r>
              <a:rPr lang="en-US" b="1" i="1" u="sng" dirty="0"/>
              <a:t>first</a:t>
            </a:r>
            <a:r>
              <a:rPr lang="en-US" dirty="0"/>
              <a:t> attempt by a ruler to </a:t>
            </a:r>
            <a:r>
              <a:rPr lang="en-US" b="1" dirty="0"/>
              <a:t>Codify</a:t>
            </a:r>
            <a:r>
              <a:rPr lang="en-US" dirty="0"/>
              <a:t>  or arrange and set down in writing all of the laws that would govern a state.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920740" cy="4883785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One section deals with </a:t>
            </a:r>
            <a:r>
              <a:rPr lang="en-US" b="1" u="sng" dirty="0">
                <a:solidFill>
                  <a:srgbClr val="C00000"/>
                </a:solidFill>
              </a:rPr>
              <a:t>Criminal law </a:t>
            </a:r>
            <a:r>
              <a:rPr lang="en-US" dirty="0"/>
              <a:t>deals with offenses against others such as robbery, assault or murder</a:t>
            </a:r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Hammurabi's Code </a:t>
            </a:r>
            <a:r>
              <a:rPr lang="en-US" dirty="0"/>
              <a:t>was very cruel by today’s standards</a:t>
            </a:r>
          </a:p>
          <a:p>
            <a:pPr>
              <a:buFont typeface="Arial" charset="0"/>
              <a:buChar char="•"/>
            </a:pPr>
            <a:r>
              <a:rPr lang="en-US" i="1" dirty="0"/>
              <a:t>By setting specific punishments for offenses he limited personal vengeance and encouraged social order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Civil law </a:t>
            </a:r>
            <a:r>
              <a:rPr lang="en-US" dirty="0"/>
              <a:t>laws deals with private rights and matters such as business contracts, property inheritances, taxes, marriage and divorce</a:t>
            </a:r>
          </a:p>
          <a:p>
            <a:r>
              <a:rPr lang="en-US" dirty="0"/>
              <a:t>He took many steps to keep his empire unified including a common religion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 His Other </a:t>
            </a:r>
            <a:r>
              <a:rPr lang="en-US" b="1" u="sng" dirty="0"/>
              <a:t>Accomplishments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United </a:t>
            </a:r>
            <a:r>
              <a:rPr lang="en-US" b="1" dirty="0">
                <a:solidFill>
                  <a:srgbClr val="002060"/>
                </a:solidFill>
              </a:rPr>
              <a:t>an empire</a:t>
            </a:r>
          </a:p>
          <a:p>
            <a:r>
              <a:rPr lang="en-US" b="1" dirty="0">
                <a:solidFill>
                  <a:srgbClr val="006666"/>
                </a:solidFill>
              </a:rPr>
              <a:t>Improved irrigation</a:t>
            </a:r>
          </a:p>
          <a:p>
            <a:r>
              <a:rPr lang="en-US" b="1" dirty="0">
                <a:solidFill>
                  <a:srgbClr val="FF33CC"/>
                </a:solidFill>
              </a:rPr>
              <a:t>Organized a well trained army</a:t>
            </a:r>
          </a:p>
          <a:p>
            <a:r>
              <a:rPr lang="en-US" b="1" dirty="0">
                <a:solidFill>
                  <a:srgbClr val="00B050"/>
                </a:solidFill>
              </a:rPr>
              <a:t>Encouraged religious 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0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pPr lvl="1" algn="l"/>
            <a:r>
              <a:rPr lang="en-US" sz="3200" dirty="0"/>
              <a:t>      </a:t>
            </a:r>
            <a:r>
              <a:rPr lang="en-US" sz="3200" u="sng" dirty="0">
                <a:solidFill>
                  <a:srgbClr val="0070C0"/>
                </a:solidFill>
              </a:rPr>
              <a:t>Warfare and The Secret of Ironworking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43000"/>
            <a:ext cx="4648199" cy="5715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4495800" cy="5867400"/>
          </a:xfrm>
        </p:spPr>
        <p:txBody>
          <a:bodyPr>
            <a:normAutofit/>
          </a:bodyPr>
          <a:lstStyle/>
          <a:p>
            <a:r>
              <a:rPr lang="en-US" dirty="0"/>
              <a:t>By forcing people to move elsewhere invaders helped spread </a:t>
            </a:r>
            <a:r>
              <a:rPr lang="en-US" b="1" u="sng" dirty="0">
                <a:solidFill>
                  <a:srgbClr val="0070C0"/>
                </a:solidFill>
              </a:rPr>
              <a:t>ideas</a:t>
            </a:r>
            <a:r>
              <a:rPr lang="en-US" dirty="0"/>
              <a:t> while others brought new </a:t>
            </a:r>
            <a:r>
              <a:rPr lang="en-US" b="1" u="sng" dirty="0">
                <a:solidFill>
                  <a:srgbClr val="0070C0"/>
                </a:solidFill>
              </a:rPr>
              <a:t>skills</a:t>
            </a:r>
          </a:p>
          <a:p>
            <a:r>
              <a:rPr lang="en-US" dirty="0">
                <a:solidFill>
                  <a:srgbClr val="C00000"/>
                </a:solidFill>
              </a:rPr>
              <a:t>Hittites</a:t>
            </a:r>
            <a:r>
              <a:rPr lang="en-US" dirty="0"/>
              <a:t> had learned how to extract  </a:t>
            </a:r>
            <a:r>
              <a:rPr lang="en-US" sz="4000" b="1" u="sng" dirty="0">
                <a:solidFill>
                  <a:srgbClr val="C00000"/>
                </a:solidFill>
              </a:rPr>
              <a:t>Iron</a:t>
            </a:r>
            <a:r>
              <a:rPr lang="en-US" sz="4000" b="1" u="sng" dirty="0"/>
              <a:t> </a:t>
            </a:r>
            <a:r>
              <a:rPr lang="en-US" dirty="0"/>
              <a:t>from ore 1400 BC</a:t>
            </a:r>
          </a:p>
          <a:p>
            <a:r>
              <a:rPr lang="en-US" dirty="0"/>
              <a:t>Kept this technology a secret until empire collapse 1200 BC</a:t>
            </a:r>
          </a:p>
        </p:txBody>
      </p:sp>
    </p:spTree>
    <p:extLst>
      <p:ext uri="{BB962C8B-B14F-4D97-AF65-F5344CB8AC3E}">
        <p14:creationId xmlns:p14="http://schemas.microsoft.com/office/powerpoint/2010/main" val="27693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2264</Words>
  <Application>Microsoft Office PowerPoint</Application>
  <PresentationFormat>Widescreen</PresentationFormat>
  <Paragraphs>263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Algerian</vt:lpstr>
      <vt:lpstr>Arial</vt:lpstr>
      <vt:lpstr>Calibri</vt:lpstr>
      <vt:lpstr>Calibri Light</vt:lpstr>
      <vt:lpstr>Times New Roman</vt:lpstr>
      <vt:lpstr>Office Theme</vt:lpstr>
      <vt:lpstr>Egypt – Mesopotamia Notes</vt:lpstr>
      <vt:lpstr>                  Land Between the Rivers</vt:lpstr>
      <vt:lpstr>First Cities / Sumerian Government             </vt:lpstr>
      <vt:lpstr>Sumerian Society was a social hierarchy or system of ranks / Religion</vt:lpstr>
      <vt:lpstr>                     Advances in Learning</vt:lpstr>
      <vt:lpstr>          The First Empire Builders</vt:lpstr>
      <vt:lpstr>                      Hammurabi the Law Giver</vt:lpstr>
      <vt:lpstr> His Other Accomplishments:  </vt:lpstr>
      <vt:lpstr>      Warfare and The Secret of Ironworking</vt:lpstr>
      <vt:lpstr>Babylon Revived </vt:lpstr>
      <vt:lpstr>Assyrian Warriors</vt:lpstr>
      <vt:lpstr>            Uniting Many People</vt:lpstr>
      <vt:lpstr> Economic Life </vt:lpstr>
      <vt:lpstr>Phoenician Sea Traders, Manufacturing and Alphabet, </vt:lpstr>
      <vt:lpstr>THE ROOTS OF JUDAISM</vt:lpstr>
      <vt:lpstr>Division and Conquest</vt:lpstr>
      <vt:lpstr>      The Chosen People /  Law and Morality</vt:lpstr>
      <vt:lpstr>An Ethical Worldview / Looking Ahead </vt:lpstr>
      <vt:lpstr>                      Geography of the Nile Valley</vt:lpstr>
      <vt:lpstr>Yearly Flooding of the Nile</vt:lpstr>
      <vt:lpstr>Three Main Periods of  Ancient Egypt</vt:lpstr>
      <vt:lpstr>       The Old Kingdom  (2700 – 2200 BC) </vt:lpstr>
      <vt:lpstr>      The Middle Kingdom (2050 – 1800BC)</vt:lpstr>
      <vt:lpstr>         New Kingdom (1550 – 110 BC)</vt:lpstr>
      <vt:lpstr>Egyptian Religion </vt:lpstr>
      <vt:lpstr>Religious Rebel </vt:lpstr>
      <vt:lpstr>                           Mummification</vt:lpstr>
      <vt:lpstr>    Evidence of the Tomb of  Tutankhamen                         (King Tut) </vt:lpstr>
      <vt:lpstr>Egyptian Society</vt:lpstr>
      <vt:lpstr>                                   Women</vt:lpstr>
      <vt:lpstr>Egyptian Learning /Written Records </vt:lpstr>
      <vt:lpstr>                        The  Rosetta Stone</vt:lpstr>
      <vt:lpstr>Advances in Medicine, Science, Art and Literature</vt:lpstr>
      <vt:lpstr>                    IMPORTANT PEOPLE YOU SHOULD KNOW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 – Mesopotamia Notes</dc:title>
  <dc:creator>Carrie</dc:creator>
  <cp:lastModifiedBy>Carrie Churchill</cp:lastModifiedBy>
  <cp:revision>19</cp:revision>
  <dcterms:created xsi:type="dcterms:W3CDTF">2017-01-29T22:26:34Z</dcterms:created>
  <dcterms:modified xsi:type="dcterms:W3CDTF">2017-01-31T16:01:11Z</dcterms:modified>
</cp:coreProperties>
</file>