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259" r:id="rId3"/>
    <p:sldId id="260" r:id="rId4"/>
    <p:sldId id="261" r:id="rId5"/>
    <p:sldId id="279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57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D7FEB-21D1-4D14-A798-2669D420464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9B1EA-1E7D-428B-BBDF-8DA94DCCA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7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611-F249-4AAC-9576-6BE85EDB597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6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9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5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1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4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0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0089-1EDD-49CB-82FB-AADA2FD3AD4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BE94-27C4-45C1-9744-7EB8624C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1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istory.com/topics/french-revolution/videos/coroners-report-guillotine?m=528e394da93ae&amp;s=undefined&amp;f=1&amp;free=false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robespierre-and-the-reign-of-terror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robespierre-and-the-reign-of-terror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opened.io/video/the-french-revolution-sung-to-tune-of-bad-romance-by-lady/113892?isAlreadyAdded=false&amp;isEditMode=false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napoleon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the-rise-of-napoleon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napoleon-invades-russia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the-death-of-napoleon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french-revolution/videos/origins-of-the-french-revolu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152400"/>
            <a:ext cx="8381999" cy="6019800"/>
          </a:xfrm>
        </p:spPr>
      </p:pic>
    </p:spTree>
    <p:extLst>
      <p:ext uri="{BB962C8B-B14F-4D97-AF65-F5344CB8AC3E}">
        <p14:creationId xmlns:p14="http://schemas.microsoft.com/office/powerpoint/2010/main" val="1814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006600"/>
                </a:solidFill>
              </a:rPr>
              <a:t>Women </a:t>
            </a:r>
            <a:r>
              <a:rPr lang="en-US" u="sng" dirty="0" smtClean="0">
                <a:solidFill>
                  <a:srgbClr val="006600"/>
                </a:solidFill>
              </a:rPr>
              <a:t>March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u="sng" dirty="0" smtClean="0">
                <a:solidFill>
                  <a:srgbClr val="006600"/>
                </a:solidFill>
              </a:rPr>
              <a:t>on </a:t>
            </a:r>
            <a:r>
              <a:rPr lang="en-US" u="sng" dirty="0">
                <a:solidFill>
                  <a:srgbClr val="006600"/>
                </a:solidFill>
              </a:rPr>
              <a:t>Versailles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October 5 thousands of women streamed from Paris to </a:t>
            </a:r>
            <a:r>
              <a:rPr lang="en-US" b="1" u="sng" dirty="0" smtClean="0">
                <a:solidFill>
                  <a:srgbClr val="C00000"/>
                </a:solidFill>
              </a:rPr>
              <a:t>Versailles protesting the price of bread</a:t>
            </a:r>
            <a:endParaRPr lang="en-US" u="sng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6600"/>
                </a:solidFill>
              </a:rPr>
              <a:t>Much of the protest was aimed at </a:t>
            </a:r>
            <a:r>
              <a:rPr lang="en-US" b="1" dirty="0" smtClean="0">
                <a:solidFill>
                  <a:srgbClr val="006600"/>
                </a:solidFill>
              </a:rPr>
              <a:t>Marie Antoinette </a:t>
            </a:r>
            <a:r>
              <a:rPr lang="en-US" dirty="0">
                <a:solidFill>
                  <a:srgbClr val="006600"/>
                </a:solidFill>
              </a:rPr>
              <a:t>for being  </a:t>
            </a:r>
            <a:r>
              <a:rPr lang="en-US" b="1" dirty="0" smtClean="0">
                <a:solidFill>
                  <a:srgbClr val="006600"/>
                </a:solidFill>
              </a:rPr>
              <a:t>frivolous and extravagant </a:t>
            </a:r>
            <a:r>
              <a:rPr lang="en-US" dirty="0">
                <a:solidFill>
                  <a:srgbClr val="006600"/>
                </a:solidFill>
              </a:rPr>
              <a:t>plus the rumor of her saying </a:t>
            </a:r>
            <a:r>
              <a:rPr lang="en-US" dirty="0">
                <a:solidFill>
                  <a:srgbClr val="FF33CC"/>
                </a:solidFill>
              </a:rPr>
              <a:t>“Let them eat cake”</a:t>
            </a:r>
            <a:r>
              <a:rPr lang="en-US" dirty="0">
                <a:solidFill>
                  <a:srgbClr val="006600"/>
                </a:solidFill>
              </a:rPr>
              <a:t> which she did not say but it fueled rumors of her</a:t>
            </a:r>
          </a:p>
          <a:p>
            <a:r>
              <a:rPr lang="en-US" dirty="0">
                <a:solidFill>
                  <a:srgbClr val="006600"/>
                </a:solidFill>
              </a:rPr>
              <a:t>The women refused to leave until Louis came back with them to Paris so the royal family did move back to Paris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00200"/>
            <a:ext cx="4495800" cy="5257800"/>
          </a:xfrm>
        </p:spPr>
      </p:pic>
    </p:spTree>
    <p:extLst>
      <p:ext uri="{BB962C8B-B14F-4D97-AF65-F5344CB8AC3E}">
        <p14:creationId xmlns:p14="http://schemas.microsoft.com/office/powerpoint/2010/main" val="18837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Declaration of the Rights of Man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In the first step toward writing a constitution the Assembly issued the </a:t>
            </a:r>
            <a:r>
              <a:rPr lang="en-US" b="1" dirty="0" smtClean="0">
                <a:solidFill>
                  <a:srgbClr val="002060"/>
                </a:solidFill>
              </a:rPr>
              <a:t>Declaration of the Rights of Man and the Citizen, </a:t>
            </a:r>
            <a:r>
              <a:rPr lang="en-US" b="1" dirty="0" smtClean="0">
                <a:solidFill>
                  <a:srgbClr val="C00000"/>
                </a:solidFill>
              </a:rPr>
              <a:t>a Bill of Rights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It was modeled in part after </a:t>
            </a:r>
            <a:r>
              <a:rPr lang="en-US" dirty="0" smtClean="0">
                <a:solidFill>
                  <a:srgbClr val="002060"/>
                </a:solidFill>
              </a:rPr>
              <a:t>the  </a:t>
            </a:r>
            <a:r>
              <a:rPr lang="en-US" b="1" dirty="0" smtClean="0">
                <a:solidFill>
                  <a:srgbClr val="FF0000"/>
                </a:solidFill>
              </a:rPr>
              <a:t>Declaration of Independence  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u="sng" dirty="0">
                <a:solidFill>
                  <a:srgbClr val="002060"/>
                </a:solidFill>
              </a:rPr>
              <a:t>It </a:t>
            </a:r>
            <a:r>
              <a:rPr lang="en-US" b="1" u="sng" dirty="0" smtClean="0">
                <a:solidFill>
                  <a:srgbClr val="002060"/>
                </a:solidFill>
              </a:rPr>
              <a:t>proclaimed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all men were born and remain free and equal in rights 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they enjoyed natural rights to liberty, </a:t>
            </a:r>
            <a:r>
              <a:rPr lang="en-US" b="1" dirty="0" smtClean="0">
                <a:solidFill>
                  <a:srgbClr val="C00000"/>
                </a:solidFill>
              </a:rPr>
              <a:t>property, security, and resistance to oppression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constitutions existed to protect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natural rights of the citizen 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male citizens were equal </a:t>
            </a:r>
            <a:r>
              <a:rPr lang="en-US" b="1" dirty="0" smtClean="0">
                <a:solidFill>
                  <a:srgbClr val="C00000"/>
                </a:solidFill>
              </a:rPr>
              <a:t>before the law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Frenchmen </a:t>
            </a:r>
            <a:r>
              <a:rPr lang="en-US" dirty="0">
                <a:solidFill>
                  <a:srgbClr val="002060"/>
                </a:solidFill>
              </a:rPr>
              <a:t>had an equal right to hold </a:t>
            </a:r>
            <a:r>
              <a:rPr lang="en-US" b="1" dirty="0" smtClean="0">
                <a:solidFill>
                  <a:srgbClr val="002060"/>
                </a:solidFill>
              </a:rPr>
              <a:t>public office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freedom of religion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taxes to be levied  according to </a:t>
            </a:r>
            <a:r>
              <a:rPr lang="en-US" b="1" dirty="0" smtClean="0">
                <a:solidFill>
                  <a:srgbClr val="002060"/>
                </a:solidFill>
              </a:rPr>
              <a:t>ability to pay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Its principles captured the French Revolution’s slogan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Louis XVI was slow to accept the reforms causing Parisians to grow </a:t>
            </a:r>
            <a:r>
              <a:rPr lang="en-US" dirty="0" smtClean="0">
                <a:solidFill>
                  <a:srgbClr val="002060"/>
                </a:solidFill>
              </a:rPr>
              <a:t>suspicious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Reorganizing </a:t>
            </a:r>
            <a:r>
              <a:rPr lang="en-US" u="sng" dirty="0">
                <a:solidFill>
                  <a:srgbClr val="002060"/>
                </a:solidFill>
                <a:latin typeface="Algerian" panose="04020705040A02060702" pitchFamily="82" charset="0"/>
              </a:rPr>
              <a:t>the Church</a:t>
            </a:r>
            <a:endParaRPr lang="en-US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The Assembly votes to </a:t>
            </a:r>
            <a:r>
              <a:rPr lang="en-US" dirty="0">
                <a:solidFill>
                  <a:srgbClr val="C00000"/>
                </a:solidFill>
              </a:rPr>
              <a:t>put the French Catholic Church under  </a:t>
            </a:r>
            <a:r>
              <a:rPr lang="en-US" b="1" dirty="0" smtClean="0">
                <a:solidFill>
                  <a:srgbClr val="C00000"/>
                </a:solidFill>
              </a:rPr>
              <a:t>state control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Under the </a:t>
            </a:r>
            <a:r>
              <a:rPr lang="en-US" b="1" dirty="0" smtClean="0">
                <a:solidFill>
                  <a:srgbClr val="C00000"/>
                </a:solidFill>
              </a:rPr>
              <a:t>Civil Constitution of the Clergy </a:t>
            </a:r>
            <a:r>
              <a:rPr lang="en-US" dirty="0">
                <a:solidFill>
                  <a:srgbClr val="002060"/>
                </a:solidFill>
              </a:rPr>
              <a:t>issued in 1790</a:t>
            </a:r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clergy became </a:t>
            </a:r>
            <a:r>
              <a:rPr lang="en-US" b="1" dirty="0" smtClean="0">
                <a:solidFill>
                  <a:srgbClr val="002060"/>
                </a:solidFill>
              </a:rPr>
              <a:t>elected, salaried officials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ended </a:t>
            </a:r>
            <a:r>
              <a:rPr lang="en-US" b="1" dirty="0" smtClean="0">
                <a:solidFill>
                  <a:srgbClr val="002060"/>
                </a:solidFill>
              </a:rPr>
              <a:t>papal authority over the French Church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dissolved </a:t>
            </a:r>
            <a:r>
              <a:rPr lang="en-US" b="1" dirty="0" smtClean="0">
                <a:solidFill>
                  <a:srgbClr val="002060"/>
                </a:solidFill>
              </a:rPr>
              <a:t>convents and monasteries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Reaction was swift and angry with many clergy refusing to accept the </a:t>
            </a:r>
            <a:r>
              <a:rPr lang="en-US" b="1" dirty="0" smtClean="0">
                <a:solidFill>
                  <a:srgbClr val="002060"/>
                </a:solidFill>
              </a:rPr>
              <a:t>Civil Constitution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peasants rejected it and a huge gulf opened between the </a:t>
            </a:r>
            <a:r>
              <a:rPr lang="en-US" b="1" dirty="0" smtClean="0">
                <a:solidFill>
                  <a:srgbClr val="002060"/>
                </a:solidFill>
              </a:rPr>
              <a:t>revolutionaries in Paris </a:t>
            </a:r>
            <a:r>
              <a:rPr lang="en-US" b="1" dirty="0">
                <a:solidFill>
                  <a:srgbClr val="002060"/>
                </a:solidFill>
              </a:rPr>
              <a:t>and the </a:t>
            </a:r>
            <a:r>
              <a:rPr lang="en-US" b="1" dirty="0" smtClean="0">
                <a:solidFill>
                  <a:srgbClr val="002060"/>
                </a:solidFill>
              </a:rPr>
              <a:t>peasantry in the provinces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Constitution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of 1791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The National Assembly produced a constitution in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1791 </a:t>
            </a:r>
            <a:r>
              <a:rPr lang="en-US" dirty="0" smtClean="0">
                <a:solidFill>
                  <a:srgbClr val="002060"/>
                </a:solidFill>
              </a:rPr>
              <a:t>which was </a:t>
            </a:r>
            <a:r>
              <a:rPr lang="en-US" sz="4600" b="1" u="sng" dirty="0">
                <a:solidFill>
                  <a:srgbClr val="C00000"/>
                </a:solidFill>
              </a:rPr>
              <a:t>the first constitution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b="1" dirty="0" smtClean="0">
                <a:solidFill>
                  <a:srgbClr val="002060"/>
                </a:solidFill>
              </a:rPr>
              <a:t>1. set </a:t>
            </a:r>
            <a:r>
              <a:rPr lang="en-US" b="1" dirty="0">
                <a:solidFill>
                  <a:srgbClr val="002060"/>
                </a:solidFill>
              </a:rPr>
              <a:t>up a limited monarchy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2. a </a:t>
            </a:r>
            <a:r>
              <a:rPr lang="en-US" b="1" dirty="0">
                <a:solidFill>
                  <a:srgbClr val="002060"/>
                </a:solidFill>
              </a:rPr>
              <a:t>new </a:t>
            </a:r>
            <a:r>
              <a:rPr lang="en-US" b="1" u="sng" dirty="0" smtClean="0">
                <a:solidFill>
                  <a:srgbClr val="002060"/>
                </a:solidFill>
              </a:rPr>
              <a:t>Legislative Assembly </a:t>
            </a:r>
            <a:r>
              <a:rPr lang="en-US" b="1" dirty="0">
                <a:solidFill>
                  <a:srgbClr val="002060"/>
                </a:solidFill>
              </a:rPr>
              <a:t>that had power to make laws, </a:t>
            </a:r>
            <a:r>
              <a:rPr lang="en-US" b="1" dirty="0" smtClean="0">
                <a:solidFill>
                  <a:srgbClr val="002060"/>
                </a:solidFill>
              </a:rPr>
              <a:t>collect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taxes, </a:t>
            </a:r>
            <a:r>
              <a:rPr lang="en-US" b="1" dirty="0">
                <a:solidFill>
                  <a:srgbClr val="002060"/>
                </a:solidFill>
              </a:rPr>
              <a:t>and decide on issues of </a:t>
            </a:r>
            <a:r>
              <a:rPr lang="en-US" b="1" dirty="0" smtClean="0">
                <a:solidFill>
                  <a:srgbClr val="002060"/>
                </a:solidFill>
              </a:rPr>
              <a:t>war and peace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3.  lawmakers </a:t>
            </a:r>
            <a:r>
              <a:rPr lang="en-US" b="1" dirty="0">
                <a:solidFill>
                  <a:srgbClr val="002060"/>
                </a:solidFill>
              </a:rPr>
              <a:t>would elected </a:t>
            </a:r>
            <a:r>
              <a:rPr lang="en-US" b="1" dirty="0" smtClean="0">
                <a:solidFill>
                  <a:srgbClr val="002060"/>
                </a:solidFill>
              </a:rPr>
              <a:t>by tax paying male citizens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4. replaced </a:t>
            </a:r>
            <a:r>
              <a:rPr lang="en-US" b="1" dirty="0">
                <a:solidFill>
                  <a:srgbClr val="002060"/>
                </a:solidFill>
              </a:rPr>
              <a:t>provinces with </a:t>
            </a:r>
            <a:r>
              <a:rPr lang="en-US" b="1" dirty="0" smtClean="0">
                <a:solidFill>
                  <a:srgbClr val="002060"/>
                </a:solidFill>
              </a:rPr>
              <a:t>83 departments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5. abolished </a:t>
            </a:r>
            <a:r>
              <a:rPr lang="en-US" b="1" dirty="0">
                <a:solidFill>
                  <a:srgbClr val="002060"/>
                </a:solidFill>
              </a:rPr>
              <a:t>old </a:t>
            </a:r>
            <a:r>
              <a:rPr lang="en-US" b="1" dirty="0" smtClean="0">
                <a:solidFill>
                  <a:srgbClr val="002060"/>
                </a:solidFill>
              </a:rPr>
              <a:t> provincial courts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6. reformed  laws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7. protected  private property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8. supported  free trade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9. compensated </a:t>
            </a:r>
            <a:r>
              <a:rPr lang="en-US" b="1" dirty="0">
                <a:solidFill>
                  <a:srgbClr val="002060"/>
                </a:solidFill>
              </a:rPr>
              <a:t>nobles for </a:t>
            </a:r>
            <a:r>
              <a:rPr lang="en-US" b="1" dirty="0" smtClean="0">
                <a:solidFill>
                  <a:srgbClr val="002060"/>
                </a:solidFill>
              </a:rPr>
              <a:t>the land seized by peasants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10. abolished  guilds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11. forbade </a:t>
            </a:r>
            <a:r>
              <a:rPr lang="en-US" b="1" dirty="0">
                <a:solidFill>
                  <a:srgbClr val="002060"/>
                </a:solidFill>
              </a:rPr>
              <a:t>urban workers to </a:t>
            </a:r>
            <a:r>
              <a:rPr lang="en-US" b="1" dirty="0" smtClean="0">
                <a:solidFill>
                  <a:srgbClr val="002060"/>
                </a:solidFill>
              </a:rPr>
              <a:t>unionized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To moderate reformers it completed the revolution, reflected Enlightenment goals and  means and leisure to serve in </a:t>
            </a:r>
            <a:r>
              <a:rPr lang="en-US" dirty="0" smtClean="0">
                <a:solidFill>
                  <a:srgbClr val="002060"/>
                </a:solidFill>
              </a:rPr>
              <a:t>government end </a:t>
            </a:r>
            <a:r>
              <a:rPr lang="en-US" b="1" dirty="0" smtClean="0">
                <a:solidFill>
                  <a:srgbClr val="002060"/>
                </a:solidFill>
              </a:rPr>
              <a:t>church interference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>
                <a:solidFill>
                  <a:srgbClr val="002060"/>
                </a:solidFill>
              </a:rPr>
              <a:t>ensured and it put power in the hands of men with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latin typeface="Algerian" panose="04020705040A02060702" pitchFamily="82" charset="0"/>
              </a:rPr>
              <a:t>Internal 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Paris and other urban areas </a:t>
            </a:r>
            <a:r>
              <a:rPr lang="en-US" dirty="0">
                <a:solidFill>
                  <a:srgbClr val="C00000"/>
                </a:solidFill>
              </a:rPr>
              <a:t>working class men and women called </a:t>
            </a:r>
            <a:r>
              <a:rPr lang="en-US" b="1" dirty="0" smtClean="0">
                <a:solidFill>
                  <a:srgbClr val="C00000"/>
                </a:solidFill>
              </a:rPr>
              <a:t>sans-culottes</a:t>
            </a:r>
            <a:r>
              <a:rPr lang="en-US" dirty="0" smtClean="0"/>
              <a:t>  (without short britches) pushed </a:t>
            </a:r>
            <a:r>
              <a:rPr lang="en-US" dirty="0"/>
              <a:t>for more radical action, they </a:t>
            </a:r>
            <a:r>
              <a:rPr lang="en-US" dirty="0">
                <a:solidFill>
                  <a:srgbClr val="C00000"/>
                </a:solidFill>
              </a:rPr>
              <a:t>demanded a </a:t>
            </a:r>
            <a:r>
              <a:rPr lang="en-US" b="1" dirty="0" smtClean="0">
                <a:solidFill>
                  <a:srgbClr val="C00000"/>
                </a:solidFill>
              </a:rPr>
              <a:t>Republic</a:t>
            </a:r>
            <a:r>
              <a:rPr lang="en-US" b="1" dirty="0" smtClean="0"/>
              <a:t> </a:t>
            </a:r>
            <a:r>
              <a:rPr lang="en-US" dirty="0"/>
              <a:t>or government ruled not by a monarch but by elected representatives</a:t>
            </a:r>
          </a:p>
          <a:p>
            <a:pPr lvl="0"/>
            <a:r>
              <a:rPr lang="en-US" dirty="0"/>
              <a:t>Within the Legislative Assembly several hostile factions competed for power</a:t>
            </a:r>
          </a:p>
          <a:p>
            <a:pPr lvl="0"/>
            <a:r>
              <a:rPr lang="en-US" dirty="0"/>
              <a:t>The sans culottes found support among the </a:t>
            </a:r>
            <a:r>
              <a:rPr lang="en-US" dirty="0">
                <a:solidFill>
                  <a:srgbClr val="C00000"/>
                </a:solidFill>
              </a:rPr>
              <a:t>more radical </a:t>
            </a:r>
            <a:r>
              <a:rPr lang="en-US" b="1" dirty="0" smtClean="0">
                <a:solidFill>
                  <a:srgbClr val="C00000"/>
                </a:solidFill>
              </a:rPr>
              <a:t>Jacobins,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 revolutionary political club who were mostly middle class </a:t>
            </a:r>
            <a:r>
              <a:rPr lang="en-US" b="1" dirty="0" smtClean="0">
                <a:solidFill>
                  <a:srgbClr val="C00000"/>
                </a:solidFill>
              </a:rPr>
              <a:t>lawyers or intellectuals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Opposing the radicals were moderate reformers and political officials who wanted </a:t>
            </a:r>
            <a:r>
              <a:rPr lang="en-US" dirty="0" smtClean="0"/>
              <a:t>no more </a:t>
            </a:r>
            <a:r>
              <a:rPr lang="en-US" b="1" dirty="0"/>
              <a:t>r</a:t>
            </a:r>
            <a:r>
              <a:rPr lang="en-US" b="1" dirty="0" smtClean="0"/>
              <a:t>eforms at 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28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00B050"/>
                </a:solidFill>
              </a:rPr>
              <a:t>The </a:t>
            </a:r>
            <a:r>
              <a:rPr lang="en-US" u="sng" dirty="0" smtClean="0">
                <a:solidFill>
                  <a:srgbClr val="00B050"/>
                </a:solidFill>
              </a:rPr>
              <a:t>French </a:t>
            </a:r>
            <a:r>
              <a:rPr lang="en-US" u="sng" dirty="0">
                <a:solidFill>
                  <a:srgbClr val="00B050"/>
                </a:solidFill>
              </a:rPr>
              <a:t>Republic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562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In Paris radicals took control of the </a:t>
            </a:r>
            <a:r>
              <a:rPr lang="en-US" b="1" dirty="0" smtClean="0">
                <a:solidFill>
                  <a:srgbClr val="00B050"/>
                </a:solidFill>
              </a:rPr>
              <a:t>Assembly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They called for the </a:t>
            </a:r>
            <a:r>
              <a:rPr lang="en-US" b="1" dirty="0" smtClean="0">
                <a:solidFill>
                  <a:srgbClr val="00B050"/>
                </a:solidFill>
              </a:rPr>
              <a:t>election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of a new legislative body called the </a:t>
            </a:r>
            <a:r>
              <a:rPr lang="en-US" b="1" dirty="0" smtClean="0">
                <a:solidFill>
                  <a:srgbClr val="00B050"/>
                </a:solidFill>
              </a:rPr>
              <a:t>National Convention 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Suffrage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or the right to vote was to be extended to </a:t>
            </a:r>
            <a:r>
              <a:rPr lang="en-US" dirty="0" smtClean="0">
                <a:solidFill>
                  <a:srgbClr val="00B050"/>
                </a:solidFill>
              </a:rPr>
              <a:t>all </a:t>
            </a:r>
            <a:r>
              <a:rPr lang="en-US" b="1" dirty="0" smtClean="0">
                <a:solidFill>
                  <a:srgbClr val="00B050"/>
                </a:solidFill>
              </a:rPr>
              <a:t>male citizens </a:t>
            </a:r>
            <a:r>
              <a:rPr lang="en-US" dirty="0">
                <a:solidFill>
                  <a:srgbClr val="00B050"/>
                </a:solidFill>
              </a:rPr>
              <a:t>not just property owners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The more radical body voted to </a:t>
            </a:r>
            <a:r>
              <a:rPr lang="en-US" dirty="0">
                <a:solidFill>
                  <a:srgbClr val="C00000"/>
                </a:solidFill>
              </a:rPr>
              <a:t>abolish the monarchy and to declare France </a:t>
            </a: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b="1" dirty="0" smtClean="0">
                <a:solidFill>
                  <a:srgbClr val="C00000"/>
                </a:solidFill>
              </a:rPr>
              <a:t>republic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A new constitution was drawn up erasing all traces of the old order 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They seized lands of </a:t>
            </a:r>
            <a:r>
              <a:rPr lang="en-US" b="1" dirty="0" smtClean="0">
                <a:solidFill>
                  <a:srgbClr val="00B050"/>
                </a:solidFill>
              </a:rPr>
              <a:t>nobility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and abolished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9067800" cy="106680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Convention </a:t>
            </a:r>
            <a:r>
              <a:rPr lang="en-US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Defends the Republic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44196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Republic put Louis XVI on trial and sentenced him to </a:t>
            </a:r>
            <a:r>
              <a:rPr lang="en-US" b="1" dirty="0" smtClean="0"/>
              <a:t>death</a:t>
            </a:r>
            <a:r>
              <a:rPr lang="en-US" dirty="0" smtClean="0"/>
              <a:t> </a:t>
            </a:r>
            <a:r>
              <a:rPr lang="en-US" dirty="0"/>
              <a:t>on January </a:t>
            </a:r>
            <a:r>
              <a:rPr lang="en-US" b="1" dirty="0" smtClean="0"/>
              <a:t>1793 shocking European monarchs</a:t>
            </a:r>
            <a:endParaRPr lang="en-US" b="1" dirty="0"/>
          </a:p>
          <a:p>
            <a:pPr lvl="0"/>
            <a:r>
              <a:rPr lang="en-US" dirty="0"/>
              <a:t>Marie Antoinette was also </a:t>
            </a:r>
            <a:r>
              <a:rPr lang="en-US" dirty="0" smtClean="0"/>
              <a:t>executed. Their </a:t>
            </a:r>
            <a:r>
              <a:rPr lang="en-US" dirty="0"/>
              <a:t>son, Louis XVII died of </a:t>
            </a:r>
            <a:r>
              <a:rPr lang="en-US" dirty="0" smtClean="0"/>
              <a:t>unknown causes</a:t>
            </a:r>
          </a:p>
          <a:p>
            <a:pPr lvl="0"/>
            <a:r>
              <a:rPr lang="en-US" sz="2100" dirty="0"/>
              <a:t>History of guillotine 3:16: </a:t>
            </a:r>
            <a:r>
              <a:rPr lang="en-US" sz="2100" dirty="0">
                <a:hlinkClick r:id="rId2"/>
              </a:rPr>
              <a:t>http://</a:t>
            </a:r>
            <a:r>
              <a:rPr lang="en-US" sz="2100" dirty="0">
                <a:hlinkClick r:id="rId2"/>
              </a:rPr>
              <a:t>www.history.com/topics/french-revolution/videos/coroners-report-guillotine?m=528e394da93ae&amp;s=undefined&amp;f=1&amp;free=false</a:t>
            </a:r>
            <a:endParaRPr lang="en-US" sz="2100" dirty="0"/>
          </a:p>
          <a:p>
            <a:pPr lvl="0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600"/>
            <a:ext cx="4495800" cy="5105400"/>
          </a:xfrm>
        </p:spPr>
      </p:pic>
    </p:spTree>
    <p:extLst>
      <p:ext uri="{BB962C8B-B14F-4D97-AF65-F5344CB8AC3E}">
        <p14:creationId xmlns:p14="http://schemas.microsoft.com/office/powerpoint/2010/main" val="2535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Robespierre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Maximilien </a:t>
            </a:r>
            <a:r>
              <a:rPr lang="en-US" b="1" u="sng" dirty="0" smtClean="0">
                <a:solidFill>
                  <a:srgbClr val="FF0000"/>
                </a:solidFill>
              </a:rPr>
              <a:t>Robespierre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was a lawyer and politician who quickly rose to </a:t>
            </a:r>
            <a:r>
              <a:rPr lang="en-US" u="sng" dirty="0" smtClean="0">
                <a:solidFill>
                  <a:srgbClr val="C00000"/>
                </a:solidFill>
              </a:rPr>
              <a:t>leader </a:t>
            </a:r>
            <a:r>
              <a:rPr lang="en-US" u="sng" dirty="0">
                <a:solidFill>
                  <a:srgbClr val="C00000"/>
                </a:solidFill>
              </a:rPr>
              <a:t>of the </a:t>
            </a:r>
            <a:r>
              <a:rPr lang="en-US" b="1" u="sng" dirty="0" smtClean="0">
                <a:solidFill>
                  <a:srgbClr val="C00000"/>
                </a:solidFill>
              </a:rPr>
              <a:t>Committee of Public Safety</a:t>
            </a:r>
            <a:endParaRPr lang="en-US" b="1" u="sng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Among Jacobins he earned the nickname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incorruptible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his enemies called him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tyrant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 embraced Rousseau’s idea of the general will as a source of all legitimate law</a:t>
            </a: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 promoted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religious toleration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 wanted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abolish slavery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 believed that France could achieve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republic of virtue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only through the use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terror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which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 defined as nothing more than prompt, severe and inflexible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justice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Robesppierre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4 min: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www.history.com/topics/french-revolution/videos/robespierre-and-the-reign-of-terror?m=528e394da93ae&amp;s=undefined&amp;f=1&amp;free=false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en-US" dirty="0" smtClean="0"/>
              <a:t>                   The Reign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Maximilien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Robespierre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was a lawyer and politician who quickly rose to </a:t>
            </a:r>
            <a:r>
              <a:rPr lang="en-US" u="sng" dirty="0" smtClean="0">
                <a:solidFill>
                  <a:srgbClr val="C00000"/>
                </a:solidFill>
              </a:rPr>
              <a:t>leader of the </a:t>
            </a:r>
            <a:r>
              <a:rPr lang="en-US" b="1" u="sng" dirty="0" smtClean="0">
                <a:solidFill>
                  <a:srgbClr val="C00000"/>
                </a:solidFill>
              </a:rPr>
              <a:t>Committee of Public Safety</a:t>
            </a:r>
          </a:p>
          <a:p>
            <a:pPr lvl="0"/>
            <a:r>
              <a:rPr lang="en-US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 smtClean="0">
                <a:solidFill>
                  <a:srgbClr val="C00000"/>
                </a:solidFill>
              </a:rPr>
              <a:t>Committee of Public Safety Goal was to</a:t>
            </a:r>
            <a:r>
              <a:rPr lang="en-US" dirty="0" smtClean="0">
                <a:solidFill>
                  <a:srgbClr val="C00000"/>
                </a:solidFill>
              </a:rPr>
              <a:t> keep the revolution going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Within a year the Reign of Terror consumed its own members including  </a:t>
            </a:r>
            <a:r>
              <a:rPr lang="en-US" b="1" dirty="0" smtClean="0">
                <a:solidFill>
                  <a:srgbClr val="C00000"/>
                </a:solidFill>
              </a:rPr>
              <a:t>Robespierre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who was arrested and </a:t>
            </a:r>
            <a:r>
              <a:rPr lang="en-US" dirty="0" smtClean="0">
                <a:solidFill>
                  <a:srgbClr val="C00000"/>
                </a:solidFill>
              </a:rPr>
              <a:t>executed the next day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Robesppierre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4 min: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http://www.history.com/topics/french-revolution/videos/robespierre-and-the-reign-of-terror?m=528e394da93ae&amp;s=undefined&amp;f=1&amp;free=false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pPr lvl="0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Reaction </a:t>
            </a:r>
            <a:r>
              <a:rPr lang="en-US" b="1" u="sng" dirty="0" smtClean="0">
                <a:solidFill>
                  <a:srgbClr val="00B050"/>
                </a:solidFill>
              </a:rPr>
              <a:t>and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the </a:t>
            </a:r>
            <a:r>
              <a:rPr lang="en-US" b="1" u="sng" dirty="0">
                <a:solidFill>
                  <a:srgbClr val="00B050"/>
                </a:solidFill>
              </a:rPr>
              <a:t>Directory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In reaction to the Terror the revolution entered a </a:t>
            </a:r>
            <a:r>
              <a:rPr lang="en-US" b="1" dirty="0" smtClean="0">
                <a:solidFill>
                  <a:srgbClr val="00B050"/>
                </a:solidFill>
              </a:rPr>
              <a:t>third phase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Moderates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produced another constitution, the </a:t>
            </a:r>
            <a:r>
              <a:rPr lang="en-US" b="1" dirty="0" smtClean="0">
                <a:solidFill>
                  <a:srgbClr val="00B050"/>
                </a:solidFill>
              </a:rPr>
              <a:t>Constitution of 1795, the third </a:t>
            </a:r>
            <a:r>
              <a:rPr lang="en-US" dirty="0">
                <a:solidFill>
                  <a:srgbClr val="00B050"/>
                </a:solidFill>
              </a:rPr>
              <a:t>since </a:t>
            </a:r>
            <a:r>
              <a:rPr lang="en-US" dirty="0" smtClean="0">
                <a:solidFill>
                  <a:srgbClr val="00B050"/>
                </a:solidFill>
              </a:rPr>
              <a:t>1789. </a:t>
            </a:r>
          </a:p>
          <a:p>
            <a:pPr lvl="0"/>
            <a:r>
              <a:rPr lang="en-US" b="1" u="sng" dirty="0" smtClean="0">
                <a:solidFill>
                  <a:srgbClr val="C00000"/>
                </a:solidFill>
              </a:rPr>
              <a:t>The Constitution </a:t>
            </a:r>
            <a:r>
              <a:rPr lang="en-US" b="1" u="sng" dirty="0">
                <a:solidFill>
                  <a:srgbClr val="C00000"/>
                </a:solidFill>
              </a:rPr>
              <a:t>of 1795 set up a </a:t>
            </a:r>
            <a:r>
              <a:rPr lang="en-US" b="1" u="sng" dirty="0" smtClean="0">
                <a:solidFill>
                  <a:srgbClr val="C00000"/>
                </a:solidFill>
              </a:rPr>
              <a:t>five man directory </a:t>
            </a:r>
            <a:r>
              <a:rPr lang="en-US" b="1" u="sng" dirty="0">
                <a:solidFill>
                  <a:srgbClr val="C00000"/>
                </a:solidFill>
              </a:rPr>
              <a:t>and a two house legislature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elected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by male citizens </a:t>
            </a:r>
            <a:r>
              <a:rPr lang="en-US" b="1" dirty="0" smtClean="0">
                <a:solidFill>
                  <a:srgbClr val="00B050"/>
                </a:solidFill>
              </a:rPr>
              <a:t>who own property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The middle </a:t>
            </a:r>
            <a:r>
              <a:rPr lang="en-US" b="1" dirty="0">
                <a:solidFill>
                  <a:srgbClr val="00B050"/>
                </a:solidFill>
              </a:rPr>
              <a:t>class </a:t>
            </a:r>
            <a:r>
              <a:rPr lang="en-US" b="1" dirty="0" smtClean="0">
                <a:solidFill>
                  <a:srgbClr val="00B050"/>
                </a:solidFill>
              </a:rPr>
              <a:t>professionals of the bourgeoisie</a:t>
            </a:r>
            <a:r>
              <a:rPr lang="en-US" dirty="0" smtClean="0">
                <a:solidFill>
                  <a:srgbClr val="00B050"/>
                </a:solidFill>
              </a:rPr>
              <a:t> was </a:t>
            </a:r>
            <a:r>
              <a:rPr lang="en-US" dirty="0">
                <a:solidFill>
                  <a:srgbClr val="00B050"/>
                </a:solidFill>
              </a:rPr>
              <a:t>the dominant force in this state of the French Revolution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Directory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held power from </a:t>
            </a:r>
            <a:r>
              <a:rPr lang="en-US" b="1" dirty="0" smtClean="0">
                <a:solidFill>
                  <a:srgbClr val="00B050"/>
                </a:solidFill>
              </a:rPr>
              <a:t>1795 to 1799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The Directory faced growing discontent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War </a:t>
            </a:r>
            <a:r>
              <a:rPr lang="en-US" b="1" dirty="0">
                <a:solidFill>
                  <a:srgbClr val="00B050"/>
                </a:solidFill>
              </a:rPr>
              <a:t>with </a:t>
            </a:r>
            <a:r>
              <a:rPr lang="en-US" b="1" dirty="0" smtClean="0">
                <a:solidFill>
                  <a:srgbClr val="00B050"/>
                </a:solidFill>
              </a:rPr>
              <a:t>Prussia and Spain </a:t>
            </a:r>
            <a:r>
              <a:rPr lang="en-US" dirty="0">
                <a:solidFill>
                  <a:srgbClr val="00B050"/>
                </a:solidFill>
              </a:rPr>
              <a:t>had ended but war with </a:t>
            </a:r>
            <a:r>
              <a:rPr lang="en-US" b="1" dirty="0" smtClean="0">
                <a:solidFill>
                  <a:srgbClr val="00B050"/>
                </a:solidFill>
              </a:rPr>
              <a:t>Austria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Great Britain </a:t>
            </a:r>
            <a:r>
              <a:rPr lang="en-US" dirty="0">
                <a:solidFill>
                  <a:srgbClr val="00B050"/>
                </a:solidFill>
              </a:rPr>
              <a:t>continued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Corrupt leaders </a:t>
            </a:r>
            <a:r>
              <a:rPr lang="en-US" dirty="0">
                <a:solidFill>
                  <a:srgbClr val="00B050"/>
                </a:solidFill>
              </a:rPr>
              <a:t>lined their pockets and failed to solve problems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price of </a:t>
            </a:r>
            <a:r>
              <a:rPr lang="en-US" b="1" dirty="0" smtClean="0">
                <a:solidFill>
                  <a:srgbClr val="00B050"/>
                </a:solidFill>
              </a:rPr>
              <a:t>bread</a:t>
            </a:r>
            <a:r>
              <a:rPr lang="en-US" dirty="0" smtClean="0">
                <a:solidFill>
                  <a:srgbClr val="00B050"/>
                </a:solidFill>
              </a:rPr>
              <a:t> increased </a:t>
            </a:r>
            <a:r>
              <a:rPr lang="en-US" dirty="0">
                <a:solidFill>
                  <a:srgbClr val="00B050"/>
                </a:solidFill>
              </a:rPr>
              <a:t>stirring </a:t>
            </a:r>
            <a:r>
              <a:rPr lang="en-US" b="1" dirty="0" smtClean="0">
                <a:solidFill>
                  <a:srgbClr val="00B050"/>
                </a:solidFill>
              </a:rPr>
              <a:t>sans-culottes</a:t>
            </a:r>
            <a:r>
              <a:rPr lang="en-US" dirty="0" smtClean="0">
                <a:solidFill>
                  <a:srgbClr val="00B050"/>
                </a:solidFill>
              </a:rPr>
              <a:t> to </a:t>
            </a:r>
            <a:r>
              <a:rPr lang="en-US" dirty="0">
                <a:solidFill>
                  <a:srgbClr val="00B050"/>
                </a:solidFill>
              </a:rPr>
              <a:t>riot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Many </a:t>
            </a:r>
            <a:r>
              <a:rPr lang="en-US" b="1" dirty="0" smtClean="0">
                <a:solidFill>
                  <a:srgbClr val="00B050"/>
                </a:solidFill>
              </a:rPr>
              <a:t>émigrés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returned to France and were welcomed by devout </a:t>
            </a:r>
            <a:r>
              <a:rPr lang="en-US" b="1" dirty="0" smtClean="0">
                <a:solidFill>
                  <a:srgbClr val="00B050"/>
                </a:solidFill>
              </a:rPr>
              <a:t>Catholics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who were angry over actions used against the Church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In 1797 elections supporters of a </a:t>
            </a:r>
            <a:r>
              <a:rPr lang="en-US" b="1" dirty="0" smtClean="0">
                <a:solidFill>
                  <a:srgbClr val="00B050"/>
                </a:solidFill>
              </a:rPr>
              <a:t>constitutional monarchy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won the majority of seats in the </a:t>
            </a:r>
            <a:r>
              <a:rPr lang="en-US" b="1" dirty="0" smtClean="0">
                <a:solidFill>
                  <a:srgbClr val="00B050"/>
                </a:solidFill>
              </a:rPr>
              <a:t>legislature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Politicians turned to </a:t>
            </a:r>
            <a:r>
              <a:rPr lang="en-US" b="1" dirty="0" smtClean="0">
                <a:solidFill>
                  <a:srgbClr val="00B050"/>
                </a:solidFill>
              </a:rPr>
              <a:t>Napoleon Bonaparte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The Old Regime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lvl="0"/>
            <a:r>
              <a:rPr lang="en-US" dirty="0"/>
              <a:t>In 1789 France was till clinging to the outdated social system of the Middle Ages where everyone belonged to one of three classes</a:t>
            </a:r>
          </a:p>
          <a:p>
            <a:pPr lvl="0"/>
            <a:r>
              <a:rPr lang="en-US" b="1" u="sng" dirty="0">
                <a:solidFill>
                  <a:srgbClr val="006600"/>
                </a:solidFill>
              </a:rPr>
              <a:t>First Estate</a:t>
            </a:r>
            <a:r>
              <a:rPr lang="en-US" b="1" dirty="0">
                <a:solidFill>
                  <a:srgbClr val="006600"/>
                </a:solidFill>
              </a:rPr>
              <a:t>: </a:t>
            </a:r>
            <a:r>
              <a:rPr lang="en-US" b="1" dirty="0" smtClean="0">
                <a:solidFill>
                  <a:srgbClr val="006600"/>
                </a:solidFill>
              </a:rPr>
              <a:t>the Clergy</a:t>
            </a:r>
          </a:p>
          <a:p>
            <a:pPr lvl="0"/>
            <a:r>
              <a:rPr lang="en-US" b="1" u="sng" dirty="0" smtClean="0">
                <a:solidFill>
                  <a:srgbClr val="7030A0"/>
                </a:solidFill>
              </a:rPr>
              <a:t>Second </a:t>
            </a:r>
            <a:r>
              <a:rPr lang="en-US" b="1" u="sng" dirty="0">
                <a:solidFill>
                  <a:srgbClr val="7030A0"/>
                </a:solidFill>
              </a:rPr>
              <a:t>Estate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b="1" dirty="0" smtClean="0">
                <a:solidFill>
                  <a:srgbClr val="7030A0"/>
                </a:solidFill>
              </a:rPr>
              <a:t>the nobility</a:t>
            </a:r>
          </a:p>
          <a:p>
            <a:pPr lvl="0"/>
            <a:r>
              <a:rPr lang="en-US" b="1" u="sng" dirty="0" smtClean="0">
                <a:solidFill>
                  <a:srgbClr val="0070C0"/>
                </a:solidFill>
              </a:rPr>
              <a:t>Third </a:t>
            </a:r>
            <a:r>
              <a:rPr lang="en-US" b="1" u="sng" dirty="0">
                <a:solidFill>
                  <a:srgbClr val="0070C0"/>
                </a:solidFill>
              </a:rPr>
              <a:t>Estate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majority of the population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33CC"/>
                </a:solidFill>
              </a:rPr>
              <a:t>Changes </a:t>
            </a:r>
            <a:r>
              <a:rPr lang="en-US" u="sng" dirty="0" smtClean="0">
                <a:solidFill>
                  <a:srgbClr val="FF33CC"/>
                </a:solidFill>
              </a:rPr>
              <a:t>in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u="sng" dirty="0" smtClean="0">
                <a:solidFill>
                  <a:srgbClr val="FF33CC"/>
                </a:solidFill>
              </a:rPr>
              <a:t>Daily </a:t>
            </a:r>
            <a:r>
              <a:rPr lang="en-US" u="sng" dirty="0">
                <a:solidFill>
                  <a:srgbClr val="FF33CC"/>
                </a:solidFill>
              </a:rPr>
              <a:t>Life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Many changes came from this 10 year long French Revolution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dislodged the old social order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Overthrew the monarchy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Brought the Catholic Church under state power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new symbols like red liberty caps confirmed liberty and </a:t>
            </a:r>
            <a:r>
              <a:rPr lang="en-US" dirty="0" smtClean="0"/>
              <a:t>equality </a:t>
            </a:r>
            <a:r>
              <a:rPr lang="en-US" dirty="0"/>
              <a:t>for </a:t>
            </a:r>
            <a:r>
              <a:rPr lang="en-US" dirty="0" smtClean="0"/>
              <a:t>all male citizens</a:t>
            </a:r>
            <a:endParaRPr lang="en-US" dirty="0"/>
          </a:p>
          <a:p>
            <a:pPr lvl="0"/>
            <a:r>
              <a:rPr lang="en-US" dirty="0"/>
              <a:t>the new title </a:t>
            </a:r>
            <a:r>
              <a:rPr lang="en-US" dirty="0" smtClean="0"/>
              <a:t>citizen </a:t>
            </a:r>
            <a:r>
              <a:rPr lang="en-US" dirty="0"/>
              <a:t>applied to people of all </a:t>
            </a:r>
            <a:r>
              <a:rPr lang="en-US" dirty="0" smtClean="0"/>
              <a:t>social classes</a:t>
            </a:r>
            <a:endParaRPr lang="en-US" dirty="0"/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titles </a:t>
            </a:r>
            <a:r>
              <a:rPr lang="en-US" b="1" dirty="0" smtClean="0">
                <a:solidFill>
                  <a:srgbClr val="C00000"/>
                </a:solidFill>
              </a:rPr>
              <a:t>were eliminated 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elaborate fashions gave way to more practical clothes</a:t>
            </a:r>
          </a:p>
          <a:p>
            <a:r>
              <a:rPr lang="en-US" dirty="0"/>
              <a:t>revolutionary names went to children like </a:t>
            </a:r>
            <a:r>
              <a:rPr lang="en-US" dirty="0" smtClean="0"/>
              <a:t>Constitution, Republic or August 10th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371600"/>
          </a:xfrm>
        </p:spPr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Nationalism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524000"/>
            <a:ext cx="4800600" cy="5334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Revolution and war </a:t>
            </a:r>
            <a:r>
              <a:rPr lang="en-US" b="1" dirty="0">
                <a:solidFill>
                  <a:srgbClr val="C00000"/>
                </a:solidFill>
              </a:rPr>
              <a:t>gave the French people  a strong sense of </a:t>
            </a:r>
            <a:r>
              <a:rPr lang="en-US" b="1" dirty="0" smtClean="0">
                <a:solidFill>
                  <a:srgbClr val="C00000"/>
                </a:solidFill>
              </a:rPr>
              <a:t>national identity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loyalty </a:t>
            </a:r>
            <a:r>
              <a:rPr lang="en-US" b="1" dirty="0">
                <a:solidFill>
                  <a:srgbClr val="C00000"/>
                </a:solidFill>
              </a:rPr>
              <a:t>had shifted from the </a:t>
            </a:r>
            <a:r>
              <a:rPr lang="en-US" b="1" dirty="0" smtClean="0">
                <a:solidFill>
                  <a:srgbClr val="C00000"/>
                </a:solidFill>
              </a:rPr>
              <a:t>king </a:t>
            </a:r>
            <a:r>
              <a:rPr lang="en-US" b="1" dirty="0">
                <a:solidFill>
                  <a:srgbClr val="C00000"/>
                </a:solidFill>
              </a:rPr>
              <a:t>to the nation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Nationalism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a strong feeling of pride in and devotion to ones country spread throughout </a:t>
            </a:r>
            <a:r>
              <a:rPr lang="en-US" dirty="0" smtClean="0">
                <a:solidFill>
                  <a:srgbClr val="002060"/>
                </a:solidFill>
              </a:rPr>
              <a:t>France</a:t>
            </a:r>
          </a:p>
          <a:p>
            <a:r>
              <a:rPr lang="en-US" sz="1500" u="sng" dirty="0">
                <a:hlinkClick r:id="rId2"/>
              </a:rPr>
              <a:t>https://</a:t>
            </a:r>
            <a:r>
              <a:rPr lang="en-US" sz="1500" u="sng" dirty="0">
                <a:hlinkClick r:id="rId2"/>
              </a:rPr>
              <a:t>www.opened.io/video/the-french-revolution-sung-to-tune-of-bad-romance-by-lady/113892?isAlreadyAdded=false&amp;isEditMode=false</a:t>
            </a:r>
            <a:endParaRPr lang="en-US" sz="1500" u="sng" dirty="0"/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888" y="2209800"/>
            <a:ext cx="3567113" cy="3124200"/>
          </a:xfrm>
        </p:spPr>
      </p:pic>
    </p:spTree>
    <p:extLst>
      <p:ext uri="{BB962C8B-B14F-4D97-AF65-F5344CB8AC3E}">
        <p14:creationId xmlns:p14="http://schemas.microsoft.com/office/powerpoint/2010/main" val="18728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THE AGE OF NAPOLEON BEGINS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From 1799 to 1815 Napoleon would dominate France and Europe</a:t>
            </a:r>
          </a:p>
          <a:p>
            <a:r>
              <a:rPr lang="en-US" dirty="0"/>
              <a:t>A hero to some, an evil force to others, he gave his name to the final phase The Age of </a:t>
            </a:r>
            <a:r>
              <a:rPr lang="en-US" dirty="0" smtClean="0"/>
              <a:t>Napoleon</a:t>
            </a:r>
          </a:p>
          <a:p>
            <a:pPr lvl="0"/>
            <a:r>
              <a:rPr lang="en-US" b="1" dirty="0"/>
              <a:t>Napoleon </a:t>
            </a:r>
            <a:r>
              <a:rPr lang="en-US" b="1" dirty="0" smtClean="0"/>
              <a:t>Bonaparte  </a:t>
            </a:r>
            <a:r>
              <a:rPr lang="en-US" dirty="0"/>
              <a:t>was born in </a:t>
            </a:r>
            <a:r>
              <a:rPr lang="en-US" dirty="0" smtClean="0"/>
              <a:t> </a:t>
            </a:r>
            <a:r>
              <a:rPr lang="en-US" b="1" dirty="0" smtClean="0"/>
              <a:t>Corsica</a:t>
            </a:r>
            <a:endParaRPr lang="en-US" b="1" dirty="0"/>
          </a:p>
          <a:p>
            <a:pPr lvl="0"/>
            <a:r>
              <a:rPr lang="en-US" dirty="0"/>
              <a:t>his family </a:t>
            </a:r>
            <a:r>
              <a:rPr lang="en-US" dirty="0" smtClean="0"/>
              <a:t>were </a:t>
            </a:r>
            <a:r>
              <a:rPr lang="en-US" b="1" dirty="0" smtClean="0"/>
              <a:t>minor nobles </a:t>
            </a:r>
            <a:r>
              <a:rPr lang="en-US" dirty="0"/>
              <a:t>with little money</a:t>
            </a:r>
          </a:p>
          <a:p>
            <a:pPr lvl="0"/>
            <a:r>
              <a:rPr lang="en-US" dirty="0" smtClean="0"/>
              <a:t>at age </a:t>
            </a:r>
            <a:r>
              <a:rPr lang="en-US" b="1" dirty="0" smtClean="0"/>
              <a:t>9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he was sent </a:t>
            </a:r>
            <a:r>
              <a:rPr lang="en-US" b="1" dirty="0">
                <a:solidFill>
                  <a:srgbClr val="FF0000"/>
                </a:solidFill>
              </a:rPr>
              <a:t>to France for  a </a:t>
            </a:r>
            <a:r>
              <a:rPr lang="en-US" b="1" dirty="0" smtClean="0">
                <a:solidFill>
                  <a:srgbClr val="C00000"/>
                </a:solidFill>
              </a:rPr>
              <a:t>military career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When the </a:t>
            </a:r>
            <a:r>
              <a:rPr lang="en-US" dirty="0" smtClean="0"/>
              <a:t>revolution </a:t>
            </a:r>
            <a:r>
              <a:rPr lang="en-US" dirty="0"/>
              <a:t>broke out he was </a:t>
            </a:r>
            <a:r>
              <a:rPr lang="en-US" dirty="0" smtClean="0"/>
              <a:t>a </a:t>
            </a:r>
            <a:r>
              <a:rPr lang="en-US" b="1" dirty="0" smtClean="0"/>
              <a:t>20</a:t>
            </a:r>
            <a:r>
              <a:rPr lang="en-US" dirty="0" smtClean="0"/>
              <a:t> </a:t>
            </a:r>
            <a:r>
              <a:rPr lang="en-US" dirty="0"/>
              <a:t>year old </a:t>
            </a:r>
            <a:r>
              <a:rPr lang="en-US" b="1" dirty="0" smtClean="0"/>
              <a:t>lieutenant</a:t>
            </a:r>
            <a:r>
              <a:rPr lang="en-US" dirty="0" smtClean="0"/>
              <a:t> </a:t>
            </a:r>
            <a:r>
              <a:rPr lang="en-US" dirty="0"/>
              <a:t>and eager to make a name for himself</a:t>
            </a:r>
          </a:p>
          <a:p>
            <a:r>
              <a:rPr lang="en-US" dirty="0"/>
              <a:t>He </a:t>
            </a:r>
            <a:r>
              <a:rPr lang="en-US" dirty="0">
                <a:solidFill>
                  <a:srgbClr val="C00000"/>
                </a:solidFill>
              </a:rPr>
              <a:t>favored the </a:t>
            </a:r>
            <a:r>
              <a:rPr lang="en-US" b="1" dirty="0" smtClean="0">
                <a:solidFill>
                  <a:srgbClr val="C00000"/>
                </a:solidFill>
              </a:rPr>
              <a:t> Jacobins </a:t>
            </a:r>
            <a:r>
              <a:rPr lang="en-US" dirty="0"/>
              <a:t>and republican rule but found the conflicting ideas of the revolution </a:t>
            </a:r>
            <a:r>
              <a:rPr lang="en-US" dirty="0" smtClean="0"/>
              <a:t>confusing</a:t>
            </a:r>
          </a:p>
          <a:p>
            <a:r>
              <a:rPr lang="en-US" dirty="0" smtClean="0"/>
              <a:t>3 min </a:t>
            </a:r>
            <a:r>
              <a:rPr lang="en-US" dirty="0"/>
              <a:t>cartoon overview: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www.history.com/topics/french-revolution/videos/napoleon?m=528e394da93ae&amp;s=undefined&amp;f=1&amp;free=false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r>
              <a:rPr lang="en-US" u="sng" dirty="0">
                <a:solidFill>
                  <a:srgbClr val="006600"/>
                </a:solidFill>
              </a:rPr>
              <a:t>Early 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067800" cy="5562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During the French Revolution </a:t>
            </a:r>
            <a:r>
              <a:rPr lang="en-US" dirty="0">
                <a:solidFill>
                  <a:srgbClr val="C00000"/>
                </a:solidFill>
              </a:rPr>
              <a:t>Napoleon rose through the ranks quickly</a:t>
            </a:r>
            <a:r>
              <a:rPr lang="en-US" dirty="0">
                <a:solidFill>
                  <a:srgbClr val="006600"/>
                </a:solidFill>
              </a:rPr>
              <a:t> winning numerous dazzling victories and managing to hide stories of some of his losses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Success fueled his </a:t>
            </a:r>
            <a:r>
              <a:rPr lang="en-US" b="1" dirty="0" smtClean="0">
                <a:solidFill>
                  <a:srgbClr val="006600"/>
                </a:solidFill>
              </a:rPr>
              <a:t>ambition </a:t>
            </a:r>
            <a:r>
              <a:rPr lang="en-US" dirty="0">
                <a:solidFill>
                  <a:srgbClr val="006600"/>
                </a:solidFill>
              </a:rPr>
              <a:t>and by </a:t>
            </a:r>
            <a:r>
              <a:rPr lang="en-US" b="1" dirty="0" smtClean="0">
                <a:solidFill>
                  <a:srgbClr val="006600"/>
                </a:solidFill>
              </a:rPr>
              <a:t>1799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he moved from victorious 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rgbClr val="006600"/>
                </a:solidFill>
              </a:rPr>
              <a:t>general to political leader </a:t>
            </a:r>
            <a:r>
              <a:rPr lang="en-US" dirty="0">
                <a:solidFill>
                  <a:srgbClr val="006600"/>
                </a:solidFill>
              </a:rPr>
              <a:t>by helping </a:t>
            </a:r>
            <a:r>
              <a:rPr lang="en-US" dirty="0">
                <a:solidFill>
                  <a:srgbClr val="C00000"/>
                </a:solidFill>
              </a:rPr>
              <a:t>overthrow a weak </a:t>
            </a:r>
            <a:r>
              <a:rPr lang="en-US" b="1" dirty="0" smtClean="0">
                <a:solidFill>
                  <a:srgbClr val="C00000"/>
                </a:solidFill>
              </a:rPr>
              <a:t>Directory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and setting up a three man governing board called the </a:t>
            </a:r>
            <a:r>
              <a:rPr lang="en-US" b="1" dirty="0" smtClean="0">
                <a:solidFill>
                  <a:srgbClr val="C00000"/>
                </a:solidFill>
              </a:rPr>
              <a:t>Consulate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6600"/>
                </a:solidFill>
              </a:rPr>
              <a:t>Another constitution was drawn up and Napoleon took the </a:t>
            </a:r>
            <a:r>
              <a:rPr lang="en-US" dirty="0">
                <a:solidFill>
                  <a:srgbClr val="C00000"/>
                </a:solidFill>
              </a:rPr>
              <a:t>title of </a:t>
            </a:r>
            <a:r>
              <a:rPr lang="en-US" b="1" dirty="0" smtClean="0">
                <a:solidFill>
                  <a:srgbClr val="C00000"/>
                </a:solidFill>
              </a:rPr>
              <a:t>First Consul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In </a:t>
            </a:r>
            <a:r>
              <a:rPr lang="en-US" dirty="0" smtClean="0">
                <a:solidFill>
                  <a:srgbClr val="006600"/>
                </a:solidFill>
              </a:rPr>
              <a:t>1802 </a:t>
            </a:r>
            <a:r>
              <a:rPr lang="en-US" dirty="0">
                <a:solidFill>
                  <a:srgbClr val="006600"/>
                </a:solidFill>
              </a:rPr>
              <a:t>he named himself 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Consul for Life</a:t>
            </a:r>
          </a:p>
          <a:p>
            <a:r>
              <a:rPr lang="en-US" sz="2100" b="1" dirty="0">
                <a:solidFill>
                  <a:srgbClr val="C00000"/>
                </a:solidFill>
              </a:rPr>
              <a:t>The rise of napoleon </a:t>
            </a:r>
            <a:r>
              <a:rPr lang="en-US" sz="2100" b="1" dirty="0">
                <a:solidFill>
                  <a:srgbClr val="C00000"/>
                </a:solidFill>
              </a:rPr>
              <a:t>History channel 2 min </a:t>
            </a:r>
            <a:r>
              <a:rPr lang="en-US" sz="2100" b="1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sz="2100" b="1" dirty="0">
                <a:solidFill>
                  <a:srgbClr val="C00000"/>
                </a:solidFill>
                <a:hlinkClick r:id="rId2"/>
              </a:rPr>
              <a:t>www.history.com/topics/french-revolution/videos/the-rise-of-napoleon?m=528e394da93ae&amp;s=undefined&amp;f=1&amp;free=false</a:t>
            </a:r>
            <a:endParaRPr lang="en-US" sz="2100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u="sng" dirty="0">
                <a:solidFill>
                  <a:srgbClr val="00B050"/>
                </a:solidFill>
              </a:rPr>
              <a:t>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>
                <a:solidFill>
                  <a:srgbClr val="006600"/>
                </a:solidFill>
              </a:rPr>
              <a:t>To restore economic prosperity he</a:t>
            </a:r>
            <a:endParaRPr lang="en-US" b="1" dirty="0">
              <a:solidFill>
                <a:srgbClr val="00660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controlled prices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encouraged new industry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built roads and canals</a:t>
            </a:r>
          </a:p>
          <a:p>
            <a:r>
              <a:rPr lang="en-US" dirty="0">
                <a:solidFill>
                  <a:srgbClr val="7030A0"/>
                </a:solidFill>
              </a:rPr>
              <a:t>To endure well trained officials and military officers he set up a </a:t>
            </a:r>
            <a:r>
              <a:rPr lang="en-US" b="1" dirty="0" smtClean="0">
                <a:solidFill>
                  <a:srgbClr val="7030A0"/>
                </a:solidFill>
              </a:rPr>
              <a:t>system of public schools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r>
              <a:rPr lang="en-US" dirty="0" smtClean="0">
                <a:solidFill>
                  <a:srgbClr val="006666"/>
                </a:solidFill>
              </a:rPr>
              <a:t>He </a:t>
            </a:r>
            <a:r>
              <a:rPr lang="en-US" dirty="0">
                <a:solidFill>
                  <a:srgbClr val="006666"/>
                </a:solidFill>
              </a:rPr>
              <a:t>made peace with the Catholic Church in </a:t>
            </a:r>
            <a:r>
              <a:rPr lang="en-US" dirty="0" smtClean="0">
                <a:solidFill>
                  <a:srgbClr val="006666"/>
                </a:solidFill>
              </a:rPr>
              <a:t>the </a:t>
            </a:r>
            <a:r>
              <a:rPr lang="en-US" b="1" dirty="0" smtClean="0">
                <a:solidFill>
                  <a:srgbClr val="006666"/>
                </a:solidFill>
              </a:rPr>
              <a:t>Concordat of 1801</a:t>
            </a:r>
          </a:p>
          <a:p>
            <a:pPr lvl="0"/>
            <a:r>
              <a:rPr lang="en-US" dirty="0" smtClean="0">
                <a:solidFill>
                  <a:srgbClr val="006666"/>
                </a:solidFill>
              </a:rPr>
              <a:t>The </a:t>
            </a:r>
            <a:r>
              <a:rPr lang="en-US" b="1" dirty="0" smtClean="0">
                <a:solidFill>
                  <a:srgbClr val="006666"/>
                </a:solidFill>
              </a:rPr>
              <a:t>state</a:t>
            </a:r>
            <a:r>
              <a:rPr lang="en-US" dirty="0" smtClean="0">
                <a:solidFill>
                  <a:srgbClr val="006666"/>
                </a:solidFill>
              </a:rPr>
              <a:t> still </a:t>
            </a:r>
            <a:r>
              <a:rPr lang="en-US" dirty="0">
                <a:solidFill>
                  <a:srgbClr val="006666"/>
                </a:solidFill>
              </a:rPr>
              <a:t>kept the Church under state control but recognize </a:t>
            </a:r>
            <a:r>
              <a:rPr lang="en-US" b="1" dirty="0" smtClean="0">
                <a:solidFill>
                  <a:srgbClr val="006666"/>
                </a:solidFill>
              </a:rPr>
              <a:t>religious freedom</a:t>
            </a:r>
            <a:endParaRPr lang="en-US" b="1" dirty="0">
              <a:solidFill>
                <a:srgbClr val="006666"/>
              </a:solidFill>
            </a:endParaRPr>
          </a:p>
          <a:p>
            <a:pPr lvl="0"/>
            <a:r>
              <a:rPr lang="en-US" dirty="0">
                <a:solidFill>
                  <a:srgbClr val="FF33CC"/>
                </a:solidFill>
              </a:rPr>
              <a:t>Napoleon had the support of all the </a:t>
            </a:r>
            <a:r>
              <a:rPr lang="en-US" b="1" dirty="0" smtClean="0">
                <a:solidFill>
                  <a:srgbClr val="FF33CC"/>
                </a:solidFill>
              </a:rPr>
              <a:t>classes</a:t>
            </a:r>
            <a:endParaRPr lang="en-US" b="1" dirty="0">
              <a:solidFill>
                <a:srgbClr val="FF33CC"/>
              </a:solidFill>
            </a:endParaRPr>
          </a:p>
          <a:p>
            <a:pPr lvl="0"/>
            <a:r>
              <a:rPr lang="en-US" dirty="0">
                <a:solidFill>
                  <a:srgbClr val="006666"/>
                </a:solidFill>
              </a:rPr>
              <a:t>He encouraged </a:t>
            </a:r>
            <a:r>
              <a:rPr lang="en-US" b="1" dirty="0" smtClean="0">
                <a:solidFill>
                  <a:srgbClr val="006666"/>
                </a:solidFill>
              </a:rPr>
              <a:t>émigrés</a:t>
            </a:r>
            <a:r>
              <a:rPr lang="en-US" dirty="0" smtClean="0">
                <a:solidFill>
                  <a:srgbClr val="006666"/>
                </a:solidFill>
              </a:rPr>
              <a:t> </a:t>
            </a:r>
            <a:r>
              <a:rPr lang="en-US" dirty="0">
                <a:solidFill>
                  <a:srgbClr val="006666"/>
                </a:solidFill>
              </a:rPr>
              <a:t>to return provided they </a:t>
            </a:r>
            <a:r>
              <a:rPr lang="en-US" b="1" dirty="0" smtClean="0">
                <a:solidFill>
                  <a:srgbClr val="006666"/>
                </a:solidFill>
              </a:rPr>
              <a:t>took an oath of loyalty</a:t>
            </a:r>
            <a:endParaRPr lang="en-US" b="1" dirty="0">
              <a:solidFill>
                <a:srgbClr val="006666"/>
              </a:solidFill>
            </a:endParaRPr>
          </a:p>
          <a:p>
            <a:pPr lvl="0"/>
            <a:r>
              <a:rPr lang="en-US" dirty="0">
                <a:solidFill>
                  <a:srgbClr val="FF3300"/>
                </a:solidFill>
              </a:rPr>
              <a:t>Peasants supported him because he recognized their right to </a:t>
            </a:r>
            <a:r>
              <a:rPr lang="en-US" b="1" dirty="0" smtClean="0">
                <a:solidFill>
                  <a:srgbClr val="FF3300"/>
                </a:solidFill>
              </a:rPr>
              <a:t>lands they had bought from the Church and nobles.</a:t>
            </a:r>
            <a:endParaRPr lang="en-US" b="1" dirty="0">
              <a:solidFill>
                <a:srgbClr val="FF33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Middle class supported him because of the </a:t>
            </a:r>
            <a:r>
              <a:rPr lang="en-US" b="1" dirty="0" smtClean="0">
                <a:solidFill>
                  <a:schemeClr val="accent2"/>
                </a:solidFill>
              </a:rPr>
              <a:t>economic reforms </a:t>
            </a:r>
            <a:r>
              <a:rPr lang="en-US" dirty="0">
                <a:solidFill>
                  <a:schemeClr val="accent2"/>
                </a:solidFill>
              </a:rPr>
              <a:t>reforms and the restoration of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order, </a:t>
            </a:r>
            <a:r>
              <a:rPr lang="en-US" dirty="0">
                <a:solidFill>
                  <a:schemeClr val="accent2"/>
                </a:solidFill>
              </a:rPr>
              <a:t>plus he made </a:t>
            </a:r>
            <a:r>
              <a:rPr lang="en-US" dirty="0" smtClean="0">
                <a:solidFill>
                  <a:schemeClr val="accent2"/>
                </a:solidFill>
              </a:rPr>
              <a:t>jobs open to all of </a:t>
            </a:r>
            <a:r>
              <a:rPr lang="en-US" b="1" dirty="0" smtClean="0">
                <a:solidFill>
                  <a:schemeClr val="accent2"/>
                </a:solidFill>
              </a:rPr>
              <a:t>talent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Napoleonic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181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en-US" b="1" u="sng" dirty="0" smtClean="0">
                <a:solidFill>
                  <a:srgbClr val="002060"/>
                </a:solidFill>
              </a:rPr>
              <a:t>Napoleonic Code </a:t>
            </a:r>
            <a:r>
              <a:rPr lang="en-US" dirty="0">
                <a:solidFill>
                  <a:srgbClr val="002060"/>
                </a:solidFill>
              </a:rPr>
              <a:t>was one of his most lasting reforms</a:t>
            </a:r>
          </a:p>
          <a:p>
            <a:pPr lvl="0"/>
            <a:r>
              <a:rPr lang="en-US" u="sng" dirty="0">
                <a:solidFill>
                  <a:srgbClr val="C00000"/>
                </a:solidFill>
              </a:rPr>
              <a:t>It included: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6600"/>
                </a:solidFill>
              </a:rPr>
              <a:t>Enlightenment principles such as </a:t>
            </a:r>
            <a:r>
              <a:rPr lang="en-US" b="1" dirty="0" smtClean="0">
                <a:solidFill>
                  <a:srgbClr val="006600"/>
                </a:solidFill>
              </a:rPr>
              <a:t>equality </a:t>
            </a:r>
            <a:r>
              <a:rPr lang="en-US" b="1" dirty="0">
                <a:solidFill>
                  <a:srgbClr val="006600"/>
                </a:solidFill>
              </a:rPr>
              <a:t>for </a:t>
            </a:r>
            <a:r>
              <a:rPr lang="en-US" b="1" dirty="0" smtClean="0">
                <a:solidFill>
                  <a:srgbClr val="006600"/>
                </a:solidFill>
              </a:rPr>
              <a:t>all citizens </a:t>
            </a:r>
            <a:r>
              <a:rPr lang="en-US" b="1" dirty="0">
                <a:solidFill>
                  <a:srgbClr val="006600"/>
                </a:solidFill>
              </a:rPr>
              <a:t>before the </a:t>
            </a:r>
            <a:r>
              <a:rPr lang="en-US" b="1" dirty="0" smtClean="0">
                <a:solidFill>
                  <a:srgbClr val="006600"/>
                </a:solidFill>
              </a:rPr>
              <a:t>law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religious </a:t>
            </a:r>
            <a:r>
              <a:rPr lang="en-US" b="1" dirty="0">
                <a:solidFill>
                  <a:srgbClr val="0070C0"/>
                </a:solidFill>
              </a:rPr>
              <a:t>toleration</a:t>
            </a:r>
          </a:p>
          <a:p>
            <a:pPr lvl="0"/>
            <a:r>
              <a:rPr lang="en-US" b="1" dirty="0">
                <a:solidFill>
                  <a:srgbClr val="660066"/>
                </a:solidFill>
              </a:rPr>
              <a:t>advancement </a:t>
            </a:r>
            <a:r>
              <a:rPr lang="en-US" b="1" dirty="0" smtClean="0">
                <a:solidFill>
                  <a:srgbClr val="660066"/>
                </a:solidFill>
              </a:rPr>
              <a:t>based on merit</a:t>
            </a:r>
            <a:endParaRPr lang="en-US" b="1" dirty="0">
              <a:solidFill>
                <a:srgbClr val="660066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Women lost </a:t>
            </a:r>
            <a:r>
              <a:rPr lang="en-US" b="1" dirty="0" smtClean="0">
                <a:solidFill>
                  <a:srgbClr val="002060"/>
                </a:solidFill>
              </a:rPr>
              <a:t>rights </a:t>
            </a:r>
            <a:r>
              <a:rPr lang="en-US" b="1" dirty="0">
                <a:solidFill>
                  <a:srgbClr val="002060"/>
                </a:solidFill>
              </a:rPr>
              <a:t>under the </a:t>
            </a:r>
            <a:r>
              <a:rPr lang="en-US" b="1" dirty="0" smtClean="0">
                <a:solidFill>
                  <a:srgbClr val="002060"/>
                </a:solidFill>
              </a:rPr>
              <a:t>Napoleonic Code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r>
              <a:rPr lang="en-US" b="1" u="sng" dirty="0">
                <a:solidFill>
                  <a:srgbClr val="0070C0"/>
                </a:solidFill>
                <a:latin typeface="Castellar" panose="020A0402060406010301" pitchFamily="18" charset="0"/>
              </a:rPr>
              <a:t>The Grand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991600" cy="5486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Napoleon created a vast empire </a:t>
            </a:r>
          </a:p>
          <a:p>
            <a:pPr lvl="0"/>
            <a:r>
              <a:rPr lang="en-US" dirty="0"/>
              <a:t>He </a:t>
            </a:r>
            <a:r>
              <a:rPr lang="en-US" b="1" dirty="0" smtClean="0">
                <a:solidFill>
                  <a:srgbClr val="C00000"/>
                </a:solidFill>
              </a:rPr>
              <a:t>annexed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or added outright some areas </a:t>
            </a:r>
            <a:r>
              <a:rPr lang="en-US" dirty="0"/>
              <a:t>to France such as Netherlands, </a:t>
            </a:r>
            <a:r>
              <a:rPr lang="en-US" b="1" dirty="0" smtClean="0"/>
              <a:t>Belgian</a:t>
            </a:r>
            <a:r>
              <a:rPr lang="en-US" dirty="0" smtClean="0"/>
              <a:t>, </a:t>
            </a:r>
            <a:r>
              <a:rPr lang="en-US" dirty="0"/>
              <a:t>parts of </a:t>
            </a:r>
            <a:r>
              <a:rPr lang="en-US" b="1" dirty="0" smtClean="0"/>
              <a:t>Italy and Germany</a:t>
            </a:r>
            <a:endParaRPr lang="en-US" b="1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He abolished the </a:t>
            </a:r>
            <a:r>
              <a:rPr lang="en-US" b="1" dirty="0" smtClean="0">
                <a:solidFill>
                  <a:srgbClr val="C00000"/>
                </a:solidFill>
              </a:rPr>
              <a:t>Holy Roman Empire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>
                <a:solidFill>
                  <a:srgbClr val="C00000"/>
                </a:solidFill>
              </a:rPr>
              <a:t>and created a 38 member </a:t>
            </a:r>
            <a:r>
              <a:rPr lang="en-US" b="1" dirty="0" smtClean="0">
                <a:solidFill>
                  <a:srgbClr val="C00000"/>
                </a:solidFill>
              </a:rPr>
              <a:t>Confederation of the Rhine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under French protection</a:t>
            </a:r>
          </a:p>
          <a:p>
            <a:pPr lvl="0"/>
            <a:r>
              <a:rPr lang="en-US" dirty="0"/>
              <a:t>He cut </a:t>
            </a:r>
            <a:r>
              <a:rPr lang="en-US" b="1" dirty="0" smtClean="0"/>
              <a:t>Prussian</a:t>
            </a:r>
            <a:r>
              <a:rPr lang="en-US" dirty="0" smtClean="0"/>
              <a:t>  </a:t>
            </a:r>
            <a:r>
              <a:rPr lang="en-US" dirty="0"/>
              <a:t>territory in half turning part of </a:t>
            </a:r>
            <a:r>
              <a:rPr lang="en-US" dirty="0" smtClean="0"/>
              <a:t>Poland  </a:t>
            </a:r>
            <a:r>
              <a:rPr lang="en-US" dirty="0"/>
              <a:t>into the </a:t>
            </a:r>
            <a:r>
              <a:rPr lang="en-US" b="1" dirty="0" smtClean="0"/>
              <a:t>Grand Duchy of Warsaw</a:t>
            </a:r>
            <a:endParaRPr lang="en-US" b="1" dirty="0"/>
          </a:p>
          <a:p>
            <a:pPr lvl="0"/>
            <a:r>
              <a:rPr lang="en-US" dirty="0"/>
              <a:t>Much of Europe he controlled through </a:t>
            </a:r>
            <a:r>
              <a:rPr lang="en-US" b="1" dirty="0" smtClean="0"/>
              <a:t>forceful diplomacy</a:t>
            </a:r>
            <a:endParaRPr lang="en-US" b="1" dirty="0"/>
          </a:p>
          <a:p>
            <a:pPr lvl="0"/>
            <a:r>
              <a:rPr lang="en-US" dirty="0"/>
              <a:t>He forced </a:t>
            </a:r>
            <a:r>
              <a:rPr lang="en-US" b="1" dirty="0" smtClean="0"/>
              <a:t>alliances</a:t>
            </a:r>
            <a:r>
              <a:rPr lang="en-US" dirty="0" smtClean="0"/>
              <a:t> </a:t>
            </a:r>
            <a:r>
              <a:rPr lang="en-US" dirty="0"/>
              <a:t>on European powers</a:t>
            </a:r>
          </a:p>
          <a:p>
            <a:r>
              <a:rPr lang="en-US" dirty="0"/>
              <a:t>Napoleon’s success boosted the </a:t>
            </a:r>
            <a:r>
              <a:rPr lang="en-US" b="1" dirty="0" smtClean="0"/>
              <a:t>spirit of nationalism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78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B050"/>
                </a:solidFill>
              </a:rPr>
              <a:t>Napoleon’s Empire 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927" y="1143000"/>
            <a:ext cx="9137073" cy="5715000"/>
          </a:xfrm>
        </p:spPr>
      </p:pic>
    </p:spTree>
    <p:extLst>
      <p:ext uri="{BB962C8B-B14F-4D97-AF65-F5344CB8AC3E}">
        <p14:creationId xmlns:p14="http://schemas.microsoft.com/office/powerpoint/2010/main" val="4781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8229600" cy="71596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France Versus </a:t>
            </a:r>
            <a:r>
              <a:rPr lang="en-US" b="1" u="sng" dirty="0" smtClean="0">
                <a:solidFill>
                  <a:srgbClr val="C00000"/>
                </a:solidFill>
              </a:rPr>
              <a:t>Britain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>
                <a:solidFill>
                  <a:srgbClr val="7030A0"/>
                </a:solidFill>
              </a:rPr>
              <a:t>Britain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alone remained outside Napoleon’s empire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Britain relied on </a:t>
            </a:r>
            <a:r>
              <a:rPr lang="en-US" b="1" dirty="0" smtClean="0">
                <a:solidFill>
                  <a:srgbClr val="7030A0"/>
                </a:solidFill>
              </a:rPr>
              <a:t>sea power  </a:t>
            </a:r>
            <a:r>
              <a:rPr lang="en-US" dirty="0">
                <a:solidFill>
                  <a:srgbClr val="7030A0"/>
                </a:solidFill>
              </a:rPr>
              <a:t>to stop Napoleons drive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In 1805 Napoleon prepared to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invade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England but at </a:t>
            </a:r>
            <a:r>
              <a:rPr lang="en-US" b="1" dirty="0">
                <a:solidFill>
                  <a:srgbClr val="7030A0"/>
                </a:solidFill>
              </a:rPr>
              <a:t>the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Battle of Trafalgar </a:t>
            </a:r>
            <a:r>
              <a:rPr lang="en-US" b="1" dirty="0">
                <a:solidFill>
                  <a:srgbClr val="7030A0"/>
                </a:solidFill>
              </a:rPr>
              <a:t>near </a:t>
            </a:r>
            <a:r>
              <a:rPr lang="en-US" b="1" dirty="0" smtClean="0">
                <a:solidFill>
                  <a:srgbClr val="7030A0"/>
                </a:solidFill>
              </a:rPr>
              <a:t>Spain </a:t>
            </a:r>
            <a:r>
              <a:rPr lang="en-US" b="1" dirty="0">
                <a:solidFill>
                  <a:srgbClr val="7030A0"/>
                </a:solidFill>
              </a:rPr>
              <a:t>a British admiral named </a:t>
            </a:r>
            <a:r>
              <a:rPr lang="en-US" b="1" dirty="0" smtClean="0">
                <a:solidFill>
                  <a:srgbClr val="7030A0"/>
                </a:solidFill>
              </a:rPr>
              <a:t> Horatio </a:t>
            </a:r>
            <a:r>
              <a:rPr lang="en-US" b="1" dirty="0" smtClean="0">
                <a:solidFill>
                  <a:srgbClr val="C00000"/>
                </a:solidFill>
              </a:rPr>
              <a:t>Nelson </a:t>
            </a:r>
            <a:r>
              <a:rPr lang="en-US" b="1" u="sng" dirty="0" smtClean="0">
                <a:solidFill>
                  <a:srgbClr val="C00000"/>
                </a:solidFill>
              </a:rPr>
              <a:t>defeated the French fleet</a:t>
            </a:r>
            <a:endParaRPr lang="en-US" b="1" u="sng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7030A0"/>
                </a:solidFill>
              </a:rPr>
              <a:t>With invasion ruled out Napoleon decided to strike a Britain’s </a:t>
            </a:r>
            <a:r>
              <a:rPr lang="en-US" b="1" dirty="0" smtClean="0">
                <a:solidFill>
                  <a:srgbClr val="7030A0"/>
                </a:solidFill>
              </a:rPr>
              <a:t>commerce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He waged </a:t>
            </a:r>
            <a:r>
              <a:rPr lang="en-US" b="1" u="sng" dirty="0" smtClean="0">
                <a:solidFill>
                  <a:srgbClr val="C00000"/>
                </a:solidFill>
              </a:rPr>
              <a:t>economic warfare </a:t>
            </a:r>
            <a:r>
              <a:rPr lang="en-US" dirty="0">
                <a:solidFill>
                  <a:srgbClr val="7030A0"/>
                </a:solidFill>
              </a:rPr>
              <a:t>called the </a:t>
            </a:r>
            <a:r>
              <a:rPr lang="en-US" b="1" u="sng" dirty="0" smtClean="0">
                <a:solidFill>
                  <a:srgbClr val="C00000"/>
                </a:solidFill>
              </a:rPr>
              <a:t>Continental System </a:t>
            </a:r>
            <a:r>
              <a:rPr lang="en-US" dirty="0">
                <a:solidFill>
                  <a:srgbClr val="C00000"/>
                </a:solidFill>
              </a:rPr>
              <a:t>by which he closed </a:t>
            </a:r>
            <a:r>
              <a:rPr lang="en-US" b="1" dirty="0" smtClean="0">
                <a:solidFill>
                  <a:srgbClr val="C00000"/>
                </a:solidFill>
              </a:rPr>
              <a:t>European ports </a:t>
            </a:r>
            <a:r>
              <a:rPr lang="en-US" dirty="0">
                <a:solidFill>
                  <a:srgbClr val="C00000"/>
                </a:solidFill>
              </a:rPr>
              <a:t>to British goods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Britain responded with its own </a:t>
            </a:r>
            <a:r>
              <a:rPr lang="en-US" b="1" dirty="0" smtClean="0">
                <a:solidFill>
                  <a:srgbClr val="C00000"/>
                </a:solidFill>
              </a:rPr>
              <a:t>blockade </a:t>
            </a:r>
            <a:r>
              <a:rPr lang="en-US" dirty="0">
                <a:solidFill>
                  <a:srgbClr val="7030A0"/>
                </a:solidFill>
              </a:rPr>
              <a:t>or shutting off ports to keep people or supplies from moving in or out of European ports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Both sides seized neutral ships suspected of trading with the other 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British attacks on </a:t>
            </a:r>
            <a:r>
              <a:rPr lang="en-US" b="1" dirty="0" smtClean="0">
                <a:solidFill>
                  <a:srgbClr val="7030A0"/>
                </a:solidFill>
              </a:rPr>
              <a:t>American</a:t>
            </a:r>
            <a:r>
              <a:rPr lang="en-US" dirty="0" smtClean="0">
                <a:solidFill>
                  <a:srgbClr val="7030A0"/>
                </a:solidFill>
              </a:rPr>
              <a:t> ships </a:t>
            </a:r>
            <a:r>
              <a:rPr lang="en-US" dirty="0">
                <a:solidFill>
                  <a:srgbClr val="7030A0"/>
                </a:solidFill>
              </a:rPr>
              <a:t>would eventually trigger the </a:t>
            </a:r>
            <a:r>
              <a:rPr lang="en-US" b="1" dirty="0" smtClean="0">
                <a:solidFill>
                  <a:srgbClr val="7030A0"/>
                </a:solidFill>
              </a:rPr>
              <a:t>War of 1812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Napoleon’s </a:t>
            </a:r>
            <a:r>
              <a:rPr lang="en-US" b="1" dirty="0" smtClean="0">
                <a:solidFill>
                  <a:srgbClr val="7030A0"/>
                </a:solidFill>
              </a:rPr>
              <a:t>Continental System </a:t>
            </a:r>
            <a:r>
              <a:rPr lang="en-US" dirty="0">
                <a:solidFill>
                  <a:srgbClr val="7030A0"/>
                </a:solidFill>
              </a:rPr>
              <a:t>failed to bring Britain to its knees</a:t>
            </a:r>
          </a:p>
          <a:p>
            <a:r>
              <a:rPr lang="en-US" dirty="0">
                <a:solidFill>
                  <a:srgbClr val="7030A0"/>
                </a:solidFill>
              </a:rPr>
              <a:t>Trade restriction created a </a:t>
            </a:r>
            <a:r>
              <a:rPr lang="en-US" b="1" dirty="0" smtClean="0">
                <a:solidFill>
                  <a:srgbClr val="7030A0"/>
                </a:solidFill>
              </a:rPr>
              <a:t>scarcity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>
                <a:solidFill>
                  <a:srgbClr val="7030A0"/>
                </a:solidFill>
              </a:rPr>
              <a:t>of goods in Europe sending prices soaring and intensified resentment against  </a:t>
            </a:r>
            <a:r>
              <a:rPr lang="en-US" b="1" dirty="0" smtClean="0">
                <a:solidFill>
                  <a:srgbClr val="7030A0"/>
                </a:solidFill>
              </a:rPr>
              <a:t>French power</a:t>
            </a:r>
          </a:p>
        </p:txBody>
      </p:sp>
    </p:spTree>
    <p:extLst>
      <p:ext uri="{BB962C8B-B14F-4D97-AF65-F5344CB8AC3E}">
        <p14:creationId xmlns:p14="http://schemas.microsoft.com/office/powerpoint/2010/main" val="34430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u="sng" dirty="0">
                <a:solidFill>
                  <a:srgbClr val="9900CC"/>
                </a:solidFill>
              </a:rPr>
              <a:t>Challenges to Napoleon’s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067800" cy="5791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Under Napoleon’s armies the ideas of the revolution and the Napoleonic Code spread across Europe</a:t>
            </a:r>
          </a:p>
          <a:p>
            <a:pPr lvl="0"/>
            <a:r>
              <a:rPr lang="en-US" u="sng" dirty="0"/>
              <a:t>New reforms such as</a:t>
            </a:r>
            <a:endParaRPr lang="en-US" dirty="0"/>
          </a:p>
          <a:p>
            <a:pPr lvl="0"/>
            <a:r>
              <a:rPr lang="en-US" dirty="0">
                <a:solidFill>
                  <a:srgbClr val="7030A0"/>
                </a:solidFill>
              </a:rPr>
              <a:t>installing new governments that abolished titles of nobility</a:t>
            </a:r>
          </a:p>
          <a:p>
            <a:pPr lvl="0"/>
            <a:r>
              <a:rPr lang="en-US" dirty="0">
                <a:solidFill>
                  <a:srgbClr val="FF33CC"/>
                </a:solidFill>
              </a:rPr>
              <a:t>ending </a:t>
            </a:r>
            <a:r>
              <a:rPr lang="en-US" dirty="0" smtClean="0">
                <a:solidFill>
                  <a:srgbClr val="FF33CC"/>
                </a:solidFill>
              </a:rPr>
              <a:t>Church privileges</a:t>
            </a:r>
            <a:endParaRPr lang="en-US" dirty="0">
              <a:solidFill>
                <a:srgbClr val="FF33CC"/>
              </a:solidFill>
            </a:endParaRPr>
          </a:p>
          <a:p>
            <a:pPr lvl="0"/>
            <a:r>
              <a:rPr lang="en-US" dirty="0">
                <a:solidFill>
                  <a:srgbClr val="0070C0"/>
                </a:solidFill>
              </a:rPr>
              <a:t>opening careers to </a:t>
            </a:r>
            <a:r>
              <a:rPr lang="en-US" dirty="0" smtClean="0">
                <a:solidFill>
                  <a:srgbClr val="0070C0"/>
                </a:solidFill>
              </a:rPr>
              <a:t>men of talent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ending </a:t>
            </a:r>
            <a:r>
              <a:rPr lang="en-US" dirty="0" smtClean="0">
                <a:solidFill>
                  <a:srgbClr val="00B050"/>
                </a:solidFill>
              </a:rPr>
              <a:t>serfdom and manorial dues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reduced </a:t>
            </a:r>
            <a:r>
              <a:rPr lang="en-US" dirty="0" smtClean="0">
                <a:solidFill>
                  <a:srgbClr val="002060"/>
                </a:solidFill>
              </a:rPr>
              <a:t>trade barriers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stimulated </a:t>
            </a:r>
            <a:r>
              <a:rPr lang="en-US" dirty="0" smtClean="0">
                <a:solidFill>
                  <a:srgbClr val="FFC000"/>
                </a:solidFill>
              </a:rPr>
              <a:t>industry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  <a:latin typeface="Algerian" panose="04020705040A02060702" pitchFamily="82" charset="0"/>
              </a:rPr>
              <a:t>The Third Estate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>
                <a:solidFill>
                  <a:srgbClr val="0070C0"/>
                </a:solidFill>
              </a:rPr>
              <a:t>The Third Estate </a:t>
            </a:r>
            <a:r>
              <a:rPr lang="en-US" dirty="0">
                <a:solidFill>
                  <a:srgbClr val="0070C0"/>
                </a:solidFill>
              </a:rPr>
              <a:t>was made up of </a:t>
            </a:r>
            <a:r>
              <a:rPr lang="en-US" b="1" dirty="0" smtClean="0">
                <a:solidFill>
                  <a:srgbClr val="0070C0"/>
                </a:solidFill>
              </a:rPr>
              <a:t>98%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of the French population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This diverse group was made up of several smaller groups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Top Group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was the </a:t>
            </a:r>
            <a:r>
              <a:rPr lang="en-US" b="1" dirty="0" smtClean="0">
                <a:solidFill>
                  <a:srgbClr val="FF0000"/>
                </a:solidFill>
              </a:rPr>
              <a:t>bourgeoisie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or middle class which included bankers, </a:t>
            </a:r>
            <a:r>
              <a:rPr lang="en-US" b="1" dirty="0" smtClean="0">
                <a:solidFill>
                  <a:srgbClr val="0070C0"/>
                </a:solidFill>
              </a:rPr>
              <a:t>merchants, manufacturers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official royal bureaucracy, </a:t>
            </a:r>
            <a:r>
              <a:rPr lang="en-US" b="1" dirty="0" smtClean="0">
                <a:solidFill>
                  <a:srgbClr val="0070C0"/>
                </a:solidFill>
              </a:rPr>
              <a:t>lawyers, doctors, journalists professors and skilled artisans 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Biggest Group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with </a:t>
            </a:r>
            <a:r>
              <a:rPr lang="en-US" b="1" dirty="0" smtClean="0">
                <a:solidFill>
                  <a:srgbClr val="0070C0"/>
                </a:solidFill>
              </a:rPr>
              <a:t>9  </a:t>
            </a:r>
            <a:r>
              <a:rPr lang="en-US" b="1" dirty="0">
                <a:solidFill>
                  <a:srgbClr val="0070C0"/>
                </a:solidFill>
              </a:rPr>
              <a:t>out of </a:t>
            </a:r>
            <a:r>
              <a:rPr lang="en-US" b="1" dirty="0" smtClean="0">
                <a:solidFill>
                  <a:srgbClr val="0070C0"/>
                </a:solidFill>
              </a:rPr>
              <a:t>10 </a:t>
            </a:r>
            <a:r>
              <a:rPr lang="en-US" dirty="0">
                <a:solidFill>
                  <a:srgbClr val="0070C0"/>
                </a:solidFill>
              </a:rPr>
              <a:t>people in France was the </a:t>
            </a:r>
            <a:r>
              <a:rPr lang="en-US" b="1" dirty="0" smtClean="0">
                <a:solidFill>
                  <a:srgbClr val="FF0000"/>
                </a:solidFill>
              </a:rPr>
              <a:t>rural peasants </a:t>
            </a:r>
            <a:r>
              <a:rPr lang="en-US" dirty="0">
                <a:solidFill>
                  <a:srgbClr val="0070C0"/>
                </a:solidFill>
              </a:rPr>
              <a:t>with some being landowners who </a:t>
            </a:r>
            <a:r>
              <a:rPr lang="en-US" b="1" dirty="0">
                <a:solidFill>
                  <a:srgbClr val="0070C0"/>
                </a:solidFill>
              </a:rPr>
              <a:t>hire laborers to </a:t>
            </a:r>
            <a:r>
              <a:rPr lang="en-US" b="1" dirty="0" smtClean="0">
                <a:solidFill>
                  <a:srgbClr val="0070C0"/>
                </a:solidFill>
              </a:rPr>
              <a:t>work for them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or day laborers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Poorest Group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urban workers </a:t>
            </a:r>
            <a:r>
              <a:rPr lang="en-US" dirty="0">
                <a:solidFill>
                  <a:srgbClr val="0070C0"/>
                </a:solidFill>
              </a:rPr>
              <a:t>such as </a:t>
            </a:r>
            <a:r>
              <a:rPr lang="en-US" b="1" dirty="0" smtClean="0">
                <a:solidFill>
                  <a:srgbClr val="0070C0"/>
                </a:solidFill>
              </a:rPr>
              <a:t>apprentices, journeymen,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industry workers in printing </a:t>
            </a:r>
            <a:r>
              <a:rPr lang="en-US" dirty="0" smtClean="0">
                <a:solidFill>
                  <a:srgbClr val="0070C0"/>
                </a:solidFill>
              </a:rPr>
              <a:t>or </a:t>
            </a:r>
            <a:r>
              <a:rPr lang="en-US" b="1" dirty="0" smtClean="0">
                <a:solidFill>
                  <a:srgbClr val="0070C0"/>
                </a:solidFill>
              </a:rPr>
              <a:t>servants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70C0"/>
                </a:solidFill>
              </a:rPr>
              <a:t>stable hands, </a:t>
            </a:r>
            <a:r>
              <a:rPr lang="en-US" b="1" dirty="0" smtClean="0">
                <a:solidFill>
                  <a:srgbClr val="0070C0"/>
                </a:solidFill>
              </a:rPr>
              <a:t> porters, construction workers or street sellers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dirty="0">
                <a:solidFill>
                  <a:srgbClr val="0070C0"/>
                </a:solidFill>
              </a:rPr>
              <a:t>the many urban unemployed who were forced to </a:t>
            </a:r>
            <a:r>
              <a:rPr lang="en-US" dirty="0" smtClean="0">
                <a:solidFill>
                  <a:srgbClr val="0070C0"/>
                </a:solidFill>
              </a:rPr>
              <a:t>turn to </a:t>
            </a:r>
            <a:r>
              <a:rPr lang="en-US" b="1" dirty="0" smtClean="0">
                <a:solidFill>
                  <a:srgbClr val="0070C0"/>
                </a:solidFill>
              </a:rPr>
              <a:t>begging or crime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Impact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b="1" u="sng" dirty="0" smtClean="0">
                <a:solidFill>
                  <a:srgbClr val="FF0000"/>
                </a:solidFill>
              </a:rPr>
              <a:t>Nationalism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While nationalism spurred on French armies it also worked against them too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Even though many Europeans welcomed the ideas of the </a:t>
            </a:r>
            <a:r>
              <a:rPr lang="en-US" b="1" dirty="0" smtClean="0">
                <a:solidFill>
                  <a:srgbClr val="7030A0"/>
                </a:solidFill>
              </a:rPr>
              <a:t>French Revolution </a:t>
            </a:r>
            <a:r>
              <a:rPr lang="en-US" dirty="0">
                <a:solidFill>
                  <a:srgbClr val="7030A0"/>
                </a:solidFill>
              </a:rPr>
              <a:t>they still saw </a:t>
            </a:r>
            <a:r>
              <a:rPr lang="en-US" b="1" dirty="0" smtClean="0">
                <a:solidFill>
                  <a:srgbClr val="7030A0"/>
                </a:solidFill>
              </a:rPr>
              <a:t>Napoleon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and his armies as </a:t>
            </a:r>
            <a:r>
              <a:rPr lang="en-US" b="1" dirty="0" smtClean="0">
                <a:solidFill>
                  <a:srgbClr val="7030A0"/>
                </a:solidFill>
              </a:rPr>
              <a:t>foreign oppressors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dirty="0">
                <a:solidFill>
                  <a:srgbClr val="9900CC"/>
                </a:solidFill>
              </a:rPr>
              <a:t>They resented the </a:t>
            </a:r>
            <a:r>
              <a:rPr lang="en-US" b="1" dirty="0" smtClean="0">
                <a:solidFill>
                  <a:srgbClr val="9900CC"/>
                </a:solidFill>
              </a:rPr>
              <a:t>Continental System</a:t>
            </a:r>
            <a:endParaRPr lang="en-US" b="1" dirty="0">
              <a:solidFill>
                <a:srgbClr val="9900CC"/>
              </a:solidFill>
            </a:endParaRPr>
          </a:p>
          <a:p>
            <a:pPr lvl="0"/>
            <a:r>
              <a:rPr lang="en-US" dirty="0">
                <a:solidFill>
                  <a:srgbClr val="FF33CC"/>
                </a:solidFill>
              </a:rPr>
              <a:t>They resented the effort to </a:t>
            </a:r>
            <a:r>
              <a:rPr lang="en-US" dirty="0" smtClean="0">
                <a:solidFill>
                  <a:srgbClr val="FF33CC"/>
                </a:solidFill>
              </a:rPr>
              <a:t>impose </a:t>
            </a:r>
            <a:r>
              <a:rPr lang="en-US" b="1" dirty="0" smtClean="0">
                <a:solidFill>
                  <a:srgbClr val="FF33CC"/>
                </a:solidFill>
              </a:rPr>
              <a:t>French culture </a:t>
            </a:r>
            <a:endParaRPr lang="en-US" b="1" dirty="0">
              <a:solidFill>
                <a:srgbClr val="FF33CC"/>
              </a:solidFill>
            </a:endParaRPr>
          </a:p>
          <a:p>
            <a:r>
              <a:rPr lang="en-US" dirty="0">
                <a:solidFill>
                  <a:srgbClr val="CC0099"/>
                </a:solidFill>
              </a:rPr>
              <a:t>Throughout Europe </a:t>
            </a:r>
            <a:r>
              <a:rPr lang="en-US" dirty="0" smtClean="0">
                <a:solidFill>
                  <a:srgbClr val="CC0099"/>
                </a:solidFill>
              </a:rPr>
              <a:t> nationalism </a:t>
            </a:r>
            <a:r>
              <a:rPr lang="en-US" dirty="0">
                <a:solidFill>
                  <a:srgbClr val="CC0099"/>
                </a:solidFill>
              </a:rPr>
              <a:t>unleashed revolts against </a:t>
            </a:r>
            <a:r>
              <a:rPr lang="en-US" smtClean="0">
                <a:solidFill>
                  <a:srgbClr val="CC0099"/>
                </a:solidFill>
              </a:rPr>
              <a:t>the French</a:t>
            </a:r>
            <a:endParaRPr lang="en-US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b="1" i="1" u="sng" dirty="0">
                <a:solidFill>
                  <a:srgbClr val="FF33CC"/>
                </a:solidFill>
              </a:rPr>
              <a:t>Resistance in Spain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Resistance to France forced the need for large numbers of Napoleon’s troops</a:t>
            </a:r>
          </a:p>
          <a:p>
            <a:pPr lvl="0"/>
            <a:r>
              <a:rPr lang="en-US" u="sng" dirty="0"/>
              <a:t>In 1808 Napoleon</a:t>
            </a:r>
            <a:endParaRPr lang="en-US" dirty="0"/>
          </a:p>
          <a:p>
            <a:pPr lvl="0"/>
            <a:r>
              <a:rPr lang="en-US" dirty="0"/>
              <a:t> replaced the king of Spain with his </a:t>
            </a:r>
            <a:r>
              <a:rPr lang="en-US" dirty="0" smtClean="0"/>
              <a:t> </a:t>
            </a:r>
            <a:r>
              <a:rPr lang="en-US" b="1" dirty="0" smtClean="0"/>
              <a:t>brother Joseph Bonaparte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sought to undermine </a:t>
            </a:r>
            <a:r>
              <a:rPr lang="en-US" dirty="0" smtClean="0"/>
              <a:t>the Spanish Catholic Church</a:t>
            </a:r>
            <a:endParaRPr lang="en-US" dirty="0"/>
          </a:p>
          <a:p>
            <a:pPr lvl="0"/>
            <a:r>
              <a:rPr lang="en-US" dirty="0"/>
              <a:t>When the Spanish people resisted French forces responded with </a:t>
            </a:r>
            <a:r>
              <a:rPr lang="en-US" dirty="0" smtClean="0"/>
              <a:t>brutal force </a:t>
            </a:r>
            <a:r>
              <a:rPr lang="en-US" dirty="0"/>
              <a:t>which further inflamed Spanish nationalism and efforts to </a:t>
            </a:r>
            <a:r>
              <a:rPr lang="en-US" dirty="0" smtClean="0"/>
              <a:t>drive the French out intensified </a:t>
            </a:r>
            <a:endParaRPr lang="en-US" dirty="0"/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Spanish patriots conducted </a:t>
            </a:r>
            <a:r>
              <a:rPr lang="en-US" b="1" dirty="0" smtClean="0">
                <a:solidFill>
                  <a:srgbClr val="C00000"/>
                </a:solidFill>
              </a:rPr>
              <a:t> guerilla warfare </a:t>
            </a:r>
            <a:r>
              <a:rPr lang="en-US" dirty="0"/>
              <a:t>or hit and run raids against the French (</a:t>
            </a:r>
            <a:r>
              <a:rPr lang="en-US" sz="2400" dirty="0"/>
              <a:t>in Spanish guerrilla means </a:t>
            </a:r>
            <a:r>
              <a:rPr lang="en-US" sz="2400" b="1" dirty="0"/>
              <a:t>little war)</a:t>
            </a:r>
            <a:endParaRPr lang="en-US" sz="2400" b="1" dirty="0"/>
          </a:p>
          <a:p>
            <a:pPr lvl="0"/>
            <a:r>
              <a:rPr lang="en-US" dirty="0"/>
              <a:t>The numerous </a:t>
            </a:r>
            <a:r>
              <a:rPr lang="en-US" b="1" dirty="0">
                <a:solidFill>
                  <a:srgbClr val="C00000"/>
                </a:solidFill>
              </a:rPr>
              <a:t>attacks kept large numbers of French soldiers in Spain</a:t>
            </a:r>
            <a:r>
              <a:rPr lang="en-US" b="1" dirty="0"/>
              <a:t> </a:t>
            </a:r>
            <a:r>
              <a:rPr lang="en-US" dirty="0"/>
              <a:t>when they were need elsewhere</a:t>
            </a:r>
          </a:p>
          <a:p>
            <a:r>
              <a:rPr lang="en-US" dirty="0"/>
              <a:t>Then the </a:t>
            </a:r>
            <a:r>
              <a:rPr lang="en-US" dirty="0" smtClean="0"/>
              <a:t>British </a:t>
            </a:r>
            <a:r>
              <a:rPr lang="en-US" dirty="0"/>
              <a:t>sent an army </a:t>
            </a:r>
            <a:r>
              <a:rPr lang="en-US" dirty="0" smtClean="0"/>
              <a:t>under Duke of Wellington</a:t>
            </a:r>
            <a:r>
              <a:rPr lang="en-US" b="1" dirty="0" smtClean="0"/>
              <a:t> </a:t>
            </a:r>
            <a:r>
              <a:rPr lang="en-US" dirty="0"/>
              <a:t>to help the Spanish fight France</a:t>
            </a:r>
          </a:p>
        </p:txBody>
      </p:sp>
    </p:spTree>
    <p:extLst>
      <p:ext uri="{BB962C8B-B14F-4D97-AF65-F5344CB8AC3E}">
        <p14:creationId xmlns:p14="http://schemas.microsoft.com/office/powerpoint/2010/main" val="20954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660066"/>
                </a:solidFill>
                <a:latin typeface="Algerian" panose="04020705040A02060702" pitchFamily="82" charset="0"/>
              </a:rPr>
              <a:t>Defeat in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u="sng" dirty="0">
                <a:solidFill>
                  <a:srgbClr val="660066"/>
                </a:solidFill>
              </a:rPr>
              <a:t>Concerns of Czar Alexander I of Russia</a:t>
            </a:r>
            <a:endParaRPr lang="en-US" b="1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Napoleon’s alliance with the </a:t>
            </a:r>
            <a:r>
              <a:rPr lang="en-US" b="1" dirty="0" smtClean="0">
                <a:solidFill>
                  <a:srgbClr val="660066"/>
                </a:solidFill>
              </a:rPr>
              <a:t>Austrian royal family</a:t>
            </a:r>
            <a:endParaRPr lang="en-US" b="1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economic effects of the </a:t>
            </a:r>
            <a:r>
              <a:rPr lang="en-US" b="1" dirty="0" smtClean="0">
                <a:solidFill>
                  <a:srgbClr val="660066"/>
                </a:solidFill>
              </a:rPr>
              <a:t>Continental System</a:t>
            </a:r>
            <a:endParaRPr lang="en-US" b="1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Napoleon had enlarged the 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b="1" dirty="0" smtClean="0">
                <a:solidFill>
                  <a:srgbClr val="660066"/>
                </a:solidFill>
              </a:rPr>
              <a:t>Grand Duchy of Warsaw </a:t>
            </a:r>
            <a:r>
              <a:rPr lang="en-US" dirty="0">
                <a:solidFill>
                  <a:srgbClr val="660066"/>
                </a:solidFill>
              </a:rPr>
              <a:t>that bordered </a:t>
            </a:r>
            <a:r>
              <a:rPr lang="en-US" b="1" dirty="0" smtClean="0">
                <a:solidFill>
                  <a:srgbClr val="660066"/>
                </a:solidFill>
              </a:rPr>
              <a:t>Russia</a:t>
            </a:r>
            <a:endParaRPr lang="en-US" b="1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These concerns caused the </a:t>
            </a:r>
            <a:r>
              <a:rPr lang="en-US" b="1" dirty="0">
                <a:solidFill>
                  <a:srgbClr val="C00000"/>
                </a:solidFill>
              </a:rPr>
              <a:t>Czar to withdraw from the </a:t>
            </a:r>
            <a:r>
              <a:rPr lang="en-US" b="1" dirty="0" smtClean="0">
                <a:solidFill>
                  <a:srgbClr val="C00000"/>
                </a:solidFill>
              </a:rPr>
              <a:t>Continental System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In 1812 </a:t>
            </a:r>
            <a:r>
              <a:rPr lang="en-US" b="1" dirty="0">
                <a:solidFill>
                  <a:srgbClr val="C00000"/>
                </a:solidFill>
              </a:rPr>
              <a:t>Napoleon responded by </a:t>
            </a:r>
            <a:r>
              <a:rPr lang="en-US" b="1" dirty="0" smtClean="0">
                <a:solidFill>
                  <a:srgbClr val="C00000"/>
                </a:solidFill>
              </a:rPr>
              <a:t>invading Russia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660066"/>
                </a:solidFill>
              </a:rPr>
              <a:t>Trying to avoid battles with Napoleon, </a:t>
            </a:r>
            <a:r>
              <a:rPr lang="en-US" b="1" dirty="0">
                <a:solidFill>
                  <a:srgbClr val="C00000"/>
                </a:solidFill>
              </a:rPr>
              <a:t>Russia retreated using the </a:t>
            </a:r>
            <a:r>
              <a:rPr lang="en-US" b="1" dirty="0" smtClean="0">
                <a:solidFill>
                  <a:srgbClr val="C00000"/>
                </a:solidFill>
              </a:rPr>
              <a:t>“scorched earth ”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policy by destroying anything that could be used by Napoleon’s army leaving the French </a:t>
            </a:r>
            <a:r>
              <a:rPr lang="en-US" b="1" dirty="0" smtClean="0">
                <a:solidFill>
                  <a:srgbClr val="660066"/>
                </a:solidFill>
              </a:rPr>
              <a:t>hungry and cold </a:t>
            </a:r>
            <a:r>
              <a:rPr lang="en-US" dirty="0">
                <a:solidFill>
                  <a:srgbClr val="660066"/>
                </a:solidFill>
              </a:rPr>
              <a:t>as the Russian winter came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When Napoleon </a:t>
            </a:r>
            <a:r>
              <a:rPr lang="en-US" dirty="0" smtClean="0">
                <a:solidFill>
                  <a:srgbClr val="660066"/>
                </a:solidFill>
              </a:rPr>
              <a:t>entered </a:t>
            </a:r>
            <a:r>
              <a:rPr lang="en-US" b="1" dirty="0" smtClean="0">
                <a:solidFill>
                  <a:srgbClr val="660066"/>
                </a:solidFill>
              </a:rPr>
              <a:t>Moscow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he realized he could not </a:t>
            </a:r>
            <a:r>
              <a:rPr lang="en-US" b="1" dirty="0" smtClean="0">
                <a:solidFill>
                  <a:srgbClr val="660066"/>
                </a:solidFill>
              </a:rPr>
              <a:t>feed and supply </a:t>
            </a:r>
            <a:r>
              <a:rPr lang="en-US" dirty="0">
                <a:solidFill>
                  <a:srgbClr val="660066"/>
                </a:solidFill>
              </a:rPr>
              <a:t>his army through the long Russian winter so in </a:t>
            </a:r>
            <a:r>
              <a:rPr lang="en-US" b="1" dirty="0" smtClean="0">
                <a:solidFill>
                  <a:srgbClr val="660066"/>
                </a:solidFill>
              </a:rPr>
              <a:t>October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he turned to make the 1,000 mile trip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Only </a:t>
            </a:r>
            <a:r>
              <a:rPr lang="en-US" b="1" dirty="0" smtClean="0">
                <a:solidFill>
                  <a:srgbClr val="660066"/>
                </a:solidFill>
              </a:rPr>
              <a:t>10,000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of the original 400,000 men survived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“</a:t>
            </a:r>
            <a:r>
              <a:rPr lang="en-US" b="1" dirty="0">
                <a:solidFill>
                  <a:srgbClr val="C00000"/>
                </a:solidFill>
              </a:rPr>
              <a:t>General </a:t>
            </a:r>
            <a:r>
              <a:rPr lang="en-US" b="1" dirty="0" smtClean="0">
                <a:solidFill>
                  <a:srgbClr val="C00000"/>
                </a:solidFill>
              </a:rPr>
              <a:t>Winter </a:t>
            </a:r>
            <a:r>
              <a:rPr lang="en-US" b="1" dirty="0">
                <a:solidFill>
                  <a:srgbClr val="C00000"/>
                </a:solidFill>
              </a:rPr>
              <a:t>and General </a:t>
            </a:r>
            <a:r>
              <a:rPr lang="en-US" b="1" dirty="0" smtClean="0">
                <a:solidFill>
                  <a:srgbClr val="C00000"/>
                </a:solidFill>
              </a:rPr>
              <a:t>Famine</a:t>
            </a:r>
            <a:r>
              <a:rPr lang="en-US" b="1" dirty="0" smtClean="0">
                <a:solidFill>
                  <a:srgbClr val="660066"/>
                </a:solidFill>
              </a:rPr>
              <a:t>”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>
                <a:solidFill>
                  <a:srgbClr val="660066"/>
                </a:solidFill>
              </a:rPr>
              <a:t>rather than </a:t>
            </a:r>
            <a:r>
              <a:rPr lang="en-US" b="1" dirty="0" smtClean="0">
                <a:solidFill>
                  <a:srgbClr val="660066"/>
                </a:solidFill>
              </a:rPr>
              <a:t>Russian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bullets have </a:t>
            </a:r>
            <a:r>
              <a:rPr lang="en-US" dirty="0">
                <a:solidFill>
                  <a:srgbClr val="C00000"/>
                </a:solidFill>
              </a:rPr>
              <a:t>conquered the </a:t>
            </a:r>
            <a:r>
              <a:rPr lang="en-US" b="1" dirty="0" smtClean="0">
                <a:solidFill>
                  <a:srgbClr val="C00000"/>
                </a:solidFill>
              </a:rPr>
              <a:t>Grand Army</a:t>
            </a:r>
            <a:r>
              <a:rPr lang="en-US" b="1" dirty="0" smtClean="0">
                <a:solidFill>
                  <a:srgbClr val="660066"/>
                </a:solidFill>
              </a:rPr>
              <a:t>”</a:t>
            </a:r>
            <a:endParaRPr lang="en-US" b="1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Napoleon rushed home to </a:t>
            </a:r>
            <a:r>
              <a:rPr lang="en-US" dirty="0" smtClean="0">
                <a:solidFill>
                  <a:srgbClr val="660066"/>
                </a:solidFill>
              </a:rPr>
              <a:t>Paris to </a:t>
            </a:r>
            <a:r>
              <a:rPr lang="en-US" b="1" dirty="0" smtClean="0">
                <a:solidFill>
                  <a:srgbClr val="660066"/>
                </a:solidFill>
              </a:rPr>
              <a:t>raise a new force</a:t>
            </a:r>
          </a:p>
          <a:p>
            <a:r>
              <a:rPr lang="en-US" sz="2900" b="1" dirty="0">
                <a:solidFill>
                  <a:srgbClr val="660066"/>
                </a:solidFill>
              </a:rPr>
              <a:t>History </a:t>
            </a:r>
            <a:r>
              <a:rPr lang="en-US" sz="2900" b="1" dirty="0">
                <a:solidFill>
                  <a:srgbClr val="660066"/>
                </a:solidFill>
              </a:rPr>
              <a:t>Channel invasion of Russia 5 min: </a:t>
            </a:r>
            <a:r>
              <a:rPr lang="en-US" sz="2900" b="1" dirty="0">
                <a:solidFill>
                  <a:srgbClr val="660066"/>
                </a:solidFill>
                <a:hlinkClick r:id="rId2"/>
              </a:rPr>
              <a:t>http://</a:t>
            </a:r>
            <a:r>
              <a:rPr lang="en-US" sz="2900" b="1" dirty="0">
                <a:solidFill>
                  <a:srgbClr val="660066"/>
                </a:solidFill>
                <a:hlinkClick r:id="rId2"/>
              </a:rPr>
              <a:t>www.history.com/topics/french-revolution/videos/napoleon-invades-russia?m=528e394da93ae&amp;s=undefined&amp;f=1&amp;free=false</a:t>
            </a:r>
            <a:endParaRPr lang="en-US" sz="2900" b="1" dirty="0">
              <a:solidFill>
                <a:srgbClr val="660066"/>
              </a:solidFill>
            </a:endParaRPr>
          </a:p>
          <a:p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447800"/>
          </a:xfrm>
        </p:spPr>
        <p:txBody>
          <a:bodyPr/>
          <a:lstStyle/>
          <a:p>
            <a:r>
              <a:rPr lang="en-US" b="1" u="sng" dirty="0">
                <a:solidFill>
                  <a:srgbClr val="006666"/>
                </a:solidFill>
                <a:latin typeface="Arial Rounded MT Bold" panose="020F0704030504030204" pitchFamily="34" charset="0"/>
              </a:rPr>
              <a:t>Battle of Waterloo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6666"/>
                </a:solidFill>
              </a:rPr>
              <a:t>Napoleon will rule only for </a:t>
            </a:r>
            <a:r>
              <a:rPr lang="en-US" b="1" dirty="0" smtClean="0">
                <a:solidFill>
                  <a:srgbClr val="006666"/>
                </a:solidFill>
              </a:rPr>
              <a:t>100</a:t>
            </a:r>
            <a:r>
              <a:rPr lang="en-US" dirty="0" smtClean="0">
                <a:solidFill>
                  <a:srgbClr val="006666"/>
                </a:solidFill>
              </a:rPr>
              <a:t> </a:t>
            </a:r>
            <a:r>
              <a:rPr lang="en-US" dirty="0">
                <a:solidFill>
                  <a:srgbClr val="006666"/>
                </a:solidFill>
              </a:rPr>
              <a:t>days</a:t>
            </a:r>
          </a:p>
          <a:p>
            <a:pPr lvl="0"/>
            <a:r>
              <a:rPr lang="en-US" dirty="0">
                <a:solidFill>
                  <a:srgbClr val="006666"/>
                </a:solidFill>
              </a:rPr>
              <a:t>The allies reassembled their troops and the armies met near the town of </a:t>
            </a:r>
            <a:r>
              <a:rPr lang="en-US" b="1" dirty="0" smtClean="0">
                <a:solidFill>
                  <a:srgbClr val="006666"/>
                </a:solidFill>
              </a:rPr>
              <a:t>Waterloo</a:t>
            </a:r>
            <a:r>
              <a:rPr lang="en-US" dirty="0" smtClean="0">
                <a:solidFill>
                  <a:srgbClr val="006666"/>
                </a:solidFill>
              </a:rPr>
              <a:t> in </a:t>
            </a:r>
            <a:r>
              <a:rPr lang="en-US" b="1" dirty="0" smtClean="0">
                <a:solidFill>
                  <a:srgbClr val="006666"/>
                </a:solidFill>
              </a:rPr>
              <a:t>Belgium</a:t>
            </a:r>
            <a:endParaRPr lang="en-US" b="1" dirty="0">
              <a:solidFill>
                <a:srgbClr val="006666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British and Prussian </a:t>
            </a:r>
            <a:r>
              <a:rPr lang="en-US" b="1" dirty="0">
                <a:solidFill>
                  <a:srgbClr val="C00000"/>
                </a:solidFill>
              </a:rPr>
              <a:t>forces crushed the French in a </a:t>
            </a:r>
            <a:r>
              <a:rPr lang="en-US" b="1" dirty="0" smtClean="0">
                <a:solidFill>
                  <a:srgbClr val="C00000"/>
                </a:solidFill>
              </a:rPr>
              <a:t>day </a:t>
            </a:r>
            <a:r>
              <a:rPr lang="en-US" b="1" dirty="0">
                <a:solidFill>
                  <a:srgbClr val="C00000"/>
                </a:solidFill>
              </a:rPr>
              <a:t>long battle</a:t>
            </a:r>
          </a:p>
          <a:p>
            <a:r>
              <a:rPr lang="en-US" dirty="0">
                <a:solidFill>
                  <a:srgbClr val="006666"/>
                </a:solidFill>
              </a:rPr>
              <a:t>Again </a:t>
            </a:r>
            <a:r>
              <a:rPr lang="en-US" b="1" dirty="0">
                <a:solidFill>
                  <a:srgbClr val="C00000"/>
                </a:solidFill>
              </a:rPr>
              <a:t>Napoleon was forced </a:t>
            </a:r>
            <a:r>
              <a:rPr lang="en-US" b="1" dirty="0" smtClean="0">
                <a:solidFill>
                  <a:srgbClr val="C00000"/>
                </a:solidFill>
              </a:rPr>
              <a:t>into exile </a:t>
            </a:r>
            <a:r>
              <a:rPr lang="en-US" b="1" dirty="0">
                <a:solidFill>
                  <a:srgbClr val="C00000"/>
                </a:solidFill>
              </a:rPr>
              <a:t>and go </a:t>
            </a:r>
            <a:r>
              <a:rPr lang="en-US" b="1" dirty="0" smtClean="0">
                <a:solidFill>
                  <a:srgbClr val="C00000"/>
                </a:solidFill>
              </a:rPr>
              <a:t>to St Helena </a:t>
            </a:r>
            <a:r>
              <a:rPr lang="en-US" dirty="0">
                <a:solidFill>
                  <a:srgbClr val="006666"/>
                </a:solidFill>
              </a:rPr>
              <a:t>on the island </a:t>
            </a:r>
            <a:r>
              <a:rPr lang="en-US" dirty="0" smtClean="0">
                <a:solidFill>
                  <a:srgbClr val="006666"/>
                </a:solidFill>
              </a:rPr>
              <a:t>in </a:t>
            </a:r>
            <a:r>
              <a:rPr lang="en-US" b="1" dirty="0" smtClean="0">
                <a:solidFill>
                  <a:srgbClr val="006666"/>
                </a:solidFill>
              </a:rPr>
              <a:t>South Atlantic </a:t>
            </a:r>
            <a:r>
              <a:rPr lang="en-US" dirty="0">
                <a:solidFill>
                  <a:srgbClr val="006666"/>
                </a:solidFill>
              </a:rPr>
              <a:t>and this time he would not </a:t>
            </a:r>
            <a:r>
              <a:rPr lang="en-US" dirty="0" smtClean="0">
                <a:solidFill>
                  <a:srgbClr val="006666"/>
                </a:solidFill>
              </a:rPr>
              <a:t>return</a:t>
            </a:r>
          </a:p>
          <a:p>
            <a:r>
              <a:rPr lang="en-US" sz="1900" dirty="0">
                <a:solidFill>
                  <a:srgbClr val="006666"/>
                </a:solidFill>
              </a:rPr>
              <a:t>History Channel death of Nap. </a:t>
            </a:r>
            <a:r>
              <a:rPr lang="en-US" sz="1900" dirty="0">
                <a:solidFill>
                  <a:srgbClr val="006666"/>
                </a:solidFill>
              </a:rPr>
              <a:t>4 min: </a:t>
            </a:r>
            <a:r>
              <a:rPr lang="en-US" sz="1900" dirty="0">
                <a:solidFill>
                  <a:srgbClr val="006666"/>
                </a:solidFill>
                <a:hlinkClick r:id="rId2"/>
              </a:rPr>
              <a:t>http://</a:t>
            </a:r>
            <a:r>
              <a:rPr lang="en-US" sz="1900" dirty="0">
                <a:solidFill>
                  <a:srgbClr val="006666"/>
                </a:solidFill>
                <a:hlinkClick r:id="rId2"/>
              </a:rPr>
              <a:t>www.history.com/topics/french-revolution/videos/the-death-of-napoleon?m=528e394da93ae&amp;s=undefined&amp;f=1&amp;free=false</a:t>
            </a:r>
            <a:endParaRPr lang="en-US" sz="1900" dirty="0">
              <a:solidFill>
                <a:srgbClr val="006666"/>
              </a:solidFill>
            </a:endParaRPr>
          </a:p>
          <a:p>
            <a:endParaRPr lang="en-US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Legacy of Napoleon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067800" cy="5562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Napoleon died in </a:t>
            </a:r>
            <a:r>
              <a:rPr lang="en-US" b="1" dirty="0" smtClean="0"/>
              <a:t>1821</a:t>
            </a:r>
            <a:r>
              <a:rPr lang="en-US" dirty="0" smtClean="0"/>
              <a:t> </a:t>
            </a:r>
            <a:r>
              <a:rPr lang="en-US" dirty="0"/>
              <a:t>but historians have long debated his legacy</a:t>
            </a:r>
          </a:p>
          <a:p>
            <a:pPr lvl="0"/>
            <a:r>
              <a:rPr lang="en-US" b="1" u="sng" dirty="0">
                <a:solidFill>
                  <a:srgbClr val="C00000"/>
                </a:solidFill>
              </a:rPr>
              <a:t>Some of this changes / impacts in France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/>
              <a:t>Napoleonic Code</a:t>
            </a:r>
          </a:p>
          <a:p>
            <a:pPr lvl="0"/>
            <a:r>
              <a:rPr lang="en-US" b="1" dirty="0"/>
              <a:t>A centralized </a:t>
            </a:r>
            <a:r>
              <a:rPr lang="en-US" b="1" dirty="0" smtClean="0"/>
              <a:t>state with a constitution  </a:t>
            </a:r>
          </a:p>
          <a:p>
            <a:pPr lvl="0"/>
            <a:r>
              <a:rPr lang="en-US" b="1" dirty="0" smtClean="0"/>
              <a:t>Elections were  </a:t>
            </a:r>
            <a:r>
              <a:rPr lang="en-US" b="1" dirty="0"/>
              <a:t>expanded</a:t>
            </a:r>
          </a:p>
          <a:p>
            <a:pPr lvl="0"/>
            <a:r>
              <a:rPr lang="en-US" b="1" dirty="0"/>
              <a:t>Many more citizens had right to </a:t>
            </a:r>
            <a:r>
              <a:rPr lang="en-US" b="1" dirty="0" smtClean="0"/>
              <a:t> property and access to education </a:t>
            </a:r>
            <a:endParaRPr lang="en-US" b="1" dirty="0"/>
          </a:p>
          <a:p>
            <a:pPr lvl="0"/>
            <a:r>
              <a:rPr lang="en-US" b="1" dirty="0"/>
              <a:t>The French </a:t>
            </a:r>
            <a:r>
              <a:rPr lang="en-US" b="1" dirty="0" smtClean="0"/>
              <a:t>also lost </a:t>
            </a:r>
            <a:r>
              <a:rPr lang="en-US" b="1" dirty="0"/>
              <a:t>many rights promised to them</a:t>
            </a:r>
          </a:p>
          <a:p>
            <a:pPr lvl="0"/>
            <a:r>
              <a:rPr lang="en-US" b="1" u="sng" dirty="0">
                <a:solidFill>
                  <a:srgbClr val="C00000"/>
                </a:solidFill>
              </a:rPr>
              <a:t>Changes / impacts in Europe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b="1" dirty="0"/>
              <a:t>spread ideas of the </a:t>
            </a:r>
            <a:r>
              <a:rPr lang="en-US" b="1" dirty="0" smtClean="0"/>
              <a:t>revolution</a:t>
            </a:r>
            <a:endParaRPr lang="en-US" b="1" dirty="0"/>
          </a:p>
          <a:p>
            <a:pPr lvl="0"/>
            <a:r>
              <a:rPr lang="en-US" b="1" dirty="0"/>
              <a:t>while he failed to build a </a:t>
            </a:r>
            <a:r>
              <a:rPr lang="en-US" b="1" dirty="0" smtClean="0"/>
              <a:t>French Empire </a:t>
            </a:r>
            <a:r>
              <a:rPr lang="en-US" b="1" dirty="0"/>
              <a:t>he did </a:t>
            </a:r>
            <a:r>
              <a:rPr lang="en-US" b="1" dirty="0" smtClean="0"/>
              <a:t>spark nationalist feelings </a:t>
            </a:r>
            <a:r>
              <a:rPr lang="en-US" b="1" dirty="0"/>
              <a:t>across Europe </a:t>
            </a:r>
          </a:p>
          <a:p>
            <a:pPr lvl="0"/>
            <a:r>
              <a:rPr lang="en-US" b="1" dirty="0"/>
              <a:t>the abolition of </a:t>
            </a:r>
            <a:r>
              <a:rPr lang="en-US" b="1" dirty="0" smtClean="0"/>
              <a:t>the Holy Roman Empire </a:t>
            </a:r>
            <a:r>
              <a:rPr lang="en-US" b="1" dirty="0"/>
              <a:t>would lead to the creation of a G</a:t>
            </a:r>
            <a:r>
              <a:rPr lang="en-US" b="1" dirty="0" smtClean="0"/>
              <a:t>ermany</a:t>
            </a:r>
            <a:endParaRPr lang="en-US" b="1" dirty="0"/>
          </a:p>
          <a:p>
            <a:r>
              <a:rPr lang="en-US" b="1" dirty="0"/>
              <a:t>sold the US the </a:t>
            </a:r>
            <a:r>
              <a:rPr lang="en-US" b="1" dirty="0" smtClean="0"/>
              <a:t>Louisiana Territory </a:t>
            </a:r>
            <a:r>
              <a:rPr lang="en-US" b="1" dirty="0"/>
              <a:t>and doubling the size of the </a:t>
            </a:r>
            <a:r>
              <a:rPr lang="en-US" b="1" dirty="0" smtClean="0"/>
              <a:t>US</a:t>
            </a:r>
          </a:p>
          <a:p>
            <a:r>
              <a:rPr lang="en-US" b="1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33CC"/>
                </a:solidFill>
              </a:rPr>
              <a:t>Congress of </a:t>
            </a:r>
            <a:r>
              <a:rPr lang="en-US" b="1" u="sng" dirty="0" smtClean="0">
                <a:solidFill>
                  <a:srgbClr val="FF33CC"/>
                </a:solidFill>
              </a:rPr>
              <a:t>Vienna </a:t>
            </a:r>
            <a:r>
              <a:rPr lang="en-US" b="1" u="sng" dirty="0" smtClean="0"/>
              <a:t>/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7030A0"/>
                </a:solidFill>
              </a:rPr>
              <a:t>Gathering of </a:t>
            </a:r>
            <a:r>
              <a:rPr lang="en-US" b="1" u="sng" dirty="0">
                <a:solidFill>
                  <a:srgbClr val="7030A0"/>
                </a:solidFill>
              </a:rPr>
              <a:t>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4495800" cy="52578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33CC"/>
                </a:solidFill>
              </a:rPr>
              <a:t>Diplomats and heads of sate sat down at the </a:t>
            </a:r>
            <a:r>
              <a:rPr lang="en-US" b="1" u="sng" dirty="0" smtClean="0">
                <a:solidFill>
                  <a:srgbClr val="FF33CC"/>
                </a:solidFill>
              </a:rPr>
              <a:t>Congress of Vienna </a:t>
            </a:r>
            <a:endParaRPr lang="en-US" b="1" u="sng" dirty="0">
              <a:solidFill>
                <a:srgbClr val="FF33CC"/>
              </a:solidFill>
            </a:endParaRPr>
          </a:p>
          <a:p>
            <a:r>
              <a:rPr lang="en-US" dirty="0">
                <a:solidFill>
                  <a:srgbClr val="FF33CC"/>
                </a:solidFill>
              </a:rPr>
              <a:t> to restore the  </a:t>
            </a:r>
            <a:r>
              <a:rPr lang="en-US" dirty="0" smtClean="0">
                <a:solidFill>
                  <a:srgbClr val="FF33CC"/>
                </a:solidFill>
              </a:rPr>
              <a:t>stability and order </a:t>
            </a:r>
            <a:r>
              <a:rPr lang="en-US" dirty="0">
                <a:solidFill>
                  <a:srgbClr val="FF33CC"/>
                </a:solidFill>
              </a:rPr>
              <a:t>in Europe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52600"/>
            <a:ext cx="4495800" cy="50292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7030A0"/>
                </a:solidFill>
              </a:rPr>
              <a:t>The Congress met for </a:t>
            </a:r>
            <a:r>
              <a:rPr lang="en-US" b="1" dirty="0" smtClean="0">
                <a:solidFill>
                  <a:srgbClr val="7030A0"/>
                </a:solidFill>
              </a:rPr>
              <a:t>10 months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While many enjoyed the entertainment of it hosted </a:t>
            </a:r>
            <a:r>
              <a:rPr lang="en-US" dirty="0" smtClean="0">
                <a:solidFill>
                  <a:srgbClr val="7030A0"/>
                </a:solidFill>
              </a:rPr>
              <a:t>by Francis I of Austria </a:t>
            </a:r>
            <a:r>
              <a:rPr lang="en-US" dirty="0">
                <a:solidFill>
                  <a:srgbClr val="7030A0"/>
                </a:solidFill>
              </a:rPr>
              <a:t>the real </a:t>
            </a:r>
            <a:r>
              <a:rPr lang="en-US" dirty="0" smtClean="0">
                <a:solidFill>
                  <a:srgbClr val="7030A0"/>
                </a:solidFill>
              </a:rPr>
              <a:t>was done by </a:t>
            </a:r>
            <a:r>
              <a:rPr lang="en-US" b="1" dirty="0" smtClean="0">
                <a:solidFill>
                  <a:srgbClr val="C00000"/>
                </a:solidFill>
              </a:rPr>
              <a:t>Prince Clemens von Metternich </a:t>
            </a:r>
            <a:r>
              <a:rPr lang="en-US" dirty="0" smtClean="0">
                <a:solidFill>
                  <a:srgbClr val="7030A0"/>
                </a:solidFill>
              </a:rPr>
              <a:t>of  </a:t>
            </a:r>
            <a:r>
              <a:rPr lang="en-US" dirty="0">
                <a:solidFill>
                  <a:srgbClr val="7030A0"/>
                </a:solidFill>
              </a:rPr>
              <a:t>Austria, </a:t>
            </a:r>
            <a:r>
              <a:rPr lang="en-US" dirty="0" smtClean="0">
                <a:solidFill>
                  <a:srgbClr val="7030A0"/>
                </a:solidFill>
              </a:rPr>
              <a:t>Czar Alexander of </a:t>
            </a:r>
            <a:r>
              <a:rPr lang="en-US" dirty="0">
                <a:solidFill>
                  <a:srgbClr val="7030A0"/>
                </a:solidFill>
              </a:rPr>
              <a:t>Russia and </a:t>
            </a:r>
            <a:r>
              <a:rPr lang="en-US" dirty="0" smtClean="0">
                <a:solidFill>
                  <a:srgbClr val="7030A0"/>
                </a:solidFill>
              </a:rPr>
              <a:t>Lord Robert Castlereagh </a:t>
            </a:r>
            <a:r>
              <a:rPr lang="en-US" dirty="0">
                <a:solidFill>
                  <a:srgbClr val="7030A0"/>
                </a:solidFill>
              </a:rPr>
              <a:t>of Britain, France was represented </a:t>
            </a:r>
            <a:r>
              <a:rPr lang="en-US" dirty="0" smtClean="0">
                <a:solidFill>
                  <a:srgbClr val="7030A0"/>
                </a:solidFill>
              </a:rPr>
              <a:t>by Prince Charles Tallyrand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Goals of the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chief goal was to </a:t>
            </a:r>
            <a:r>
              <a:rPr lang="en-US" b="1" dirty="0" smtClean="0">
                <a:solidFill>
                  <a:srgbClr val="C00000"/>
                </a:solidFill>
              </a:rPr>
              <a:t>create a lasting peace </a:t>
            </a:r>
            <a:r>
              <a:rPr lang="en-US" dirty="0">
                <a:solidFill>
                  <a:srgbClr val="C00000"/>
                </a:solidFill>
              </a:rPr>
              <a:t>by establishing a </a:t>
            </a:r>
            <a:r>
              <a:rPr lang="en-US" b="1" dirty="0" smtClean="0">
                <a:solidFill>
                  <a:srgbClr val="C00000"/>
                </a:solidFill>
              </a:rPr>
              <a:t>balance of power </a:t>
            </a:r>
            <a:r>
              <a:rPr lang="en-US" dirty="0">
                <a:solidFill>
                  <a:srgbClr val="C00000"/>
                </a:solidFill>
              </a:rPr>
              <a:t>and protecting the system </a:t>
            </a: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b="1" dirty="0" smtClean="0">
                <a:solidFill>
                  <a:srgbClr val="C00000"/>
                </a:solidFill>
              </a:rPr>
              <a:t>monarchy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The Congress redrew the map of Europe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To keep France contained they surrounded it with   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stronger countries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3. </a:t>
            </a:r>
            <a:r>
              <a:rPr lang="en-US" b="1" dirty="0" smtClean="0">
                <a:solidFill>
                  <a:srgbClr val="C00000"/>
                </a:solidFill>
              </a:rPr>
              <a:t>promoted the principle of legitimacy, restoring hereditary monarchs</a:t>
            </a:r>
            <a:r>
              <a:rPr lang="en-US" dirty="0" smtClean="0"/>
              <a:t> that the French Revolution or </a:t>
            </a:r>
            <a:r>
              <a:rPr lang="en-US" b="1" dirty="0" smtClean="0"/>
              <a:t>Napoleon</a:t>
            </a:r>
            <a:r>
              <a:rPr lang="en-US" dirty="0" smtClean="0"/>
              <a:t> unseated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Congress failed to foresee</a:t>
            </a:r>
            <a:r>
              <a:rPr lang="en-US" dirty="0" smtClean="0">
                <a:solidFill>
                  <a:srgbClr val="C00000"/>
                </a:solidFill>
              </a:rPr>
              <a:t> how powerful the new force of </a:t>
            </a:r>
            <a:r>
              <a:rPr lang="en-US" b="1" u="sng" dirty="0" smtClean="0">
                <a:solidFill>
                  <a:srgbClr val="C00000"/>
                </a:solidFill>
              </a:rPr>
              <a:t>Nationalism</a:t>
            </a:r>
            <a:r>
              <a:rPr lang="en-US" dirty="0" smtClean="0">
                <a:solidFill>
                  <a:srgbClr val="C00000"/>
                </a:solidFill>
              </a:rPr>
              <a:t> was and redrew the new boundaries without concern for </a:t>
            </a:r>
            <a:r>
              <a:rPr lang="en-US" b="1" dirty="0" smtClean="0">
                <a:solidFill>
                  <a:srgbClr val="C00000"/>
                </a:solidFill>
              </a:rPr>
              <a:t>national culture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Cause and effect of French Revolution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762000"/>
            <a:ext cx="9137073" cy="6096000"/>
          </a:xfrm>
        </p:spPr>
      </p:pic>
    </p:spTree>
    <p:extLst>
      <p:ext uri="{BB962C8B-B14F-4D97-AF65-F5344CB8AC3E}">
        <p14:creationId xmlns:p14="http://schemas.microsoft.com/office/powerpoint/2010/main" val="342839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latin typeface="Algerian" panose="04020705040A02060702" pitchFamily="82" charset="0"/>
              </a:rPr>
              <a:t>Discontent</a:t>
            </a:r>
            <a:endParaRPr lang="en-US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All members of the Third Estate resented the </a:t>
            </a:r>
            <a:r>
              <a:rPr lang="en-US" dirty="0" smtClean="0"/>
              <a:t> </a:t>
            </a:r>
            <a:r>
              <a:rPr lang="en-US" b="1" dirty="0" smtClean="0"/>
              <a:t>privileges</a:t>
            </a:r>
            <a:r>
              <a:rPr lang="en-US" dirty="0" smtClean="0"/>
              <a:t> </a:t>
            </a:r>
            <a:r>
              <a:rPr lang="en-US" dirty="0"/>
              <a:t>enjoyed by their social </a:t>
            </a:r>
            <a:r>
              <a:rPr lang="en-US" dirty="0" smtClean="0"/>
              <a:t> betters</a:t>
            </a:r>
            <a:endParaRPr lang="en-US" dirty="0"/>
          </a:p>
          <a:p>
            <a:pPr lvl="0"/>
            <a:r>
              <a:rPr lang="en-US" b="1" i="1" u="sng" dirty="0" smtClean="0">
                <a:solidFill>
                  <a:srgbClr val="FF0000"/>
                </a:solidFill>
              </a:rPr>
              <a:t>“What They Resented”</a:t>
            </a:r>
            <a:endParaRPr lang="en-US" b="1" i="1" u="sng" dirty="0">
              <a:solidFill>
                <a:srgbClr val="FF0000"/>
              </a:solidFill>
            </a:endParaRPr>
          </a:p>
          <a:p>
            <a:pPr lvl="0"/>
            <a:r>
              <a:rPr lang="en-US" b="1" u="sng" dirty="0">
                <a:solidFill>
                  <a:srgbClr val="0070C0"/>
                </a:solidFill>
              </a:rPr>
              <a:t>Wealthy bourgeois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could buy political offices and titles but best jobs were reserved for </a:t>
            </a:r>
            <a:r>
              <a:rPr lang="en-US" b="1" dirty="0" smtClean="0"/>
              <a:t>nobles</a:t>
            </a:r>
            <a:endParaRPr lang="en-US" b="1" dirty="0"/>
          </a:p>
          <a:p>
            <a:pPr lvl="0"/>
            <a:r>
              <a:rPr lang="en-US" b="1" u="sng" dirty="0">
                <a:solidFill>
                  <a:srgbClr val="006600"/>
                </a:solidFill>
              </a:rPr>
              <a:t>Urban Workers  </a:t>
            </a:r>
            <a:r>
              <a:rPr lang="en-US" dirty="0"/>
              <a:t>earned miserable</a:t>
            </a:r>
            <a:r>
              <a:rPr lang="en-US" u="sng" dirty="0"/>
              <a:t> </a:t>
            </a:r>
            <a:r>
              <a:rPr lang="en-US" u="sng" dirty="0" smtClean="0"/>
              <a:t> </a:t>
            </a:r>
            <a:r>
              <a:rPr lang="en-US" b="1" u="sng" dirty="0" smtClean="0"/>
              <a:t>wages</a:t>
            </a:r>
            <a:r>
              <a:rPr lang="en-US" dirty="0" smtClean="0"/>
              <a:t> </a:t>
            </a:r>
            <a:r>
              <a:rPr lang="en-US" dirty="0"/>
              <a:t>so even the smallest rise in bread prices could threaten </a:t>
            </a:r>
            <a:r>
              <a:rPr lang="en-US" dirty="0" smtClean="0"/>
              <a:t> </a:t>
            </a:r>
            <a:r>
              <a:rPr lang="en-US" b="1" dirty="0" smtClean="0"/>
              <a:t>hunger or starvation</a:t>
            </a:r>
            <a:endParaRPr lang="en-US" b="1" dirty="0"/>
          </a:p>
          <a:p>
            <a:pPr lvl="0"/>
            <a:r>
              <a:rPr lang="en-US" b="1" u="sng" dirty="0">
                <a:solidFill>
                  <a:srgbClr val="7030A0"/>
                </a:solidFill>
              </a:rPr>
              <a:t>Peasants</a:t>
            </a:r>
            <a:r>
              <a:rPr lang="en-US" u="sng" dirty="0"/>
              <a:t> </a:t>
            </a:r>
            <a:r>
              <a:rPr lang="en-US" dirty="0"/>
              <a:t>were burdened by </a:t>
            </a:r>
            <a:r>
              <a:rPr lang="en-US" b="1" dirty="0" smtClean="0"/>
              <a:t>taxes</a:t>
            </a:r>
            <a:r>
              <a:rPr lang="en-US" dirty="0" smtClean="0"/>
              <a:t> </a:t>
            </a:r>
            <a:r>
              <a:rPr lang="en-US" dirty="0"/>
              <a:t>on everything. They may be technically free but many owned fees and service dating back to </a:t>
            </a:r>
            <a:r>
              <a:rPr lang="en-US" b="1" dirty="0" smtClean="0"/>
              <a:t>medieval times </a:t>
            </a:r>
            <a:r>
              <a:rPr lang="en-US" dirty="0"/>
              <a:t>even old rules about only nobles may hunt </a:t>
            </a:r>
          </a:p>
          <a:p>
            <a:pPr lvl="0"/>
            <a:r>
              <a:rPr lang="en-US" b="1" u="sng" dirty="0">
                <a:solidFill>
                  <a:srgbClr val="FF33CC"/>
                </a:solidFill>
              </a:rPr>
              <a:t>People in towns</a:t>
            </a:r>
            <a:r>
              <a:rPr lang="en-US" b="1" dirty="0">
                <a:solidFill>
                  <a:srgbClr val="FF33CC"/>
                </a:solidFill>
              </a:rPr>
              <a:t>  </a:t>
            </a:r>
            <a:r>
              <a:rPr lang="en-US" dirty="0"/>
              <a:t>began learning of  Enlightenment ideas which led them to  question the </a:t>
            </a:r>
            <a:r>
              <a:rPr lang="en-US" b="1" dirty="0" smtClean="0"/>
              <a:t>inequalities,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why should the first estates have such privileges at the expense of the </a:t>
            </a:r>
            <a:r>
              <a:rPr lang="en-US" dirty="0" smtClean="0"/>
              <a:t>of </a:t>
            </a:r>
            <a:r>
              <a:rPr lang="en-US" b="1" dirty="0" smtClean="0"/>
              <a:t>the majority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72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Causes of French Revolution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Monarchy</a:t>
            </a:r>
            <a:r>
              <a:rPr lang="en-US" dirty="0" smtClean="0">
                <a:solidFill>
                  <a:srgbClr val="002060"/>
                </a:solidFill>
              </a:rPr>
              <a:t>: absolute rule, debt from previous kings, heavy spending on court and wars, failure to make reforms</a:t>
            </a:r>
          </a:p>
          <a:p>
            <a:r>
              <a:rPr lang="en-US" b="1" u="sng" dirty="0" smtClean="0">
                <a:solidFill>
                  <a:srgbClr val="006600"/>
                </a:solidFill>
              </a:rPr>
              <a:t>French Society</a:t>
            </a:r>
            <a:r>
              <a:rPr lang="en-US" b="1" dirty="0" smtClean="0">
                <a:solidFill>
                  <a:srgbClr val="006600"/>
                </a:solidFill>
              </a:rPr>
              <a:t>: </a:t>
            </a:r>
            <a:r>
              <a:rPr lang="en-US" dirty="0" smtClean="0">
                <a:solidFill>
                  <a:srgbClr val="006600"/>
                </a:solidFill>
              </a:rPr>
              <a:t>Third estate burden with taxes, overall discontent of third estate 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Economic issues</a:t>
            </a:r>
            <a:r>
              <a:rPr lang="en-US" dirty="0" smtClean="0">
                <a:solidFill>
                  <a:srgbClr val="7030A0"/>
                </a:solidFill>
              </a:rPr>
              <a:t>: France’s heavy debt, high interest rates, low wages</a:t>
            </a:r>
          </a:p>
          <a:p>
            <a:r>
              <a:rPr lang="en-US" b="1" u="sng" dirty="0" smtClean="0">
                <a:solidFill>
                  <a:srgbClr val="FF33CC"/>
                </a:solidFill>
              </a:rPr>
              <a:t>Enlightenment Ideas</a:t>
            </a:r>
            <a:r>
              <a:rPr lang="en-US" dirty="0" smtClean="0">
                <a:solidFill>
                  <a:srgbClr val="FF33CC"/>
                </a:solidFill>
              </a:rPr>
              <a:t>: the spread of Enlightenment ideas or freedom, equality</a:t>
            </a:r>
          </a:p>
          <a:p>
            <a:r>
              <a:rPr lang="en-US" b="1" u="sng" dirty="0" smtClean="0">
                <a:solidFill>
                  <a:srgbClr val="00B050"/>
                </a:solidFill>
              </a:rPr>
              <a:t>Poor harvests</a:t>
            </a:r>
            <a:r>
              <a:rPr lang="en-US" dirty="0" smtClean="0">
                <a:solidFill>
                  <a:srgbClr val="00B050"/>
                </a:solidFill>
              </a:rPr>
              <a:t>: poor harvests drive up the price of food, risks of starvation for some</a:t>
            </a:r>
          </a:p>
          <a:p>
            <a:r>
              <a:rPr lang="en-US" b="1" u="sng" dirty="0" smtClean="0">
                <a:solidFill>
                  <a:srgbClr val="660066"/>
                </a:solidFill>
              </a:rPr>
              <a:t>Failure of reforms</a:t>
            </a:r>
            <a:r>
              <a:rPr lang="en-US" dirty="0" smtClean="0">
                <a:solidFill>
                  <a:srgbClr val="660066"/>
                </a:solidFill>
              </a:rPr>
              <a:t>: failure to take Necker advice, not taxing all estates, taxes and tariffs inside France</a:t>
            </a:r>
          </a:p>
          <a:p>
            <a:r>
              <a:rPr lang="en-US" sz="1900" dirty="0">
                <a:solidFill>
                  <a:srgbClr val="660066"/>
                </a:solidFill>
              </a:rPr>
              <a:t>Origins of FR History </a:t>
            </a:r>
            <a:r>
              <a:rPr lang="en-US" sz="1900" dirty="0" err="1">
                <a:solidFill>
                  <a:srgbClr val="660066"/>
                </a:solidFill>
              </a:rPr>
              <a:t>ch.</a:t>
            </a:r>
            <a:r>
              <a:rPr lang="en-US" sz="1900" dirty="0">
                <a:solidFill>
                  <a:srgbClr val="660066"/>
                </a:solidFill>
              </a:rPr>
              <a:t> </a:t>
            </a:r>
            <a:r>
              <a:rPr lang="en-US" sz="1900" dirty="0">
                <a:solidFill>
                  <a:srgbClr val="660066"/>
                </a:solidFill>
              </a:rPr>
              <a:t>4 min: </a:t>
            </a:r>
            <a:r>
              <a:rPr lang="en-US" sz="1900" dirty="0">
                <a:solidFill>
                  <a:srgbClr val="660066"/>
                </a:solidFill>
                <a:hlinkClick r:id="rId2"/>
              </a:rPr>
              <a:t>http://</a:t>
            </a:r>
            <a:r>
              <a:rPr lang="en-US" sz="1900" dirty="0">
                <a:solidFill>
                  <a:srgbClr val="660066"/>
                </a:solidFill>
                <a:hlinkClick r:id="rId2"/>
              </a:rPr>
              <a:t>www.history.com/topics/french-revolution/videos/origins-of-the-french-revolution</a:t>
            </a:r>
            <a:endParaRPr lang="en-US" sz="1900" dirty="0">
              <a:solidFill>
                <a:srgbClr val="660066"/>
              </a:solidFill>
            </a:endParaRPr>
          </a:p>
          <a:p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5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Tennis Court Oath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9067800" cy="5791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Since only propertied men most of the Third Estate was made up of </a:t>
            </a:r>
          </a:p>
          <a:p>
            <a:r>
              <a:rPr lang="en-US" dirty="0"/>
              <a:t>         </a:t>
            </a:r>
            <a:r>
              <a:rPr lang="en-US" b="1" dirty="0"/>
              <a:t>+  middle class officials    </a:t>
            </a:r>
          </a:p>
          <a:p>
            <a:r>
              <a:rPr lang="en-US" b="1" dirty="0"/>
              <a:t>         + </a:t>
            </a:r>
            <a:r>
              <a:rPr lang="en-US" b="1" dirty="0" smtClean="0"/>
              <a:t>Lawyers</a:t>
            </a:r>
            <a:endParaRPr lang="en-US" b="1" dirty="0"/>
          </a:p>
          <a:p>
            <a:r>
              <a:rPr lang="en-US" b="1" dirty="0"/>
              <a:t>         + </a:t>
            </a:r>
            <a:r>
              <a:rPr lang="en-US" b="1" dirty="0" smtClean="0"/>
              <a:t>writers</a:t>
            </a:r>
            <a:endParaRPr lang="en-US" b="1" dirty="0"/>
          </a:p>
          <a:p>
            <a:pPr lvl="0"/>
            <a:r>
              <a:rPr lang="en-US" dirty="0"/>
              <a:t>They were familiar with the writings </a:t>
            </a:r>
            <a:r>
              <a:rPr lang="en-US" dirty="0" smtClean="0"/>
              <a:t>of </a:t>
            </a:r>
            <a:r>
              <a:rPr lang="en-US" b="1" dirty="0" smtClean="0"/>
              <a:t>Voltaire and Rousseau </a:t>
            </a:r>
            <a:r>
              <a:rPr lang="en-US" dirty="0" smtClean="0"/>
              <a:t> </a:t>
            </a:r>
            <a:r>
              <a:rPr lang="en-US" dirty="0"/>
              <a:t>and came prepared to solve the finical crisis and insist </a:t>
            </a:r>
            <a:r>
              <a:rPr lang="en-US" dirty="0" smtClean="0"/>
              <a:t>on: </a:t>
            </a:r>
            <a:endParaRPr lang="en-US" dirty="0"/>
          </a:p>
          <a:p>
            <a:pPr lvl="0"/>
            <a:r>
              <a:rPr lang="en-US" dirty="0"/>
              <a:t>All three Estates meet in </a:t>
            </a:r>
            <a:r>
              <a:rPr lang="en-US" b="1" dirty="0" smtClean="0"/>
              <a:t>May 1789</a:t>
            </a:r>
            <a:endParaRPr lang="en-US" b="1" dirty="0"/>
          </a:p>
          <a:p>
            <a:pPr lvl="0"/>
            <a:r>
              <a:rPr lang="en-US" b="1" u="sng" dirty="0"/>
              <a:t>First Problem</a:t>
            </a:r>
            <a:r>
              <a:rPr lang="en-US" dirty="0"/>
              <a:t>: the issue of voting</a:t>
            </a:r>
          </a:p>
          <a:p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the past</a:t>
            </a:r>
            <a:r>
              <a:rPr lang="en-US" u="sng" dirty="0"/>
              <a:t> </a:t>
            </a:r>
            <a:r>
              <a:rPr lang="en-US" dirty="0"/>
              <a:t>each group had one vote so under this system 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b="1" dirty="0" smtClean="0"/>
              <a:t>First and Second </a:t>
            </a:r>
            <a:r>
              <a:rPr lang="en-US" dirty="0"/>
              <a:t>estates would always </a:t>
            </a:r>
            <a:r>
              <a:rPr lang="en-US" b="1" dirty="0" smtClean="0"/>
              <a:t>out vote </a:t>
            </a:r>
            <a:r>
              <a:rPr lang="en-US" b="1" dirty="0"/>
              <a:t>the </a:t>
            </a:r>
            <a:r>
              <a:rPr lang="en-US" b="1" dirty="0" smtClean="0"/>
              <a:t>Third Estates </a:t>
            </a:r>
            <a:r>
              <a:rPr lang="en-US" dirty="0"/>
              <a:t>two to one     </a:t>
            </a:r>
            <a:r>
              <a:rPr lang="en-US" u="sng" dirty="0"/>
              <a:t>The Third Estate wanted</a:t>
            </a:r>
            <a:r>
              <a:rPr lang="en-US" dirty="0"/>
              <a:t> all </a:t>
            </a:r>
            <a:r>
              <a:rPr lang="en-US" dirty="0" smtClean="0"/>
              <a:t> </a:t>
            </a:r>
            <a:r>
              <a:rPr lang="en-US" b="1" dirty="0" smtClean="0"/>
              <a:t>Estates</a:t>
            </a:r>
            <a:r>
              <a:rPr lang="en-US" dirty="0" smtClean="0"/>
              <a:t> </a:t>
            </a:r>
            <a:r>
              <a:rPr lang="en-US" dirty="0"/>
              <a:t>to meet in a </a:t>
            </a:r>
            <a:r>
              <a:rPr lang="en-US" dirty="0" smtClean="0"/>
              <a:t>single body </a:t>
            </a:r>
            <a:r>
              <a:rPr lang="en-US" dirty="0"/>
              <a:t>with votes counted </a:t>
            </a:r>
            <a:r>
              <a:rPr lang="en-US" dirty="0" smtClean="0"/>
              <a:t>by </a:t>
            </a:r>
            <a:r>
              <a:rPr lang="en-US" b="1" dirty="0" smtClean="0"/>
              <a:t>head</a:t>
            </a:r>
            <a:endParaRPr lang="en-US" b="1" dirty="0"/>
          </a:p>
          <a:p>
            <a:pPr lvl="0"/>
            <a:r>
              <a:rPr lang="en-US" dirty="0"/>
              <a:t>The Third estate claiming they represent the people of France called themselves the </a:t>
            </a:r>
            <a:r>
              <a:rPr lang="en-US" b="1" dirty="0"/>
              <a:t>National Assembly</a:t>
            </a:r>
            <a:r>
              <a:rPr lang="en-US" dirty="0"/>
              <a:t> and invited delegates from the other estates to help them write a constitution. Describing the basic rules and allows of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latin typeface="Arial Rounded MT Bold" panose="020F0704030504030204" pitchFamily="34" charset="0"/>
              </a:rPr>
              <a:t>Tennis Court Oath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4572000" cy="52578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u="sng" dirty="0" smtClean="0">
                <a:solidFill>
                  <a:srgbClr val="C00000"/>
                </a:solidFill>
              </a:rPr>
              <a:t>National </a:t>
            </a:r>
            <a:r>
              <a:rPr lang="en-US" b="1" u="sng" dirty="0">
                <a:solidFill>
                  <a:srgbClr val="C00000"/>
                </a:solidFill>
              </a:rPr>
              <a:t>Assembly </a:t>
            </a:r>
            <a:r>
              <a:rPr lang="en-US" dirty="0"/>
              <a:t>found themselves locked out to the meeting all and met across the street at an indoor tennis court and too the famous </a:t>
            </a:r>
            <a:r>
              <a:rPr lang="en-US" b="1" u="sng" dirty="0" smtClean="0">
                <a:solidFill>
                  <a:srgbClr val="C00000"/>
                </a:solidFill>
              </a:rPr>
              <a:t>Tennis Court Oath </a:t>
            </a:r>
            <a:r>
              <a:rPr lang="en-US" dirty="0"/>
              <a:t>vowing to never separate and continue meeting until they establish a just and </a:t>
            </a:r>
            <a:r>
              <a:rPr lang="en-US" dirty="0" smtClean="0"/>
              <a:t>sound </a:t>
            </a:r>
            <a:r>
              <a:rPr lang="en-US" b="1" u="sng" dirty="0" smtClean="0">
                <a:solidFill>
                  <a:srgbClr val="C00000"/>
                </a:solidFill>
              </a:rPr>
              <a:t>constitution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76400"/>
            <a:ext cx="4495800" cy="5181600"/>
          </a:xfrm>
        </p:spPr>
      </p:pic>
    </p:spTree>
    <p:extLst>
      <p:ext uri="{BB962C8B-B14F-4D97-AF65-F5344CB8AC3E}">
        <p14:creationId xmlns:p14="http://schemas.microsoft.com/office/powerpoint/2010/main" val="18960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Algerian" panose="04020705040A02060702" pitchFamily="82" charset="0"/>
              </a:rPr>
              <a:t>Storming the </a:t>
            </a:r>
            <a:r>
              <a:rPr lang="en-US" b="1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Bastille</a:t>
            </a:r>
            <a:endParaRPr lang="en-US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July 14th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 the streets of Paris rumors of royal troops coming to occupy the capital sent over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800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Parisians to gather in font of the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Bastille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grim medieval fortress used as a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prison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crowd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demanded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weapons and gun powder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they believed was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stored there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commander of the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Bastille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refused to open the doors but then opened fire on the crowd.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battle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followed with the crowd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breaking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into the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Bastille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killing the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commander and the five guards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released the handful of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prisoners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but found no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weapons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The storming of the Bastille became a symbol of the </a:t>
            </a:r>
            <a:r>
              <a:rPr lang="en-US" b="1" dirty="0" smtClean="0">
                <a:solidFill>
                  <a:srgbClr val="C00000"/>
                </a:solidFill>
              </a:rPr>
              <a:t>French Revolution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because it was seen as a blow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tyranny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is still celebrated today on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July 14th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Bastille Day and is a national holiday</a:t>
            </a:r>
          </a:p>
        </p:txBody>
      </p:sp>
    </p:spTree>
    <p:extLst>
      <p:ext uri="{BB962C8B-B14F-4D97-AF65-F5344CB8AC3E}">
        <p14:creationId xmlns:p14="http://schemas.microsoft.com/office/powerpoint/2010/main" val="25552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  <a:latin typeface="Algerian" panose="04020705040A02060702" pitchFamily="82" charset="0"/>
              </a:rPr>
              <a:t>Setting the Scene</a:t>
            </a:r>
            <a:endParaRPr lang="en-US" b="1" i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>
                <a:solidFill>
                  <a:srgbClr val="00B050"/>
                </a:solidFill>
              </a:rPr>
              <a:t>The Four Phases of the Revolutionary era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.  (1789-1791) moderate phase of the </a:t>
            </a:r>
            <a:r>
              <a:rPr lang="en-US" b="1" dirty="0" smtClean="0">
                <a:solidFill>
                  <a:srgbClr val="FF33CC"/>
                </a:solidFill>
              </a:rPr>
              <a:t>National Assembly</a:t>
            </a:r>
            <a:endParaRPr lang="en-US" b="1" dirty="0">
              <a:solidFill>
                <a:srgbClr val="FF33CC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.  </a:t>
            </a:r>
            <a:r>
              <a:rPr lang="en-US" u="sng" dirty="0">
                <a:solidFill>
                  <a:srgbClr val="00B050"/>
                </a:solidFill>
              </a:rPr>
              <a:t>(1792-1793)</a:t>
            </a:r>
            <a:r>
              <a:rPr lang="en-US" dirty="0">
                <a:solidFill>
                  <a:srgbClr val="00B050"/>
                </a:solidFill>
              </a:rPr>
              <a:t> turned France into a </a:t>
            </a:r>
            <a:r>
              <a:rPr lang="en-US" dirty="0" smtClean="0">
                <a:solidFill>
                  <a:srgbClr val="7030A0"/>
                </a:solidFill>
              </a:rPr>
              <a:t>constitutional    monarchy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u="sng" dirty="0">
                <a:solidFill>
                  <a:srgbClr val="00B050"/>
                </a:solidFill>
              </a:rPr>
              <a:t> (1793-1794)</a:t>
            </a:r>
            <a:r>
              <a:rPr lang="en-US" dirty="0">
                <a:solidFill>
                  <a:srgbClr val="00B050"/>
                </a:solidFill>
              </a:rPr>
              <a:t> a phase of escalating violence led to the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Reign of Terror</a:t>
            </a:r>
            <a:endParaRPr lang="en-US" b="1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>
                <a:solidFill>
                  <a:srgbClr val="00B050"/>
                </a:solidFill>
              </a:rPr>
              <a:t>4.</a:t>
            </a:r>
            <a:r>
              <a:rPr lang="en-US" u="sng" dirty="0">
                <a:solidFill>
                  <a:srgbClr val="00B050"/>
                </a:solidFill>
              </a:rPr>
              <a:t> (1793-1794)</a:t>
            </a:r>
            <a:r>
              <a:rPr lang="en-US" dirty="0">
                <a:solidFill>
                  <a:srgbClr val="00B050"/>
                </a:solidFill>
              </a:rPr>
              <a:t> periods of reaction against extremism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known </a:t>
            </a:r>
            <a:r>
              <a:rPr lang="en-US" dirty="0">
                <a:solidFill>
                  <a:srgbClr val="00B050"/>
                </a:solidFill>
              </a:rPr>
              <a:t>as </a:t>
            </a:r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Directory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u="sng" dirty="0">
                <a:solidFill>
                  <a:srgbClr val="00B050"/>
                </a:solidFill>
              </a:rPr>
              <a:t>(1799-1815)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Age of </a:t>
            </a:r>
            <a:r>
              <a:rPr lang="en-US" dirty="0" smtClean="0">
                <a:solidFill>
                  <a:srgbClr val="0070C0"/>
                </a:solidFill>
              </a:rPr>
              <a:t>Napoleon</a:t>
            </a:r>
          </a:p>
          <a:p>
            <a:pPr lvl="0"/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section is about the moderate start</a:t>
            </a:r>
          </a:p>
        </p:txBody>
      </p:sp>
    </p:spTree>
    <p:extLst>
      <p:ext uri="{BB962C8B-B14F-4D97-AF65-F5344CB8AC3E}">
        <p14:creationId xmlns:p14="http://schemas.microsoft.com/office/powerpoint/2010/main" val="14258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3208</Words>
  <Application>Microsoft Office PowerPoint</Application>
  <PresentationFormat>Widescreen</PresentationFormat>
  <Paragraphs>278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Algerian</vt:lpstr>
      <vt:lpstr>Andalus</vt:lpstr>
      <vt:lpstr>Arial</vt:lpstr>
      <vt:lpstr>Arial Rounded MT Bold</vt:lpstr>
      <vt:lpstr>Calibri</vt:lpstr>
      <vt:lpstr>Calibri Light</vt:lpstr>
      <vt:lpstr>Castellar</vt:lpstr>
      <vt:lpstr>Office Theme</vt:lpstr>
      <vt:lpstr>PowerPoint Presentation</vt:lpstr>
      <vt:lpstr>The Old Regime</vt:lpstr>
      <vt:lpstr>The Third Estate</vt:lpstr>
      <vt:lpstr>Discontent</vt:lpstr>
      <vt:lpstr>Causes of French Revolution</vt:lpstr>
      <vt:lpstr>Tennis Court Oath</vt:lpstr>
      <vt:lpstr>Tennis Court Oath</vt:lpstr>
      <vt:lpstr>Storming the Bastille</vt:lpstr>
      <vt:lpstr>Setting the Scene</vt:lpstr>
      <vt:lpstr>Women March on Versailles</vt:lpstr>
      <vt:lpstr>Declaration of the Rights of Man</vt:lpstr>
      <vt:lpstr>Reorganizing the Church</vt:lpstr>
      <vt:lpstr>Constitution of 1791</vt:lpstr>
      <vt:lpstr>Internal Divisions</vt:lpstr>
      <vt:lpstr>The French Republic</vt:lpstr>
      <vt:lpstr>The Convention Defends the Republic</vt:lpstr>
      <vt:lpstr>Robespierre</vt:lpstr>
      <vt:lpstr>                   The Reign of Terror</vt:lpstr>
      <vt:lpstr>Reaction and the Directory</vt:lpstr>
      <vt:lpstr>Changes in Daily Life</vt:lpstr>
      <vt:lpstr>Nationalism</vt:lpstr>
      <vt:lpstr>THE AGE OF NAPOLEON BEGINS </vt:lpstr>
      <vt:lpstr>Early Successes</vt:lpstr>
      <vt:lpstr>Reforms</vt:lpstr>
      <vt:lpstr>Napoleonic Code</vt:lpstr>
      <vt:lpstr>The Grand Empire</vt:lpstr>
      <vt:lpstr>Napoleon’s Empire </vt:lpstr>
      <vt:lpstr>France Versus Britain</vt:lpstr>
      <vt:lpstr>Challenges to Napoleon’s Empire</vt:lpstr>
      <vt:lpstr>Impact of Nationalism</vt:lpstr>
      <vt:lpstr>Resistance in Spain</vt:lpstr>
      <vt:lpstr>Defeat in Russia</vt:lpstr>
      <vt:lpstr>Battle of Waterloo</vt:lpstr>
      <vt:lpstr>Legacy of Napoleon</vt:lpstr>
      <vt:lpstr>Congress of Vienna /  Gathering of Leaders</vt:lpstr>
      <vt:lpstr>Goals of the Congress</vt:lpstr>
      <vt:lpstr>Cause and effect of French Revolution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Churchill</dc:creator>
  <cp:lastModifiedBy>Carrie Churchill</cp:lastModifiedBy>
  <cp:revision>10</cp:revision>
  <dcterms:created xsi:type="dcterms:W3CDTF">2017-03-29T12:13:50Z</dcterms:created>
  <dcterms:modified xsi:type="dcterms:W3CDTF">2017-03-29T14:07:52Z</dcterms:modified>
</cp:coreProperties>
</file>