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18"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4" r:id="rId56"/>
    <p:sldId id="316" r:id="rId57"/>
    <p:sldId id="317" r:id="rId58"/>
    <p:sldId id="312" r:id="rId59"/>
    <p:sldId id="313" r:id="rId60"/>
    <p:sldId id="315"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7BDAE-61BA-4C42-9349-889A69AE7AEB}" type="datetimeFigureOut">
              <a:rPr lang="en-US" smtClean="0"/>
              <a:t>9/15/2017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3F694-5056-452F-8123-F7DDE8A764B5}" type="slidenum">
              <a:rPr lang="en-US" smtClean="0"/>
              <a:t>‹#›</a:t>
            </a:fld>
            <a:endParaRPr lang="en-US"/>
          </a:p>
        </p:txBody>
      </p:sp>
    </p:spTree>
    <p:extLst>
      <p:ext uri="{BB962C8B-B14F-4D97-AF65-F5344CB8AC3E}">
        <p14:creationId xmlns:p14="http://schemas.microsoft.com/office/powerpoint/2010/main" val="2299837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9C7500-8956-441E-97D8-4EFDFEF642A8}" type="slidenum">
              <a:rPr lang="en-US" smtClean="0">
                <a:latin typeface="Abscissa"/>
              </a:rPr>
              <a:pPr fontAlgn="base">
                <a:spcBef>
                  <a:spcPct val="0"/>
                </a:spcBef>
                <a:spcAft>
                  <a:spcPct val="0"/>
                </a:spcAft>
              </a:pPr>
              <a:t>8</a:t>
            </a:fld>
            <a:endParaRPr lang="en-US">
              <a:latin typeface="Abscissa"/>
            </a:endParaRPr>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bscissa"/>
            </a:endParaRPr>
          </a:p>
        </p:txBody>
      </p:sp>
    </p:spTree>
    <p:extLst>
      <p:ext uri="{BB962C8B-B14F-4D97-AF65-F5344CB8AC3E}">
        <p14:creationId xmlns:p14="http://schemas.microsoft.com/office/powerpoint/2010/main" val="278183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9/15/2017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9/15/2017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9/15/2017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9/15/2017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9/15/2017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ted.com/talks/hans_rosling_on_global_population_growth"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PwSnc-TauG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youtube.com/watch?v=QAkW_i0bDpQ" TargetMode="External"/><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www.youtube.com/watch?v=o7SBG6acQ5A" TargetMode="External"/><Relationship Id="rId3" Type="http://schemas.openxmlformats.org/officeDocument/2006/relationships/hyperlink" Target="https://www.youtube.com/watch?v=wnEXB_YPyEM" TargetMode="External"/><Relationship Id="rId7" Type="http://schemas.openxmlformats.org/officeDocument/2006/relationships/hyperlink" Target="https://www.youtube.com/watch?v=QAkW_i0bDpQ" TargetMode="External"/><Relationship Id="rId12" Type="http://schemas.openxmlformats.org/officeDocument/2006/relationships/hyperlink" Target="https://www.youtube.com/watch?v=t3YdAcMENbk" TargetMode="External"/><Relationship Id="rId2" Type="http://schemas.openxmlformats.org/officeDocument/2006/relationships/hyperlink" Target="https://www.youtube.com/watch?v=1yb3RKsvkBI" TargetMode="External"/><Relationship Id="rId1" Type="http://schemas.openxmlformats.org/officeDocument/2006/relationships/slideLayout" Target="../slideLayouts/slideLayout2.xml"/><Relationship Id="rId6" Type="http://schemas.openxmlformats.org/officeDocument/2006/relationships/hyperlink" Target="https://www.youtube.com/watch?v=khFjdmp9sZk" TargetMode="External"/><Relationship Id="rId11" Type="http://schemas.openxmlformats.org/officeDocument/2006/relationships/hyperlink" Target="https://www.youtube.com/watch?v=bMLVGKIWA1c&amp;feature=youtu.be" TargetMode="External"/><Relationship Id="rId5" Type="http://schemas.openxmlformats.org/officeDocument/2006/relationships/hyperlink" Target="https://www.youtube.com/watch?v=Z2_p95lOaHk" TargetMode="External"/><Relationship Id="rId10" Type="http://schemas.openxmlformats.org/officeDocument/2006/relationships/hyperlink" Target="https://www.youtube.com/watch?v=050O2YTMc2o" TargetMode="External"/><Relationship Id="rId4" Type="http://schemas.openxmlformats.org/officeDocument/2006/relationships/hyperlink" Target="https://www.youtube.com/watch?v=h2h9tuPzeOw" TargetMode="External"/><Relationship Id="rId9" Type="http://schemas.openxmlformats.org/officeDocument/2006/relationships/hyperlink" Target="https://www.youtube.com/watch?v=mr1eb1_BQz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ED4854-9BDD-411F-8C8F-584E1580EF84}"/>
              </a:ext>
            </a:extLst>
          </p:cNvPr>
          <p:cNvSpPr>
            <a:spLocks noGrp="1"/>
          </p:cNvSpPr>
          <p:nvPr>
            <p:ph type="ctrTitle"/>
          </p:nvPr>
        </p:nvSpPr>
        <p:spPr>
          <a:xfrm>
            <a:off x="1099930" y="1179443"/>
            <a:ext cx="9766853" cy="3326296"/>
          </a:xfrm>
        </p:spPr>
        <p:txBody>
          <a:bodyPr/>
          <a:lstStyle/>
          <a:p>
            <a:r>
              <a:rPr lang="en-US" u="sng" dirty="0">
                <a:solidFill>
                  <a:srgbClr val="7030A0"/>
                </a:solidFill>
              </a:rPr>
              <a:t>AP Human Geography Unit II /  </a:t>
            </a:r>
            <a:r>
              <a:rPr lang="en-US" u="sng" dirty="0">
                <a:solidFill>
                  <a:srgbClr val="C00000"/>
                </a:solidFill>
              </a:rPr>
              <a:t>Population</a:t>
            </a:r>
            <a:r>
              <a:rPr lang="en-US" u="sng" dirty="0">
                <a:solidFill>
                  <a:srgbClr val="7030A0"/>
                </a:solidFill>
              </a:rPr>
              <a:t> and Migration</a:t>
            </a:r>
            <a:endParaRPr lang="en-US" dirty="0"/>
          </a:p>
        </p:txBody>
      </p:sp>
      <p:sp>
        <p:nvSpPr>
          <p:cNvPr id="3" name="Subtitle 2">
            <a:extLst>
              <a:ext uri="{FF2B5EF4-FFF2-40B4-BE49-F238E27FC236}">
                <a16:creationId xmlns="" xmlns:a16="http://schemas.microsoft.com/office/drawing/2014/main" id="{EB3EC915-7466-4C57-A808-7567A0FDDF38}"/>
              </a:ext>
            </a:extLst>
          </p:cNvPr>
          <p:cNvSpPr>
            <a:spLocks noGrp="1"/>
          </p:cNvSpPr>
          <p:nvPr>
            <p:ph type="subTitle" idx="1"/>
          </p:nvPr>
        </p:nvSpPr>
        <p:spPr>
          <a:xfrm>
            <a:off x="2679906" y="4823791"/>
            <a:ext cx="6831673" cy="795131"/>
          </a:xfrm>
        </p:spPr>
        <p:txBody>
          <a:bodyPr/>
          <a:lstStyle/>
          <a:p>
            <a:endParaRPr lang="en-US" dirty="0"/>
          </a:p>
        </p:txBody>
      </p:sp>
    </p:spTree>
    <p:extLst>
      <p:ext uri="{BB962C8B-B14F-4D97-AF65-F5344CB8AC3E}">
        <p14:creationId xmlns:p14="http://schemas.microsoft.com/office/powerpoint/2010/main" val="21389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01CA7D-49A3-4E5D-B60E-434EEC2B2011}"/>
              </a:ext>
            </a:extLst>
          </p:cNvPr>
          <p:cNvSpPr>
            <a:spLocks noGrp="1"/>
          </p:cNvSpPr>
          <p:nvPr>
            <p:ph type="title"/>
          </p:nvPr>
        </p:nvSpPr>
        <p:spPr>
          <a:xfrm>
            <a:off x="834887" y="0"/>
            <a:ext cx="11224589" cy="596348"/>
          </a:xfrm>
        </p:spPr>
        <p:txBody>
          <a:bodyPr>
            <a:normAutofit fontScale="90000"/>
          </a:bodyPr>
          <a:lstStyle/>
          <a:p>
            <a:r>
              <a:rPr lang="en-US" dirty="0"/>
              <a:t>                                 </a:t>
            </a:r>
            <a:r>
              <a:rPr lang="en-US" b="1" u="sng" dirty="0">
                <a:solidFill>
                  <a:srgbClr val="009900"/>
                </a:solidFill>
              </a:rPr>
              <a:t>East Asia</a:t>
            </a:r>
          </a:p>
        </p:txBody>
      </p:sp>
      <p:pic>
        <p:nvPicPr>
          <p:cNvPr id="6" name="Content Placeholder 5">
            <a:extLst>
              <a:ext uri="{FF2B5EF4-FFF2-40B4-BE49-F238E27FC236}">
                <a16:creationId xmlns="" xmlns:a16="http://schemas.microsoft.com/office/drawing/2014/main" id="{C920326F-159F-436A-A53E-E844CB2C2907}"/>
              </a:ext>
            </a:extLst>
          </p:cNvPr>
          <p:cNvPicPr>
            <a:picLocks noGrp="1" noChangeAspect="1"/>
          </p:cNvPicPr>
          <p:nvPr>
            <p:ph sz="half" idx="1"/>
          </p:nvPr>
        </p:nvPicPr>
        <p:blipFill>
          <a:blip r:embed="rId2"/>
          <a:stretch>
            <a:fillRect/>
          </a:stretch>
        </p:blipFill>
        <p:spPr>
          <a:xfrm>
            <a:off x="742122" y="596348"/>
            <a:ext cx="7527235" cy="6149009"/>
          </a:xfrm>
        </p:spPr>
      </p:pic>
      <p:sp>
        <p:nvSpPr>
          <p:cNvPr id="4" name="Content Placeholder 3">
            <a:extLst>
              <a:ext uri="{FF2B5EF4-FFF2-40B4-BE49-F238E27FC236}">
                <a16:creationId xmlns="" xmlns:a16="http://schemas.microsoft.com/office/drawing/2014/main" id="{048D1678-E534-44C8-90C1-424816304B51}"/>
              </a:ext>
            </a:extLst>
          </p:cNvPr>
          <p:cNvSpPr>
            <a:spLocks noGrp="1"/>
          </p:cNvSpPr>
          <p:nvPr>
            <p:ph sz="half" idx="2"/>
          </p:nvPr>
        </p:nvSpPr>
        <p:spPr>
          <a:xfrm>
            <a:off x="8388625" y="1007165"/>
            <a:ext cx="3670851" cy="5738192"/>
          </a:xfrm>
        </p:spPr>
        <p:txBody>
          <a:bodyPr/>
          <a:lstStyle/>
          <a:p>
            <a:r>
              <a:rPr lang="en-US" dirty="0"/>
              <a:t>Nearly ¼ op world’s population live here</a:t>
            </a:r>
          </a:p>
          <a:p>
            <a:r>
              <a:rPr lang="en-US" dirty="0"/>
              <a:t>Region bordering the Pacific Ocean, includes eastern China, islands of Japan, Korean peninsula and island of Taiwan </a:t>
            </a:r>
          </a:p>
        </p:txBody>
      </p:sp>
    </p:spTree>
    <p:extLst>
      <p:ext uri="{BB962C8B-B14F-4D97-AF65-F5344CB8AC3E}">
        <p14:creationId xmlns:p14="http://schemas.microsoft.com/office/powerpoint/2010/main" val="147149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3E7662-884D-4000-A6E5-1B8918A8E539}"/>
              </a:ext>
            </a:extLst>
          </p:cNvPr>
          <p:cNvSpPr>
            <a:spLocks noGrp="1"/>
          </p:cNvSpPr>
          <p:nvPr>
            <p:ph type="title"/>
          </p:nvPr>
        </p:nvSpPr>
        <p:spPr>
          <a:xfrm>
            <a:off x="914401" y="0"/>
            <a:ext cx="11052312" cy="636104"/>
          </a:xfrm>
        </p:spPr>
        <p:txBody>
          <a:bodyPr>
            <a:normAutofit fontScale="90000"/>
          </a:bodyPr>
          <a:lstStyle/>
          <a:p>
            <a:r>
              <a:rPr lang="en-US" dirty="0"/>
              <a:t>                                       </a:t>
            </a:r>
            <a:r>
              <a:rPr lang="en-US" b="1" u="sng" dirty="0">
                <a:solidFill>
                  <a:srgbClr val="FF9900"/>
                </a:solidFill>
              </a:rPr>
              <a:t>China</a:t>
            </a:r>
          </a:p>
        </p:txBody>
      </p:sp>
      <p:pic>
        <p:nvPicPr>
          <p:cNvPr id="6" name="Content Placeholder 5">
            <a:extLst>
              <a:ext uri="{FF2B5EF4-FFF2-40B4-BE49-F238E27FC236}">
                <a16:creationId xmlns="" xmlns:a16="http://schemas.microsoft.com/office/drawing/2014/main" id="{971D7B00-D3E2-4843-8132-E0EF5376D3DD}"/>
              </a:ext>
            </a:extLst>
          </p:cNvPr>
          <p:cNvPicPr>
            <a:picLocks noGrp="1" noChangeAspect="1"/>
          </p:cNvPicPr>
          <p:nvPr>
            <p:ph sz="half" idx="1"/>
          </p:nvPr>
        </p:nvPicPr>
        <p:blipFill>
          <a:blip r:embed="rId2"/>
          <a:stretch>
            <a:fillRect/>
          </a:stretch>
        </p:blipFill>
        <p:spPr>
          <a:xfrm>
            <a:off x="821636" y="755374"/>
            <a:ext cx="7858538" cy="6003235"/>
          </a:xfrm>
        </p:spPr>
      </p:pic>
      <p:sp>
        <p:nvSpPr>
          <p:cNvPr id="4" name="Content Placeholder 3">
            <a:extLst>
              <a:ext uri="{FF2B5EF4-FFF2-40B4-BE49-F238E27FC236}">
                <a16:creationId xmlns="" xmlns:a16="http://schemas.microsoft.com/office/drawing/2014/main" id="{6C44B4F5-22A0-40F5-8954-FF0DB6B274EE}"/>
              </a:ext>
            </a:extLst>
          </p:cNvPr>
          <p:cNvSpPr>
            <a:spLocks noGrp="1"/>
          </p:cNvSpPr>
          <p:nvPr>
            <p:ph sz="half" idx="2"/>
          </p:nvPr>
        </p:nvSpPr>
        <p:spPr>
          <a:xfrm>
            <a:off x="8839199" y="1060174"/>
            <a:ext cx="3246783" cy="5698435"/>
          </a:xfrm>
        </p:spPr>
        <p:txBody>
          <a:bodyPr>
            <a:normAutofit/>
          </a:bodyPr>
          <a:lstStyle/>
          <a:p>
            <a:r>
              <a:rPr lang="en-US" dirty="0"/>
              <a:t>The People’s Republic of China is the world’s most populous country and the 4</a:t>
            </a:r>
            <a:r>
              <a:rPr lang="en-US" baseline="30000" dirty="0"/>
              <a:t>th</a:t>
            </a:r>
            <a:r>
              <a:rPr lang="en-US" dirty="0"/>
              <a:t> leading country in land area</a:t>
            </a:r>
          </a:p>
          <a:p>
            <a:r>
              <a:rPr lang="en-US" dirty="0"/>
              <a:t>It population is clustered near the Pacific Coast areas and in several fertile river valleys that extend inland</a:t>
            </a:r>
          </a:p>
          <a:p>
            <a:r>
              <a:rPr lang="en-US" dirty="0"/>
              <a:t>Much of China’s interior is sparsely inhabited mountains and deserts.</a:t>
            </a:r>
          </a:p>
          <a:p>
            <a:r>
              <a:rPr lang="en-US" dirty="0"/>
              <a:t>Nearly ½ of the people live in rural areas where they work as famers.</a:t>
            </a:r>
          </a:p>
        </p:txBody>
      </p:sp>
    </p:spTree>
    <p:extLst>
      <p:ext uri="{BB962C8B-B14F-4D97-AF65-F5344CB8AC3E}">
        <p14:creationId xmlns:p14="http://schemas.microsoft.com/office/powerpoint/2010/main" val="306756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80E788-2B97-48DD-BF6C-621784C6FEAD}"/>
              </a:ext>
            </a:extLst>
          </p:cNvPr>
          <p:cNvSpPr>
            <a:spLocks noGrp="1"/>
          </p:cNvSpPr>
          <p:nvPr>
            <p:ph type="title"/>
          </p:nvPr>
        </p:nvSpPr>
        <p:spPr>
          <a:xfrm>
            <a:off x="901148" y="0"/>
            <a:ext cx="11290852" cy="715617"/>
          </a:xfrm>
        </p:spPr>
        <p:txBody>
          <a:bodyPr>
            <a:normAutofit/>
          </a:bodyPr>
          <a:lstStyle/>
          <a:p>
            <a:r>
              <a:rPr lang="en-US" dirty="0"/>
              <a:t>                           </a:t>
            </a:r>
            <a:r>
              <a:rPr lang="en-US" b="1" u="sng" dirty="0">
                <a:solidFill>
                  <a:srgbClr val="00B0F0"/>
                </a:solidFill>
              </a:rPr>
              <a:t>Japan and Korea</a:t>
            </a:r>
          </a:p>
        </p:txBody>
      </p:sp>
      <p:pic>
        <p:nvPicPr>
          <p:cNvPr id="6" name="Content Placeholder 5">
            <a:extLst>
              <a:ext uri="{FF2B5EF4-FFF2-40B4-BE49-F238E27FC236}">
                <a16:creationId xmlns="" xmlns:a16="http://schemas.microsoft.com/office/drawing/2014/main" id="{17AE0279-40B4-4EA1-80DD-CCAFBD529283}"/>
              </a:ext>
            </a:extLst>
          </p:cNvPr>
          <p:cNvPicPr>
            <a:picLocks noGrp="1" noChangeAspect="1"/>
          </p:cNvPicPr>
          <p:nvPr>
            <p:ph sz="half" idx="1"/>
          </p:nvPr>
        </p:nvPicPr>
        <p:blipFill>
          <a:blip r:embed="rId2"/>
          <a:stretch>
            <a:fillRect/>
          </a:stretch>
        </p:blipFill>
        <p:spPr>
          <a:xfrm>
            <a:off x="901148" y="715617"/>
            <a:ext cx="7434469" cy="6142383"/>
          </a:xfrm>
        </p:spPr>
      </p:pic>
      <p:sp>
        <p:nvSpPr>
          <p:cNvPr id="4" name="Content Placeholder 3">
            <a:extLst>
              <a:ext uri="{FF2B5EF4-FFF2-40B4-BE49-F238E27FC236}">
                <a16:creationId xmlns="" xmlns:a16="http://schemas.microsoft.com/office/drawing/2014/main" id="{E0678B26-6A7B-4811-859F-0169B4241FA4}"/>
              </a:ext>
            </a:extLst>
          </p:cNvPr>
          <p:cNvSpPr>
            <a:spLocks noGrp="1"/>
          </p:cNvSpPr>
          <p:nvPr>
            <p:ph sz="half" idx="2"/>
          </p:nvPr>
        </p:nvSpPr>
        <p:spPr>
          <a:xfrm>
            <a:off x="8521149" y="715617"/>
            <a:ext cx="3670851" cy="5718313"/>
          </a:xfrm>
        </p:spPr>
        <p:txBody>
          <a:bodyPr/>
          <a:lstStyle/>
          <a:p>
            <a:r>
              <a:rPr lang="en-US" b="1" dirty="0"/>
              <a:t>In Japan and Korea population is not distrusted evenly either</a:t>
            </a:r>
          </a:p>
          <a:p>
            <a:r>
              <a:rPr lang="en-US" dirty="0"/>
              <a:t>More that a third of the people live in three metropolitan areas. </a:t>
            </a:r>
          </a:p>
          <a:p>
            <a:r>
              <a:rPr lang="en-US" b="1" dirty="0"/>
              <a:t>Tokyo and Osaka in Japan and Seoul in South Korea that cover less than 3% of the two countries land area</a:t>
            </a:r>
          </a:p>
          <a:p>
            <a:r>
              <a:rPr lang="en-US" dirty="0"/>
              <a:t>In contrast to China, more than a 1/3  of all Japanese  and Koreans live in urban areas and work in industrial or service jobs</a:t>
            </a:r>
          </a:p>
        </p:txBody>
      </p:sp>
    </p:spTree>
    <p:extLst>
      <p:ext uri="{BB962C8B-B14F-4D97-AF65-F5344CB8AC3E}">
        <p14:creationId xmlns:p14="http://schemas.microsoft.com/office/powerpoint/2010/main" val="673511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F072D4-50D8-4A81-8364-8A642A352422}"/>
              </a:ext>
            </a:extLst>
          </p:cNvPr>
          <p:cNvSpPr>
            <a:spLocks noGrp="1"/>
          </p:cNvSpPr>
          <p:nvPr>
            <p:ph type="title"/>
          </p:nvPr>
        </p:nvSpPr>
        <p:spPr>
          <a:xfrm>
            <a:off x="927653" y="92766"/>
            <a:ext cx="11052312" cy="781878"/>
          </a:xfrm>
        </p:spPr>
        <p:txBody>
          <a:bodyPr/>
          <a:lstStyle/>
          <a:p>
            <a:r>
              <a:rPr lang="en-US" dirty="0"/>
              <a:t>                             </a:t>
            </a:r>
            <a:r>
              <a:rPr lang="en-US" b="1" u="sng" dirty="0">
                <a:solidFill>
                  <a:srgbClr val="CC0099"/>
                </a:solidFill>
              </a:rPr>
              <a:t>South Asia</a:t>
            </a:r>
          </a:p>
        </p:txBody>
      </p:sp>
      <p:pic>
        <p:nvPicPr>
          <p:cNvPr id="6" name="Content Placeholder 5">
            <a:extLst>
              <a:ext uri="{FF2B5EF4-FFF2-40B4-BE49-F238E27FC236}">
                <a16:creationId xmlns="" xmlns:a16="http://schemas.microsoft.com/office/drawing/2014/main" id="{98E03A4B-84ED-4025-BE80-07F17BA16D98}"/>
              </a:ext>
            </a:extLst>
          </p:cNvPr>
          <p:cNvPicPr>
            <a:picLocks noGrp="1" noChangeAspect="1"/>
          </p:cNvPicPr>
          <p:nvPr>
            <p:ph sz="half" idx="1"/>
          </p:nvPr>
        </p:nvPicPr>
        <p:blipFill>
          <a:blip r:embed="rId2"/>
          <a:stretch>
            <a:fillRect/>
          </a:stretch>
        </p:blipFill>
        <p:spPr>
          <a:xfrm>
            <a:off x="821635" y="1113183"/>
            <a:ext cx="8282608" cy="5744817"/>
          </a:xfrm>
        </p:spPr>
      </p:pic>
      <p:sp>
        <p:nvSpPr>
          <p:cNvPr id="4" name="Content Placeholder 3">
            <a:extLst>
              <a:ext uri="{FF2B5EF4-FFF2-40B4-BE49-F238E27FC236}">
                <a16:creationId xmlns="" xmlns:a16="http://schemas.microsoft.com/office/drawing/2014/main" id="{A994E232-5453-4ABD-B55E-714E28AE43BF}"/>
              </a:ext>
            </a:extLst>
          </p:cNvPr>
          <p:cNvSpPr>
            <a:spLocks noGrp="1"/>
          </p:cNvSpPr>
          <p:nvPr>
            <p:ph sz="half" idx="2"/>
          </p:nvPr>
        </p:nvSpPr>
        <p:spPr>
          <a:xfrm>
            <a:off x="9104244" y="1113183"/>
            <a:ext cx="2968486" cy="5645426"/>
          </a:xfrm>
        </p:spPr>
        <p:txBody>
          <a:bodyPr>
            <a:normAutofit fontScale="77500" lnSpcReduction="20000"/>
          </a:bodyPr>
          <a:lstStyle/>
          <a:p>
            <a:r>
              <a:rPr lang="en-US" dirty="0"/>
              <a:t>Nearly 1/4</a:t>
            </a:r>
            <a:r>
              <a:rPr lang="en-US" baseline="30000" dirty="0"/>
              <a:t>th</a:t>
            </a:r>
            <a:r>
              <a:rPr lang="en-US" dirty="0"/>
              <a:t> of world population lives in South Asia, which includes India, Pakistan, Bangladesh, and Sri Lanka</a:t>
            </a:r>
          </a:p>
          <a:p>
            <a:r>
              <a:rPr lang="en-US" dirty="0"/>
              <a:t>The largest concentration of people live along a 900 mile corridor from Lahore, Pakistan, through India and Bangladesh to the Bay of Bengal.</a:t>
            </a:r>
          </a:p>
          <a:p>
            <a:r>
              <a:rPr lang="en-US" dirty="0"/>
              <a:t>Much of the population is concentration along the plains of the Indus and Ganges Rivers</a:t>
            </a:r>
          </a:p>
          <a:p>
            <a:r>
              <a:rPr lang="en-US" dirty="0"/>
              <a:t>Another concentration is near India’s 2 long coastlines, the Arabian Sea to the west and the Bay of Bengal to the east</a:t>
            </a:r>
          </a:p>
          <a:p>
            <a:r>
              <a:rPr lang="en-US" dirty="0"/>
              <a:t>Most people in South Asia are farmers living in rural areas</a:t>
            </a:r>
          </a:p>
          <a:p>
            <a:r>
              <a:rPr lang="en-US" dirty="0"/>
              <a:t>The region contains 21 urban areas</a:t>
            </a:r>
          </a:p>
        </p:txBody>
      </p:sp>
    </p:spTree>
    <p:extLst>
      <p:ext uri="{BB962C8B-B14F-4D97-AF65-F5344CB8AC3E}">
        <p14:creationId xmlns:p14="http://schemas.microsoft.com/office/powerpoint/2010/main" val="3530964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59A6E6-34BC-4C94-A59B-7D5A0E4880BE}"/>
              </a:ext>
            </a:extLst>
          </p:cNvPr>
          <p:cNvSpPr>
            <a:spLocks noGrp="1"/>
          </p:cNvSpPr>
          <p:nvPr>
            <p:ph type="title"/>
          </p:nvPr>
        </p:nvSpPr>
        <p:spPr>
          <a:xfrm>
            <a:off x="795129" y="92766"/>
            <a:ext cx="11184835" cy="781878"/>
          </a:xfrm>
        </p:spPr>
        <p:txBody>
          <a:bodyPr/>
          <a:lstStyle/>
          <a:p>
            <a:r>
              <a:rPr lang="en-US" dirty="0"/>
              <a:t>                       </a:t>
            </a:r>
            <a:r>
              <a:rPr lang="en-US" b="1" u="sng" dirty="0">
                <a:solidFill>
                  <a:srgbClr val="7030A0"/>
                </a:solidFill>
              </a:rPr>
              <a:t>Southeast Asia</a:t>
            </a:r>
          </a:p>
        </p:txBody>
      </p:sp>
      <p:pic>
        <p:nvPicPr>
          <p:cNvPr id="6" name="Content Placeholder 5">
            <a:extLst>
              <a:ext uri="{FF2B5EF4-FFF2-40B4-BE49-F238E27FC236}">
                <a16:creationId xmlns="" xmlns:a16="http://schemas.microsoft.com/office/drawing/2014/main" id="{44ECA684-058B-4F0D-941B-EA9A2680B8B3}"/>
              </a:ext>
            </a:extLst>
          </p:cNvPr>
          <p:cNvPicPr>
            <a:picLocks noGrp="1" noChangeAspect="1"/>
          </p:cNvPicPr>
          <p:nvPr>
            <p:ph sz="half" idx="1"/>
          </p:nvPr>
        </p:nvPicPr>
        <p:blipFill>
          <a:blip r:embed="rId2"/>
          <a:stretch>
            <a:fillRect/>
          </a:stretch>
        </p:blipFill>
        <p:spPr>
          <a:xfrm>
            <a:off x="795129" y="874644"/>
            <a:ext cx="7553741" cy="5983356"/>
          </a:xfrm>
        </p:spPr>
      </p:pic>
      <p:sp>
        <p:nvSpPr>
          <p:cNvPr id="4" name="Content Placeholder 3">
            <a:extLst>
              <a:ext uri="{FF2B5EF4-FFF2-40B4-BE49-F238E27FC236}">
                <a16:creationId xmlns="" xmlns:a16="http://schemas.microsoft.com/office/drawing/2014/main" id="{D407F223-61E7-4D95-A61A-E1FDFDE870F0}"/>
              </a:ext>
            </a:extLst>
          </p:cNvPr>
          <p:cNvSpPr>
            <a:spLocks noGrp="1"/>
          </p:cNvSpPr>
          <p:nvPr>
            <p:ph sz="half" idx="2"/>
          </p:nvPr>
        </p:nvSpPr>
        <p:spPr>
          <a:xfrm>
            <a:off x="8441635" y="1060175"/>
            <a:ext cx="3750364" cy="5797826"/>
          </a:xfrm>
        </p:spPr>
        <p:txBody>
          <a:bodyPr>
            <a:normAutofit fontScale="85000" lnSpcReduction="10000"/>
          </a:bodyPr>
          <a:lstStyle/>
          <a:p>
            <a:r>
              <a:rPr lang="en-US" b="1" dirty="0"/>
              <a:t>600 million people live in South east Asia, mostly on a series of islands that live between the Indian and Pacific Oceans,]Indonesia, which consists of 13,677 islands, is the world’s fourth most populous country. The largest population concentration is on the island of Java with more than 100 million people</a:t>
            </a:r>
          </a:p>
          <a:p>
            <a:r>
              <a:rPr lang="en-US" dirty="0"/>
              <a:t>Several islands that belong to the Philippines contain high population concentrations, and population is also clustered along several river valley's and deltas at the southeastern of the Asian mainland known as Indochina.</a:t>
            </a:r>
          </a:p>
          <a:p>
            <a:r>
              <a:rPr lang="en-US" b="1" dirty="0"/>
              <a:t>The Southeast Asia concentration is characterized by a high percentage of people working as farmers in rural areas</a:t>
            </a:r>
          </a:p>
          <a:p>
            <a:r>
              <a:rPr lang="en-US" dirty="0"/>
              <a:t>High concentration of rural farmers</a:t>
            </a:r>
          </a:p>
          <a:p>
            <a:endParaRPr lang="en-US" dirty="0"/>
          </a:p>
        </p:txBody>
      </p:sp>
    </p:spTree>
    <p:extLst>
      <p:ext uri="{BB962C8B-B14F-4D97-AF65-F5344CB8AC3E}">
        <p14:creationId xmlns:p14="http://schemas.microsoft.com/office/powerpoint/2010/main" val="566757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2609CE-5D1C-4D2A-82B3-DA3B84206D33}"/>
              </a:ext>
            </a:extLst>
          </p:cNvPr>
          <p:cNvSpPr>
            <a:spLocks noGrp="1"/>
          </p:cNvSpPr>
          <p:nvPr>
            <p:ph type="title"/>
          </p:nvPr>
        </p:nvSpPr>
        <p:spPr>
          <a:xfrm>
            <a:off x="834887" y="0"/>
            <a:ext cx="11357113" cy="834887"/>
          </a:xfrm>
        </p:spPr>
        <p:txBody>
          <a:bodyPr/>
          <a:lstStyle/>
          <a:p>
            <a:r>
              <a:rPr lang="en-US" dirty="0"/>
              <a:t>                                   </a:t>
            </a:r>
            <a:r>
              <a:rPr lang="en-US" b="1" u="sng" dirty="0">
                <a:solidFill>
                  <a:srgbClr val="00B050"/>
                </a:solidFill>
              </a:rPr>
              <a:t>Europe</a:t>
            </a:r>
          </a:p>
        </p:txBody>
      </p:sp>
      <p:pic>
        <p:nvPicPr>
          <p:cNvPr id="6" name="Content Placeholder 5">
            <a:extLst>
              <a:ext uri="{FF2B5EF4-FFF2-40B4-BE49-F238E27FC236}">
                <a16:creationId xmlns="" xmlns:a16="http://schemas.microsoft.com/office/drawing/2014/main" id="{8766538D-6BA6-406E-B3FF-5FCF824522A1}"/>
              </a:ext>
            </a:extLst>
          </p:cNvPr>
          <p:cNvPicPr>
            <a:picLocks noGrp="1" noChangeAspect="1"/>
          </p:cNvPicPr>
          <p:nvPr>
            <p:ph sz="half" idx="1"/>
          </p:nvPr>
        </p:nvPicPr>
        <p:blipFill>
          <a:blip r:embed="rId2"/>
          <a:stretch>
            <a:fillRect/>
          </a:stretch>
        </p:blipFill>
        <p:spPr>
          <a:xfrm>
            <a:off x="834885" y="733444"/>
            <a:ext cx="7496316" cy="6023113"/>
          </a:xfrm>
        </p:spPr>
      </p:pic>
      <p:sp>
        <p:nvSpPr>
          <p:cNvPr id="4" name="Content Placeholder 3">
            <a:extLst>
              <a:ext uri="{FF2B5EF4-FFF2-40B4-BE49-F238E27FC236}">
                <a16:creationId xmlns="" xmlns:a16="http://schemas.microsoft.com/office/drawing/2014/main" id="{150B6B88-8A6B-4B96-8E85-118DC828EDCD}"/>
              </a:ext>
            </a:extLst>
          </p:cNvPr>
          <p:cNvSpPr>
            <a:spLocks noGrp="1"/>
          </p:cNvSpPr>
          <p:nvPr>
            <p:ph sz="half" idx="2"/>
          </p:nvPr>
        </p:nvSpPr>
        <p:spPr>
          <a:xfrm>
            <a:off x="8331202" y="834887"/>
            <a:ext cx="3860798" cy="6023113"/>
          </a:xfrm>
        </p:spPr>
        <p:txBody>
          <a:bodyPr>
            <a:normAutofit fontScale="77500" lnSpcReduction="20000"/>
          </a:bodyPr>
          <a:lstStyle/>
          <a:p>
            <a:r>
              <a:rPr lang="en-US" b="1" dirty="0"/>
              <a:t>Combining the populations of Eastern and Western Europe and the European portion of Russia, forms the world’s third largest population cluster, 1/9</a:t>
            </a:r>
            <a:r>
              <a:rPr lang="en-US" b="1" baseline="30000" dirty="0"/>
              <a:t>th</a:t>
            </a:r>
            <a:r>
              <a:rPr lang="en-US" b="1" dirty="0"/>
              <a:t> of the world’s population</a:t>
            </a:r>
          </a:p>
          <a:p>
            <a:r>
              <a:rPr lang="en-US" dirty="0"/>
              <a:t>The region includes 4 dozen countries, ranging from Monaco, with 0.7 sq. miles) and population of 33,000 to Russian the world’s larges country in land area when its Asian part is included.</a:t>
            </a:r>
          </a:p>
          <a:p>
            <a:r>
              <a:rPr lang="en-US" b="1" dirty="0"/>
              <a:t>In contrast  to the 3 Asian concentrations, ¾ of Europe’s inhabitants live in cities, and fewer than 5% are farmers</a:t>
            </a:r>
          </a:p>
          <a:p>
            <a:r>
              <a:rPr lang="en-US" dirty="0"/>
              <a:t>The higher population concentrations in Europe are near the major rivers and coalfields of German and Belgium as well as capital cities</a:t>
            </a:r>
          </a:p>
          <a:p>
            <a:r>
              <a:rPr lang="en-US" b="1" dirty="0"/>
              <a:t>A dense network of roads and trains link settlements</a:t>
            </a:r>
          </a:p>
          <a:p>
            <a:r>
              <a:rPr lang="en-US" dirty="0"/>
              <a:t>The search for more resources was a major incentive for European explorer and colonize other parts of the world</a:t>
            </a:r>
          </a:p>
          <a:p>
            <a:r>
              <a:rPr lang="en-US" b="1" dirty="0"/>
              <a:t>Today Europeans turn many of these resources into manufactured products</a:t>
            </a:r>
          </a:p>
          <a:p>
            <a:endParaRPr lang="en-US" b="1" dirty="0"/>
          </a:p>
        </p:txBody>
      </p:sp>
    </p:spTree>
    <p:extLst>
      <p:ext uri="{BB962C8B-B14F-4D97-AF65-F5344CB8AC3E}">
        <p14:creationId xmlns:p14="http://schemas.microsoft.com/office/powerpoint/2010/main" val="180524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CCEC03-D6A7-4886-9FD6-DAD8391752C9}"/>
              </a:ext>
            </a:extLst>
          </p:cNvPr>
          <p:cNvSpPr>
            <a:spLocks noGrp="1"/>
          </p:cNvSpPr>
          <p:nvPr>
            <p:ph type="title"/>
          </p:nvPr>
        </p:nvSpPr>
        <p:spPr>
          <a:xfrm>
            <a:off x="790222" y="146756"/>
            <a:ext cx="11266310" cy="1422400"/>
          </a:xfrm>
        </p:spPr>
        <p:txBody>
          <a:bodyPr>
            <a:normAutofit fontScale="90000"/>
          </a:bodyPr>
          <a:lstStyle/>
          <a:p>
            <a:r>
              <a:rPr lang="en-US" sz="3600" b="1" dirty="0" err="1">
                <a:latin typeface="Abscissa"/>
              </a:rPr>
              <a:t>Ecumene</a:t>
            </a:r>
            <a:r>
              <a:rPr lang="en-US" sz="3600" b="1" dirty="0">
                <a:latin typeface="Abscissa"/>
              </a:rPr>
              <a:t>, or portion of the earth’s surface that has permanent human settlement has expanded to cover most of the earth’s land area</a:t>
            </a:r>
            <a:r>
              <a:rPr lang="en-US" b="1" dirty="0">
                <a:latin typeface="Abscissa"/>
              </a:rPr>
              <a:t>.</a:t>
            </a:r>
            <a:br>
              <a:rPr lang="en-US" b="1" dirty="0">
                <a:latin typeface="Abscissa"/>
              </a:rPr>
            </a:br>
            <a:endParaRPr lang="en-US" dirty="0"/>
          </a:p>
        </p:txBody>
      </p:sp>
      <p:pic>
        <p:nvPicPr>
          <p:cNvPr id="5" name="Content Placeholder 4">
            <a:extLst>
              <a:ext uri="{FF2B5EF4-FFF2-40B4-BE49-F238E27FC236}">
                <a16:creationId xmlns="" xmlns:a16="http://schemas.microsoft.com/office/drawing/2014/main" id="{6F60D540-659B-46F4-A100-4BE5685612F7}"/>
              </a:ext>
            </a:extLst>
          </p:cNvPr>
          <p:cNvPicPr>
            <a:picLocks noGrp="1" noChangeAspect="1"/>
          </p:cNvPicPr>
          <p:nvPr>
            <p:ph idx="1"/>
          </p:nvPr>
        </p:nvPicPr>
        <p:blipFill>
          <a:blip r:embed="rId2"/>
          <a:stretch>
            <a:fillRect/>
          </a:stretch>
        </p:blipFill>
        <p:spPr>
          <a:xfrm>
            <a:off x="880533" y="1569157"/>
            <a:ext cx="11175999" cy="5147732"/>
          </a:xfrm>
        </p:spPr>
      </p:pic>
    </p:spTree>
    <p:extLst>
      <p:ext uri="{BB962C8B-B14F-4D97-AF65-F5344CB8AC3E}">
        <p14:creationId xmlns:p14="http://schemas.microsoft.com/office/powerpoint/2010/main" val="3572564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A33535-A597-4E17-B6BF-C412E764FB10}"/>
              </a:ext>
            </a:extLst>
          </p:cNvPr>
          <p:cNvSpPr>
            <a:spLocks noGrp="1"/>
          </p:cNvSpPr>
          <p:nvPr>
            <p:ph type="title"/>
          </p:nvPr>
        </p:nvSpPr>
        <p:spPr>
          <a:xfrm>
            <a:off x="715617" y="0"/>
            <a:ext cx="11476383" cy="848139"/>
          </a:xfrm>
        </p:spPr>
        <p:txBody>
          <a:bodyPr>
            <a:normAutofit/>
          </a:bodyPr>
          <a:lstStyle/>
          <a:p>
            <a:r>
              <a:rPr lang="en-US" sz="4000" b="1" u="sng" dirty="0">
                <a:solidFill>
                  <a:srgbClr val="C00000"/>
                </a:solidFill>
              </a:rPr>
              <a:t>Why are some land areas not part of the </a:t>
            </a:r>
            <a:r>
              <a:rPr lang="en-US" sz="4000" b="1" u="sng" dirty="0" err="1">
                <a:solidFill>
                  <a:srgbClr val="C00000"/>
                </a:solidFill>
              </a:rPr>
              <a:t>ecumene</a:t>
            </a:r>
            <a:r>
              <a:rPr lang="en-US" sz="4000" b="1" u="sng" dirty="0">
                <a:solidFill>
                  <a:srgbClr val="C00000"/>
                </a:solidFill>
              </a:rPr>
              <a:t>? </a:t>
            </a:r>
          </a:p>
        </p:txBody>
      </p:sp>
      <p:sp>
        <p:nvSpPr>
          <p:cNvPr id="3" name="Content Placeholder 2">
            <a:extLst>
              <a:ext uri="{FF2B5EF4-FFF2-40B4-BE49-F238E27FC236}">
                <a16:creationId xmlns="" xmlns:a16="http://schemas.microsoft.com/office/drawing/2014/main" id="{33E1BD60-3FF2-4332-B745-31B64D2F7ABC}"/>
              </a:ext>
            </a:extLst>
          </p:cNvPr>
          <p:cNvSpPr>
            <a:spLocks noGrp="1"/>
          </p:cNvSpPr>
          <p:nvPr>
            <p:ph idx="1"/>
          </p:nvPr>
        </p:nvSpPr>
        <p:spPr>
          <a:xfrm>
            <a:off x="715617" y="848139"/>
            <a:ext cx="11476383" cy="6009861"/>
          </a:xfrm>
        </p:spPr>
        <p:txBody>
          <a:bodyPr>
            <a:normAutofit/>
          </a:bodyPr>
          <a:lstStyle/>
          <a:p>
            <a:r>
              <a:rPr lang="en-US" sz="2400" b="1" u="sng" dirty="0">
                <a:solidFill>
                  <a:schemeClr val="accent2">
                    <a:lumMod val="50000"/>
                  </a:schemeClr>
                </a:solidFill>
              </a:rPr>
              <a:t>Dry Lands</a:t>
            </a:r>
            <a:r>
              <a:rPr lang="en-US" sz="2400" dirty="0">
                <a:solidFill>
                  <a:schemeClr val="accent2">
                    <a:lumMod val="50000"/>
                  </a:schemeClr>
                </a:solidFill>
              </a:rPr>
              <a:t>: Areas too dry for farming cover approximately 20% of Earth’s land surface. They lack sufficient water to grow crops that could feed a large population. While some people live here by raising animals that are adapted to the climate. These lands can contain natural resources like petroleum</a:t>
            </a:r>
          </a:p>
          <a:p>
            <a:r>
              <a:rPr lang="en-US" sz="2400" b="1" u="sng" dirty="0">
                <a:solidFill>
                  <a:srgbClr val="009900"/>
                </a:solidFill>
              </a:rPr>
              <a:t>Wet lands</a:t>
            </a:r>
            <a:r>
              <a:rPr lang="en-US" sz="2400" dirty="0">
                <a:solidFill>
                  <a:srgbClr val="009900"/>
                </a:solidFill>
              </a:rPr>
              <a:t>: lands that receive high levels of precipitation, located primarily near the equator, are often inhospitable for humans. The combination of rain and heat rapidly depletes nutrients from the soil hindering agriculture</a:t>
            </a:r>
          </a:p>
          <a:p>
            <a:r>
              <a:rPr lang="en-US" sz="2400" b="1" u="sng" dirty="0">
                <a:solidFill>
                  <a:srgbClr val="0070C0"/>
                </a:solidFill>
              </a:rPr>
              <a:t>Cold Lands</a:t>
            </a:r>
            <a:r>
              <a:rPr lang="en-US" sz="2400" dirty="0">
                <a:solidFill>
                  <a:srgbClr val="0070C0"/>
                </a:solidFill>
              </a:rPr>
              <a:t>: Much of land near the Poles is perpetually covered with ice or the ground is permanently frozen (permafrost), thus unsuitable for planting crops and most animals and few humans live there</a:t>
            </a:r>
          </a:p>
          <a:p>
            <a:r>
              <a:rPr lang="en-US" sz="2400" b="1" u="sng" dirty="0">
                <a:solidFill>
                  <a:srgbClr val="FF9900"/>
                </a:solidFill>
              </a:rPr>
              <a:t>High Lands</a:t>
            </a:r>
            <a:r>
              <a:rPr lang="en-US" sz="2400" dirty="0">
                <a:solidFill>
                  <a:srgbClr val="FF9900"/>
                </a:solidFill>
              </a:rPr>
              <a:t>: the highest mountains in threw old are steep, snow covered and sparsely settled. Some high altitude plateaus and mountain regions are more densely populated such as those  at low latitudes (near the equator)</a:t>
            </a:r>
          </a:p>
        </p:txBody>
      </p:sp>
    </p:spTree>
    <p:extLst>
      <p:ext uri="{BB962C8B-B14F-4D97-AF65-F5344CB8AC3E}">
        <p14:creationId xmlns:p14="http://schemas.microsoft.com/office/powerpoint/2010/main" val="2260540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380E72-0347-4B98-9B7C-C2CD6EB6390E}"/>
              </a:ext>
            </a:extLst>
          </p:cNvPr>
          <p:cNvSpPr>
            <a:spLocks noGrp="1"/>
          </p:cNvSpPr>
          <p:nvPr>
            <p:ph type="title"/>
          </p:nvPr>
        </p:nvSpPr>
        <p:spPr>
          <a:xfrm>
            <a:off x="834887" y="251792"/>
            <a:ext cx="11145077" cy="1073426"/>
          </a:xfrm>
        </p:spPr>
        <p:txBody>
          <a:bodyPr/>
          <a:lstStyle/>
          <a:p>
            <a:r>
              <a:rPr lang="en-US" dirty="0"/>
              <a:t>       </a:t>
            </a:r>
            <a:r>
              <a:rPr lang="en-US" b="1" u="sng" dirty="0">
                <a:solidFill>
                  <a:srgbClr val="7030A0"/>
                </a:solidFill>
              </a:rPr>
              <a:t>Population Distribution – Why it Matters</a:t>
            </a:r>
          </a:p>
        </p:txBody>
      </p:sp>
      <p:sp>
        <p:nvSpPr>
          <p:cNvPr id="3" name="Content Placeholder 2">
            <a:extLst>
              <a:ext uri="{FF2B5EF4-FFF2-40B4-BE49-F238E27FC236}">
                <a16:creationId xmlns="" xmlns:a16="http://schemas.microsoft.com/office/drawing/2014/main" id="{782FEAC6-3784-46F0-8450-428EEA56FF3A}"/>
              </a:ext>
            </a:extLst>
          </p:cNvPr>
          <p:cNvSpPr>
            <a:spLocks noGrp="1"/>
          </p:cNvSpPr>
          <p:nvPr>
            <p:ph sz="half" idx="1"/>
          </p:nvPr>
        </p:nvSpPr>
        <p:spPr>
          <a:xfrm>
            <a:off x="742122" y="1325219"/>
            <a:ext cx="5077264" cy="5532782"/>
          </a:xfrm>
        </p:spPr>
        <p:txBody>
          <a:bodyPr>
            <a:normAutofit/>
          </a:bodyPr>
          <a:lstStyle/>
          <a:p>
            <a:r>
              <a:rPr lang="en-US" sz="2400" dirty="0">
                <a:solidFill>
                  <a:srgbClr val="0070C0"/>
                </a:solidFill>
              </a:rPr>
              <a:t>Population grows at different rates in different places</a:t>
            </a:r>
          </a:p>
          <a:p>
            <a:r>
              <a:rPr lang="en-US" sz="2400" dirty="0">
                <a:solidFill>
                  <a:srgbClr val="0070C0"/>
                </a:solidFill>
              </a:rPr>
              <a:t> </a:t>
            </a:r>
            <a:r>
              <a:rPr lang="en-US" sz="2400" b="1" u="sng" dirty="0">
                <a:solidFill>
                  <a:srgbClr val="0070C0"/>
                </a:solidFill>
              </a:rPr>
              <a:t>Overpopulation</a:t>
            </a:r>
            <a:r>
              <a:rPr lang="en-US" sz="2400" dirty="0">
                <a:solidFill>
                  <a:srgbClr val="0070C0"/>
                </a:solidFill>
              </a:rPr>
              <a:t> - occurs when there are too many people for the amount of available resources </a:t>
            </a:r>
          </a:p>
          <a:p>
            <a:r>
              <a:rPr lang="en-US" sz="2400" dirty="0">
                <a:solidFill>
                  <a:srgbClr val="0070C0"/>
                </a:solidFill>
              </a:rPr>
              <a:t>Problems result when an area exceeds its </a:t>
            </a:r>
            <a:r>
              <a:rPr lang="en-US" sz="2400" b="1" dirty="0">
                <a:solidFill>
                  <a:srgbClr val="0070C0"/>
                </a:solidFill>
              </a:rPr>
              <a:t>carrying capacity </a:t>
            </a:r>
            <a:r>
              <a:rPr lang="en-US" sz="2400" dirty="0">
                <a:solidFill>
                  <a:srgbClr val="0070C0"/>
                </a:solidFill>
              </a:rPr>
              <a:t>the number of people an area can support given the quantity of food, habitat, water and together life infrastructure present. </a:t>
            </a:r>
          </a:p>
        </p:txBody>
      </p:sp>
      <p:sp>
        <p:nvSpPr>
          <p:cNvPr id="4" name="Content Placeholder 3">
            <a:extLst>
              <a:ext uri="{FF2B5EF4-FFF2-40B4-BE49-F238E27FC236}">
                <a16:creationId xmlns="" xmlns:a16="http://schemas.microsoft.com/office/drawing/2014/main" id="{33AE73D1-D66C-4E99-9F2C-4B8773C4B5DF}"/>
              </a:ext>
            </a:extLst>
          </p:cNvPr>
          <p:cNvSpPr>
            <a:spLocks noGrp="1"/>
          </p:cNvSpPr>
          <p:nvPr>
            <p:ph sz="half" idx="2"/>
          </p:nvPr>
        </p:nvSpPr>
        <p:spPr>
          <a:xfrm>
            <a:off x="6525403" y="1325218"/>
            <a:ext cx="5547326" cy="5532781"/>
          </a:xfrm>
        </p:spPr>
        <p:txBody>
          <a:bodyPr>
            <a:normAutofit lnSpcReduction="10000"/>
          </a:bodyPr>
          <a:lstStyle/>
          <a:p>
            <a:r>
              <a:rPr lang="en-US" sz="3200" b="1" dirty="0">
                <a:solidFill>
                  <a:srgbClr val="FF9900"/>
                </a:solidFill>
              </a:rPr>
              <a:t>On a </a:t>
            </a:r>
            <a:r>
              <a:rPr lang="en-US" sz="3200" b="1" u="sng" dirty="0">
                <a:solidFill>
                  <a:srgbClr val="FF9900"/>
                </a:solidFill>
              </a:rPr>
              <a:t>local scale</a:t>
            </a:r>
            <a:r>
              <a:rPr lang="en-US" sz="3200" b="1" dirty="0">
                <a:solidFill>
                  <a:srgbClr val="FF9900"/>
                </a:solidFill>
              </a:rPr>
              <a:t>, overpopulation currently threatens some regions much more than others, but the number of overpopulated regions continues to grow </a:t>
            </a:r>
          </a:p>
          <a:p>
            <a:r>
              <a:rPr lang="en-US" sz="3200" dirty="0">
                <a:solidFill>
                  <a:srgbClr val="009900"/>
                </a:solidFill>
              </a:rPr>
              <a:t>On a </a:t>
            </a:r>
            <a:r>
              <a:rPr lang="en-US" sz="3200" b="1" u="sng" dirty="0">
                <a:solidFill>
                  <a:srgbClr val="009900"/>
                </a:solidFill>
              </a:rPr>
              <a:t>global scale </a:t>
            </a:r>
            <a:r>
              <a:rPr lang="en-US" sz="3200" dirty="0">
                <a:solidFill>
                  <a:srgbClr val="009900"/>
                </a:solidFill>
              </a:rPr>
              <a:t>most geographers agree that the world’s resources will become overtaxed in the future</a:t>
            </a:r>
          </a:p>
        </p:txBody>
      </p:sp>
    </p:spTree>
    <p:extLst>
      <p:ext uri="{BB962C8B-B14F-4D97-AF65-F5344CB8AC3E}">
        <p14:creationId xmlns:p14="http://schemas.microsoft.com/office/powerpoint/2010/main" val="4225511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78DACF-5107-415C-8C70-59BA746359F5}"/>
              </a:ext>
            </a:extLst>
          </p:cNvPr>
          <p:cNvSpPr>
            <a:spLocks noGrp="1"/>
          </p:cNvSpPr>
          <p:nvPr>
            <p:ph type="title"/>
          </p:nvPr>
        </p:nvSpPr>
        <p:spPr>
          <a:xfrm>
            <a:off x="834887" y="0"/>
            <a:ext cx="11357111" cy="1113183"/>
          </a:xfrm>
        </p:spPr>
        <p:txBody>
          <a:bodyPr/>
          <a:lstStyle/>
          <a:p>
            <a:r>
              <a:rPr lang="en-US" dirty="0"/>
              <a:t>                  </a:t>
            </a:r>
            <a:r>
              <a:rPr lang="en-US" b="1" u="sng" dirty="0">
                <a:solidFill>
                  <a:srgbClr val="000066"/>
                </a:solidFill>
              </a:rPr>
              <a:t>Density o</a:t>
            </a:r>
            <a:r>
              <a:rPr lang="en-US" b="1" u="sng" dirty="0">
                <a:solidFill>
                  <a:srgbClr val="C00000"/>
                </a:solidFill>
              </a:rPr>
              <a:t>r Concentration</a:t>
            </a:r>
          </a:p>
        </p:txBody>
      </p:sp>
      <p:sp>
        <p:nvSpPr>
          <p:cNvPr id="3" name="Content Placeholder 2">
            <a:extLst>
              <a:ext uri="{FF2B5EF4-FFF2-40B4-BE49-F238E27FC236}">
                <a16:creationId xmlns="" xmlns:a16="http://schemas.microsoft.com/office/drawing/2014/main" id="{7F0332B2-78C5-4E60-A474-098C301651B0}"/>
              </a:ext>
            </a:extLst>
          </p:cNvPr>
          <p:cNvSpPr>
            <a:spLocks noGrp="1"/>
          </p:cNvSpPr>
          <p:nvPr>
            <p:ph sz="half" idx="1"/>
          </p:nvPr>
        </p:nvSpPr>
        <p:spPr>
          <a:xfrm>
            <a:off x="742122" y="1113183"/>
            <a:ext cx="5077264" cy="5592417"/>
          </a:xfrm>
        </p:spPr>
        <p:txBody>
          <a:bodyPr>
            <a:normAutofit fontScale="85000" lnSpcReduction="10000"/>
          </a:bodyPr>
          <a:lstStyle/>
          <a:p>
            <a:r>
              <a:rPr lang="en-US" b="1" u="sng" dirty="0">
                <a:solidFill>
                  <a:srgbClr val="000066"/>
                </a:solidFill>
              </a:rPr>
              <a:t>Arithmetic Density:</a:t>
            </a:r>
            <a:r>
              <a:rPr lang="en-US" dirty="0">
                <a:solidFill>
                  <a:srgbClr val="000066"/>
                </a:solidFill>
              </a:rPr>
              <a:t> The total number of objects in an area and is commonly used to compare the distribution of population in different countries. AKA Density</a:t>
            </a:r>
            <a:br>
              <a:rPr lang="en-US" dirty="0">
                <a:solidFill>
                  <a:srgbClr val="000066"/>
                </a:solidFill>
              </a:rPr>
            </a:br>
            <a:r>
              <a:rPr lang="en-US" dirty="0">
                <a:solidFill>
                  <a:srgbClr val="000066"/>
                </a:solidFill>
              </a:rPr>
              <a:t/>
            </a:r>
            <a:br>
              <a:rPr lang="en-US" dirty="0">
                <a:solidFill>
                  <a:srgbClr val="000066"/>
                </a:solidFill>
              </a:rPr>
            </a:br>
            <a:r>
              <a:rPr lang="en-US" dirty="0">
                <a:solidFill>
                  <a:srgbClr val="000066"/>
                </a:solidFill>
              </a:rPr>
              <a:t> </a:t>
            </a:r>
            <a:r>
              <a:rPr lang="en-US" dirty="0">
                <a:solidFill>
                  <a:srgbClr val="C00000"/>
                </a:solidFill>
              </a:rPr>
              <a:t>Remember that a  large population does NOT necessarily lead to a high </a:t>
            </a:r>
            <a:r>
              <a:rPr lang="en-US" b="1" dirty="0">
                <a:solidFill>
                  <a:srgbClr val="C00000"/>
                </a:solidFill>
              </a:rPr>
              <a:t>density</a:t>
            </a:r>
            <a:r>
              <a:rPr lang="en-US" dirty="0">
                <a:solidFill>
                  <a:srgbClr val="C00000"/>
                </a:solidFill>
              </a:rPr>
              <a:t>.</a:t>
            </a:r>
            <a:br>
              <a:rPr lang="en-US" dirty="0">
                <a:solidFill>
                  <a:srgbClr val="C00000"/>
                </a:solidFill>
              </a:rPr>
            </a:br>
            <a:r>
              <a:rPr lang="en-US" dirty="0">
                <a:solidFill>
                  <a:srgbClr val="C00000"/>
                </a:solidFill>
              </a:rPr>
              <a:t>-Arithmetic density involves two measures: the number of people and the land area.</a:t>
            </a:r>
            <a:br>
              <a:rPr lang="en-US" dirty="0">
                <a:solidFill>
                  <a:srgbClr val="C00000"/>
                </a:solidFill>
              </a:rPr>
            </a:br>
            <a:r>
              <a:rPr lang="en-US" i="1" dirty="0">
                <a:solidFill>
                  <a:srgbClr val="C00000"/>
                </a:solidFill>
              </a:rPr>
              <a:t>FOR EXAMPLE</a:t>
            </a:r>
            <a:r>
              <a:rPr lang="en-US" i="1" dirty="0">
                <a:solidFill>
                  <a:srgbClr val="000066"/>
                </a:solidFill>
              </a:rPr>
              <a:t>:</a:t>
            </a:r>
            <a:r>
              <a:rPr lang="en-US" dirty="0">
                <a:solidFill>
                  <a:srgbClr val="000066"/>
                </a:solidFill>
              </a:rPr>
              <a:t> China! China the most populous country in the world with approximately 1.3 billion actually does not have the highest density!</a:t>
            </a:r>
          </a:p>
          <a:p>
            <a:r>
              <a:rPr lang="en-US" dirty="0">
                <a:solidFill>
                  <a:srgbClr val="000066"/>
                </a:solidFill>
              </a:rPr>
              <a:t/>
            </a:r>
            <a:br>
              <a:rPr lang="en-US" dirty="0">
                <a:solidFill>
                  <a:srgbClr val="000066"/>
                </a:solidFill>
              </a:rPr>
            </a:br>
            <a:r>
              <a:rPr lang="en-US" dirty="0">
                <a:solidFill>
                  <a:srgbClr val="000066"/>
                </a:solidFill>
              </a:rPr>
              <a:t/>
            </a:r>
            <a:br>
              <a:rPr lang="en-US" dirty="0">
                <a:solidFill>
                  <a:srgbClr val="000066"/>
                </a:solidFill>
              </a:rPr>
            </a:br>
            <a:r>
              <a:rPr lang="en-US" i="1" dirty="0">
                <a:solidFill>
                  <a:srgbClr val="000066"/>
                </a:solidFill>
              </a:rPr>
              <a:t>Also,</a:t>
            </a:r>
            <a:r>
              <a:rPr lang="en-US" dirty="0">
                <a:solidFill>
                  <a:srgbClr val="000066"/>
                </a:solidFill>
              </a:rPr>
              <a:t> high population density is unrelated to poverty.</a:t>
            </a:r>
            <a:br>
              <a:rPr lang="en-US" dirty="0">
                <a:solidFill>
                  <a:srgbClr val="000066"/>
                </a:solidFill>
              </a:rPr>
            </a:br>
            <a:r>
              <a:rPr lang="en-US" i="1" dirty="0">
                <a:solidFill>
                  <a:srgbClr val="000066"/>
                </a:solidFill>
              </a:rPr>
              <a:t>FOR EXAMPLE:</a:t>
            </a:r>
            <a:r>
              <a:rPr lang="en-US" dirty="0">
                <a:solidFill>
                  <a:srgbClr val="000066"/>
                </a:solidFill>
              </a:rPr>
              <a:t> The Netherlands, one of the world's wealthiest countries, has an arithmetic density of approximately 475 persons per square kilometer (1230 persons per square mile). One of the poorest countries, Mali, has an arithmetic density of only 9 persons per square kilometer (24 persons per square mile)</a:t>
            </a:r>
          </a:p>
          <a:p>
            <a:endParaRPr lang="en-US" dirty="0"/>
          </a:p>
        </p:txBody>
      </p:sp>
      <p:sp>
        <p:nvSpPr>
          <p:cNvPr id="4" name="Content Placeholder 3">
            <a:extLst>
              <a:ext uri="{FF2B5EF4-FFF2-40B4-BE49-F238E27FC236}">
                <a16:creationId xmlns="" xmlns:a16="http://schemas.microsoft.com/office/drawing/2014/main" id="{02AE8555-7549-4233-84D6-720E8B1D5A7B}"/>
              </a:ext>
            </a:extLst>
          </p:cNvPr>
          <p:cNvSpPr>
            <a:spLocks noGrp="1"/>
          </p:cNvSpPr>
          <p:nvPr>
            <p:ph sz="half" idx="2"/>
          </p:nvPr>
        </p:nvSpPr>
        <p:spPr>
          <a:xfrm>
            <a:off x="6525402" y="1113183"/>
            <a:ext cx="5666597" cy="5744817"/>
          </a:xfrm>
        </p:spPr>
        <p:txBody>
          <a:bodyPr>
            <a:normAutofit fontScale="85000" lnSpcReduction="20000"/>
          </a:bodyPr>
          <a:lstStyle/>
          <a:p>
            <a:r>
              <a:rPr lang="en-US" b="1" u="sng" dirty="0">
                <a:solidFill>
                  <a:srgbClr val="C00000"/>
                </a:solidFill>
              </a:rPr>
              <a:t>Concentration:</a:t>
            </a:r>
            <a:r>
              <a:rPr lang="en-US" dirty="0">
                <a:solidFill>
                  <a:srgbClr val="C00000"/>
                </a:solidFill>
              </a:rPr>
              <a:t> The extent of a feature's spread over space.</a:t>
            </a:r>
            <a:br>
              <a:rPr lang="en-US" dirty="0">
                <a:solidFill>
                  <a:srgbClr val="C00000"/>
                </a:solidFill>
              </a:rPr>
            </a:br>
            <a:r>
              <a:rPr lang="en-US" dirty="0">
                <a:solidFill>
                  <a:srgbClr val="C00000"/>
                </a:solidFill>
              </a:rPr>
              <a:t/>
            </a:r>
            <a:br>
              <a:rPr lang="en-US" dirty="0">
                <a:solidFill>
                  <a:srgbClr val="C00000"/>
                </a:solidFill>
              </a:rPr>
            </a:br>
            <a:r>
              <a:rPr lang="en-US" b="1" dirty="0">
                <a:solidFill>
                  <a:srgbClr val="C00000"/>
                </a:solidFill>
              </a:rPr>
              <a:t>If the objects in an area are close together, they are </a:t>
            </a:r>
            <a:r>
              <a:rPr lang="en-US" b="1" i="1" dirty="0">
                <a:solidFill>
                  <a:srgbClr val="C00000"/>
                </a:solidFill>
              </a:rPr>
              <a:t>clustered</a:t>
            </a:r>
            <a:r>
              <a:rPr lang="en-US" b="1" dirty="0">
                <a:solidFill>
                  <a:srgbClr val="C00000"/>
                </a:solidFill>
              </a:rPr>
              <a:t>; if relatively far apart, they are </a:t>
            </a:r>
            <a:r>
              <a:rPr lang="en-US" b="1" i="1" dirty="0">
                <a:solidFill>
                  <a:srgbClr val="C00000"/>
                </a:solidFill>
              </a:rPr>
              <a:t>dispersed</a:t>
            </a:r>
            <a:r>
              <a:rPr lang="en-US" b="1" dirty="0">
                <a:solidFill>
                  <a:srgbClr val="C00000"/>
                </a:solidFill>
              </a:rPr>
              <a:t>. </a:t>
            </a:r>
            <a:r>
              <a:rPr lang="en-US" dirty="0">
                <a:solidFill>
                  <a:srgbClr val="C00000"/>
                </a:solidFill>
              </a:rPr>
              <a:t/>
            </a:r>
            <a:br>
              <a:rPr lang="en-US" dirty="0">
                <a:solidFill>
                  <a:srgbClr val="C00000"/>
                </a:solidFill>
              </a:rPr>
            </a:br>
            <a:r>
              <a:rPr lang="en-US" dirty="0">
                <a:solidFill>
                  <a:srgbClr val="C00000"/>
                </a:solidFill>
              </a:rPr>
              <a:t/>
            </a:r>
            <a:br>
              <a:rPr lang="en-US" dirty="0">
                <a:solidFill>
                  <a:srgbClr val="C00000"/>
                </a:solidFill>
              </a:rPr>
            </a:br>
            <a:r>
              <a:rPr lang="en-US" dirty="0">
                <a:solidFill>
                  <a:srgbClr val="C00000"/>
                </a:solidFill>
              </a:rPr>
              <a:t>To compare the level of concentration most clearly, two areas need to have the same number of objects and the same size area.</a:t>
            </a:r>
            <a:br>
              <a:rPr lang="en-US" dirty="0">
                <a:solidFill>
                  <a:srgbClr val="C00000"/>
                </a:solidFill>
              </a:rPr>
            </a:br>
            <a:r>
              <a:rPr lang="en-US" dirty="0">
                <a:solidFill>
                  <a:srgbClr val="C00000"/>
                </a:solidFill>
              </a:rPr>
              <a:t/>
            </a:r>
            <a:br>
              <a:rPr lang="en-US" dirty="0">
                <a:solidFill>
                  <a:srgbClr val="C00000"/>
                </a:solidFill>
              </a:rPr>
            </a:br>
            <a:r>
              <a:rPr lang="en-US" dirty="0">
                <a:solidFill>
                  <a:srgbClr val="C00000"/>
                </a:solidFill>
              </a:rPr>
              <a:t>Geographers use concentration to describe changes in distribution.</a:t>
            </a:r>
            <a:br>
              <a:rPr lang="en-US" dirty="0">
                <a:solidFill>
                  <a:srgbClr val="C00000"/>
                </a:solidFill>
              </a:rPr>
            </a:br>
            <a:r>
              <a:rPr lang="en-US" i="1" dirty="0">
                <a:solidFill>
                  <a:srgbClr val="C00000"/>
                </a:solidFill>
              </a:rPr>
              <a:t>FOR EXAMPLE:</a:t>
            </a:r>
            <a:r>
              <a:rPr lang="en-US" dirty="0">
                <a:solidFill>
                  <a:srgbClr val="C00000"/>
                </a:solidFill>
              </a:rPr>
              <a:t> the distribution of people across the United States is increasingly dispersed. The total number of people living in the United States is growing slowly - less that 1 percent per year - and the land area is essentially unchanged. But the population distribution is changing from </a:t>
            </a:r>
            <a:r>
              <a:rPr lang="en-US" i="1" dirty="0">
                <a:solidFill>
                  <a:srgbClr val="C00000"/>
                </a:solidFill>
              </a:rPr>
              <a:t>relatively clustered</a:t>
            </a:r>
            <a:r>
              <a:rPr lang="en-US" dirty="0">
                <a:solidFill>
                  <a:srgbClr val="C00000"/>
                </a:solidFill>
              </a:rPr>
              <a:t> in the Northeast to more </a:t>
            </a:r>
            <a:r>
              <a:rPr lang="en-US" i="1" dirty="0">
                <a:solidFill>
                  <a:srgbClr val="C00000"/>
                </a:solidFill>
              </a:rPr>
              <a:t>evenly dispersed</a:t>
            </a:r>
            <a:r>
              <a:rPr lang="en-US" dirty="0">
                <a:solidFill>
                  <a:srgbClr val="C00000"/>
                </a:solidFill>
              </a:rPr>
              <a:t> across the country.</a:t>
            </a:r>
          </a:p>
          <a:p>
            <a:r>
              <a:rPr lang="en-US" b="1" i="1" dirty="0">
                <a:solidFill>
                  <a:srgbClr val="C00000"/>
                </a:solidFill>
              </a:rPr>
              <a:t>Remember,</a:t>
            </a:r>
            <a:r>
              <a:rPr lang="en-US" b="1" dirty="0">
                <a:solidFill>
                  <a:srgbClr val="C00000"/>
                </a:solidFill>
              </a:rPr>
              <a:t> concentration is </a:t>
            </a:r>
            <a:r>
              <a:rPr lang="en-US" b="1" u="sng" dirty="0">
                <a:solidFill>
                  <a:srgbClr val="C00000"/>
                </a:solidFill>
              </a:rPr>
              <a:t>not</a:t>
            </a:r>
            <a:r>
              <a:rPr lang="en-US" b="1" dirty="0">
                <a:solidFill>
                  <a:srgbClr val="C00000"/>
                </a:solidFill>
              </a:rPr>
              <a:t> the same as density</a:t>
            </a:r>
            <a:r>
              <a:rPr lang="en-US" dirty="0">
                <a:solidFill>
                  <a:srgbClr val="C00000"/>
                </a:solidFill>
              </a:rPr>
              <a:t>. Two neighborhoods can have the same density of housing but different concentrations. In a dispersed neighborhood each house has a large private yard, whereas in a clustered neighborhood the houses are close together and the open space is shared as a community park.</a:t>
            </a:r>
          </a:p>
        </p:txBody>
      </p:sp>
    </p:spTree>
    <p:extLst>
      <p:ext uri="{BB962C8B-B14F-4D97-AF65-F5344CB8AC3E}">
        <p14:creationId xmlns:p14="http://schemas.microsoft.com/office/powerpoint/2010/main" val="3166421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578D29-96BF-40C9-BED9-9428EC572238}"/>
              </a:ext>
            </a:extLst>
          </p:cNvPr>
          <p:cNvSpPr>
            <a:spLocks noGrp="1"/>
          </p:cNvSpPr>
          <p:nvPr>
            <p:ph type="title"/>
          </p:nvPr>
        </p:nvSpPr>
        <p:spPr>
          <a:xfrm>
            <a:off x="795130" y="0"/>
            <a:ext cx="11396870" cy="967409"/>
          </a:xfrm>
        </p:spPr>
        <p:txBody>
          <a:bodyPr/>
          <a:lstStyle/>
          <a:p>
            <a:r>
              <a:rPr lang="en-US" dirty="0"/>
              <a:t>                              </a:t>
            </a:r>
            <a:r>
              <a:rPr lang="en-US" b="1" u="sng" dirty="0">
                <a:solidFill>
                  <a:srgbClr val="000066"/>
                </a:solidFill>
              </a:rPr>
              <a:t>Did you know?</a:t>
            </a:r>
          </a:p>
        </p:txBody>
      </p:sp>
      <p:pic>
        <p:nvPicPr>
          <p:cNvPr id="5" name="Content Placeholder 4">
            <a:extLst>
              <a:ext uri="{FF2B5EF4-FFF2-40B4-BE49-F238E27FC236}">
                <a16:creationId xmlns="" xmlns:a16="http://schemas.microsoft.com/office/drawing/2014/main" id="{907EB676-B4B4-418F-B1F8-CC7297683ACB}"/>
              </a:ext>
            </a:extLst>
          </p:cNvPr>
          <p:cNvPicPr>
            <a:picLocks noGrp="1" noChangeAspect="1"/>
          </p:cNvPicPr>
          <p:nvPr>
            <p:ph idx="1"/>
          </p:nvPr>
        </p:nvPicPr>
        <p:blipFill>
          <a:blip r:embed="rId2"/>
          <a:stretch>
            <a:fillRect/>
          </a:stretch>
        </p:blipFill>
        <p:spPr>
          <a:xfrm>
            <a:off x="702365" y="781879"/>
            <a:ext cx="11383617" cy="6076122"/>
          </a:xfrm>
        </p:spPr>
      </p:pic>
    </p:spTree>
    <p:extLst>
      <p:ext uri="{BB962C8B-B14F-4D97-AF65-F5344CB8AC3E}">
        <p14:creationId xmlns:p14="http://schemas.microsoft.com/office/powerpoint/2010/main" val="88236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F498BC-2234-4798-8A6D-8D39B2E54E3E}"/>
              </a:ext>
            </a:extLst>
          </p:cNvPr>
          <p:cNvSpPr>
            <a:spLocks noGrp="1"/>
          </p:cNvSpPr>
          <p:nvPr>
            <p:ph type="title"/>
          </p:nvPr>
        </p:nvSpPr>
        <p:spPr>
          <a:xfrm>
            <a:off x="834887" y="225287"/>
            <a:ext cx="11213678" cy="993913"/>
          </a:xfrm>
        </p:spPr>
        <p:txBody>
          <a:bodyPr>
            <a:normAutofit fontScale="90000"/>
          </a:bodyPr>
          <a:lstStyle/>
          <a:p>
            <a:r>
              <a:rPr lang="en-US" dirty="0"/>
              <a:t> </a:t>
            </a:r>
            <a:r>
              <a:rPr lang="en-US" b="1" u="sng" dirty="0">
                <a:solidFill>
                  <a:srgbClr val="C00000"/>
                </a:solidFill>
              </a:rPr>
              <a:t>Density: </a:t>
            </a:r>
            <a:r>
              <a:rPr lang="en-US" sz="3100" dirty="0"/>
              <a:t>is the number of things—which could be people, animals, plants, or objects—in a certain area. The frequency something occurs</a:t>
            </a:r>
            <a:endParaRPr lang="en-US" sz="3100" b="1" u="sng" dirty="0">
              <a:solidFill>
                <a:srgbClr val="C00000"/>
              </a:solidFill>
            </a:endParaRPr>
          </a:p>
        </p:txBody>
      </p:sp>
      <p:sp>
        <p:nvSpPr>
          <p:cNvPr id="3" name="Content Placeholder 2">
            <a:extLst>
              <a:ext uri="{FF2B5EF4-FFF2-40B4-BE49-F238E27FC236}">
                <a16:creationId xmlns:a16="http://schemas.microsoft.com/office/drawing/2014/main" xmlns="" id="{9829011F-77D6-444E-B256-1E90E864A3BA}"/>
              </a:ext>
            </a:extLst>
          </p:cNvPr>
          <p:cNvSpPr>
            <a:spLocks noGrp="1"/>
          </p:cNvSpPr>
          <p:nvPr>
            <p:ph idx="1"/>
          </p:nvPr>
        </p:nvSpPr>
        <p:spPr>
          <a:xfrm>
            <a:off x="834887" y="1546413"/>
            <a:ext cx="11357113" cy="5311588"/>
          </a:xfrm>
        </p:spPr>
        <p:txBody>
          <a:bodyPr>
            <a:normAutofit fontScale="92500" lnSpcReduction="10000"/>
          </a:bodyPr>
          <a:lstStyle/>
          <a:p>
            <a:r>
              <a:rPr lang="en-US" sz="2800" b="1" u="sng" dirty="0">
                <a:solidFill>
                  <a:srgbClr val="002060"/>
                </a:solidFill>
              </a:rPr>
              <a:t>Arithmetic density</a:t>
            </a:r>
            <a:r>
              <a:rPr lang="en-US" sz="2800" dirty="0">
                <a:solidFill>
                  <a:srgbClr val="002060"/>
                </a:solidFill>
              </a:rPr>
              <a:t>: Number of </a:t>
            </a:r>
            <a:r>
              <a:rPr lang="en-US" sz="2800" dirty="0" smtClean="0">
                <a:solidFill>
                  <a:srgbClr val="002060"/>
                </a:solidFill>
              </a:rPr>
              <a:t>people </a:t>
            </a:r>
            <a:r>
              <a:rPr lang="en-US" sz="2800" dirty="0">
                <a:solidFill>
                  <a:srgbClr val="002060"/>
                </a:solidFill>
              </a:rPr>
              <a:t>in an area, commonly used to compare distribution of population in different countries. (# people / sq. kilometer / </a:t>
            </a:r>
            <a:r>
              <a:rPr lang="en-US" sz="2800" dirty="0" smtClean="0">
                <a:solidFill>
                  <a:srgbClr val="002060"/>
                </a:solidFill>
              </a:rPr>
              <a:t>mile. </a:t>
            </a:r>
            <a:r>
              <a:rPr lang="en-US" sz="2800" dirty="0">
                <a:solidFill>
                  <a:srgbClr val="002060"/>
                </a:solidFill>
              </a:rPr>
              <a:t>also known as real </a:t>
            </a:r>
            <a:r>
              <a:rPr lang="en-US" sz="2800" b="1" dirty="0">
                <a:solidFill>
                  <a:srgbClr val="002060"/>
                </a:solidFill>
              </a:rPr>
              <a:t>density</a:t>
            </a:r>
            <a:r>
              <a:rPr lang="en-US" sz="2800" dirty="0">
                <a:solidFill>
                  <a:srgbClr val="002060"/>
                </a:solidFill>
              </a:rPr>
              <a:t>, is very simply the total number of people divided by the total land area</a:t>
            </a:r>
          </a:p>
          <a:p>
            <a:r>
              <a:rPr lang="en-US" sz="2800" b="1" u="sng" dirty="0">
                <a:solidFill>
                  <a:srgbClr val="003300"/>
                </a:solidFill>
              </a:rPr>
              <a:t>Physiological density</a:t>
            </a:r>
            <a:r>
              <a:rPr lang="en-US" sz="2800" dirty="0">
                <a:solidFill>
                  <a:srgbClr val="003300"/>
                </a:solidFill>
              </a:rPr>
              <a:t>: </a:t>
            </a:r>
            <a:r>
              <a:rPr lang="en-US" sz="2800" dirty="0">
                <a:solidFill>
                  <a:srgbClr val="008000"/>
                </a:solidFill>
              </a:rPr>
              <a:t>Number of </a:t>
            </a:r>
            <a:r>
              <a:rPr lang="en-US" sz="2800" b="1" dirty="0">
                <a:solidFill>
                  <a:srgbClr val="008000"/>
                </a:solidFill>
              </a:rPr>
              <a:t>persons</a:t>
            </a:r>
            <a:r>
              <a:rPr lang="en-US" sz="2800" dirty="0">
                <a:solidFill>
                  <a:srgbClr val="008000"/>
                </a:solidFill>
              </a:rPr>
              <a:t> per unit of area suitable for agriculture. </a:t>
            </a:r>
            <a:r>
              <a:rPr lang="en-US" sz="2800" dirty="0" smtClean="0">
                <a:solidFill>
                  <a:srgbClr val="008000"/>
                </a:solidFill>
              </a:rPr>
              <a:t>(how many mouths to feed vs how much land can be used for farmland)</a:t>
            </a:r>
            <a:r>
              <a:rPr lang="en-US" sz="2800" dirty="0" smtClean="0">
                <a:solidFill>
                  <a:srgbClr val="003300"/>
                </a:solidFill>
              </a:rPr>
              <a:t> </a:t>
            </a:r>
            <a:r>
              <a:rPr lang="en-US" sz="2800" dirty="0">
                <a:solidFill>
                  <a:srgbClr val="008000"/>
                </a:solidFill>
              </a:rPr>
              <a:t>A higher </a:t>
            </a:r>
            <a:r>
              <a:rPr lang="en-US" sz="2800" b="1" dirty="0">
                <a:solidFill>
                  <a:srgbClr val="008000"/>
                </a:solidFill>
              </a:rPr>
              <a:t>physiological density</a:t>
            </a:r>
            <a:r>
              <a:rPr lang="en-US" sz="2800" dirty="0">
                <a:solidFill>
                  <a:srgbClr val="008000"/>
                </a:solidFill>
              </a:rPr>
              <a:t> suggests that the available agricultural land is being used by more and may reach its output limit sooner than a country that has a </a:t>
            </a:r>
            <a:r>
              <a:rPr lang="en-US" sz="2800" b="1" dirty="0">
                <a:solidFill>
                  <a:srgbClr val="008000"/>
                </a:solidFill>
              </a:rPr>
              <a:t>lower physiological density</a:t>
            </a:r>
            <a:r>
              <a:rPr lang="en-US" sz="2800" dirty="0" smtClean="0">
                <a:solidFill>
                  <a:srgbClr val="008000"/>
                </a:solidFill>
              </a:rPr>
              <a:t>. Could </a:t>
            </a:r>
            <a:r>
              <a:rPr lang="en-US" sz="2800" dirty="0">
                <a:solidFill>
                  <a:srgbClr val="008000"/>
                </a:solidFill>
              </a:rPr>
              <a:t>mean a country has difﬁculty growing enough food. </a:t>
            </a:r>
          </a:p>
          <a:p>
            <a:r>
              <a:rPr lang="en-US" sz="2800" b="1" u="sng" dirty="0">
                <a:solidFill>
                  <a:srgbClr val="FF6600"/>
                </a:solidFill>
              </a:rPr>
              <a:t>Agricultural density:  </a:t>
            </a:r>
            <a:r>
              <a:rPr lang="en-US" sz="2800" dirty="0">
                <a:solidFill>
                  <a:srgbClr val="FF6600"/>
                </a:solidFill>
              </a:rPr>
              <a:t>Number of </a:t>
            </a:r>
            <a:r>
              <a:rPr lang="en-US" sz="2800" b="1" u="sng" dirty="0">
                <a:solidFill>
                  <a:srgbClr val="FF6600"/>
                </a:solidFill>
              </a:rPr>
              <a:t>farmers</a:t>
            </a:r>
            <a:r>
              <a:rPr lang="en-US" sz="2800" dirty="0">
                <a:solidFill>
                  <a:srgbClr val="FF6600"/>
                </a:solidFill>
              </a:rPr>
              <a:t> per unit area of farmland. Could mean that a country has inefﬁcient agriculture</a:t>
            </a:r>
            <a:r>
              <a:rPr lang="en-US" sz="2800" dirty="0" smtClean="0">
                <a:solidFill>
                  <a:srgbClr val="FF6600"/>
                </a:solidFill>
              </a:rPr>
              <a:t>. </a:t>
            </a:r>
            <a:endParaRPr lang="en-US" sz="2800" dirty="0">
              <a:solidFill>
                <a:srgbClr val="FF6600"/>
              </a:solidFill>
            </a:endParaRPr>
          </a:p>
          <a:p>
            <a:r>
              <a:rPr lang="en-US" sz="2800" dirty="0"/>
              <a:t> </a:t>
            </a:r>
            <a:r>
              <a:rPr lang="en-US" sz="2800" b="1" u="sng" dirty="0">
                <a:solidFill>
                  <a:srgbClr val="7030A0"/>
                </a:solidFill>
              </a:rPr>
              <a:t>Housing density-: </a:t>
            </a:r>
            <a:r>
              <a:rPr lang="en-US" sz="2800" dirty="0">
                <a:solidFill>
                  <a:srgbClr val="7030A0"/>
                </a:solidFill>
              </a:rPr>
              <a:t>Number of dwelling units per unit of area -- may mean people live in overcrowded housing</a:t>
            </a:r>
          </a:p>
        </p:txBody>
      </p:sp>
    </p:spTree>
    <p:extLst>
      <p:ext uri="{BB962C8B-B14F-4D97-AF65-F5344CB8AC3E}">
        <p14:creationId xmlns:p14="http://schemas.microsoft.com/office/powerpoint/2010/main" val="21056896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92FCF4-6731-4D0F-BD57-340DDEF151BC}"/>
              </a:ext>
            </a:extLst>
          </p:cNvPr>
          <p:cNvSpPr>
            <a:spLocks noGrp="1"/>
          </p:cNvSpPr>
          <p:nvPr>
            <p:ph type="title"/>
          </p:nvPr>
        </p:nvSpPr>
        <p:spPr>
          <a:xfrm>
            <a:off x="954741" y="215153"/>
            <a:ext cx="11237259" cy="806823"/>
          </a:xfrm>
        </p:spPr>
        <p:txBody>
          <a:bodyPr/>
          <a:lstStyle/>
          <a:p>
            <a:r>
              <a:rPr lang="en-US" b="1" dirty="0">
                <a:solidFill>
                  <a:srgbClr val="339933"/>
                </a:solidFill>
              </a:rPr>
              <a:t>                           </a:t>
            </a:r>
            <a:r>
              <a:rPr lang="en-US" b="1" u="sng" dirty="0">
                <a:solidFill>
                  <a:srgbClr val="0033CC"/>
                </a:solidFill>
              </a:rPr>
              <a:t>Density Maps</a:t>
            </a:r>
            <a:endParaRPr lang="en-US" dirty="0">
              <a:solidFill>
                <a:srgbClr val="0033CC"/>
              </a:solidFill>
            </a:endParaRPr>
          </a:p>
        </p:txBody>
      </p:sp>
      <p:pic>
        <p:nvPicPr>
          <p:cNvPr id="6" name="Content Placeholder 5">
            <a:extLst>
              <a:ext uri="{FF2B5EF4-FFF2-40B4-BE49-F238E27FC236}">
                <a16:creationId xmlns="" xmlns:a16="http://schemas.microsoft.com/office/drawing/2014/main" id="{8FDD29E1-2961-430E-860B-8B6570CB7812}"/>
              </a:ext>
            </a:extLst>
          </p:cNvPr>
          <p:cNvPicPr>
            <a:picLocks noGrp="1" noChangeAspect="1"/>
          </p:cNvPicPr>
          <p:nvPr>
            <p:ph sz="half" idx="1"/>
          </p:nvPr>
        </p:nvPicPr>
        <p:blipFill>
          <a:blip r:embed="rId2"/>
          <a:stretch>
            <a:fillRect/>
          </a:stretch>
        </p:blipFill>
        <p:spPr>
          <a:xfrm>
            <a:off x="673051" y="1389414"/>
            <a:ext cx="5715873" cy="5374458"/>
          </a:xfrm>
        </p:spPr>
      </p:pic>
      <p:pic>
        <p:nvPicPr>
          <p:cNvPr id="8" name="Content Placeholder 7">
            <a:extLst>
              <a:ext uri="{FF2B5EF4-FFF2-40B4-BE49-F238E27FC236}">
                <a16:creationId xmlns="" xmlns:a16="http://schemas.microsoft.com/office/drawing/2014/main" id="{7EFFD58D-8740-49C3-94A3-F1721BA6786E}"/>
              </a:ext>
            </a:extLst>
          </p:cNvPr>
          <p:cNvPicPr>
            <a:picLocks noGrp="1" noChangeAspect="1"/>
          </p:cNvPicPr>
          <p:nvPr>
            <p:ph sz="half" idx="2"/>
          </p:nvPr>
        </p:nvPicPr>
        <p:blipFill>
          <a:blip r:embed="rId3"/>
          <a:stretch>
            <a:fillRect/>
          </a:stretch>
        </p:blipFill>
        <p:spPr>
          <a:xfrm>
            <a:off x="6524625" y="1389414"/>
            <a:ext cx="5552580" cy="5374457"/>
          </a:xfrm>
        </p:spPr>
      </p:pic>
    </p:spTree>
    <p:extLst>
      <p:ext uri="{BB962C8B-B14F-4D97-AF65-F5344CB8AC3E}">
        <p14:creationId xmlns:p14="http://schemas.microsoft.com/office/powerpoint/2010/main" val="880111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99269E-3027-4C60-9476-DEB86F831370}"/>
              </a:ext>
            </a:extLst>
          </p:cNvPr>
          <p:cNvSpPr>
            <a:spLocks noGrp="1"/>
          </p:cNvSpPr>
          <p:nvPr>
            <p:ph type="title"/>
          </p:nvPr>
        </p:nvSpPr>
        <p:spPr>
          <a:xfrm>
            <a:off x="1007165" y="0"/>
            <a:ext cx="11025809" cy="1325217"/>
          </a:xfrm>
        </p:spPr>
        <p:txBody>
          <a:bodyPr>
            <a:normAutofit/>
          </a:bodyPr>
          <a:lstStyle/>
          <a:p>
            <a:r>
              <a:rPr lang="en-US" dirty="0"/>
              <a:t>                  </a:t>
            </a:r>
            <a:r>
              <a:rPr lang="en-US" b="1" u="sng" dirty="0">
                <a:solidFill>
                  <a:srgbClr val="0070C0"/>
                </a:solidFill>
              </a:rPr>
              <a:t>Population Composition</a:t>
            </a:r>
          </a:p>
        </p:txBody>
      </p:sp>
      <p:sp>
        <p:nvSpPr>
          <p:cNvPr id="3" name="Content Placeholder 2">
            <a:extLst>
              <a:ext uri="{FF2B5EF4-FFF2-40B4-BE49-F238E27FC236}">
                <a16:creationId xmlns="" xmlns:a16="http://schemas.microsoft.com/office/drawing/2014/main" id="{58969553-7478-4266-B62E-A584E549935D}"/>
              </a:ext>
            </a:extLst>
          </p:cNvPr>
          <p:cNvSpPr>
            <a:spLocks noGrp="1"/>
          </p:cNvSpPr>
          <p:nvPr>
            <p:ph sz="half" idx="1"/>
          </p:nvPr>
        </p:nvSpPr>
        <p:spPr>
          <a:xfrm>
            <a:off x="768626" y="1444487"/>
            <a:ext cx="5605670" cy="5314122"/>
          </a:xfrm>
        </p:spPr>
        <p:txBody>
          <a:bodyPr>
            <a:normAutofit/>
          </a:bodyPr>
          <a:lstStyle/>
          <a:p>
            <a:r>
              <a:rPr lang="en-US" b="1" dirty="0">
                <a:solidFill>
                  <a:srgbClr val="0070C0"/>
                </a:solidFill>
              </a:rPr>
              <a:t>A “composite” is something made of different parts. </a:t>
            </a:r>
          </a:p>
          <a:p>
            <a:r>
              <a:rPr lang="en-US" b="1" dirty="0">
                <a:solidFill>
                  <a:srgbClr val="0070C0"/>
                </a:solidFill>
              </a:rPr>
              <a:t>• Populations of different places are composed of different ethnicities, sexes, ages, etc. No two places have identical compositions. </a:t>
            </a:r>
          </a:p>
          <a:p>
            <a:r>
              <a:rPr lang="en-US" b="1" dirty="0">
                <a:solidFill>
                  <a:srgbClr val="0070C0"/>
                </a:solidFill>
              </a:rPr>
              <a:t>• Sometimes these characteristics are called “demographics”.</a:t>
            </a:r>
          </a:p>
          <a:p>
            <a:r>
              <a:rPr lang="en-US" b="1" dirty="0">
                <a:solidFill>
                  <a:srgbClr val="0070C0"/>
                </a:solidFill>
              </a:rPr>
              <a:t> • (Notice how that sounds similar to demography)</a:t>
            </a:r>
            <a:r>
              <a:rPr lang="en-US" dirty="0"/>
              <a:t>".</a:t>
            </a:r>
          </a:p>
          <a:p>
            <a:endParaRPr lang="en-US" b="1" dirty="0">
              <a:solidFill>
                <a:srgbClr val="0070C0"/>
              </a:solidFill>
            </a:endParaRPr>
          </a:p>
        </p:txBody>
      </p:sp>
      <p:pic>
        <p:nvPicPr>
          <p:cNvPr id="6" name="Content Placeholder 5">
            <a:extLst>
              <a:ext uri="{FF2B5EF4-FFF2-40B4-BE49-F238E27FC236}">
                <a16:creationId xmlns="" xmlns:a16="http://schemas.microsoft.com/office/drawing/2014/main" id="{FFD090E2-A69B-45C3-AE04-E97ADC673F8D}"/>
              </a:ext>
            </a:extLst>
          </p:cNvPr>
          <p:cNvPicPr>
            <a:picLocks noGrp="1" noChangeAspect="1"/>
          </p:cNvPicPr>
          <p:nvPr>
            <p:ph sz="half" idx="2"/>
          </p:nvPr>
        </p:nvPicPr>
        <p:blipFill>
          <a:blip r:embed="rId2"/>
          <a:stretch>
            <a:fillRect/>
          </a:stretch>
        </p:blipFill>
        <p:spPr>
          <a:xfrm>
            <a:off x="6732104" y="1444487"/>
            <a:ext cx="5380383" cy="5314121"/>
          </a:xfrm>
        </p:spPr>
      </p:pic>
    </p:spTree>
    <p:extLst>
      <p:ext uri="{BB962C8B-B14F-4D97-AF65-F5344CB8AC3E}">
        <p14:creationId xmlns:p14="http://schemas.microsoft.com/office/powerpoint/2010/main" val="2793403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86B3B2-E34D-4A12-AAD0-9B4D5C918B16}"/>
              </a:ext>
            </a:extLst>
          </p:cNvPr>
          <p:cNvSpPr>
            <a:spLocks noGrp="1"/>
          </p:cNvSpPr>
          <p:nvPr>
            <p:ph type="title"/>
          </p:nvPr>
        </p:nvSpPr>
        <p:spPr>
          <a:xfrm>
            <a:off x="821636" y="106017"/>
            <a:ext cx="11237842" cy="781879"/>
          </a:xfrm>
        </p:spPr>
        <p:txBody>
          <a:bodyPr/>
          <a:lstStyle/>
          <a:p>
            <a:r>
              <a:rPr lang="en-US" dirty="0"/>
              <a:t>                      </a:t>
            </a:r>
            <a:r>
              <a:rPr lang="en-US" b="1" u="sng" dirty="0">
                <a:solidFill>
                  <a:srgbClr val="92D050"/>
                </a:solidFill>
              </a:rPr>
              <a:t>Developing Countries</a:t>
            </a:r>
          </a:p>
        </p:txBody>
      </p:sp>
      <p:pic>
        <p:nvPicPr>
          <p:cNvPr id="11" name="Content Placeholder 10">
            <a:extLst>
              <a:ext uri="{FF2B5EF4-FFF2-40B4-BE49-F238E27FC236}">
                <a16:creationId xmlns="" xmlns:a16="http://schemas.microsoft.com/office/drawing/2014/main" id="{D4FD3A22-20DF-4901-AE49-49C39FB88691}"/>
              </a:ext>
            </a:extLst>
          </p:cNvPr>
          <p:cNvPicPr>
            <a:picLocks noGrp="1" noChangeAspect="1"/>
          </p:cNvPicPr>
          <p:nvPr>
            <p:ph sz="half" idx="2"/>
          </p:nvPr>
        </p:nvPicPr>
        <p:blipFill>
          <a:blip r:embed="rId2"/>
          <a:stretch>
            <a:fillRect/>
          </a:stretch>
        </p:blipFill>
        <p:spPr>
          <a:xfrm>
            <a:off x="6294782" y="1179443"/>
            <a:ext cx="5764696" cy="5678557"/>
          </a:xfrm>
        </p:spPr>
      </p:pic>
      <p:pic>
        <p:nvPicPr>
          <p:cNvPr id="9" name="Content Placeholder 8">
            <a:extLst>
              <a:ext uri="{FF2B5EF4-FFF2-40B4-BE49-F238E27FC236}">
                <a16:creationId xmlns="" xmlns:a16="http://schemas.microsoft.com/office/drawing/2014/main" id="{C2FF6683-CC1B-431E-AA5B-B577CE3C52A1}"/>
              </a:ext>
            </a:extLst>
          </p:cNvPr>
          <p:cNvPicPr>
            <a:picLocks noGrp="1" noChangeAspect="1"/>
          </p:cNvPicPr>
          <p:nvPr>
            <p:ph sz="half" idx="1"/>
          </p:nvPr>
        </p:nvPicPr>
        <p:blipFill>
          <a:blip r:embed="rId3"/>
          <a:stretch>
            <a:fillRect/>
          </a:stretch>
        </p:blipFill>
        <p:spPr>
          <a:xfrm>
            <a:off x="821635" y="1033671"/>
            <a:ext cx="5473147" cy="5824330"/>
          </a:xfrm>
        </p:spPr>
      </p:pic>
    </p:spTree>
    <p:extLst>
      <p:ext uri="{BB962C8B-B14F-4D97-AF65-F5344CB8AC3E}">
        <p14:creationId xmlns:p14="http://schemas.microsoft.com/office/powerpoint/2010/main" val="826619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491010-78DB-4993-BD62-CF2B0030AF8B}"/>
              </a:ext>
            </a:extLst>
          </p:cNvPr>
          <p:cNvSpPr>
            <a:spLocks noGrp="1"/>
          </p:cNvSpPr>
          <p:nvPr>
            <p:ph type="title"/>
          </p:nvPr>
        </p:nvSpPr>
        <p:spPr>
          <a:xfrm>
            <a:off x="1371600" y="225287"/>
            <a:ext cx="9601200" cy="848139"/>
          </a:xfrm>
        </p:spPr>
        <p:txBody>
          <a:bodyPr/>
          <a:lstStyle/>
          <a:p>
            <a:r>
              <a:rPr lang="en-US" dirty="0"/>
              <a:t>                </a:t>
            </a:r>
            <a:r>
              <a:rPr lang="en-US" b="1" u="sng" dirty="0">
                <a:solidFill>
                  <a:srgbClr val="0070C0"/>
                </a:solidFill>
              </a:rPr>
              <a:t>Developed Countries</a:t>
            </a:r>
          </a:p>
        </p:txBody>
      </p:sp>
      <p:pic>
        <p:nvPicPr>
          <p:cNvPr id="8" name="Content Placeholder 7">
            <a:extLst>
              <a:ext uri="{FF2B5EF4-FFF2-40B4-BE49-F238E27FC236}">
                <a16:creationId xmlns="" xmlns:a16="http://schemas.microsoft.com/office/drawing/2014/main" id="{F8BB7C96-91AC-414A-BE04-26D4089CA332}"/>
              </a:ext>
            </a:extLst>
          </p:cNvPr>
          <p:cNvPicPr>
            <a:picLocks noGrp="1" noChangeAspect="1"/>
          </p:cNvPicPr>
          <p:nvPr>
            <p:ph sz="half" idx="1"/>
          </p:nvPr>
        </p:nvPicPr>
        <p:blipFill>
          <a:blip r:embed="rId2"/>
          <a:stretch>
            <a:fillRect/>
          </a:stretch>
        </p:blipFill>
        <p:spPr>
          <a:xfrm>
            <a:off x="874643" y="1378226"/>
            <a:ext cx="6016485" cy="5380383"/>
          </a:xfrm>
        </p:spPr>
      </p:pic>
      <p:pic>
        <p:nvPicPr>
          <p:cNvPr id="10" name="Content Placeholder 9">
            <a:extLst>
              <a:ext uri="{FF2B5EF4-FFF2-40B4-BE49-F238E27FC236}">
                <a16:creationId xmlns="" xmlns:a16="http://schemas.microsoft.com/office/drawing/2014/main" id="{05A5CB24-6A2C-4562-B957-1E29AB9E63B3}"/>
              </a:ext>
            </a:extLst>
          </p:cNvPr>
          <p:cNvPicPr>
            <a:picLocks noGrp="1" noChangeAspect="1"/>
          </p:cNvPicPr>
          <p:nvPr>
            <p:ph sz="half" idx="2"/>
          </p:nvPr>
        </p:nvPicPr>
        <p:blipFill>
          <a:blip r:embed="rId3"/>
          <a:stretch>
            <a:fillRect/>
          </a:stretch>
        </p:blipFill>
        <p:spPr>
          <a:xfrm>
            <a:off x="6891129" y="1378226"/>
            <a:ext cx="5075583" cy="5247861"/>
          </a:xfrm>
        </p:spPr>
      </p:pic>
    </p:spTree>
    <p:extLst>
      <p:ext uri="{BB962C8B-B14F-4D97-AF65-F5344CB8AC3E}">
        <p14:creationId xmlns:p14="http://schemas.microsoft.com/office/powerpoint/2010/main" val="1094771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57DD95-02B3-4FD8-A2BA-012F745AC4A2}"/>
              </a:ext>
            </a:extLst>
          </p:cNvPr>
          <p:cNvSpPr>
            <a:spLocks noGrp="1"/>
          </p:cNvSpPr>
          <p:nvPr>
            <p:ph type="title"/>
          </p:nvPr>
        </p:nvSpPr>
        <p:spPr>
          <a:xfrm>
            <a:off x="1371600" y="214489"/>
            <a:ext cx="9601200" cy="1106311"/>
          </a:xfrm>
        </p:spPr>
        <p:txBody>
          <a:bodyPr>
            <a:normAutofit/>
          </a:bodyPr>
          <a:lstStyle/>
          <a:p>
            <a:r>
              <a:rPr lang="en-US" dirty="0"/>
              <a:t>                   </a:t>
            </a:r>
            <a:r>
              <a:rPr lang="en-US" b="1" u="sng" dirty="0">
                <a:solidFill>
                  <a:srgbClr val="0070C0"/>
                </a:solidFill>
              </a:rPr>
              <a:t>Dependency Ratio</a:t>
            </a:r>
          </a:p>
        </p:txBody>
      </p:sp>
      <p:sp>
        <p:nvSpPr>
          <p:cNvPr id="3" name="Content Placeholder 2">
            <a:extLst>
              <a:ext uri="{FF2B5EF4-FFF2-40B4-BE49-F238E27FC236}">
                <a16:creationId xmlns="" xmlns:a16="http://schemas.microsoft.com/office/drawing/2014/main" id="{69EE9E1E-0BBB-4D00-BBC1-A52C1CB31C0B}"/>
              </a:ext>
            </a:extLst>
          </p:cNvPr>
          <p:cNvSpPr>
            <a:spLocks noGrp="1"/>
          </p:cNvSpPr>
          <p:nvPr>
            <p:ph sz="half" idx="1"/>
          </p:nvPr>
        </p:nvSpPr>
        <p:spPr>
          <a:xfrm>
            <a:off x="812799" y="1320800"/>
            <a:ext cx="6516915" cy="5537201"/>
          </a:xfrm>
        </p:spPr>
        <p:txBody>
          <a:bodyPr>
            <a:normAutofit/>
          </a:bodyPr>
          <a:lstStyle/>
          <a:p>
            <a:r>
              <a:rPr lang="en-US" dirty="0"/>
              <a:t>                    </a:t>
            </a:r>
            <a:r>
              <a:rPr lang="en-US" b="1" u="sng" dirty="0">
                <a:solidFill>
                  <a:srgbClr val="0070C0"/>
                </a:solidFill>
              </a:rPr>
              <a:t>Potential Workforce</a:t>
            </a:r>
            <a:r>
              <a:rPr lang="en-US" dirty="0"/>
              <a:t>: </a:t>
            </a:r>
          </a:p>
          <a:p>
            <a:r>
              <a:rPr lang="en-US" dirty="0"/>
              <a:t>Demographers consider people ages 15 – 64 the </a:t>
            </a:r>
            <a:r>
              <a:rPr lang="en-US" b="1" u="sng" dirty="0">
                <a:solidFill>
                  <a:srgbClr val="0070C0"/>
                </a:solidFill>
              </a:rPr>
              <a:t>Potential Workforce</a:t>
            </a:r>
            <a:r>
              <a:rPr lang="en-US" dirty="0"/>
              <a:t>, the group expected to be the society’s labor force.</a:t>
            </a:r>
          </a:p>
          <a:p>
            <a:r>
              <a:rPr lang="en-US" dirty="0"/>
              <a:t>Everyone else – people under 15 or over 64 – are the </a:t>
            </a:r>
            <a:r>
              <a:rPr lang="en-US" b="1" u="sng" dirty="0">
                <a:solidFill>
                  <a:srgbClr val="0070C0"/>
                </a:solidFill>
              </a:rPr>
              <a:t>dependent population</a:t>
            </a:r>
            <a:r>
              <a:rPr lang="en-US" dirty="0"/>
              <a:t>, because they are considered too young or too old to work full time. </a:t>
            </a:r>
          </a:p>
          <a:p>
            <a:r>
              <a:rPr lang="en-US" dirty="0"/>
              <a:t>Dividing the potential work force by the dependent population results I the dependency ratio.  Since many people who are 15 to 64 do not work for pay, and since many  people under 15 and over 64 do, this number is only an estimate</a:t>
            </a:r>
          </a:p>
        </p:txBody>
      </p:sp>
      <p:pic>
        <p:nvPicPr>
          <p:cNvPr id="6" name="Content Placeholder 5">
            <a:extLst>
              <a:ext uri="{FF2B5EF4-FFF2-40B4-BE49-F238E27FC236}">
                <a16:creationId xmlns="" xmlns:a16="http://schemas.microsoft.com/office/drawing/2014/main" id="{9C11406E-DDD6-4404-B0CC-DD0E51F2D8F7}"/>
              </a:ext>
            </a:extLst>
          </p:cNvPr>
          <p:cNvPicPr>
            <a:picLocks noGrp="1" noChangeAspect="1"/>
          </p:cNvPicPr>
          <p:nvPr>
            <p:ph sz="half" idx="2"/>
          </p:nvPr>
        </p:nvPicPr>
        <p:blipFill>
          <a:blip r:embed="rId2"/>
          <a:stretch>
            <a:fillRect/>
          </a:stretch>
        </p:blipFill>
        <p:spPr>
          <a:xfrm>
            <a:off x="7678056" y="1161143"/>
            <a:ext cx="4389765" cy="5442857"/>
          </a:xfrm>
        </p:spPr>
      </p:pic>
    </p:spTree>
    <p:extLst>
      <p:ext uri="{BB962C8B-B14F-4D97-AF65-F5344CB8AC3E}">
        <p14:creationId xmlns:p14="http://schemas.microsoft.com/office/powerpoint/2010/main" val="98404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E98195-E250-4AB9-AD3F-E187EB04D6EE}"/>
              </a:ext>
            </a:extLst>
          </p:cNvPr>
          <p:cNvSpPr>
            <a:spLocks noGrp="1"/>
          </p:cNvSpPr>
          <p:nvPr>
            <p:ph type="title"/>
          </p:nvPr>
        </p:nvSpPr>
        <p:spPr>
          <a:xfrm>
            <a:off x="702365" y="159026"/>
            <a:ext cx="11383618" cy="2126973"/>
          </a:xfrm>
        </p:spPr>
        <p:txBody>
          <a:bodyPr>
            <a:normAutofit fontScale="90000"/>
          </a:bodyPr>
          <a:lstStyle/>
          <a:p>
            <a:r>
              <a:rPr lang="en-US" dirty="0"/>
              <a:t> </a:t>
            </a:r>
            <a:r>
              <a:rPr lang="en-US" sz="3600" b="1" u="sng" dirty="0">
                <a:solidFill>
                  <a:srgbClr val="009900"/>
                </a:solidFill>
              </a:rPr>
              <a:t>Measuring Population</a:t>
            </a:r>
            <a:r>
              <a:rPr lang="en-US" sz="3600" dirty="0">
                <a:solidFill>
                  <a:srgbClr val="009900"/>
                </a:solidFill>
              </a:rPr>
              <a:t>: Population increases rapidly in places were more people are born than die, and it declines in places were deaths outnumber births. Populations also increase and decrease when people move in and out </a:t>
            </a:r>
          </a:p>
        </p:txBody>
      </p:sp>
      <p:sp>
        <p:nvSpPr>
          <p:cNvPr id="3" name="Content Placeholder 2">
            <a:extLst>
              <a:ext uri="{FF2B5EF4-FFF2-40B4-BE49-F238E27FC236}">
                <a16:creationId xmlns="" xmlns:a16="http://schemas.microsoft.com/office/drawing/2014/main" id="{D2DD57D5-B6D4-4570-A6F6-9813BA7F9E36}"/>
              </a:ext>
            </a:extLst>
          </p:cNvPr>
          <p:cNvSpPr>
            <a:spLocks noGrp="1"/>
          </p:cNvSpPr>
          <p:nvPr>
            <p:ph sz="half" idx="1"/>
          </p:nvPr>
        </p:nvSpPr>
        <p:spPr>
          <a:xfrm>
            <a:off x="702366" y="2285999"/>
            <a:ext cx="3670852" cy="4572001"/>
          </a:xfrm>
        </p:spPr>
        <p:txBody>
          <a:bodyPr/>
          <a:lstStyle/>
          <a:p>
            <a:r>
              <a:rPr lang="en-US" sz="3200" dirty="0">
                <a:solidFill>
                  <a:srgbClr val="CC3399"/>
                </a:solidFill>
                <a:latin typeface="Abscissa"/>
              </a:rPr>
              <a:t>Geographers /</a:t>
            </a:r>
          </a:p>
          <a:p>
            <a:pPr marL="0" indent="0">
              <a:buNone/>
            </a:pPr>
            <a:r>
              <a:rPr lang="en-US" sz="3200" dirty="0">
                <a:solidFill>
                  <a:srgbClr val="CC3399"/>
                </a:solidFill>
                <a:latin typeface="Abscissa"/>
              </a:rPr>
              <a:t>Demographers most frequently measure population change in a country through 3 measures </a:t>
            </a:r>
          </a:p>
          <a:p>
            <a:endParaRPr lang="en-US" dirty="0"/>
          </a:p>
        </p:txBody>
      </p:sp>
      <p:sp>
        <p:nvSpPr>
          <p:cNvPr id="4" name="Content Placeholder 3">
            <a:extLst>
              <a:ext uri="{FF2B5EF4-FFF2-40B4-BE49-F238E27FC236}">
                <a16:creationId xmlns="" xmlns:a16="http://schemas.microsoft.com/office/drawing/2014/main" id="{B4960C7A-C13D-4B56-8D28-408C06E66F67}"/>
              </a:ext>
            </a:extLst>
          </p:cNvPr>
          <p:cNvSpPr>
            <a:spLocks noGrp="1"/>
          </p:cNvSpPr>
          <p:nvPr>
            <p:ph sz="half" idx="2"/>
          </p:nvPr>
        </p:nvSpPr>
        <p:spPr>
          <a:xfrm>
            <a:off x="5194852" y="2285999"/>
            <a:ext cx="6891131" cy="4572001"/>
          </a:xfrm>
        </p:spPr>
        <p:txBody>
          <a:bodyPr>
            <a:normAutofit/>
          </a:bodyPr>
          <a:lstStyle/>
          <a:p>
            <a:pPr lvl="1">
              <a:lnSpc>
                <a:spcPct val="90000"/>
              </a:lnSpc>
            </a:pPr>
            <a:r>
              <a:rPr lang="en-US" sz="3600" dirty="0">
                <a:solidFill>
                  <a:srgbClr val="7030A0"/>
                </a:solidFill>
                <a:latin typeface="Abscissa"/>
              </a:rPr>
              <a:t>Crude Birth Rate (CBR)</a:t>
            </a:r>
          </a:p>
          <a:p>
            <a:pPr lvl="1">
              <a:lnSpc>
                <a:spcPct val="90000"/>
              </a:lnSpc>
            </a:pPr>
            <a:r>
              <a:rPr lang="en-US" sz="3600" dirty="0">
                <a:solidFill>
                  <a:srgbClr val="7030A0"/>
                </a:solidFill>
                <a:latin typeface="Abscissa"/>
              </a:rPr>
              <a:t>Crude Death Rate (CDR)</a:t>
            </a:r>
          </a:p>
          <a:p>
            <a:pPr lvl="1">
              <a:lnSpc>
                <a:spcPct val="90000"/>
              </a:lnSpc>
            </a:pPr>
            <a:r>
              <a:rPr lang="en-US" sz="3600" dirty="0">
                <a:solidFill>
                  <a:srgbClr val="7030A0"/>
                </a:solidFill>
                <a:latin typeface="Abscissa"/>
              </a:rPr>
              <a:t>Natural Increase Rate  (NIR)</a:t>
            </a:r>
          </a:p>
          <a:p>
            <a:pPr lvl="2">
              <a:lnSpc>
                <a:spcPct val="90000"/>
              </a:lnSpc>
            </a:pPr>
            <a:r>
              <a:rPr lang="en-US" sz="3600" i="1" dirty="0">
                <a:solidFill>
                  <a:srgbClr val="7030A0"/>
                </a:solidFill>
                <a:latin typeface="Abscissa"/>
              </a:rPr>
              <a:t>Natural means excluding migration</a:t>
            </a:r>
          </a:p>
          <a:p>
            <a:pPr lvl="2">
              <a:lnSpc>
                <a:spcPct val="90000"/>
              </a:lnSpc>
            </a:pPr>
            <a:r>
              <a:rPr lang="en-US" sz="3600" i="1" dirty="0">
                <a:solidFill>
                  <a:srgbClr val="7030A0"/>
                </a:solidFill>
                <a:latin typeface="Abscissa"/>
              </a:rPr>
              <a:t>Crude means looking at society as a whole </a:t>
            </a:r>
          </a:p>
          <a:p>
            <a:endParaRPr lang="en-US" dirty="0"/>
          </a:p>
        </p:txBody>
      </p:sp>
    </p:spTree>
    <p:extLst>
      <p:ext uri="{BB962C8B-B14F-4D97-AF65-F5344CB8AC3E}">
        <p14:creationId xmlns:p14="http://schemas.microsoft.com/office/powerpoint/2010/main" val="1652233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026" descr="pop_increase_define"/>
          <p:cNvPicPr>
            <a:picLocks noChangeAspect="1" noChangeArrowheads="1"/>
          </p:cNvPicPr>
          <p:nvPr/>
        </p:nvPicPr>
        <p:blipFill>
          <a:blip r:embed="rId2"/>
          <a:srcRect/>
          <a:stretch>
            <a:fillRect/>
          </a:stretch>
        </p:blipFill>
        <p:spPr bwMode="auto">
          <a:xfrm>
            <a:off x="755374" y="0"/>
            <a:ext cx="11436626" cy="6858000"/>
          </a:xfrm>
          <a:prstGeom prst="rect">
            <a:avLst/>
          </a:prstGeom>
          <a:noFill/>
          <a:ln w="9525">
            <a:noFill/>
            <a:miter lim="800000"/>
            <a:headEnd/>
            <a:tailEnd/>
          </a:ln>
        </p:spPr>
      </p:pic>
    </p:spTree>
    <p:extLst>
      <p:ext uri="{BB962C8B-B14F-4D97-AF65-F5344CB8AC3E}">
        <p14:creationId xmlns:p14="http://schemas.microsoft.com/office/powerpoint/2010/main" val="2452845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descr="pop_mortality_define"/>
          <p:cNvPicPr>
            <a:picLocks noChangeAspect="1" noChangeArrowheads="1"/>
          </p:cNvPicPr>
          <p:nvPr/>
        </p:nvPicPr>
        <p:blipFill>
          <a:blip r:embed="rId2"/>
          <a:srcRect/>
          <a:stretch>
            <a:fillRect/>
          </a:stretch>
        </p:blipFill>
        <p:spPr bwMode="auto">
          <a:xfrm>
            <a:off x="1185333" y="0"/>
            <a:ext cx="10340623" cy="6858000"/>
          </a:xfrm>
          <a:prstGeom prst="rect">
            <a:avLst/>
          </a:prstGeom>
          <a:noFill/>
          <a:ln w="9525">
            <a:noFill/>
            <a:miter lim="800000"/>
            <a:headEnd/>
            <a:tailEnd/>
          </a:ln>
        </p:spPr>
      </p:pic>
      <p:sp>
        <p:nvSpPr>
          <p:cNvPr id="91138" name="Line 4"/>
          <p:cNvSpPr>
            <a:spLocks noChangeShapeType="1"/>
          </p:cNvSpPr>
          <p:nvPr/>
        </p:nvSpPr>
        <p:spPr bwMode="auto">
          <a:xfrm>
            <a:off x="2590800" y="3352800"/>
            <a:ext cx="3429000" cy="0"/>
          </a:xfrm>
          <a:prstGeom prst="line">
            <a:avLst/>
          </a:prstGeom>
          <a:noFill/>
          <a:ln w="12700">
            <a:solidFill>
              <a:schemeClr val="bg2"/>
            </a:solidFill>
            <a:round/>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2758788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A01F5E-2EFB-40B4-B636-E1EDDB555C80}"/>
              </a:ext>
            </a:extLst>
          </p:cNvPr>
          <p:cNvSpPr>
            <a:spLocks noGrp="1"/>
          </p:cNvSpPr>
          <p:nvPr>
            <p:ph type="title"/>
          </p:nvPr>
        </p:nvSpPr>
        <p:spPr>
          <a:xfrm>
            <a:off x="702365" y="0"/>
            <a:ext cx="11489635" cy="2171700"/>
          </a:xfrm>
        </p:spPr>
        <p:txBody>
          <a:bodyPr>
            <a:noAutofit/>
          </a:bodyPr>
          <a:lstStyle/>
          <a:p>
            <a:r>
              <a:rPr lang="en-US" sz="3200" b="1" u="sng" dirty="0">
                <a:solidFill>
                  <a:srgbClr val="C00000"/>
                </a:solidFill>
              </a:rPr>
              <a:t>Total Fertility Rate (TFR) </a:t>
            </a:r>
            <a:r>
              <a:rPr lang="en-US" sz="3200" dirty="0"/>
              <a:t>the average number of births in a society. The TFR is the average number of children a woman will have throughout her child bearing years </a:t>
            </a:r>
            <a:r>
              <a:rPr lang="en-US" sz="2000" dirty="0"/>
              <a:t>(roughly 15 through 49), SO CBR is a picture of a given year while TFR attempts to predict the future behavior of women. The TFR for the world is 2.5 but varies between developed and developing countries</a:t>
            </a:r>
          </a:p>
        </p:txBody>
      </p:sp>
      <p:pic>
        <p:nvPicPr>
          <p:cNvPr id="5" name="Content Placeholder 4">
            <a:extLst>
              <a:ext uri="{FF2B5EF4-FFF2-40B4-BE49-F238E27FC236}">
                <a16:creationId xmlns="" xmlns:a16="http://schemas.microsoft.com/office/drawing/2014/main" id="{42D07CD8-2701-4919-90DC-EB6DBFAD20AA}"/>
              </a:ext>
            </a:extLst>
          </p:cNvPr>
          <p:cNvPicPr>
            <a:picLocks noGrp="1" noChangeAspect="1"/>
          </p:cNvPicPr>
          <p:nvPr>
            <p:ph idx="1"/>
          </p:nvPr>
        </p:nvPicPr>
        <p:blipFill>
          <a:blip r:embed="rId2"/>
          <a:stretch>
            <a:fillRect/>
          </a:stretch>
        </p:blipFill>
        <p:spPr>
          <a:xfrm>
            <a:off x="702365" y="2014330"/>
            <a:ext cx="11489635" cy="4843670"/>
          </a:xfrm>
        </p:spPr>
      </p:pic>
    </p:spTree>
    <p:extLst>
      <p:ext uri="{BB962C8B-B14F-4D97-AF65-F5344CB8AC3E}">
        <p14:creationId xmlns:p14="http://schemas.microsoft.com/office/powerpoint/2010/main" val="4054165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BC03D1-BE14-4214-9A00-D9509275315F}"/>
              </a:ext>
            </a:extLst>
          </p:cNvPr>
          <p:cNvSpPr>
            <a:spLocks noGrp="1"/>
          </p:cNvSpPr>
          <p:nvPr>
            <p:ph type="title"/>
          </p:nvPr>
        </p:nvSpPr>
        <p:spPr>
          <a:xfrm>
            <a:off x="869795" y="211873"/>
            <a:ext cx="11195825" cy="1137425"/>
          </a:xfrm>
        </p:spPr>
        <p:txBody>
          <a:bodyPr/>
          <a:lstStyle/>
          <a:p>
            <a:r>
              <a:rPr lang="en-US" dirty="0"/>
              <a:t>                 </a:t>
            </a:r>
            <a:r>
              <a:rPr lang="en-US" u="sng" dirty="0">
                <a:solidFill>
                  <a:srgbClr val="C00000"/>
                </a:solidFill>
              </a:rPr>
              <a:t>Population  - Demography</a:t>
            </a:r>
          </a:p>
        </p:txBody>
      </p:sp>
      <p:sp>
        <p:nvSpPr>
          <p:cNvPr id="3" name="Content Placeholder 2">
            <a:extLst>
              <a:ext uri="{FF2B5EF4-FFF2-40B4-BE49-F238E27FC236}">
                <a16:creationId xmlns="" xmlns:a16="http://schemas.microsoft.com/office/drawing/2014/main" id="{3421B848-2394-40B3-B0CC-A85861245F6F}"/>
              </a:ext>
            </a:extLst>
          </p:cNvPr>
          <p:cNvSpPr>
            <a:spLocks noGrp="1"/>
          </p:cNvSpPr>
          <p:nvPr>
            <p:ph sz="half" idx="1"/>
          </p:nvPr>
        </p:nvSpPr>
        <p:spPr>
          <a:xfrm>
            <a:off x="758283" y="1159728"/>
            <a:ext cx="4939989" cy="5609063"/>
          </a:xfrm>
        </p:spPr>
        <p:txBody>
          <a:bodyPr>
            <a:normAutofit/>
          </a:bodyPr>
          <a:lstStyle/>
          <a:p>
            <a:pPr>
              <a:spcAft>
                <a:spcPts val="0"/>
              </a:spcAft>
              <a:buFont typeface="Arial" pitchFamily="34" charset="0"/>
              <a:buChar char="•"/>
              <a:defRPr/>
            </a:pPr>
            <a:r>
              <a:rPr lang="en-US" b="1" dirty="0">
                <a:solidFill>
                  <a:srgbClr val="CC0099"/>
                </a:solidFill>
              </a:rPr>
              <a:t>Demography</a:t>
            </a:r>
            <a:r>
              <a:rPr lang="en-US" dirty="0">
                <a:solidFill>
                  <a:srgbClr val="CC0099"/>
                </a:solidFill>
              </a:rPr>
              <a:t>: The study of the Characteristics of human population </a:t>
            </a:r>
          </a:p>
          <a:p>
            <a:pPr lvl="1">
              <a:spcAft>
                <a:spcPts val="0"/>
              </a:spcAft>
              <a:buFont typeface="Arial" pitchFamily="34" charset="0"/>
              <a:buChar char="–"/>
              <a:defRPr/>
            </a:pPr>
            <a:r>
              <a:rPr lang="en-US" dirty="0">
                <a:solidFill>
                  <a:srgbClr val="CC0099"/>
                </a:solidFill>
              </a:rPr>
              <a:t>Demographers look statistically at how people are distributed spatially by age, gender, occupation, fertility, health, etc.</a:t>
            </a:r>
          </a:p>
          <a:p>
            <a:pPr>
              <a:spcAft>
                <a:spcPts val="0"/>
              </a:spcAft>
              <a:buFont typeface="Arial" pitchFamily="34" charset="0"/>
              <a:buChar char="•"/>
              <a:defRPr/>
            </a:pPr>
            <a:r>
              <a:rPr lang="en-US" dirty="0">
                <a:solidFill>
                  <a:srgbClr val="CC0099"/>
                </a:solidFill>
              </a:rPr>
              <a:t>The distribution of the worlds population is in one word “uneven”</a:t>
            </a:r>
          </a:p>
          <a:p>
            <a:pPr marL="0" indent="0">
              <a:spcAft>
                <a:spcPts val="0"/>
              </a:spcAft>
              <a:buNone/>
              <a:defRPr/>
            </a:pPr>
            <a:endParaRPr lang="en-US" dirty="0">
              <a:solidFill>
                <a:srgbClr val="CC0099"/>
              </a:solidFill>
            </a:endParaRPr>
          </a:p>
          <a:p>
            <a:pPr>
              <a:spcAft>
                <a:spcPts val="0"/>
              </a:spcAft>
              <a:buFont typeface="Arial" pitchFamily="34" charset="0"/>
              <a:buChar char="•"/>
              <a:defRPr/>
            </a:pPr>
            <a:r>
              <a:rPr lang="en-US" b="1" u="sng" dirty="0">
                <a:solidFill>
                  <a:srgbClr val="7030A0"/>
                </a:solidFill>
              </a:rPr>
              <a:t>Demographers ask</a:t>
            </a:r>
            <a:r>
              <a:rPr lang="en-US" dirty="0">
                <a:solidFill>
                  <a:srgbClr val="7030A0"/>
                </a:solidFill>
              </a:rPr>
              <a:t>: </a:t>
            </a:r>
          </a:p>
          <a:p>
            <a:pPr>
              <a:spcAft>
                <a:spcPts val="0"/>
              </a:spcAft>
              <a:buFont typeface="Arial" pitchFamily="34" charset="0"/>
              <a:buChar char="•"/>
              <a:defRPr/>
            </a:pPr>
            <a:r>
              <a:rPr lang="en-US" dirty="0">
                <a:solidFill>
                  <a:srgbClr val="7030A0"/>
                </a:solidFill>
              </a:rPr>
              <a:t> 1) where people are (concentration/ density) </a:t>
            </a:r>
          </a:p>
          <a:p>
            <a:pPr>
              <a:spcAft>
                <a:spcPts val="0"/>
              </a:spcAft>
              <a:buFont typeface="Arial" pitchFamily="34" charset="0"/>
              <a:buChar char="•"/>
              <a:defRPr/>
            </a:pPr>
            <a:r>
              <a:rPr lang="en-US" dirty="0">
                <a:solidFill>
                  <a:srgbClr val="7030A0"/>
                </a:solidFill>
              </a:rPr>
              <a:t> 2) where populations are growing </a:t>
            </a:r>
          </a:p>
          <a:p>
            <a:endParaRPr lang="en-US" dirty="0"/>
          </a:p>
        </p:txBody>
      </p:sp>
      <p:pic>
        <p:nvPicPr>
          <p:cNvPr id="6" name="Content Placeholder 5">
            <a:extLst>
              <a:ext uri="{FF2B5EF4-FFF2-40B4-BE49-F238E27FC236}">
                <a16:creationId xmlns="" xmlns:a16="http://schemas.microsoft.com/office/drawing/2014/main" id="{84C12E1D-EFFA-42EB-A43B-7AA0F8938785}"/>
              </a:ext>
            </a:extLst>
          </p:cNvPr>
          <p:cNvPicPr>
            <a:picLocks noGrp="1" noChangeAspect="1"/>
          </p:cNvPicPr>
          <p:nvPr>
            <p:ph sz="half" idx="2"/>
          </p:nvPr>
        </p:nvPicPr>
        <p:blipFill>
          <a:blip r:embed="rId2"/>
          <a:stretch>
            <a:fillRect/>
          </a:stretch>
        </p:blipFill>
        <p:spPr>
          <a:xfrm>
            <a:off x="5698273" y="1159728"/>
            <a:ext cx="6367347" cy="5441548"/>
          </a:xfrm>
        </p:spPr>
      </p:pic>
    </p:spTree>
    <p:extLst>
      <p:ext uri="{BB962C8B-B14F-4D97-AF65-F5344CB8AC3E}">
        <p14:creationId xmlns:p14="http://schemas.microsoft.com/office/powerpoint/2010/main" val="397291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3"/>
          <p:cNvSpPr txBox="1">
            <a:spLocks noChangeArrowheads="1"/>
          </p:cNvSpPr>
          <p:nvPr/>
        </p:nvSpPr>
        <p:spPr bwMode="auto">
          <a:xfrm>
            <a:off x="747132" y="3217069"/>
            <a:ext cx="5140712" cy="2923877"/>
          </a:xfrm>
          <a:prstGeom prst="rect">
            <a:avLst/>
          </a:prstGeom>
          <a:noFill/>
          <a:ln w="12700">
            <a:noFill/>
            <a:miter lim="800000"/>
            <a:headEnd type="none" w="sm" len="sm"/>
            <a:tailEnd type="none" w="sm" len="sm"/>
          </a:ln>
        </p:spPr>
        <p:txBody>
          <a:bodyPr wrap="square">
            <a:spAutoFit/>
          </a:bodyPr>
          <a:lstStyle/>
          <a:p>
            <a:pPr lvl="1">
              <a:buFont typeface="Symbol" pitchFamily="18" charset="2"/>
              <a:buNone/>
            </a:pPr>
            <a:r>
              <a:rPr lang="en-US" sz="2300" dirty="0">
                <a:solidFill>
                  <a:srgbClr val="C00000"/>
                </a:solidFill>
                <a:latin typeface="Tahoma" pitchFamily="34" charset="0"/>
              </a:rPr>
              <a:t>2.1 is generally regarded as the replacement rate (the rate at which a population neither grows nor shrinks) </a:t>
            </a:r>
            <a:r>
              <a:rPr lang="en-US" sz="2300" dirty="0">
                <a:latin typeface="Tahoma" pitchFamily="34" charset="0"/>
              </a:rPr>
              <a:t>in the developed world. In less developed countries this rate should be higher to account for so many children not reaching childbearing age.</a:t>
            </a:r>
          </a:p>
        </p:txBody>
      </p:sp>
      <p:sp>
        <p:nvSpPr>
          <p:cNvPr id="95235" name="Rectangle 497"/>
          <p:cNvSpPr>
            <a:spLocks noChangeArrowheads="1"/>
          </p:cNvSpPr>
          <p:nvPr/>
        </p:nvSpPr>
        <p:spPr bwMode="auto">
          <a:xfrm>
            <a:off x="1524000" y="1"/>
            <a:ext cx="6477000" cy="2227263"/>
          </a:xfrm>
          <a:prstGeom prst="rect">
            <a:avLst/>
          </a:prstGeom>
          <a:noFill/>
          <a:ln w="12700">
            <a:noFill/>
            <a:miter lim="800000"/>
            <a:headEnd type="none" w="sm" len="sm"/>
            <a:tailEnd type="none" w="sm" len="sm"/>
          </a:ln>
        </p:spPr>
        <p:txBody>
          <a:bodyPr wrap="square">
            <a:spAutoFit/>
          </a:bodyPr>
          <a:lstStyle/>
          <a:p>
            <a:pPr>
              <a:spcBef>
                <a:spcPct val="50000"/>
              </a:spcBef>
            </a:pPr>
            <a:r>
              <a:rPr lang="en-US" sz="2800" b="1" u="sng" dirty="0">
                <a:solidFill>
                  <a:srgbClr val="C00000"/>
                </a:solidFill>
                <a:latin typeface="Abscissa"/>
              </a:rPr>
              <a:t>Total Fertility Rate</a:t>
            </a:r>
            <a:r>
              <a:rPr lang="en-US" sz="2800" dirty="0">
                <a:solidFill>
                  <a:srgbClr val="C00000"/>
                </a:solidFill>
                <a:latin typeface="Abscissa"/>
              </a:rPr>
              <a:t> </a:t>
            </a:r>
            <a:r>
              <a:rPr lang="en-US" sz="2800" dirty="0">
                <a:latin typeface="Abscissa"/>
              </a:rPr>
              <a:t>- the average number of children a women will have in her childbearing years. This rate varies from just over 1 (Japan, Italy) to around 7 (Niger, Mali). The U.S. rate is about 2.</a:t>
            </a:r>
          </a:p>
        </p:txBody>
      </p:sp>
      <p:pic>
        <p:nvPicPr>
          <p:cNvPr id="95236" name="Picture 2"/>
          <p:cNvPicPr>
            <a:picLocks noGrp="1" noChangeAspect="1" noChangeArrowheads="1"/>
          </p:cNvPicPr>
          <p:nvPr>
            <p:ph sz="half" idx="2"/>
          </p:nvPr>
        </p:nvPicPr>
        <p:blipFill>
          <a:blip r:embed="rId2"/>
          <a:srcRect/>
          <a:stretch>
            <a:fillRect/>
          </a:stretch>
        </p:blipFill>
        <p:spPr>
          <a:xfrm>
            <a:off x="8813800" y="276225"/>
            <a:ext cx="2667000" cy="2619375"/>
          </a:xfrm>
        </p:spPr>
      </p:pic>
      <p:sp>
        <p:nvSpPr>
          <p:cNvPr id="95237" name="TextBox 9"/>
          <p:cNvSpPr txBox="1">
            <a:spLocks noChangeArrowheads="1"/>
          </p:cNvSpPr>
          <p:nvPr/>
        </p:nvSpPr>
        <p:spPr bwMode="auto">
          <a:xfrm>
            <a:off x="8153400" y="3048000"/>
            <a:ext cx="1752600" cy="338138"/>
          </a:xfrm>
          <a:prstGeom prst="rect">
            <a:avLst/>
          </a:prstGeom>
          <a:noFill/>
          <a:ln w="9525">
            <a:noFill/>
            <a:miter lim="800000"/>
            <a:headEnd/>
            <a:tailEnd/>
          </a:ln>
        </p:spPr>
        <p:txBody>
          <a:bodyPr>
            <a:spAutoFit/>
          </a:bodyPr>
          <a:lstStyle/>
          <a:p>
            <a:r>
              <a:rPr lang="en-US" sz="1600">
                <a:latin typeface="Abscissa"/>
              </a:rPr>
              <a:t>England &amp; Wales</a:t>
            </a:r>
          </a:p>
        </p:txBody>
      </p:sp>
      <p:pic>
        <p:nvPicPr>
          <p:cNvPr id="95238" name="Picture 3"/>
          <p:cNvPicPr>
            <a:picLocks noChangeAspect="1" noChangeArrowheads="1"/>
          </p:cNvPicPr>
          <p:nvPr/>
        </p:nvPicPr>
        <p:blipFill>
          <a:blip r:embed="rId3"/>
          <a:srcRect/>
          <a:stretch>
            <a:fillRect/>
          </a:stretch>
        </p:blipFill>
        <p:spPr bwMode="auto">
          <a:xfrm>
            <a:off x="6521450" y="3386138"/>
            <a:ext cx="5518150" cy="3200400"/>
          </a:xfrm>
          <a:prstGeom prst="rect">
            <a:avLst/>
          </a:prstGeom>
          <a:noFill/>
          <a:ln w="9525">
            <a:noFill/>
            <a:miter lim="800000"/>
            <a:headEnd/>
            <a:tailEnd/>
          </a:ln>
        </p:spPr>
      </p:pic>
    </p:spTree>
    <p:extLst>
      <p:ext uri="{BB962C8B-B14F-4D97-AF65-F5344CB8AC3E}">
        <p14:creationId xmlns:p14="http://schemas.microsoft.com/office/powerpoint/2010/main" val="3301428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4FA00C-E98D-49B3-9DEA-A64034CAD2CA}"/>
              </a:ext>
            </a:extLst>
          </p:cNvPr>
          <p:cNvSpPr>
            <a:spLocks noGrp="1"/>
          </p:cNvSpPr>
          <p:nvPr>
            <p:ph type="title"/>
          </p:nvPr>
        </p:nvSpPr>
        <p:spPr>
          <a:xfrm>
            <a:off x="808383" y="0"/>
            <a:ext cx="11237842" cy="1974574"/>
          </a:xfrm>
        </p:spPr>
        <p:txBody>
          <a:bodyPr>
            <a:normAutofit fontScale="90000"/>
          </a:bodyPr>
          <a:lstStyle/>
          <a:p>
            <a:r>
              <a:rPr lang="en-US" sz="3600" b="1" i="1" u="sng" dirty="0">
                <a:solidFill>
                  <a:srgbClr val="CC3399"/>
                </a:solidFill>
              </a:rPr>
              <a:t>Infant Mortality Rate (IMR</a:t>
            </a:r>
            <a:r>
              <a:rPr lang="en-US" sz="3600" dirty="0">
                <a:solidFill>
                  <a:srgbClr val="CC3399"/>
                </a:solidFill>
              </a:rPr>
              <a:t>): The annual number of deaths  of infants under 1 year of age, compared with total live births</a:t>
            </a:r>
            <a:r>
              <a:rPr lang="en-US" dirty="0">
                <a:solidFill>
                  <a:srgbClr val="CC3399"/>
                </a:solidFill>
              </a:rPr>
              <a:t>.  </a:t>
            </a:r>
            <a:r>
              <a:rPr lang="en-US" sz="3600" dirty="0">
                <a:solidFill>
                  <a:srgbClr val="CC3399"/>
                </a:solidFill>
              </a:rPr>
              <a:t>IMR is usually expressed as the number of deaths among infants per 1,000. Generally a reflection of a country’s health care system</a:t>
            </a:r>
          </a:p>
        </p:txBody>
      </p:sp>
      <p:pic>
        <p:nvPicPr>
          <p:cNvPr id="5" name="Content Placeholder 4">
            <a:extLst>
              <a:ext uri="{FF2B5EF4-FFF2-40B4-BE49-F238E27FC236}">
                <a16:creationId xmlns="" xmlns:a16="http://schemas.microsoft.com/office/drawing/2014/main" id="{74E17ED3-9A90-4E2B-A009-248C6149DB5B}"/>
              </a:ext>
            </a:extLst>
          </p:cNvPr>
          <p:cNvPicPr>
            <a:picLocks noGrp="1" noChangeAspect="1"/>
          </p:cNvPicPr>
          <p:nvPr>
            <p:ph idx="1"/>
          </p:nvPr>
        </p:nvPicPr>
        <p:blipFill>
          <a:blip r:embed="rId2"/>
          <a:stretch>
            <a:fillRect/>
          </a:stretch>
        </p:blipFill>
        <p:spPr>
          <a:xfrm>
            <a:off x="808382" y="1974574"/>
            <a:ext cx="11237843" cy="4883426"/>
          </a:xfrm>
        </p:spPr>
      </p:pic>
    </p:spTree>
    <p:extLst>
      <p:ext uri="{BB962C8B-B14F-4D97-AF65-F5344CB8AC3E}">
        <p14:creationId xmlns:p14="http://schemas.microsoft.com/office/powerpoint/2010/main" val="1300476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A3C11D-C340-445A-8D41-51F684C402F7}"/>
              </a:ext>
            </a:extLst>
          </p:cNvPr>
          <p:cNvSpPr>
            <a:spLocks noGrp="1"/>
          </p:cNvSpPr>
          <p:nvPr>
            <p:ph type="title"/>
          </p:nvPr>
        </p:nvSpPr>
        <p:spPr>
          <a:xfrm>
            <a:off x="781878" y="92766"/>
            <a:ext cx="11277600" cy="742122"/>
          </a:xfrm>
        </p:spPr>
        <p:txBody>
          <a:bodyPr/>
          <a:lstStyle/>
          <a:p>
            <a:r>
              <a:rPr lang="en-US" dirty="0"/>
              <a:t>                 </a:t>
            </a:r>
            <a:r>
              <a:rPr lang="en-US" b="1" u="sng" dirty="0">
                <a:solidFill>
                  <a:srgbClr val="CC0099"/>
                </a:solidFill>
              </a:rPr>
              <a:t>Growth Rate and Doubling Time</a:t>
            </a:r>
          </a:p>
        </p:txBody>
      </p:sp>
      <p:pic>
        <p:nvPicPr>
          <p:cNvPr id="5" name="Content Placeholder 4">
            <a:extLst>
              <a:ext uri="{FF2B5EF4-FFF2-40B4-BE49-F238E27FC236}">
                <a16:creationId xmlns="" xmlns:a16="http://schemas.microsoft.com/office/drawing/2014/main" id="{DD9BBE89-39AB-4685-8486-D4ECDB124A2A}"/>
              </a:ext>
            </a:extLst>
          </p:cNvPr>
          <p:cNvPicPr>
            <a:picLocks noGrp="1" noChangeAspect="1"/>
          </p:cNvPicPr>
          <p:nvPr>
            <p:ph idx="1"/>
          </p:nvPr>
        </p:nvPicPr>
        <p:blipFill>
          <a:blip r:embed="rId2"/>
          <a:stretch>
            <a:fillRect/>
          </a:stretch>
        </p:blipFill>
        <p:spPr>
          <a:xfrm>
            <a:off x="781878" y="834888"/>
            <a:ext cx="11277600" cy="6023112"/>
          </a:xfrm>
        </p:spPr>
      </p:pic>
    </p:spTree>
    <p:extLst>
      <p:ext uri="{BB962C8B-B14F-4D97-AF65-F5344CB8AC3E}">
        <p14:creationId xmlns:p14="http://schemas.microsoft.com/office/powerpoint/2010/main" val="1816872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F49D0F-98CA-438C-A43C-8209A5983154}"/>
              </a:ext>
            </a:extLst>
          </p:cNvPr>
          <p:cNvSpPr>
            <a:spLocks noGrp="1"/>
          </p:cNvSpPr>
          <p:nvPr>
            <p:ph type="title"/>
          </p:nvPr>
        </p:nvSpPr>
        <p:spPr>
          <a:xfrm>
            <a:off x="1371600" y="156118"/>
            <a:ext cx="9601200" cy="1003610"/>
          </a:xfrm>
        </p:spPr>
        <p:txBody>
          <a:bodyPr/>
          <a:lstStyle/>
          <a:p>
            <a:r>
              <a:rPr lang="en-US" dirty="0">
                <a:solidFill>
                  <a:srgbClr val="CC3399"/>
                </a:solidFill>
              </a:rPr>
              <a:t>               World Death Rates</a:t>
            </a:r>
          </a:p>
        </p:txBody>
      </p:sp>
      <p:sp>
        <p:nvSpPr>
          <p:cNvPr id="3" name="Content Placeholder 2">
            <a:extLst>
              <a:ext uri="{FF2B5EF4-FFF2-40B4-BE49-F238E27FC236}">
                <a16:creationId xmlns="" xmlns:a16="http://schemas.microsoft.com/office/drawing/2014/main" id="{88BA4F51-8395-44B2-8645-FA91F7224A72}"/>
              </a:ext>
            </a:extLst>
          </p:cNvPr>
          <p:cNvSpPr>
            <a:spLocks noGrp="1"/>
          </p:cNvSpPr>
          <p:nvPr>
            <p:ph sz="half" idx="1"/>
          </p:nvPr>
        </p:nvSpPr>
        <p:spPr>
          <a:xfrm>
            <a:off x="836341" y="1438507"/>
            <a:ext cx="4983045" cy="5419493"/>
          </a:xfrm>
        </p:spPr>
        <p:txBody>
          <a:bodyPr>
            <a:normAutofit lnSpcReduction="10000"/>
          </a:bodyPr>
          <a:lstStyle/>
          <a:p>
            <a:pPr>
              <a:lnSpc>
                <a:spcPct val="90000"/>
              </a:lnSpc>
            </a:pPr>
            <a:r>
              <a:rPr lang="en-US" sz="2800" dirty="0">
                <a:latin typeface="Abscissa"/>
              </a:rPr>
              <a:t>Infectious diseases</a:t>
            </a:r>
          </a:p>
          <a:p>
            <a:pPr lvl="1">
              <a:lnSpc>
                <a:spcPct val="90000"/>
              </a:lnSpc>
            </a:pPr>
            <a:r>
              <a:rPr lang="en-US" sz="2400" dirty="0">
                <a:latin typeface="Abscissa"/>
              </a:rPr>
              <a:t>HIV/AIDS</a:t>
            </a:r>
          </a:p>
          <a:p>
            <a:pPr lvl="1">
              <a:lnSpc>
                <a:spcPct val="90000"/>
              </a:lnSpc>
            </a:pPr>
            <a:r>
              <a:rPr lang="en-US" sz="2400" dirty="0">
                <a:latin typeface="Abscissa"/>
              </a:rPr>
              <a:t>SARS</a:t>
            </a:r>
          </a:p>
          <a:p>
            <a:pPr>
              <a:lnSpc>
                <a:spcPct val="90000"/>
              </a:lnSpc>
            </a:pPr>
            <a:r>
              <a:rPr lang="en-US" sz="2800" dirty="0">
                <a:latin typeface="Abscissa"/>
              </a:rPr>
              <a:t>Degenerative diseases</a:t>
            </a:r>
          </a:p>
          <a:p>
            <a:pPr lvl="1">
              <a:lnSpc>
                <a:spcPct val="90000"/>
              </a:lnSpc>
            </a:pPr>
            <a:r>
              <a:rPr lang="en-US" sz="2400" dirty="0">
                <a:latin typeface="Abscissa"/>
              </a:rPr>
              <a:t>Obesity</a:t>
            </a:r>
          </a:p>
          <a:p>
            <a:pPr lvl="1">
              <a:lnSpc>
                <a:spcPct val="90000"/>
              </a:lnSpc>
            </a:pPr>
            <a:r>
              <a:rPr lang="en-US" sz="2400" dirty="0">
                <a:latin typeface="Abscissa"/>
              </a:rPr>
              <a:t>Tobacco use</a:t>
            </a:r>
          </a:p>
          <a:p>
            <a:pPr>
              <a:lnSpc>
                <a:spcPct val="90000"/>
              </a:lnSpc>
            </a:pPr>
            <a:r>
              <a:rPr lang="en-US" sz="2800" dirty="0">
                <a:latin typeface="Abscissa"/>
              </a:rPr>
              <a:t>Epidemiological transition</a:t>
            </a:r>
          </a:p>
          <a:p>
            <a:pPr lvl="1">
              <a:lnSpc>
                <a:spcPct val="90000"/>
              </a:lnSpc>
            </a:pPr>
            <a:r>
              <a:rPr lang="en-US" sz="2400" dirty="0">
                <a:latin typeface="Abscissa"/>
              </a:rPr>
              <a:t>Communicable diseases/pathogens in less developed countries</a:t>
            </a:r>
          </a:p>
          <a:p>
            <a:pPr lvl="1">
              <a:lnSpc>
                <a:spcPct val="90000"/>
              </a:lnSpc>
            </a:pPr>
            <a:r>
              <a:rPr lang="en-US" sz="2400" dirty="0">
                <a:latin typeface="Abscissa"/>
              </a:rPr>
              <a:t>Degenerative diseases in more developed countries (obesity, heart disease, diabetes, cancer)</a:t>
            </a:r>
          </a:p>
          <a:p>
            <a:endParaRPr lang="en-US" dirty="0"/>
          </a:p>
        </p:txBody>
      </p:sp>
      <p:pic>
        <p:nvPicPr>
          <p:cNvPr id="6" name="Content Placeholder 5">
            <a:extLst>
              <a:ext uri="{FF2B5EF4-FFF2-40B4-BE49-F238E27FC236}">
                <a16:creationId xmlns="" xmlns:a16="http://schemas.microsoft.com/office/drawing/2014/main" id="{B92B6134-FBF9-45DA-AF4B-ECF4101C59F0}"/>
              </a:ext>
            </a:extLst>
          </p:cNvPr>
          <p:cNvPicPr>
            <a:picLocks noGrp="1" noChangeAspect="1"/>
          </p:cNvPicPr>
          <p:nvPr>
            <p:ph sz="half" idx="2"/>
          </p:nvPr>
        </p:nvPicPr>
        <p:blipFill>
          <a:blip r:embed="rId2"/>
          <a:stretch>
            <a:fillRect/>
          </a:stretch>
        </p:blipFill>
        <p:spPr>
          <a:xfrm>
            <a:off x="5689601" y="1159728"/>
            <a:ext cx="6502400" cy="5572376"/>
          </a:xfrm>
        </p:spPr>
      </p:pic>
    </p:spTree>
    <p:extLst>
      <p:ext uri="{BB962C8B-B14F-4D97-AF65-F5344CB8AC3E}">
        <p14:creationId xmlns:p14="http://schemas.microsoft.com/office/powerpoint/2010/main" val="3958873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A02A2F-340B-4E91-88D2-2B5F2FE806AD}"/>
              </a:ext>
            </a:extLst>
          </p:cNvPr>
          <p:cNvSpPr>
            <a:spLocks noGrp="1"/>
          </p:cNvSpPr>
          <p:nvPr>
            <p:ph type="title"/>
          </p:nvPr>
        </p:nvSpPr>
        <p:spPr>
          <a:xfrm>
            <a:off x="742121" y="132522"/>
            <a:ext cx="11357113" cy="980661"/>
          </a:xfrm>
        </p:spPr>
        <p:txBody>
          <a:bodyPr/>
          <a:lstStyle/>
          <a:p>
            <a:r>
              <a:rPr lang="en-US" dirty="0"/>
              <a:t>                          </a:t>
            </a:r>
            <a:r>
              <a:rPr lang="en-US" b="1" i="1" u="sng" dirty="0">
                <a:solidFill>
                  <a:srgbClr val="0070C0"/>
                </a:solidFill>
              </a:rPr>
              <a:t>Life Expectancy </a:t>
            </a:r>
          </a:p>
        </p:txBody>
      </p:sp>
      <p:sp>
        <p:nvSpPr>
          <p:cNvPr id="3" name="Content Placeholder 2">
            <a:extLst>
              <a:ext uri="{FF2B5EF4-FFF2-40B4-BE49-F238E27FC236}">
                <a16:creationId xmlns="" xmlns:a16="http://schemas.microsoft.com/office/drawing/2014/main" id="{8E99706F-F8B2-4693-9903-DC1B2C69B079}"/>
              </a:ext>
            </a:extLst>
          </p:cNvPr>
          <p:cNvSpPr>
            <a:spLocks noGrp="1"/>
          </p:cNvSpPr>
          <p:nvPr>
            <p:ph sz="half" idx="1"/>
          </p:nvPr>
        </p:nvSpPr>
        <p:spPr>
          <a:xfrm>
            <a:off x="742121" y="1497497"/>
            <a:ext cx="5703284" cy="5360504"/>
          </a:xfrm>
        </p:spPr>
        <p:txBody>
          <a:bodyPr>
            <a:normAutofit fontScale="85000" lnSpcReduction="10000"/>
          </a:bodyPr>
          <a:lstStyle/>
          <a:p>
            <a:r>
              <a:rPr lang="en-US" sz="2800" b="1" u="sng" dirty="0">
                <a:solidFill>
                  <a:srgbClr val="7030A0"/>
                </a:solidFill>
              </a:rPr>
              <a:t>Life Expectancy</a:t>
            </a:r>
            <a:r>
              <a:rPr lang="en-US" sz="2800" dirty="0">
                <a:solidFill>
                  <a:srgbClr val="7030A0"/>
                </a:solidFill>
              </a:rPr>
              <a:t>: is the average number of years an individual can be expected to live, given current social, economic, and medical conditions. </a:t>
            </a:r>
          </a:p>
          <a:p>
            <a:r>
              <a:rPr lang="en-US" sz="2800" dirty="0">
                <a:solidFill>
                  <a:srgbClr val="0070C0"/>
                </a:solidFill>
              </a:rPr>
              <a:t>Life expectancy at birth is the average number of years a newborn infant can expect to </a:t>
            </a:r>
            <a:r>
              <a:rPr lang="en-US" sz="2800" dirty="0" smtClean="0">
                <a:solidFill>
                  <a:srgbClr val="0070C0"/>
                </a:solidFill>
              </a:rPr>
              <a:t>live</a:t>
            </a:r>
          </a:p>
          <a:p>
            <a:r>
              <a:rPr lang="en-US" sz="2800" dirty="0" smtClean="0">
                <a:solidFill>
                  <a:srgbClr val="7030A0"/>
                </a:solidFill>
                <a:latin typeface="Abscissa"/>
              </a:rPr>
              <a:t>Average </a:t>
            </a:r>
            <a:r>
              <a:rPr lang="en-US" sz="2800" dirty="0">
                <a:solidFill>
                  <a:srgbClr val="7030A0"/>
                </a:solidFill>
                <a:latin typeface="Abscissa"/>
              </a:rPr>
              <a:t>number of years a newborn infant can expect to live at current mortality levels </a:t>
            </a:r>
          </a:p>
          <a:p>
            <a:r>
              <a:rPr lang="en-US" sz="2800" dirty="0">
                <a:solidFill>
                  <a:srgbClr val="CC0099"/>
                </a:solidFill>
                <a:latin typeface="Abscissa"/>
              </a:rPr>
              <a:t>W. Europe = late 70’s</a:t>
            </a:r>
          </a:p>
          <a:p>
            <a:r>
              <a:rPr lang="en-US" sz="2800" dirty="0">
                <a:solidFill>
                  <a:srgbClr val="CC0099"/>
                </a:solidFill>
                <a:latin typeface="Abscissa"/>
              </a:rPr>
              <a:t>Sub Saharan Africa = </a:t>
            </a:r>
            <a:r>
              <a:rPr lang="en-US" sz="2800" dirty="0" smtClean="0">
                <a:solidFill>
                  <a:srgbClr val="CC0099"/>
                </a:solidFill>
                <a:latin typeface="Abscissa"/>
              </a:rPr>
              <a:t>40’s</a:t>
            </a:r>
          </a:p>
          <a:p>
            <a:r>
              <a:rPr lang="en-US" sz="2800" dirty="0">
                <a:solidFill>
                  <a:srgbClr val="0070C0"/>
                </a:solidFill>
              </a:rPr>
              <a:t>Health Care and access </a:t>
            </a:r>
            <a:r>
              <a:rPr lang="en-US" sz="2800" dirty="0" smtClean="0">
                <a:solidFill>
                  <a:srgbClr val="0070C0"/>
                </a:solidFill>
              </a:rPr>
              <a:t>to Medical Services can </a:t>
            </a:r>
            <a:r>
              <a:rPr lang="en-US" sz="2800" dirty="0">
                <a:solidFill>
                  <a:srgbClr val="0070C0"/>
                </a:solidFill>
              </a:rPr>
              <a:t>influence </a:t>
            </a:r>
            <a:r>
              <a:rPr lang="en-US" sz="2800" dirty="0" smtClean="0">
                <a:solidFill>
                  <a:srgbClr val="0070C0"/>
                </a:solidFill>
              </a:rPr>
              <a:t>Life Expectancy</a:t>
            </a:r>
            <a:endParaRPr lang="en-US" sz="2800" dirty="0">
              <a:solidFill>
                <a:srgbClr val="0070C0"/>
              </a:solidFill>
            </a:endParaRPr>
          </a:p>
          <a:p>
            <a:endParaRPr lang="en-US" sz="2800" dirty="0">
              <a:latin typeface="Abscissa"/>
            </a:endParaRPr>
          </a:p>
        </p:txBody>
      </p:sp>
      <p:pic>
        <p:nvPicPr>
          <p:cNvPr id="6" name="Content Placeholder 5">
            <a:extLst>
              <a:ext uri="{FF2B5EF4-FFF2-40B4-BE49-F238E27FC236}">
                <a16:creationId xmlns="" xmlns:a16="http://schemas.microsoft.com/office/drawing/2014/main" id="{ED0BF746-145B-4A18-AEFC-FB5D1B0582D1}"/>
              </a:ext>
            </a:extLst>
          </p:cNvPr>
          <p:cNvPicPr>
            <a:picLocks noGrp="1" noChangeAspect="1"/>
          </p:cNvPicPr>
          <p:nvPr>
            <p:ph sz="half" idx="2"/>
          </p:nvPr>
        </p:nvPicPr>
        <p:blipFill>
          <a:blip r:embed="rId2"/>
          <a:stretch>
            <a:fillRect/>
          </a:stretch>
        </p:blipFill>
        <p:spPr>
          <a:xfrm>
            <a:off x="6524625" y="1391477"/>
            <a:ext cx="5574609" cy="5234609"/>
          </a:xfrm>
        </p:spPr>
      </p:pic>
    </p:spTree>
    <p:extLst>
      <p:ext uri="{BB962C8B-B14F-4D97-AF65-F5344CB8AC3E}">
        <p14:creationId xmlns:p14="http://schemas.microsoft.com/office/powerpoint/2010/main" val="1949694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260C29-F182-4E3C-89E6-C4200B12A587}"/>
              </a:ext>
            </a:extLst>
          </p:cNvPr>
          <p:cNvSpPr>
            <a:spLocks noGrp="1"/>
          </p:cNvSpPr>
          <p:nvPr>
            <p:ph type="title"/>
          </p:nvPr>
        </p:nvSpPr>
        <p:spPr>
          <a:xfrm>
            <a:off x="795130" y="145774"/>
            <a:ext cx="11181280" cy="834887"/>
          </a:xfrm>
        </p:spPr>
        <p:txBody>
          <a:bodyPr/>
          <a:lstStyle/>
          <a:p>
            <a:r>
              <a:rPr lang="en-US" dirty="0"/>
              <a:t>          </a:t>
            </a:r>
            <a:r>
              <a:rPr lang="en-US" b="1" u="sng" dirty="0">
                <a:solidFill>
                  <a:srgbClr val="7030A0"/>
                </a:solidFill>
              </a:rPr>
              <a:t>Demographic Transition Models</a:t>
            </a:r>
          </a:p>
        </p:txBody>
      </p:sp>
      <p:pic>
        <p:nvPicPr>
          <p:cNvPr id="5" name="Content Placeholder 4">
            <a:extLst>
              <a:ext uri="{FF2B5EF4-FFF2-40B4-BE49-F238E27FC236}">
                <a16:creationId xmlns="" xmlns:a16="http://schemas.microsoft.com/office/drawing/2014/main" id="{97633BC8-C20F-4C09-8A82-AFDEAE85AC6A}"/>
              </a:ext>
            </a:extLst>
          </p:cNvPr>
          <p:cNvPicPr>
            <a:picLocks noGrp="1" noChangeAspect="1"/>
          </p:cNvPicPr>
          <p:nvPr>
            <p:ph idx="1"/>
          </p:nvPr>
        </p:nvPicPr>
        <p:blipFill>
          <a:blip r:embed="rId2"/>
          <a:stretch>
            <a:fillRect/>
          </a:stretch>
        </p:blipFill>
        <p:spPr>
          <a:xfrm>
            <a:off x="892098" y="980661"/>
            <a:ext cx="11084312" cy="5799279"/>
          </a:xfrm>
        </p:spPr>
      </p:pic>
    </p:spTree>
    <p:extLst>
      <p:ext uri="{BB962C8B-B14F-4D97-AF65-F5344CB8AC3E}">
        <p14:creationId xmlns:p14="http://schemas.microsoft.com/office/powerpoint/2010/main" val="2263566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020F87-B29D-4807-A45C-4BA57774CEB0}"/>
              </a:ext>
            </a:extLst>
          </p:cNvPr>
          <p:cNvSpPr>
            <a:spLocks noGrp="1"/>
          </p:cNvSpPr>
          <p:nvPr>
            <p:ph type="title"/>
          </p:nvPr>
        </p:nvSpPr>
        <p:spPr>
          <a:xfrm>
            <a:off x="724829" y="0"/>
            <a:ext cx="11374243" cy="1650380"/>
          </a:xfrm>
        </p:spPr>
        <p:txBody>
          <a:bodyPr>
            <a:normAutofit fontScale="90000"/>
          </a:bodyPr>
          <a:lstStyle/>
          <a:p>
            <a:r>
              <a:rPr lang="en-US" b="1" u="sng" dirty="0">
                <a:solidFill>
                  <a:srgbClr val="7030A0"/>
                </a:solidFill>
              </a:rPr>
              <a:t>Demographic Transition Model</a:t>
            </a:r>
            <a:r>
              <a:rPr lang="en-US" dirty="0">
                <a:solidFill>
                  <a:srgbClr val="7030A0"/>
                </a:solidFill>
              </a:rPr>
              <a:t>: </a:t>
            </a:r>
            <a:r>
              <a:rPr lang="en-US" dirty="0">
                <a:solidFill>
                  <a:srgbClr val="7030A0"/>
                </a:solidFill>
                <a:latin typeface="Ammys Handwriting"/>
              </a:rPr>
              <a:t>Model that shows changes in natural increase, fertility, and mortality rates. This  process has several stages</a:t>
            </a:r>
            <a:r>
              <a:rPr lang="en-US" b="1" dirty="0">
                <a:solidFill>
                  <a:schemeClr val="bg1"/>
                </a:solidFill>
                <a:latin typeface="Ammys Handwriting"/>
              </a:rPr>
              <a:t/>
            </a:r>
            <a:br>
              <a:rPr lang="en-US" b="1" dirty="0">
                <a:solidFill>
                  <a:schemeClr val="bg1"/>
                </a:solidFill>
                <a:latin typeface="Ammys Handwriting"/>
              </a:rPr>
            </a:br>
            <a:endParaRPr lang="en-US" dirty="0"/>
          </a:p>
        </p:txBody>
      </p:sp>
      <p:pic>
        <p:nvPicPr>
          <p:cNvPr id="5" name="Content Placeholder 4">
            <a:extLst>
              <a:ext uri="{FF2B5EF4-FFF2-40B4-BE49-F238E27FC236}">
                <a16:creationId xmlns="" xmlns:a16="http://schemas.microsoft.com/office/drawing/2014/main" id="{DC45A1BF-C4AA-4398-8946-42654A9BA692}"/>
              </a:ext>
            </a:extLst>
          </p:cNvPr>
          <p:cNvPicPr>
            <a:picLocks noGrp="1" noChangeAspect="1"/>
          </p:cNvPicPr>
          <p:nvPr>
            <p:ph idx="1"/>
          </p:nvPr>
        </p:nvPicPr>
        <p:blipFill>
          <a:blip r:embed="rId2"/>
          <a:stretch>
            <a:fillRect/>
          </a:stretch>
        </p:blipFill>
        <p:spPr>
          <a:xfrm>
            <a:off x="724829" y="1650380"/>
            <a:ext cx="11374243" cy="5207620"/>
          </a:xfrm>
        </p:spPr>
      </p:pic>
    </p:spTree>
    <p:extLst>
      <p:ext uri="{BB962C8B-B14F-4D97-AF65-F5344CB8AC3E}">
        <p14:creationId xmlns:p14="http://schemas.microsoft.com/office/powerpoint/2010/main" val="743544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CCB216-603A-4994-8546-757985D84539}"/>
              </a:ext>
            </a:extLst>
          </p:cNvPr>
          <p:cNvSpPr>
            <a:spLocks noGrp="1"/>
          </p:cNvSpPr>
          <p:nvPr>
            <p:ph type="title"/>
          </p:nvPr>
        </p:nvSpPr>
        <p:spPr>
          <a:xfrm>
            <a:off x="1371600" y="133816"/>
            <a:ext cx="9601200" cy="702526"/>
          </a:xfrm>
        </p:spPr>
        <p:txBody>
          <a:bodyPr/>
          <a:lstStyle/>
          <a:p>
            <a:r>
              <a:rPr lang="en-US" dirty="0"/>
              <a:t>                    </a:t>
            </a:r>
            <a:r>
              <a:rPr lang="en-US" b="1" u="sng" dirty="0">
                <a:solidFill>
                  <a:srgbClr val="0070C0"/>
                </a:solidFill>
              </a:rPr>
              <a:t>DTM  Stages</a:t>
            </a:r>
          </a:p>
        </p:txBody>
      </p:sp>
      <p:pic>
        <p:nvPicPr>
          <p:cNvPr id="5" name="Content Placeholder 4">
            <a:extLst>
              <a:ext uri="{FF2B5EF4-FFF2-40B4-BE49-F238E27FC236}">
                <a16:creationId xmlns="" xmlns:a16="http://schemas.microsoft.com/office/drawing/2014/main" id="{814F5FA3-0C55-4947-9306-47A8B47CDFF5}"/>
              </a:ext>
            </a:extLst>
          </p:cNvPr>
          <p:cNvPicPr>
            <a:picLocks noGrp="1" noChangeAspect="1"/>
          </p:cNvPicPr>
          <p:nvPr>
            <p:ph idx="1"/>
          </p:nvPr>
        </p:nvPicPr>
        <p:blipFill>
          <a:blip r:embed="rId2"/>
          <a:stretch>
            <a:fillRect/>
          </a:stretch>
        </p:blipFill>
        <p:spPr>
          <a:xfrm>
            <a:off x="835378" y="1115122"/>
            <a:ext cx="11356622" cy="5742878"/>
          </a:xfrm>
        </p:spPr>
      </p:pic>
    </p:spTree>
    <p:extLst>
      <p:ext uri="{BB962C8B-B14F-4D97-AF65-F5344CB8AC3E}">
        <p14:creationId xmlns:p14="http://schemas.microsoft.com/office/powerpoint/2010/main" val="4093656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97F0E9-1562-4354-8AFA-B1F6CF121F2A}"/>
              </a:ext>
            </a:extLst>
          </p:cNvPr>
          <p:cNvSpPr>
            <a:spLocks noGrp="1"/>
          </p:cNvSpPr>
          <p:nvPr>
            <p:ph type="title"/>
          </p:nvPr>
        </p:nvSpPr>
        <p:spPr>
          <a:xfrm>
            <a:off x="1371600" y="79022"/>
            <a:ext cx="9601200" cy="903111"/>
          </a:xfrm>
        </p:spPr>
        <p:txBody>
          <a:bodyPr/>
          <a:lstStyle/>
          <a:p>
            <a:r>
              <a:rPr lang="en-US" dirty="0"/>
              <a:t>                      </a:t>
            </a:r>
            <a:r>
              <a:rPr lang="en-US" b="1" u="sng" dirty="0">
                <a:solidFill>
                  <a:srgbClr val="7030A0"/>
                </a:solidFill>
              </a:rPr>
              <a:t>DTM STAGES</a:t>
            </a:r>
          </a:p>
        </p:txBody>
      </p:sp>
      <p:pic>
        <p:nvPicPr>
          <p:cNvPr id="5" name="Content Placeholder 4">
            <a:extLst>
              <a:ext uri="{FF2B5EF4-FFF2-40B4-BE49-F238E27FC236}">
                <a16:creationId xmlns="" xmlns:a16="http://schemas.microsoft.com/office/drawing/2014/main" id="{6DDD4008-182C-4F6A-B9B6-D06E50170DBC}"/>
              </a:ext>
            </a:extLst>
          </p:cNvPr>
          <p:cNvPicPr>
            <a:picLocks noGrp="1" noChangeAspect="1"/>
          </p:cNvPicPr>
          <p:nvPr>
            <p:ph idx="1"/>
          </p:nvPr>
        </p:nvPicPr>
        <p:blipFill>
          <a:blip r:embed="rId2"/>
          <a:stretch>
            <a:fillRect/>
          </a:stretch>
        </p:blipFill>
        <p:spPr>
          <a:xfrm>
            <a:off x="824089" y="982133"/>
            <a:ext cx="11367911" cy="5875867"/>
          </a:xfrm>
        </p:spPr>
      </p:pic>
    </p:spTree>
    <p:extLst>
      <p:ext uri="{BB962C8B-B14F-4D97-AF65-F5344CB8AC3E}">
        <p14:creationId xmlns:p14="http://schemas.microsoft.com/office/powerpoint/2010/main" val="4120839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932928-92AF-4978-A44B-7CD36F174625}"/>
              </a:ext>
            </a:extLst>
          </p:cNvPr>
          <p:cNvSpPr>
            <a:spLocks noGrp="1"/>
          </p:cNvSpPr>
          <p:nvPr>
            <p:ph type="title"/>
          </p:nvPr>
        </p:nvSpPr>
        <p:spPr>
          <a:xfrm>
            <a:off x="1371600" y="0"/>
            <a:ext cx="9601200" cy="1095022"/>
          </a:xfrm>
        </p:spPr>
        <p:txBody>
          <a:bodyPr>
            <a:normAutofit/>
          </a:bodyPr>
          <a:lstStyle/>
          <a:p>
            <a:r>
              <a:rPr lang="en-US" dirty="0"/>
              <a:t>            </a:t>
            </a:r>
            <a:r>
              <a:rPr lang="en-US" b="1" u="sng" dirty="0">
                <a:solidFill>
                  <a:srgbClr val="009900"/>
                </a:solidFill>
              </a:rPr>
              <a:t>Effects on Population Growth</a:t>
            </a:r>
          </a:p>
        </p:txBody>
      </p:sp>
      <p:sp>
        <p:nvSpPr>
          <p:cNvPr id="3" name="Content Placeholder 2">
            <a:extLst>
              <a:ext uri="{FF2B5EF4-FFF2-40B4-BE49-F238E27FC236}">
                <a16:creationId xmlns="" xmlns:a16="http://schemas.microsoft.com/office/drawing/2014/main" id="{4B48669A-81E6-435A-8C97-5951C988488B}"/>
              </a:ext>
            </a:extLst>
          </p:cNvPr>
          <p:cNvSpPr>
            <a:spLocks noGrp="1"/>
          </p:cNvSpPr>
          <p:nvPr>
            <p:ph sz="half" idx="1"/>
          </p:nvPr>
        </p:nvSpPr>
        <p:spPr>
          <a:xfrm>
            <a:off x="767643" y="1095022"/>
            <a:ext cx="5238045" cy="5762979"/>
          </a:xfrm>
        </p:spPr>
        <p:txBody>
          <a:bodyPr>
            <a:normAutofit/>
          </a:bodyPr>
          <a:lstStyle/>
          <a:p>
            <a:r>
              <a:rPr lang="en-US" b="1" u="sng" dirty="0">
                <a:solidFill>
                  <a:srgbClr val="003399"/>
                </a:solidFill>
              </a:rPr>
              <a:t>Policy Implications</a:t>
            </a:r>
            <a:r>
              <a:rPr lang="en-US" dirty="0">
                <a:solidFill>
                  <a:srgbClr val="003399"/>
                </a:solidFill>
              </a:rPr>
              <a:t>:</a:t>
            </a:r>
          </a:p>
          <a:p>
            <a:r>
              <a:rPr lang="en-US" dirty="0">
                <a:solidFill>
                  <a:srgbClr val="003399"/>
                </a:solidFill>
              </a:rPr>
              <a:t>As countries move from stage to stage, they face different challenges, A country in Stage 2 or 3, with a relativity high percentage of young people, often lacks the resources to educate all children. </a:t>
            </a:r>
          </a:p>
          <a:p>
            <a:r>
              <a:rPr lang="en-US" dirty="0">
                <a:solidFill>
                  <a:srgbClr val="003399"/>
                </a:solidFill>
              </a:rPr>
              <a:t>A country in Stage 4 or 5. with a relatively high percentage of old people, often faces problems funding healthcare. However, since the elderly can vote while children cannot, the elderly often have more influence on governmental policy than do children</a:t>
            </a:r>
          </a:p>
        </p:txBody>
      </p:sp>
      <p:sp>
        <p:nvSpPr>
          <p:cNvPr id="4" name="Content Placeholder 3">
            <a:extLst>
              <a:ext uri="{FF2B5EF4-FFF2-40B4-BE49-F238E27FC236}">
                <a16:creationId xmlns="" xmlns:a16="http://schemas.microsoft.com/office/drawing/2014/main" id="{ED21A151-BB32-4334-82D0-D4EE2444F4C2}"/>
              </a:ext>
            </a:extLst>
          </p:cNvPr>
          <p:cNvSpPr>
            <a:spLocks noGrp="1"/>
          </p:cNvSpPr>
          <p:nvPr>
            <p:ph sz="half" idx="2"/>
          </p:nvPr>
        </p:nvSpPr>
        <p:spPr>
          <a:xfrm>
            <a:off x="6525402" y="1095023"/>
            <a:ext cx="5666597" cy="5762978"/>
          </a:xfrm>
        </p:spPr>
        <p:txBody>
          <a:bodyPr>
            <a:normAutofit/>
          </a:bodyPr>
          <a:lstStyle/>
          <a:p>
            <a:r>
              <a:rPr lang="en-US" b="1" u="sng" dirty="0">
                <a:solidFill>
                  <a:schemeClr val="accent6">
                    <a:lumMod val="75000"/>
                  </a:schemeClr>
                </a:solidFill>
              </a:rPr>
              <a:t>Demographic Balancing Equation</a:t>
            </a:r>
          </a:p>
          <a:p>
            <a:r>
              <a:rPr lang="en-US" dirty="0">
                <a:solidFill>
                  <a:schemeClr val="accent6">
                    <a:lumMod val="75000"/>
                  </a:schemeClr>
                </a:solidFill>
              </a:rPr>
              <a:t>Natural increase is only part of a country’s total population change. Migration also plays a part. To calculate a country’s total population change, the number of Immigrants, people who moved into the country, and the number of emigrants, people who moved out of the country, must be added to the equations. This is known as the Demographic Balancing Equation;</a:t>
            </a:r>
          </a:p>
          <a:p>
            <a:r>
              <a:rPr lang="en-US" dirty="0">
                <a:solidFill>
                  <a:schemeClr val="accent6">
                    <a:lumMod val="75000"/>
                  </a:schemeClr>
                </a:solidFill>
              </a:rPr>
              <a:t>Total Population Change = Births – Deaths + Immigrants _ Emigrants</a:t>
            </a:r>
          </a:p>
        </p:txBody>
      </p:sp>
    </p:spTree>
    <p:extLst>
      <p:ext uri="{BB962C8B-B14F-4D97-AF65-F5344CB8AC3E}">
        <p14:creationId xmlns:p14="http://schemas.microsoft.com/office/powerpoint/2010/main" val="279689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A8DAA4-2D43-4239-96D6-7E22F0DCDFC3}"/>
              </a:ext>
            </a:extLst>
          </p:cNvPr>
          <p:cNvSpPr>
            <a:spLocks noGrp="1"/>
          </p:cNvSpPr>
          <p:nvPr>
            <p:ph type="title"/>
          </p:nvPr>
        </p:nvSpPr>
        <p:spPr>
          <a:xfrm>
            <a:off x="742122" y="0"/>
            <a:ext cx="11330608" cy="1192696"/>
          </a:xfrm>
        </p:spPr>
        <p:txBody>
          <a:bodyPr/>
          <a:lstStyle/>
          <a:p>
            <a:r>
              <a:rPr lang="en-US" b="1" dirty="0"/>
              <a:t>    </a:t>
            </a:r>
            <a:r>
              <a:rPr lang="en-US" b="1" u="sng" dirty="0">
                <a:solidFill>
                  <a:srgbClr val="0070C0"/>
                </a:solidFill>
              </a:rPr>
              <a:t>A little information about World Population </a:t>
            </a:r>
          </a:p>
        </p:txBody>
      </p:sp>
      <p:sp>
        <p:nvSpPr>
          <p:cNvPr id="3" name="Content Placeholder 2">
            <a:extLst>
              <a:ext uri="{FF2B5EF4-FFF2-40B4-BE49-F238E27FC236}">
                <a16:creationId xmlns="" xmlns:a16="http://schemas.microsoft.com/office/drawing/2014/main" id="{F84A8D75-C435-4145-9DA8-38CAB4CD5F6B}"/>
              </a:ext>
            </a:extLst>
          </p:cNvPr>
          <p:cNvSpPr>
            <a:spLocks noGrp="1"/>
          </p:cNvSpPr>
          <p:nvPr>
            <p:ph sz="half" idx="1"/>
          </p:nvPr>
        </p:nvSpPr>
        <p:spPr>
          <a:xfrm>
            <a:off x="742122" y="1484243"/>
            <a:ext cx="5077264" cy="5373757"/>
          </a:xfrm>
        </p:spPr>
        <p:txBody>
          <a:bodyPr>
            <a:normAutofit fontScale="92500"/>
          </a:bodyPr>
          <a:lstStyle/>
          <a:p>
            <a:r>
              <a:rPr lang="en-US" sz="2400" b="1" dirty="0">
                <a:solidFill>
                  <a:srgbClr val="CC3399"/>
                </a:solidFill>
                <a:latin typeface="Abscissa"/>
              </a:rPr>
              <a:t>80% of pop. Lives within 500 Mi. of an ocean</a:t>
            </a:r>
          </a:p>
          <a:p>
            <a:r>
              <a:rPr lang="en-US" sz="2400" b="1" dirty="0">
                <a:solidFill>
                  <a:srgbClr val="CC3399"/>
                </a:solidFill>
                <a:latin typeface="Abscissa"/>
              </a:rPr>
              <a:t>World inhabitants live on only 10% of the land </a:t>
            </a:r>
          </a:p>
          <a:p>
            <a:r>
              <a:rPr lang="en-US" sz="2400" b="1" dirty="0">
                <a:solidFill>
                  <a:srgbClr val="CC3399"/>
                </a:solidFill>
                <a:latin typeface="Abscissa"/>
              </a:rPr>
              <a:t>90% of pop. Lives North of the Equator</a:t>
            </a:r>
          </a:p>
          <a:p>
            <a:r>
              <a:rPr lang="en-US" sz="2400" b="1" dirty="0">
                <a:solidFill>
                  <a:srgbClr val="CC3399"/>
                </a:solidFill>
                <a:latin typeface="Abscissa"/>
              </a:rPr>
              <a:t>65% lives between 20</a:t>
            </a:r>
            <a:r>
              <a:rPr lang="en-US" sz="2400" b="1" dirty="0">
                <a:solidFill>
                  <a:srgbClr val="CC3399"/>
                </a:solidFill>
                <a:latin typeface="Abscissa"/>
                <a:cs typeface="Times New Roman" pitchFamily="18" charset="0"/>
              </a:rPr>
              <a:t>°N and 60 ° N latitude</a:t>
            </a:r>
          </a:p>
          <a:p>
            <a:endParaRPr lang="en-US" sz="2400" b="1" dirty="0">
              <a:solidFill>
                <a:srgbClr val="CC3399"/>
              </a:solidFill>
              <a:latin typeface="Abscissa"/>
              <a:cs typeface="Times New Roman" pitchFamily="18" charset="0"/>
            </a:endParaRPr>
          </a:p>
          <a:p>
            <a:r>
              <a:rPr lang="en-US" sz="2400" b="1" dirty="0">
                <a:solidFill>
                  <a:srgbClr val="CC3399"/>
                </a:solidFill>
                <a:latin typeface="Abscissa"/>
                <a:cs typeface="Times New Roman" pitchFamily="18" charset="0"/>
              </a:rPr>
              <a:t>TED Talk population growth 10min: </a:t>
            </a:r>
            <a:r>
              <a:rPr lang="en-US" sz="2400" b="1" dirty="0">
                <a:solidFill>
                  <a:srgbClr val="CC3399"/>
                </a:solidFill>
                <a:latin typeface="Abscissa"/>
                <a:cs typeface="Times New Roman" pitchFamily="18" charset="0"/>
                <a:hlinkClick r:id="rId2"/>
              </a:rPr>
              <a:t>https://www.ted.com/talks/hans_rosling_on_global_population_growth</a:t>
            </a:r>
            <a:endParaRPr lang="en-US" sz="2400" b="1" dirty="0">
              <a:solidFill>
                <a:srgbClr val="CC3399"/>
              </a:solidFill>
              <a:latin typeface="Abscissa"/>
              <a:cs typeface="Times New Roman" pitchFamily="18" charset="0"/>
            </a:endParaRPr>
          </a:p>
          <a:p>
            <a:endParaRPr lang="en-US" sz="2400" b="1" dirty="0">
              <a:solidFill>
                <a:srgbClr val="CC3399"/>
              </a:solidFill>
              <a:latin typeface="Abscissa"/>
              <a:cs typeface="Times New Roman" pitchFamily="18" charset="0"/>
            </a:endParaRPr>
          </a:p>
          <a:p>
            <a:endParaRPr lang="en-US" sz="2400" b="1" dirty="0">
              <a:solidFill>
                <a:srgbClr val="CC3399"/>
              </a:solidFill>
            </a:endParaRPr>
          </a:p>
          <a:p>
            <a:endParaRPr lang="en-US" dirty="0"/>
          </a:p>
        </p:txBody>
      </p:sp>
      <p:sp>
        <p:nvSpPr>
          <p:cNvPr id="4" name="Content Placeholder 3">
            <a:extLst>
              <a:ext uri="{FF2B5EF4-FFF2-40B4-BE49-F238E27FC236}">
                <a16:creationId xmlns="" xmlns:a16="http://schemas.microsoft.com/office/drawing/2014/main" id="{AC0CD966-771A-4658-8D3F-2661FAB6A554}"/>
              </a:ext>
            </a:extLst>
          </p:cNvPr>
          <p:cNvSpPr>
            <a:spLocks noGrp="1"/>
          </p:cNvSpPr>
          <p:nvPr>
            <p:ph sz="half" idx="2"/>
          </p:nvPr>
        </p:nvSpPr>
        <p:spPr>
          <a:xfrm>
            <a:off x="6525402" y="1484243"/>
            <a:ext cx="5547327" cy="5373757"/>
          </a:xfrm>
        </p:spPr>
        <p:txBody>
          <a:bodyPr>
            <a:normAutofit fontScale="92500"/>
          </a:bodyPr>
          <a:lstStyle/>
          <a:p>
            <a:r>
              <a:rPr lang="en-US" sz="2400" b="1" dirty="0">
                <a:solidFill>
                  <a:srgbClr val="009900"/>
                </a:solidFill>
              </a:rPr>
              <a:t>Humans are NOT uniformly distributed across the Earth • We can understand the nature of its distribution by studying their concentration and density</a:t>
            </a:r>
          </a:p>
          <a:p>
            <a:r>
              <a:rPr lang="en-US" sz="2400" b="1" dirty="0">
                <a:solidFill>
                  <a:srgbClr val="009900"/>
                </a:solidFill>
              </a:rPr>
              <a:t> • </a:t>
            </a:r>
            <a:r>
              <a:rPr lang="en-US" sz="2400" b="1" u="sng" dirty="0">
                <a:solidFill>
                  <a:srgbClr val="009900"/>
                </a:solidFill>
              </a:rPr>
              <a:t>Concentration</a:t>
            </a:r>
            <a:r>
              <a:rPr lang="en-US" sz="2400" b="1" dirty="0">
                <a:solidFill>
                  <a:srgbClr val="009900"/>
                </a:solidFill>
              </a:rPr>
              <a:t> – </a:t>
            </a:r>
          </a:p>
          <a:p>
            <a:r>
              <a:rPr lang="en-US" sz="2400" b="1" dirty="0">
                <a:solidFill>
                  <a:srgbClr val="009900"/>
                </a:solidFill>
              </a:rPr>
              <a:t>2/3 of Earth’s population is concentrated in 4 regions: • East Asia • South Asia • Europe • Southeast Asia</a:t>
            </a:r>
          </a:p>
          <a:p>
            <a:r>
              <a:rPr lang="en-US" sz="2400" b="1" dirty="0">
                <a:solidFill>
                  <a:srgbClr val="00B050"/>
                </a:solidFill>
                <a:latin typeface="Abscissa"/>
              </a:rPr>
              <a:t>23 countries = 75% of world population (172)</a:t>
            </a:r>
          </a:p>
          <a:p>
            <a:r>
              <a:rPr lang="en-US" sz="2400" b="1" dirty="0">
                <a:solidFill>
                  <a:srgbClr val="00B050"/>
                </a:solidFill>
                <a:latin typeface="Abscissa"/>
              </a:rPr>
              <a:t>10 Countries have pops. Greater than 100M</a:t>
            </a:r>
          </a:p>
          <a:p>
            <a:r>
              <a:rPr lang="en-US" sz="2400" b="1" dirty="0">
                <a:solidFill>
                  <a:srgbClr val="00B050"/>
                </a:solidFill>
                <a:latin typeface="Abscissa"/>
              </a:rPr>
              <a:t>China, India, United States, Indonesia, Brazil </a:t>
            </a:r>
          </a:p>
          <a:p>
            <a:endParaRPr lang="en-US" sz="2400" b="1" dirty="0">
              <a:solidFill>
                <a:srgbClr val="009900"/>
              </a:solidFill>
            </a:endParaRPr>
          </a:p>
        </p:txBody>
      </p:sp>
    </p:spTree>
    <p:extLst>
      <p:ext uri="{BB962C8B-B14F-4D97-AF65-F5344CB8AC3E}">
        <p14:creationId xmlns:p14="http://schemas.microsoft.com/office/powerpoint/2010/main" val="2964627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F58D5F-87B1-43CA-9FD1-F11B0CF05CF4}"/>
              </a:ext>
            </a:extLst>
          </p:cNvPr>
          <p:cNvSpPr>
            <a:spLocks noGrp="1"/>
          </p:cNvSpPr>
          <p:nvPr>
            <p:ph type="title"/>
          </p:nvPr>
        </p:nvSpPr>
        <p:spPr>
          <a:xfrm>
            <a:off x="970844" y="101600"/>
            <a:ext cx="11040534" cy="1286933"/>
          </a:xfrm>
        </p:spPr>
        <p:txBody>
          <a:bodyPr/>
          <a:lstStyle/>
          <a:p>
            <a:r>
              <a:rPr lang="en-US" dirty="0"/>
              <a:t>            </a:t>
            </a:r>
            <a:r>
              <a:rPr lang="en-US" b="1" u="sng" dirty="0">
                <a:solidFill>
                  <a:schemeClr val="accent5">
                    <a:lumMod val="75000"/>
                  </a:schemeClr>
                </a:solidFill>
              </a:rPr>
              <a:t>Characteristics of the DTM Stages</a:t>
            </a:r>
          </a:p>
        </p:txBody>
      </p:sp>
      <p:graphicFrame>
        <p:nvGraphicFramePr>
          <p:cNvPr id="4" name="Content Placeholder 3">
            <a:extLst>
              <a:ext uri="{FF2B5EF4-FFF2-40B4-BE49-F238E27FC236}">
                <a16:creationId xmlns="" xmlns:a16="http://schemas.microsoft.com/office/drawing/2014/main" id="{47788C39-7037-43A4-9B3B-923B65C37D94}"/>
              </a:ext>
            </a:extLst>
          </p:cNvPr>
          <p:cNvGraphicFramePr>
            <a:graphicFrameLocks noGrp="1"/>
          </p:cNvGraphicFramePr>
          <p:nvPr>
            <p:ph idx="1"/>
            <p:extLst/>
          </p:nvPr>
        </p:nvGraphicFramePr>
        <p:xfrm>
          <a:off x="801688" y="936978"/>
          <a:ext cx="11209338" cy="5925369"/>
        </p:xfrm>
        <a:graphic>
          <a:graphicData uri="http://schemas.openxmlformats.org/drawingml/2006/table">
            <a:tbl>
              <a:tblPr firstRow="1" bandRow="1">
                <a:tableStyleId>{7DF18680-E054-41AD-8BC1-D1AEF772440D}</a:tableStyleId>
              </a:tblPr>
              <a:tblGrid>
                <a:gridCol w="1343201">
                  <a:extLst>
                    <a:ext uri="{9D8B030D-6E8A-4147-A177-3AD203B41FA5}">
                      <a16:colId xmlns="" xmlns:a16="http://schemas.microsoft.com/office/drawing/2014/main" val="402639156"/>
                    </a:ext>
                  </a:extLst>
                </a:gridCol>
                <a:gridCol w="2167467">
                  <a:extLst>
                    <a:ext uri="{9D8B030D-6E8A-4147-A177-3AD203B41FA5}">
                      <a16:colId xmlns="" xmlns:a16="http://schemas.microsoft.com/office/drawing/2014/main" val="799062557"/>
                    </a:ext>
                  </a:extLst>
                </a:gridCol>
                <a:gridCol w="1986844">
                  <a:extLst>
                    <a:ext uri="{9D8B030D-6E8A-4147-A177-3AD203B41FA5}">
                      <a16:colId xmlns="" xmlns:a16="http://schemas.microsoft.com/office/drawing/2014/main" val="3697091893"/>
                    </a:ext>
                  </a:extLst>
                </a:gridCol>
                <a:gridCol w="1975380">
                  <a:extLst>
                    <a:ext uri="{9D8B030D-6E8A-4147-A177-3AD203B41FA5}">
                      <a16:colId xmlns="" xmlns:a16="http://schemas.microsoft.com/office/drawing/2014/main" val="2024168008"/>
                    </a:ext>
                  </a:extLst>
                </a:gridCol>
                <a:gridCol w="1868223">
                  <a:extLst>
                    <a:ext uri="{9D8B030D-6E8A-4147-A177-3AD203B41FA5}">
                      <a16:colId xmlns="" xmlns:a16="http://schemas.microsoft.com/office/drawing/2014/main" val="3632351821"/>
                    </a:ext>
                  </a:extLst>
                </a:gridCol>
                <a:gridCol w="1868223">
                  <a:extLst>
                    <a:ext uri="{9D8B030D-6E8A-4147-A177-3AD203B41FA5}">
                      <a16:colId xmlns="" xmlns:a16="http://schemas.microsoft.com/office/drawing/2014/main" val="3085191423"/>
                    </a:ext>
                  </a:extLst>
                </a:gridCol>
              </a:tblGrid>
              <a:tr h="383037">
                <a:tc>
                  <a:txBody>
                    <a:bodyPr/>
                    <a:lstStyle/>
                    <a:p>
                      <a:r>
                        <a:rPr lang="en-US" dirty="0"/>
                        <a:t>   Factor</a:t>
                      </a:r>
                    </a:p>
                  </a:txBody>
                  <a:tcPr/>
                </a:tc>
                <a:tc>
                  <a:txBody>
                    <a:bodyPr/>
                    <a:lstStyle/>
                    <a:p>
                      <a:r>
                        <a:rPr lang="en-US" dirty="0"/>
                        <a:t>1. High Stationary</a:t>
                      </a:r>
                    </a:p>
                  </a:txBody>
                  <a:tcPr/>
                </a:tc>
                <a:tc>
                  <a:txBody>
                    <a:bodyPr/>
                    <a:lstStyle/>
                    <a:p>
                      <a:r>
                        <a:rPr lang="en-US" dirty="0"/>
                        <a:t>2. Early Expanding</a:t>
                      </a:r>
                    </a:p>
                  </a:txBody>
                  <a:tcPr/>
                </a:tc>
                <a:tc>
                  <a:txBody>
                    <a:bodyPr/>
                    <a:lstStyle/>
                    <a:p>
                      <a:r>
                        <a:rPr lang="en-US" dirty="0"/>
                        <a:t>3. Late Expanding</a:t>
                      </a:r>
                    </a:p>
                  </a:txBody>
                  <a:tcPr/>
                </a:tc>
                <a:tc>
                  <a:txBody>
                    <a:bodyPr/>
                    <a:lstStyle/>
                    <a:p>
                      <a:r>
                        <a:rPr lang="en-US" dirty="0"/>
                        <a:t>4. Low Stationary</a:t>
                      </a:r>
                    </a:p>
                  </a:txBody>
                  <a:tcPr/>
                </a:tc>
                <a:tc>
                  <a:txBody>
                    <a:bodyPr/>
                    <a:lstStyle/>
                    <a:p>
                      <a:r>
                        <a:rPr lang="en-US" dirty="0"/>
                        <a:t>5. Declining</a:t>
                      </a:r>
                    </a:p>
                  </a:txBody>
                  <a:tcPr/>
                </a:tc>
                <a:extLst>
                  <a:ext uri="{0D108BD9-81ED-4DB2-BD59-A6C34878D82A}">
                    <a16:rowId xmlns="" xmlns:a16="http://schemas.microsoft.com/office/drawing/2014/main" val="3308733066"/>
                  </a:ext>
                </a:extLst>
              </a:tr>
              <a:tr h="1511161">
                <a:tc>
                  <a:txBody>
                    <a:bodyPr/>
                    <a:lstStyle/>
                    <a:p>
                      <a:endParaRPr lang="en-US" b="1" dirty="0"/>
                    </a:p>
                    <a:p>
                      <a:r>
                        <a:rPr lang="en-US" b="1" dirty="0"/>
                        <a:t>Birth Rates</a:t>
                      </a:r>
                    </a:p>
                  </a:txBody>
                  <a:tcPr/>
                </a:tc>
                <a:tc>
                  <a:txBody>
                    <a:bodyPr/>
                    <a:lstStyle/>
                    <a:p>
                      <a:r>
                        <a:rPr lang="en-US" dirty="0"/>
                        <a:t>High, but fluctuating as need for farm labor changes</a:t>
                      </a:r>
                    </a:p>
                  </a:txBody>
                  <a:tcPr/>
                </a:tc>
                <a:tc>
                  <a:txBody>
                    <a:bodyPr/>
                    <a:lstStyle/>
                    <a:p>
                      <a:r>
                        <a:rPr lang="en-US" dirty="0"/>
                        <a:t>High, but fluctuating to reflect desires for bit families</a:t>
                      </a:r>
                    </a:p>
                  </a:txBody>
                  <a:tcPr/>
                </a:tc>
                <a:tc>
                  <a:txBody>
                    <a:bodyPr/>
                    <a:lstStyle/>
                    <a:p>
                      <a:r>
                        <a:rPr lang="en-US" dirty="0"/>
                        <a:t>Declining as urbanization decreases the need for child labor</a:t>
                      </a:r>
                    </a:p>
                  </a:txBody>
                  <a:tcPr/>
                </a:tc>
                <a:tc>
                  <a:txBody>
                    <a:bodyPr/>
                    <a:lstStyle/>
                    <a:p>
                      <a:r>
                        <a:rPr lang="en-US" dirty="0"/>
                        <a:t>Low but enough to keep the population stable</a:t>
                      </a:r>
                    </a:p>
                  </a:txBody>
                  <a:tcPr/>
                </a:tc>
                <a:tc>
                  <a:txBody>
                    <a:bodyPr/>
                    <a:lstStyle/>
                    <a:p>
                      <a:r>
                        <a:rPr lang="en-US" dirty="0"/>
                        <a:t>So low it falls below the death rate</a:t>
                      </a:r>
                    </a:p>
                  </a:txBody>
                  <a:tcPr/>
                </a:tc>
                <a:extLst>
                  <a:ext uri="{0D108BD9-81ED-4DB2-BD59-A6C34878D82A}">
                    <a16:rowId xmlns="" xmlns:a16="http://schemas.microsoft.com/office/drawing/2014/main" val="2694786070"/>
                  </a:ext>
                </a:extLst>
              </a:tr>
              <a:tr h="1227819">
                <a:tc>
                  <a:txBody>
                    <a:bodyPr/>
                    <a:lstStyle/>
                    <a:p>
                      <a:endParaRPr lang="en-US" b="1" dirty="0"/>
                    </a:p>
                    <a:p>
                      <a:r>
                        <a:rPr lang="en-US" b="1" dirty="0"/>
                        <a:t>Death Rate</a:t>
                      </a:r>
                    </a:p>
                  </a:txBody>
                  <a:tcPr/>
                </a:tc>
                <a:tc>
                  <a:txBody>
                    <a:bodyPr/>
                    <a:lstStyle/>
                    <a:p>
                      <a:r>
                        <a:rPr lang="en-US" dirty="0"/>
                        <a:t>High, but fluctuating to reflect diseases and poor sanitation</a:t>
                      </a:r>
                    </a:p>
                  </a:txBody>
                  <a:tcPr/>
                </a:tc>
                <a:tc>
                  <a:txBody>
                    <a:bodyPr/>
                    <a:lstStyle/>
                    <a:p>
                      <a:r>
                        <a:rPr lang="en-US" dirty="0"/>
                        <a:t>Rapidly declining as nutrition, sanitation and medicine improve</a:t>
                      </a:r>
                    </a:p>
                  </a:txBody>
                  <a:tcPr/>
                </a:tc>
                <a:tc>
                  <a:txBody>
                    <a:bodyPr/>
                    <a:lstStyle/>
                    <a:p>
                      <a:r>
                        <a:rPr lang="en-US" dirty="0"/>
                        <a:t>Declining but not as fast as in previous stage</a:t>
                      </a:r>
                    </a:p>
                  </a:txBody>
                  <a:tcPr/>
                </a:tc>
                <a:tc>
                  <a:txBody>
                    <a:bodyPr/>
                    <a:lstStyle/>
                    <a:p>
                      <a:r>
                        <a:rPr lang="en-US" dirty="0"/>
                        <a:t>Low and stable</a:t>
                      </a:r>
                    </a:p>
                  </a:txBody>
                  <a:tcPr/>
                </a:tc>
                <a:tc>
                  <a:txBody>
                    <a:bodyPr/>
                    <a:lstStyle/>
                    <a:p>
                      <a:r>
                        <a:rPr lang="en-US" dirty="0"/>
                        <a:t>Low, sometimes increasing as the population ages</a:t>
                      </a:r>
                    </a:p>
                  </a:txBody>
                  <a:tcPr/>
                </a:tc>
                <a:extLst>
                  <a:ext uri="{0D108BD9-81ED-4DB2-BD59-A6C34878D82A}">
                    <a16:rowId xmlns="" xmlns:a16="http://schemas.microsoft.com/office/drawing/2014/main" val="4212782463"/>
                  </a:ext>
                </a:extLst>
              </a:tr>
              <a:tr h="1227819">
                <a:tc>
                  <a:txBody>
                    <a:bodyPr/>
                    <a:lstStyle/>
                    <a:p>
                      <a:r>
                        <a:rPr lang="en-US" b="1" dirty="0"/>
                        <a:t>Population Change</a:t>
                      </a:r>
                    </a:p>
                  </a:txBody>
                  <a:tcPr/>
                </a:tc>
                <a:tc>
                  <a:txBody>
                    <a:bodyPr/>
                    <a:lstStyle/>
                    <a:p>
                      <a:r>
                        <a:rPr lang="en-US" dirty="0"/>
                        <a:t>Very low growth because births and deaths are both high</a:t>
                      </a:r>
                    </a:p>
                  </a:txBody>
                  <a:tcPr/>
                </a:tc>
                <a:tc>
                  <a:txBody>
                    <a:bodyPr/>
                    <a:lstStyle/>
                    <a:p>
                      <a:r>
                        <a:rPr lang="en-US" dirty="0"/>
                        <a:t>Rapid growth as death rates fall faster than birth rates</a:t>
                      </a:r>
                    </a:p>
                  </a:txBody>
                  <a:tcPr/>
                </a:tc>
                <a:tc>
                  <a:txBody>
                    <a:bodyPr/>
                    <a:lstStyle/>
                    <a:p>
                      <a:r>
                        <a:rPr lang="en-US" dirty="0"/>
                        <a:t>Rapid but slowing growth as birth rates decline</a:t>
                      </a:r>
                    </a:p>
                  </a:txBody>
                  <a:tcPr/>
                </a:tc>
                <a:tc>
                  <a:txBody>
                    <a:bodyPr/>
                    <a:lstStyle/>
                    <a:p>
                      <a:r>
                        <a:rPr lang="en-US" dirty="0"/>
                        <a:t>Very low growth because births and deaths are both low</a:t>
                      </a:r>
                    </a:p>
                  </a:txBody>
                  <a:tcPr/>
                </a:tc>
                <a:tc>
                  <a:txBody>
                    <a:bodyPr/>
                    <a:lstStyle/>
                    <a:p>
                      <a:r>
                        <a:rPr lang="en-US" dirty="0"/>
                        <a:t>Very low decline as births fall below deaths</a:t>
                      </a:r>
                    </a:p>
                  </a:txBody>
                  <a:tcPr/>
                </a:tc>
                <a:extLst>
                  <a:ext uri="{0D108BD9-81ED-4DB2-BD59-A6C34878D82A}">
                    <a16:rowId xmlns="" xmlns:a16="http://schemas.microsoft.com/office/drawing/2014/main" val="2228710875"/>
                  </a:ext>
                </a:extLst>
              </a:tr>
              <a:tr h="661133">
                <a:tc>
                  <a:txBody>
                    <a:bodyPr/>
                    <a:lstStyle/>
                    <a:p>
                      <a:r>
                        <a:rPr lang="en-US" b="1" dirty="0"/>
                        <a:t>Examples Today</a:t>
                      </a:r>
                    </a:p>
                  </a:txBody>
                  <a:tcPr/>
                </a:tc>
                <a:tc>
                  <a:txBody>
                    <a:bodyPr/>
                    <a:lstStyle/>
                    <a:p>
                      <a:r>
                        <a:rPr lang="en-US" dirty="0"/>
                        <a:t>Scattered isolated groups</a:t>
                      </a:r>
                    </a:p>
                  </a:txBody>
                  <a:tcPr/>
                </a:tc>
                <a:tc>
                  <a:txBody>
                    <a:bodyPr/>
                    <a:lstStyle/>
                    <a:p>
                      <a:r>
                        <a:rPr lang="en-US" dirty="0"/>
                        <a:t>Mali</a:t>
                      </a:r>
                    </a:p>
                    <a:p>
                      <a:r>
                        <a:rPr lang="en-US" dirty="0"/>
                        <a:t>South Sudan</a:t>
                      </a:r>
                    </a:p>
                  </a:txBody>
                  <a:tcPr/>
                </a:tc>
                <a:tc>
                  <a:txBody>
                    <a:bodyPr/>
                    <a:lstStyle/>
                    <a:p>
                      <a:r>
                        <a:rPr lang="en-US" dirty="0"/>
                        <a:t>Mexico</a:t>
                      </a:r>
                    </a:p>
                    <a:p>
                      <a:r>
                        <a:rPr lang="en-US" dirty="0"/>
                        <a:t>Turkey</a:t>
                      </a:r>
                    </a:p>
                    <a:p>
                      <a:r>
                        <a:rPr lang="en-US" dirty="0"/>
                        <a:t>Indonesia</a:t>
                      </a:r>
                    </a:p>
                  </a:txBody>
                  <a:tcPr/>
                </a:tc>
                <a:tc>
                  <a:txBody>
                    <a:bodyPr/>
                    <a:lstStyle/>
                    <a:p>
                      <a:r>
                        <a:rPr lang="en-US" dirty="0"/>
                        <a:t>United States</a:t>
                      </a:r>
                    </a:p>
                    <a:p>
                      <a:r>
                        <a:rPr lang="en-US" dirty="0"/>
                        <a:t>China</a:t>
                      </a:r>
                    </a:p>
                  </a:txBody>
                  <a:tcPr/>
                </a:tc>
                <a:tc>
                  <a:txBody>
                    <a:bodyPr/>
                    <a:lstStyle/>
                    <a:p>
                      <a:r>
                        <a:rPr lang="en-US" dirty="0"/>
                        <a:t>Japan</a:t>
                      </a:r>
                    </a:p>
                    <a:p>
                      <a:r>
                        <a:rPr lang="en-US" dirty="0"/>
                        <a:t>Germany</a:t>
                      </a:r>
                    </a:p>
                  </a:txBody>
                  <a:tcPr/>
                </a:tc>
                <a:extLst>
                  <a:ext uri="{0D108BD9-81ED-4DB2-BD59-A6C34878D82A}">
                    <a16:rowId xmlns="" xmlns:a16="http://schemas.microsoft.com/office/drawing/2014/main" val="2408366181"/>
                  </a:ext>
                </a:extLst>
              </a:tr>
              <a:tr h="661133">
                <a:tc>
                  <a:txBody>
                    <a:bodyPr/>
                    <a:lstStyle/>
                    <a:p>
                      <a:r>
                        <a:rPr lang="en-US" b="1" dirty="0"/>
                        <a:t>Population Structure</a:t>
                      </a:r>
                    </a:p>
                  </a:txBody>
                  <a:tcPr/>
                </a:tc>
                <a:tc>
                  <a:txBody>
                    <a:bodyPr/>
                    <a:lstStyle/>
                    <a:p>
                      <a:r>
                        <a:rPr lang="en-US" dirty="0"/>
                        <a:t>Very Young</a:t>
                      </a:r>
                    </a:p>
                  </a:txBody>
                  <a:tcPr/>
                </a:tc>
                <a:tc>
                  <a:txBody>
                    <a:bodyPr/>
                    <a:lstStyle/>
                    <a:p>
                      <a:r>
                        <a:rPr lang="en-US" dirty="0"/>
                        <a:t>Very Young</a:t>
                      </a:r>
                    </a:p>
                  </a:txBody>
                  <a:tcPr/>
                </a:tc>
                <a:tc>
                  <a:txBody>
                    <a:bodyPr/>
                    <a:lstStyle/>
                    <a:p>
                      <a:r>
                        <a:rPr lang="en-US" dirty="0"/>
                        <a:t>Young, with rising life expectancy</a:t>
                      </a:r>
                    </a:p>
                  </a:txBody>
                  <a:tcPr/>
                </a:tc>
                <a:tc>
                  <a:txBody>
                    <a:bodyPr/>
                    <a:lstStyle/>
                    <a:p>
                      <a:r>
                        <a:rPr lang="en-US" dirty="0"/>
                        <a:t>Balanced with more aging </a:t>
                      </a:r>
                    </a:p>
                  </a:txBody>
                  <a:tcPr/>
                </a:tc>
                <a:tc>
                  <a:txBody>
                    <a:bodyPr/>
                    <a:lstStyle/>
                    <a:p>
                      <a:r>
                        <a:rPr lang="en-US" dirty="0"/>
                        <a:t>Very old</a:t>
                      </a:r>
                    </a:p>
                  </a:txBody>
                  <a:tcPr/>
                </a:tc>
                <a:extLst>
                  <a:ext uri="{0D108BD9-81ED-4DB2-BD59-A6C34878D82A}">
                    <a16:rowId xmlns="" xmlns:a16="http://schemas.microsoft.com/office/drawing/2014/main" val="1997800051"/>
                  </a:ext>
                </a:extLst>
              </a:tr>
            </a:tbl>
          </a:graphicData>
        </a:graphic>
      </p:graphicFrame>
    </p:spTree>
    <p:extLst>
      <p:ext uri="{BB962C8B-B14F-4D97-AF65-F5344CB8AC3E}">
        <p14:creationId xmlns:p14="http://schemas.microsoft.com/office/powerpoint/2010/main" val="278254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56B7DD-6522-4119-96D2-48FB8A6131EE}"/>
              </a:ext>
            </a:extLst>
          </p:cNvPr>
          <p:cNvSpPr>
            <a:spLocks noGrp="1"/>
          </p:cNvSpPr>
          <p:nvPr>
            <p:ph type="title"/>
          </p:nvPr>
        </p:nvSpPr>
        <p:spPr>
          <a:xfrm>
            <a:off x="869951" y="-1"/>
            <a:ext cx="11322050" cy="1293541"/>
          </a:xfrm>
        </p:spPr>
        <p:txBody>
          <a:bodyPr>
            <a:normAutofit fontScale="90000"/>
          </a:bodyPr>
          <a:lstStyle/>
          <a:p>
            <a:r>
              <a:rPr lang="en-US" sz="2800" b="1" u="sng" dirty="0">
                <a:solidFill>
                  <a:schemeClr val="tx1"/>
                </a:solidFill>
              </a:rPr>
              <a:t>Epidemiological Transition Model Stages: </a:t>
            </a:r>
            <a:r>
              <a:rPr lang="en-US" sz="2800" dirty="0">
                <a:solidFill>
                  <a:schemeClr val="tx1"/>
                </a:solidFill>
              </a:rPr>
              <a:t>The predictable stages in disease and life expectancy that countries experience as they develop. / They correspond with the stages of the </a:t>
            </a:r>
            <a:r>
              <a:rPr lang="en-US" sz="2800" dirty="0" smtClean="0">
                <a:solidFill>
                  <a:schemeClr val="tx1"/>
                </a:solidFill>
              </a:rPr>
              <a:t>DTM </a:t>
            </a:r>
            <a:r>
              <a:rPr lang="en-US" sz="1600" dirty="0" smtClean="0">
                <a:solidFill>
                  <a:schemeClr val="tx1"/>
                </a:solidFill>
              </a:rPr>
              <a:t>(Haiti </a:t>
            </a:r>
            <a:r>
              <a:rPr lang="en-US" sz="1600" dirty="0">
                <a:solidFill>
                  <a:schemeClr val="tx1"/>
                </a:solidFill>
              </a:rPr>
              <a:t>/ Cholera 9 min: </a:t>
            </a:r>
            <a:r>
              <a:rPr lang="en-US" sz="1600" dirty="0">
                <a:solidFill>
                  <a:schemeClr val="tx1"/>
                </a:solidFill>
                <a:hlinkClick r:id="rId2"/>
              </a:rPr>
              <a:t>https://</a:t>
            </a:r>
            <a:r>
              <a:rPr lang="en-US" sz="1600" dirty="0" smtClean="0">
                <a:solidFill>
                  <a:schemeClr val="tx1"/>
                </a:solidFill>
                <a:hlinkClick r:id="rId2"/>
              </a:rPr>
              <a:t>www.youtube.com/watch?v=PwSnc-TauGk</a:t>
            </a:r>
            <a:r>
              <a:rPr lang="en-US" sz="1600" dirty="0" smtClean="0">
                <a:solidFill>
                  <a:schemeClr val="tx1"/>
                </a:solidFill>
              </a:rPr>
              <a:t>    cholera is </a:t>
            </a:r>
            <a:r>
              <a:rPr lang="en-US" sz="1400" dirty="0" smtClean="0"/>
              <a:t>an </a:t>
            </a:r>
            <a:r>
              <a:rPr lang="en-US" sz="1400" dirty="0"/>
              <a:t>infectious and often fatal bacterial disease of the small intestine, typically contracted from infected water supplies and causing severe vomiting and diarrhea.</a:t>
            </a:r>
            <a:r>
              <a:rPr lang="en-US" sz="1600" dirty="0" smtClean="0">
                <a:solidFill>
                  <a:schemeClr val="tx1"/>
                </a:solidFill>
              </a:rPr>
              <a:t/>
            </a:r>
            <a:br>
              <a:rPr lang="en-US" sz="1600" dirty="0" smtClean="0">
                <a:solidFill>
                  <a:schemeClr val="tx1"/>
                </a:solidFill>
              </a:rPr>
            </a:br>
            <a:endParaRPr lang="en-US" sz="1600" dirty="0">
              <a:solidFill>
                <a:schemeClr val="tx1"/>
              </a:solidFill>
            </a:endParaRPr>
          </a:p>
        </p:txBody>
      </p:sp>
      <p:graphicFrame>
        <p:nvGraphicFramePr>
          <p:cNvPr id="4" name="Content Placeholder 3">
            <a:extLst>
              <a:ext uri="{FF2B5EF4-FFF2-40B4-BE49-F238E27FC236}">
                <a16:creationId xmlns="" xmlns:a16="http://schemas.microsoft.com/office/drawing/2014/main" id="{07B0E985-CBDB-4C78-87B8-D92CCE072015}"/>
              </a:ext>
            </a:extLst>
          </p:cNvPr>
          <p:cNvGraphicFramePr>
            <a:graphicFrameLocks noGrp="1"/>
          </p:cNvGraphicFramePr>
          <p:nvPr>
            <p:ph idx="1"/>
            <p:extLst>
              <p:ext uri="{D42A27DB-BD31-4B8C-83A1-F6EECF244321}">
                <p14:modId xmlns:p14="http://schemas.microsoft.com/office/powerpoint/2010/main" val="2133943684"/>
              </p:ext>
            </p:extLst>
          </p:nvPr>
        </p:nvGraphicFramePr>
        <p:xfrm>
          <a:off x="869950" y="1389063"/>
          <a:ext cx="11118849" cy="6040120"/>
        </p:xfrm>
        <a:graphic>
          <a:graphicData uri="http://schemas.openxmlformats.org/drawingml/2006/table">
            <a:tbl>
              <a:tblPr firstRow="1" bandRow="1">
                <a:tableStyleId>{93296810-A885-4BE3-A3E7-6D5BEEA58F35}</a:tableStyleId>
              </a:tblPr>
              <a:tblGrid>
                <a:gridCol w="1816806">
                  <a:extLst>
                    <a:ext uri="{9D8B030D-6E8A-4147-A177-3AD203B41FA5}">
                      <a16:colId xmlns="" xmlns:a16="http://schemas.microsoft.com/office/drawing/2014/main" val="1425278863"/>
                    </a:ext>
                  </a:extLst>
                </a:gridCol>
                <a:gridCol w="5595760">
                  <a:extLst>
                    <a:ext uri="{9D8B030D-6E8A-4147-A177-3AD203B41FA5}">
                      <a16:colId xmlns="" xmlns:a16="http://schemas.microsoft.com/office/drawing/2014/main" val="3906407539"/>
                    </a:ext>
                  </a:extLst>
                </a:gridCol>
                <a:gridCol w="3706283">
                  <a:extLst>
                    <a:ext uri="{9D8B030D-6E8A-4147-A177-3AD203B41FA5}">
                      <a16:colId xmlns="" xmlns:a16="http://schemas.microsoft.com/office/drawing/2014/main" val="3565575872"/>
                    </a:ext>
                  </a:extLst>
                </a:gridCol>
              </a:tblGrid>
              <a:tr h="370840">
                <a:tc>
                  <a:txBody>
                    <a:bodyPr/>
                    <a:lstStyle/>
                    <a:p>
                      <a:r>
                        <a:rPr lang="en-US" dirty="0"/>
                        <a:t>        Stage</a:t>
                      </a:r>
                    </a:p>
                  </a:txBody>
                  <a:tcPr/>
                </a:tc>
                <a:tc>
                  <a:txBody>
                    <a:bodyPr/>
                    <a:lstStyle/>
                    <a:p>
                      <a:r>
                        <a:rPr lang="en-US" dirty="0"/>
                        <a:t>                                    Description</a:t>
                      </a:r>
                    </a:p>
                  </a:txBody>
                  <a:tcPr/>
                </a:tc>
                <a:tc>
                  <a:txBody>
                    <a:bodyPr/>
                    <a:lstStyle/>
                    <a:p>
                      <a:r>
                        <a:rPr lang="en-US" dirty="0"/>
                        <a:t>          Effects on Population</a:t>
                      </a:r>
                    </a:p>
                  </a:txBody>
                  <a:tcPr/>
                </a:tc>
                <a:extLst>
                  <a:ext uri="{0D108BD9-81ED-4DB2-BD59-A6C34878D82A}">
                    <a16:rowId xmlns="" xmlns:a16="http://schemas.microsoft.com/office/drawing/2014/main" val="3450500422"/>
                  </a:ext>
                </a:extLst>
              </a:tr>
              <a:tr h="370840">
                <a:tc>
                  <a:txBody>
                    <a:bodyPr/>
                    <a:lstStyle/>
                    <a:p>
                      <a:r>
                        <a:rPr lang="en-US" b="1" dirty="0"/>
                        <a:t>1. Pestilence and Famine</a:t>
                      </a:r>
                    </a:p>
                  </a:txBody>
                  <a:tcPr/>
                </a:tc>
                <a:tc>
                  <a:txBody>
                    <a:bodyPr/>
                    <a:lstStyle/>
                    <a:p>
                      <a:r>
                        <a:rPr lang="en-US" dirty="0"/>
                        <a:t>Parasitic or infectious diseases, accidents, animal attacks, or human conflicts cause most deaths</a:t>
                      </a:r>
                    </a:p>
                  </a:txBody>
                  <a:tcPr/>
                </a:tc>
                <a:tc>
                  <a:txBody>
                    <a:bodyPr/>
                    <a:lstStyle/>
                    <a:p>
                      <a:r>
                        <a:rPr lang="en-US" dirty="0"/>
                        <a:t>A high death rate and low life </a:t>
                      </a:r>
                      <a:r>
                        <a:rPr lang="en-US" dirty="0" smtClean="0"/>
                        <a:t>expectancy (the plague)</a:t>
                      </a:r>
                      <a:endParaRPr lang="en-US" dirty="0"/>
                    </a:p>
                  </a:txBody>
                  <a:tcPr/>
                </a:tc>
                <a:extLst>
                  <a:ext uri="{0D108BD9-81ED-4DB2-BD59-A6C34878D82A}">
                    <a16:rowId xmlns="" xmlns:a16="http://schemas.microsoft.com/office/drawing/2014/main" val="2980056285"/>
                  </a:ext>
                </a:extLst>
              </a:tr>
              <a:tr h="370840">
                <a:tc>
                  <a:txBody>
                    <a:bodyPr/>
                    <a:lstStyle/>
                    <a:p>
                      <a:r>
                        <a:rPr lang="en-US" b="1" dirty="0"/>
                        <a:t>2. Receding Pandemics</a:t>
                      </a:r>
                    </a:p>
                  </a:txBody>
                  <a:tcPr/>
                </a:tc>
                <a:tc>
                  <a:txBody>
                    <a:bodyPr/>
                    <a:lstStyle/>
                    <a:p>
                      <a:r>
                        <a:rPr lang="en-US" dirty="0"/>
                        <a:t>The number of pandemics (widespread diseases that affect large populations) declines as a result of improved sanitation, nutrition, and medicine</a:t>
                      </a:r>
                    </a:p>
                  </a:txBody>
                  <a:tcPr/>
                </a:tc>
                <a:tc>
                  <a:txBody>
                    <a:bodyPr/>
                    <a:lstStyle/>
                    <a:p>
                      <a:r>
                        <a:rPr lang="en-US" dirty="0"/>
                        <a:t>A decreasing death rate and increasing life </a:t>
                      </a:r>
                      <a:r>
                        <a:rPr lang="en-US" dirty="0" smtClean="0"/>
                        <a:t>expectancy</a:t>
                      </a:r>
                    </a:p>
                    <a:p>
                      <a:r>
                        <a:rPr lang="en-US" dirty="0" smtClean="0"/>
                        <a:t>(cholera in London) (today sub-Sahara Africa, India)</a:t>
                      </a:r>
                      <a:endParaRPr lang="en-US" dirty="0"/>
                    </a:p>
                  </a:txBody>
                  <a:tcPr/>
                </a:tc>
                <a:extLst>
                  <a:ext uri="{0D108BD9-81ED-4DB2-BD59-A6C34878D82A}">
                    <a16:rowId xmlns="" xmlns:a16="http://schemas.microsoft.com/office/drawing/2014/main" val="1502605801"/>
                  </a:ext>
                </a:extLst>
              </a:tr>
              <a:tr h="370840">
                <a:tc>
                  <a:txBody>
                    <a:bodyPr/>
                    <a:lstStyle/>
                    <a:p>
                      <a:r>
                        <a:rPr lang="en-US" b="1" dirty="0"/>
                        <a:t>3. Degenerative and Human Created Diseases </a:t>
                      </a:r>
                    </a:p>
                  </a:txBody>
                  <a:tcPr/>
                </a:tc>
                <a:tc>
                  <a:txBody>
                    <a:bodyPr/>
                    <a:lstStyle/>
                    <a:p>
                      <a:r>
                        <a:rPr lang="en-US" dirty="0"/>
                        <a:t>Infectious and parasitic diseases continue to decrease, but diseases associated with aging, such as heart disease and types of cancer – increase as people </a:t>
                      </a:r>
                      <a:r>
                        <a:rPr lang="en-US" dirty="0" smtClean="0"/>
                        <a:t>live longer</a:t>
                      </a:r>
                      <a:endParaRPr lang="en-US" dirty="0"/>
                    </a:p>
                  </a:txBody>
                  <a:tcPr/>
                </a:tc>
                <a:tc>
                  <a:txBody>
                    <a:bodyPr/>
                    <a:lstStyle/>
                    <a:p>
                      <a:r>
                        <a:rPr lang="en-US" dirty="0"/>
                        <a:t>Death rate stabilizes at a low level and life expectancy </a:t>
                      </a:r>
                      <a:r>
                        <a:rPr lang="en-US" dirty="0" smtClean="0"/>
                        <a:t>increases</a:t>
                      </a:r>
                    </a:p>
                    <a:p>
                      <a:r>
                        <a:rPr lang="en-US" dirty="0" smtClean="0"/>
                        <a:t>(Heart attacks, cancers)</a:t>
                      </a:r>
                    </a:p>
                    <a:p>
                      <a:r>
                        <a:rPr lang="en-US" dirty="0" smtClean="0"/>
                        <a:t>Today Europe</a:t>
                      </a:r>
                      <a:endParaRPr lang="en-US" dirty="0"/>
                    </a:p>
                  </a:txBody>
                  <a:tcPr/>
                </a:tc>
                <a:extLst>
                  <a:ext uri="{0D108BD9-81ED-4DB2-BD59-A6C34878D82A}">
                    <a16:rowId xmlns="" xmlns:a16="http://schemas.microsoft.com/office/drawing/2014/main" val="4232937255"/>
                  </a:ext>
                </a:extLst>
              </a:tr>
              <a:tr h="370840">
                <a:tc>
                  <a:txBody>
                    <a:bodyPr/>
                    <a:lstStyle/>
                    <a:p>
                      <a:r>
                        <a:rPr lang="en-US" b="1" dirty="0"/>
                        <a:t>4. Delayed Degenerative Diseases</a:t>
                      </a:r>
                    </a:p>
                  </a:txBody>
                  <a:tcPr/>
                </a:tc>
                <a:tc>
                  <a:txBody>
                    <a:bodyPr/>
                    <a:lstStyle/>
                    <a:p>
                      <a:r>
                        <a:rPr lang="en-US" dirty="0"/>
                        <a:t>Stage 4 is an extension of Stage 3, but the age – related diseases are put off as medical procedures delay the onset of these diseases through advanced procedures. Diseases such as Alzheimer's and dementia </a:t>
                      </a:r>
                      <a:r>
                        <a:rPr lang="en-US" dirty="0" smtClean="0"/>
                        <a:t>increases (look at diets)</a:t>
                      </a:r>
                      <a:endParaRPr lang="en-US" dirty="0"/>
                    </a:p>
                  </a:txBody>
                  <a:tcPr/>
                </a:tc>
                <a:tc>
                  <a:txBody>
                    <a:bodyPr/>
                    <a:lstStyle/>
                    <a:p>
                      <a:r>
                        <a:rPr lang="en-US" dirty="0"/>
                        <a:t>Death rate reaches its lowest level and life expectancy reaches a </a:t>
                      </a:r>
                      <a:r>
                        <a:rPr lang="en-US" dirty="0" smtClean="0"/>
                        <a:t>pea</a:t>
                      </a:r>
                    </a:p>
                    <a:p>
                      <a:r>
                        <a:rPr lang="en-US" dirty="0" smtClean="0"/>
                        <a:t>(obesity) Today ( US</a:t>
                      </a:r>
                      <a:endParaRPr lang="en-US" dirty="0"/>
                    </a:p>
                  </a:txBody>
                  <a:tcPr/>
                </a:tc>
                <a:extLst>
                  <a:ext uri="{0D108BD9-81ED-4DB2-BD59-A6C34878D82A}">
                    <a16:rowId xmlns="" xmlns:a16="http://schemas.microsoft.com/office/drawing/2014/main" val="2394928901"/>
                  </a:ext>
                </a:extLst>
              </a:tr>
              <a:tr h="370840">
                <a:tc>
                  <a:txBody>
                    <a:bodyPr/>
                    <a:lstStyle/>
                    <a:p>
                      <a:r>
                        <a:rPr lang="en-US" b="1" dirty="0"/>
                        <a:t>5. Reemerging of Infectious and Parasitic Diseases</a:t>
                      </a:r>
                    </a:p>
                  </a:txBody>
                  <a:tcPr/>
                </a:tc>
                <a:tc>
                  <a:txBody>
                    <a:bodyPr/>
                    <a:lstStyle/>
                    <a:p>
                      <a:r>
                        <a:rPr lang="en-US" dirty="0"/>
                        <a:t>Infectious and parasitic diseases increases as some bacteria and parasites become resistant to antibiotics and </a:t>
                      </a:r>
                      <a:r>
                        <a:rPr lang="en-US" dirty="0" smtClean="0"/>
                        <a:t>vaccines, DDT resistant</a:t>
                      </a:r>
                      <a:r>
                        <a:rPr lang="en-US" baseline="0" dirty="0" smtClean="0"/>
                        <a:t> mosquitos, </a:t>
                      </a:r>
                      <a:r>
                        <a:rPr lang="en-US" dirty="0" smtClean="0"/>
                        <a:t> Increased travel can help spread disease.</a:t>
                      </a:r>
                      <a:endParaRPr lang="en-US" dirty="0"/>
                    </a:p>
                  </a:txBody>
                  <a:tcPr/>
                </a:tc>
                <a:tc>
                  <a:txBody>
                    <a:bodyPr/>
                    <a:lstStyle/>
                    <a:p>
                      <a:r>
                        <a:rPr lang="en-US" dirty="0"/>
                        <a:t>Life expectancy </a:t>
                      </a:r>
                      <a:r>
                        <a:rPr lang="en-US" dirty="0" smtClean="0"/>
                        <a:t>decreases</a:t>
                      </a:r>
                    </a:p>
                    <a:p>
                      <a:r>
                        <a:rPr lang="en-US" dirty="0" smtClean="0"/>
                        <a:t>(aids) (avian flu)</a:t>
                      </a:r>
                      <a:endParaRPr lang="en-US" dirty="0"/>
                    </a:p>
                  </a:txBody>
                  <a:tcPr/>
                </a:tc>
                <a:extLst>
                  <a:ext uri="{0D108BD9-81ED-4DB2-BD59-A6C34878D82A}">
                    <a16:rowId xmlns="" xmlns:a16="http://schemas.microsoft.com/office/drawing/2014/main" val="480114808"/>
                  </a:ext>
                </a:extLst>
              </a:tr>
            </a:tbl>
          </a:graphicData>
        </a:graphic>
      </p:graphicFrame>
    </p:spTree>
    <p:extLst>
      <p:ext uri="{BB962C8B-B14F-4D97-AF65-F5344CB8AC3E}">
        <p14:creationId xmlns:p14="http://schemas.microsoft.com/office/powerpoint/2010/main" val="3855705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2" descr="pop_pyramid_define"/>
          <p:cNvPicPr>
            <a:picLocks noChangeAspect="1" noChangeArrowheads="1"/>
          </p:cNvPicPr>
          <p:nvPr/>
        </p:nvPicPr>
        <p:blipFill>
          <a:blip r:embed="rId2"/>
          <a:srcRect/>
          <a:stretch>
            <a:fillRect/>
          </a:stretch>
        </p:blipFill>
        <p:spPr bwMode="auto">
          <a:xfrm>
            <a:off x="948267" y="304800"/>
            <a:ext cx="11006666" cy="6858000"/>
          </a:xfrm>
          <a:prstGeom prst="rect">
            <a:avLst/>
          </a:prstGeom>
          <a:noFill/>
          <a:ln w="9525">
            <a:noFill/>
            <a:miter lim="800000"/>
            <a:headEnd/>
            <a:tailEnd/>
          </a:ln>
        </p:spPr>
      </p:pic>
    </p:spTree>
    <p:extLst>
      <p:ext uri="{BB962C8B-B14F-4D97-AF65-F5344CB8AC3E}">
        <p14:creationId xmlns:p14="http://schemas.microsoft.com/office/powerpoint/2010/main" val="1662607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7B468E-82C9-45AF-A2C0-084DE99DC009}"/>
              </a:ext>
            </a:extLst>
          </p:cNvPr>
          <p:cNvSpPr>
            <a:spLocks noGrp="1"/>
          </p:cNvSpPr>
          <p:nvPr>
            <p:ph type="title"/>
          </p:nvPr>
        </p:nvSpPr>
        <p:spPr>
          <a:xfrm>
            <a:off x="756356" y="169334"/>
            <a:ext cx="10216444" cy="959556"/>
          </a:xfrm>
        </p:spPr>
        <p:txBody>
          <a:bodyPr/>
          <a:lstStyle/>
          <a:p>
            <a:r>
              <a:rPr lang="en-US" dirty="0"/>
              <a:t>                    </a:t>
            </a:r>
            <a:r>
              <a:rPr lang="en-US" b="1" u="sng" dirty="0">
                <a:solidFill>
                  <a:srgbClr val="C00000"/>
                </a:solidFill>
              </a:rPr>
              <a:t>Reading a Pyramid</a:t>
            </a:r>
          </a:p>
        </p:txBody>
      </p:sp>
      <p:sp>
        <p:nvSpPr>
          <p:cNvPr id="3" name="Content Placeholder 2">
            <a:extLst>
              <a:ext uri="{FF2B5EF4-FFF2-40B4-BE49-F238E27FC236}">
                <a16:creationId xmlns="" xmlns:a16="http://schemas.microsoft.com/office/drawing/2014/main" id="{90436540-895A-444A-BB9B-76A99DF89DDD}"/>
              </a:ext>
            </a:extLst>
          </p:cNvPr>
          <p:cNvSpPr>
            <a:spLocks noGrp="1"/>
          </p:cNvSpPr>
          <p:nvPr>
            <p:ph idx="1"/>
          </p:nvPr>
        </p:nvSpPr>
        <p:spPr>
          <a:xfrm>
            <a:off x="756356" y="1230489"/>
            <a:ext cx="11435644" cy="4636911"/>
          </a:xfrm>
        </p:spPr>
        <p:txBody>
          <a:bodyPr/>
          <a:lstStyle/>
          <a:p>
            <a:r>
              <a:rPr lang="en-US" b="1" dirty="0">
                <a:solidFill>
                  <a:srgbClr val="002060"/>
                </a:solidFill>
              </a:rPr>
              <a:t>Most pyramids follow the same fundamental structure, however, as with most types of graphics, the format can vary</a:t>
            </a:r>
          </a:p>
          <a:p>
            <a:r>
              <a:rPr lang="en-US" dirty="0">
                <a:solidFill>
                  <a:srgbClr val="002060"/>
                </a:solidFill>
              </a:rPr>
              <a:t>The vertical axis shows age groups, known as cohorts, They are often listed in the middle, but are sometimes shown on the left or right side</a:t>
            </a:r>
          </a:p>
          <a:p>
            <a:r>
              <a:rPr lang="en-US" dirty="0">
                <a:solidFill>
                  <a:srgbClr val="002060"/>
                </a:solidFill>
              </a:rPr>
              <a:t>Pyramids usually show the male population on the left and the female population on the right</a:t>
            </a:r>
          </a:p>
          <a:p>
            <a:r>
              <a:rPr lang="en-US" dirty="0">
                <a:solidFill>
                  <a:srgbClr val="002060"/>
                </a:solidFill>
              </a:rPr>
              <a:t>The values of the horizontal axis may be percentages or absolute members of males and females</a:t>
            </a:r>
          </a:p>
          <a:p>
            <a:r>
              <a:rPr lang="en-US" dirty="0">
                <a:solidFill>
                  <a:srgbClr val="002060"/>
                </a:solidFill>
              </a:rPr>
              <a:t>Pyramids are most commonly constructed at a country scale, but they can also be constructed for cities, states, or multi-country regions</a:t>
            </a:r>
          </a:p>
        </p:txBody>
      </p:sp>
    </p:spTree>
    <p:extLst>
      <p:ext uri="{BB962C8B-B14F-4D97-AF65-F5344CB8AC3E}">
        <p14:creationId xmlns:p14="http://schemas.microsoft.com/office/powerpoint/2010/main" val="2379741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F4325C-3BBA-41BF-9385-815CED46CA1B}"/>
              </a:ext>
            </a:extLst>
          </p:cNvPr>
          <p:cNvSpPr>
            <a:spLocks noGrp="1"/>
          </p:cNvSpPr>
          <p:nvPr>
            <p:ph type="title"/>
          </p:nvPr>
        </p:nvSpPr>
        <p:spPr>
          <a:xfrm>
            <a:off x="1371600" y="203200"/>
            <a:ext cx="9601200" cy="575733"/>
          </a:xfrm>
        </p:spPr>
        <p:txBody>
          <a:bodyPr>
            <a:normAutofit fontScale="90000"/>
          </a:bodyPr>
          <a:lstStyle/>
          <a:p>
            <a:r>
              <a:rPr lang="en-US" dirty="0"/>
              <a:t>          </a:t>
            </a:r>
            <a:r>
              <a:rPr lang="en-US" b="1" u="sng" dirty="0">
                <a:solidFill>
                  <a:srgbClr val="FF33CC"/>
                </a:solidFill>
              </a:rPr>
              <a:t>Reading a population pyramid </a:t>
            </a:r>
          </a:p>
        </p:txBody>
      </p:sp>
      <p:pic>
        <p:nvPicPr>
          <p:cNvPr id="5" name="Content Placeholder 4">
            <a:extLst>
              <a:ext uri="{FF2B5EF4-FFF2-40B4-BE49-F238E27FC236}">
                <a16:creationId xmlns="" xmlns:a16="http://schemas.microsoft.com/office/drawing/2014/main" id="{D2668CB9-449B-4E74-97CB-358E96879302}"/>
              </a:ext>
            </a:extLst>
          </p:cNvPr>
          <p:cNvPicPr>
            <a:picLocks noGrp="1" noChangeAspect="1"/>
          </p:cNvPicPr>
          <p:nvPr>
            <p:ph idx="1"/>
          </p:nvPr>
        </p:nvPicPr>
        <p:blipFill>
          <a:blip r:embed="rId2"/>
          <a:stretch>
            <a:fillRect/>
          </a:stretch>
        </p:blipFill>
        <p:spPr>
          <a:xfrm>
            <a:off x="857957" y="925689"/>
            <a:ext cx="11198576" cy="5932311"/>
          </a:xfrm>
        </p:spPr>
      </p:pic>
    </p:spTree>
    <p:extLst>
      <p:ext uri="{BB962C8B-B14F-4D97-AF65-F5344CB8AC3E}">
        <p14:creationId xmlns:p14="http://schemas.microsoft.com/office/powerpoint/2010/main" val="508844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08B107-319D-4788-B08B-A178D0912885}"/>
              </a:ext>
            </a:extLst>
          </p:cNvPr>
          <p:cNvSpPr>
            <a:spLocks noGrp="1"/>
          </p:cNvSpPr>
          <p:nvPr>
            <p:ph type="title"/>
          </p:nvPr>
        </p:nvSpPr>
        <p:spPr>
          <a:xfrm>
            <a:off x="959557" y="90311"/>
            <a:ext cx="11108264" cy="699911"/>
          </a:xfrm>
        </p:spPr>
        <p:txBody>
          <a:bodyPr>
            <a:normAutofit/>
          </a:bodyPr>
          <a:lstStyle/>
          <a:p>
            <a:r>
              <a:rPr lang="en-US" dirty="0"/>
              <a:t>              </a:t>
            </a:r>
            <a:r>
              <a:rPr lang="en-US" b="1" u="sng" dirty="0">
                <a:solidFill>
                  <a:srgbClr val="CC3399"/>
                </a:solidFill>
              </a:rPr>
              <a:t>Reading a Population Pyramid</a:t>
            </a:r>
          </a:p>
        </p:txBody>
      </p:sp>
      <p:pic>
        <p:nvPicPr>
          <p:cNvPr id="5" name="Content Placeholder 4">
            <a:extLst>
              <a:ext uri="{FF2B5EF4-FFF2-40B4-BE49-F238E27FC236}">
                <a16:creationId xmlns="" xmlns:a16="http://schemas.microsoft.com/office/drawing/2014/main" id="{02C0C7B1-0B7C-485E-8B1D-EDFC950DA04C}"/>
              </a:ext>
            </a:extLst>
          </p:cNvPr>
          <p:cNvPicPr>
            <a:picLocks noGrp="1" noChangeAspect="1"/>
          </p:cNvPicPr>
          <p:nvPr>
            <p:ph idx="1"/>
          </p:nvPr>
        </p:nvPicPr>
        <p:blipFill>
          <a:blip r:embed="rId2"/>
          <a:stretch>
            <a:fillRect/>
          </a:stretch>
        </p:blipFill>
        <p:spPr>
          <a:xfrm>
            <a:off x="835378" y="948267"/>
            <a:ext cx="11232443" cy="5768621"/>
          </a:xfrm>
        </p:spPr>
      </p:pic>
    </p:spTree>
    <p:extLst>
      <p:ext uri="{BB962C8B-B14F-4D97-AF65-F5344CB8AC3E}">
        <p14:creationId xmlns:p14="http://schemas.microsoft.com/office/powerpoint/2010/main" val="1137792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5551E0-49C4-4C40-9935-464FBC440C4F}"/>
              </a:ext>
            </a:extLst>
          </p:cNvPr>
          <p:cNvSpPr>
            <a:spLocks noGrp="1"/>
          </p:cNvSpPr>
          <p:nvPr>
            <p:ph type="title"/>
          </p:nvPr>
        </p:nvSpPr>
        <p:spPr>
          <a:xfrm>
            <a:off x="880533" y="372533"/>
            <a:ext cx="11209867" cy="801511"/>
          </a:xfrm>
        </p:spPr>
        <p:txBody>
          <a:bodyPr/>
          <a:lstStyle/>
          <a:p>
            <a:r>
              <a:rPr lang="en-US" dirty="0"/>
              <a:t>                   </a:t>
            </a:r>
            <a:r>
              <a:rPr lang="en-US" b="1" u="sng" dirty="0">
                <a:solidFill>
                  <a:srgbClr val="C00000"/>
                </a:solidFill>
              </a:rPr>
              <a:t>Reading a Population Pyramid</a:t>
            </a:r>
          </a:p>
        </p:txBody>
      </p:sp>
      <p:sp>
        <p:nvSpPr>
          <p:cNvPr id="3" name="Content Placeholder 2">
            <a:extLst>
              <a:ext uri="{FF2B5EF4-FFF2-40B4-BE49-F238E27FC236}">
                <a16:creationId xmlns="" xmlns:a16="http://schemas.microsoft.com/office/drawing/2014/main" id="{6492E69E-8D82-4442-A8B0-FB91FCF59C5F}"/>
              </a:ext>
            </a:extLst>
          </p:cNvPr>
          <p:cNvSpPr>
            <a:spLocks noGrp="1"/>
          </p:cNvSpPr>
          <p:nvPr>
            <p:ph sz="half" idx="1"/>
          </p:nvPr>
        </p:nvSpPr>
        <p:spPr>
          <a:xfrm>
            <a:off x="756356" y="1388533"/>
            <a:ext cx="5063030" cy="5350934"/>
          </a:xfrm>
        </p:spPr>
        <p:txBody>
          <a:bodyPr>
            <a:normAutofit fontScale="92500" lnSpcReduction="10000"/>
          </a:bodyPr>
          <a:lstStyle/>
          <a:p>
            <a:r>
              <a:rPr lang="en-US" b="1" u="sng" dirty="0">
                <a:solidFill>
                  <a:srgbClr val="002060"/>
                </a:solidFill>
              </a:rPr>
              <a:t>Determining Population Trends</a:t>
            </a:r>
          </a:p>
          <a:p>
            <a:r>
              <a:rPr lang="en-US" dirty="0">
                <a:solidFill>
                  <a:srgbClr val="002060"/>
                </a:solidFill>
              </a:rPr>
              <a:t>If a population has a wide base and tapers upward, the region’s population is growing. The population pyramid for the African nation of Niger is an example. Notice that the 3 longest bars are at the bottom of the pyramid and represent ages 0-14. As these children age, there will be more people in the older categories. There will also likely be a greater number of children born as these people reach childbearing ages </a:t>
            </a:r>
          </a:p>
          <a:p>
            <a:r>
              <a:rPr lang="en-US" dirty="0">
                <a:solidFill>
                  <a:srgbClr val="002060"/>
                </a:solidFill>
              </a:rPr>
              <a:t>The pyramid is symmetrical or balanced indicating a balance of males and females until age 65.</a:t>
            </a:r>
          </a:p>
          <a:p>
            <a:r>
              <a:rPr lang="en-US" dirty="0">
                <a:solidFill>
                  <a:srgbClr val="002060"/>
                </a:solidFill>
              </a:rPr>
              <a:t>The changes in the size of bars from 1 cohort to the next are gradual, there are no sudden bulges indicating war, natural disaster, epidemics etc.</a:t>
            </a:r>
          </a:p>
        </p:txBody>
      </p:sp>
      <p:pic>
        <p:nvPicPr>
          <p:cNvPr id="6" name="Content Placeholder 5">
            <a:extLst>
              <a:ext uri="{FF2B5EF4-FFF2-40B4-BE49-F238E27FC236}">
                <a16:creationId xmlns="" xmlns:a16="http://schemas.microsoft.com/office/drawing/2014/main" id="{66466517-CDCE-4CC2-BD57-C90892316294}"/>
              </a:ext>
            </a:extLst>
          </p:cNvPr>
          <p:cNvPicPr>
            <a:picLocks noGrp="1" noChangeAspect="1"/>
          </p:cNvPicPr>
          <p:nvPr>
            <p:ph sz="half" idx="2"/>
          </p:nvPr>
        </p:nvPicPr>
        <p:blipFill>
          <a:blip r:embed="rId2"/>
          <a:stretch>
            <a:fillRect/>
          </a:stretch>
        </p:blipFill>
        <p:spPr>
          <a:xfrm>
            <a:off x="5994401" y="1659467"/>
            <a:ext cx="6197600" cy="5080000"/>
          </a:xfrm>
        </p:spPr>
      </p:pic>
    </p:spTree>
    <p:extLst>
      <p:ext uri="{BB962C8B-B14F-4D97-AF65-F5344CB8AC3E}">
        <p14:creationId xmlns:p14="http://schemas.microsoft.com/office/powerpoint/2010/main" val="1825943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7B0FF5-C63C-4B45-88DD-CA3E61F90601}"/>
              </a:ext>
            </a:extLst>
          </p:cNvPr>
          <p:cNvSpPr>
            <a:spLocks noGrp="1"/>
          </p:cNvSpPr>
          <p:nvPr>
            <p:ph type="title"/>
          </p:nvPr>
        </p:nvSpPr>
        <p:spPr>
          <a:xfrm>
            <a:off x="1371600" y="180622"/>
            <a:ext cx="9601200" cy="632178"/>
          </a:xfrm>
        </p:spPr>
        <p:txBody>
          <a:bodyPr>
            <a:normAutofit fontScale="90000"/>
          </a:bodyPr>
          <a:lstStyle/>
          <a:p>
            <a:r>
              <a:rPr lang="en-US" dirty="0"/>
              <a:t>               </a:t>
            </a:r>
            <a:r>
              <a:rPr lang="en-US" b="1" u="sng" dirty="0">
                <a:solidFill>
                  <a:srgbClr val="0070C0"/>
                </a:solidFill>
              </a:rPr>
              <a:t>Reading a Population Pyramid</a:t>
            </a:r>
          </a:p>
        </p:txBody>
      </p:sp>
      <p:pic>
        <p:nvPicPr>
          <p:cNvPr id="5" name="Content Placeholder 4">
            <a:extLst>
              <a:ext uri="{FF2B5EF4-FFF2-40B4-BE49-F238E27FC236}">
                <a16:creationId xmlns="" xmlns:a16="http://schemas.microsoft.com/office/drawing/2014/main" id="{6596C2BB-97BA-4439-A88A-6308F7556A57}"/>
              </a:ext>
            </a:extLst>
          </p:cNvPr>
          <p:cNvPicPr>
            <a:picLocks noGrp="1" noChangeAspect="1"/>
          </p:cNvPicPr>
          <p:nvPr>
            <p:ph idx="1"/>
          </p:nvPr>
        </p:nvPicPr>
        <p:blipFill>
          <a:blip r:embed="rId2"/>
          <a:stretch>
            <a:fillRect/>
          </a:stretch>
        </p:blipFill>
        <p:spPr>
          <a:xfrm>
            <a:off x="812800" y="982133"/>
            <a:ext cx="11243733" cy="5875867"/>
          </a:xfrm>
        </p:spPr>
      </p:pic>
    </p:spTree>
    <p:extLst>
      <p:ext uri="{BB962C8B-B14F-4D97-AF65-F5344CB8AC3E}">
        <p14:creationId xmlns:p14="http://schemas.microsoft.com/office/powerpoint/2010/main" val="578890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BEBD9B-AF7B-4556-87F6-5679CC776D9E}"/>
              </a:ext>
            </a:extLst>
          </p:cNvPr>
          <p:cNvSpPr>
            <a:spLocks noGrp="1"/>
          </p:cNvSpPr>
          <p:nvPr>
            <p:ph type="title"/>
          </p:nvPr>
        </p:nvSpPr>
        <p:spPr>
          <a:xfrm>
            <a:off x="970845" y="169333"/>
            <a:ext cx="11085688" cy="846667"/>
          </a:xfrm>
        </p:spPr>
        <p:txBody>
          <a:bodyPr>
            <a:normAutofit fontScale="90000"/>
          </a:bodyPr>
          <a:lstStyle/>
          <a:p>
            <a:r>
              <a:rPr lang="en-US" b="1" u="sng" dirty="0">
                <a:solidFill>
                  <a:srgbClr val="FF9900"/>
                </a:solidFill>
              </a:rPr>
              <a:t>Comparing Pyramids / Developed vs Developing</a:t>
            </a:r>
          </a:p>
        </p:txBody>
      </p:sp>
      <p:pic>
        <p:nvPicPr>
          <p:cNvPr id="5" name="Content Placeholder 4">
            <a:extLst>
              <a:ext uri="{FF2B5EF4-FFF2-40B4-BE49-F238E27FC236}">
                <a16:creationId xmlns="" xmlns:a16="http://schemas.microsoft.com/office/drawing/2014/main" id="{BC6BA97E-EFA9-4602-8DE4-D4C6472F6475}"/>
              </a:ext>
            </a:extLst>
          </p:cNvPr>
          <p:cNvPicPr>
            <a:picLocks noGrp="1" noChangeAspect="1"/>
          </p:cNvPicPr>
          <p:nvPr>
            <p:ph idx="1"/>
          </p:nvPr>
        </p:nvPicPr>
        <p:blipFill>
          <a:blip r:embed="rId2"/>
          <a:stretch>
            <a:fillRect/>
          </a:stretch>
        </p:blipFill>
        <p:spPr>
          <a:xfrm>
            <a:off x="880533" y="1016000"/>
            <a:ext cx="11176000" cy="5842000"/>
          </a:xfrm>
        </p:spPr>
      </p:pic>
    </p:spTree>
    <p:extLst>
      <p:ext uri="{BB962C8B-B14F-4D97-AF65-F5344CB8AC3E}">
        <p14:creationId xmlns:p14="http://schemas.microsoft.com/office/powerpoint/2010/main" val="1512539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041393-70D6-43DA-A56B-6D7C618405DA}"/>
              </a:ext>
            </a:extLst>
          </p:cNvPr>
          <p:cNvSpPr>
            <a:spLocks noGrp="1"/>
          </p:cNvSpPr>
          <p:nvPr>
            <p:ph type="title"/>
          </p:nvPr>
        </p:nvSpPr>
        <p:spPr>
          <a:xfrm>
            <a:off x="1371600" y="124178"/>
            <a:ext cx="9601200" cy="699911"/>
          </a:xfrm>
        </p:spPr>
        <p:txBody>
          <a:bodyPr/>
          <a:lstStyle/>
          <a:p>
            <a:r>
              <a:rPr lang="en-US" dirty="0"/>
              <a:t>             </a:t>
            </a:r>
            <a:r>
              <a:rPr lang="en-US" b="1" u="sng" dirty="0">
                <a:solidFill>
                  <a:srgbClr val="0070C0"/>
                </a:solidFill>
              </a:rPr>
              <a:t>Developing v</a:t>
            </a:r>
            <a:r>
              <a:rPr lang="en-US" b="1" u="sng" dirty="0">
                <a:solidFill>
                  <a:srgbClr val="C00000"/>
                </a:solidFill>
              </a:rPr>
              <a:t>s Developed</a:t>
            </a:r>
          </a:p>
        </p:txBody>
      </p:sp>
      <p:pic>
        <p:nvPicPr>
          <p:cNvPr id="5" name="Content Placeholder 4">
            <a:extLst>
              <a:ext uri="{FF2B5EF4-FFF2-40B4-BE49-F238E27FC236}">
                <a16:creationId xmlns="" xmlns:a16="http://schemas.microsoft.com/office/drawing/2014/main" id="{92554C20-3B57-408F-A01F-E8DA5D5456A5}"/>
              </a:ext>
            </a:extLst>
          </p:cNvPr>
          <p:cNvPicPr>
            <a:picLocks noGrp="1" noChangeAspect="1"/>
          </p:cNvPicPr>
          <p:nvPr>
            <p:ph idx="1"/>
          </p:nvPr>
        </p:nvPicPr>
        <p:blipFill>
          <a:blip r:embed="rId2"/>
          <a:stretch>
            <a:fillRect/>
          </a:stretch>
        </p:blipFill>
        <p:spPr>
          <a:xfrm>
            <a:off x="903111" y="914400"/>
            <a:ext cx="10984089" cy="4953000"/>
          </a:xfrm>
        </p:spPr>
      </p:pic>
    </p:spTree>
    <p:extLst>
      <p:ext uri="{BB962C8B-B14F-4D97-AF65-F5344CB8AC3E}">
        <p14:creationId xmlns:p14="http://schemas.microsoft.com/office/powerpoint/2010/main" val="1433690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D3F472-F20E-42BD-98D9-7CA8DE9E6130}"/>
              </a:ext>
            </a:extLst>
          </p:cNvPr>
          <p:cNvSpPr>
            <a:spLocks noGrp="1"/>
          </p:cNvSpPr>
          <p:nvPr>
            <p:ph type="title"/>
          </p:nvPr>
        </p:nvSpPr>
        <p:spPr>
          <a:xfrm>
            <a:off x="841829" y="0"/>
            <a:ext cx="11190513" cy="783771"/>
          </a:xfrm>
        </p:spPr>
        <p:txBody>
          <a:bodyPr>
            <a:normAutofit/>
          </a:bodyPr>
          <a:lstStyle/>
          <a:p>
            <a:r>
              <a:rPr lang="en-US" dirty="0"/>
              <a:t>                      </a:t>
            </a:r>
            <a:r>
              <a:rPr lang="en-US" b="1" u="sng" dirty="0">
                <a:solidFill>
                  <a:srgbClr val="0070C0"/>
                </a:solidFill>
              </a:rPr>
              <a:t>Population Growth</a:t>
            </a:r>
          </a:p>
        </p:txBody>
      </p:sp>
      <p:pic>
        <p:nvPicPr>
          <p:cNvPr id="5" name="Content Placeholder 4">
            <a:extLst>
              <a:ext uri="{FF2B5EF4-FFF2-40B4-BE49-F238E27FC236}">
                <a16:creationId xmlns="" xmlns:a16="http://schemas.microsoft.com/office/drawing/2014/main" id="{C552BF96-4FF0-4A68-8B57-7A06581BEFBA}"/>
              </a:ext>
            </a:extLst>
          </p:cNvPr>
          <p:cNvPicPr>
            <a:picLocks noGrp="1" noChangeAspect="1"/>
          </p:cNvPicPr>
          <p:nvPr>
            <p:ph idx="1"/>
          </p:nvPr>
        </p:nvPicPr>
        <p:blipFill>
          <a:blip r:embed="rId2"/>
          <a:stretch>
            <a:fillRect/>
          </a:stretch>
        </p:blipFill>
        <p:spPr>
          <a:xfrm>
            <a:off x="841829" y="783771"/>
            <a:ext cx="11190514" cy="5950857"/>
          </a:xfrm>
        </p:spPr>
      </p:pic>
    </p:spTree>
    <p:extLst>
      <p:ext uri="{BB962C8B-B14F-4D97-AF65-F5344CB8AC3E}">
        <p14:creationId xmlns:p14="http://schemas.microsoft.com/office/powerpoint/2010/main" val="4246032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BA272C-4D84-48C2-AC68-276C3CDAA928}"/>
              </a:ext>
            </a:extLst>
          </p:cNvPr>
          <p:cNvSpPr>
            <a:spLocks noGrp="1"/>
          </p:cNvSpPr>
          <p:nvPr>
            <p:ph type="title"/>
          </p:nvPr>
        </p:nvSpPr>
        <p:spPr>
          <a:xfrm>
            <a:off x="846667" y="316089"/>
            <a:ext cx="11221155" cy="756355"/>
          </a:xfrm>
        </p:spPr>
        <p:txBody>
          <a:bodyPr/>
          <a:lstStyle/>
          <a:p>
            <a:r>
              <a:rPr lang="en-US" dirty="0"/>
              <a:t>                        </a:t>
            </a:r>
            <a:r>
              <a:rPr lang="en-US" b="1" u="sng" dirty="0">
                <a:solidFill>
                  <a:srgbClr val="C00000"/>
                </a:solidFill>
              </a:rPr>
              <a:t>Reading a Pyramid </a:t>
            </a:r>
          </a:p>
        </p:txBody>
      </p:sp>
      <p:sp>
        <p:nvSpPr>
          <p:cNvPr id="3" name="Content Placeholder 2">
            <a:extLst>
              <a:ext uri="{FF2B5EF4-FFF2-40B4-BE49-F238E27FC236}">
                <a16:creationId xmlns="" xmlns:a16="http://schemas.microsoft.com/office/drawing/2014/main" id="{0C358B00-A4E2-49F4-BE22-EEBC4A3FFDFB}"/>
              </a:ext>
            </a:extLst>
          </p:cNvPr>
          <p:cNvSpPr>
            <a:spLocks noGrp="1"/>
          </p:cNvSpPr>
          <p:nvPr>
            <p:ph sz="half" idx="1"/>
          </p:nvPr>
        </p:nvSpPr>
        <p:spPr>
          <a:xfrm>
            <a:off x="846667" y="1497497"/>
            <a:ext cx="5554133" cy="5360504"/>
          </a:xfrm>
        </p:spPr>
        <p:txBody>
          <a:bodyPr>
            <a:normAutofit/>
          </a:bodyPr>
          <a:lstStyle/>
          <a:p>
            <a:r>
              <a:rPr lang="en-US" dirty="0"/>
              <a:t>                    </a:t>
            </a:r>
            <a:r>
              <a:rPr lang="en-US" b="1" u="sng" dirty="0">
                <a:solidFill>
                  <a:srgbClr val="C00000"/>
                </a:solidFill>
              </a:rPr>
              <a:t>The Impact of War</a:t>
            </a:r>
          </a:p>
          <a:p>
            <a:r>
              <a:rPr lang="en-US" dirty="0">
                <a:solidFill>
                  <a:srgbClr val="000066"/>
                </a:solidFill>
              </a:rPr>
              <a:t>The clearest effect of war on population is that people are killed, Often half or more of deaths in war time are civilians, and the deaths affect people of all ages.  However, the loss of fighting-age people, traditionally males between the ages of18-40, of often noticeable</a:t>
            </a:r>
          </a:p>
          <a:p>
            <a:r>
              <a:rPr lang="en-US" dirty="0">
                <a:solidFill>
                  <a:srgbClr val="000066"/>
                </a:solidFill>
              </a:rPr>
              <a:t>During war men and women are often separated thus delaying family until after the war. Bars of the pyramid represent children born during the conflict are significant and referred to as a </a:t>
            </a:r>
            <a:r>
              <a:rPr lang="en-US" b="1" u="sng" dirty="0">
                <a:solidFill>
                  <a:srgbClr val="000066"/>
                </a:solidFill>
              </a:rPr>
              <a:t>birth deficit</a:t>
            </a:r>
          </a:p>
          <a:p>
            <a:r>
              <a:rPr lang="en-US" dirty="0">
                <a:solidFill>
                  <a:srgbClr val="000066"/>
                </a:solidFill>
              </a:rPr>
              <a:t>Post WWII German shows loss of life of both males and females in the 20-40 cohorts with a greater loss of men than women. The birth deficit during war in the 0-4 cohort</a:t>
            </a:r>
          </a:p>
        </p:txBody>
      </p:sp>
      <p:pic>
        <p:nvPicPr>
          <p:cNvPr id="6" name="Content Placeholder 5">
            <a:extLst>
              <a:ext uri="{FF2B5EF4-FFF2-40B4-BE49-F238E27FC236}">
                <a16:creationId xmlns="" xmlns:a16="http://schemas.microsoft.com/office/drawing/2014/main" id="{1B89B01E-4EED-4A05-9AC7-5E1C303BBBE4}"/>
              </a:ext>
            </a:extLst>
          </p:cNvPr>
          <p:cNvPicPr>
            <a:picLocks noGrp="1" noChangeAspect="1"/>
          </p:cNvPicPr>
          <p:nvPr>
            <p:ph sz="half" idx="2"/>
          </p:nvPr>
        </p:nvPicPr>
        <p:blipFill>
          <a:blip r:embed="rId2"/>
          <a:stretch>
            <a:fillRect/>
          </a:stretch>
        </p:blipFill>
        <p:spPr>
          <a:xfrm>
            <a:off x="6524625" y="1497497"/>
            <a:ext cx="5543197" cy="5253260"/>
          </a:xfrm>
        </p:spPr>
      </p:pic>
    </p:spTree>
    <p:extLst>
      <p:ext uri="{BB962C8B-B14F-4D97-AF65-F5344CB8AC3E}">
        <p14:creationId xmlns:p14="http://schemas.microsoft.com/office/powerpoint/2010/main" val="3350555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AED6B2-EE14-4D81-8B4F-85CDCEDC4FB4}"/>
              </a:ext>
            </a:extLst>
          </p:cNvPr>
          <p:cNvSpPr>
            <a:spLocks noGrp="1"/>
          </p:cNvSpPr>
          <p:nvPr>
            <p:ph type="title"/>
          </p:nvPr>
        </p:nvSpPr>
        <p:spPr>
          <a:xfrm>
            <a:off x="914400" y="101600"/>
            <a:ext cx="11176000" cy="609600"/>
          </a:xfrm>
        </p:spPr>
        <p:txBody>
          <a:bodyPr>
            <a:normAutofit fontScale="90000"/>
          </a:bodyPr>
          <a:lstStyle/>
          <a:p>
            <a:r>
              <a:rPr lang="en-US" dirty="0"/>
              <a:t>                   Causes of Industrial Revolution </a:t>
            </a:r>
          </a:p>
        </p:txBody>
      </p:sp>
      <p:pic>
        <p:nvPicPr>
          <p:cNvPr id="5" name="Content Placeholder 4">
            <a:extLst>
              <a:ext uri="{FF2B5EF4-FFF2-40B4-BE49-F238E27FC236}">
                <a16:creationId xmlns="" xmlns:a16="http://schemas.microsoft.com/office/drawing/2014/main" id="{3176E81D-F5A8-4EA8-A87E-AFA7279B4C33}"/>
              </a:ext>
            </a:extLst>
          </p:cNvPr>
          <p:cNvPicPr>
            <a:picLocks noGrp="1" noChangeAspect="1"/>
          </p:cNvPicPr>
          <p:nvPr>
            <p:ph idx="1"/>
          </p:nvPr>
        </p:nvPicPr>
        <p:blipFill>
          <a:blip r:embed="rId2"/>
          <a:stretch>
            <a:fillRect/>
          </a:stretch>
        </p:blipFill>
        <p:spPr>
          <a:xfrm>
            <a:off x="754743" y="827313"/>
            <a:ext cx="11335657" cy="5805715"/>
          </a:xfrm>
        </p:spPr>
      </p:pic>
    </p:spTree>
    <p:extLst>
      <p:ext uri="{BB962C8B-B14F-4D97-AF65-F5344CB8AC3E}">
        <p14:creationId xmlns:p14="http://schemas.microsoft.com/office/powerpoint/2010/main" val="3155999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D1B7E7-67FA-4362-A5CC-4E8C688A742A}"/>
              </a:ext>
            </a:extLst>
          </p:cNvPr>
          <p:cNvSpPr>
            <a:spLocks noGrp="1"/>
          </p:cNvSpPr>
          <p:nvPr>
            <p:ph type="title"/>
          </p:nvPr>
        </p:nvSpPr>
        <p:spPr>
          <a:xfrm>
            <a:off x="870857" y="1"/>
            <a:ext cx="11146971" cy="609600"/>
          </a:xfrm>
        </p:spPr>
        <p:txBody>
          <a:bodyPr>
            <a:normAutofit fontScale="90000"/>
          </a:bodyPr>
          <a:lstStyle/>
          <a:p>
            <a:r>
              <a:rPr lang="en-US" dirty="0"/>
              <a:t>            </a:t>
            </a:r>
            <a:r>
              <a:rPr lang="en-US" dirty="0">
                <a:solidFill>
                  <a:srgbClr val="009900"/>
                </a:solidFill>
              </a:rPr>
              <a:t>Effects of the Industrial Revolution </a:t>
            </a:r>
          </a:p>
        </p:txBody>
      </p:sp>
      <p:pic>
        <p:nvPicPr>
          <p:cNvPr id="5" name="Content Placeholder 4">
            <a:extLst>
              <a:ext uri="{FF2B5EF4-FFF2-40B4-BE49-F238E27FC236}">
                <a16:creationId xmlns="" xmlns:a16="http://schemas.microsoft.com/office/drawing/2014/main" id="{A0CD3CFE-30B1-4A77-BEEA-39CE68EDA61A}"/>
              </a:ext>
            </a:extLst>
          </p:cNvPr>
          <p:cNvPicPr>
            <a:picLocks noGrp="1" noChangeAspect="1"/>
          </p:cNvPicPr>
          <p:nvPr>
            <p:ph idx="1"/>
          </p:nvPr>
        </p:nvPicPr>
        <p:blipFill>
          <a:blip r:embed="rId2"/>
          <a:stretch>
            <a:fillRect/>
          </a:stretch>
        </p:blipFill>
        <p:spPr>
          <a:xfrm>
            <a:off x="870857" y="754744"/>
            <a:ext cx="11234057" cy="6103256"/>
          </a:xfrm>
        </p:spPr>
      </p:pic>
    </p:spTree>
    <p:extLst>
      <p:ext uri="{BB962C8B-B14F-4D97-AF65-F5344CB8AC3E}">
        <p14:creationId xmlns:p14="http://schemas.microsoft.com/office/powerpoint/2010/main" val="379121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F0A560-B2E9-4E27-AED3-81B8F3417887}"/>
              </a:ext>
            </a:extLst>
          </p:cNvPr>
          <p:cNvSpPr>
            <a:spLocks noGrp="1"/>
          </p:cNvSpPr>
          <p:nvPr>
            <p:ph type="title"/>
          </p:nvPr>
        </p:nvSpPr>
        <p:spPr>
          <a:xfrm>
            <a:off x="890649" y="0"/>
            <a:ext cx="10996551" cy="1021278"/>
          </a:xfrm>
        </p:spPr>
        <p:txBody>
          <a:bodyPr>
            <a:normAutofit/>
          </a:bodyPr>
          <a:lstStyle/>
          <a:p>
            <a:r>
              <a:rPr lang="en-US" sz="2200" dirty="0"/>
              <a:t>Percent if Population under 15: About one-third of world population is under 15, but the percentage by country varies from over 40% in most of Africa and some Asian countries, to under 20% in much of Europe</a:t>
            </a:r>
          </a:p>
        </p:txBody>
      </p:sp>
      <p:pic>
        <p:nvPicPr>
          <p:cNvPr id="5" name="Content Placeholder 4">
            <a:extLst>
              <a:ext uri="{FF2B5EF4-FFF2-40B4-BE49-F238E27FC236}">
                <a16:creationId xmlns="" xmlns:a16="http://schemas.microsoft.com/office/drawing/2014/main" id="{7BC3CC48-32CE-4D64-B819-8E4EDBA792CB}"/>
              </a:ext>
            </a:extLst>
          </p:cNvPr>
          <p:cNvPicPr>
            <a:picLocks noGrp="1" noChangeAspect="1"/>
          </p:cNvPicPr>
          <p:nvPr>
            <p:ph idx="1"/>
          </p:nvPr>
        </p:nvPicPr>
        <p:blipFill>
          <a:blip r:embed="rId2"/>
          <a:stretch>
            <a:fillRect/>
          </a:stretch>
        </p:blipFill>
        <p:spPr>
          <a:xfrm>
            <a:off x="795647" y="1128156"/>
            <a:ext cx="11222182" cy="5854535"/>
          </a:xfrm>
        </p:spPr>
      </p:pic>
    </p:spTree>
    <p:extLst>
      <p:ext uri="{BB962C8B-B14F-4D97-AF65-F5344CB8AC3E}">
        <p14:creationId xmlns:p14="http://schemas.microsoft.com/office/powerpoint/2010/main" val="323581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67643" y="1"/>
            <a:ext cx="7118127" cy="947854"/>
          </a:xfrm>
        </p:spPr>
        <p:txBody>
          <a:bodyPr>
            <a:normAutofit/>
          </a:bodyPr>
          <a:lstStyle/>
          <a:p>
            <a:pPr eaLnBrk="1" hangingPunct="1"/>
            <a:r>
              <a:rPr lang="en-US" sz="3600" dirty="0">
                <a:latin typeface="Abscissa"/>
              </a:rPr>
              <a:t>Thomas Malthus on Population</a:t>
            </a:r>
          </a:p>
        </p:txBody>
      </p:sp>
      <p:sp>
        <p:nvSpPr>
          <p:cNvPr id="4100" name="Rectangle 3"/>
          <p:cNvSpPr>
            <a:spLocks noGrp="1" noChangeArrowheads="1"/>
          </p:cNvSpPr>
          <p:nvPr>
            <p:ph type="body" sz="half" idx="1"/>
          </p:nvPr>
        </p:nvSpPr>
        <p:spPr>
          <a:xfrm>
            <a:off x="857955" y="947855"/>
            <a:ext cx="6780629" cy="5757745"/>
          </a:xfrm>
        </p:spPr>
        <p:txBody>
          <a:bodyPr>
            <a:normAutofit fontScale="92500" lnSpcReduction="10000"/>
          </a:bodyPr>
          <a:lstStyle/>
          <a:p>
            <a:r>
              <a:rPr lang="en-US" sz="2400" b="1" dirty="0">
                <a:latin typeface="Abscissa"/>
              </a:rPr>
              <a:t>An Essay on the Principle of Population (1798</a:t>
            </a:r>
            <a:r>
              <a:rPr lang="en-US" sz="2400" b="1" dirty="0" smtClean="0">
                <a:latin typeface="Abscissa"/>
              </a:rPr>
              <a:t>)</a:t>
            </a:r>
          </a:p>
          <a:p>
            <a:r>
              <a:rPr lang="en-US" sz="2400" b="1" dirty="0" smtClean="0">
                <a:latin typeface="Abscissa"/>
              </a:rPr>
              <a:t>AKA the Cycle of Misery</a:t>
            </a:r>
            <a:endParaRPr lang="en-US" sz="2400" b="1" dirty="0">
              <a:latin typeface="Abscissa"/>
            </a:endParaRPr>
          </a:p>
          <a:p>
            <a:r>
              <a:rPr lang="en-US" sz="2400" b="1" dirty="0">
                <a:latin typeface="Abscissa"/>
              </a:rPr>
              <a:t>Earth’s population was growing much more rapidly than the Earth’s food supply</a:t>
            </a:r>
            <a:r>
              <a:rPr lang="en-US" sz="1800" dirty="0">
                <a:latin typeface="Abscissa"/>
              </a:rPr>
              <a:t> </a:t>
            </a:r>
            <a:r>
              <a:rPr lang="en-US" sz="2300" b="1" dirty="0">
                <a:latin typeface="Abscissa"/>
              </a:rPr>
              <a:t>.</a:t>
            </a:r>
            <a:r>
              <a:rPr lang="en-US" sz="2300" dirty="0">
                <a:latin typeface="Abscissa"/>
              </a:rPr>
              <a:t> </a:t>
            </a:r>
          </a:p>
          <a:p>
            <a:pPr eaLnBrk="1" hangingPunct="1">
              <a:lnSpc>
                <a:spcPct val="90000"/>
              </a:lnSpc>
              <a:buFont typeface="Monotype Sorts"/>
              <a:buNone/>
            </a:pPr>
            <a:endParaRPr lang="en-US" sz="2300" dirty="0">
              <a:latin typeface="Abscissa"/>
            </a:endParaRPr>
          </a:p>
          <a:p>
            <a:pPr eaLnBrk="1" hangingPunct="1">
              <a:lnSpc>
                <a:spcPct val="90000"/>
              </a:lnSpc>
              <a:buFont typeface="Monotype Sorts"/>
              <a:buNone/>
            </a:pPr>
            <a:r>
              <a:rPr lang="en-US" sz="2300" b="1" u="sng" dirty="0">
                <a:latin typeface="Abscissa"/>
              </a:rPr>
              <a:t>Assumptions</a:t>
            </a:r>
          </a:p>
          <a:p>
            <a:pPr>
              <a:lnSpc>
                <a:spcPct val="90000"/>
              </a:lnSpc>
            </a:pPr>
            <a:r>
              <a:rPr lang="en-US" sz="2300" dirty="0">
                <a:latin typeface="Abscissa"/>
              </a:rPr>
              <a:t>Populations grow </a:t>
            </a:r>
            <a:r>
              <a:rPr lang="en-US" sz="2300" dirty="0" smtClean="0">
                <a:latin typeface="Abscissa"/>
              </a:rPr>
              <a:t>geometrically / exponentially. </a:t>
            </a:r>
            <a:r>
              <a:rPr lang="en-US" sz="1500" dirty="0" smtClean="0">
                <a:latin typeface="Abscissa"/>
              </a:rPr>
              <a:t>(</a:t>
            </a:r>
            <a:r>
              <a:rPr lang="en-US" sz="1500" dirty="0"/>
              <a:t>characterized by or being an extremely rapid </a:t>
            </a:r>
            <a:r>
              <a:rPr lang="en-US" sz="1500" dirty="0" smtClean="0"/>
              <a:t>increase as </a:t>
            </a:r>
            <a:r>
              <a:rPr lang="en-US" sz="1500" dirty="0"/>
              <a:t>in size or extent</a:t>
            </a:r>
            <a:r>
              <a:rPr lang="en-US" sz="1500" dirty="0" smtClean="0"/>
              <a:t>))</a:t>
            </a:r>
            <a:endParaRPr lang="en-US" sz="1500" dirty="0">
              <a:latin typeface="Abscissa"/>
            </a:endParaRPr>
          </a:p>
          <a:p>
            <a:pPr eaLnBrk="1" hangingPunct="1">
              <a:lnSpc>
                <a:spcPct val="90000"/>
              </a:lnSpc>
            </a:pPr>
            <a:r>
              <a:rPr lang="en-US" sz="2300" dirty="0">
                <a:latin typeface="Abscissa"/>
              </a:rPr>
              <a:t>Food supply grows arithmetically.</a:t>
            </a:r>
          </a:p>
          <a:p>
            <a:pPr eaLnBrk="1" hangingPunct="1">
              <a:lnSpc>
                <a:spcPct val="90000"/>
              </a:lnSpc>
            </a:pPr>
            <a:r>
              <a:rPr lang="en-US" sz="2300" dirty="0">
                <a:latin typeface="Abscissa"/>
              </a:rPr>
              <a:t>Food shortages and chaos inevitable</a:t>
            </a:r>
            <a:r>
              <a:rPr lang="en-US" sz="2300" dirty="0" smtClean="0">
                <a:latin typeface="Abscissa"/>
              </a:rPr>
              <a:t>.</a:t>
            </a:r>
          </a:p>
          <a:p>
            <a:pPr eaLnBrk="1" hangingPunct="1">
              <a:lnSpc>
                <a:spcPct val="90000"/>
              </a:lnSpc>
            </a:pPr>
            <a:r>
              <a:rPr lang="en-US" sz="2300" dirty="0" smtClean="0">
                <a:latin typeface="Abscissa"/>
              </a:rPr>
              <a:t>Population will keep increasing until it runs out of food and cant support itself</a:t>
            </a:r>
          </a:p>
          <a:p>
            <a:pPr eaLnBrk="1" hangingPunct="1">
              <a:lnSpc>
                <a:spcPct val="90000"/>
              </a:lnSpc>
            </a:pPr>
            <a:r>
              <a:rPr lang="en-US" sz="2300" dirty="0" err="1" smtClean="0">
                <a:latin typeface="Abscissa"/>
              </a:rPr>
              <a:t>Bangladish</a:t>
            </a:r>
            <a:r>
              <a:rPr lang="en-US" sz="2300" dirty="0" smtClean="0">
                <a:latin typeface="Abscissa"/>
              </a:rPr>
              <a:t> </a:t>
            </a:r>
            <a:endParaRPr lang="en-US" sz="2300" dirty="0">
              <a:latin typeface="Abscissa"/>
            </a:endParaRPr>
          </a:p>
          <a:p>
            <a:pPr>
              <a:lnSpc>
                <a:spcPct val="90000"/>
              </a:lnSpc>
            </a:pPr>
            <a:r>
              <a:rPr lang="en-US" sz="1500" dirty="0">
                <a:latin typeface="Abscissa"/>
              </a:rPr>
              <a:t>Crash Course Malthus 13 min: </a:t>
            </a:r>
            <a:r>
              <a:rPr lang="en-US" sz="1500" dirty="0">
                <a:latin typeface="Abscissa"/>
                <a:hlinkClick r:id="rId2"/>
              </a:rPr>
              <a:t>https://www.youtube.com/watch?v=QAkW_i0bDpQ</a:t>
            </a:r>
            <a:endParaRPr lang="en-US" sz="1500" dirty="0">
              <a:latin typeface="Abscissa"/>
            </a:endParaRPr>
          </a:p>
          <a:p>
            <a:pPr>
              <a:lnSpc>
                <a:spcPct val="90000"/>
              </a:lnSpc>
            </a:pPr>
            <a:endParaRPr lang="en-US" sz="2300" dirty="0">
              <a:latin typeface="Abscissa"/>
            </a:endParaRPr>
          </a:p>
          <a:p>
            <a:pPr eaLnBrk="1" hangingPunct="1">
              <a:lnSpc>
                <a:spcPct val="90000"/>
              </a:lnSpc>
            </a:pPr>
            <a:endParaRPr lang="en-US" sz="2300" dirty="0">
              <a:latin typeface="Abscissa"/>
            </a:endParaRPr>
          </a:p>
        </p:txBody>
      </p:sp>
      <p:pic>
        <p:nvPicPr>
          <p:cNvPr id="4101" name="Picture 7" descr="malthus"/>
          <p:cNvPicPr>
            <a:picLocks noChangeAspect="1" noChangeArrowheads="1"/>
          </p:cNvPicPr>
          <p:nvPr/>
        </p:nvPicPr>
        <p:blipFill>
          <a:blip r:embed="rId3"/>
          <a:srcRect/>
          <a:stretch>
            <a:fillRect/>
          </a:stretch>
        </p:blipFill>
        <p:spPr bwMode="auto">
          <a:xfrm>
            <a:off x="10655494" y="193676"/>
            <a:ext cx="1508125" cy="2286000"/>
          </a:xfrm>
          <a:prstGeom prst="rect">
            <a:avLst/>
          </a:prstGeom>
          <a:noFill/>
          <a:ln w="9525">
            <a:noFill/>
            <a:miter lim="800000"/>
            <a:headEnd/>
            <a:tailEnd/>
          </a:ln>
        </p:spPr>
      </p:pic>
      <p:pic>
        <p:nvPicPr>
          <p:cNvPr id="4102" name="Picture 8" descr="malthus"/>
          <p:cNvPicPr>
            <a:picLocks noChangeAspect="1" noChangeArrowheads="1"/>
          </p:cNvPicPr>
          <p:nvPr/>
        </p:nvPicPr>
        <p:blipFill>
          <a:blip r:embed="rId4"/>
          <a:srcRect/>
          <a:stretch>
            <a:fillRect/>
          </a:stretch>
        </p:blipFill>
        <p:spPr bwMode="auto">
          <a:xfrm>
            <a:off x="7885771" y="3040380"/>
            <a:ext cx="4168971" cy="3665220"/>
          </a:xfrm>
          <a:prstGeom prst="rect">
            <a:avLst/>
          </a:prstGeom>
          <a:noFill/>
          <a:ln w="9525">
            <a:noFill/>
            <a:miter lim="800000"/>
            <a:headEnd/>
            <a:tailEnd/>
          </a:ln>
        </p:spPr>
      </p:pic>
      <p:pic>
        <p:nvPicPr>
          <p:cNvPr id="4103" name="Picture 10" descr="corn5"/>
          <p:cNvPicPr>
            <a:picLocks noChangeAspect="1" noChangeArrowheads="1"/>
          </p:cNvPicPr>
          <p:nvPr/>
        </p:nvPicPr>
        <p:blipFill>
          <a:blip r:embed="rId5"/>
          <a:srcRect/>
          <a:stretch>
            <a:fillRect/>
          </a:stretch>
        </p:blipFill>
        <p:spPr bwMode="auto">
          <a:xfrm>
            <a:off x="8027523" y="303918"/>
            <a:ext cx="2590800" cy="2327275"/>
          </a:xfrm>
          <a:prstGeom prst="rect">
            <a:avLst/>
          </a:prstGeom>
          <a:noFill/>
          <a:ln w="9525">
            <a:noFill/>
            <a:miter lim="800000"/>
            <a:headEnd/>
            <a:tailEnd/>
          </a:ln>
        </p:spPr>
      </p:pic>
    </p:spTree>
    <p:extLst>
      <p:ext uri="{BB962C8B-B14F-4D97-AF65-F5344CB8AC3E}">
        <p14:creationId xmlns:p14="http://schemas.microsoft.com/office/powerpoint/2010/main" val="145721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9773EA-2EF4-4BB2-809D-37A1C998A995}"/>
              </a:ext>
            </a:extLst>
          </p:cNvPr>
          <p:cNvSpPr>
            <a:spLocks noGrp="1"/>
          </p:cNvSpPr>
          <p:nvPr>
            <p:ph type="title"/>
          </p:nvPr>
        </p:nvSpPr>
        <p:spPr>
          <a:xfrm>
            <a:off x="891821" y="135468"/>
            <a:ext cx="11130845" cy="825427"/>
          </a:xfrm>
        </p:spPr>
        <p:txBody>
          <a:bodyPr>
            <a:normAutofit fontScale="90000"/>
          </a:bodyPr>
          <a:lstStyle/>
          <a:p>
            <a:r>
              <a:rPr lang="en-US" b="1" u="sng" dirty="0">
                <a:solidFill>
                  <a:srgbClr val="C00000"/>
                </a:solidFill>
              </a:rPr>
              <a:t>Malthus Critics and Neo Malthusians</a:t>
            </a:r>
            <a:br>
              <a:rPr lang="en-US" b="1" u="sng" dirty="0">
                <a:solidFill>
                  <a:srgbClr val="C00000"/>
                </a:solidFill>
              </a:rPr>
            </a:br>
            <a:r>
              <a:rPr lang="en-US" sz="1600" dirty="0">
                <a:solidFill>
                  <a:srgbClr val="C00000"/>
                </a:solidFill>
              </a:rPr>
              <a:t>  </a:t>
            </a:r>
          </a:p>
        </p:txBody>
      </p:sp>
      <p:pic>
        <p:nvPicPr>
          <p:cNvPr id="5" name="Content Placeholder 4">
            <a:extLst>
              <a:ext uri="{FF2B5EF4-FFF2-40B4-BE49-F238E27FC236}">
                <a16:creationId xmlns="" xmlns:a16="http://schemas.microsoft.com/office/drawing/2014/main" id="{FC8CD02D-B13C-45CD-846C-6EF58908EDCB}"/>
              </a:ext>
            </a:extLst>
          </p:cNvPr>
          <p:cNvPicPr>
            <a:picLocks noGrp="1" noChangeAspect="1"/>
          </p:cNvPicPr>
          <p:nvPr>
            <p:ph idx="1"/>
          </p:nvPr>
        </p:nvPicPr>
        <p:blipFill>
          <a:blip r:embed="rId2"/>
          <a:stretch>
            <a:fillRect/>
          </a:stretch>
        </p:blipFill>
        <p:spPr>
          <a:xfrm>
            <a:off x="891821" y="811748"/>
            <a:ext cx="11130845" cy="5688451"/>
          </a:xfrm>
        </p:spPr>
      </p:pic>
    </p:spTree>
    <p:extLst>
      <p:ext uri="{BB962C8B-B14F-4D97-AF65-F5344CB8AC3E}">
        <p14:creationId xmlns:p14="http://schemas.microsoft.com/office/powerpoint/2010/main" val="23857888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6096000" y="1447800"/>
            <a:ext cx="5960532" cy="2939266"/>
          </a:xfrm>
          <a:prstGeom prst="rect">
            <a:avLst/>
          </a:prstGeom>
          <a:noFill/>
          <a:ln w="12700">
            <a:noFill/>
            <a:miter lim="800000"/>
            <a:headEnd type="none" w="sm" len="sm"/>
            <a:tailEnd type="none" w="sm" len="sm"/>
          </a:ln>
        </p:spPr>
        <p:txBody>
          <a:bodyPr wrap="square">
            <a:spAutoFit/>
          </a:bodyPr>
          <a:lstStyle/>
          <a:p>
            <a:pPr algn="ctr">
              <a:spcBef>
                <a:spcPct val="50000"/>
              </a:spcBef>
            </a:pPr>
            <a:r>
              <a:rPr lang="en-US" sz="2000" b="1" dirty="0">
                <a:latin typeface="Abscissa"/>
              </a:rPr>
              <a:t>(1743 – 1794)</a:t>
            </a:r>
            <a:endParaRPr lang="en-US" sz="3200" dirty="0">
              <a:latin typeface="Tahoma" pitchFamily="34" charset="0"/>
            </a:endParaRPr>
          </a:p>
          <a:p>
            <a:pPr algn="ctr">
              <a:spcBef>
                <a:spcPct val="50000"/>
              </a:spcBef>
            </a:pPr>
            <a:endParaRPr lang="en-US" sz="2000" dirty="0">
              <a:latin typeface="Tahoma" pitchFamily="34" charset="0"/>
            </a:endParaRPr>
          </a:p>
          <a:p>
            <a:pPr algn="ctr">
              <a:spcBef>
                <a:spcPct val="50000"/>
              </a:spcBef>
            </a:pPr>
            <a:endParaRPr lang="en-US" dirty="0">
              <a:latin typeface="Tahoma" pitchFamily="34" charset="0"/>
            </a:endParaRPr>
          </a:p>
          <a:p>
            <a:pPr>
              <a:spcBef>
                <a:spcPct val="50000"/>
              </a:spcBef>
              <a:buFontTx/>
              <a:buChar char="•"/>
            </a:pPr>
            <a:r>
              <a:rPr lang="en-US" b="1" dirty="0">
                <a:latin typeface="Tahoma" pitchFamily="34" charset="0"/>
              </a:rPr>
              <a:t> predicted that innovation, resulting in increased wealth, and choice would provide food and resources in the future and lead to fewer children per family</a:t>
            </a:r>
          </a:p>
          <a:p>
            <a:pPr>
              <a:spcBef>
                <a:spcPct val="50000"/>
              </a:spcBef>
              <a:buFontTx/>
              <a:buChar char="•"/>
            </a:pPr>
            <a:r>
              <a:rPr lang="en-US" b="1" dirty="0">
                <a:latin typeface="Tahoma" pitchFamily="34" charset="0"/>
              </a:rPr>
              <a:t> believed that society was perfectible</a:t>
            </a:r>
            <a:endParaRPr lang="en-US" dirty="0">
              <a:latin typeface="Tahoma" pitchFamily="34" charset="0"/>
            </a:endParaRPr>
          </a:p>
        </p:txBody>
      </p:sp>
      <p:sp>
        <p:nvSpPr>
          <p:cNvPr id="133123" name="Rectangle 5"/>
          <p:cNvSpPr>
            <a:spLocks noGrp="1" noChangeArrowheads="1"/>
          </p:cNvSpPr>
          <p:nvPr>
            <p:ph type="title" idx="4294967295"/>
          </p:nvPr>
        </p:nvSpPr>
        <p:spPr>
          <a:xfrm>
            <a:off x="5638800" y="285750"/>
            <a:ext cx="6417732" cy="1143000"/>
          </a:xfrm>
        </p:spPr>
        <p:txBody>
          <a:bodyPr rtlCol="0">
            <a:normAutofit/>
          </a:bodyPr>
          <a:lstStyle/>
          <a:p>
            <a:pPr algn="ctr">
              <a:defRPr/>
            </a:pPr>
            <a:r>
              <a:rPr lang="en-US" sz="3600" b="1" dirty="0">
                <a:solidFill>
                  <a:srgbClr val="C00000"/>
                </a:solidFill>
              </a:rPr>
              <a:t>Jean Antoine Condorcet </a:t>
            </a:r>
            <a:endParaRPr lang="en-US" dirty="0">
              <a:solidFill>
                <a:srgbClr val="C00000"/>
              </a:solidFill>
            </a:endParaRPr>
          </a:p>
        </p:txBody>
      </p:sp>
      <p:pic>
        <p:nvPicPr>
          <p:cNvPr id="239620" name="Picture 6" descr="Marquis_de_Condorcet"/>
          <p:cNvPicPr>
            <a:picLocks noChangeAspect="1" noChangeArrowheads="1"/>
          </p:cNvPicPr>
          <p:nvPr/>
        </p:nvPicPr>
        <p:blipFill>
          <a:blip r:embed="rId2"/>
          <a:srcRect/>
          <a:stretch>
            <a:fillRect/>
          </a:stretch>
        </p:blipFill>
        <p:spPr bwMode="auto">
          <a:xfrm>
            <a:off x="1535289" y="228600"/>
            <a:ext cx="3447875" cy="4445000"/>
          </a:xfrm>
          <a:prstGeom prst="rect">
            <a:avLst/>
          </a:prstGeom>
          <a:noFill/>
          <a:ln w="9525">
            <a:noFill/>
            <a:miter lim="800000"/>
            <a:headEnd/>
            <a:tailEnd/>
          </a:ln>
        </p:spPr>
      </p:pic>
    </p:spTree>
    <p:extLst>
      <p:ext uri="{BB962C8B-B14F-4D97-AF65-F5344CB8AC3E}">
        <p14:creationId xmlns:p14="http://schemas.microsoft.com/office/powerpoint/2010/main" val="136421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23"/>
                                        </p:tgtEl>
                                        <p:attrNameLst>
                                          <p:attrName>style.visibility</p:attrName>
                                        </p:attrNameLst>
                                      </p:cBhvr>
                                      <p:to>
                                        <p:strVal val="visible"/>
                                      </p:to>
                                    </p:set>
                                    <p:animEffect transition="in" filter="fade">
                                      <p:cBhvr>
                                        <p:cTn id="7" dur="2000"/>
                                        <p:tgtEl>
                                          <p:spTgt spid="133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Ester </a:t>
            </a:r>
            <a:r>
              <a:rPr lang="en-US" dirty="0" err="1"/>
              <a:t>Boserup</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6067" y="1457008"/>
            <a:ext cx="4428066" cy="4669156"/>
          </a:xfrm>
        </p:spPr>
      </p:pic>
      <p:sp>
        <p:nvSpPr>
          <p:cNvPr id="5" name="Content Placeholder 4"/>
          <p:cNvSpPr>
            <a:spLocks noGrp="1"/>
          </p:cNvSpPr>
          <p:nvPr>
            <p:ph sz="half" idx="2"/>
          </p:nvPr>
        </p:nvSpPr>
        <p:spPr>
          <a:xfrm>
            <a:off x="6172200" y="1295401"/>
            <a:ext cx="5895622" cy="5562599"/>
          </a:xfrm>
        </p:spPr>
        <p:txBody>
          <a:bodyPr/>
          <a:lstStyle/>
          <a:p>
            <a:r>
              <a:rPr lang="en-US" dirty="0"/>
              <a:t>20</a:t>
            </a:r>
            <a:r>
              <a:rPr lang="en-US" baseline="30000" dirty="0"/>
              <a:t>th</a:t>
            </a:r>
            <a:r>
              <a:rPr lang="en-US" dirty="0"/>
              <a:t> century Danish economist</a:t>
            </a:r>
          </a:p>
          <a:p>
            <a:r>
              <a:rPr lang="en-US" dirty="0"/>
              <a:t>Argued that, "The power of ingenuity would always outmatch that of demand“</a:t>
            </a:r>
          </a:p>
          <a:p>
            <a:r>
              <a:rPr lang="en-US" dirty="0"/>
              <a:t>People would deal with higher population by using more intensive agricultural </a:t>
            </a:r>
            <a:r>
              <a:rPr lang="en-US" dirty="0" smtClean="0"/>
              <a:t>methods</a:t>
            </a:r>
          </a:p>
          <a:p>
            <a:r>
              <a:rPr lang="en-US" dirty="0" smtClean="0"/>
              <a:t>Larger population could stimulate economic growth and therefore produce more food. Population growth could generate more customers and more ideas for improving technology</a:t>
            </a:r>
            <a:endParaRPr lang="en-US" dirty="0"/>
          </a:p>
        </p:txBody>
      </p:sp>
    </p:spTree>
    <p:extLst>
      <p:ext uri="{BB962C8B-B14F-4D97-AF65-F5344CB8AC3E}">
        <p14:creationId xmlns:p14="http://schemas.microsoft.com/office/powerpoint/2010/main" val="31996638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B84CD7-D584-4A25-82FA-EE6F5924AD30}"/>
              </a:ext>
            </a:extLst>
          </p:cNvPr>
          <p:cNvSpPr>
            <a:spLocks noGrp="1"/>
          </p:cNvSpPr>
          <p:nvPr>
            <p:ph type="title"/>
          </p:nvPr>
        </p:nvSpPr>
        <p:spPr>
          <a:xfrm>
            <a:off x="1371600" y="505326"/>
            <a:ext cx="9601200" cy="782053"/>
          </a:xfrm>
        </p:spPr>
        <p:txBody>
          <a:bodyPr/>
          <a:lstStyle/>
          <a:p>
            <a:r>
              <a:rPr lang="en-US" dirty="0"/>
              <a:t>                          S Curve </a:t>
            </a:r>
          </a:p>
        </p:txBody>
      </p:sp>
      <p:pic>
        <p:nvPicPr>
          <p:cNvPr id="5" name="Content Placeholder 4">
            <a:extLst>
              <a:ext uri="{FF2B5EF4-FFF2-40B4-BE49-F238E27FC236}">
                <a16:creationId xmlns="" xmlns:a16="http://schemas.microsoft.com/office/drawing/2014/main" id="{27D8B9BD-08AE-496A-95F1-2684756B2718}"/>
              </a:ext>
            </a:extLst>
          </p:cNvPr>
          <p:cNvPicPr>
            <a:picLocks noGrp="1" noChangeAspect="1"/>
          </p:cNvPicPr>
          <p:nvPr>
            <p:ph idx="1"/>
          </p:nvPr>
        </p:nvPicPr>
        <p:blipFill>
          <a:blip r:embed="rId2"/>
          <a:stretch>
            <a:fillRect/>
          </a:stretch>
        </p:blipFill>
        <p:spPr>
          <a:xfrm>
            <a:off x="830179" y="1155032"/>
            <a:ext cx="11237495" cy="5702968"/>
          </a:xfrm>
        </p:spPr>
      </p:pic>
    </p:spTree>
    <p:extLst>
      <p:ext uri="{BB962C8B-B14F-4D97-AF65-F5344CB8AC3E}">
        <p14:creationId xmlns:p14="http://schemas.microsoft.com/office/powerpoint/2010/main" val="692958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0062A6-CA00-4679-AED7-4620170192D2}"/>
              </a:ext>
            </a:extLst>
          </p:cNvPr>
          <p:cNvSpPr>
            <a:spLocks noGrp="1"/>
          </p:cNvSpPr>
          <p:nvPr>
            <p:ph type="title"/>
          </p:nvPr>
        </p:nvSpPr>
        <p:spPr>
          <a:xfrm>
            <a:off x="1371600" y="316090"/>
            <a:ext cx="9601200" cy="857954"/>
          </a:xfrm>
        </p:spPr>
        <p:txBody>
          <a:bodyPr/>
          <a:lstStyle/>
          <a:p>
            <a:r>
              <a:rPr lang="en-US" dirty="0"/>
              <a:t>                           </a:t>
            </a:r>
            <a:r>
              <a:rPr lang="en-US" b="1" u="sng" dirty="0">
                <a:solidFill>
                  <a:srgbClr val="0070C0"/>
                </a:solidFill>
              </a:rPr>
              <a:t>J Curve</a:t>
            </a:r>
          </a:p>
        </p:txBody>
      </p:sp>
      <p:sp>
        <p:nvSpPr>
          <p:cNvPr id="3" name="Content Placeholder 2">
            <a:extLst>
              <a:ext uri="{FF2B5EF4-FFF2-40B4-BE49-F238E27FC236}">
                <a16:creationId xmlns="" xmlns:a16="http://schemas.microsoft.com/office/drawing/2014/main" id="{4883493A-5D22-4223-B501-E9F990E4B2C3}"/>
              </a:ext>
            </a:extLst>
          </p:cNvPr>
          <p:cNvSpPr>
            <a:spLocks noGrp="1"/>
          </p:cNvSpPr>
          <p:nvPr>
            <p:ph sz="half" idx="1"/>
          </p:nvPr>
        </p:nvSpPr>
        <p:spPr>
          <a:xfrm>
            <a:off x="756356" y="1286933"/>
            <a:ext cx="4289777" cy="5080000"/>
          </a:xfrm>
        </p:spPr>
        <p:txBody>
          <a:bodyPr/>
          <a:lstStyle/>
          <a:p>
            <a:r>
              <a:rPr lang="en-US" b="1" dirty="0"/>
              <a:t>J</a:t>
            </a:r>
            <a:r>
              <a:rPr lang="en-US" dirty="0"/>
              <a:t>-shaped growth </a:t>
            </a:r>
            <a:r>
              <a:rPr lang="en-US" b="1" dirty="0"/>
              <a:t>curve</a:t>
            </a:r>
            <a:r>
              <a:rPr lang="en-US" dirty="0"/>
              <a:t> A </a:t>
            </a:r>
            <a:r>
              <a:rPr lang="en-US" b="1" dirty="0"/>
              <a:t>curve</a:t>
            </a:r>
            <a:r>
              <a:rPr lang="en-US" dirty="0"/>
              <a:t> on a graph that records the situation in which, in a new environment, the </a:t>
            </a:r>
            <a:r>
              <a:rPr lang="en-US" b="1" dirty="0"/>
              <a:t>population</a:t>
            </a:r>
            <a:r>
              <a:rPr lang="en-US" dirty="0"/>
              <a:t> density of an organism increases rapidly in an exponential or logarithmic form, but then stops abruptly as environmental resistance (e.g. seasonality) or some other factor (e.g. the end of the breeding ...</a:t>
            </a:r>
          </a:p>
        </p:txBody>
      </p:sp>
      <p:pic>
        <p:nvPicPr>
          <p:cNvPr id="6" name="Content Placeholder 5">
            <a:extLst>
              <a:ext uri="{FF2B5EF4-FFF2-40B4-BE49-F238E27FC236}">
                <a16:creationId xmlns="" xmlns:a16="http://schemas.microsoft.com/office/drawing/2014/main" id="{18D81E8E-94BA-41C3-A011-1F7CFCFB27C0}"/>
              </a:ext>
            </a:extLst>
          </p:cNvPr>
          <p:cNvPicPr>
            <a:picLocks noGrp="1" noChangeAspect="1"/>
          </p:cNvPicPr>
          <p:nvPr>
            <p:ph sz="half" idx="2"/>
          </p:nvPr>
        </p:nvPicPr>
        <p:blipFill>
          <a:blip r:embed="rId2"/>
          <a:stretch>
            <a:fillRect/>
          </a:stretch>
        </p:blipFill>
        <p:spPr>
          <a:xfrm>
            <a:off x="5287617" y="1174045"/>
            <a:ext cx="6904383" cy="5584564"/>
          </a:xfrm>
        </p:spPr>
      </p:pic>
    </p:spTree>
    <p:extLst>
      <p:ext uri="{BB962C8B-B14F-4D97-AF65-F5344CB8AC3E}">
        <p14:creationId xmlns:p14="http://schemas.microsoft.com/office/powerpoint/2010/main" val="194293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848139" y="132522"/>
            <a:ext cx="11131826" cy="1577008"/>
          </a:xfrm>
        </p:spPr>
        <p:txBody>
          <a:bodyPr>
            <a:normAutofit fontScale="90000"/>
          </a:bodyPr>
          <a:lstStyle/>
          <a:p>
            <a:pPr eaLnBrk="1" hangingPunct="1"/>
            <a:r>
              <a:rPr lang="en-US" sz="2400" b="1" u="sng" dirty="0">
                <a:latin typeface="Abscissa"/>
              </a:rPr>
              <a:t>Population Cartogram </a:t>
            </a:r>
            <a:r>
              <a:rPr lang="en-US" sz="2400" dirty="0">
                <a:latin typeface="Abscissa"/>
              </a:rPr>
              <a:t>(population displayed by size of population rather than land area. For example Canada is the 2</a:t>
            </a:r>
            <a:r>
              <a:rPr lang="en-US" sz="2400" baseline="30000" dirty="0">
                <a:latin typeface="Abscissa"/>
              </a:rPr>
              <a:t>nd</a:t>
            </a:r>
            <a:r>
              <a:rPr lang="en-US" sz="2400" dirty="0">
                <a:latin typeface="Abscissa"/>
              </a:rPr>
              <a:t> largest country in land area but ranks only 37</a:t>
            </a:r>
            <a:r>
              <a:rPr lang="en-US" sz="2400" baseline="30000" dirty="0">
                <a:latin typeface="Abscissa"/>
              </a:rPr>
              <a:t>th</a:t>
            </a:r>
            <a:r>
              <a:rPr lang="en-US" sz="2400" dirty="0">
                <a:latin typeface="Abscissa"/>
              </a:rPr>
              <a:t> in population so it appears small of the map, Conversely, Bangladesh ranks only 92</a:t>
            </a:r>
            <a:r>
              <a:rPr lang="en-US" sz="2400" baseline="30000" dirty="0">
                <a:latin typeface="Abscissa"/>
              </a:rPr>
              <a:t>nd</a:t>
            </a:r>
            <a:r>
              <a:rPr lang="en-US" sz="2400" dirty="0">
                <a:latin typeface="Abscissa"/>
              </a:rPr>
              <a:t> in land area but is 8</a:t>
            </a:r>
            <a:r>
              <a:rPr lang="en-US" sz="2400" baseline="30000" dirty="0">
                <a:latin typeface="Abscissa"/>
              </a:rPr>
              <a:t>th</a:t>
            </a:r>
            <a:r>
              <a:rPr lang="en-US" sz="2400" dirty="0">
                <a:latin typeface="Abscissa"/>
              </a:rPr>
              <a:t> in population so it appears large. (Countries over 50 million are labeled)  </a:t>
            </a:r>
          </a:p>
        </p:txBody>
      </p:sp>
      <p:sp>
        <p:nvSpPr>
          <p:cNvPr id="26626" name="Rectangle 3"/>
          <p:cNvSpPr>
            <a:spLocks noGrp="1" noChangeArrowheads="1"/>
          </p:cNvSpPr>
          <p:nvPr>
            <p:ph type="body" idx="1"/>
          </p:nvPr>
        </p:nvSpPr>
        <p:spPr/>
        <p:txBody>
          <a:bodyPr/>
          <a:lstStyle/>
          <a:p>
            <a:pPr eaLnBrk="1" hangingPunct="1"/>
            <a:endParaRPr lang="en-US">
              <a:latin typeface="Abscissa"/>
            </a:endParaRPr>
          </a:p>
        </p:txBody>
      </p:sp>
      <p:pic>
        <p:nvPicPr>
          <p:cNvPr id="26627" name="Picture 4" descr="02_01"/>
          <p:cNvPicPr>
            <a:picLocks noChangeAspect="1" noChangeArrowheads="1"/>
          </p:cNvPicPr>
          <p:nvPr/>
        </p:nvPicPr>
        <p:blipFill>
          <a:blip r:embed="rId2"/>
          <a:srcRect/>
          <a:stretch>
            <a:fillRect/>
          </a:stretch>
        </p:blipFill>
        <p:spPr bwMode="auto">
          <a:xfrm>
            <a:off x="848139" y="1563757"/>
            <a:ext cx="11131826" cy="5294243"/>
          </a:xfrm>
          <a:prstGeom prst="rect">
            <a:avLst/>
          </a:prstGeom>
          <a:noFill/>
          <a:ln w="9525">
            <a:noFill/>
            <a:miter lim="800000"/>
            <a:headEnd/>
            <a:tailEnd/>
          </a:ln>
        </p:spPr>
      </p:pic>
    </p:spTree>
    <p:extLst>
      <p:ext uri="{BB962C8B-B14F-4D97-AF65-F5344CB8AC3E}">
        <p14:creationId xmlns:p14="http://schemas.microsoft.com/office/powerpoint/2010/main" val="21658961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EB01D2-F3F3-46D7-8DCC-957BC63EDC16}"/>
              </a:ext>
            </a:extLst>
          </p:cNvPr>
          <p:cNvSpPr>
            <a:spLocks noGrp="1"/>
          </p:cNvSpPr>
          <p:nvPr>
            <p:ph type="title"/>
          </p:nvPr>
        </p:nvSpPr>
        <p:spPr>
          <a:xfrm>
            <a:off x="927652" y="0"/>
            <a:ext cx="11264348" cy="1046922"/>
          </a:xfrm>
        </p:spPr>
        <p:txBody>
          <a:bodyPr/>
          <a:lstStyle/>
          <a:p>
            <a:r>
              <a:rPr lang="en-US" dirty="0"/>
              <a:t>                                </a:t>
            </a:r>
            <a:r>
              <a:rPr lang="en-US" b="1" i="1" u="sng" dirty="0">
                <a:solidFill>
                  <a:srgbClr val="C00000"/>
                </a:solidFill>
              </a:rPr>
              <a:t>Videos </a:t>
            </a:r>
          </a:p>
        </p:txBody>
      </p:sp>
      <p:sp>
        <p:nvSpPr>
          <p:cNvPr id="3" name="Content Placeholder 2">
            <a:extLst>
              <a:ext uri="{FF2B5EF4-FFF2-40B4-BE49-F238E27FC236}">
                <a16:creationId xmlns="" xmlns:a16="http://schemas.microsoft.com/office/drawing/2014/main" id="{092AD27D-98F2-49BC-9051-1056EF40FEC6}"/>
              </a:ext>
            </a:extLst>
          </p:cNvPr>
          <p:cNvSpPr>
            <a:spLocks noGrp="1"/>
          </p:cNvSpPr>
          <p:nvPr>
            <p:ph idx="1"/>
          </p:nvPr>
        </p:nvSpPr>
        <p:spPr>
          <a:xfrm>
            <a:off x="781877" y="742122"/>
            <a:ext cx="11317357" cy="6115878"/>
          </a:xfrm>
        </p:spPr>
        <p:txBody>
          <a:bodyPr>
            <a:normAutofit fontScale="92500" lnSpcReduction="20000"/>
          </a:bodyPr>
          <a:lstStyle/>
          <a:p>
            <a:r>
              <a:rPr lang="en-US" dirty="0"/>
              <a:t>Chapter 2 Key Issue 1 - Population  5 min: </a:t>
            </a:r>
            <a:r>
              <a:rPr lang="en-US" dirty="0">
                <a:hlinkClick r:id="rId2"/>
              </a:rPr>
              <a:t>https://www.youtube.com/watch?v=1yb3RKsvkBI</a:t>
            </a:r>
            <a:endParaRPr lang="en-US" dirty="0"/>
          </a:p>
          <a:p>
            <a:r>
              <a:rPr lang="en-US" dirty="0"/>
              <a:t>Chapter 2 Key Issue 2 – Why Population is increasing 12 min: </a:t>
            </a:r>
            <a:r>
              <a:rPr lang="en-US" dirty="0">
                <a:hlinkClick r:id="rId3"/>
              </a:rPr>
              <a:t>https://www.youtube.com/watch?v=wnEXB_YPyEM</a:t>
            </a:r>
            <a:endParaRPr lang="en-US" dirty="0"/>
          </a:p>
          <a:p>
            <a:r>
              <a:rPr lang="en-US" dirty="0"/>
              <a:t>Chapter 2 Key Issue 3 – Why does Population change among regions 13 min: </a:t>
            </a:r>
            <a:r>
              <a:rPr lang="en-US" dirty="0">
                <a:hlinkClick r:id="rId4"/>
              </a:rPr>
              <a:t>https://www.youtube.com/watch?v=h2h9tuPzeOw</a:t>
            </a:r>
            <a:endParaRPr lang="en-US" dirty="0"/>
          </a:p>
          <a:p>
            <a:r>
              <a:rPr lang="en-US" dirty="0"/>
              <a:t>Chapter 2 Key Issue 4- Why do some regions face health threats 16 min: </a:t>
            </a:r>
            <a:r>
              <a:rPr lang="en-US" dirty="0">
                <a:hlinkClick r:id="rId5"/>
              </a:rPr>
              <a:t>https://www.youtube.com/watch?v=Z2_p95lOaHk</a:t>
            </a:r>
            <a:endParaRPr lang="en-US" dirty="0"/>
          </a:p>
          <a:p>
            <a:r>
              <a:rPr lang="en-US" dirty="0"/>
              <a:t>World Population growth 6 min : </a:t>
            </a:r>
            <a:r>
              <a:rPr lang="en-US" dirty="0">
                <a:hlinkClick r:id="rId6"/>
              </a:rPr>
              <a:t>https://www.youtube.com/watch?v=khFjdmp9sZk</a:t>
            </a:r>
            <a:endParaRPr lang="en-US" dirty="0"/>
          </a:p>
          <a:p>
            <a:r>
              <a:rPr lang="en-US" dirty="0"/>
              <a:t>Population, Sustainability, and Malthus: Crash Course World History 215</a:t>
            </a:r>
          </a:p>
          <a:p>
            <a:r>
              <a:rPr lang="en-US" dirty="0">
                <a:hlinkClick r:id="rId7"/>
              </a:rPr>
              <a:t>https://www.youtube.com/watch?v=QAkW_i0bDpQ</a:t>
            </a:r>
            <a:endParaRPr lang="en-US" dirty="0"/>
          </a:p>
          <a:p>
            <a:r>
              <a:rPr lang="en-US" dirty="0"/>
              <a:t>Chapter 3 Key Issue 1 – Migration where migrants distributed 15 min: </a:t>
            </a:r>
            <a:r>
              <a:rPr lang="en-US" dirty="0">
                <a:hlinkClick r:id="rId8"/>
              </a:rPr>
              <a:t>https://www.youtube.com/watch?v=o7SBG6acQ5A</a:t>
            </a:r>
            <a:endParaRPr lang="en-US" dirty="0"/>
          </a:p>
          <a:p>
            <a:r>
              <a:rPr lang="en-US" dirty="0"/>
              <a:t> Chapter 3 Key Issue 2 – Migration  Where do people migrate within a country 9 min: </a:t>
            </a:r>
            <a:r>
              <a:rPr lang="en-US" dirty="0">
                <a:hlinkClick r:id="rId9"/>
              </a:rPr>
              <a:t>https://www.youtube.com/watch?v=mr1eb1_BQz8</a:t>
            </a:r>
            <a:endParaRPr lang="en-US" dirty="0"/>
          </a:p>
          <a:p>
            <a:r>
              <a:rPr lang="en-US" dirty="0"/>
              <a:t>Chapter 3 Key Issue 3 - Migration  Why do People Migrate 9 min: </a:t>
            </a:r>
            <a:r>
              <a:rPr lang="en-US" dirty="0">
                <a:hlinkClick r:id="rId10"/>
              </a:rPr>
              <a:t>https://www.youtube.com/watch?v=050O2YTMc2o</a:t>
            </a:r>
            <a:endParaRPr lang="en-US" dirty="0"/>
          </a:p>
          <a:p>
            <a:r>
              <a:rPr lang="en-US" dirty="0"/>
              <a:t>NOVA A World in the Balance Peoples Paradox: 1:18  : </a:t>
            </a:r>
            <a:r>
              <a:rPr lang="en-US" dirty="0">
                <a:hlinkClick r:id="rId11"/>
              </a:rPr>
              <a:t>https://www.youtube.com/watch?v=bMLVGKIWA1c&amp;feature=youtu.be</a:t>
            </a:r>
            <a:endParaRPr lang="en-US" dirty="0"/>
          </a:p>
          <a:p>
            <a:r>
              <a:rPr lang="en-US" dirty="0"/>
              <a:t>Migration 1:28 : </a:t>
            </a:r>
            <a:r>
              <a:rPr lang="en-US" dirty="0">
                <a:hlinkClick r:id="rId12"/>
              </a:rPr>
              <a:t>https://www.youtube.com/watch?v=t3YdAcMENbk</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0784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3ABD57-45EF-40C9-9666-A6B997740344}"/>
              </a:ext>
            </a:extLst>
          </p:cNvPr>
          <p:cNvSpPr>
            <a:spLocks noGrp="1"/>
          </p:cNvSpPr>
          <p:nvPr>
            <p:ph type="title"/>
          </p:nvPr>
        </p:nvSpPr>
        <p:spPr>
          <a:xfrm>
            <a:off x="728870" y="119270"/>
            <a:ext cx="11463130" cy="834887"/>
          </a:xfrm>
        </p:spPr>
        <p:txBody>
          <a:bodyPr/>
          <a:lstStyle/>
          <a:p>
            <a:r>
              <a:rPr lang="en-US" dirty="0"/>
              <a:t>                              </a:t>
            </a:r>
            <a:r>
              <a:rPr lang="en-US" b="1" u="sng" dirty="0">
                <a:solidFill>
                  <a:srgbClr val="7030A0"/>
                </a:solidFill>
              </a:rPr>
              <a:t>Population</a:t>
            </a:r>
          </a:p>
        </p:txBody>
      </p:sp>
      <p:sp>
        <p:nvSpPr>
          <p:cNvPr id="3" name="Content Placeholder 2">
            <a:extLst>
              <a:ext uri="{FF2B5EF4-FFF2-40B4-BE49-F238E27FC236}">
                <a16:creationId xmlns="" xmlns:a16="http://schemas.microsoft.com/office/drawing/2014/main" id="{BE4E24DA-DE14-49CD-A2F2-A4A686A3BF13}"/>
              </a:ext>
            </a:extLst>
          </p:cNvPr>
          <p:cNvSpPr>
            <a:spLocks noGrp="1"/>
          </p:cNvSpPr>
          <p:nvPr>
            <p:ph sz="half" idx="1"/>
          </p:nvPr>
        </p:nvSpPr>
        <p:spPr>
          <a:xfrm>
            <a:off x="728870" y="1258957"/>
            <a:ext cx="6165416" cy="5969157"/>
          </a:xfrm>
        </p:spPr>
        <p:txBody>
          <a:bodyPr>
            <a:normAutofit/>
          </a:bodyPr>
          <a:lstStyle/>
          <a:p>
            <a:pPr lvl="0"/>
            <a:r>
              <a:rPr lang="en-US" sz="2400" b="1" u="sng" dirty="0">
                <a:solidFill>
                  <a:srgbClr val="FF9933"/>
                </a:solidFill>
              </a:rPr>
              <a:t>population distributions </a:t>
            </a:r>
            <a:r>
              <a:rPr lang="en-US" b="1" dirty="0">
                <a:solidFill>
                  <a:srgbClr val="FF9933"/>
                </a:solidFill>
              </a:rPr>
              <a:t>tells us where individuals or groups live on the Earth’s surface</a:t>
            </a:r>
          </a:p>
          <a:p>
            <a:pPr lvl="0"/>
            <a:r>
              <a:rPr lang="en-US" b="1" dirty="0">
                <a:solidFill>
                  <a:srgbClr val="00B050"/>
                </a:solidFill>
              </a:rPr>
              <a:t>historically people congregate in places where food can be grown</a:t>
            </a:r>
          </a:p>
          <a:p>
            <a:pPr lvl="0"/>
            <a:r>
              <a:rPr lang="en-US" b="1" dirty="0">
                <a:solidFill>
                  <a:srgbClr val="003399"/>
                </a:solidFill>
              </a:rPr>
              <a:t>there are four main areas of population density in the world (five depending on what text you read)</a:t>
            </a:r>
          </a:p>
          <a:p>
            <a:pPr lvl="1"/>
            <a:r>
              <a:rPr lang="en-US" b="1" dirty="0">
                <a:solidFill>
                  <a:srgbClr val="003399"/>
                </a:solidFill>
              </a:rPr>
              <a:t>East Asia</a:t>
            </a:r>
          </a:p>
          <a:p>
            <a:pPr lvl="1"/>
            <a:r>
              <a:rPr lang="en-US" b="1" dirty="0">
                <a:solidFill>
                  <a:srgbClr val="003399"/>
                </a:solidFill>
              </a:rPr>
              <a:t>South Asia</a:t>
            </a:r>
          </a:p>
          <a:p>
            <a:pPr lvl="1"/>
            <a:r>
              <a:rPr lang="en-US" b="1" dirty="0">
                <a:solidFill>
                  <a:srgbClr val="003399"/>
                </a:solidFill>
              </a:rPr>
              <a:t>Europe</a:t>
            </a:r>
          </a:p>
          <a:p>
            <a:pPr lvl="1"/>
            <a:r>
              <a:rPr lang="en-US" b="1" dirty="0">
                <a:solidFill>
                  <a:srgbClr val="003399"/>
                </a:solidFill>
              </a:rPr>
              <a:t>North America</a:t>
            </a:r>
          </a:p>
          <a:p>
            <a:pPr marL="530352" lvl="1" indent="0">
              <a:buNone/>
            </a:pPr>
            <a:r>
              <a:rPr lang="en-US" b="1" dirty="0">
                <a:solidFill>
                  <a:srgbClr val="FF0000"/>
                </a:solidFill>
              </a:rPr>
              <a:t>* The three Asia population concentrations together comprise more than half of the world’s total population, but together they live on less that 10% of the Earth’s land area  (the same held true 2,000 years ago)</a:t>
            </a:r>
          </a:p>
          <a:p>
            <a:endParaRPr lang="en-US" dirty="0"/>
          </a:p>
        </p:txBody>
      </p:sp>
      <p:sp>
        <p:nvSpPr>
          <p:cNvPr id="4" name="Content Placeholder 3">
            <a:extLst>
              <a:ext uri="{FF2B5EF4-FFF2-40B4-BE49-F238E27FC236}">
                <a16:creationId xmlns="" xmlns:a16="http://schemas.microsoft.com/office/drawing/2014/main" id="{84A1B59E-F27F-4681-90A1-CC7BA74693AF}"/>
              </a:ext>
            </a:extLst>
          </p:cNvPr>
          <p:cNvSpPr>
            <a:spLocks noGrp="1"/>
          </p:cNvSpPr>
          <p:nvPr>
            <p:ph sz="half" idx="2"/>
          </p:nvPr>
        </p:nvSpPr>
        <p:spPr>
          <a:xfrm>
            <a:off x="6894286" y="1139687"/>
            <a:ext cx="5297713" cy="5718313"/>
          </a:xfrm>
        </p:spPr>
        <p:txBody>
          <a:bodyPr>
            <a:normAutofit fontScale="77500" lnSpcReduction="20000"/>
          </a:bodyPr>
          <a:lstStyle/>
          <a:p>
            <a:r>
              <a:rPr lang="en-US" sz="2400" b="1" u="sng" dirty="0">
                <a:solidFill>
                  <a:srgbClr val="FF9900"/>
                </a:solidFill>
              </a:rPr>
              <a:t>Demography</a:t>
            </a:r>
            <a:r>
              <a:rPr lang="en-US" sz="2400" b="1" dirty="0">
                <a:solidFill>
                  <a:srgbClr val="FF9900"/>
                </a:solidFill>
              </a:rPr>
              <a:t> is the scientific study of population </a:t>
            </a:r>
          </a:p>
          <a:p>
            <a:pPr marL="0" indent="0">
              <a:buNone/>
            </a:pPr>
            <a:endParaRPr lang="en-US" sz="2400" b="1" dirty="0">
              <a:solidFill>
                <a:srgbClr val="FF9900"/>
              </a:solidFill>
            </a:endParaRPr>
          </a:p>
          <a:p>
            <a:r>
              <a:rPr lang="en-US" sz="2400" b="1" u="sng" dirty="0">
                <a:solidFill>
                  <a:srgbClr val="CC3399"/>
                </a:solidFill>
                <a:latin typeface="Abscissa"/>
              </a:rPr>
              <a:t>Density</a:t>
            </a:r>
            <a:r>
              <a:rPr lang="en-US" sz="2400" b="1" dirty="0">
                <a:solidFill>
                  <a:srgbClr val="CC3399"/>
                </a:solidFill>
                <a:latin typeface="Abscissa"/>
              </a:rPr>
              <a:t>: numerical measure of the relationship between the number of people and some other unit of interest (typically space) </a:t>
            </a:r>
          </a:p>
          <a:p>
            <a:pPr marL="0" indent="0">
              <a:buNone/>
            </a:pPr>
            <a:endParaRPr lang="en-US" sz="2400" b="1" dirty="0">
              <a:solidFill>
                <a:srgbClr val="0070C0"/>
              </a:solidFill>
              <a:latin typeface="Abscissa"/>
            </a:endParaRPr>
          </a:p>
          <a:p>
            <a:r>
              <a:rPr lang="en-US" sz="2400" b="1" u="sng" dirty="0">
                <a:solidFill>
                  <a:srgbClr val="0070C0"/>
                </a:solidFill>
                <a:latin typeface="Abscissa"/>
              </a:rPr>
              <a:t>Concentration:</a:t>
            </a:r>
            <a:r>
              <a:rPr lang="en-US" sz="2400" b="1" dirty="0">
                <a:solidFill>
                  <a:srgbClr val="0070C0"/>
                </a:solidFill>
                <a:latin typeface="Abscissa"/>
              </a:rPr>
              <a:t> The spread of something over a given area</a:t>
            </a:r>
          </a:p>
          <a:p>
            <a:endParaRPr lang="en-US" dirty="0">
              <a:solidFill>
                <a:srgbClr val="0070C0"/>
              </a:solidFill>
              <a:latin typeface="Abscissa"/>
            </a:endParaRPr>
          </a:p>
          <a:p>
            <a:r>
              <a:rPr lang="en-US" dirty="0">
                <a:solidFill>
                  <a:srgbClr val="7030A0"/>
                </a:solidFill>
              </a:rPr>
              <a:t>EX: The area Australia and Continental US are about the same, but the population is radically different (21 million to 300 million). </a:t>
            </a:r>
            <a:br>
              <a:rPr lang="en-US" dirty="0">
                <a:solidFill>
                  <a:srgbClr val="7030A0"/>
                </a:solidFill>
              </a:rPr>
            </a:br>
            <a:r>
              <a:rPr lang="en-US" dirty="0">
                <a:solidFill>
                  <a:srgbClr val="7030A0"/>
                </a:solidFill>
              </a:rPr>
              <a:t>So the density of population in Australia is far lower than the density of population of continental USA. However, the continental USA has almost 60 million people spread throughout rural area. Australia, has it's population concentrated in a few urban areas, and a very small percentage spread through very vast rural regions. So Australia may have a higher concentration of people than the USA even though the density is lower</a:t>
            </a:r>
          </a:p>
          <a:p>
            <a:endParaRPr lang="en-US" dirty="0">
              <a:solidFill>
                <a:srgbClr val="0070C0"/>
              </a:solidFill>
              <a:latin typeface="Abscissa"/>
            </a:endParaRPr>
          </a:p>
          <a:p>
            <a:pPr marL="0" indent="0">
              <a:buNone/>
            </a:pPr>
            <a:endParaRPr lang="en-US" dirty="0">
              <a:solidFill>
                <a:srgbClr val="CC3399"/>
              </a:solidFill>
              <a:latin typeface="Abscissa"/>
            </a:endParaRPr>
          </a:p>
          <a:p>
            <a:endParaRPr lang="en-US" dirty="0"/>
          </a:p>
        </p:txBody>
      </p:sp>
    </p:spTree>
    <p:extLst>
      <p:ext uri="{BB962C8B-B14F-4D97-AF65-F5344CB8AC3E}">
        <p14:creationId xmlns:p14="http://schemas.microsoft.com/office/powerpoint/2010/main" val="275003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903249" y="0"/>
            <a:ext cx="11073161" cy="1070517"/>
          </a:xfrm>
        </p:spPr>
        <p:txBody>
          <a:bodyPr>
            <a:normAutofit fontScale="90000"/>
          </a:bodyPr>
          <a:lstStyle/>
          <a:p>
            <a:pPr eaLnBrk="1" hangingPunct="1"/>
            <a:r>
              <a:rPr lang="en-US" sz="4800" b="1" dirty="0">
                <a:latin typeface="Abscissa"/>
              </a:rPr>
              <a:t>              </a:t>
            </a:r>
            <a:r>
              <a:rPr lang="en-US" sz="4800" b="1" u="sng" dirty="0">
                <a:latin typeface="Abscissa"/>
              </a:rPr>
              <a:t>Factors that Shape Distribution</a:t>
            </a:r>
          </a:p>
        </p:txBody>
      </p:sp>
      <p:sp>
        <p:nvSpPr>
          <p:cNvPr id="37891" name="Rectangle 1027"/>
          <p:cNvSpPr>
            <a:spLocks noGrp="1" noChangeArrowheads="1"/>
          </p:cNvSpPr>
          <p:nvPr>
            <p:ph type="body" sz="half" idx="1"/>
          </p:nvPr>
        </p:nvSpPr>
        <p:spPr>
          <a:xfrm>
            <a:off x="769434" y="1148576"/>
            <a:ext cx="5250366" cy="5709424"/>
          </a:xfrm>
        </p:spPr>
        <p:txBody>
          <a:bodyPr/>
          <a:lstStyle/>
          <a:p>
            <a:pPr eaLnBrk="1" hangingPunct="1"/>
            <a:r>
              <a:rPr lang="en-US" sz="3600" dirty="0">
                <a:solidFill>
                  <a:srgbClr val="C00000"/>
                </a:solidFill>
                <a:latin typeface="Abscissa"/>
              </a:rPr>
              <a:t>Accessibility </a:t>
            </a:r>
          </a:p>
          <a:p>
            <a:pPr eaLnBrk="1" hangingPunct="1"/>
            <a:r>
              <a:rPr lang="en-US" sz="3600" dirty="0">
                <a:solidFill>
                  <a:srgbClr val="C00000"/>
                </a:solidFill>
                <a:latin typeface="Abscissa"/>
              </a:rPr>
              <a:t>Topography</a:t>
            </a:r>
          </a:p>
          <a:p>
            <a:pPr eaLnBrk="1" hangingPunct="1"/>
            <a:r>
              <a:rPr lang="en-US" sz="3600" dirty="0">
                <a:solidFill>
                  <a:srgbClr val="C00000"/>
                </a:solidFill>
                <a:latin typeface="Abscissa"/>
              </a:rPr>
              <a:t>Soil Fertility </a:t>
            </a:r>
          </a:p>
          <a:p>
            <a:pPr eaLnBrk="1" hangingPunct="1"/>
            <a:r>
              <a:rPr lang="en-US" sz="3600" dirty="0">
                <a:solidFill>
                  <a:srgbClr val="C00000"/>
                </a:solidFill>
                <a:latin typeface="Abscissa"/>
              </a:rPr>
              <a:t>Climate </a:t>
            </a:r>
          </a:p>
          <a:p>
            <a:pPr eaLnBrk="1" hangingPunct="1">
              <a:buFontTx/>
              <a:buNone/>
            </a:pPr>
            <a:endParaRPr lang="en-US" sz="3600" dirty="0">
              <a:latin typeface="Abscissa"/>
            </a:endParaRPr>
          </a:p>
        </p:txBody>
      </p:sp>
      <p:sp>
        <p:nvSpPr>
          <p:cNvPr id="37892" name="Rectangle 1028"/>
          <p:cNvSpPr>
            <a:spLocks noGrp="1" noChangeArrowheads="1"/>
          </p:cNvSpPr>
          <p:nvPr>
            <p:ph type="body" sz="half" idx="2"/>
          </p:nvPr>
        </p:nvSpPr>
        <p:spPr>
          <a:xfrm>
            <a:off x="6172200" y="1260088"/>
            <a:ext cx="6019800" cy="5508702"/>
          </a:xfrm>
        </p:spPr>
        <p:txBody>
          <a:bodyPr/>
          <a:lstStyle/>
          <a:p>
            <a:pPr eaLnBrk="1" hangingPunct="1"/>
            <a:r>
              <a:rPr lang="en-US" sz="3600" dirty="0">
                <a:solidFill>
                  <a:srgbClr val="FF33CC"/>
                </a:solidFill>
                <a:latin typeface="Abscissa"/>
              </a:rPr>
              <a:t>Weather </a:t>
            </a:r>
          </a:p>
          <a:p>
            <a:pPr eaLnBrk="1" hangingPunct="1"/>
            <a:r>
              <a:rPr lang="en-US" sz="3600" dirty="0">
                <a:solidFill>
                  <a:srgbClr val="FF33CC"/>
                </a:solidFill>
                <a:latin typeface="Abscissa"/>
              </a:rPr>
              <a:t>Water </a:t>
            </a:r>
          </a:p>
          <a:p>
            <a:pPr eaLnBrk="1" hangingPunct="1"/>
            <a:r>
              <a:rPr lang="en-US" sz="3600" dirty="0">
                <a:solidFill>
                  <a:srgbClr val="FF33CC"/>
                </a:solidFill>
                <a:latin typeface="Abscissa"/>
              </a:rPr>
              <a:t>Political History </a:t>
            </a:r>
          </a:p>
          <a:p>
            <a:pPr eaLnBrk="1" hangingPunct="1"/>
            <a:r>
              <a:rPr lang="en-US" sz="3600" dirty="0">
                <a:solidFill>
                  <a:srgbClr val="FF33CC"/>
                </a:solidFill>
                <a:latin typeface="Abscissa"/>
              </a:rPr>
              <a:t>Economic History</a:t>
            </a:r>
          </a:p>
        </p:txBody>
      </p:sp>
    </p:spTree>
    <p:extLst>
      <p:ext uri="{BB962C8B-B14F-4D97-AF65-F5344CB8AC3E}">
        <p14:creationId xmlns:p14="http://schemas.microsoft.com/office/powerpoint/2010/main" val="12574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nvPr>
        </p:nvGraphicFramePr>
        <p:xfrm>
          <a:off x="1055077" y="1"/>
          <a:ext cx="10977897" cy="6856413"/>
        </p:xfrm>
        <a:graphic>
          <a:graphicData uri="http://schemas.openxmlformats.org/presentationml/2006/ole">
            <mc:AlternateContent xmlns:mc="http://schemas.openxmlformats.org/markup-compatibility/2006">
              <mc:Choice xmlns:v="urn:schemas-microsoft-com:vml" Requires="v">
                <p:oleObj spid="_x0000_s1035" name="Photo Editor Photo" r:id="rId3" imgW="5714286" imgH="4285714" progId="">
                  <p:embed/>
                </p:oleObj>
              </mc:Choice>
              <mc:Fallback>
                <p:oleObj name="Photo Editor Photo" r:id="rId3" imgW="5714286" imgH="4285714" progId="">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077" y="1"/>
                        <a:ext cx="10977897" cy="685641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86161722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324</TotalTime>
  <Words>3355</Words>
  <Application>Microsoft Office PowerPoint</Application>
  <PresentationFormat>Widescreen</PresentationFormat>
  <Paragraphs>302</Paragraphs>
  <Slides>60</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1" baseType="lpstr">
      <vt:lpstr>Abscissa</vt:lpstr>
      <vt:lpstr>Ammys Handwriting</vt:lpstr>
      <vt:lpstr>Arial</vt:lpstr>
      <vt:lpstr>Calibri</vt:lpstr>
      <vt:lpstr>Franklin Gothic Book</vt:lpstr>
      <vt:lpstr>Monotype Sorts</vt:lpstr>
      <vt:lpstr>Symbol</vt:lpstr>
      <vt:lpstr>Tahoma</vt:lpstr>
      <vt:lpstr>Times New Roman</vt:lpstr>
      <vt:lpstr>Crop</vt:lpstr>
      <vt:lpstr>Photo Editor Photo</vt:lpstr>
      <vt:lpstr>AP Human Geography Unit II /  Population and Migration</vt:lpstr>
      <vt:lpstr>                              Did you know?</vt:lpstr>
      <vt:lpstr>                 Population  - Demography</vt:lpstr>
      <vt:lpstr>    A little information about World Population </vt:lpstr>
      <vt:lpstr>                      Population Growth</vt:lpstr>
      <vt:lpstr>Population Cartogram (population displayed by size of population rather than land area. For example Canada is the 2nd largest country in land area but ranks only 37th in population so it appears small of the map, Conversely, Bangladesh ranks only 92nd in land area but is 8th in population so it appears large. (Countries over 50 million are labeled)  </vt:lpstr>
      <vt:lpstr>                              Population</vt:lpstr>
      <vt:lpstr>              Factors that Shape Distribution</vt:lpstr>
      <vt:lpstr>PowerPoint Presentation</vt:lpstr>
      <vt:lpstr>                                 East Asia</vt:lpstr>
      <vt:lpstr>                                       China</vt:lpstr>
      <vt:lpstr>                           Japan and Korea</vt:lpstr>
      <vt:lpstr>                             South Asia</vt:lpstr>
      <vt:lpstr>                       Southeast Asia</vt:lpstr>
      <vt:lpstr>                                   Europe</vt:lpstr>
      <vt:lpstr>Ecumene, or portion of the earth’s surface that has permanent human settlement has expanded to cover most of the earth’s land area. </vt:lpstr>
      <vt:lpstr>Why are some land areas not part of the ecumene? </vt:lpstr>
      <vt:lpstr>       Population Distribution – Why it Matters</vt:lpstr>
      <vt:lpstr>                  Density or Concentration</vt:lpstr>
      <vt:lpstr> Density: is the number of things—which could be people, animals, plants, or objects—in a certain area. The frequency something occurs</vt:lpstr>
      <vt:lpstr>                           Density Maps</vt:lpstr>
      <vt:lpstr>                  Population Composition</vt:lpstr>
      <vt:lpstr>                      Developing Countries</vt:lpstr>
      <vt:lpstr>                Developed Countries</vt:lpstr>
      <vt:lpstr>                   Dependency Ratio</vt:lpstr>
      <vt:lpstr> Measuring Population: Population increases rapidly in places were more people are born than die, and it declines in places were deaths outnumber births. Populations also increase and decrease when people move in and out </vt:lpstr>
      <vt:lpstr>PowerPoint Presentation</vt:lpstr>
      <vt:lpstr>PowerPoint Presentation</vt:lpstr>
      <vt:lpstr>Total Fertility Rate (TFR) the average number of births in a society. The TFR is the average number of children a woman will have throughout her child bearing years (roughly 15 through 49), SO CBR is a picture of a given year while TFR attempts to predict the future behavior of women. The TFR for the world is 2.5 but varies between developed and developing countries</vt:lpstr>
      <vt:lpstr>PowerPoint Presentation</vt:lpstr>
      <vt:lpstr>Infant Mortality Rate (IMR): The annual number of deaths  of infants under 1 year of age, compared with total live births.  IMR is usually expressed as the number of deaths among infants per 1,000. Generally a reflection of a country’s health care system</vt:lpstr>
      <vt:lpstr>                 Growth Rate and Doubling Time</vt:lpstr>
      <vt:lpstr>               World Death Rates</vt:lpstr>
      <vt:lpstr>                          Life Expectancy </vt:lpstr>
      <vt:lpstr>          Demographic Transition Models</vt:lpstr>
      <vt:lpstr>Demographic Transition Model: Model that shows changes in natural increase, fertility, and mortality rates. This  process has several stages </vt:lpstr>
      <vt:lpstr>                    DTM  Stages</vt:lpstr>
      <vt:lpstr>                      DTM STAGES</vt:lpstr>
      <vt:lpstr>            Effects on Population Growth</vt:lpstr>
      <vt:lpstr>            Characteristics of the DTM Stages</vt:lpstr>
      <vt:lpstr>Epidemiological Transition Model Stages: The predictable stages in disease and life expectancy that countries experience as they develop. / They correspond with the stages of the DTM (Haiti / Cholera 9 min: https://www.youtube.com/watch?v=PwSnc-TauGk    cholera is an infectious and often fatal bacterial disease of the small intestine, typically contracted from infected water supplies and causing severe vomiting and diarrhea. </vt:lpstr>
      <vt:lpstr>PowerPoint Presentation</vt:lpstr>
      <vt:lpstr>                    Reading a Pyramid</vt:lpstr>
      <vt:lpstr>          Reading a population pyramid </vt:lpstr>
      <vt:lpstr>              Reading a Population Pyramid</vt:lpstr>
      <vt:lpstr>                   Reading a Population Pyramid</vt:lpstr>
      <vt:lpstr>               Reading a Population Pyramid</vt:lpstr>
      <vt:lpstr>Comparing Pyramids / Developed vs Developing</vt:lpstr>
      <vt:lpstr>             Developing vs Developed</vt:lpstr>
      <vt:lpstr>                        Reading a Pyramid </vt:lpstr>
      <vt:lpstr>                   Causes of Industrial Revolution </vt:lpstr>
      <vt:lpstr>            Effects of the Industrial Revolution </vt:lpstr>
      <vt:lpstr>Percent if Population under 15: About one-third of world population is under 15, but the percentage by country varies from over 40% in most of Africa and some Asian countries, to under 20% in much of Europe</vt:lpstr>
      <vt:lpstr>Thomas Malthus on Population</vt:lpstr>
      <vt:lpstr>Malthus Critics and Neo Malthusians   </vt:lpstr>
      <vt:lpstr>Jean Antoine Condorcet </vt:lpstr>
      <vt:lpstr>Ester Boserup</vt:lpstr>
      <vt:lpstr>                          S Curve </vt:lpstr>
      <vt:lpstr>                           J Curve</vt:lpstr>
      <vt:lpstr>                                Videos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Human Geography Unit II /  Population and Migration</dc:title>
  <dc:creator>Carrie</dc:creator>
  <cp:lastModifiedBy>Carrie Churchill</cp:lastModifiedBy>
  <cp:revision>15</cp:revision>
  <dcterms:created xsi:type="dcterms:W3CDTF">2017-09-15T01:25:51Z</dcterms:created>
  <dcterms:modified xsi:type="dcterms:W3CDTF">2017-09-15T19:18:27Z</dcterms:modified>
</cp:coreProperties>
</file>