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96" r:id="rId9"/>
    <p:sldId id="262" r:id="rId10"/>
    <p:sldId id="306" r:id="rId11"/>
    <p:sldId id="307" r:id="rId12"/>
    <p:sldId id="297" r:id="rId13"/>
    <p:sldId id="310" r:id="rId14"/>
    <p:sldId id="311" r:id="rId15"/>
    <p:sldId id="312" r:id="rId16"/>
    <p:sldId id="315" r:id="rId17"/>
    <p:sldId id="316" r:id="rId18"/>
    <p:sldId id="309" r:id="rId19"/>
    <p:sldId id="313"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300" r:id="rId39"/>
    <p:sldId id="298" r:id="rId40"/>
    <p:sldId id="299" r:id="rId41"/>
    <p:sldId id="301" r:id="rId42"/>
    <p:sldId id="302" r:id="rId43"/>
    <p:sldId id="303" r:id="rId44"/>
    <p:sldId id="30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6600"/>
    <a:srgbClr val="003366"/>
    <a:srgbClr val="FF3300"/>
    <a:srgbClr val="00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90409" autoAdjust="0"/>
  </p:normalViewPr>
  <p:slideViewPr>
    <p:cSldViewPr>
      <p:cViewPr>
        <p:scale>
          <a:sx n="76" d="100"/>
          <a:sy n="76" d="100"/>
        </p:scale>
        <p:origin x="117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5AF65-7832-4C98-AB1C-4192172CD86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72062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5AF65-7832-4C98-AB1C-4192172CD86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397065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5AF65-7832-4C98-AB1C-4192172CD86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81904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5AF65-7832-4C98-AB1C-4192172CD86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92548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5AF65-7832-4C98-AB1C-4192172CD86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251468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5AF65-7832-4C98-AB1C-4192172CD86F}"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285884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5AF65-7832-4C98-AB1C-4192172CD86F}"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126831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65AF65-7832-4C98-AB1C-4192172CD86F}"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158368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5AF65-7832-4C98-AB1C-4192172CD86F}"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267176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5AF65-7832-4C98-AB1C-4192172CD86F}"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368821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5AF65-7832-4C98-AB1C-4192172CD86F}"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162144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5AF65-7832-4C98-AB1C-4192172CD86F}" type="datetimeFigureOut">
              <a:rPr lang="en-US" smtClean="0"/>
              <a:t>11/30/2018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2722A-3D1B-4965-8AF1-14AC88CFE82B}" type="slidenum">
              <a:rPr lang="en-US" smtClean="0"/>
              <a:t>‹#›</a:t>
            </a:fld>
            <a:endParaRPr lang="en-US"/>
          </a:p>
        </p:txBody>
      </p:sp>
    </p:spTree>
    <p:extLst>
      <p:ext uri="{BB962C8B-B14F-4D97-AF65-F5344CB8AC3E}">
        <p14:creationId xmlns:p14="http://schemas.microsoft.com/office/powerpoint/2010/main" val="885578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B3u4EFTwprM&amp;list=PLBDA2E52FB1EF80C9&amp;index=3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V_OpoNhEFQ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G1_Dm1ZjRA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1"/>
            <a:ext cx="8534400" cy="1981199"/>
          </a:xfrm>
        </p:spPr>
        <p:txBody>
          <a:bodyPr/>
          <a:lstStyle/>
          <a:p>
            <a:r>
              <a:rPr lang="en-US" b="1" u="sng" dirty="0">
                <a:solidFill>
                  <a:srgbClr val="C00000"/>
                </a:solidFill>
              </a:rPr>
              <a:t>Chapter 30 / Post World War I</a:t>
            </a:r>
          </a:p>
        </p:txBody>
      </p:sp>
      <p:sp>
        <p:nvSpPr>
          <p:cNvPr id="3" name="Subtitle 2"/>
          <p:cNvSpPr>
            <a:spLocks noGrp="1"/>
          </p:cNvSpPr>
          <p:nvPr>
            <p:ph type="subTitle" idx="1"/>
          </p:nvPr>
        </p:nvSpPr>
        <p:spPr/>
        <p:txBody>
          <a:bodyPr/>
          <a:lstStyle/>
          <a:p>
            <a:r>
              <a:rPr lang="en-US" b="1" i="1" u="sng" dirty="0">
                <a:solidFill>
                  <a:schemeClr val="tx1"/>
                </a:solidFill>
              </a:rPr>
              <a:t>World History</a:t>
            </a:r>
          </a:p>
        </p:txBody>
      </p:sp>
    </p:spTree>
    <p:extLst>
      <p:ext uri="{BB962C8B-B14F-4D97-AF65-F5344CB8AC3E}">
        <p14:creationId xmlns:p14="http://schemas.microsoft.com/office/powerpoint/2010/main" val="9114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dirty="0"/>
              <a:t>Smith and Keynes / Two Different Views</a:t>
            </a:r>
          </a:p>
        </p:txBody>
      </p:sp>
      <p:sp>
        <p:nvSpPr>
          <p:cNvPr id="3" name="Content Placeholder 2"/>
          <p:cNvSpPr>
            <a:spLocks noGrp="1"/>
          </p:cNvSpPr>
          <p:nvPr>
            <p:ph idx="1"/>
          </p:nvPr>
        </p:nvSpPr>
        <p:spPr>
          <a:xfrm>
            <a:off x="0" y="990600"/>
            <a:ext cx="9144000" cy="5867400"/>
          </a:xfrm>
        </p:spPr>
        <p:txBody>
          <a:bodyPr>
            <a:normAutofit fontScale="32500" lnSpcReduction="20000"/>
          </a:bodyPr>
          <a:lstStyle/>
          <a:p>
            <a:r>
              <a:rPr lang="en-US" sz="5500" b="1" u="sng" dirty="0">
                <a:solidFill>
                  <a:srgbClr val="002060"/>
                </a:solidFill>
              </a:rPr>
              <a:t>Adam Smith </a:t>
            </a:r>
            <a:r>
              <a:rPr lang="en-US" sz="5500" b="1" dirty="0">
                <a:solidFill>
                  <a:srgbClr val="002060"/>
                </a:solidFill>
              </a:rPr>
              <a:t>founded what is known as classical economics. The key doctrine of classical economics is that a </a:t>
            </a:r>
            <a:r>
              <a:rPr lang="en-US" sz="5500" b="1" i="1" dirty="0">
                <a:solidFill>
                  <a:srgbClr val="002060"/>
                </a:solidFill>
              </a:rPr>
              <a:t>laissez-faire</a:t>
            </a:r>
            <a:r>
              <a:rPr lang="en-US" sz="5500" b="1" dirty="0">
                <a:solidFill>
                  <a:srgbClr val="002060"/>
                </a:solidFill>
              </a:rPr>
              <a:t> attitude by government toward the marketplace will allow the “invisible hand” to guide everyone in their economic endeavors, create the greatest good for the greatest number of people, and generate economic growth</a:t>
            </a:r>
          </a:p>
          <a:p>
            <a:endParaRPr lang="en-US" b="1" dirty="0"/>
          </a:p>
          <a:p>
            <a:r>
              <a:rPr lang="en-US" sz="5500" b="1" u="sng" dirty="0">
                <a:solidFill>
                  <a:srgbClr val="006600"/>
                </a:solidFill>
              </a:rPr>
              <a:t>John Maynard Keynes</a:t>
            </a:r>
            <a:r>
              <a:rPr lang="en-US" sz="5500" b="1" dirty="0">
                <a:solidFill>
                  <a:srgbClr val="006600"/>
                </a:solidFill>
              </a:rPr>
              <a:t>, a British economist and financial genius  examined capitalism and came up with some extremely influential views</a:t>
            </a:r>
          </a:p>
          <a:p>
            <a:r>
              <a:rPr lang="en-US" sz="5500" b="1" dirty="0">
                <a:solidFill>
                  <a:srgbClr val="006600"/>
                </a:solidFill>
              </a:rPr>
              <a:t>John Maynard Keyes  believed that there was only one way out, and that was for the government to start spending in order to put money into private-sector pockets and get demand for goods and services up and running again. , President Franklin D. Roosevelt gave this remedy a try when he started a massive public works program to employ a portion of the idle workforce. However, the United States entry into World War II rendered this a less than pure experiment in government spending. The war effort boosted production to extremely high levels (to make guns, ammunition, planes, trucks, and other materiel) while simultaneously taking millions of men out of the civilian workforce and into uniform.</a:t>
            </a:r>
          </a:p>
          <a:p>
            <a:r>
              <a:rPr lang="en-US" sz="5500" b="1" dirty="0">
                <a:solidFill>
                  <a:srgbClr val="006600"/>
                </a:solidFill>
              </a:rPr>
              <a:t>The validity and desirability of Keynes's prescription for a sluggish economy—using government spending to prime the pump—are still debated today. </a:t>
            </a:r>
            <a:br>
              <a:rPr lang="en-US" sz="5000" b="1" dirty="0">
                <a:solidFill>
                  <a:srgbClr val="006600"/>
                </a:solidFill>
              </a:rPr>
            </a:br>
            <a:br>
              <a:rPr lang="en-US" sz="5000" dirty="0">
                <a:solidFill>
                  <a:srgbClr val="006600"/>
                </a:solidFill>
              </a:rPr>
            </a:br>
            <a:br>
              <a:rPr lang="en-US" sz="5000" dirty="0"/>
            </a:br>
            <a:br>
              <a:rPr lang="en-US" dirty="0"/>
            </a:br>
            <a:br>
              <a:rPr lang="en-US" dirty="0"/>
            </a:br>
            <a:endParaRPr lang="en-US" dirty="0"/>
          </a:p>
        </p:txBody>
      </p:sp>
    </p:spTree>
    <p:extLst>
      <p:ext uri="{BB962C8B-B14F-4D97-AF65-F5344CB8AC3E}">
        <p14:creationId xmlns:p14="http://schemas.microsoft.com/office/powerpoint/2010/main" val="205976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a:t>Karl Marx </a:t>
            </a:r>
          </a:p>
        </p:txBody>
      </p:sp>
      <p:sp>
        <p:nvSpPr>
          <p:cNvPr id="3" name="Content Placeholder 2"/>
          <p:cNvSpPr>
            <a:spLocks noGrp="1"/>
          </p:cNvSpPr>
          <p:nvPr>
            <p:ph idx="1"/>
          </p:nvPr>
        </p:nvSpPr>
        <p:spPr>
          <a:xfrm>
            <a:off x="76200" y="838200"/>
            <a:ext cx="9067800" cy="6019800"/>
          </a:xfrm>
        </p:spPr>
        <p:txBody>
          <a:bodyPr>
            <a:normAutofit fontScale="47500" lnSpcReduction="20000"/>
          </a:bodyPr>
          <a:lstStyle/>
          <a:p>
            <a:r>
              <a:rPr lang="en-US" sz="3800" b="1" dirty="0">
                <a:solidFill>
                  <a:srgbClr val="006600"/>
                </a:solidFill>
              </a:rPr>
              <a:t>Marx believed that once the capitalist (the guy with the money and the organizational skills to build a factory) has set up the means of production, all value is created by the labor involved in producing whatever is being produced. In Marx's view, presented in his 1867 tome </a:t>
            </a:r>
            <a:r>
              <a:rPr lang="en-US" sz="3800" b="1" i="1" dirty="0">
                <a:solidFill>
                  <a:srgbClr val="006600"/>
                </a:solidFill>
              </a:rPr>
              <a:t>Das </a:t>
            </a:r>
            <a:r>
              <a:rPr lang="en-US" sz="3800" b="1" i="1" dirty="0" err="1">
                <a:solidFill>
                  <a:srgbClr val="006600"/>
                </a:solidFill>
              </a:rPr>
              <a:t>Kapital</a:t>
            </a:r>
            <a:r>
              <a:rPr lang="en-US" sz="3800" b="1" dirty="0">
                <a:solidFill>
                  <a:srgbClr val="006600"/>
                </a:solidFill>
              </a:rPr>
              <a:t> (</a:t>
            </a:r>
            <a:r>
              <a:rPr lang="en-US" sz="3800" b="1" i="1" dirty="0">
                <a:solidFill>
                  <a:srgbClr val="006600"/>
                </a:solidFill>
              </a:rPr>
              <a:t>Capital</a:t>
            </a:r>
            <a:r>
              <a:rPr lang="en-US" sz="3800" b="1" dirty="0">
                <a:solidFill>
                  <a:srgbClr val="006600"/>
                </a:solidFill>
              </a:rPr>
              <a:t>), a capitalist's profits come from exploiting labor—that is, from underpaying workers for the value that they are actually creating. For this reason, Marx couldn't abide the notion of a profit-oriented organization.</a:t>
            </a:r>
          </a:p>
          <a:p>
            <a:r>
              <a:rPr lang="en-US" sz="3800" b="1" dirty="0">
                <a:solidFill>
                  <a:srgbClr val="002060"/>
                </a:solidFill>
              </a:rPr>
              <a:t>This situation of management exploiting labor underlies the class struggle that Marx saw at the heart of capitalism, and he predicted that that struggle would ultimately destroy capitalism. To Marx, class struggle is not only inherent in the system—because of the tension between capitalists and workers—but also intensifies over time. The struggle intensifies as businesses eventually become larger and larger, due to the inherent efficiency of large outfits and their ability to withstand the cyclical crises that plague the system. Ultimately, in Marx's view, society moves to a two-class system of a few wealthy capitalists and a mass of underpaid, underprivileged workers.</a:t>
            </a:r>
          </a:p>
          <a:p>
            <a:r>
              <a:rPr lang="en-US" sz="3800" b="1" dirty="0">
                <a:solidFill>
                  <a:srgbClr val="7030A0"/>
                </a:solidFill>
              </a:rPr>
              <a:t>Marx predicted the fall of capitalism and movement of society toward communism, in which “the people” (that is, the workers) own the means of production and thus have no need to exploit labor for profit. Clearly, Marx's thinking had a tremendous impact on many societies, particularly on the USSR (Union of Soviet Socialist Republics) in the twentieth century.</a:t>
            </a:r>
          </a:p>
          <a:p>
            <a:r>
              <a:rPr lang="en-US" sz="3800" b="1" dirty="0">
                <a:solidFill>
                  <a:srgbClr val="003366"/>
                </a:solidFill>
              </a:rPr>
              <a:t>Sharing in the growth of the economy. In a very real sense, they are sharing in the profits.</a:t>
            </a:r>
          </a:p>
          <a:p>
            <a:endParaRPr lang="en-US" sz="3400" dirty="0">
              <a:solidFill>
                <a:srgbClr val="003366"/>
              </a:solidFill>
            </a:endParaRPr>
          </a:p>
          <a:p>
            <a:r>
              <a:rPr lang="en-US" dirty="0">
                <a:hlinkClick r:id="rId2"/>
              </a:rPr>
              <a:t>https://www.youtube.com/watch?v=B3u4EFTwprM&amp;list=PLBDA2E52FB1EF80C9&amp;index=33</a:t>
            </a:r>
            <a:endParaRPr lang="en-US" dirty="0"/>
          </a:p>
          <a:p>
            <a:br>
              <a:rPr lang="en-US" dirty="0"/>
            </a:br>
            <a:br>
              <a:rPr lang="en-US" dirty="0"/>
            </a:br>
            <a:endParaRPr lang="en-US" dirty="0"/>
          </a:p>
        </p:txBody>
      </p:sp>
    </p:spTree>
    <p:extLst>
      <p:ext uri="{BB962C8B-B14F-4D97-AF65-F5344CB8AC3E}">
        <p14:creationId xmlns:p14="http://schemas.microsoft.com/office/powerpoint/2010/main" val="164383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rgbClr val="006600"/>
                </a:solidFill>
              </a:rPr>
              <a:t>Maginot Line</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371600"/>
            <a:ext cx="4343400" cy="4495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447800"/>
            <a:ext cx="4495800" cy="4495800"/>
          </a:xfrm>
        </p:spPr>
      </p:pic>
    </p:spTree>
    <p:extLst>
      <p:ext uri="{BB962C8B-B14F-4D97-AF65-F5344CB8AC3E}">
        <p14:creationId xmlns:p14="http://schemas.microsoft.com/office/powerpoint/2010/main" val="103214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b="1" u="sng" dirty="0">
                <a:solidFill>
                  <a:srgbClr val="C00000"/>
                </a:solidFill>
              </a:rPr>
              <a:t>China After World War I</a:t>
            </a:r>
          </a:p>
        </p:txBody>
      </p:sp>
      <p:sp>
        <p:nvSpPr>
          <p:cNvPr id="3" name="Content Placeholder 2"/>
          <p:cNvSpPr>
            <a:spLocks noGrp="1"/>
          </p:cNvSpPr>
          <p:nvPr>
            <p:ph idx="1"/>
          </p:nvPr>
        </p:nvSpPr>
        <p:spPr>
          <a:xfrm>
            <a:off x="0" y="1066800"/>
            <a:ext cx="9144000" cy="5791200"/>
          </a:xfrm>
        </p:spPr>
        <p:txBody>
          <a:bodyPr>
            <a:normAutofit lnSpcReduction="10000"/>
          </a:bodyPr>
          <a:lstStyle/>
          <a:p>
            <a:pPr lvl="1"/>
            <a:r>
              <a:rPr lang="en-US" b="1" u="sng" dirty="0">
                <a:solidFill>
                  <a:srgbClr val="003366"/>
                </a:solidFill>
              </a:rPr>
              <a:t>Anger over Treaty of Versailles </a:t>
            </a:r>
            <a:r>
              <a:rPr lang="en-US" b="1" dirty="0">
                <a:solidFill>
                  <a:srgbClr val="003366"/>
                </a:solidFill>
              </a:rPr>
              <a:t>because it gave German territories in Asia to Japan and not China even though it was on the allies side which was a signal to China they were seen as a weak nation</a:t>
            </a:r>
          </a:p>
          <a:p>
            <a:pPr lvl="1"/>
            <a:r>
              <a:rPr lang="en-US" b="1" u="sng" dirty="0">
                <a:solidFill>
                  <a:srgbClr val="006600"/>
                </a:solidFill>
              </a:rPr>
              <a:t>May Fourth Movement</a:t>
            </a:r>
            <a:r>
              <a:rPr lang="en-US" b="1" dirty="0">
                <a:solidFill>
                  <a:srgbClr val="006600"/>
                </a:solidFill>
              </a:rPr>
              <a:t>: protests and strikes by people demanding change</a:t>
            </a:r>
          </a:p>
          <a:p>
            <a:pPr lvl="1"/>
            <a:r>
              <a:rPr lang="en-US" sz="3200" b="1" dirty="0"/>
              <a:t> </a:t>
            </a:r>
            <a:r>
              <a:rPr lang="en-US" b="1" u="sng" dirty="0">
                <a:solidFill>
                  <a:srgbClr val="7030A0"/>
                </a:solidFill>
              </a:rPr>
              <a:t>Long March: </a:t>
            </a:r>
            <a:r>
              <a:rPr lang="en-US" b="1" dirty="0">
                <a:solidFill>
                  <a:srgbClr val="7030A0"/>
                </a:solidFill>
              </a:rPr>
              <a:t>Led by Mao Zedong in 1934 was a 6,000 mile journey made by Communist Chinese to escape Nationalist troops. </a:t>
            </a:r>
            <a:r>
              <a:rPr lang="en-US" dirty="0"/>
              <a:t>The Long March marked the emergence of Mao Zedong (1893-1976) as the undisputed leader of the Chinese Communists.</a:t>
            </a:r>
            <a:endParaRPr lang="en-US" b="1" dirty="0">
              <a:solidFill>
                <a:srgbClr val="7030A0"/>
              </a:solidFill>
            </a:endParaRPr>
          </a:p>
          <a:p>
            <a:pPr lvl="1"/>
            <a:r>
              <a:rPr lang="en-US" b="1" dirty="0">
                <a:solidFill>
                  <a:srgbClr val="7030A0"/>
                </a:solidFill>
              </a:rPr>
              <a:t>Long march cartoon 2 min: </a:t>
            </a:r>
            <a:r>
              <a:rPr lang="en-US" b="1" dirty="0">
                <a:solidFill>
                  <a:srgbClr val="7030A0"/>
                </a:solidFill>
                <a:hlinkClick r:id="rId2"/>
              </a:rPr>
              <a:t>https://www.youtube.com/watch?v=V_OpoNhEFQY</a:t>
            </a:r>
            <a:endParaRPr lang="en-US" b="1" dirty="0">
              <a:solidFill>
                <a:srgbClr val="7030A0"/>
              </a:solidFill>
            </a:endParaRPr>
          </a:p>
          <a:p>
            <a:pPr lvl="1"/>
            <a:endParaRPr lang="en-US" b="1" dirty="0">
              <a:solidFill>
                <a:srgbClr val="7030A0"/>
              </a:solidFill>
            </a:endParaRPr>
          </a:p>
        </p:txBody>
      </p:sp>
    </p:spTree>
    <p:extLst>
      <p:ext uri="{BB962C8B-B14F-4D97-AF65-F5344CB8AC3E}">
        <p14:creationId xmlns:p14="http://schemas.microsoft.com/office/powerpoint/2010/main" val="2054621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u="sng" dirty="0">
                <a:solidFill>
                  <a:srgbClr val="7030A0"/>
                </a:solidFill>
              </a:rPr>
              <a:t>India</a:t>
            </a:r>
          </a:p>
        </p:txBody>
      </p:sp>
      <p:sp>
        <p:nvSpPr>
          <p:cNvPr id="3" name="Content Placeholder 2"/>
          <p:cNvSpPr>
            <a:spLocks noGrp="1"/>
          </p:cNvSpPr>
          <p:nvPr>
            <p:ph idx="1"/>
          </p:nvPr>
        </p:nvSpPr>
        <p:spPr>
          <a:xfrm>
            <a:off x="0" y="838200"/>
            <a:ext cx="9144000" cy="6019800"/>
          </a:xfrm>
        </p:spPr>
        <p:txBody>
          <a:bodyPr>
            <a:normAutofit fontScale="85000" lnSpcReduction="20000"/>
          </a:bodyPr>
          <a:lstStyle/>
          <a:p>
            <a:pPr lvl="1"/>
            <a:r>
              <a:rPr lang="en-US" b="1" u="sng" dirty="0">
                <a:solidFill>
                  <a:srgbClr val="FF0066"/>
                </a:solidFill>
              </a:rPr>
              <a:t>India &amp; after WWI</a:t>
            </a:r>
            <a:r>
              <a:rPr lang="en-US" dirty="0">
                <a:solidFill>
                  <a:srgbClr val="FF0066"/>
                </a:solidFill>
              </a:rPr>
              <a:t>: </a:t>
            </a:r>
            <a:r>
              <a:rPr lang="en-US" b="1" dirty="0">
                <a:solidFill>
                  <a:srgbClr val="FF0066"/>
                </a:solidFill>
              </a:rPr>
              <a:t>Indians angry because many fought for the British and hoped their sacrifices would win them some freedoms which it did not</a:t>
            </a:r>
            <a:endParaRPr lang="en-US" sz="3200" b="1" dirty="0">
              <a:solidFill>
                <a:srgbClr val="FF0066"/>
              </a:solidFill>
            </a:endParaRPr>
          </a:p>
          <a:p>
            <a:pPr lvl="1"/>
            <a:r>
              <a:rPr lang="en-US" b="1" u="sng" dirty="0">
                <a:solidFill>
                  <a:srgbClr val="002060"/>
                </a:solidFill>
              </a:rPr>
              <a:t>Amritsar Massacre: </a:t>
            </a:r>
            <a:r>
              <a:rPr lang="en-US" b="1" dirty="0">
                <a:solidFill>
                  <a:srgbClr val="002060"/>
                </a:solidFill>
              </a:rPr>
              <a:t>1919 was an event in which British troops fired on a large crowd of peaceful, unarmed Indian protesters, killing some 400 people, it led to a campaign of protests led by Gandhi</a:t>
            </a:r>
            <a:endParaRPr lang="en-US" sz="3200" b="1" dirty="0">
              <a:solidFill>
                <a:srgbClr val="002060"/>
              </a:solidFill>
            </a:endParaRPr>
          </a:p>
          <a:p>
            <a:pPr lvl="1"/>
            <a:r>
              <a:rPr lang="en-US" b="1" u="sng" dirty="0">
                <a:solidFill>
                  <a:srgbClr val="006600"/>
                </a:solidFill>
              </a:rPr>
              <a:t>Mohandas Gandhi </a:t>
            </a:r>
            <a:r>
              <a:rPr lang="en-US" b="1" dirty="0">
                <a:solidFill>
                  <a:srgbClr val="006600"/>
                </a:solidFill>
              </a:rPr>
              <a:t>believed that nonviolent resistance is the best way to achieve change in a society where others hold all the power. He believed in two concepts: </a:t>
            </a:r>
          </a:p>
          <a:p>
            <a:pPr marL="457200" lvl="1" indent="0">
              <a:buNone/>
            </a:pPr>
            <a:r>
              <a:rPr lang="en-US" sz="3200" b="1" dirty="0">
                <a:solidFill>
                  <a:srgbClr val="006600"/>
                </a:solidFill>
              </a:rPr>
              <a:t>   1. </a:t>
            </a:r>
            <a:r>
              <a:rPr lang="en-US" sz="3200" b="1" u="sng" dirty="0">
                <a:solidFill>
                  <a:srgbClr val="006600"/>
                </a:solidFill>
              </a:rPr>
              <a:t>Ahimsa</a:t>
            </a:r>
            <a:r>
              <a:rPr lang="en-US" sz="3200" b="1" dirty="0">
                <a:solidFill>
                  <a:srgbClr val="006600"/>
                </a:solidFill>
              </a:rPr>
              <a:t> or nonviolence toward living things</a:t>
            </a:r>
          </a:p>
          <a:p>
            <a:pPr marL="457200" lvl="1" indent="0">
              <a:buNone/>
            </a:pPr>
            <a:r>
              <a:rPr lang="en-US" sz="3200" b="1" dirty="0">
                <a:solidFill>
                  <a:srgbClr val="006600"/>
                </a:solidFill>
              </a:rPr>
              <a:t>   2. </a:t>
            </a:r>
            <a:r>
              <a:rPr lang="en-US" sz="3200" b="1" u="sng" dirty="0">
                <a:solidFill>
                  <a:srgbClr val="006600"/>
                </a:solidFill>
              </a:rPr>
              <a:t>Civil Disobedience </a:t>
            </a:r>
            <a:r>
              <a:rPr lang="en-US" sz="3200" b="1" dirty="0">
                <a:solidFill>
                  <a:srgbClr val="006600"/>
                </a:solidFill>
              </a:rPr>
              <a:t>or a refusal to obey unjust laws</a:t>
            </a:r>
          </a:p>
          <a:p>
            <a:r>
              <a:rPr lang="en-US" b="1" u="sng" dirty="0">
                <a:solidFill>
                  <a:srgbClr val="7030A0"/>
                </a:solidFill>
              </a:rPr>
              <a:t>Salt March: </a:t>
            </a:r>
            <a:r>
              <a:rPr lang="en-US" b="1" dirty="0">
                <a:solidFill>
                  <a:srgbClr val="7030A0"/>
                </a:solidFill>
              </a:rPr>
              <a:t>took place from March to April 1930 in India, was an act of civil disobedience led by Mohandas Gandhi </a:t>
            </a:r>
            <a:r>
              <a:rPr lang="en-US" sz="1300" b="1" dirty="0">
                <a:solidFill>
                  <a:srgbClr val="7030A0"/>
                </a:solidFill>
              </a:rPr>
              <a:t>(1869-1948) </a:t>
            </a:r>
            <a:r>
              <a:rPr lang="en-US" b="1" dirty="0">
                <a:solidFill>
                  <a:srgbClr val="7030A0"/>
                </a:solidFill>
              </a:rPr>
              <a:t>to protest British monopoly on salt and rule in India.</a:t>
            </a:r>
          </a:p>
          <a:p>
            <a:r>
              <a:rPr lang="en-US" sz="1800" dirty="0">
                <a:solidFill>
                  <a:srgbClr val="FF0000"/>
                </a:solidFill>
              </a:rPr>
              <a:t>SM 5min cartoon: </a:t>
            </a:r>
            <a:r>
              <a:rPr lang="en-US" sz="1800" dirty="0">
                <a:solidFill>
                  <a:srgbClr val="FF0000"/>
                </a:solidFill>
                <a:hlinkClick r:id="rId2"/>
              </a:rPr>
              <a:t>https://www.youtube.com/watch?v=G1_Dm1ZjRAM</a:t>
            </a:r>
            <a:endParaRPr lang="en-US" sz="1800" dirty="0">
              <a:solidFill>
                <a:srgbClr val="FF0000"/>
              </a:solidFill>
            </a:endParaRPr>
          </a:p>
          <a:p>
            <a:pPr marL="0" indent="0">
              <a:buNone/>
            </a:pPr>
            <a:r>
              <a:rPr lang="en-US" dirty="0">
                <a:solidFill>
                  <a:srgbClr val="FF0000"/>
                </a:solidFill>
              </a:rPr>
              <a:t> </a:t>
            </a:r>
          </a:p>
        </p:txBody>
      </p:sp>
    </p:spTree>
    <p:extLst>
      <p:ext uri="{BB962C8B-B14F-4D97-AF65-F5344CB8AC3E}">
        <p14:creationId xmlns:p14="http://schemas.microsoft.com/office/powerpoint/2010/main" val="117662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r>
              <a:rPr lang="en-US" u="sng" dirty="0">
                <a:solidFill>
                  <a:srgbClr val="FFC000"/>
                </a:solidFill>
              </a:rPr>
              <a:t>The Middle East</a:t>
            </a:r>
          </a:p>
        </p:txBody>
      </p:sp>
      <p:sp>
        <p:nvSpPr>
          <p:cNvPr id="3" name="Content Placeholder 2"/>
          <p:cNvSpPr>
            <a:spLocks noGrp="1"/>
          </p:cNvSpPr>
          <p:nvPr>
            <p:ph idx="1"/>
          </p:nvPr>
        </p:nvSpPr>
        <p:spPr>
          <a:xfrm>
            <a:off x="0" y="838200"/>
            <a:ext cx="9144000" cy="6019800"/>
          </a:xfrm>
        </p:spPr>
        <p:txBody>
          <a:bodyPr>
            <a:normAutofit fontScale="77500" lnSpcReduction="20000"/>
          </a:bodyPr>
          <a:lstStyle/>
          <a:p>
            <a:pPr lvl="1"/>
            <a:r>
              <a:rPr lang="en-US" dirty="0">
                <a:solidFill>
                  <a:srgbClr val="7030A0"/>
                </a:solidFill>
              </a:rPr>
              <a:t>The </a:t>
            </a:r>
            <a:r>
              <a:rPr lang="en-US" b="1" u="sng" dirty="0">
                <a:solidFill>
                  <a:srgbClr val="7030A0"/>
                </a:solidFill>
              </a:rPr>
              <a:t>Ottoman Empire</a:t>
            </a:r>
            <a:r>
              <a:rPr lang="en-US" u="sng" dirty="0">
                <a:solidFill>
                  <a:srgbClr val="7030A0"/>
                </a:solidFill>
              </a:rPr>
              <a:t> </a:t>
            </a:r>
            <a:r>
              <a:rPr lang="en-US" b="1" dirty="0">
                <a:solidFill>
                  <a:srgbClr val="7030A0"/>
                </a:solidFill>
              </a:rPr>
              <a:t>broke up with the country of Turkey being created</a:t>
            </a:r>
            <a:endParaRPr lang="en-US" sz="3200" b="1" dirty="0">
              <a:solidFill>
                <a:srgbClr val="7030A0"/>
              </a:solidFill>
            </a:endParaRPr>
          </a:p>
          <a:p>
            <a:pPr lvl="1"/>
            <a:r>
              <a:rPr lang="en-US" b="1" u="sng" dirty="0">
                <a:solidFill>
                  <a:srgbClr val="FF0066"/>
                </a:solidFill>
              </a:rPr>
              <a:t>Persia</a:t>
            </a:r>
            <a:r>
              <a:rPr lang="en-US" b="1" dirty="0">
                <a:solidFill>
                  <a:srgbClr val="FF0066"/>
                </a:solidFill>
              </a:rPr>
              <a:t> became Iran and ruled by Reza Shah</a:t>
            </a:r>
            <a:endParaRPr lang="en-US" sz="3200" b="1" dirty="0">
              <a:solidFill>
                <a:srgbClr val="FF0066"/>
              </a:solidFill>
            </a:endParaRPr>
          </a:p>
          <a:p>
            <a:pPr lvl="1"/>
            <a:r>
              <a:rPr lang="en-US" b="1" u="sng" dirty="0">
                <a:solidFill>
                  <a:srgbClr val="002060"/>
                </a:solidFill>
              </a:rPr>
              <a:t>French and British Mandates</a:t>
            </a:r>
            <a:r>
              <a:rPr lang="en-US" dirty="0">
                <a:solidFill>
                  <a:srgbClr val="002060"/>
                </a:solidFill>
              </a:rPr>
              <a:t>:   </a:t>
            </a:r>
            <a:r>
              <a:rPr lang="en-US" b="1" dirty="0">
                <a:solidFill>
                  <a:srgbClr val="002060"/>
                </a:solidFill>
              </a:rPr>
              <a:t>France gains control of Syria and Lebanon and Britain gained control of Iraq and Palestine and Trans Jordan. Jewish immigration increases angering Arabs.</a:t>
            </a:r>
          </a:p>
          <a:p>
            <a:pPr lvl="1"/>
            <a:r>
              <a:rPr lang="en-US" b="1" u="sng" dirty="0">
                <a:solidFill>
                  <a:srgbClr val="0070C0"/>
                </a:solidFill>
              </a:rPr>
              <a:t>Roots of Arab-Israeli Conflict:</a:t>
            </a:r>
            <a:r>
              <a:rPr lang="en-US" dirty="0">
                <a:solidFill>
                  <a:srgbClr val="0070C0"/>
                </a:solidFill>
              </a:rPr>
              <a:t>  </a:t>
            </a:r>
            <a:r>
              <a:rPr lang="en-US" b="1" dirty="0">
                <a:solidFill>
                  <a:srgbClr val="0070C0"/>
                </a:solidFill>
              </a:rPr>
              <a:t>In the late 1800 Jews from Europe began to establish small colonies trying to rebuild a Jewish state in their ancient homeland.. Arab nationalist also developed and wanted an independent Arab state. After WWI Ended British and French mandates were setup  making both groups unhappy. Still thousands of foreign born Jews and Arabs moved into Palestine with violence breaking out. In 1947 the UN issued a plan to divide Palestine between Jews and Arabs. The Jews accepted the plan while the Arabs felt it was unfair. The conflict continues today</a:t>
            </a:r>
            <a:endParaRPr lang="en-US" sz="3200" b="1" dirty="0">
              <a:solidFill>
                <a:srgbClr val="0070C0"/>
              </a:solidFill>
            </a:endParaRPr>
          </a:p>
          <a:p>
            <a:pPr lvl="1"/>
            <a:r>
              <a:rPr lang="en-US" b="1" u="sng" dirty="0">
                <a:solidFill>
                  <a:srgbClr val="FF3300"/>
                </a:solidFill>
              </a:rPr>
              <a:t>Africa</a:t>
            </a:r>
            <a:r>
              <a:rPr lang="en-US" b="1" dirty="0">
                <a:solidFill>
                  <a:srgbClr val="FF3300"/>
                </a:solidFill>
              </a:rPr>
              <a:t>: Nationalist feelings grow, Anger over Treaty of Versailles because no Africans were a part of the negotiations, </a:t>
            </a:r>
            <a:r>
              <a:rPr lang="en-US" b="1" dirty="0" err="1">
                <a:solidFill>
                  <a:srgbClr val="FF3300"/>
                </a:solidFill>
              </a:rPr>
              <a:t>Europoean</a:t>
            </a:r>
            <a:r>
              <a:rPr lang="en-US" b="1" dirty="0">
                <a:solidFill>
                  <a:srgbClr val="FF3300"/>
                </a:solidFill>
              </a:rPr>
              <a:t> countries just gave German colonies to other countries as mandates rather than granting them independence</a:t>
            </a:r>
          </a:p>
          <a:p>
            <a:pPr lvl="1"/>
            <a:r>
              <a:rPr lang="en-US" b="1" dirty="0">
                <a:solidFill>
                  <a:srgbClr val="006600"/>
                </a:solidFill>
              </a:rPr>
              <a:t>Many Africans organized and worked for Independence </a:t>
            </a:r>
            <a:endParaRPr lang="en-US" dirty="0">
              <a:solidFill>
                <a:srgbClr val="006600"/>
              </a:solidFill>
            </a:endParaRPr>
          </a:p>
        </p:txBody>
      </p:sp>
    </p:spTree>
    <p:extLst>
      <p:ext uri="{BB962C8B-B14F-4D97-AF65-F5344CB8AC3E}">
        <p14:creationId xmlns:p14="http://schemas.microsoft.com/office/powerpoint/2010/main" val="413799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b="1" u="sng" dirty="0">
                <a:solidFill>
                  <a:srgbClr val="FF3300"/>
                </a:solidFill>
              </a:rPr>
              <a:t>Japanese Imperialism </a:t>
            </a:r>
            <a:endParaRPr lang="en-US" u="sng" dirty="0">
              <a:solidFill>
                <a:srgbClr val="FF3300"/>
              </a:solidFill>
            </a:endParaRPr>
          </a:p>
        </p:txBody>
      </p:sp>
      <p:sp>
        <p:nvSpPr>
          <p:cNvPr id="3" name="Content Placeholder 2"/>
          <p:cNvSpPr>
            <a:spLocks noGrp="1"/>
          </p:cNvSpPr>
          <p:nvPr>
            <p:ph sz="half" idx="1"/>
          </p:nvPr>
        </p:nvSpPr>
        <p:spPr>
          <a:xfrm>
            <a:off x="0" y="1143000"/>
            <a:ext cx="5029200" cy="5715000"/>
          </a:xfrm>
        </p:spPr>
        <p:txBody>
          <a:bodyPr>
            <a:normAutofit/>
          </a:bodyPr>
          <a:lstStyle/>
          <a:p>
            <a:pPr marL="457200" lvl="1" indent="0">
              <a:buNone/>
            </a:pPr>
            <a:r>
              <a:rPr lang="en-US" dirty="0">
                <a:solidFill>
                  <a:srgbClr val="006600"/>
                </a:solidFill>
              </a:rPr>
              <a:t>* </a:t>
            </a:r>
            <a:r>
              <a:rPr lang="en-US" b="1" u="sng" dirty="0">
                <a:solidFill>
                  <a:srgbClr val="006600"/>
                </a:solidFill>
              </a:rPr>
              <a:t>Economic Challenges</a:t>
            </a:r>
            <a:r>
              <a:rPr lang="en-US" dirty="0">
                <a:solidFill>
                  <a:srgbClr val="006600"/>
                </a:solidFill>
              </a:rPr>
              <a:t>:</a:t>
            </a:r>
          </a:p>
          <a:p>
            <a:pPr lvl="1"/>
            <a:r>
              <a:rPr lang="en-US" sz="2000" dirty="0">
                <a:solidFill>
                  <a:srgbClr val="006600"/>
                </a:solidFill>
              </a:rPr>
              <a:t> </a:t>
            </a:r>
            <a:r>
              <a:rPr lang="en-US" sz="2000" b="1" dirty="0">
                <a:solidFill>
                  <a:srgbClr val="006600"/>
                </a:solidFill>
              </a:rPr>
              <a:t>Japan’s rapid shift from agricultural nation to a more urban industrial country the economy struggled</a:t>
            </a:r>
          </a:p>
          <a:p>
            <a:pPr lvl="1"/>
            <a:r>
              <a:rPr lang="en-US" sz="2000" b="1" dirty="0">
                <a:solidFill>
                  <a:srgbClr val="006600"/>
                </a:solidFill>
              </a:rPr>
              <a:t>After WWI factories began to shut down</a:t>
            </a:r>
          </a:p>
          <a:p>
            <a:pPr lvl="1"/>
            <a:r>
              <a:rPr lang="en-US" sz="2000" b="1" dirty="0">
                <a:solidFill>
                  <a:srgbClr val="006600"/>
                </a:solidFill>
              </a:rPr>
              <a:t> Tariffs on foreign goods increased tariffs on Japanese goods</a:t>
            </a:r>
          </a:p>
          <a:p>
            <a:pPr marL="457200" lvl="1" indent="0">
              <a:buNone/>
            </a:pPr>
            <a:endParaRPr lang="en-US" sz="1800" b="1" dirty="0"/>
          </a:p>
          <a:p>
            <a:pPr marL="457200" lvl="1" indent="0">
              <a:buNone/>
            </a:pPr>
            <a:endParaRPr lang="en-US" sz="1800" b="1" dirty="0"/>
          </a:p>
          <a:p>
            <a:pPr lvl="1">
              <a:buFont typeface="Arial" panose="020B0604020202020204" pitchFamily="34" charset="0"/>
              <a:buChar char="•"/>
            </a:pPr>
            <a:r>
              <a:rPr lang="en-US" b="1" dirty="0">
                <a:solidFill>
                  <a:srgbClr val="FF0066"/>
                </a:solidFill>
              </a:rPr>
              <a:t>S</a:t>
            </a:r>
            <a:r>
              <a:rPr lang="en-US" b="1" u="sng" dirty="0">
                <a:solidFill>
                  <a:srgbClr val="FF0066"/>
                </a:solidFill>
              </a:rPr>
              <a:t>ocial Changes:</a:t>
            </a:r>
          </a:p>
          <a:p>
            <a:pPr lvl="1">
              <a:buFont typeface="Arial" panose="020B0604020202020204" pitchFamily="34" charset="0"/>
              <a:buChar char="•"/>
            </a:pPr>
            <a:r>
              <a:rPr lang="en-US" sz="2000" b="1" dirty="0">
                <a:solidFill>
                  <a:srgbClr val="FF0066"/>
                </a:solidFill>
              </a:rPr>
              <a:t>More urban people embraced western ideas and culture however more conservative people, including the military, resented these changes and believed in traditional beliefs</a:t>
            </a:r>
          </a:p>
        </p:txBody>
      </p:sp>
      <p:sp>
        <p:nvSpPr>
          <p:cNvPr id="4" name="Content Placeholder 3"/>
          <p:cNvSpPr>
            <a:spLocks noGrp="1"/>
          </p:cNvSpPr>
          <p:nvPr>
            <p:ph sz="half" idx="2"/>
          </p:nvPr>
        </p:nvSpPr>
        <p:spPr>
          <a:xfrm>
            <a:off x="5486400" y="1295400"/>
            <a:ext cx="3657600" cy="5562600"/>
          </a:xfrm>
        </p:spPr>
        <p:txBody>
          <a:bodyPr>
            <a:normAutofit/>
          </a:bodyPr>
          <a:lstStyle/>
          <a:p>
            <a:r>
              <a:rPr lang="en-US" b="1" u="sng" dirty="0">
                <a:solidFill>
                  <a:srgbClr val="003366"/>
                </a:solidFill>
              </a:rPr>
              <a:t>Military Influences</a:t>
            </a:r>
            <a:r>
              <a:rPr lang="en-US" dirty="0">
                <a:solidFill>
                  <a:srgbClr val="003366"/>
                </a:solidFill>
              </a:rPr>
              <a:t>: </a:t>
            </a:r>
          </a:p>
          <a:p>
            <a:pPr lvl="1"/>
            <a:r>
              <a:rPr lang="en-US" b="1" dirty="0">
                <a:solidFill>
                  <a:srgbClr val="003366"/>
                </a:solidFill>
              </a:rPr>
              <a:t>Economic crisis make many Japanese lose faith in their government</a:t>
            </a:r>
          </a:p>
          <a:p>
            <a:pPr lvl="1"/>
            <a:r>
              <a:rPr lang="en-US" b="1" dirty="0">
                <a:solidFill>
                  <a:srgbClr val="003366"/>
                </a:solidFill>
              </a:rPr>
              <a:t> </a:t>
            </a:r>
            <a:r>
              <a:rPr lang="en-US" sz="2400" b="1" dirty="0">
                <a:solidFill>
                  <a:srgbClr val="003366"/>
                </a:solidFill>
              </a:rPr>
              <a:t>US bans Japanese immigration offending Japanese and made them question their support of the west and support for military increased</a:t>
            </a:r>
          </a:p>
        </p:txBody>
      </p:sp>
    </p:spTree>
    <p:extLst>
      <p:ext uri="{BB962C8B-B14F-4D97-AF65-F5344CB8AC3E}">
        <p14:creationId xmlns:p14="http://schemas.microsoft.com/office/powerpoint/2010/main" val="220394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14400"/>
          </a:xfrm>
        </p:spPr>
        <p:txBody>
          <a:bodyPr/>
          <a:lstStyle/>
          <a:p>
            <a:r>
              <a:rPr lang="en-US" b="1" u="sng" dirty="0">
                <a:solidFill>
                  <a:srgbClr val="C00000"/>
                </a:solidFill>
              </a:rPr>
              <a:t>Japanese Imperialism</a:t>
            </a:r>
            <a:endParaRPr lang="en-US" u="sng" dirty="0">
              <a:solidFill>
                <a:srgbClr val="C00000"/>
              </a:solidFill>
            </a:endParaRPr>
          </a:p>
        </p:txBody>
      </p:sp>
      <p:sp>
        <p:nvSpPr>
          <p:cNvPr id="3" name="Content Placeholder 2"/>
          <p:cNvSpPr>
            <a:spLocks noGrp="1"/>
          </p:cNvSpPr>
          <p:nvPr>
            <p:ph sz="half" idx="1"/>
          </p:nvPr>
        </p:nvSpPr>
        <p:spPr>
          <a:xfrm>
            <a:off x="0" y="1295400"/>
            <a:ext cx="4572000" cy="5562600"/>
          </a:xfrm>
        </p:spPr>
        <p:txBody>
          <a:bodyPr>
            <a:normAutofit/>
          </a:bodyPr>
          <a:lstStyle/>
          <a:p>
            <a:r>
              <a:rPr lang="en-US" sz="1800" b="1" u="sng" dirty="0">
                <a:solidFill>
                  <a:srgbClr val="002060"/>
                </a:solidFill>
              </a:rPr>
              <a:t>Japanese Aggression : </a:t>
            </a:r>
            <a:r>
              <a:rPr lang="en-US" sz="1800" b="1" dirty="0">
                <a:solidFill>
                  <a:srgbClr val="002060"/>
                </a:solidFill>
              </a:rPr>
              <a:t>Japans military gained power, widening the gap between the military and civilian government. Without civilian controls the military became more aggressive towards other countries</a:t>
            </a:r>
          </a:p>
          <a:p>
            <a:pPr lvl="1"/>
            <a:r>
              <a:rPr lang="en-US" sz="1800" b="1" dirty="0">
                <a:solidFill>
                  <a:srgbClr val="7030A0"/>
                </a:solidFill>
              </a:rPr>
              <a:t>Taking over the government: slowly the Japanese military began taking over the government </a:t>
            </a:r>
          </a:p>
          <a:p>
            <a:pPr lvl="1"/>
            <a:r>
              <a:rPr lang="en-US" sz="1800" b="1" u="sng" dirty="0">
                <a:solidFill>
                  <a:srgbClr val="006600"/>
                </a:solidFill>
              </a:rPr>
              <a:t>Manchurian Incident: </a:t>
            </a:r>
            <a:r>
              <a:rPr lang="en-US" sz="1800" b="1" dirty="0">
                <a:solidFill>
                  <a:srgbClr val="006600"/>
                </a:solidFill>
              </a:rPr>
              <a:t>1931 Using an explosion on a Japanese controlled Southern Manchurian railroad as an excuse, Japanese military forces conquered Manchuria and set up a puppet government </a:t>
            </a:r>
          </a:p>
          <a:p>
            <a:pPr lvl="1"/>
            <a:r>
              <a:rPr lang="en-US" sz="1800" b="1" u="sng" dirty="0">
                <a:solidFill>
                  <a:srgbClr val="FF3300"/>
                </a:solidFill>
              </a:rPr>
              <a:t>Nanjing Massacre</a:t>
            </a:r>
            <a:r>
              <a:rPr lang="en-US" sz="1800" b="1" dirty="0">
                <a:solidFill>
                  <a:srgbClr val="FF3300"/>
                </a:solidFill>
              </a:rPr>
              <a:t>: 1937 the murder of as many as 300,00 men women and children by Japanese troops</a:t>
            </a:r>
          </a:p>
        </p:txBody>
      </p:sp>
      <p:sp>
        <p:nvSpPr>
          <p:cNvPr id="4" name="Content Placeholder 3"/>
          <p:cNvSpPr>
            <a:spLocks noGrp="1"/>
          </p:cNvSpPr>
          <p:nvPr>
            <p:ph sz="half" idx="2"/>
          </p:nvPr>
        </p:nvSpPr>
        <p:spPr>
          <a:xfrm>
            <a:off x="4876800" y="1600200"/>
            <a:ext cx="4267200" cy="5257800"/>
          </a:xfrm>
        </p:spPr>
        <p:txBody>
          <a:bodyPr>
            <a:normAutofit/>
          </a:bodyPr>
          <a:lstStyle/>
          <a:p>
            <a:r>
              <a:rPr lang="en-US" b="1" u="sng" dirty="0">
                <a:solidFill>
                  <a:srgbClr val="006600"/>
                </a:solidFill>
              </a:rPr>
              <a:t>Japanese Alliances</a:t>
            </a:r>
          </a:p>
          <a:p>
            <a:pPr lvl="1"/>
            <a:r>
              <a:rPr lang="en-US" b="1" dirty="0"/>
              <a:t>Anti </a:t>
            </a:r>
            <a:r>
              <a:rPr lang="en-US" b="1" dirty="0" err="1"/>
              <a:t>Comintern</a:t>
            </a:r>
            <a:r>
              <a:rPr lang="en-US" b="1" dirty="0"/>
              <a:t> Pact:</a:t>
            </a:r>
            <a:endParaRPr lang="en-US" sz="3600" b="1" dirty="0"/>
          </a:p>
          <a:p>
            <a:r>
              <a:rPr lang="en-US" b="1" dirty="0"/>
              <a:t>Greater East Asia Co-Prosperity Sphere</a:t>
            </a:r>
          </a:p>
        </p:txBody>
      </p:sp>
    </p:spTree>
    <p:extLst>
      <p:ext uri="{BB962C8B-B14F-4D97-AF65-F5344CB8AC3E}">
        <p14:creationId xmlns:p14="http://schemas.microsoft.com/office/powerpoint/2010/main" val="65066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a:solidFill>
                  <a:srgbClr val="FF0000"/>
                </a:solidFill>
              </a:rPr>
              <a:t>Events in Japan</a:t>
            </a:r>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b="1" dirty="0">
                <a:solidFill>
                  <a:srgbClr val="003366"/>
                </a:solidFill>
              </a:rPr>
              <a:t>1929   The Great Depression hits Japan</a:t>
            </a:r>
          </a:p>
          <a:p>
            <a:r>
              <a:rPr lang="en-US" b="1" dirty="0">
                <a:solidFill>
                  <a:srgbClr val="0070C0"/>
                </a:solidFill>
              </a:rPr>
              <a:t>1931 Japan takes control of Manchuria, China</a:t>
            </a:r>
          </a:p>
          <a:p>
            <a:r>
              <a:rPr lang="en-US" b="1" dirty="0">
                <a:solidFill>
                  <a:srgbClr val="FF0066"/>
                </a:solidFill>
              </a:rPr>
              <a:t>1933 Japan withdraws from the League of Nations</a:t>
            </a:r>
          </a:p>
          <a:p>
            <a:r>
              <a:rPr lang="en-US" b="1" dirty="0">
                <a:solidFill>
                  <a:srgbClr val="006600"/>
                </a:solidFill>
              </a:rPr>
              <a:t>1934 Japan announces it will no longer submit to limits on its navy</a:t>
            </a:r>
          </a:p>
          <a:p>
            <a:r>
              <a:rPr lang="en-US" b="1" dirty="0">
                <a:solidFill>
                  <a:srgbClr val="FF3300"/>
                </a:solidFill>
              </a:rPr>
              <a:t>1936 Japan signs agreement with Germany</a:t>
            </a:r>
          </a:p>
          <a:p>
            <a:r>
              <a:rPr lang="en-US" b="1" dirty="0">
                <a:solidFill>
                  <a:srgbClr val="00B050"/>
                </a:solidFill>
              </a:rPr>
              <a:t>1937 Japanese troops kill hundreds of thousands of civilians in Nanjing China</a:t>
            </a:r>
          </a:p>
          <a:p>
            <a:r>
              <a:rPr lang="en-US" b="1" dirty="0">
                <a:solidFill>
                  <a:srgbClr val="7030A0"/>
                </a:solidFill>
              </a:rPr>
              <a:t>1940 Japan attempts to expand its power in Asia by proposing an economic alliances of Asian nations</a:t>
            </a:r>
          </a:p>
          <a:p>
            <a:endParaRPr lang="en-US" dirty="0"/>
          </a:p>
        </p:txBody>
      </p:sp>
    </p:spTree>
    <p:extLst>
      <p:ext uri="{BB962C8B-B14F-4D97-AF65-F5344CB8AC3E}">
        <p14:creationId xmlns:p14="http://schemas.microsoft.com/office/powerpoint/2010/main" val="126392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b="1" u="sng" dirty="0">
                <a:solidFill>
                  <a:srgbClr val="C00000"/>
                </a:solidFill>
              </a:rPr>
              <a:t>Stalin’s Soviet Union</a:t>
            </a:r>
            <a:endParaRPr lang="en-US" u="sng" dirty="0">
              <a:solidFill>
                <a:srgbClr val="C00000"/>
              </a:solidFill>
            </a:endParaRPr>
          </a:p>
        </p:txBody>
      </p:sp>
      <p:sp>
        <p:nvSpPr>
          <p:cNvPr id="3" name="Content Placeholder 2"/>
          <p:cNvSpPr>
            <a:spLocks noGrp="1"/>
          </p:cNvSpPr>
          <p:nvPr>
            <p:ph idx="1"/>
          </p:nvPr>
        </p:nvSpPr>
        <p:spPr>
          <a:xfrm>
            <a:off x="0" y="990600"/>
            <a:ext cx="9144000" cy="5867400"/>
          </a:xfrm>
        </p:spPr>
        <p:txBody>
          <a:bodyPr>
            <a:normAutofit fontScale="92500" lnSpcReduction="20000"/>
          </a:bodyPr>
          <a:lstStyle/>
          <a:p>
            <a:pPr lvl="1"/>
            <a:r>
              <a:rPr lang="en-US" b="1" u="sng" dirty="0">
                <a:solidFill>
                  <a:srgbClr val="002060"/>
                </a:solidFill>
              </a:rPr>
              <a:t>Communism under Stalin</a:t>
            </a:r>
            <a:r>
              <a:rPr lang="en-US" dirty="0">
                <a:solidFill>
                  <a:srgbClr val="002060"/>
                </a:solidFill>
              </a:rPr>
              <a:t>: </a:t>
            </a:r>
            <a:r>
              <a:rPr lang="en-US" b="1" dirty="0">
                <a:solidFill>
                  <a:srgbClr val="002060"/>
                </a:solidFill>
              </a:rPr>
              <a:t>Instead of reducing government power he  turned the Soviet Union into a Totalitarian State</a:t>
            </a:r>
          </a:p>
          <a:p>
            <a:pPr lvl="1"/>
            <a:r>
              <a:rPr lang="en-US" b="1" u="sng" dirty="0">
                <a:solidFill>
                  <a:srgbClr val="7030A0"/>
                </a:solidFill>
              </a:rPr>
              <a:t>The Five Years Plan</a:t>
            </a:r>
            <a:r>
              <a:rPr lang="en-US" b="1" dirty="0">
                <a:solidFill>
                  <a:srgbClr val="7030A0"/>
                </a:solidFill>
              </a:rPr>
              <a:t>: The goal was to turn the USSR from an agrarian society into an industrialized powerful country. It focuses on centralized planning done by the state.   </a:t>
            </a:r>
            <a:endParaRPr lang="en-US" sz="3200" b="1" dirty="0">
              <a:solidFill>
                <a:srgbClr val="7030A0"/>
              </a:solidFill>
            </a:endParaRPr>
          </a:p>
          <a:p>
            <a:pPr lvl="1"/>
            <a:r>
              <a:rPr lang="en-US" b="1" u="sng" dirty="0">
                <a:solidFill>
                  <a:srgbClr val="006600"/>
                </a:solidFill>
              </a:rPr>
              <a:t>Collectivization and Famine</a:t>
            </a:r>
            <a:r>
              <a:rPr lang="en-US" b="1" dirty="0">
                <a:solidFill>
                  <a:srgbClr val="006600"/>
                </a:solidFill>
              </a:rPr>
              <a:t>: the state took all the small individually owned farms and combined them into large mechanized farms.  There was much resistances to this with many sent to Gulags (labor camps) and many left to starve</a:t>
            </a:r>
          </a:p>
          <a:p>
            <a:pPr lvl="1"/>
            <a:r>
              <a:rPr lang="en-US" b="1" u="sng" dirty="0">
                <a:solidFill>
                  <a:srgbClr val="FF0066"/>
                </a:solidFill>
              </a:rPr>
              <a:t>Political Purges</a:t>
            </a:r>
            <a:r>
              <a:rPr lang="en-US" b="1" dirty="0">
                <a:solidFill>
                  <a:srgbClr val="FF0066"/>
                </a:solidFill>
              </a:rPr>
              <a:t>: fearing that many were plotting against him Stalin sent thousands of military officers and people to </a:t>
            </a:r>
            <a:r>
              <a:rPr lang="en-US" b="1" u="sng" dirty="0"/>
              <a:t>gulags</a:t>
            </a:r>
            <a:r>
              <a:rPr lang="en-US" b="1" dirty="0">
                <a:solidFill>
                  <a:srgbClr val="FF0066"/>
                </a:solidFill>
              </a:rPr>
              <a:t> </a:t>
            </a:r>
            <a:r>
              <a:rPr lang="en-US" sz="1900" b="1" dirty="0"/>
              <a:t>(Soviet labor or concentration camps, or detention sites created fro military or political purposes to confine, civilians) </a:t>
            </a:r>
            <a:r>
              <a:rPr lang="en-US" b="1" dirty="0">
                <a:solidFill>
                  <a:srgbClr val="FF0066"/>
                </a:solidFill>
              </a:rPr>
              <a:t>or executed them</a:t>
            </a:r>
          </a:p>
          <a:p>
            <a:pPr lvl="1"/>
            <a:r>
              <a:rPr lang="en-US" sz="3200" dirty="0">
                <a:solidFill>
                  <a:srgbClr val="FF0066"/>
                </a:solidFill>
              </a:rPr>
              <a:t> </a:t>
            </a:r>
            <a:r>
              <a:rPr lang="en-US" b="1" u="sng" dirty="0">
                <a:solidFill>
                  <a:srgbClr val="0070C0"/>
                </a:solidFill>
              </a:rPr>
              <a:t>Totalitarian rule</a:t>
            </a:r>
            <a:r>
              <a:rPr lang="en-US" b="1" dirty="0">
                <a:solidFill>
                  <a:srgbClr val="0070C0"/>
                </a:solidFill>
              </a:rPr>
              <a:t>: By using schools, propaganda, renaming streets after him he promoted a cult of personality and ruthlessly removed any opposition</a:t>
            </a:r>
            <a:endParaRPr lang="en-US" dirty="0">
              <a:solidFill>
                <a:srgbClr val="0070C0"/>
              </a:solidFill>
            </a:endParaRPr>
          </a:p>
        </p:txBody>
      </p:sp>
    </p:spTree>
    <p:extLst>
      <p:ext uri="{BB962C8B-B14F-4D97-AF65-F5344CB8AC3E}">
        <p14:creationId xmlns:p14="http://schemas.microsoft.com/office/powerpoint/2010/main" val="190280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u="sng" dirty="0">
                <a:solidFill>
                  <a:srgbClr val="002060"/>
                </a:solidFill>
                <a:latin typeface="Algerian" panose="04020705040A02060702" pitchFamily="82" charset="0"/>
              </a:rPr>
              <a:t>Postwar Issues / Underlying Problems</a:t>
            </a:r>
            <a:endParaRPr lang="en-US" dirty="0">
              <a:solidFill>
                <a:srgbClr val="002060"/>
              </a:solidFill>
              <a:latin typeface="Algerian" panose="04020705040A02060702" pitchFamily="82" charset="0"/>
            </a:endParaRPr>
          </a:p>
        </p:txBody>
      </p:sp>
      <p:sp>
        <p:nvSpPr>
          <p:cNvPr id="3" name="Content Placeholder 2"/>
          <p:cNvSpPr>
            <a:spLocks noGrp="1"/>
          </p:cNvSpPr>
          <p:nvPr>
            <p:ph idx="1"/>
          </p:nvPr>
        </p:nvSpPr>
        <p:spPr>
          <a:xfrm>
            <a:off x="0" y="1600200"/>
            <a:ext cx="9144000" cy="5257800"/>
          </a:xfrm>
        </p:spPr>
        <p:txBody>
          <a:bodyPr>
            <a:normAutofit/>
          </a:bodyPr>
          <a:lstStyle/>
          <a:p>
            <a:pPr lvl="0"/>
            <a:r>
              <a:rPr lang="en-US" dirty="0">
                <a:solidFill>
                  <a:srgbClr val="002060"/>
                </a:solidFill>
              </a:rPr>
              <a:t>While Great Britain and France appeared strong</a:t>
            </a:r>
          </a:p>
          <a:p>
            <a:r>
              <a:rPr lang="en-US" dirty="0">
                <a:solidFill>
                  <a:srgbClr val="002060"/>
                </a:solidFill>
              </a:rPr>
              <a:t>After WWI they faced grave problems such as:</a:t>
            </a:r>
          </a:p>
          <a:p>
            <a:pPr marL="0" lvl="0" indent="0">
              <a:buNone/>
            </a:pPr>
            <a:r>
              <a:rPr lang="en-US" dirty="0">
                <a:solidFill>
                  <a:srgbClr val="FF0000"/>
                </a:solidFill>
              </a:rPr>
              <a:t>1. Finding jobs for returning vets</a:t>
            </a:r>
          </a:p>
          <a:p>
            <a:pPr marL="0" lvl="0" indent="0">
              <a:buNone/>
            </a:pPr>
            <a:r>
              <a:rPr lang="en-US" dirty="0">
                <a:solidFill>
                  <a:srgbClr val="006600"/>
                </a:solidFill>
              </a:rPr>
              <a:t>2. Rebuilding war damaged lands</a:t>
            </a:r>
          </a:p>
          <a:p>
            <a:pPr marL="0" lvl="0" indent="0">
              <a:buNone/>
            </a:pPr>
            <a:r>
              <a:rPr lang="en-US" dirty="0">
                <a:solidFill>
                  <a:srgbClr val="FF0066"/>
                </a:solidFill>
              </a:rPr>
              <a:t>3. Huge debts</a:t>
            </a:r>
          </a:p>
          <a:p>
            <a:pPr marL="0" lvl="0" indent="0">
              <a:buNone/>
            </a:pPr>
            <a:r>
              <a:rPr lang="en-US" dirty="0">
                <a:solidFill>
                  <a:srgbClr val="0070C0"/>
                </a:solidFill>
              </a:rPr>
              <a:t>4. Economic problems fed social unrest &amp; made radical ideas more popular</a:t>
            </a:r>
          </a:p>
          <a:p>
            <a:pPr marL="0" lvl="0" indent="0">
              <a:buNone/>
            </a:pPr>
            <a:r>
              <a:rPr lang="en-US" dirty="0">
                <a:solidFill>
                  <a:srgbClr val="7030A0"/>
                </a:solidFill>
              </a:rPr>
              <a:t>5. Peace settlements dissatisfied many Europeans</a:t>
            </a:r>
          </a:p>
          <a:p>
            <a:pPr marL="0" indent="0">
              <a:buNone/>
            </a:pPr>
            <a:r>
              <a:rPr lang="en-US" dirty="0">
                <a:solidFill>
                  <a:srgbClr val="FFC000"/>
                </a:solidFill>
              </a:rPr>
              <a:t>6.  Europe lacked strong leaders</a:t>
            </a:r>
          </a:p>
        </p:txBody>
      </p:sp>
    </p:spTree>
    <p:extLst>
      <p:ext uri="{BB962C8B-B14F-4D97-AF65-F5344CB8AC3E}">
        <p14:creationId xmlns:p14="http://schemas.microsoft.com/office/powerpoint/2010/main" val="390614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u="sng" dirty="0">
                <a:solidFill>
                  <a:srgbClr val="FF3300"/>
                </a:solidFill>
              </a:rPr>
              <a:t>The Rise of Mussolini</a:t>
            </a:r>
            <a:endParaRPr lang="en-US" dirty="0">
              <a:solidFill>
                <a:srgbClr val="FF3300"/>
              </a:solidFill>
            </a:endParaRPr>
          </a:p>
        </p:txBody>
      </p:sp>
      <p:sp>
        <p:nvSpPr>
          <p:cNvPr id="3" name="Content Placeholder 2"/>
          <p:cNvSpPr>
            <a:spLocks noGrp="1"/>
          </p:cNvSpPr>
          <p:nvPr>
            <p:ph idx="1"/>
          </p:nvPr>
        </p:nvSpPr>
        <p:spPr>
          <a:xfrm>
            <a:off x="13855" y="1143000"/>
            <a:ext cx="9144000" cy="5638800"/>
          </a:xfrm>
        </p:spPr>
        <p:txBody>
          <a:bodyPr>
            <a:normAutofit/>
          </a:bodyPr>
          <a:lstStyle/>
          <a:p>
            <a:pPr lvl="1"/>
            <a:r>
              <a:rPr lang="en-US" dirty="0">
                <a:solidFill>
                  <a:srgbClr val="003300"/>
                </a:solidFill>
              </a:rPr>
              <a:t>In 1919 Italian nationalists were outraged by the </a:t>
            </a:r>
            <a:r>
              <a:rPr lang="en-US" b="1" u="sng" dirty="0">
                <a:solidFill>
                  <a:srgbClr val="FF3300"/>
                </a:solidFill>
              </a:rPr>
              <a:t>Paris Peace Treaties</a:t>
            </a:r>
          </a:p>
          <a:p>
            <a:pPr lvl="1"/>
            <a:r>
              <a:rPr lang="en-US" dirty="0">
                <a:solidFill>
                  <a:srgbClr val="003300"/>
                </a:solidFill>
              </a:rPr>
              <a:t>They had expected to gain territory on the Adriatic but the lands went to the new Yugoslavia</a:t>
            </a:r>
          </a:p>
          <a:p>
            <a:pPr lvl="1"/>
            <a:r>
              <a:rPr lang="en-US" dirty="0">
                <a:solidFill>
                  <a:srgbClr val="003300"/>
                </a:solidFill>
              </a:rPr>
              <a:t>Many peasants were inspired by the Russian Revolution and began </a:t>
            </a:r>
            <a:r>
              <a:rPr lang="en-US" b="1" u="sng" dirty="0">
                <a:solidFill>
                  <a:srgbClr val="FF3300"/>
                </a:solidFill>
              </a:rPr>
              <a:t>seizing</a:t>
            </a:r>
            <a:r>
              <a:rPr lang="en-US" dirty="0">
                <a:solidFill>
                  <a:srgbClr val="003300"/>
                </a:solidFill>
              </a:rPr>
              <a:t> land, and workers went </a:t>
            </a:r>
            <a:r>
              <a:rPr lang="en-US" b="1" u="sng" dirty="0">
                <a:solidFill>
                  <a:srgbClr val="FF3300"/>
                </a:solidFill>
              </a:rPr>
              <a:t>on strike </a:t>
            </a:r>
            <a:r>
              <a:rPr lang="en-US" dirty="0">
                <a:solidFill>
                  <a:srgbClr val="003300"/>
                </a:solidFill>
              </a:rPr>
              <a:t>or seized </a:t>
            </a:r>
            <a:r>
              <a:rPr lang="en-US" b="1" dirty="0">
                <a:solidFill>
                  <a:srgbClr val="FF3300"/>
                </a:solidFill>
              </a:rPr>
              <a:t>factories</a:t>
            </a:r>
            <a:r>
              <a:rPr lang="en-US" dirty="0">
                <a:solidFill>
                  <a:srgbClr val="003300"/>
                </a:solidFill>
              </a:rPr>
              <a:t> and </a:t>
            </a:r>
            <a:r>
              <a:rPr lang="en-US" b="1" u="sng" dirty="0">
                <a:solidFill>
                  <a:srgbClr val="FF3300"/>
                </a:solidFill>
              </a:rPr>
              <a:t>taxes</a:t>
            </a:r>
            <a:r>
              <a:rPr lang="en-US" dirty="0">
                <a:solidFill>
                  <a:srgbClr val="003300"/>
                </a:solidFill>
              </a:rPr>
              <a:t> rose</a:t>
            </a:r>
          </a:p>
          <a:p>
            <a:r>
              <a:rPr lang="en-US" dirty="0">
                <a:solidFill>
                  <a:srgbClr val="003300"/>
                </a:solidFill>
              </a:rPr>
              <a:t>The government split into feuding </a:t>
            </a:r>
            <a:r>
              <a:rPr lang="en-US" b="1" u="sng" dirty="0">
                <a:solidFill>
                  <a:srgbClr val="FF3300"/>
                </a:solidFill>
              </a:rPr>
              <a:t>factions</a:t>
            </a:r>
            <a:r>
              <a:rPr lang="en-US" dirty="0">
                <a:solidFill>
                  <a:srgbClr val="FF3300"/>
                </a:solidFill>
              </a:rPr>
              <a:t> </a:t>
            </a:r>
            <a:r>
              <a:rPr lang="en-US" dirty="0">
                <a:solidFill>
                  <a:srgbClr val="003300"/>
                </a:solidFill>
              </a:rPr>
              <a:t>and seemed powerless to end the </a:t>
            </a:r>
            <a:r>
              <a:rPr lang="en-US" b="1" dirty="0">
                <a:solidFill>
                  <a:srgbClr val="FF3300"/>
                </a:solidFill>
              </a:rPr>
              <a:t>crisis</a:t>
            </a:r>
          </a:p>
        </p:txBody>
      </p:sp>
    </p:spTree>
    <p:extLst>
      <p:ext uri="{BB962C8B-B14F-4D97-AF65-F5344CB8AC3E}">
        <p14:creationId xmlns:p14="http://schemas.microsoft.com/office/powerpoint/2010/main" val="416625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a:solidFill>
                  <a:srgbClr val="FF0000"/>
                </a:solidFill>
                <a:latin typeface="Harlow Solid Italic" panose="04030604020F02020D02" pitchFamily="82" charset="0"/>
              </a:rPr>
              <a:t>A Leader Emerges</a:t>
            </a:r>
            <a:endParaRPr lang="en-US" dirty="0">
              <a:solidFill>
                <a:srgbClr val="FF0000"/>
              </a:solidFill>
              <a:latin typeface="Harlow Solid Italic" panose="04030604020F02020D02" pitchFamily="82" charset="0"/>
            </a:endParaRPr>
          </a:p>
        </p:txBody>
      </p:sp>
      <p:sp>
        <p:nvSpPr>
          <p:cNvPr id="3" name="Content Placeholder 2"/>
          <p:cNvSpPr>
            <a:spLocks noGrp="1"/>
          </p:cNvSpPr>
          <p:nvPr>
            <p:ph sz="half" idx="1"/>
          </p:nvPr>
        </p:nvSpPr>
        <p:spPr>
          <a:xfrm>
            <a:off x="76200" y="1295400"/>
            <a:ext cx="4800600" cy="4830763"/>
          </a:xfrm>
        </p:spPr>
        <p:txBody>
          <a:bodyPr>
            <a:normAutofit/>
          </a:bodyPr>
          <a:lstStyle/>
          <a:p>
            <a:pPr marL="457200" lvl="1" indent="0">
              <a:buNone/>
            </a:pPr>
            <a:r>
              <a:rPr lang="en-US" b="1" u="sng" dirty="0">
                <a:solidFill>
                  <a:srgbClr val="C00000"/>
                </a:solidFill>
              </a:rPr>
              <a:t>Benito Mussolini </a:t>
            </a:r>
            <a:r>
              <a:rPr lang="en-US" dirty="0"/>
              <a:t>was a nationalist and in 1919 he organized veterans and other unhappy Italians into the </a:t>
            </a:r>
            <a:r>
              <a:rPr lang="en-US" b="1" u="sng" dirty="0">
                <a:solidFill>
                  <a:srgbClr val="C00000"/>
                </a:solidFill>
              </a:rPr>
              <a:t>Fascist Party  </a:t>
            </a:r>
            <a:r>
              <a:rPr lang="en-US" dirty="0"/>
              <a:t>taking the name from a Latin word meaning a bundle of sticks wrapped around an ax symbolizing the </a:t>
            </a:r>
            <a:r>
              <a:rPr lang="en-US" b="1" u="sng" dirty="0">
                <a:solidFill>
                  <a:srgbClr val="C00000"/>
                </a:solidFill>
              </a:rPr>
              <a:t>authority of ancient Rome </a:t>
            </a:r>
          </a:p>
          <a:p>
            <a:pPr marL="0" indent="0">
              <a:buNone/>
            </a:pPr>
            <a:r>
              <a:rPr lang="en-US" sz="2600" dirty="0"/>
              <a:t> He promised to end </a:t>
            </a:r>
            <a:r>
              <a:rPr lang="en-US" sz="2600" b="1" u="sng" dirty="0">
                <a:solidFill>
                  <a:srgbClr val="C00000"/>
                </a:solidFill>
              </a:rPr>
              <a:t>corruption</a:t>
            </a:r>
            <a:r>
              <a:rPr lang="en-US" sz="2600" dirty="0"/>
              <a:t>, to replace turmoil with </a:t>
            </a:r>
            <a:r>
              <a:rPr lang="en-US" sz="2600" b="1" u="sng" dirty="0">
                <a:solidFill>
                  <a:srgbClr val="C00000"/>
                </a:solidFill>
              </a:rPr>
              <a:t>order</a:t>
            </a:r>
            <a:r>
              <a:rPr lang="en-US" sz="2600" dirty="0"/>
              <a:t> and revive the greatness of </a:t>
            </a:r>
            <a:r>
              <a:rPr lang="en-US" sz="2600" b="1" u="sng" dirty="0">
                <a:solidFill>
                  <a:srgbClr val="C00000"/>
                </a:solidFill>
              </a:rPr>
              <a:t>Rome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371600"/>
            <a:ext cx="3962400" cy="4800599"/>
          </a:xfrm>
        </p:spPr>
      </p:pic>
    </p:spTree>
    <p:extLst>
      <p:ext uri="{BB962C8B-B14F-4D97-AF65-F5344CB8AC3E}">
        <p14:creationId xmlns:p14="http://schemas.microsoft.com/office/powerpoint/2010/main" val="4191032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u="sng" dirty="0">
                <a:solidFill>
                  <a:srgbClr val="002060"/>
                </a:solidFill>
                <a:latin typeface="Algerian" panose="04020705040A02060702" pitchFamily="82" charset="0"/>
              </a:rPr>
              <a:t>Seizing Power</a:t>
            </a:r>
            <a:endParaRPr lang="en-US" dirty="0">
              <a:solidFill>
                <a:srgbClr val="002060"/>
              </a:solidFill>
              <a:latin typeface="Algerian" panose="04020705040A02060702" pitchFamily="82" charset="0"/>
            </a:endParaRPr>
          </a:p>
        </p:txBody>
      </p:sp>
      <p:sp>
        <p:nvSpPr>
          <p:cNvPr id="3" name="Content Placeholder 2"/>
          <p:cNvSpPr>
            <a:spLocks noGrp="1"/>
          </p:cNvSpPr>
          <p:nvPr>
            <p:ph idx="1"/>
          </p:nvPr>
        </p:nvSpPr>
        <p:spPr>
          <a:xfrm>
            <a:off x="0" y="1295400"/>
            <a:ext cx="9144000" cy="5562600"/>
          </a:xfrm>
        </p:spPr>
        <p:txBody>
          <a:bodyPr>
            <a:normAutofit/>
          </a:bodyPr>
          <a:lstStyle/>
          <a:p>
            <a:pPr marL="457200" lvl="1" indent="0">
              <a:buNone/>
            </a:pPr>
            <a:r>
              <a:rPr lang="en-US" dirty="0">
                <a:solidFill>
                  <a:srgbClr val="003366"/>
                </a:solidFill>
              </a:rPr>
              <a:t>Mussolini organized his supporters into </a:t>
            </a:r>
            <a:r>
              <a:rPr lang="en-US" b="1" u="sng" dirty="0"/>
              <a:t>Black Shirts </a:t>
            </a:r>
            <a:r>
              <a:rPr lang="en-US" dirty="0">
                <a:solidFill>
                  <a:srgbClr val="003366"/>
                </a:solidFill>
              </a:rPr>
              <a:t>combat squads who use terror and intimidation against all who opposed them</a:t>
            </a:r>
          </a:p>
          <a:p>
            <a:pPr marL="457200" lvl="1" indent="0">
              <a:buNone/>
            </a:pPr>
            <a:r>
              <a:rPr lang="en-US" dirty="0">
                <a:solidFill>
                  <a:srgbClr val="003366"/>
                </a:solidFill>
              </a:rPr>
              <a:t>They ousted many elected officials in the north with the support of many who had lost faith in the government</a:t>
            </a:r>
          </a:p>
          <a:p>
            <a:r>
              <a:rPr lang="en-US" dirty="0">
                <a:solidFill>
                  <a:srgbClr val="003366"/>
                </a:solidFill>
              </a:rPr>
              <a:t>Thousands marched on Rome and to avoid civil war </a:t>
            </a:r>
            <a:r>
              <a:rPr lang="en-US" b="1" u="sng" dirty="0"/>
              <a:t>King Victor Emmanuel </a:t>
            </a:r>
            <a:r>
              <a:rPr lang="en-US" dirty="0">
                <a:solidFill>
                  <a:srgbClr val="003366"/>
                </a:solidFill>
              </a:rPr>
              <a:t>asked Mussolini to form a government and serve </a:t>
            </a:r>
            <a:r>
              <a:rPr lang="en-US" dirty="0"/>
              <a:t>as </a:t>
            </a:r>
            <a:r>
              <a:rPr lang="en-US" b="1" u="sng" dirty="0"/>
              <a:t>Prime Minister</a:t>
            </a:r>
          </a:p>
        </p:txBody>
      </p:sp>
    </p:spTree>
    <p:extLst>
      <p:ext uri="{BB962C8B-B14F-4D97-AF65-F5344CB8AC3E}">
        <p14:creationId xmlns:p14="http://schemas.microsoft.com/office/powerpoint/2010/main" val="838806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u="sng" dirty="0">
                <a:solidFill>
                  <a:srgbClr val="003366"/>
                </a:solidFill>
                <a:latin typeface="Algerian" panose="04020705040A02060702" pitchFamily="82" charset="0"/>
              </a:rPr>
              <a:t>Mussolini’s Italy</a:t>
            </a:r>
            <a:endParaRPr lang="en-US" dirty="0">
              <a:solidFill>
                <a:srgbClr val="003366"/>
              </a:solidFill>
              <a:latin typeface="Algerian" panose="04020705040A02060702" pitchFamily="82" charset="0"/>
            </a:endParaRPr>
          </a:p>
        </p:txBody>
      </p:sp>
      <p:sp>
        <p:nvSpPr>
          <p:cNvPr id="3" name="Content Placeholder 2"/>
          <p:cNvSpPr>
            <a:spLocks noGrp="1"/>
          </p:cNvSpPr>
          <p:nvPr>
            <p:ph idx="1"/>
          </p:nvPr>
        </p:nvSpPr>
        <p:spPr>
          <a:xfrm>
            <a:off x="152400" y="1295400"/>
            <a:ext cx="8991600" cy="5562600"/>
          </a:xfrm>
        </p:spPr>
        <p:txBody>
          <a:bodyPr>
            <a:normAutofit fontScale="92500" lnSpcReduction="20000"/>
          </a:bodyPr>
          <a:lstStyle/>
          <a:p>
            <a:pPr marL="457200" lvl="1" indent="0">
              <a:buNone/>
            </a:pPr>
            <a:r>
              <a:rPr lang="en-US" b="1" i="1" u="sng" dirty="0">
                <a:solidFill>
                  <a:srgbClr val="003366"/>
                </a:solidFill>
              </a:rPr>
              <a:t>Il Duce or The Leader</a:t>
            </a:r>
          </a:p>
          <a:p>
            <a:pPr marL="457200" lvl="1" indent="0">
              <a:buNone/>
            </a:pPr>
            <a:r>
              <a:rPr lang="en-US" b="1" i="1" u="sng" dirty="0">
                <a:solidFill>
                  <a:srgbClr val="003366"/>
                </a:solidFill>
              </a:rPr>
              <a:t>Benito Mussolini</a:t>
            </a:r>
          </a:p>
          <a:p>
            <a:pPr marL="0" lvl="0" indent="0">
              <a:buNone/>
            </a:pPr>
            <a:r>
              <a:rPr lang="en-US" dirty="0"/>
              <a:t>1. Suppressed rival parties, imprisoned critics</a:t>
            </a:r>
          </a:p>
          <a:p>
            <a:pPr marL="0" lvl="0" indent="0">
              <a:buNone/>
            </a:pPr>
            <a:r>
              <a:rPr lang="en-US" dirty="0">
                <a:solidFill>
                  <a:srgbClr val="003366"/>
                </a:solidFill>
              </a:rPr>
              <a:t>2. Muzzled or silenced the press</a:t>
            </a:r>
          </a:p>
          <a:p>
            <a:pPr marL="0" lvl="0" indent="0">
              <a:buNone/>
            </a:pPr>
            <a:r>
              <a:rPr lang="en-US" dirty="0"/>
              <a:t>3. Rigged elections</a:t>
            </a:r>
          </a:p>
          <a:p>
            <a:pPr marL="0" lvl="0" indent="0">
              <a:buNone/>
            </a:pPr>
            <a:r>
              <a:rPr lang="en-US" dirty="0">
                <a:solidFill>
                  <a:srgbClr val="003366"/>
                </a:solidFill>
              </a:rPr>
              <a:t>4. Replaced elected officials with Fascist supporters</a:t>
            </a:r>
          </a:p>
          <a:p>
            <a:pPr marL="0" lvl="0" indent="0">
              <a:buNone/>
            </a:pPr>
            <a:r>
              <a:rPr lang="en-US" dirty="0"/>
              <a:t>5. He brought the economy under state control by having representatives of business, labor, government and Fascist party controlling industry, agriculture and trade</a:t>
            </a:r>
          </a:p>
          <a:p>
            <a:pPr marL="0" lvl="0" indent="0">
              <a:buNone/>
            </a:pPr>
            <a:r>
              <a:rPr lang="en-US" dirty="0">
                <a:solidFill>
                  <a:srgbClr val="003366"/>
                </a:solidFill>
              </a:rPr>
              <a:t>6. The state not the individual is what is important </a:t>
            </a:r>
          </a:p>
          <a:p>
            <a:pPr marL="0" indent="0">
              <a:buNone/>
            </a:pPr>
            <a:r>
              <a:rPr lang="en-US" dirty="0"/>
              <a:t>7 Shaping the young was a major</a:t>
            </a:r>
          </a:p>
        </p:txBody>
      </p:sp>
    </p:spTree>
    <p:extLst>
      <p:ext uri="{BB962C8B-B14F-4D97-AF65-F5344CB8AC3E}">
        <p14:creationId xmlns:p14="http://schemas.microsoft.com/office/powerpoint/2010/main" val="3240775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a:t>    </a:t>
            </a:r>
            <a:r>
              <a:rPr lang="en-US" u="sng" dirty="0">
                <a:solidFill>
                  <a:srgbClr val="C00000"/>
                </a:solidFill>
                <a:latin typeface="Copperplate Gothic Bold" panose="020E0705020206020404" pitchFamily="34" charset="0"/>
              </a:rPr>
              <a:t>What is Fascism?</a:t>
            </a:r>
            <a:endParaRPr lang="en-US" dirty="0">
              <a:solidFill>
                <a:srgbClr val="C00000"/>
              </a:solidFill>
              <a:latin typeface="Copperplate Gothic Bold" panose="020E0705020206020404" pitchFamily="34" charset="0"/>
            </a:endParaRPr>
          </a:p>
        </p:txBody>
      </p:sp>
      <p:sp>
        <p:nvSpPr>
          <p:cNvPr id="3" name="Content Placeholder 2"/>
          <p:cNvSpPr>
            <a:spLocks noGrp="1"/>
          </p:cNvSpPr>
          <p:nvPr>
            <p:ph idx="1"/>
          </p:nvPr>
        </p:nvSpPr>
        <p:spPr>
          <a:xfrm>
            <a:off x="0" y="1143000"/>
            <a:ext cx="9144000" cy="5638800"/>
          </a:xfrm>
        </p:spPr>
        <p:txBody>
          <a:bodyPr>
            <a:normAutofit/>
          </a:bodyPr>
          <a:lstStyle/>
          <a:p>
            <a:pPr marL="457200" lvl="1" indent="0">
              <a:buNone/>
            </a:pPr>
            <a:r>
              <a:rPr lang="en-US" b="1" u="sng" dirty="0">
                <a:solidFill>
                  <a:srgbClr val="C00000"/>
                </a:solidFill>
              </a:rPr>
              <a:t>Fascism</a:t>
            </a:r>
            <a:r>
              <a:rPr lang="en-US" dirty="0"/>
              <a:t> is an authoritarian government that </a:t>
            </a:r>
            <a:r>
              <a:rPr lang="en-US" dirty="0">
                <a:solidFill>
                  <a:srgbClr val="C00000"/>
                </a:solidFill>
              </a:rPr>
              <a:t>is </a:t>
            </a:r>
            <a:r>
              <a:rPr lang="en-US" b="1" dirty="0">
                <a:solidFill>
                  <a:srgbClr val="C00000"/>
                </a:solidFill>
              </a:rPr>
              <a:t>NOT Communism </a:t>
            </a:r>
          </a:p>
          <a:p>
            <a:pPr lvl="0"/>
            <a:r>
              <a:rPr lang="en-US" dirty="0"/>
              <a:t>extreme nationalism</a:t>
            </a:r>
          </a:p>
          <a:p>
            <a:pPr lvl="0"/>
            <a:r>
              <a:rPr lang="en-US" dirty="0"/>
              <a:t>strong powerful ruler</a:t>
            </a:r>
          </a:p>
          <a:p>
            <a:pPr lvl="0"/>
            <a:r>
              <a:rPr lang="en-US" dirty="0"/>
              <a:t>glorified action, </a:t>
            </a:r>
            <a:r>
              <a:rPr lang="en-US" b="1" u="sng" dirty="0">
                <a:solidFill>
                  <a:srgbClr val="C00000"/>
                </a:solidFill>
              </a:rPr>
              <a:t>violence</a:t>
            </a:r>
            <a:r>
              <a:rPr lang="en-US" dirty="0"/>
              <a:t> and discipline and loyalty to the state</a:t>
            </a:r>
          </a:p>
          <a:p>
            <a:pPr lvl="0"/>
            <a:r>
              <a:rPr lang="en-US" dirty="0"/>
              <a:t>Anti enlightenment, anti democratic,</a:t>
            </a:r>
          </a:p>
          <a:p>
            <a:pPr lvl="0"/>
            <a:r>
              <a:rPr lang="en-US" dirty="0"/>
              <a:t>aggressive expansionism </a:t>
            </a:r>
          </a:p>
          <a:p>
            <a:r>
              <a:rPr lang="en-US" dirty="0"/>
              <a:t>Totalitarian leaders</a:t>
            </a:r>
          </a:p>
        </p:txBody>
      </p:sp>
    </p:spTree>
    <p:extLst>
      <p:ext uri="{BB962C8B-B14F-4D97-AF65-F5344CB8AC3E}">
        <p14:creationId xmlns:p14="http://schemas.microsoft.com/office/powerpoint/2010/main" val="539448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u="sng" dirty="0"/>
              <a:t>Totalitarian Rule</a:t>
            </a:r>
            <a:endParaRPr lang="en-US" b="1" dirty="0"/>
          </a:p>
        </p:txBody>
      </p:sp>
      <p:sp>
        <p:nvSpPr>
          <p:cNvPr id="3" name="Content Placeholder 2"/>
          <p:cNvSpPr>
            <a:spLocks noGrp="1"/>
          </p:cNvSpPr>
          <p:nvPr>
            <p:ph idx="1"/>
          </p:nvPr>
        </p:nvSpPr>
        <p:spPr>
          <a:xfrm>
            <a:off x="0" y="1066800"/>
            <a:ext cx="9144000" cy="5791200"/>
          </a:xfrm>
        </p:spPr>
        <p:txBody>
          <a:bodyPr>
            <a:normAutofit/>
          </a:bodyPr>
          <a:lstStyle/>
          <a:p>
            <a:pPr marL="457200" lvl="1" indent="0">
              <a:buNone/>
            </a:pPr>
            <a:r>
              <a:rPr lang="en-US" b="1" dirty="0"/>
              <a:t>                    </a:t>
            </a:r>
            <a:r>
              <a:rPr lang="en-US" b="1" u="sng" dirty="0"/>
              <a:t> </a:t>
            </a:r>
            <a:r>
              <a:rPr lang="en-US" b="1" u="sng" dirty="0">
                <a:solidFill>
                  <a:srgbClr val="C00000"/>
                </a:solidFill>
              </a:rPr>
              <a:t>Features of Totalitarian States</a:t>
            </a:r>
            <a:endParaRPr lang="en-US" dirty="0">
              <a:solidFill>
                <a:srgbClr val="C00000"/>
              </a:solidFill>
            </a:endParaRPr>
          </a:p>
          <a:p>
            <a:pPr lvl="0"/>
            <a:r>
              <a:rPr lang="en-US" dirty="0">
                <a:solidFill>
                  <a:srgbClr val="C00000"/>
                </a:solidFill>
              </a:rPr>
              <a:t>single party </a:t>
            </a:r>
            <a:r>
              <a:rPr lang="en-US" b="1" u="sng" dirty="0"/>
              <a:t>dictatorship</a:t>
            </a:r>
          </a:p>
          <a:p>
            <a:pPr lvl="0"/>
            <a:r>
              <a:rPr lang="en-US" dirty="0">
                <a:solidFill>
                  <a:srgbClr val="C00000"/>
                </a:solidFill>
              </a:rPr>
              <a:t>use of </a:t>
            </a:r>
            <a:r>
              <a:rPr lang="en-US" b="1" u="sng" dirty="0"/>
              <a:t>police spies </a:t>
            </a:r>
            <a:r>
              <a:rPr lang="en-US" dirty="0">
                <a:solidFill>
                  <a:srgbClr val="C00000"/>
                </a:solidFill>
              </a:rPr>
              <a:t>and terror of enforce the will of the state</a:t>
            </a:r>
          </a:p>
          <a:p>
            <a:pPr lvl="0"/>
            <a:r>
              <a:rPr lang="en-US" dirty="0">
                <a:solidFill>
                  <a:srgbClr val="C00000"/>
                </a:solidFill>
              </a:rPr>
              <a:t>strict </a:t>
            </a:r>
            <a:r>
              <a:rPr lang="en-US" b="1" u="sng" dirty="0"/>
              <a:t>censorship</a:t>
            </a:r>
            <a:r>
              <a:rPr lang="en-US" dirty="0">
                <a:solidFill>
                  <a:srgbClr val="C00000"/>
                </a:solidFill>
              </a:rPr>
              <a:t> of government monopoly of the media</a:t>
            </a:r>
          </a:p>
          <a:p>
            <a:pPr lvl="0"/>
            <a:r>
              <a:rPr lang="en-US" dirty="0">
                <a:solidFill>
                  <a:srgbClr val="C00000"/>
                </a:solidFill>
              </a:rPr>
              <a:t>use of </a:t>
            </a:r>
            <a:r>
              <a:rPr lang="en-US" b="1" u="sng" dirty="0"/>
              <a:t>schools</a:t>
            </a:r>
            <a:r>
              <a:rPr lang="en-US" dirty="0">
                <a:solidFill>
                  <a:srgbClr val="C00000"/>
                </a:solidFill>
              </a:rPr>
              <a:t> and media to indoctrinate and mobilize citizens</a:t>
            </a:r>
          </a:p>
          <a:p>
            <a:pPr lvl="0"/>
            <a:r>
              <a:rPr lang="en-US" dirty="0">
                <a:solidFill>
                  <a:srgbClr val="C00000"/>
                </a:solidFill>
              </a:rPr>
              <a:t>unquestioning </a:t>
            </a:r>
            <a:r>
              <a:rPr lang="en-US" b="1" u="sng" dirty="0"/>
              <a:t>obedience</a:t>
            </a:r>
            <a:r>
              <a:rPr lang="en-US" dirty="0">
                <a:solidFill>
                  <a:srgbClr val="C00000"/>
                </a:solidFill>
              </a:rPr>
              <a:t> to a single leader</a:t>
            </a:r>
          </a:p>
          <a:p>
            <a:r>
              <a:rPr lang="en-US" dirty="0">
                <a:solidFill>
                  <a:srgbClr val="C00000"/>
                </a:solidFill>
              </a:rPr>
              <a:t>State control of economy</a:t>
            </a:r>
          </a:p>
        </p:txBody>
      </p:sp>
    </p:spTree>
    <p:extLst>
      <p:ext uri="{BB962C8B-B14F-4D97-AF65-F5344CB8AC3E}">
        <p14:creationId xmlns:p14="http://schemas.microsoft.com/office/powerpoint/2010/main" val="291584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2060"/>
                </a:solidFill>
              </a:rPr>
              <a:t>The Appeal</a:t>
            </a:r>
            <a:endParaRPr lang="en-US" dirty="0">
              <a:solidFill>
                <a:srgbClr val="002060"/>
              </a:solidFill>
            </a:endParaRPr>
          </a:p>
        </p:txBody>
      </p:sp>
      <p:sp>
        <p:nvSpPr>
          <p:cNvPr id="3" name="Content Placeholder 2"/>
          <p:cNvSpPr>
            <a:spLocks noGrp="1"/>
          </p:cNvSpPr>
          <p:nvPr>
            <p:ph idx="1"/>
          </p:nvPr>
        </p:nvSpPr>
        <p:spPr>
          <a:xfrm>
            <a:off x="0" y="1600200"/>
            <a:ext cx="9067800" cy="5257800"/>
          </a:xfrm>
        </p:spPr>
        <p:txBody>
          <a:bodyPr/>
          <a:lstStyle/>
          <a:p>
            <a:pPr marL="457200" lvl="1" indent="0">
              <a:buNone/>
            </a:pPr>
            <a:r>
              <a:rPr lang="en-US" dirty="0">
                <a:solidFill>
                  <a:srgbClr val="002060"/>
                </a:solidFill>
              </a:rPr>
              <a:t>Given its restrictions of individual freedom why did fascism appeal to many Italians?</a:t>
            </a:r>
          </a:p>
          <a:p>
            <a:pPr lvl="0"/>
            <a:r>
              <a:rPr lang="en-US" dirty="0">
                <a:solidFill>
                  <a:srgbClr val="002060"/>
                </a:solidFill>
              </a:rPr>
              <a:t>It promised a </a:t>
            </a:r>
            <a:r>
              <a:rPr lang="en-US" b="1" u="sng" dirty="0">
                <a:solidFill>
                  <a:srgbClr val="C00000"/>
                </a:solidFill>
              </a:rPr>
              <a:t>strong stable government </a:t>
            </a:r>
            <a:r>
              <a:rPr lang="en-US" dirty="0">
                <a:solidFill>
                  <a:srgbClr val="002060"/>
                </a:solidFill>
              </a:rPr>
              <a:t>ending political feuding that paralyzed democracy</a:t>
            </a:r>
          </a:p>
          <a:p>
            <a:r>
              <a:rPr lang="en-US" dirty="0">
                <a:solidFill>
                  <a:srgbClr val="002060"/>
                </a:solidFill>
              </a:rPr>
              <a:t>Intense nationalism, revived national pride</a:t>
            </a:r>
          </a:p>
        </p:txBody>
      </p:sp>
    </p:spTree>
    <p:extLst>
      <p:ext uri="{BB962C8B-B14F-4D97-AF65-F5344CB8AC3E}">
        <p14:creationId xmlns:p14="http://schemas.microsoft.com/office/powerpoint/2010/main" val="113364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b="1" u="sng" dirty="0">
                <a:solidFill>
                  <a:srgbClr val="003366"/>
                </a:solidFill>
              </a:rPr>
              <a:t>HITLER AND THE RISE OF NAZI GERMANY</a:t>
            </a:r>
            <a:endParaRPr lang="en-US" u="sng" dirty="0">
              <a:solidFill>
                <a:srgbClr val="003366"/>
              </a:solidFill>
            </a:endParaRPr>
          </a:p>
        </p:txBody>
      </p:sp>
      <p:sp>
        <p:nvSpPr>
          <p:cNvPr id="3" name="Content Placeholder 2"/>
          <p:cNvSpPr>
            <a:spLocks noGrp="1"/>
          </p:cNvSpPr>
          <p:nvPr>
            <p:ph idx="1"/>
          </p:nvPr>
        </p:nvSpPr>
        <p:spPr>
          <a:xfrm>
            <a:off x="228600" y="1371600"/>
            <a:ext cx="8686800" cy="5181600"/>
          </a:xfrm>
        </p:spPr>
        <p:txBody>
          <a:bodyPr/>
          <a:lstStyle/>
          <a:p>
            <a:pPr marL="457200" lvl="1" indent="0">
              <a:buNone/>
            </a:pPr>
            <a:r>
              <a:rPr lang="en-US" dirty="0">
                <a:solidFill>
                  <a:srgbClr val="003300"/>
                </a:solidFill>
              </a:rPr>
              <a:t>After WWI Germany was on the brink of chaos</a:t>
            </a:r>
          </a:p>
          <a:p>
            <a:r>
              <a:rPr lang="en-US" dirty="0">
                <a:solidFill>
                  <a:srgbClr val="003300"/>
                </a:solidFill>
              </a:rPr>
              <a:t>German leaders drafted a new constitution in the city of </a:t>
            </a:r>
            <a:r>
              <a:rPr lang="en-US" b="1" u="sng" dirty="0">
                <a:solidFill>
                  <a:srgbClr val="003300"/>
                </a:solidFill>
              </a:rPr>
              <a:t>Weimer</a:t>
            </a:r>
            <a:r>
              <a:rPr lang="en-US" dirty="0">
                <a:solidFill>
                  <a:srgbClr val="003300"/>
                </a:solidFill>
              </a:rPr>
              <a:t> setting up a parliamentary system led by a </a:t>
            </a:r>
            <a:r>
              <a:rPr lang="en-US" b="1" u="sng" dirty="0">
                <a:solidFill>
                  <a:srgbClr val="003300"/>
                </a:solidFill>
              </a:rPr>
              <a:t>Chancellor</a:t>
            </a:r>
            <a:r>
              <a:rPr lang="en-US" dirty="0">
                <a:solidFill>
                  <a:srgbClr val="003300"/>
                </a:solidFill>
              </a:rPr>
              <a:t> or prime minister</a:t>
            </a:r>
          </a:p>
          <a:p>
            <a:r>
              <a:rPr lang="en-US" dirty="0">
                <a:solidFill>
                  <a:srgbClr val="002060"/>
                </a:solidFill>
              </a:rPr>
              <a:t>Germany faced severe </a:t>
            </a:r>
            <a:r>
              <a:rPr lang="en-US" b="1" u="sng" dirty="0">
                <a:solidFill>
                  <a:srgbClr val="002060"/>
                </a:solidFill>
              </a:rPr>
              <a:t>problems</a:t>
            </a:r>
          </a:p>
          <a:p>
            <a:r>
              <a:rPr lang="en-US" dirty="0">
                <a:solidFill>
                  <a:srgbClr val="002060"/>
                </a:solidFill>
              </a:rPr>
              <a:t>There were numerous factions vying for power</a:t>
            </a:r>
          </a:p>
        </p:txBody>
      </p:sp>
    </p:spTree>
    <p:extLst>
      <p:ext uri="{BB962C8B-B14F-4D97-AF65-F5344CB8AC3E}">
        <p14:creationId xmlns:p14="http://schemas.microsoft.com/office/powerpoint/2010/main" val="601036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i="1" u="sng" dirty="0">
                <a:solidFill>
                  <a:srgbClr val="006600"/>
                </a:solidFill>
              </a:rPr>
              <a:t>$ Inflation $</a:t>
            </a:r>
            <a:endParaRPr lang="en-US" b="1" i="1" dirty="0">
              <a:solidFill>
                <a:srgbClr val="006600"/>
              </a:solidFill>
            </a:endParaRPr>
          </a:p>
        </p:txBody>
      </p:sp>
      <p:sp>
        <p:nvSpPr>
          <p:cNvPr id="3" name="Content Placeholder 2"/>
          <p:cNvSpPr>
            <a:spLocks noGrp="1"/>
          </p:cNvSpPr>
          <p:nvPr>
            <p:ph idx="1"/>
          </p:nvPr>
        </p:nvSpPr>
        <p:spPr>
          <a:xfrm>
            <a:off x="152400" y="1219200"/>
            <a:ext cx="8915400" cy="5638800"/>
          </a:xfrm>
        </p:spPr>
        <p:txBody>
          <a:bodyPr>
            <a:normAutofit/>
          </a:bodyPr>
          <a:lstStyle/>
          <a:p>
            <a:pPr marL="457200" lvl="1" indent="0">
              <a:buNone/>
            </a:pPr>
            <a:r>
              <a:rPr lang="en-US" dirty="0">
                <a:solidFill>
                  <a:srgbClr val="003300"/>
                </a:solidFill>
              </a:rPr>
              <a:t>When German fell behind in reparation payments France seized the coal rich </a:t>
            </a:r>
            <a:r>
              <a:rPr lang="en-US" b="1" u="sng" dirty="0">
                <a:solidFill>
                  <a:srgbClr val="003300"/>
                </a:solidFill>
              </a:rPr>
              <a:t>Ruhr Valley </a:t>
            </a:r>
            <a:r>
              <a:rPr lang="en-US" dirty="0">
                <a:solidFill>
                  <a:srgbClr val="003300"/>
                </a:solidFill>
              </a:rPr>
              <a:t>causing many Germans to resist by refusing to work</a:t>
            </a:r>
          </a:p>
          <a:p>
            <a:pPr marL="457200" lvl="1" indent="0">
              <a:buNone/>
            </a:pPr>
            <a:r>
              <a:rPr lang="en-US" dirty="0">
                <a:solidFill>
                  <a:srgbClr val="003300"/>
                </a:solidFill>
              </a:rPr>
              <a:t>The government printed huge quantities of money causing massive inflation with most citizen’s salaries not keeping up</a:t>
            </a:r>
          </a:p>
          <a:p>
            <a:r>
              <a:rPr lang="en-US" dirty="0">
                <a:solidFill>
                  <a:srgbClr val="003300"/>
                </a:solidFill>
              </a:rPr>
              <a:t>With the help of US, GB and Frances the reparation payments were reduced and France with drew from the Ruhr area</a:t>
            </a:r>
          </a:p>
        </p:txBody>
      </p:sp>
    </p:spTree>
    <p:extLst>
      <p:ext uri="{BB962C8B-B14F-4D97-AF65-F5344CB8AC3E}">
        <p14:creationId xmlns:p14="http://schemas.microsoft.com/office/powerpoint/2010/main" val="3776568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b="1" u="sng" dirty="0"/>
              <a:t>Adolf Hitler</a:t>
            </a:r>
          </a:p>
        </p:txBody>
      </p:sp>
      <p:sp>
        <p:nvSpPr>
          <p:cNvPr id="3" name="Content Placeholder 2"/>
          <p:cNvSpPr>
            <a:spLocks noGrp="1"/>
          </p:cNvSpPr>
          <p:nvPr>
            <p:ph sz="half" idx="1"/>
          </p:nvPr>
        </p:nvSpPr>
        <p:spPr>
          <a:xfrm>
            <a:off x="0" y="1295400"/>
            <a:ext cx="4648200" cy="5181600"/>
          </a:xfrm>
        </p:spPr>
        <p:txBody>
          <a:bodyPr>
            <a:normAutofit/>
          </a:bodyPr>
          <a:lstStyle/>
          <a:p>
            <a:pPr marL="457200" lvl="1" indent="0">
              <a:buNone/>
            </a:pPr>
            <a:r>
              <a:rPr lang="en-US" dirty="0"/>
              <a:t>He was born in </a:t>
            </a:r>
            <a:r>
              <a:rPr lang="en-US" b="1" u="sng" dirty="0">
                <a:solidFill>
                  <a:srgbClr val="C00000"/>
                </a:solidFill>
              </a:rPr>
              <a:t>Austria</a:t>
            </a:r>
            <a:r>
              <a:rPr lang="en-US" dirty="0"/>
              <a:t> 1889</a:t>
            </a:r>
          </a:p>
          <a:p>
            <a:pPr marL="457200" lvl="1" indent="0">
              <a:buNone/>
            </a:pPr>
            <a:r>
              <a:rPr lang="en-US" dirty="0"/>
              <a:t>Moved to Germany and fought in WWI with the </a:t>
            </a:r>
            <a:r>
              <a:rPr lang="en-US" b="1" u="sng" dirty="0">
                <a:solidFill>
                  <a:srgbClr val="C00000"/>
                </a:solidFill>
              </a:rPr>
              <a:t>German Army</a:t>
            </a:r>
          </a:p>
          <a:p>
            <a:pPr marL="457200" lvl="1" indent="0">
              <a:buNone/>
            </a:pPr>
            <a:r>
              <a:rPr lang="en-US" dirty="0"/>
              <a:t>Like many he despised the Weimar Government and joined a small group of right wing extremists called the </a:t>
            </a:r>
            <a:r>
              <a:rPr lang="en-US" b="1" u="sng" dirty="0">
                <a:solidFill>
                  <a:srgbClr val="C00000"/>
                </a:solidFill>
              </a:rPr>
              <a:t>National Socialist German Workers or Nazi party</a:t>
            </a:r>
            <a:r>
              <a:rPr lang="en-US" dirty="0"/>
              <a:t>.</a:t>
            </a:r>
          </a:p>
          <a:p>
            <a:r>
              <a:rPr lang="en-US" dirty="0"/>
              <a:t>He organized his supporters into fighting squads called </a:t>
            </a:r>
            <a:r>
              <a:rPr lang="en-US" b="1" u="sng" dirty="0">
                <a:solidFill>
                  <a:srgbClr val="C00000"/>
                </a:solidFill>
              </a:rPr>
              <a:t>Storm Troopers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52974" y="1752600"/>
            <a:ext cx="4391026" cy="4419600"/>
          </a:xfrm>
        </p:spPr>
      </p:pic>
    </p:spTree>
    <p:extLst>
      <p:ext uri="{BB962C8B-B14F-4D97-AF65-F5344CB8AC3E}">
        <p14:creationId xmlns:p14="http://schemas.microsoft.com/office/powerpoint/2010/main" val="384072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003300"/>
                </a:solidFill>
              </a:rPr>
              <a:t>Recovery and Depression A Dangerous Imbalance</a:t>
            </a:r>
            <a:endParaRPr lang="en-US" dirty="0">
              <a:solidFill>
                <a:srgbClr val="003300"/>
              </a:solidFill>
            </a:endParaRPr>
          </a:p>
        </p:txBody>
      </p:sp>
      <p:sp>
        <p:nvSpPr>
          <p:cNvPr id="3" name="Content Placeholder 2"/>
          <p:cNvSpPr>
            <a:spLocks noGrp="1"/>
          </p:cNvSpPr>
          <p:nvPr>
            <p:ph idx="1"/>
          </p:nvPr>
        </p:nvSpPr>
        <p:spPr>
          <a:xfrm>
            <a:off x="0" y="1600200"/>
            <a:ext cx="9144000" cy="5257800"/>
          </a:xfrm>
        </p:spPr>
        <p:txBody>
          <a:bodyPr>
            <a:normAutofit/>
          </a:bodyPr>
          <a:lstStyle/>
          <a:p>
            <a:pPr lvl="0"/>
            <a:r>
              <a:rPr lang="en-US" dirty="0">
                <a:solidFill>
                  <a:srgbClr val="003300"/>
                </a:solidFill>
              </a:rPr>
              <a:t>During the 1920’s, Europe made a shaky recovery and the US emerges as the world’s leading </a:t>
            </a:r>
            <a:r>
              <a:rPr lang="en-US" b="1" dirty="0">
                <a:solidFill>
                  <a:srgbClr val="003300"/>
                </a:solidFill>
              </a:rPr>
              <a:t>economic power  </a:t>
            </a:r>
          </a:p>
          <a:p>
            <a:pPr lvl="0"/>
            <a:r>
              <a:rPr lang="en-US" dirty="0">
                <a:solidFill>
                  <a:srgbClr val="003300"/>
                </a:solidFill>
              </a:rPr>
              <a:t>Both American and world economy was overproducing and goods and farm products exceed demands causing prices to drop and surpluses of goods </a:t>
            </a:r>
            <a:r>
              <a:rPr lang="en-US" sz="2000" dirty="0">
                <a:solidFill>
                  <a:srgbClr val="003300"/>
                </a:solidFill>
              </a:rPr>
              <a:t>(supply and demand)</a:t>
            </a:r>
          </a:p>
        </p:txBody>
      </p:sp>
    </p:spTree>
    <p:extLst>
      <p:ext uri="{BB962C8B-B14F-4D97-AF65-F5344CB8AC3E}">
        <p14:creationId xmlns:p14="http://schemas.microsoft.com/office/powerpoint/2010/main" val="1866140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dirty="0"/>
              <a:t>   </a:t>
            </a:r>
            <a:r>
              <a:rPr lang="en-US" u="sng" dirty="0">
                <a:solidFill>
                  <a:srgbClr val="C00000"/>
                </a:solidFill>
                <a:latin typeface="Elephant" panose="02020904090505020303" pitchFamily="18" charset="0"/>
              </a:rPr>
              <a:t>Mein Kamph</a:t>
            </a:r>
            <a:endParaRPr lang="en-US" dirty="0">
              <a:solidFill>
                <a:srgbClr val="C00000"/>
              </a:solidFill>
              <a:latin typeface="Elephant" panose="02020904090505020303" pitchFamily="18" charset="0"/>
            </a:endParaRPr>
          </a:p>
        </p:txBody>
      </p:sp>
      <p:sp>
        <p:nvSpPr>
          <p:cNvPr id="3" name="Content Placeholder 2"/>
          <p:cNvSpPr>
            <a:spLocks noGrp="1"/>
          </p:cNvSpPr>
          <p:nvPr>
            <p:ph idx="1"/>
          </p:nvPr>
        </p:nvSpPr>
        <p:spPr>
          <a:xfrm>
            <a:off x="0" y="1066800"/>
            <a:ext cx="9067800" cy="5791200"/>
          </a:xfrm>
        </p:spPr>
        <p:txBody>
          <a:bodyPr>
            <a:normAutofit lnSpcReduction="10000"/>
          </a:bodyPr>
          <a:lstStyle/>
          <a:p>
            <a:pPr lvl="1"/>
            <a:r>
              <a:rPr lang="en-US" dirty="0">
                <a:solidFill>
                  <a:srgbClr val="002060"/>
                </a:solidFill>
              </a:rPr>
              <a:t>After a failed attempt to overthrow the government he was jailed and while in jail he wrote Mein Kamph or </a:t>
            </a:r>
            <a:r>
              <a:rPr lang="en-US" b="1" u="sng" dirty="0">
                <a:solidFill>
                  <a:srgbClr val="C00000"/>
                </a:solidFill>
              </a:rPr>
              <a:t>My Struggle </a:t>
            </a:r>
            <a:r>
              <a:rPr lang="en-US" dirty="0">
                <a:solidFill>
                  <a:srgbClr val="002060"/>
                </a:solidFill>
              </a:rPr>
              <a:t>where he expressed his extreme nationalism,  </a:t>
            </a:r>
            <a:r>
              <a:rPr lang="en-US" b="1" u="sng" dirty="0">
                <a:solidFill>
                  <a:srgbClr val="C00000"/>
                </a:solidFill>
              </a:rPr>
              <a:t>racism</a:t>
            </a:r>
            <a:r>
              <a:rPr lang="en-US" dirty="0">
                <a:solidFill>
                  <a:srgbClr val="C00000"/>
                </a:solidFill>
              </a:rPr>
              <a:t> </a:t>
            </a:r>
            <a:r>
              <a:rPr lang="en-US" dirty="0">
                <a:solidFill>
                  <a:srgbClr val="002060"/>
                </a:solidFill>
              </a:rPr>
              <a:t>and anti-Semitism and how he belonged to a superior or master race</a:t>
            </a:r>
          </a:p>
          <a:p>
            <a:pPr lvl="1"/>
            <a:r>
              <a:rPr lang="en-US" dirty="0">
                <a:solidFill>
                  <a:srgbClr val="002060"/>
                </a:solidFill>
              </a:rPr>
              <a:t>He viewed Jews not as members of a religion but as a race and claimed that Germany lost the war because it was betrayed by a conspiracy of </a:t>
            </a:r>
            <a:r>
              <a:rPr lang="en-US" b="1" u="sng" dirty="0">
                <a:solidFill>
                  <a:srgbClr val="C00000"/>
                </a:solidFill>
              </a:rPr>
              <a:t>Marxist Jews </a:t>
            </a:r>
            <a:r>
              <a:rPr lang="en-US" dirty="0">
                <a:solidFill>
                  <a:srgbClr val="002060"/>
                </a:solidFill>
              </a:rPr>
              <a:t>and corrupt politicians and business leaders</a:t>
            </a:r>
          </a:p>
          <a:p>
            <a:pPr lvl="1"/>
            <a:r>
              <a:rPr lang="en-US" dirty="0">
                <a:solidFill>
                  <a:srgbClr val="002060"/>
                </a:solidFill>
              </a:rPr>
              <a:t>He urged Germans to united to form One Nation to gain Lebensraum or </a:t>
            </a:r>
            <a:r>
              <a:rPr lang="en-US" b="1" u="sng" dirty="0">
                <a:solidFill>
                  <a:srgbClr val="C00000"/>
                </a:solidFill>
              </a:rPr>
              <a:t>Living Space</a:t>
            </a:r>
          </a:p>
          <a:p>
            <a:r>
              <a:rPr lang="en-US" dirty="0">
                <a:solidFill>
                  <a:srgbClr val="002060"/>
                </a:solidFill>
              </a:rPr>
              <a:t>To achieve greatness Germany needed a strong </a:t>
            </a:r>
            <a:r>
              <a:rPr lang="en-US" b="1" u="sng" dirty="0">
                <a:solidFill>
                  <a:srgbClr val="C00000"/>
                </a:solidFill>
              </a:rPr>
              <a:t>leader or Fuhrer</a:t>
            </a:r>
          </a:p>
        </p:txBody>
      </p:sp>
    </p:spTree>
    <p:extLst>
      <p:ext uri="{BB962C8B-B14F-4D97-AF65-F5344CB8AC3E}">
        <p14:creationId xmlns:p14="http://schemas.microsoft.com/office/powerpoint/2010/main" val="2963311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a:solidFill>
                  <a:srgbClr val="C00000"/>
                </a:solidFill>
              </a:rPr>
              <a:t>Road to Power</a:t>
            </a:r>
            <a:endParaRPr lang="en-US" b="1" dirty="0">
              <a:solidFill>
                <a:srgbClr val="C00000"/>
              </a:solidFill>
            </a:endParaRPr>
          </a:p>
        </p:txBody>
      </p:sp>
      <p:sp>
        <p:nvSpPr>
          <p:cNvPr id="3" name="Content Placeholder 2"/>
          <p:cNvSpPr>
            <a:spLocks noGrp="1"/>
          </p:cNvSpPr>
          <p:nvPr>
            <p:ph idx="1"/>
          </p:nvPr>
        </p:nvSpPr>
        <p:spPr>
          <a:xfrm>
            <a:off x="0" y="1219200"/>
            <a:ext cx="9144000" cy="5638800"/>
          </a:xfrm>
        </p:spPr>
        <p:txBody>
          <a:bodyPr>
            <a:normAutofit fontScale="92500"/>
          </a:bodyPr>
          <a:lstStyle/>
          <a:p>
            <a:pPr lvl="1"/>
            <a:r>
              <a:rPr lang="en-US" dirty="0">
                <a:solidFill>
                  <a:srgbClr val="003300"/>
                </a:solidFill>
              </a:rPr>
              <a:t>After serving a </a:t>
            </a:r>
            <a:r>
              <a:rPr lang="en-US" b="1" u="sng" dirty="0">
                <a:solidFill>
                  <a:srgbClr val="C00000"/>
                </a:solidFill>
              </a:rPr>
              <a:t>Year</a:t>
            </a:r>
            <a:r>
              <a:rPr lang="en-US" dirty="0">
                <a:solidFill>
                  <a:srgbClr val="003300"/>
                </a:solidFill>
              </a:rPr>
              <a:t> in prison Hitler returns to an enthusiastic following</a:t>
            </a:r>
          </a:p>
          <a:p>
            <a:pPr lvl="1"/>
            <a:r>
              <a:rPr lang="en-US" dirty="0">
                <a:solidFill>
                  <a:srgbClr val="003300"/>
                </a:solidFill>
              </a:rPr>
              <a:t>Germans were frustrated with the </a:t>
            </a:r>
            <a:r>
              <a:rPr lang="en-US" b="1" u="sng" dirty="0">
                <a:solidFill>
                  <a:srgbClr val="C00000"/>
                </a:solidFill>
              </a:rPr>
              <a:t>Great Depression </a:t>
            </a:r>
            <a:r>
              <a:rPr lang="en-US" dirty="0">
                <a:solidFill>
                  <a:srgbClr val="003300"/>
                </a:solidFill>
              </a:rPr>
              <a:t>and the high </a:t>
            </a:r>
            <a:r>
              <a:rPr lang="en-US" b="1" u="sng" dirty="0">
                <a:solidFill>
                  <a:srgbClr val="C00000"/>
                </a:solidFill>
              </a:rPr>
              <a:t>unemployment</a:t>
            </a:r>
            <a:r>
              <a:rPr lang="en-US" dirty="0">
                <a:solidFill>
                  <a:srgbClr val="003300"/>
                </a:solidFill>
              </a:rPr>
              <a:t>  rate so the Nazi membership grew to almost a </a:t>
            </a:r>
            <a:r>
              <a:rPr lang="en-US" b="1" u="sng" dirty="0">
                <a:solidFill>
                  <a:srgbClr val="C00000"/>
                </a:solidFill>
              </a:rPr>
              <a:t>million</a:t>
            </a:r>
          </a:p>
          <a:p>
            <a:pPr lvl="1"/>
            <a:r>
              <a:rPr lang="en-US" dirty="0">
                <a:solidFill>
                  <a:srgbClr val="003300"/>
                </a:solidFill>
              </a:rPr>
              <a:t>He promoted an end to </a:t>
            </a:r>
            <a:r>
              <a:rPr lang="en-US" b="1" u="sng" dirty="0">
                <a:solidFill>
                  <a:srgbClr val="C00000"/>
                </a:solidFill>
              </a:rPr>
              <a:t>Reparations</a:t>
            </a:r>
            <a:r>
              <a:rPr lang="en-US" dirty="0">
                <a:solidFill>
                  <a:srgbClr val="003300"/>
                </a:solidFill>
              </a:rPr>
              <a:t>, creating</a:t>
            </a:r>
            <a:r>
              <a:rPr lang="en-US" b="1" u="sng" dirty="0">
                <a:solidFill>
                  <a:srgbClr val="003300"/>
                </a:solidFill>
              </a:rPr>
              <a:t> </a:t>
            </a:r>
            <a:r>
              <a:rPr lang="en-US" b="1" u="sng" dirty="0">
                <a:solidFill>
                  <a:srgbClr val="C00000"/>
                </a:solidFill>
              </a:rPr>
              <a:t>jobs</a:t>
            </a:r>
            <a:r>
              <a:rPr lang="en-US" b="1" u="sng" dirty="0">
                <a:solidFill>
                  <a:srgbClr val="003300"/>
                </a:solidFill>
              </a:rPr>
              <a:t> </a:t>
            </a:r>
            <a:r>
              <a:rPr lang="en-US" dirty="0">
                <a:solidFill>
                  <a:srgbClr val="003300"/>
                </a:solidFill>
              </a:rPr>
              <a:t>and defying the Treaty of Versailles by </a:t>
            </a:r>
            <a:r>
              <a:rPr lang="en-US" b="1" u="sng" dirty="0">
                <a:solidFill>
                  <a:srgbClr val="C00000"/>
                </a:solidFill>
              </a:rPr>
              <a:t>rearming</a:t>
            </a:r>
            <a:r>
              <a:rPr lang="en-US" dirty="0">
                <a:solidFill>
                  <a:srgbClr val="003300"/>
                </a:solidFill>
              </a:rPr>
              <a:t> Germany</a:t>
            </a:r>
          </a:p>
          <a:p>
            <a:pPr lvl="1"/>
            <a:r>
              <a:rPr lang="en-US" dirty="0">
                <a:solidFill>
                  <a:srgbClr val="003300"/>
                </a:solidFill>
              </a:rPr>
              <a:t>With support from the conservatives Hitler wins election to become </a:t>
            </a:r>
            <a:r>
              <a:rPr lang="en-US" b="1" u="sng" dirty="0">
                <a:solidFill>
                  <a:srgbClr val="C00000"/>
                </a:solidFill>
              </a:rPr>
              <a:t>Chancellor</a:t>
            </a:r>
            <a:r>
              <a:rPr lang="en-US" dirty="0">
                <a:solidFill>
                  <a:srgbClr val="003300"/>
                </a:solidFill>
              </a:rPr>
              <a:t> through legal and democratic means</a:t>
            </a:r>
          </a:p>
          <a:p>
            <a:r>
              <a:rPr lang="en-US" dirty="0">
                <a:solidFill>
                  <a:srgbClr val="003300"/>
                </a:solidFill>
              </a:rPr>
              <a:t>Within a year he suspended </a:t>
            </a:r>
            <a:r>
              <a:rPr lang="en-US" b="1" u="sng" dirty="0">
                <a:solidFill>
                  <a:srgbClr val="C00000"/>
                </a:solidFill>
              </a:rPr>
              <a:t>civil rights</a:t>
            </a:r>
            <a:r>
              <a:rPr lang="en-US" dirty="0">
                <a:solidFill>
                  <a:srgbClr val="003300"/>
                </a:solidFill>
              </a:rPr>
              <a:t>,  destroyed opposing parties, Germany becomes a one party state where Hitler demands unquestioning obedience</a:t>
            </a:r>
          </a:p>
        </p:txBody>
      </p:sp>
    </p:spTree>
    <p:extLst>
      <p:ext uri="{BB962C8B-B14F-4D97-AF65-F5344CB8AC3E}">
        <p14:creationId xmlns:p14="http://schemas.microsoft.com/office/powerpoint/2010/main" val="2805565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a:solidFill>
                  <a:srgbClr val="C00000"/>
                </a:solidFill>
                <a:latin typeface="Algerian" panose="04020705040A02060702" pitchFamily="82" charset="0"/>
              </a:rPr>
              <a:t>Hitler’s </a:t>
            </a:r>
            <a:r>
              <a:rPr lang="en-US" b="1" u="sng" dirty="0">
                <a:solidFill>
                  <a:srgbClr val="C00000"/>
                </a:solidFill>
                <a:latin typeface="Algerian" panose="04020705040A02060702" pitchFamily="82" charset="0"/>
              </a:rPr>
              <a:t>Third Reich </a:t>
            </a:r>
            <a:r>
              <a:rPr lang="en-US" sz="2800" b="1" u="sng" dirty="0">
                <a:solidFill>
                  <a:srgbClr val="C00000"/>
                </a:solidFill>
                <a:latin typeface="Algerian" panose="04020705040A02060702" pitchFamily="82" charset="0"/>
              </a:rPr>
              <a:t>(empire)</a:t>
            </a:r>
            <a:endParaRPr lang="en-US" sz="2800" dirty="0">
              <a:solidFill>
                <a:srgbClr val="C00000"/>
              </a:solidFill>
              <a:latin typeface="Algerian" panose="04020705040A02060702" pitchFamily="82" charset="0"/>
            </a:endParaRPr>
          </a:p>
        </p:txBody>
      </p:sp>
      <p:sp>
        <p:nvSpPr>
          <p:cNvPr id="3" name="Content Placeholder 2"/>
          <p:cNvSpPr>
            <a:spLocks noGrp="1"/>
          </p:cNvSpPr>
          <p:nvPr>
            <p:ph sz="half" idx="1"/>
          </p:nvPr>
        </p:nvSpPr>
        <p:spPr>
          <a:xfrm>
            <a:off x="0" y="1371600"/>
            <a:ext cx="4800600" cy="5334000"/>
          </a:xfrm>
        </p:spPr>
        <p:txBody>
          <a:bodyPr>
            <a:normAutofit/>
          </a:bodyPr>
          <a:lstStyle/>
          <a:p>
            <a:pPr marL="457200" lvl="1" indent="0">
              <a:buNone/>
            </a:pPr>
            <a:r>
              <a:rPr lang="en-US" dirty="0"/>
              <a:t>Hitler appeals to German </a:t>
            </a:r>
            <a:r>
              <a:rPr lang="en-US" b="1" u="sng" dirty="0">
                <a:solidFill>
                  <a:srgbClr val="C00000"/>
                </a:solidFill>
              </a:rPr>
              <a:t>nationalism</a:t>
            </a:r>
            <a:r>
              <a:rPr lang="en-US" dirty="0"/>
              <a:t> and Germany’s First Reich or </a:t>
            </a:r>
            <a:r>
              <a:rPr lang="en-US" b="1" u="sng" dirty="0">
                <a:solidFill>
                  <a:srgbClr val="C00000"/>
                </a:solidFill>
              </a:rPr>
              <a:t>Empire</a:t>
            </a:r>
            <a:r>
              <a:rPr lang="en-US" dirty="0"/>
              <a:t> with the medieval Holy Roman Empire, the Second Reich forged by </a:t>
            </a:r>
            <a:r>
              <a:rPr lang="en-US" b="1" u="sng" dirty="0">
                <a:solidFill>
                  <a:srgbClr val="C00000"/>
                </a:solidFill>
              </a:rPr>
              <a:t>Bismarck</a:t>
            </a:r>
            <a:r>
              <a:rPr lang="en-US" dirty="0"/>
              <a:t> and now his </a:t>
            </a:r>
            <a:r>
              <a:rPr lang="en-US" b="1" u="sng" dirty="0">
                <a:solidFill>
                  <a:srgbClr val="C00000"/>
                </a:solidFill>
              </a:rPr>
              <a:t>Third Reich</a:t>
            </a:r>
            <a:r>
              <a:rPr lang="en-US" dirty="0">
                <a:solidFill>
                  <a:srgbClr val="C00000"/>
                </a:solidFill>
              </a:rPr>
              <a:t> </a:t>
            </a:r>
            <a:r>
              <a:rPr lang="en-US" dirty="0"/>
              <a:t>were the German master race would dominate Europe for </a:t>
            </a:r>
            <a:r>
              <a:rPr lang="en-US" b="1" u="sng" dirty="0">
                <a:solidFill>
                  <a:srgbClr val="C00000"/>
                </a:solidFill>
              </a:rPr>
              <a:t>1,000 years</a:t>
            </a:r>
          </a:p>
          <a:p>
            <a:pPr marL="457200" lvl="1" indent="0">
              <a:buNone/>
            </a:pPr>
            <a:r>
              <a:rPr lang="en-US" dirty="0"/>
              <a:t>Hitler </a:t>
            </a:r>
            <a:r>
              <a:rPr lang="en-US" b="1" u="sng" dirty="0">
                <a:solidFill>
                  <a:srgbClr val="C00000"/>
                </a:solidFill>
              </a:rPr>
              <a:t>repudiated, or rejected </a:t>
            </a:r>
            <a:r>
              <a:rPr lang="en-US" dirty="0"/>
              <a:t>the hated Treaty of Versailles scheming to unite Germany and </a:t>
            </a:r>
            <a:r>
              <a:rPr lang="en-US" b="1" u="sng" dirty="0">
                <a:solidFill>
                  <a:srgbClr val="C00000"/>
                </a:solidFill>
              </a:rPr>
              <a:t>Austria</a:t>
            </a:r>
            <a:r>
              <a:rPr lang="en-US" b="1" u="sng" dirty="0"/>
              <a:t>  </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3868" y="1295400"/>
            <a:ext cx="4340132" cy="5105400"/>
          </a:xfrm>
        </p:spPr>
      </p:pic>
    </p:spTree>
    <p:extLst>
      <p:ext uri="{BB962C8B-B14F-4D97-AF65-F5344CB8AC3E}">
        <p14:creationId xmlns:p14="http://schemas.microsoft.com/office/powerpoint/2010/main" val="1358934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7030A0"/>
                </a:solidFill>
                <a:latin typeface="Copperplate Gothic Bold" panose="020E0705020206020404" pitchFamily="34" charset="0"/>
              </a:rPr>
              <a:t>A Totalitarian State</a:t>
            </a:r>
            <a:endParaRPr lang="en-US" b="1" dirty="0">
              <a:solidFill>
                <a:srgbClr val="7030A0"/>
              </a:solidFill>
              <a:latin typeface="Copperplate Gothic Bold" panose="020E0705020206020404" pitchFamily="34" charset="0"/>
            </a:endParaRPr>
          </a:p>
        </p:txBody>
      </p:sp>
      <p:sp>
        <p:nvSpPr>
          <p:cNvPr id="3" name="Content Placeholder 2"/>
          <p:cNvSpPr>
            <a:spLocks noGrp="1"/>
          </p:cNvSpPr>
          <p:nvPr>
            <p:ph idx="1"/>
          </p:nvPr>
        </p:nvSpPr>
        <p:spPr>
          <a:xfrm>
            <a:off x="152400" y="1066800"/>
            <a:ext cx="8991600" cy="5791200"/>
          </a:xfrm>
        </p:spPr>
        <p:txBody>
          <a:bodyPr>
            <a:normAutofit/>
          </a:bodyPr>
          <a:lstStyle/>
          <a:p>
            <a:pPr marL="457200" lvl="1" indent="0">
              <a:buNone/>
            </a:pPr>
            <a:r>
              <a:rPr lang="en-US" b="1" dirty="0">
                <a:solidFill>
                  <a:srgbClr val="7030A0"/>
                </a:solidFill>
              </a:rPr>
              <a:t>To achieve his goals he organized an efficient and brutal system of </a:t>
            </a:r>
            <a:r>
              <a:rPr lang="en-US" b="1" u="sng" dirty="0">
                <a:solidFill>
                  <a:srgbClr val="C00000"/>
                </a:solidFill>
              </a:rPr>
              <a:t>terror,</a:t>
            </a:r>
            <a:r>
              <a:rPr lang="en-US" b="1" dirty="0">
                <a:solidFill>
                  <a:srgbClr val="C00000"/>
                </a:solidFill>
              </a:rPr>
              <a:t> </a:t>
            </a:r>
            <a:r>
              <a:rPr lang="en-US" b="1" dirty="0">
                <a:solidFill>
                  <a:srgbClr val="7030A0"/>
                </a:solidFill>
              </a:rPr>
              <a:t>repression and </a:t>
            </a:r>
            <a:r>
              <a:rPr lang="en-US" b="1" u="sng" dirty="0">
                <a:solidFill>
                  <a:srgbClr val="C00000"/>
                </a:solidFill>
              </a:rPr>
              <a:t>totalitarian  rule </a:t>
            </a:r>
            <a:r>
              <a:rPr lang="en-US" b="1" dirty="0">
                <a:solidFill>
                  <a:srgbClr val="7030A0"/>
                </a:solidFill>
              </a:rPr>
              <a:t>controlling all areas of German life from government to </a:t>
            </a:r>
            <a:r>
              <a:rPr lang="en-US" b="1" u="sng" dirty="0">
                <a:solidFill>
                  <a:srgbClr val="C00000"/>
                </a:solidFill>
              </a:rPr>
              <a:t>religion to education</a:t>
            </a:r>
          </a:p>
          <a:p>
            <a:pPr marL="457200" lvl="1" indent="0">
              <a:buNone/>
            </a:pPr>
            <a:r>
              <a:rPr lang="en-US" b="1" dirty="0">
                <a:solidFill>
                  <a:srgbClr val="7030A0"/>
                </a:solidFill>
              </a:rPr>
              <a:t>The black uniformed SS troops enforced his will and his secret police, or </a:t>
            </a:r>
            <a:r>
              <a:rPr lang="en-US" b="1" u="sng" dirty="0">
                <a:solidFill>
                  <a:srgbClr val="C00000"/>
                </a:solidFill>
              </a:rPr>
              <a:t>Gestapo</a:t>
            </a:r>
            <a:r>
              <a:rPr lang="en-US" b="1" dirty="0">
                <a:solidFill>
                  <a:srgbClr val="7030A0"/>
                </a:solidFill>
              </a:rPr>
              <a:t> rooted out opposition</a:t>
            </a:r>
          </a:p>
          <a:p>
            <a:r>
              <a:rPr lang="en-US" b="1" dirty="0">
                <a:solidFill>
                  <a:srgbClr val="7030A0"/>
                </a:solidFill>
              </a:rPr>
              <a:t>Many cheered his accomplishments ending </a:t>
            </a:r>
            <a:r>
              <a:rPr lang="en-US" b="1" u="sng" dirty="0">
                <a:solidFill>
                  <a:srgbClr val="C00000"/>
                </a:solidFill>
              </a:rPr>
              <a:t>unemployment</a:t>
            </a:r>
            <a:r>
              <a:rPr lang="en-US" b="1" dirty="0">
                <a:solidFill>
                  <a:srgbClr val="7030A0"/>
                </a:solidFill>
              </a:rPr>
              <a:t> and reviving German power</a:t>
            </a:r>
          </a:p>
        </p:txBody>
      </p:sp>
    </p:spTree>
    <p:extLst>
      <p:ext uri="{BB962C8B-B14F-4D97-AF65-F5344CB8AC3E}">
        <p14:creationId xmlns:p14="http://schemas.microsoft.com/office/powerpoint/2010/main" val="2887758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i="1" u="sng" dirty="0">
                <a:solidFill>
                  <a:srgbClr val="006600"/>
                </a:solidFill>
              </a:rPr>
              <a:t>Economic Policy</a:t>
            </a:r>
          </a:p>
        </p:txBody>
      </p:sp>
      <p:sp>
        <p:nvSpPr>
          <p:cNvPr id="3" name="Content Placeholder 2"/>
          <p:cNvSpPr>
            <a:spLocks noGrp="1"/>
          </p:cNvSpPr>
          <p:nvPr>
            <p:ph idx="1"/>
          </p:nvPr>
        </p:nvSpPr>
        <p:spPr>
          <a:xfrm>
            <a:off x="0" y="1143000"/>
            <a:ext cx="9144000" cy="5715000"/>
          </a:xfrm>
        </p:spPr>
        <p:txBody>
          <a:bodyPr>
            <a:normAutofit/>
          </a:bodyPr>
          <a:lstStyle/>
          <a:p>
            <a:pPr marL="457200" lvl="1" indent="0">
              <a:buNone/>
            </a:pPr>
            <a:r>
              <a:rPr lang="en-US" dirty="0">
                <a:solidFill>
                  <a:srgbClr val="006600"/>
                </a:solidFill>
              </a:rPr>
              <a:t>To combat the Great Depression, Hitler launched large </a:t>
            </a:r>
            <a:r>
              <a:rPr lang="en-US" b="1" u="sng" dirty="0">
                <a:solidFill>
                  <a:srgbClr val="006600"/>
                </a:solidFill>
              </a:rPr>
              <a:t>Public Works </a:t>
            </a:r>
            <a:r>
              <a:rPr lang="en-US" dirty="0">
                <a:solidFill>
                  <a:srgbClr val="006600"/>
                </a:solidFill>
              </a:rPr>
              <a:t>programs</a:t>
            </a:r>
          </a:p>
          <a:p>
            <a:pPr marL="457200" lvl="1" indent="0">
              <a:buNone/>
            </a:pPr>
            <a:r>
              <a:rPr lang="en-US" dirty="0">
                <a:solidFill>
                  <a:srgbClr val="006600"/>
                </a:solidFill>
              </a:rPr>
              <a:t>People were put to work building </a:t>
            </a:r>
            <a:r>
              <a:rPr lang="en-US" b="1" dirty="0">
                <a:solidFill>
                  <a:srgbClr val="006600"/>
                </a:solidFill>
              </a:rPr>
              <a:t>highways, housing, replanting forests </a:t>
            </a:r>
            <a:r>
              <a:rPr lang="en-US" dirty="0">
                <a:solidFill>
                  <a:srgbClr val="006600"/>
                </a:solidFill>
              </a:rPr>
              <a:t>and producing military hardware, against the Treaty of Versailles</a:t>
            </a:r>
          </a:p>
          <a:p>
            <a:pPr marL="457200" lvl="1" indent="0">
              <a:buNone/>
            </a:pPr>
            <a:r>
              <a:rPr lang="en-US" dirty="0">
                <a:solidFill>
                  <a:srgbClr val="006600"/>
                </a:solidFill>
              </a:rPr>
              <a:t>Placed both business and </a:t>
            </a:r>
            <a:r>
              <a:rPr lang="en-US" b="1" u="sng" dirty="0">
                <a:solidFill>
                  <a:srgbClr val="006600"/>
                </a:solidFill>
              </a:rPr>
              <a:t>labor</a:t>
            </a:r>
            <a:r>
              <a:rPr lang="en-US" dirty="0">
                <a:solidFill>
                  <a:srgbClr val="006600"/>
                </a:solidFill>
              </a:rPr>
              <a:t> under control of the government</a:t>
            </a:r>
          </a:p>
          <a:p>
            <a:pPr marL="457200" lvl="1" indent="0">
              <a:buNone/>
            </a:pPr>
            <a:r>
              <a:rPr lang="en-US" dirty="0">
                <a:solidFill>
                  <a:srgbClr val="006600"/>
                </a:solidFill>
              </a:rPr>
              <a:t>Few objected to the loss of freedom because their </a:t>
            </a:r>
            <a:r>
              <a:rPr lang="en-US" b="1" u="sng" dirty="0">
                <a:solidFill>
                  <a:srgbClr val="006600"/>
                </a:solidFill>
              </a:rPr>
              <a:t>standard of living </a:t>
            </a:r>
            <a:r>
              <a:rPr lang="en-US" dirty="0">
                <a:solidFill>
                  <a:srgbClr val="006600"/>
                </a:solidFill>
              </a:rPr>
              <a:t>increased</a:t>
            </a:r>
          </a:p>
          <a:p>
            <a:r>
              <a:rPr lang="en-US" b="1" u="sng" dirty="0">
                <a:solidFill>
                  <a:srgbClr val="006600"/>
                </a:solidFill>
              </a:rPr>
              <a:t>Propaganda</a:t>
            </a:r>
            <a:r>
              <a:rPr lang="en-US" dirty="0">
                <a:solidFill>
                  <a:srgbClr val="006600"/>
                </a:solidFill>
              </a:rPr>
              <a:t> highlighted the improvements for workers</a:t>
            </a:r>
          </a:p>
        </p:txBody>
      </p:sp>
    </p:spTree>
    <p:extLst>
      <p:ext uri="{BB962C8B-B14F-4D97-AF65-F5344CB8AC3E}">
        <p14:creationId xmlns:p14="http://schemas.microsoft.com/office/powerpoint/2010/main" val="2614280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002060"/>
                </a:solidFill>
              </a:rPr>
              <a:t>Social Policy</a:t>
            </a:r>
            <a:r>
              <a:rPr lang="en-US" u="sng" dirty="0"/>
              <a:t>/ </a:t>
            </a:r>
            <a:r>
              <a:rPr lang="en-US" u="sng" dirty="0">
                <a:solidFill>
                  <a:srgbClr val="FF0066"/>
                </a:solidFill>
              </a:rPr>
              <a:t>Purging German Culture</a:t>
            </a:r>
          </a:p>
        </p:txBody>
      </p:sp>
      <p:sp>
        <p:nvSpPr>
          <p:cNvPr id="3" name="Content Placeholder 2"/>
          <p:cNvSpPr>
            <a:spLocks noGrp="1"/>
          </p:cNvSpPr>
          <p:nvPr>
            <p:ph sz="half" idx="1"/>
          </p:nvPr>
        </p:nvSpPr>
        <p:spPr>
          <a:xfrm>
            <a:off x="0" y="1600200"/>
            <a:ext cx="4495800" cy="5181600"/>
          </a:xfrm>
        </p:spPr>
        <p:txBody>
          <a:bodyPr>
            <a:normAutofit fontScale="92500" lnSpcReduction="10000"/>
          </a:bodyPr>
          <a:lstStyle/>
          <a:p>
            <a:pPr marL="457200" lvl="1" indent="0">
              <a:buNone/>
            </a:pPr>
            <a:r>
              <a:rPr lang="en-US" sz="3000" dirty="0">
                <a:solidFill>
                  <a:srgbClr val="002060"/>
                </a:solidFill>
              </a:rPr>
              <a:t>Nazis indoctrinated young people with their </a:t>
            </a:r>
            <a:r>
              <a:rPr lang="en-US" sz="3000" b="1" u="sng" dirty="0">
                <a:solidFill>
                  <a:srgbClr val="002060"/>
                </a:solidFill>
              </a:rPr>
              <a:t>passionate speeches and propaganda  </a:t>
            </a:r>
            <a:r>
              <a:rPr lang="en-US" sz="3000" dirty="0">
                <a:solidFill>
                  <a:srgbClr val="002060"/>
                </a:solidFill>
              </a:rPr>
              <a:t>and asking young people to pledge absolute loyalty to Germany</a:t>
            </a:r>
          </a:p>
          <a:p>
            <a:r>
              <a:rPr lang="en-US" dirty="0">
                <a:solidFill>
                  <a:srgbClr val="002060"/>
                </a:solidFill>
              </a:rPr>
              <a:t>Women’s roles were limited and rewarded them for having more children an dismissed from many jobs and turned away from</a:t>
            </a:r>
          </a:p>
        </p:txBody>
      </p:sp>
      <p:sp>
        <p:nvSpPr>
          <p:cNvPr id="4" name="Content Placeholder 3"/>
          <p:cNvSpPr>
            <a:spLocks noGrp="1"/>
          </p:cNvSpPr>
          <p:nvPr>
            <p:ph sz="half" idx="2"/>
          </p:nvPr>
        </p:nvSpPr>
        <p:spPr>
          <a:xfrm>
            <a:off x="4648200" y="1600200"/>
            <a:ext cx="4495800" cy="5105400"/>
          </a:xfrm>
        </p:spPr>
        <p:txBody>
          <a:bodyPr>
            <a:normAutofit fontScale="92500" lnSpcReduction="10000"/>
          </a:bodyPr>
          <a:lstStyle/>
          <a:p>
            <a:pPr marL="457200" lvl="1" indent="0">
              <a:buNone/>
            </a:pPr>
            <a:r>
              <a:rPr lang="en-US" sz="2800" dirty="0">
                <a:solidFill>
                  <a:srgbClr val="FF0066"/>
                </a:solidFill>
              </a:rPr>
              <a:t>Arts: Wanting to </a:t>
            </a:r>
            <a:r>
              <a:rPr lang="en-US" sz="2800" b="1" u="sng" dirty="0">
                <a:solidFill>
                  <a:srgbClr val="FF0066"/>
                </a:solidFill>
              </a:rPr>
              <a:t>purge</a:t>
            </a:r>
            <a:r>
              <a:rPr lang="en-US" sz="2800" dirty="0">
                <a:solidFill>
                  <a:srgbClr val="FF0066"/>
                </a:solidFill>
              </a:rPr>
              <a:t> or purify German culture they denounced modern art and glorified German myths along with </a:t>
            </a:r>
            <a:r>
              <a:rPr lang="en-US" sz="2800" b="1" u="sng" dirty="0">
                <a:solidFill>
                  <a:srgbClr val="FF0066"/>
                </a:solidFill>
              </a:rPr>
              <a:t>banning or burning</a:t>
            </a:r>
            <a:r>
              <a:rPr lang="en-US" sz="2800" dirty="0">
                <a:solidFill>
                  <a:srgbClr val="FF0066"/>
                </a:solidFill>
              </a:rPr>
              <a:t> many books</a:t>
            </a:r>
          </a:p>
          <a:p>
            <a:r>
              <a:rPr lang="en-US" u="sng" dirty="0">
                <a:solidFill>
                  <a:srgbClr val="FF0066"/>
                </a:solidFill>
              </a:rPr>
              <a:t>Churches</a:t>
            </a:r>
            <a:r>
              <a:rPr lang="en-US" dirty="0">
                <a:solidFill>
                  <a:srgbClr val="FF0066"/>
                </a:solidFill>
              </a:rPr>
              <a:t>: Hitler despised Christianity and sought to replace religion with his creed and combined Protestant  sects into one and closed </a:t>
            </a:r>
            <a:r>
              <a:rPr lang="en-US" b="1" u="sng" dirty="0">
                <a:solidFill>
                  <a:srgbClr val="FF0066"/>
                </a:solidFill>
              </a:rPr>
              <a:t>Catholic</a:t>
            </a:r>
            <a:r>
              <a:rPr lang="en-US" dirty="0">
                <a:solidFill>
                  <a:srgbClr val="FF0066"/>
                </a:solidFill>
              </a:rPr>
              <a:t> schools and muzzled their clergy.</a:t>
            </a:r>
          </a:p>
        </p:txBody>
      </p:sp>
    </p:spTree>
    <p:extLst>
      <p:ext uri="{BB962C8B-B14F-4D97-AF65-F5344CB8AC3E}">
        <p14:creationId xmlns:p14="http://schemas.microsoft.com/office/powerpoint/2010/main" val="643545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u="sng" dirty="0">
                <a:solidFill>
                  <a:srgbClr val="002060"/>
                </a:solidFill>
              </a:rPr>
              <a:t>Campaign Against the Jews Begins</a:t>
            </a:r>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pPr marL="457200" lvl="1" indent="0">
              <a:buNone/>
            </a:pPr>
            <a:r>
              <a:rPr lang="en-US" dirty="0">
                <a:solidFill>
                  <a:srgbClr val="002060"/>
                </a:solidFill>
              </a:rPr>
              <a:t>In his fanatical </a:t>
            </a:r>
            <a:r>
              <a:rPr lang="en-US" b="1" u="sng" dirty="0">
                <a:solidFill>
                  <a:srgbClr val="C00000"/>
                </a:solidFill>
              </a:rPr>
              <a:t>Anti Semitism </a:t>
            </a:r>
            <a:r>
              <a:rPr lang="en-US" dirty="0">
                <a:solidFill>
                  <a:srgbClr val="002060"/>
                </a:solidFill>
              </a:rPr>
              <a:t>Hitler set out to drive Jews from Germany. He placed sever restrictions on Jews when he instituted the </a:t>
            </a:r>
            <a:r>
              <a:rPr lang="en-US" b="1" u="sng" dirty="0">
                <a:solidFill>
                  <a:srgbClr val="C00000"/>
                </a:solidFill>
              </a:rPr>
              <a:t>Nuremberg Laws </a:t>
            </a:r>
            <a:r>
              <a:rPr lang="en-US" dirty="0">
                <a:solidFill>
                  <a:srgbClr val="002060"/>
                </a:solidFill>
              </a:rPr>
              <a:t>Which Include:</a:t>
            </a:r>
          </a:p>
          <a:p>
            <a:pPr marL="457200" lvl="1" indent="0">
              <a:buNone/>
            </a:pPr>
            <a:r>
              <a:rPr lang="en-US" dirty="0">
                <a:solidFill>
                  <a:srgbClr val="002060"/>
                </a:solidFill>
              </a:rPr>
              <a:t>    * that Jews can’t marry non-Jews</a:t>
            </a:r>
          </a:p>
          <a:p>
            <a:pPr marL="457200" lvl="1" indent="0">
              <a:buNone/>
            </a:pPr>
            <a:r>
              <a:rPr lang="en-US" dirty="0">
                <a:solidFill>
                  <a:srgbClr val="002060"/>
                </a:solidFill>
              </a:rPr>
              <a:t>    *Jews cannot attend or teach at German schools or </a:t>
            </a:r>
          </a:p>
          <a:p>
            <a:pPr marL="457200" lvl="1" indent="0">
              <a:buNone/>
            </a:pPr>
            <a:r>
              <a:rPr lang="en-US" dirty="0">
                <a:solidFill>
                  <a:srgbClr val="002060"/>
                </a:solidFill>
              </a:rPr>
              <a:t>         universities</a:t>
            </a:r>
          </a:p>
          <a:p>
            <a:pPr marL="457200" lvl="1" indent="0">
              <a:buNone/>
            </a:pPr>
            <a:r>
              <a:rPr lang="en-US" dirty="0">
                <a:solidFill>
                  <a:srgbClr val="002060"/>
                </a:solidFill>
              </a:rPr>
              <a:t>    * Jews cannot hold government jobs</a:t>
            </a:r>
          </a:p>
          <a:p>
            <a:pPr marL="457200" lvl="1" indent="0">
              <a:buNone/>
            </a:pPr>
            <a:r>
              <a:rPr lang="en-US" dirty="0">
                <a:solidFill>
                  <a:srgbClr val="002060"/>
                </a:solidFill>
              </a:rPr>
              <a:t>    * Jews cannot practice medicine or law</a:t>
            </a:r>
          </a:p>
          <a:p>
            <a:pPr marL="457200" lvl="1" indent="0">
              <a:buNone/>
            </a:pPr>
            <a:r>
              <a:rPr lang="en-US" dirty="0">
                <a:solidFill>
                  <a:srgbClr val="002060"/>
                </a:solidFill>
              </a:rPr>
              <a:t>    * Jews cannot publish books</a:t>
            </a:r>
          </a:p>
          <a:p>
            <a:pPr marL="457200" lvl="1" indent="0">
              <a:buNone/>
            </a:pPr>
            <a:r>
              <a:rPr lang="en-US" dirty="0">
                <a:solidFill>
                  <a:srgbClr val="002060"/>
                </a:solidFill>
              </a:rPr>
              <a:t>     * Germans must boycott Jewish business</a:t>
            </a:r>
          </a:p>
          <a:p>
            <a:pPr marL="457200" lvl="1" indent="0">
              <a:buNone/>
            </a:pPr>
            <a:r>
              <a:rPr lang="en-US" dirty="0">
                <a:solidFill>
                  <a:srgbClr val="002060"/>
                </a:solidFill>
              </a:rPr>
              <a:t>     * Jews may not fly the German or Reich flag</a:t>
            </a:r>
          </a:p>
          <a:p>
            <a:pPr marL="457200" lvl="1" indent="0">
              <a:buNone/>
            </a:pPr>
            <a:r>
              <a:rPr lang="en-US" dirty="0">
                <a:solidFill>
                  <a:srgbClr val="002060"/>
                </a:solidFill>
              </a:rPr>
              <a:t>      * Jews may not employ German females in their household staff</a:t>
            </a:r>
          </a:p>
          <a:p>
            <a:pPr marL="457200" lvl="1" indent="0">
              <a:buNone/>
            </a:pPr>
            <a:r>
              <a:rPr lang="en-US" dirty="0">
                <a:solidFill>
                  <a:srgbClr val="002060"/>
                </a:solidFill>
              </a:rPr>
              <a:t>      * Violators may be put in prison, put in labor camps and fined</a:t>
            </a:r>
          </a:p>
          <a:p>
            <a:pPr lvl="1"/>
            <a:endParaRPr lang="en-US" dirty="0"/>
          </a:p>
          <a:p>
            <a:pPr marL="457200" lvl="1" indent="0">
              <a:buNone/>
            </a:pPr>
            <a:r>
              <a:rPr lang="en-US" dirty="0">
                <a:solidFill>
                  <a:srgbClr val="003300"/>
                </a:solidFill>
              </a:rPr>
              <a:t>Night of Broken Glass called </a:t>
            </a:r>
            <a:r>
              <a:rPr lang="en-US" b="1" u="sng" dirty="0">
                <a:solidFill>
                  <a:srgbClr val="C00000"/>
                </a:solidFill>
              </a:rPr>
              <a:t>Kristallnacht</a:t>
            </a:r>
            <a:r>
              <a:rPr lang="en-US" dirty="0">
                <a:solidFill>
                  <a:srgbClr val="003300"/>
                </a:solidFill>
              </a:rPr>
              <a:t> when Nazi led mobs attacked </a:t>
            </a:r>
            <a:r>
              <a:rPr lang="en-US" b="1" u="sng" dirty="0">
                <a:solidFill>
                  <a:srgbClr val="C00000"/>
                </a:solidFill>
              </a:rPr>
              <a:t>Jewish communities </a:t>
            </a:r>
            <a:r>
              <a:rPr lang="en-US" dirty="0">
                <a:solidFill>
                  <a:srgbClr val="003300"/>
                </a:solidFill>
              </a:rPr>
              <a:t>all over Germany</a:t>
            </a:r>
          </a:p>
          <a:p>
            <a:r>
              <a:rPr lang="en-US" dirty="0">
                <a:solidFill>
                  <a:srgbClr val="003300"/>
                </a:solidFill>
              </a:rPr>
              <a:t>Aftermath: Hitler continued his campaign against Jews sending thousands to </a:t>
            </a:r>
            <a:r>
              <a:rPr lang="en-US" b="1" dirty="0">
                <a:solidFill>
                  <a:srgbClr val="C00000"/>
                </a:solidFill>
              </a:rPr>
              <a:t>concentration camps </a:t>
            </a:r>
            <a:r>
              <a:rPr lang="en-US" dirty="0">
                <a:solidFill>
                  <a:srgbClr val="003300"/>
                </a:solidFill>
              </a:rPr>
              <a:t>or detention centers for civilians considered enemies of the state</a:t>
            </a:r>
          </a:p>
        </p:txBody>
      </p:sp>
    </p:spTree>
    <p:extLst>
      <p:ext uri="{BB962C8B-B14F-4D97-AF65-F5344CB8AC3E}">
        <p14:creationId xmlns:p14="http://schemas.microsoft.com/office/powerpoint/2010/main" val="3695147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b="1" u="sng" dirty="0">
                <a:solidFill>
                  <a:srgbClr val="003300"/>
                </a:solidFill>
              </a:rPr>
              <a:t>Night of Broken Glass or </a:t>
            </a:r>
            <a:r>
              <a:rPr lang="en-US" b="1" u="sng" dirty="0">
                <a:solidFill>
                  <a:srgbClr val="C00000"/>
                </a:solidFill>
              </a:rPr>
              <a:t>Kristallnacht</a:t>
            </a:r>
            <a:endParaRPr lang="en-US" b="1" u="sng"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76400"/>
            <a:ext cx="4190999" cy="4191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1600200"/>
            <a:ext cx="4724400" cy="4267199"/>
          </a:xfrm>
        </p:spPr>
      </p:pic>
    </p:spTree>
    <p:extLst>
      <p:ext uri="{BB962C8B-B14F-4D97-AF65-F5344CB8AC3E}">
        <p14:creationId xmlns:p14="http://schemas.microsoft.com/office/powerpoint/2010/main" val="1289149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rgbClr val="0070C0"/>
                </a:solidFill>
              </a:rPr>
              <a:t>The Russian Revolution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1624013"/>
              </p:ext>
            </p:extLst>
          </p:nvPr>
        </p:nvGraphicFramePr>
        <p:xfrm>
          <a:off x="1447800" y="1142999"/>
          <a:ext cx="6080760" cy="5503164"/>
        </p:xfrm>
        <a:graphic>
          <a:graphicData uri="http://schemas.openxmlformats.org/drawingml/2006/table">
            <a:tbl>
              <a:tblPr firstRow="1" firstCol="1" bandRow="1">
                <a:tableStyleId>{5C22544A-7EE6-4342-B048-85BDC9FD1C3A}</a:tableStyleId>
              </a:tblPr>
              <a:tblGrid>
                <a:gridCol w="1520190">
                  <a:extLst>
                    <a:ext uri="{9D8B030D-6E8A-4147-A177-3AD203B41FA5}">
                      <a16:colId xmlns:a16="http://schemas.microsoft.com/office/drawing/2014/main" val="20000"/>
                    </a:ext>
                  </a:extLst>
                </a:gridCol>
                <a:gridCol w="1520190">
                  <a:extLst>
                    <a:ext uri="{9D8B030D-6E8A-4147-A177-3AD203B41FA5}">
                      <a16:colId xmlns:a16="http://schemas.microsoft.com/office/drawing/2014/main" val="20001"/>
                    </a:ext>
                  </a:extLst>
                </a:gridCol>
                <a:gridCol w="1520190">
                  <a:extLst>
                    <a:ext uri="{9D8B030D-6E8A-4147-A177-3AD203B41FA5}">
                      <a16:colId xmlns:a16="http://schemas.microsoft.com/office/drawing/2014/main" val="20002"/>
                    </a:ext>
                  </a:extLst>
                </a:gridCol>
                <a:gridCol w="1520190">
                  <a:extLst>
                    <a:ext uri="{9D8B030D-6E8A-4147-A177-3AD203B41FA5}">
                      <a16:colId xmlns:a16="http://schemas.microsoft.com/office/drawing/2014/main" val="20003"/>
                    </a:ext>
                  </a:extLst>
                </a:gridCol>
              </a:tblGrid>
              <a:tr h="5110861">
                <a:tc>
                  <a:txBody>
                    <a:bodyPr/>
                    <a:lstStyle/>
                    <a:p>
                      <a:pPr marL="0" marR="0">
                        <a:lnSpc>
                          <a:spcPct val="115000"/>
                        </a:lnSpc>
                        <a:spcBef>
                          <a:spcPts val="0"/>
                        </a:spcBef>
                        <a:spcAft>
                          <a:spcPts val="0"/>
                        </a:spcAft>
                      </a:pPr>
                      <a:r>
                        <a:rPr lang="en-US" sz="2000" dirty="0">
                          <a:effectLst/>
                        </a:rPr>
                        <a:t>National groups wanted self-rule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Growing social unrest</a:t>
                      </a:r>
                    </a:p>
                    <a:p>
                      <a:pPr marL="0" marR="0">
                        <a:lnSpc>
                          <a:spcPct val="115000"/>
                        </a:lnSpc>
                        <a:spcBef>
                          <a:spcPts val="0"/>
                        </a:spcBef>
                        <a:spcAft>
                          <a:spcPts val="0"/>
                        </a:spcAft>
                      </a:pPr>
                      <a:r>
                        <a:rPr lang="en-US" sz="2000" dirty="0">
                          <a:effectLst/>
                        </a:rPr>
                        <a:t>A widening gap between the haves and have not’s</a:t>
                      </a:r>
                    </a:p>
                    <a:p>
                      <a:pPr marL="0" marR="0">
                        <a:lnSpc>
                          <a:spcPct val="115000"/>
                        </a:lnSpc>
                        <a:spcBef>
                          <a:spcPts val="0"/>
                        </a:spcBef>
                        <a:spcAft>
                          <a:spcPts val="0"/>
                        </a:spcAft>
                      </a:pPr>
                      <a:r>
                        <a:rPr lang="en-US" sz="20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Disasters on the battlefield</a:t>
                      </a:r>
                    </a:p>
                    <a:p>
                      <a:pPr marL="0" marR="0">
                        <a:lnSpc>
                          <a:spcPct val="115000"/>
                        </a:lnSpc>
                        <a:spcBef>
                          <a:spcPts val="0"/>
                        </a:spcBef>
                        <a:spcAft>
                          <a:spcPts val="0"/>
                        </a:spcAft>
                      </a:pP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Times New Roman"/>
                        </a:rPr>
                        <a:t>Weak leadership of Czar Nicholas</a:t>
                      </a:r>
                      <a:r>
                        <a:rPr lang="en-US" sz="2000" baseline="0" dirty="0">
                          <a:effectLst/>
                          <a:latin typeface="Calibri"/>
                          <a:ea typeface="Calibri"/>
                          <a:cs typeface="Times New Roman"/>
                        </a:rPr>
                        <a:t> II</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Shortages of food and fuel</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7" name="Rectangle 1"/>
          <p:cNvSpPr>
            <a:spLocks noChangeArrowheads="1"/>
          </p:cNvSpPr>
          <p:nvPr/>
        </p:nvSpPr>
        <p:spPr bwMode="auto">
          <a:xfrm>
            <a:off x="1531938" y="203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89907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70C0"/>
                </a:solidFill>
              </a:rPr>
              <a:t>       </a:t>
            </a:r>
            <a:r>
              <a:rPr lang="en-US" sz="3200" b="1" u="sng" dirty="0">
                <a:solidFill>
                  <a:srgbClr val="0070C0"/>
                </a:solidFill>
              </a:rPr>
              <a:t>Communist Dictatorship in the Soviet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476424"/>
              </p:ext>
            </p:extLst>
          </p:nvPr>
        </p:nvGraphicFramePr>
        <p:xfrm>
          <a:off x="228600" y="1143000"/>
          <a:ext cx="8839200" cy="5725018"/>
        </p:xfrm>
        <a:graphic>
          <a:graphicData uri="http://schemas.openxmlformats.org/drawingml/2006/table">
            <a:tbl>
              <a:tblPr firstRow="1" firstCol="1" bandRow="1">
                <a:tableStyleId>{5C22544A-7EE6-4342-B048-85BDC9FD1C3A}</a:tableStyleId>
              </a:tblPr>
              <a:tblGrid>
                <a:gridCol w="2209800">
                  <a:extLst>
                    <a:ext uri="{9D8B030D-6E8A-4147-A177-3AD203B41FA5}">
                      <a16:colId xmlns:a16="http://schemas.microsoft.com/office/drawing/2014/main" val="20000"/>
                    </a:ext>
                  </a:extLst>
                </a:gridCol>
                <a:gridCol w="1822452">
                  <a:extLst>
                    <a:ext uri="{9D8B030D-6E8A-4147-A177-3AD203B41FA5}">
                      <a16:colId xmlns:a16="http://schemas.microsoft.com/office/drawing/2014/main" val="20001"/>
                    </a:ext>
                  </a:extLst>
                </a:gridCol>
                <a:gridCol w="1454149">
                  <a:extLst>
                    <a:ext uri="{9D8B030D-6E8A-4147-A177-3AD203B41FA5}">
                      <a16:colId xmlns:a16="http://schemas.microsoft.com/office/drawing/2014/main" val="20002"/>
                    </a:ext>
                  </a:extLst>
                </a:gridCol>
                <a:gridCol w="1523999">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94198">
                <a:tc>
                  <a:txBody>
                    <a:bodyPr/>
                    <a:lstStyle/>
                    <a:p>
                      <a:pPr marL="0" marR="0">
                        <a:lnSpc>
                          <a:spcPct val="115000"/>
                        </a:lnSpc>
                        <a:spcBef>
                          <a:spcPts val="0"/>
                        </a:spcBef>
                        <a:spcAft>
                          <a:spcPts val="0"/>
                        </a:spcAft>
                      </a:pPr>
                      <a:r>
                        <a:rPr lang="en-US" sz="1600" dirty="0">
                          <a:effectLst/>
                        </a:rPr>
                        <a:t>POLITICAL</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ECONOMIC</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SOCIAL</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CULTURAL</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MILITARY</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444602">
                <a:tc>
                  <a:txBody>
                    <a:bodyPr/>
                    <a:lstStyle/>
                    <a:p>
                      <a:pPr marL="342900" marR="0" lvl="0" indent="-342900">
                        <a:lnSpc>
                          <a:spcPct val="115000"/>
                        </a:lnSpc>
                        <a:spcBef>
                          <a:spcPts val="0"/>
                        </a:spcBef>
                        <a:spcAft>
                          <a:spcPts val="0"/>
                        </a:spcAft>
                        <a:buFont typeface="Symbol"/>
                        <a:buChar char=""/>
                      </a:pPr>
                      <a:r>
                        <a:rPr lang="en-US" sz="1600" b="1" dirty="0">
                          <a:effectLst/>
                        </a:rPr>
                        <a:t>One party only</a:t>
                      </a:r>
                    </a:p>
                    <a:p>
                      <a:pPr marL="342900" marR="0" lvl="0" indent="-342900">
                        <a:lnSpc>
                          <a:spcPct val="115000"/>
                        </a:lnSpc>
                        <a:spcBef>
                          <a:spcPts val="0"/>
                        </a:spcBef>
                        <a:spcAft>
                          <a:spcPts val="0"/>
                        </a:spcAft>
                        <a:buFont typeface="Symbol"/>
                        <a:buChar char=""/>
                      </a:pPr>
                      <a:r>
                        <a:rPr lang="en-US" sz="1600" b="1" dirty="0">
                          <a:effectLst/>
                        </a:rPr>
                        <a:t>Dictatorship with absolute power</a:t>
                      </a:r>
                    </a:p>
                    <a:p>
                      <a:pPr marL="342900" marR="0" lvl="0" indent="-342900">
                        <a:lnSpc>
                          <a:spcPct val="115000"/>
                        </a:lnSpc>
                        <a:spcBef>
                          <a:spcPts val="0"/>
                        </a:spcBef>
                        <a:spcAft>
                          <a:spcPts val="0"/>
                        </a:spcAft>
                        <a:buFont typeface="Symbol"/>
                        <a:buChar char=""/>
                      </a:pPr>
                      <a:r>
                        <a:rPr lang="en-US" sz="1600" b="1" dirty="0">
                          <a:effectLst/>
                        </a:rPr>
                        <a:t>Cult of the dictator</a:t>
                      </a:r>
                      <a:endParaRPr lang="en-US" sz="1600" b="1"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b="1" dirty="0">
                          <a:effectLst/>
                        </a:rPr>
                        <a:t>Government makes all decisions</a:t>
                      </a:r>
                    </a:p>
                    <a:p>
                      <a:pPr marL="342900" marR="0" lvl="0" indent="-342900">
                        <a:lnSpc>
                          <a:spcPct val="115000"/>
                        </a:lnSpc>
                        <a:spcBef>
                          <a:spcPts val="0"/>
                        </a:spcBef>
                        <a:spcAft>
                          <a:spcPts val="0"/>
                        </a:spcAft>
                        <a:buFont typeface="Symbol"/>
                        <a:buChar char=""/>
                      </a:pPr>
                      <a:r>
                        <a:rPr lang="en-US" sz="1400" b="1" dirty="0">
                          <a:effectLst/>
                        </a:rPr>
                        <a:t>Collectivization of agriculture</a:t>
                      </a:r>
                    </a:p>
                    <a:p>
                      <a:pPr marL="342900" marR="0" lvl="0" indent="-342900">
                        <a:lnSpc>
                          <a:spcPct val="115000"/>
                        </a:lnSpc>
                        <a:spcBef>
                          <a:spcPts val="0"/>
                        </a:spcBef>
                        <a:spcAft>
                          <a:spcPts val="0"/>
                        </a:spcAft>
                        <a:buFont typeface="Symbol"/>
                        <a:buChar char=""/>
                      </a:pPr>
                      <a:r>
                        <a:rPr lang="en-US" sz="1400" b="1" dirty="0">
                          <a:effectLst/>
                        </a:rPr>
                        <a:t>No private ownership of property</a:t>
                      </a:r>
                    </a:p>
                    <a:p>
                      <a:pPr marL="342900" marR="0" lvl="0" indent="-342900">
                        <a:lnSpc>
                          <a:spcPct val="115000"/>
                        </a:lnSpc>
                        <a:spcBef>
                          <a:spcPts val="0"/>
                        </a:spcBef>
                        <a:spcAft>
                          <a:spcPts val="0"/>
                        </a:spcAft>
                        <a:buFont typeface="Symbol"/>
                        <a:buChar char=""/>
                      </a:pPr>
                      <a:r>
                        <a:rPr lang="en-US" sz="1400" b="1" dirty="0">
                          <a:effectLst/>
                        </a:rPr>
                        <a:t>Central control of industry</a:t>
                      </a:r>
                    </a:p>
                    <a:p>
                      <a:pPr marL="342900" marR="0" lvl="0" indent="-342900">
                        <a:lnSpc>
                          <a:spcPct val="115000"/>
                        </a:lnSpc>
                        <a:spcBef>
                          <a:spcPts val="0"/>
                        </a:spcBef>
                        <a:spcAft>
                          <a:spcPts val="0"/>
                        </a:spcAft>
                        <a:buFont typeface="Symbol"/>
                        <a:buChar char=""/>
                      </a:pPr>
                      <a:r>
                        <a:rPr lang="en-US" sz="1400" b="1" dirty="0">
                          <a:effectLst/>
                        </a:rPr>
                        <a:t>State sets prices and provides needs of production</a:t>
                      </a:r>
                      <a:endParaRPr lang="en-US" sz="1400" b="1"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b="1" dirty="0">
                          <a:effectLst/>
                        </a:rPr>
                        <a:t>Attempt to regulate every aspect of life</a:t>
                      </a:r>
                    </a:p>
                    <a:p>
                      <a:pPr marL="342900" marR="0" lvl="0" indent="-342900">
                        <a:lnSpc>
                          <a:spcPct val="115000"/>
                        </a:lnSpc>
                        <a:spcBef>
                          <a:spcPts val="0"/>
                        </a:spcBef>
                        <a:spcAft>
                          <a:spcPts val="0"/>
                        </a:spcAft>
                        <a:buFont typeface="Symbol"/>
                        <a:buChar char=""/>
                      </a:pPr>
                      <a:r>
                        <a:rPr lang="en-US" sz="1400" b="1" dirty="0">
                          <a:effectLst/>
                        </a:rPr>
                        <a:t>Propaganda as tool of social control</a:t>
                      </a:r>
                    </a:p>
                    <a:p>
                      <a:pPr marL="342900" marR="0" lvl="0" indent="-342900">
                        <a:lnSpc>
                          <a:spcPct val="115000"/>
                        </a:lnSpc>
                        <a:spcBef>
                          <a:spcPts val="0"/>
                        </a:spcBef>
                        <a:spcAft>
                          <a:spcPts val="0"/>
                        </a:spcAft>
                        <a:buFont typeface="Symbol"/>
                        <a:buChar char=""/>
                      </a:pPr>
                      <a:r>
                        <a:rPr lang="en-US" sz="1400" b="1" dirty="0">
                          <a:effectLst/>
                        </a:rPr>
                        <a:t>Feeds extreme nationalism</a:t>
                      </a:r>
                    </a:p>
                    <a:p>
                      <a:pPr marL="342900" marR="0" lvl="0" indent="-342900">
                        <a:lnSpc>
                          <a:spcPct val="115000"/>
                        </a:lnSpc>
                        <a:spcBef>
                          <a:spcPts val="0"/>
                        </a:spcBef>
                        <a:spcAft>
                          <a:spcPts val="0"/>
                        </a:spcAft>
                        <a:buFont typeface="Symbol"/>
                        <a:buChar char=""/>
                      </a:pPr>
                      <a:r>
                        <a:rPr lang="en-US" sz="1400" b="1" dirty="0">
                          <a:effectLst/>
                        </a:rPr>
                        <a:t>Atheism becomes official party policy</a:t>
                      </a:r>
                    </a:p>
                    <a:p>
                      <a:pPr marL="342900" marR="0" lvl="0" indent="-342900">
                        <a:lnSpc>
                          <a:spcPct val="115000"/>
                        </a:lnSpc>
                        <a:spcBef>
                          <a:spcPts val="0"/>
                        </a:spcBef>
                        <a:spcAft>
                          <a:spcPts val="0"/>
                        </a:spcAft>
                        <a:buFont typeface="Symbol"/>
                        <a:buChar char=""/>
                      </a:pPr>
                      <a:r>
                        <a:rPr lang="en-US" sz="1400" b="1" dirty="0">
                          <a:effectLst/>
                        </a:rPr>
                        <a:t>New central role for women</a:t>
                      </a:r>
                    </a:p>
                    <a:p>
                      <a:pPr marL="342900" marR="0" lvl="0" indent="-342900">
                        <a:lnSpc>
                          <a:spcPct val="115000"/>
                        </a:lnSpc>
                        <a:spcBef>
                          <a:spcPts val="0"/>
                        </a:spcBef>
                        <a:spcAft>
                          <a:spcPts val="0"/>
                        </a:spcAft>
                        <a:buFont typeface="Symbol"/>
                        <a:buChar char=""/>
                      </a:pPr>
                      <a:r>
                        <a:rPr lang="en-US" sz="1400" b="1" dirty="0">
                          <a:effectLst/>
                        </a:rPr>
                        <a:t>Elite ruling class of party members</a:t>
                      </a:r>
                      <a:endParaRPr lang="en-US" sz="1400" b="1"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600" b="1" dirty="0">
                          <a:effectLst/>
                        </a:rPr>
                        <a:t>Art serves government goals</a:t>
                      </a:r>
                    </a:p>
                    <a:p>
                      <a:pPr marL="342900" marR="0" lvl="0" indent="-342900">
                        <a:lnSpc>
                          <a:spcPct val="115000"/>
                        </a:lnSpc>
                        <a:spcBef>
                          <a:spcPts val="0"/>
                        </a:spcBef>
                        <a:spcAft>
                          <a:spcPts val="0"/>
                        </a:spcAft>
                        <a:buFont typeface="Symbol"/>
                        <a:buChar char=""/>
                      </a:pPr>
                      <a:r>
                        <a:rPr lang="en-US" sz="1600" b="1" dirty="0">
                          <a:effectLst/>
                        </a:rPr>
                        <a:t>Conformity of style (social realism</a:t>
                      </a:r>
                      <a:r>
                        <a:rPr lang="en-US" sz="1400" b="1" dirty="0">
                          <a:effectLst/>
                        </a:rPr>
                        <a:t>)</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rPr>
                        <a:t>Secret police silences dissent wit torture, exile, death; </a:t>
                      </a:r>
                    </a:p>
                    <a:p>
                      <a:pPr marL="0" marR="0">
                        <a:lnSpc>
                          <a:spcPct val="115000"/>
                        </a:lnSpc>
                        <a:spcBef>
                          <a:spcPts val="0"/>
                        </a:spcBef>
                        <a:spcAft>
                          <a:spcPts val="0"/>
                        </a:spcAft>
                      </a:pPr>
                      <a:r>
                        <a:rPr lang="en-US" sz="1400" b="1" dirty="0">
                          <a:effectLst/>
                        </a:rPr>
                        <a:t>Army used to enforce will of state</a:t>
                      </a:r>
                      <a:endParaRPr lang="en-US"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1531938" y="1605534"/>
            <a:ext cx="143500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2765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a:solidFill>
                  <a:srgbClr val="7030A0"/>
                </a:solidFill>
                <a:latin typeface="Arial Black" panose="020B0A04020102020204" pitchFamily="34" charset="0"/>
              </a:rPr>
              <a:t>Crash and Collapse</a:t>
            </a:r>
          </a:p>
        </p:txBody>
      </p:sp>
      <p:sp>
        <p:nvSpPr>
          <p:cNvPr id="3" name="Content Placeholder 2"/>
          <p:cNvSpPr>
            <a:spLocks noGrp="1"/>
          </p:cNvSpPr>
          <p:nvPr>
            <p:ph idx="1"/>
          </p:nvPr>
        </p:nvSpPr>
        <p:spPr>
          <a:xfrm>
            <a:off x="0" y="1143000"/>
            <a:ext cx="9144000" cy="5715000"/>
          </a:xfrm>
        </p:spPr>
        <p:txBody>
          <a:bodyPr>
            <a:normAutofit/>
          </a:bodyPr>
          <a:lstStyle/>
          <a:p>
            <a:pPr lvl="1"/>
            <a:r>
              <a:rPr lang="en-US" b="1" dirty="0">
                <a:solidFill>
                  <a:srgbClr val="7030A0"/>
                </a:solidFill>
              </a:rPr>
              <a:t>Investors in the Stock Exchange began purchasing stocks through </a:t>
            </a:r>
            <a:r>
              <a:rPr lang="en-US" b="1" u="sng" dirty="0">
                <a:solidFill>
                  <a:srgbClr val="7030A0"/>
                </a:solidFill>
              </a:rPr>
              <a:t>Margin buying  </a:t>
            </a:r>
            <a:r>
              <a:rPr lang="en-US" b="1" dirty="0">
                <a:solidFill>
                  <a:srgbClr val="7030A0"/>
                </a:solidFill>
              </a:rPr>
              <a:t>or paying part of the cost and borrowing he rest from brokers</a:t>
            </a:r>
          </a:p>
          <a:p>
            <a:pPr lvl="1"/>
            <a:r>
              <a:rPr lang="en-US" b="1" dirty="0">
                <a:solidFill>
                  <a:srgbClr val="7030A0"/>
                </a:solidFill>
              </a:rPr>
              <a:t>Because of uncertainty in the economy, many brokers called these loans due but investors who could not repay were forced to sell their </a:t>
            </a:r>
            <a:r>
              <a:rPr lang="en-US" b="1" u="sng" dirty="0">
                <a:solidFill>
                  <a:srgbClr val="7030A0"/>
                </a:solidFill>
              </a:rPr>
              <a:t>stocks</a:t>
            </a:r>
          </a:p>
          <a:p>
            <a:pPr lvl="1"/>
            <a:r>
              <a:rPr lang="en-US" b="1" dirty="0">
                <a:solidFill>
                  <a:srgbClr val="7030A0"/>
                </a:solidFill>
              </a:rPr>
              <a:t>A financial panic set in as many tried to sell their stocks causing the stock market to crash and triggering the Great Depression</a:t>
            </a:r>
          </a:p>
          <a:p>
            <a:pPr lvl="1"/>
            <a:r>
              <a:rPr lang="en-US" b="1" dirty="0">
                <a:solidFill>
                  <a:srgbClr val="7030A0"/>
                </a:solidFill>
              </a:rPr>
              <a:t>Banks closed, business and factories closed and millions were unemployed</a:t>
            </a:r>
          </a:p>
          <a:p>
            <a:endParaRPr lang="en-US" dirty="0"/>
          </a:p>
        </p:txBody>
      </p:sp>
    </p:spTree>
    <p:extLst>
      <p:ext uri="{BB962C8B-B14F-4D97-AF65-F5344CB8AC3E}">
        <p14:creationId xmlns:p14="http://schemas.microsoft.com/office/powerpoint/2010/main" val="4118348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rPr>
              <a:t>Communist Rule</a:t>
            </a:r>
          </a:p>
        </p:txBody>
      </p:sp>
      <p:sp>
        <p:nvSpPr>
          <p:cNvPr id="3" name="Content Placeholder 2"/>
          <p:cNvSpPr>
            <a:spLocks noGrp="1"/>
          </p:cNvSpPr>
          <p:nvPr>
            <p:ph sz="half" idx="1"/>
          </p:nvPr>
        </p:nvSpPr>
        <p:spPr>
          <a:xfrm>
            <a:off x="0" y="1600200"/>
            <a:ext cx="4495800" cy="4525963"/>
          </a:xfrm>
        </p:spPr>
        <p:txBody>
          <a:bodyPr>
            <a:normAutofit lnSpcReduction="10000"/>
          </a:bodyPr>
          <a:lstStyle/>
          <a:p>
            <a:pPr marL="0" indent="0">
              <a:buNone/>
            </a:pPr>
            <a:r>
              <a:rPr lang="en-US" dirty="0"/>
              <a:t>               </a:t>
            </a:r>
            <a:r>
              <a:rPr lang="en-US" b="1" u="sng" dirty="0">
                <a:solidFill>
                  <a:srgbClr val="002060"/>
                </a:solidFill>
              </a:rPr>
              <a:t>Benefits</a:t>
            </a:r>
          </a:p>
          <a:p>
            <a:r>
              <a:rPr lang="en-US" dirty="0">
                <a:solidFill>
                  <a:srgbClr val="002060"/>
                </a:solidFill>
              </a:rPr>
              <a:t>Free education for all</a:t>
            </a:r>
          </a:p>
          <a:p>
            <a:r>
              <a:rPr lang="en-US" dirty="0">
                <a:solidFill>
                  <a:srgbClr val="002060"/>
                </a:solidFill>
              </a:rPr>
              <a:t>Free medical care</a:t>
            </a:r>
          </a:p>
          <a:p>
            <a:r>
              <a:rPr lang="en-US" dirty="0">
                <a:solidFill>
                  <a:srgbClr val="002060"/>
                </a:solidFill>
              </a:rPr>
              <a:t>Day care for children</a:t>
            </a:r>
          </a:p>
          <a:p>
            <a:r>
              <a:rPr lang="en-US" dirty="0">
                <a:solidFill>
                  <a:srgbClr val="002060"/>
                </a:solidFill>
              </a:rPr>
              <a:t>Inexpensive housing</a:t>
            </a:r>
          </a:p>
          <a:p>
            <a:r>
              <a:rPr lang="en-US" dirty="0">
                <a:solidFill>
                  <a:srgbClr val="002060"/>
                </a:solidFill>
              </a:rPr>
              <a:t>Women equal under law</a:t>
            </a:r>
          </a:p>
        </p:txBody>
      </p:sp>
      <p:sp>
        <p:nvSpPr>
          <p:cNvPr id="4" name="Content Placeholder 3"/>
          <p:cNvSpPr>
            <a:spLocks noGrp="1"/>
          </p:cNvSpPr>
          <p:nvPr>
            <p:ph sz="half" idx="2"/>
          </p:nvPr>
        </p:nvSpPr>
        <p:spPr>
          <a:xfrm>
            <a:off x="4648200" y="1600200"/>
            <a:ext cx="4495800" cy="4525963"/>
          </a:xfrm>
        </p:spPr>
        <p:txBody>
          <a:bodyPr>
            <a:normAutofit lnSpcReduction="10000"/>
          </a:bodyPr>
          <a:lstStyle/>
          <a:p>
            <a:pPr marL="0" indent="0">
              <a:buNone/>
            </a:pPr>
            <a:r>
              <a:rPr lang="en-US" dirty="0">
                <a:solidFill>
                  <a:srgbClr val="003300"/>
                </a:solidFill>
              </a:rPr>
              <a:t>                </a:t>
            </a:r>
            <a:r>
              <a:rPr lang="en-US" b="1" u="sng" dirty="0">
                <a:solidFill>
                  <a:srgbClr val="003300"/>
                </a:solidFill>
              </a:rPr>
              <a:t>Drawbacks</a:t>
            </a:r>
            <a:r>
              <a:rPr lang="en-US" dirty="0">
                <a:solidFill>
                  <a:srgbClr val="003300"/>
                </a:solidFill>
              </a:rPr>
              <a:t> </a:t>
            </a:r>
          </a:p>
          <a:p>
            <a:r>
              <a:rPr lang="en-US" dirty="0">
                <a:solidFill>
                  <a:srgbClr val="003300"/>
                </a:solidFill>
              </a:rPr>
              <a:t>Government regulated every aspect of citizens lives</a:t>
            </a:r>
          </a:p>
          <a:p>
            <a:r>
              <a:rPr lang="en-US" dirty="0">
                <a:solidFill>
                  <a:srgbClr val="003300"/>
                </a:solidFill>
              </a:rPr>
              <a:t>Surveillance by secret police</a:t>
            </a:r>
          </a:p>
          <a:p>
            <a:r>
              <a:rPr lang="en-US" dirty="0">
                <a:solidFill>
                  <a:srgbClr val="003300"/>
                </a:solidFill>
              </a:rPr>
              <a:t>Censorship</a:t>
            </a:r>
          </a:p>
          <a:p>
            <a:r>
              <a:rPr lang="en-US" dirty="0">
                <a:solidFill>
                  <a:srgbClr val="003300"/>
                </a:solidFill>
              </a:rPr>
              <a:t>Relentless propaganda</a:t>
            </a:r>
          </a:p>
          <a:p>
            <a:r>
              <a:rPr lang="en-US" dirty="0">
                <a:solidFill>
                  <a:srgbClr val="003300"/>
                </a:solidFill>
              </a:rPr>
              <a:t>Religious persecution</a:t>
            </a:r>
          </a:p>
          <a:p>
            <a:r>
              <a:rPr lang="en-US" dirty="0">
                <a:solidFill>
                  <a:srgbClr val="003300"/>
                </a:solidFill>
              </a:rPr>
              <a:t>Low standard of living</a:t>
            </a:r>
          </a:p>
        </p:txBody>
      </p:sp>
    </p:spTree>
    <p:extLst>
      <p:ext uri="{BB962C8B-B14F-4D97-AF65-F5344CB8AC3E}">
        <p14:creationId xmlns:p14="http://schemas.microsoft.com/office/powerpoint/2010/main" val="3310528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sz="3200" b="1" i="1" u="sng" dirty="0">
                <a:solidFill>
                  <a:srgbClr val="002060"/>
                </a:solidFill>
              </a:rPr>
              <a:t>After World War I Totalitarian governments took root in Russia, Italy and Germany</a:t>
            </a:r>
          </a:p>
        </p:txBody>
      </p:sp>
      <p:sp>
        <p:nvSpPr>
          <p:cNvPr id="3" name="Content Placeholder 2"/>
          <p:cNvSpPr>
            <a:spLocks noGrp="1"/>
          </p:cNvSpPr>
          <p:nvPr>
            <p:ph sz="half" idx="1"/>
          </p:nvPr>
        </p:nvSpPr>
        <p:spPr>
          <a:xfrm>
            <a:off x="76200" y="1371600"/>
            <a:ext cx="4724400" cy="5486400"/>
          </a:xfrm>
        </p:spPr>
        <p:txBody>
          <a:bodyPr>
            <a:normAutofit fontScale="77500" lnSpcReduction="20000"/>
          </a:bodyPr>
          <a:lstStyle/>
          <a:p>
            <a:r>
              <a:rPr lang="en-US" sz="3400" b="1" u="sng" dirty="0">
                <a:solidFill>
                  <a:srgbClr val="002060"/>
                </a:solidFill>
              </a:rPr>
              <a:t>Soviet Union: Joseph Stalin</a:t>
            </a:r>
            <a:endParaRPr lang="en-US" sz="3400" u="sng" dirty="0">
              <a:solidFill>
                <a:srgbClr val="002060"/>
              </a:solidFill>
            </a:endParaRPr>
          </a:p>
          <a:p>
            <a:r>
              <a:rPr lang="en-US" sz="3400" b="1" dirty="0">
                <a:solidFill>
                  <a:srgbClr val="002060"/>
                </a:solidFill>
              </a:rPr>
              <a:t>Goal:</a:t>
            </a:r>
            <a:r>
              <a:rPr lang="en-US" sz="3400" dirty="0">
                <a:solidFill>
                  <a:srgbClr val="002060"/>
                </a:solidFill>
              </a:rPr>
              <a:t>  </a:t>
            </a:r>
            <a:r>
              <a:rPr lang="en-US" dirty="0"/>
              <a:t>To create a model Communist state and to transform the Soviet Union into a great industrial power.</a:t>
            </a:r>
          </a:p>
          <a:p>
            <a:r>
              <a:rPr lang="en-US" sz="3400" b="1" dirty="0">
                <a:solidFill>
                  <a:srgbClr val="002060"/>
                </a:solidFill>
              </a:rPr>
              <a:t>Action</a:t>
            </a:r>
            <a:r>
              <a:rPr lang="en-US" dirty="0">
                <a:solidFill>
                  <a:srgbClr val="002060"/>
                </a:solidFill>
              </a:rPr>
              <a:t>:  </a:t>
            </a:r>
            <a:r>
              <a:rPr lang="en-US" dirty="0"/>
              <a:t>Massive campaigns to collectivize agriculture and industrialize the nation plus eliminate private property. The Five Year Plan</a:t>
            </a:r>
          </a:p>
          <a:p>
            <a:r>
              <a:rPr lang="en-US" sz="3400" b="1" dirty="0">
                <a:solidFill>
                  <a:srgbClr val="002060"/>
                </a:solidFill>
              </a:rPr>
              <a:t>Government</a:t>
            </a:r>
            <a:r>
              <a:rPr lang="en-US" dirty="0"/>
              <a:t>: Centralized Totalitarian government that maintains complete control over its citizens with no individual rights and government suppression of all opposition state ownership of property.</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383956"/>
            <a:ext cx="4114800" cy="5321643"/>
          </a:xfrm>
        </p:spPr>
      </p:pic>
    </p:spTree>
    <p:extLst>
      <p:ext uri="{BB962C8B-B14F-4D97-AF65-F5344CB8AC3E}">
        <p14:creationId xmlns:p14="http://schemas.microsoft.com/office/powerpoint/2010/main" val="761201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a:solidFill>
                  <a:srgbClr val="006600"/>
                </a:solidFill>
              </a:rPr>
              <a:t>Italy: Benito Mussolini</a:t>
            </a:r>
          </a:p>
        </p:txBody>
      </p:sp>
      <p:sp>
        <p:nvSpPr>
          <p:cNvPr id="3" name="Content Placeholder 2"/>
          <p:cNvSpPr>
            <a:spLocks noGrp="1"/>
          </p:cNvSpPr>
          <p:nvPr>
            <p:ph sz="half" idx="1"/>
          </p:nvPr>
        </p:nvSpPr>
        <p:spPr>
          <a:xfrm>
            <a:off x="0" y="1371600"/>
            <a:ext cx="4495800" cy="5410200"/>
          </a:xfrm>
        </p:spPr>
        <p:txBody>
          <a:bodyPr>
            <a:normAutofit fontScale="92500" lnSpcReduction="20000"/>
          </a:bodyPr>
          <a:lstStyle/>
          <a:p>
            <a:r>
              <a:rPr lang="en-US" b="1" u="sng" dirty="0">
                <a:solidFill>
                  <a:srgbClr val="006600"/>
                </a:solidFill>
              </a:rPr>
              <a:t>Goal: </a:t>
            </a:r>
            <a:r>
              <a:rPr lang="en-US" dirty="0"/>
              <a:t>to make Italy a world power</a:t>
            </a:r>
          </a:p>
          <a:p>
            <a:r>
              <a:rPr lang="en-US" b="1" u="sng" dirty="0">
                <a:solidFill>
                  <a:srgbClr val="006600"/>
                </a:solidFill>
              </a:rPr>
              <a:t>Action</a:t>
            </a:r>
            <a:r>
              <a:rPr lang="en-US" dirty="0"/>
              <a:t>: extreme nationalism, strong centralized government, against communism, March on Rome, Rome-Berlin-Axis Pact, invasion of Ethiopia</a:t>
            </a:r>
          </a:p>
          <a:p>
            <a:r>
              <a:rPr lang="en-US" b="1" u="sng" dirty="0">
                <a:solidFill>
                  <a:srgbClr val="006600"/>
                </a:solidFill>
              </a:rPr>
              <a:t>Government</a:t>
            </a:r>
            <a:r>
              <a:rPr lang="en-US" dirty="0">
                <a:solidFill>
                  <a:srgbClr val="006600"/>
                </a:solidFill>
              </a:rPr>
              <a:t>: </a:t>
            </a:r>
            <a:r>
              <a:rPr lang="en-US" dirty="0"/>
              <a:t>Fascism, consists of strong centralized government lead by a powerful dictator. Il Duce or the leader. Private property with strong government controls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219200"/>
            <a:ext cx="4648199" cy="5638800"/>
          </a:xfrm>
        </p:spPr>
      </p:pic>
    </p:spTree>
    <p:extLst>
      <p:ext uri="{BB962C8B-B14F-4D97-AF65-F5344CB8AC3E}">
        <p14:creationId xmlns:p14="http://schemas.microsoft.com/office/powerpoint/2010/main" val="1366624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a:solidFill>
                  <a:srgbClr val="C00000"/>
                </a:solidFill>
              </a:rPr>
              <a:t>Germany: Adolf Hitler</a:t>
            </a:r>
          </a:p>
        </p:txBody>
      </p:sp>
      <p:sp>
        <p:nvSpPr>
          <p:cNvPr id="3" name="Content Placeholder 2"/>
          <p:cNvSpPr>
            <a:spLocks noGrp="1"/>
          </p:cNvSpPr>
          <p:nvPr>
            <p:ph sz="half" idx="1"/>
          </p:nvPr>
        </p:nvSpPr>
        <p:spPr>
          <a:xfrm>
            <a:off x="0" y="1295400"/>
            <a:ext cx="4724400" cy="5486400"/>
          </a:xfrm>
        </p:spPr>
        <p:txBody>
          <a:bodyPr>
            <a:normAutofit fontScale="92500" lnSpcReduction="10000"/>
          </a:bodyPr>
          <a:lstStyle/>
          <a:p>
            <a:r>
              <a:rPr lang="en-US" b="1" u="sng" dirty="0">
                <a:solidFill>
                  <a:srgbClr val="C00000"/>
                </a:solidFill>
              </a:rPr>
              <a:t>Goal: </a:t>
            </a:r>
            <a:r>
              <a:rPr lang="en-US" dirty="0"/>
              <a:t>To unite the German “master race” into an empire destine to rule the world</a:t>
            </a:r>
          </a:p>
          <a:p>
            <a:r>
              <a:rPr lang="en-US" b="1" u="sng" dirty="0">
                <a:solidFill>
                  <a:srgbClr val="C00000"/>
                </a:solidFill>
              </a:rPr>
              <a:t>Action</a:t>
            </a:r>
            <a:r>
              <a:rPr lang="en-US" dirty="0"/>
              <a:t>: Extreme nationalism, established the Their Reich, pulled out of League of Nations, built up military, sent troops into Rhineland, set up the Rome-Berlin Axis Pact, Hitler write Mein Kampf,</a:t>
            </a:r>
          </a:p>
          <a:p>
            <a:r>
              <a:rPr lang="en-US" b="1" u="sng" dirty="0">
                <a:solidFill>
                  <a:srgbClr val="C00000"/>
                </a:solidFill>
              </a:rPr>
              <a:t>Government</a:t>
            </a:r>
            <a:r>
              <a:rPr lang="en-US" dirty="0"/>
              <a:t>: Nazism, a political movement based on extreme nationalism and racism, Third Reich</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6205" y="1447800"/>
            <a:ext cx="4267200" cy="5334000"/>
          </a:xfrm>
        </p:spPr>
      </p:pic>
    </p:spTree>
    <p:extLst>
      <p:ext uri="{BB962C8B-B14F-4D97-AF65-F5344CB8AC3E}">
        <p14:creationId xmlns:p14="http://schemas.microsoft.com/office/powerpoint/2010/main" val="1258913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u="sng" dirty="0">
                <a:solidFill>
                  <a:srgbClr val="FF3300"/>
                </a:solidFill>
              </a:rPr>
              <a:t>Japan</a:t>
            </a:r>
          </a:p>
        </p:txBody>
      </p:sp>
      <p:sp>
        <p:nvSpPr>
          <p:cNvPr id="3" name="Content Placeholder 2"/>
          <p:cNvSpPr>
            <a:spLocks noGrp="1"/>
          </p:cNvSpPr>
          <p:nvPr>
            <p:ph sz="half" idx="1"/>
          </p:nvPr>
        </p:nvSpPr>
        <p:spPr>
          <a:xfrm>
            <a:off x="0" y="1447801"/>
            <a:ext cx="5105400" cy="5389418"/>
          </a:xfrm>
        </p:spPr>
        <p:txBody>
          <a:bodyPr>
            <a:normAutofit/>
          </a:bodyPr>
          <a:lstStyle/>
          <a:p>
            <a:r>
              <a:rPr lang="en-US" b="1" u="sng" dirty="0">
                <a:solidFill>
                  <a:srgbClr val="FF3300"/>
                </a:solidFill>
              </a:rPr>
              <a:t>Goal</a:t>
            </a:r>
            <a:r>
              <a:rPr lang="en-US" dirty="0">
                <a:solidFill>
                  <a:srgbClr val="C00000"/>
                </a:solidFill>
              </a:rPr>
              <a:t>: </a:t>
            </a:r>
            <a:r>
              <a:rPr lang="en-US" dirty="0"/>
              <a:t>Needed more “living space” for growing population</a:t>
            </a:r>
          </a:p>
          <a:p>
            <a:r>
              <a:rPr lang="en-US" b="1" u="sng" dirty="0">
                <a:solidFill>
                  <a:srgbClr val="FF3300"/>
                </a:solidFill>
              </a:rPr>
              <a:t>Action</a:t>
            </a:r>
            <a:r>
              <a:rPr lang="en-US" dirty="0"/>
              <a:t>: nationalism, militaristic expansion, invasion of Manchuria, pulled out of League of Nations</a:t>
            </a:r>
          </a:p>
          <a:p>
            <a:r>
              <a:rPr lang="en-US" b="1" u="sng" dirty="0">
                <a:solidFill>
                  <a:srgbClr val="FF3300"/>
                </a:solidFill>
              </a:rPr>
              <a:t>Government</a:t>
            </a:r>
            <a:r>
              <a:rPr lang="en-US" b="1" u="sng" dirty="0"/>
              <a:t>: </a:t>
            </a:r>
            <a:r>
              <a:rPr lang="en-US" dirty="0"/>
              <a:t>Has an emperor but real power in hands of military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524000"/>
            <a:ext cx="3886200" cy="5181600"/>
          </a:xfrm>
        </p:spPr>
      </p:pic>
    </p:spTree>
    <p:extLst>
      <p:ext uri="{BB962C8B-B14F-4D97-AF65-F5344CB8AC3E}">
        <p14:creationId xmlns:p14="http://schemas.microsoft.com/office/powerpoint/2010/main" val="182438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lvl="1" algn="ctr" rtl="0">
              <a:spcBef>
                <a:spcPct val="0"/>
              </a:spcBef>
            </a:pPr>
            <a:r>
              <a:rPr lang="en-US" u="sng" dirty="0"/>
              <a:t> </a:t>
            </a:r>
            <a:r>
              <a:rPr lang="en-US" sz="4000" b="1" u="sng" dirty="0">
                <a:solidFill>
                  <a:srgbClr val="C00000"/>
                </a:solidFill>
              </a:rPr>
              <a:t>Causes of Depression in US</a:t>
            </a:r>
            <a:br>
              <a:rPr lang="en-US" dirty="0"/>
            </a:br>
            <a:endParaRPr lang="en-US" dirty="0"/>
          </a:p>
        </p:txBody>
      </p:sp>
      <p:sp>
        <p:nvSpPr>
          <p:cNvPr id="3" name="Content Placeholder 2"/>
          <p:cNvSpPr>
            <a:spLocks noGrp="1"/>
          </p:cNvSpPr>
          <p:nvPr>
            <p:ph idx="1"/>
          </p:nvPr>
        </p:nvSpPr>
        <p:spPr>
          <a:xfrm>
            <a:off x="0" y="1143000"/>
            <a:ext cx="9144000" cy="5715000"/>
          </a:xfrm>
        </p:spPr>
        <p:txBody>
          <a:bodyPr>
            <a:normAutofit fontScale="92500"/>
          </a:bodyPr>
          <a:lstStyle/>
          <a:p>
            <a:pPr lvl="0"/>
            <a:r>
              <a:rPr lang="en-US" b="1" u="sng" dirty="0">
                <a:solidFill>
                  <a:srgbClr val="C00000"/>
                </a:solidFill>
              </a:rPr>
              <a:t>Uneven distribution of income</a:t>
            </a:r>
            <a:r>
              <a:rPr lang="en-US" dirty="0">
                <a:solidFill>
                  <a:srgbClr val="C00000"/>
                </a:solidFill>
              </a:rPr>
              <a:t> </a:t>
            </a:r>
            <a:r>
              <a:rPr lang="en-US" dirty="0"/>
              <a:t>(1/2 lived at or below minimum level of income and could not afford goods- more production than consumption</a:t>
            </a:r>
          </a:p>
          <a:p>
            <a:pPr lvl="0"/>
            <a:r>
              <a:rPr lang="en-US" b="1" u="sng" dirty="0">
                <a:solidFill>
                  <a:srgbClr val="C00000"/>
                </a:solidFill>
              </a:rPr>
              <a:t>Easy credit</a:t>
            </a:r>
            <a:r>
              <a:rPr lang="en-US" dirty="0">
                <a:solidFill>
                  <a:srgbClr val="C00000"/>
                </a:solidFill>
              </a:rPr>
              <a:t> </a:t>
            </a:r>
            <a:r>
              <a:rPr lang="en-US" dirty="0"/>
              <a:t>causing dept. and people to buy stocks on margin, farm loans for land, machines, seed</a:t>
            </a:r>
          </a:p>
          <a:p>
            <a:pPr lvl="0"/>
            <a:r>
              <a:rPr lang="en-US" b="1" u="sng" dirty="0">
                <a:solidFill>
                  <a:srgbClr val="C00000"/>
                </a:solidFill>
              </a:rPr>
              <a:t>Unbalanced foreign trade</a:t>
            </a:r>
            <a:r>
              <a:rPr lang="en-US" dirty="0"/>
              <a:t>: high tariffs on foreign goods so nations were unable to sell goods in Us were then unable to buy US goods plus many nations retaliated against tariffs by cutting purchase of US goods</a:t>
            </a:r>
          </a:p>
          <a:p>
            <a:r>
              <a:rPr lang="en-US" b="1" u="sng" dirty="0">
                <a:solidFill>
                  <a:srgbClr val="C00000"/>
                </a:solidFill>
              </a:rPr>
              <a:t>Mechanization:</a:t>
            </a:r>
            <a:r>
              <a:rPr lang="en-US" dirty="0">
                <a:solidFill>
                  <a:srgbClr val="C00000"/>
                </a:solidFill>
              </a:rPr>
              <a:t> </a:t>
            </a:r>
            <a:r>
              <a:rPr lang="en-US" dirty="0"/>
              <a:t>new plants were built and turned out more goods than ever but employed fewer people</a:t>
            </a:r>
          </a:p>
        </p:txBody>
      </p:sp>
    </p:spTree>
    <p:extLst>
      <p:ext uri="{BB962C8B-B14F-4D97-AF65-F5344CB8AC3E}">
        <p14:creationId xmlns:p14="http://schemas.microsoft.com/office/powerpoint/2010/main" val="160829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0070C0"/>
                </a:solidFill>
                <a:latin typeface="Baskerville Old Face" panose="02020602080505020303" pitchFamily="18" charset="0"/>
              </a:rPr>
              <a:t>Global Impact</a:t>
            </a:r>
            <a:endParaRPr lang="en-US" b="1" dirty="0">
              <a:solidFill>
                <a:srgbClr val="0070C0"/>
              </a:solidFill>
              <a:latin typeface="Baskerville Old Face" panose="02020602080505020303" pitchFamily="18" charset="0"/>
            </a:endParaRPr>
          </a:p>
        </p:txBody>
      </p:sp>
      <p:sp>
        <p:nvSpPr>
          <p:cNvPr id="3" name="Content Placeholder 2"/>
          <p:cNvSpPr>
            <a:spLocks noGrp="1"/>
          </p:cNvSpPr>
          <p:nvPr>
            <p:ph sz="half" idx="1"/>
          </p:nvPr>
        </p:nvSpPr>
        <p:spPr>
          <a:xfrm>
            <a:off x="0" y="1219200"/>
            <a:ext cx="4495800" cy="5181600"/>
          </a:xfrm>
        </p:spPr>
        <p:txBody>
          <a:bodyPr>
            <a:normAutofit/>
          </a:bodyPr>
          <a:lstStyle/>
          <a:p>
            <a:pPr marL="457200" lvl="1" indent="0">
              <a:buNone/>
            </a:pPr>
            <a:r>
              <a:rPr lang="en-US" sz="2800" b="1" dirty="0">
                <a:solidFill>
                  <a:srgbClr val="0070C0"/>
                </a:solidFill>
              </a:rPr>
              <a:t>The depression was a world wide depression</a:t>
            </a:r>
          </a:p>
          <a:p>
            <a:pPr marL="457200" lvl="1" indent="0">
              <a:buNone/>
            </a:pPr>
            <a:r>
              <a:rPr lang="en-US" sz="2800" b="1" dirty="0">
                <a:solidFill>
                  <a:srgbClr val="0070C0"/>
                </a:solidFill>
              </a:rPr>
              <a:t>Many people lost faith in the ability of </a:t>
            </a:r>
            <a:r>
              <a:rPr lang="en-US" sz="2800" b="1" u="sng" dirty="0">
                <a:solidFill>
                  <a:srgbClr val="0070C0"/>
                </a:solidFill>
              </a:rPr>
              <a:t>democratic governments  </a:t>
            </a:r>
            <a:r>
              <a:rPr lang="en-US" sz="2800" b="1" dirty="0">
                <a:solidFill>
                  <a:srgbClr val="0070C0"/>
                </a:solidFill>
              </a:rPr>
              <a:t>to solve problems</a:t>
            </a:r>
          </a:p>
          <a:p>
            <a:r>
              <a:rPr lang="en-US" b="1" dirty="0">
                <a:solidFill>
                  <a:srgbClr val="0070C0"/>
                </a:solidFill>
              </a:rPr>
              <a:t>Misery and hopelessness create fertile ground for </a:t>
            </a:r>
            <a:r>
              <a:rPr lang="en-US" b="1" u="sng" dirty="0">
                <a:solidFill>
                  <a:srgbClr val="0070C0"/>
                </a:solidFill>
              </a:rPr>
              <a:t>extremist</a:t>
            </a:r>
            <a:r>
              <a:rPr lang="en-US" b="1" dirty="0">
                <a:solidFill>
                  <a:srgbClr val="0070C0"/>
                </a:solidFill>
              </a:rPr>
              <a:t> who promised </a:t>
            </a:r>
            <a:r>
              <a:rPr lang="en-US" b="1" u="sng" dirty="0">
                <a:solidFill>
                  <a:srgbClr val="0070C0"/>
                </a:solidFill>
              </a:rPr>
              <a:t>radical solutions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447800"/>
            <a:ext cx="4038599" cy="4419599"/>
          </a:xfrm>
        </p:spPr>
      </p:pic>
    </p:spTree>
    <p:extLst>
      <p:ext uri="{BB962C8B-B14F-4D97-AF65-F5344CB8AC3E}">
        <p14:creationId xmlns:p14="http://schemas.microsoft.com/office/powerpoint/2010/main" val="172581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u="sng" dirty="0">
                <a:latin typeface="Algerian" panose="04020705040A02060702" pitchFamily="82" charset="0"/>
              </a:rPr>
              <a:t>Causes of the Great Depression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143000"/>
            <a:ext cx="8839200" cy="5486400"/>
          </a:xfrm>
        </p:spPr>
      </p:pic>
    </p:spTree>
    <p:extLst>
      <p:ext uri="{BB962C8B-B14F-4D97-AF65-F5344CB8AC3E}">
        <p14:creationId xmlns:p14="http://schemas.microsoft.com/office/powerpoint/2010/main" val="61369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u="sng" dirty="0">
                <a:solidFill>
                  <a:srgbClr val="C00000"/>
                </a:solidFill>
              </a:rPr>
              <a:t>Cause and Effect of the Great Depression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8893635"/>
              </p:ext>
            </p:extLst>
          </p:nvPr>
        </p:nvGraphicFramePr>
        <p:xfrm>
          <a:off x="152401" y="1219201"/>
          <a:ext cx="8839200" cy="6006465"/>
        </p:xfrm>
        <a:graphic>
          <a:graphicData uri="http://schemas.openxmlformats.org/drawingml/2006/table">
            <a:tbl>
              <a:tblPr firstRow="1" firstCol="1" bandRow="1">
                <a:tableStyleId>{5C22544A-7EE6-4342-B048-85BDC9FD1C3A}</a:tableStyleId>
              </a:tblPr>
              <a:tblGrid>
                <a:gridCol w="45339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609599">
                <a:tc gridSpan="2">
                  <a:txBody>
                    <a:bodyPr/>
                    <a:lstStyle/>
                    <a:p>
                      <a:pPr marL="0" marR="0">
                        <a:lnSpc>
                          <a:spcPct val="115000"/>
                        </a:lnSpc>
                        <a:spcBef>
                          <a:spcPts val="0"/>
                        </a:spcBef>
                        <a:spcAft>
                          <a:spcPts val="0"/>
                        </a:spcAft>
                      </a:pPr>
                      <a:r>
                        <a:rPr lang="en-US" sz="1600" dirty="0">
                          <a:effectLst/>
                        </a:rPr>
                        <a:t>                                          </a:t>
                      </a:r>
                      <a:r>
                        <a:rPr lang="en-US" sz="2000" u="sng" dirty="0">
                          <a:solidFill>
                            <a:srgbClr val="C00000"/>
                          </a:solidFill>
                          <a:effectLst/>
                        </a:rPr>
                        <a:t>Cause and Effect of the Great Depression</a:t>
                      </a:r>
                      <a:endParaRPr lang="en-US" sz="2000" u="sng" dirty="0">
                        <a:solidFill>
                          <a:srgbClr val="C00000"/>
                        </a:solidFill>
                        <a:effectLst/>
                        <a:latin typeface="Calibri"/>
                        <a:ea typeface="Calibri"/>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30048">
                <a:tc>
                  <a:txBody>
                    <a:bodyPr/>
                    <a:lstStyle/>
                    <a:p>
                      <a:pPr marL="0" marR="0">
                        <a:lnSpc>
                          <a:spcPct val="115000"/>
                        </a:lnSpc>
                        <a:spcBef>
                          <a:spcPts val="0"/>
                        </a:spcBef>
                        <a:spcAft>
                          <a:spcPts val="0"/>
                        </a:spcAft>
                      </a:pPr>
                      <a:r>
                        <a:rPr lang="en-US" sz="1800" b="1" u="none" dirty="0">
                          <a:solidFill>
                            <a:srgbClr val="C00000"/>
                          </a:solidFill>
                          <a:effectLst/>
                        </a:rPr>
                        <a:t>                       </a:t>
                      </a:r>
                      <a:r>
                        <a:rPr lang="en-US" sz="1800" b="1" u="sng" dirty="0">
                          <a:solidFill>
                            <a:srgbClr val="C00000"/>
                          </a:solidFill>
                          <a:effectLst/>
                        </a:rPr>
                        <a:t>  Long Term Causes</a:t>
                      </a:r>
                      <a:endParaRPr lang="en-US" sz="1800" b="1" u="sng" dirty="0">
                        <a:solidFill>
                          <a:srgbClr val="C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u="none" dirty="0">
                          <a:solidFill>
                            <a:srgbClr val="C00000"/>
                          </a:solidFill>
                          <a:effectLst/>
                        </a:rPr>
                        <a:t>               </a:t>
                      </a:r>
                      <a:r>
                        <a:rPr lang="en-US" sz="1800" b="1" u="sng" dirty="0">
                          <a:solidFill>
                            <a:srgbClr val="C00000"/>
                          </a:solidFill>
                          <a:effectLst/>
                        </a:rPr>
                        <a:t>  Immediate Causes</a:t>
                      </a:r>
                      <a:endParaRPr lang="en-US" sz="1800" b="1" u="sng" dirty="0">
                        <a:solidFill>
                          <a:srgbClr val="C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581059">
                <a:tc>
                  <a:txBody>
                    <a:bodyPr/>
                    <a:lstStyle/>
                    <a:p>
                      <a:pPr marL="342900" marR="0" lvl="0" indent="-342900">
                        <a:lnSpc>
                          <a:spcPct val="115000"/>
                        </a:lnSpc>
                        <a:spcBef>
                          <a:spcPts val="0"/>
                        </a:spcBef>
                        <a:spcAft>
                          <a:spcPts val="0"/>
                        </a:spcAft>
                        <a:buFont typeface="Symbol"/>
                        <a:buChar char=""/>
                      </a:pPr>
                      <a:r>
                        <a:rPr lang="en-US" sz="1400" dirty="0">
                          <a:effectLst/>
                        </a:rPr>
                        <a:t>Worldwide interrelationship of government and economies</a:t>
                      </a:r>
                    </a:p>
                    <a:p>
                      <a:pPr marL="342900" marR="0" lvl="0" indent="-342900">
                        <a:lnSpc>
                          <a:spcPct val="115000"/>
                        </a:lnSpc>
                        <a:spcBef>
                          <a:spcPts val="0"/>
                        </a:spcBef>
                        <a:spcAft>
                          <a:spcPts val="0"/>
                        </a:spcAft>
                        <a:buFont typeface="Symbol"/>
                        <a:buChar char=""/>
                      </a:pPr>
                      <a:r>
                        <a:rPr lang="en-US" sz="1400" dirty="0">
                          <a:effectLst/>
                        </a:rPr>
                        <a:t>Huge War Debts</a:t>
                      </a:r>
                    </a:p>
                    <a:p>
                      <a:pPr marL="342900" marR="0" lvl="0" indent="-342900">
                        <a:lnSpc>
                          <a:spcPct val="115000"/>
                        </a:lnSpc>
                        <a:spcBef>
                          <a:spcPts val="0"/>
                        </a:spcBef>
                        <a:spcAft>
                          <a:spcPts val="0"/>
                        </a:spcAft>
                        <a:buFont typeface="Symbol"/>
                        <a:buChar char=""/>
                      </a:pPr>
                      <a:r>
                        <a:rPr lang="en-US" sz="1400" dirty="0">
                          <a:effectLst/>
                        </a:rPr>
                        <a:t>American loans to Europe</a:t>
                      </a:r>
                    </a:p>
                    <a:p>
                      <a:pPr marL="342900" marR="0" lvl="0" indent="-342900">
                        <a:lnSpc>
                          <a:spcPct val="115000"/>
                        </a:lnSpc>
                        <a:spcBef>
                          <a:spcPts val="0"/>
                        </a:spcBef>
                        <a:spcAft>
                          <a:spcPts val="0"/>
                        </a:spcAft>
                        <a:buFont typeface="Symbol"/>
                        <a:buChar char=""/>
                      </a:pPr>
                      <a:r>
                        <a:rPr lang="en-US" sz="1400" dirty="0">
                          <a:effectLst/>
                        </a:rPr>
                        <a:t>Widespread use of credit</a:t>
                      </a:r>
                    </a:p>
                    <a:p>
                      <a:pPr marL="342900" marR="0" lvl="0" indent="-342900">
                        <a:lnSpc>
                          <a:spcPct val="115000"/>
                        </a:lnSpc>
                        <a:spcBef>
                          <a:spcPts val="0"/>
                        </a:spcBef>
                        <a:spcAft>
                          <a:spcPts val="0"/>
                        </a:spcAft>
                        <a:buFont typeface="Symbol"/>
                        <a:buChar char=""/>
                      </a:pPr>
                      <a:r>
                        <a:rPr lang="en-US" sz="1400" dirty="0">
                          <a:effectLst/>
                        </a:rPr>
                        <a:t>Overproduction of goods</a:t>
                      </a:r>
                    </a:p>
                    <a:p>
                      <a:pPr marL="342900" marR="0" lvl="0" indent="-342900">
                        <a:lnSpc>
                          <a:spcPct val="115000"/>
                        </a:lnSpc>
                        <a:spcBef>
                          <a:spcPts val="0"/>
                        </a:spcBef>
                        <a:spcAft>
                          <a:spcPts val="0"/>
                        </a:spcAft>
                        <a:buFont typeface="Symbol"/>
                        <a:buChar char=""/>
                      </a:pPr>
                      <a:r>
                        <a:rPr lang="en-US" sz="1400" dirty="0">
                          <a:effectLst/>
                        </a:rPr>
                        <a:t>Industrial wages rise as farm earnings fall</a:t>
                      </a:r>
                      <a:endParaRPr lang="en-US" sz="1400" dirty="0">
                        <a:solidFill>
                          <a:srgbClr val="000000"/>
                        </a:solidFill>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b="1" dirty="0">
                          <a:effectLst/>
                        </a:rPr>
                        <a:t>New York stock market crash</a:t>
                      </a:r>
                    </a:p>
                    <a:p>
                      <a:pPr marL="342900" marR="0" lvl="0" indent="-342900">
                        <a:lnSpc>
                          <a:spcPct val="115000"/>
                        </a:lnSpc>
                        <a:spcBef>
                          <a:spcPts val="0"/>
                        </a:spcBef>
                        <a:spcAft>
                          <a:spcPts val="0"/>
                        </a:spcAft>
                        <a:buFont typeface="Symbol"/>
                        <a:buChar char=""/>
                      </a:pPr>
                      <a:r>
                        <a:rPr lang="en-US" sz="1400" b="1" dirty="0">
                          <a:effectLst/>
                        </a:rPr>
                        <a:t>Farms unable to repay loans</a:t>
                      </a:r>
                    </a:p>
                    <a:p>
                      <a:pPr marL="342900" marR="0" lvl="0" indent="-342900">
                        <a:lnSpc>
                          <a:spcPct val="115000"/>
                        </a:lnSpc>
                        <a:spcBef>
                          <a:spcPts val="0"/>
                        </a:spcBef>
                        <a:spcAft>
                          <a:spcPts val="0"/>
                        </a:spcAft>
                        <a:buFont typeface="Symbol"/>
                        <a:buChar char=""/>
                      </a:pPr>
                      <a:r>
                        <a:rPr lang="en-US" sz="1400" b="1" dirty="0">
                          <a:effectLst/>
                        </a:rPr>
                        <a:t>Banks demand repayment of loans</a:t>
                      </a:r>
                    </a:p>
                    <a:p>
                      <a:pPr marL="342900" marR="0" lvl="0" indent="-342900">
                        <a:lnSpc>
                          <a:spcPct val="115000"/>
                        </a:lnSpc>
                        <a:spcBef>
                          <a:spcPts val="0"/>
                        </a:spcBef>
                        <a:spcAft>
                          <a:spcPts val="0"/>
                        </a:spcAft>
                        <a:buFont typeface="Symbol"/>
                        <a:buChar char=""/>
                      </a:pPr>
                      <a:r>
                        <a:rPr lang="en-US" sz="1400" b="1" dirty="0">
                          <a:effectLst/>
                        </a:rPr>
                        <a:t>American loans to other countries dry up</a:t>
                      </a:r>
                    </a:p>
                    <a:p>
                      <a:pPr marL="342900" marR="0" lvl="0" indent="-342900">
                        <a:lnSpc>
                          <a:spcPct val="115000"/>
                        </a:lnSpc>
                        <a:spcBef>
                          <a:spcPts val="0"/>
                        </a:spcBef>
                        <a:spcAft>
                          <a:spcPts val="0"/>
                        </a:spcAft>
                        <a:buFont typeface="Symbol"/>
                        <a:buChar char=""/>
                      </a:pPr>
                      <a:r>
                        <a:rPr lang="en-US" sz="1400" b="1" dirty="0">
                          <a:effectLst/>
                        </a:rPr>
                        <a:t>Without capital, businesses and factories fail</a:t>
                      </a:r>
                    </a:p>
                    <a:p>
                      <a:pPr marL="0" marR="0">
                        <a:lnSpc>
                          <a:spcPct val="115000"/>
                        </a:lnSpc>
                        <a:spcBef>
                          <a:spcPts val="0"/>
                        </a:spcBef>
                        <a:spcAft>
                          <a:spcPts val="0"/>
                        </a:spcAft>
                      </a:pPr>
                      <a:r>
                        <a:rPr lang="en-US" sz="1400" b="1" dirty="0">
                          <a:effectLst/>
                        </a:rPr>
                        <a:t> </a:t>
                      </a:r>
                      <a:endParaRPr lang="en-US" sz="1400" b="1"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86068">
                <a:tc gridSpan="2">
                  <a:txBody>
                    <a:bodyPr/>
                    <a:lstStyle/>
                    <a:p>
                      <a:pPr marL="0" marR="0">
                        <a:lnSpc>
                          <a:spcPct val="115000"/>
                        </a:lnSpc>
                        <a:spcBef>
                          <a:spcPts val="0"/>
                        </a:spcBef>
                        <a:spcAft>
                          <a:spcPts val="0"/>
                        </a:spcAft>
                      </a:pPr>
                      <a:r>
                        <a:rPr lang="en-US" sz="1600" u="sng" dirty="0">
                          <a:effectLst/>
                        </a:rPr>
                        <a:t>                                                         </a:t>
                      </a:r>
                      <a:r>
                        <a:rPr lang="en-US" sz="1800" u="sng" dirty="0">
                          <a:solidFill>
                            <a:srgbClr val="C00000"/>
                          </a:solidFill>
                          <a:effectLst/>
                        </a:rPr>
                        <a:t>World Economic Depression</a:t>
                      </a:r>
                      <a:endParaRPr lang="en-US" sz="1800" u="sng" dirty="0">
                        <a:solidFill>
                          <a:srgbClr val="C00000"/>
                        </a:solidFill>
                        <a:effectLst/>
                        <a:latin typeface="Calibri"/>
                        <a:ea typeface="Calibri"/>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3"/>
                  </a:ext>
                </a:extLst>
              </a:tr>
              <a:tr h="286068">
                <a:tc>
                  <a:txBody>
                    <a:bodyPr/>
                    <a:lstStyle/>
                    <a:p>
                      <a:pPr marL="0" marR="0">
                        <a:lnSpc>
                          <a:spcPct val="115000"/>
                        </a:lnSpc>
                        <a:spcBef>
                          <a:spcPts val="0"/>
                        </a:spcBef>
                        <a:spcAft>
                          <a:spcPts val="0"/>
                        </a:spcAft>
                      </a:pPr>
                      <a:r>
                        <a:rPr lang="en-US" sz="1800" b="1" u="sng" dirty="0">
                          <a:solidFill>
                            <a:srgbClr val="C00000"/>
                          </a:solidFill>
                          <a:effectLst/>
                        </a:rPr>
                        <a:t> </a:t>
                      </a:r>
                      <a:r>
                        <a:rPr lang="en-US" sz="1800" b="1" u="none" dirty="0">
                          <a:solidFill>
                            <a:srgbClr val="C00000"/>
                          </a:solidFill>
                          <a:effectLst/>
                        </a:rPr>
                        <a:t>                     </a:t>
                      </a:r>
                      <a:r>
                        <a:rPr lang="en-US" sz="1800" b="1" u="sng" dirty="0">
                          <a:solidFill>
                            <a:srgbClr val="C00000"/>
                          </a:solidFill>
                          <a:effectLst/>
                        </a:rPr>
                        <a:t> Immediate Effects</a:t>
                      </a:r>
                      <a:endParaRPr lang="en-US" sz="1800" b="1" u="sng" dirty="0">
                        <a:solidFill>
                          <a:srgbClr val="C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u="none" dirty="0">
                          <a:solidFill>
                            <a:srgbClr val="C00000"/>
                          </a:solidFill>
                          <a:effectLst/>
                        </a:rPr>
                        <a:t>                          </a:t>
                      </a:r>
                      <a:r>
                        <a:rPr lang="en-US" sz="1800" b="1" u="sng" dirty="0">
                          <a:solidFill>
                            <a:srgbClr val="C00000"/>
                          </a:solidFill>
                          <a:effectLst/>
                        </a:rPr>
                        <a:t>  Long Term Effects</a:t>
                      </a:r>
                      <a:endParaRPr lang="en-US" sz="1800" b="1" u="sng" dirty="0">
                        <a:solidFill>
                          <a:srgbClr val="C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897739">
                <a:tc>
                  <a:txBody>
                    <a:bodyPr/>
                    <a:lstStyle/>
                    <a:p>
                      <a:pPr marL="342900" marR="0" lvl="0" indent="-342900">
                        <a:lnSpc>
                          <a:spcPct val="115000"/>
                        </a:lnSpc>
                        <a:spcBef>
                          <a:spcPts val="0"/>
                        </a:spcBef>
                        <a:spcAft>
                          <a:spcPts val="0"/>
                        </a:spcAft>
                        <a:buFont typeface="Symbol"/>
                        <a:buChar char=""/>
                      </a:pPr>
                      <a:r>
                        <a:rPr lang="en-US" sz="1400" dirty="0">
                          <a:effectLst/>
                        </a:rPr>
                        <a:t>Vast unemployment and misery</a:t>
                      </a:r>
                    </a:p>
                    <a:p>
                      <a:pPr marL="342900" marR="0" lvl="0" indent="-342900">
                        <a:lnSpc>
                          <a:spcPct val="115000"/>
                        </a:lnSpc>
                        <a:spcBef>
                          <a:spcPts val="0"/>
                        </a:spcBef>
                        <a:spcAft>
                          <a:spcPts val="0"/>
                        </a:spcAft>
                        <a:buFont typeface="Symbol"/>
                        <a:buChar char=""/>
                      </a:pPr>
                      <a:r>
                        <a:rPr lang="en-US" sz="1400" dirty="0">
                          <a:effectLst/>
                        </a:rPr>
                        <a:t>Protective tariffs imposed</a:t>
                      </a:r>
                    </a:p>
                    <a:p>
                      <a:pPr marL="342900" marR="0" lvl="0" indent="-342900">
                        <a:lnSpc>
                          <a:spcPct val="115000"/>
                        </a:lnSpc>
                        <a:spcBef>
                          <a:spcPts val="0"/>
                        </a:spcBef>
                        <a:spcAft>
                          <a:spcPts val="0"/>
                        </a:spcAft>
                        <a:buFont typeface="Symbol"/>
                        <a:buChar char=""/>
                      </a:pPr>
                      <a:r>
                        <a:rPr lang="en-US" sz="1400" dirty="0">
                          <a:effectLst/>
                        </a:rPr>
                        <a:t>Loss of faith in capitalism and democracy</a:t>
                      </a:r>
                    </a:p>
                    <a:p>
                      <a:pPr marL="342900" marR="0" lvl="0" indent="-342900">
                        <a:lnSpc>
                          <a:spcPct val="115000"/>
                        </a:lnSpc>
                        <a:spcBef>
                          <a:spcPts val="0"/>
                        </a:spcBef>
                        <a:spcAft>
                          <a:spcPts val="0"/>
                        </a:spcAft>
                        <a:buFont typeface="Symbol"/>
                        <a:buChar char=""/>
                      </a:pPr>
                      <a:r>
                        <a:rPr lang="en-US" sz="1400" dirty="0">
                          <a:effectLst/>
                        </a:rPr>
                        <a:t>Authoritarian leaders emerge </a:t>
                      </a:r>
                      <a:endParaRPr lang="en-US" sz="14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rPr>
                        <a:t>Rise of fascism and Nazism</a:t>
                      </a:r>
                    </a:p>
                    <a:p>
                      <a:pPr marL="0" marR="0">
                        <a:lnSpc>
                          <a:spcPct val="115000"/>
                        </a:lnSpc>
                        <a:spcBef>
                          <a:spcPts val="0"/>
                        </a:spcBef>
                        <a:spcAft>
                          <a:spcPts val="0"/>
                        </a:spcAft>
                      </a:pPr>
                      <a:r>
                        <a:rPr lang="en-US" sz="1400" b="1" dirty="0">
                          <a:effectLst/>
                        </a:rPr>
                        <a:t>Governments experiment with social programs</a:t>
                      </a:r>
                    </a:p>
                    <a:p>
                      <a:pPr marL="0" marR="0">
                        <a:lnSpc>
                          <a:spcPct val="115000"/>
                        </a:lnSpc>
                        <a:spcBef>
                          <a:spcPts val="0"/>
                        </a:spcBef>
                        <a:spcAft>
                          <a:spcPts val="0"/>
                        </a:spcAft>
                      </a:pPr>
                      <a:r>
                        <a:rPr lang="en-US" sz="1400" b="1" dirty="0">
                          <a:effectLst/>
                        </a:rPr>
                        <a:t>People  lame scapegoats</a:t>
                      </a:r>
                    </a:p>
                    <a:p>
                      <a:pPr marL="0" marR="0">
                        <a:lnSpc>
                          <a:spcPct val="115000"/>
                        </a:lnSpc>
                        <a:spcBef>
                          <a:spcPts val="0"/>
                        </a:spcBef>
                        <a:spcAft>
                          <a:spcPts val="0"/>
                        </a:spcAft>
                      </a:pPr>
                      <a:r>
                        <a:rPr lang="en-US" sz="1400" b="1" dirty="0">
                          <a:effectLst/>
                        </a:rPr>
                        <a:t>World War II begins</a:t>
                      </a:r>
                      <a:endParaRPr lang="en-US" sz="1400" b="1"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83502">
                <a:tc gridSpan="2">
                  <a:txBody>
                    <a:bodyPr/>
                    <a:lstStyle/>
                    <a:p>
                      <a:pPr marL="0" marR="0">
                        <a:lnSpc>
                          <a:spcPct val="115000"/>
                        </a:lnSpc>
                        <a:spcBef>
                          <a:spcPts val="0"/>
                        </a:spcBef>
                        <a:spcAft>
                          <a:spcPts val="0"/>
                        </a:spcAft>
                      </a:pPr>
                      <a:r>
                        <a:rPr lang="en-US" sz="1800" u="none" dirty="0">
                          <a:solidFill>
                            <a:srgbClr val="C00000"/>
                          </a:solidFill>
                          <a:effectLst/>
                        </a:rPr>
                        <a:t>                                                              </a:t>
                      </a:r>
                      <a:r>
                        <a:rPr lang="en-US" sz="1800" u="sng" dirty="0">
                          <a:solidFill>
                            <a:srgbClr val="C00000"/>
                          </a:solidFill>
                          <a:effectLst/>
                        </a:rPr>
                        <a:t>  Connections to Today</a:t>
                      </a:r>
                      <a:endParaRPr lang="en-US" sz="1800" u="sng" dirty="0">
                        <a:solidFill>
                          <a:srgbClr val="C00000"/>
                        </a:solidFill>
                        <a:effectLst/>
                        <a:latin typeface="Calibri"/>
                        <a:ea typeface="Calibri"/>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6"/>
                  </a:ext>
                </a:extLst>
              </a:tr>
              <a:tr h="1253376">
                <a:tc gridSpan="2">
                  <a:txBody>
                    <a:bodyPr/>
                    <a:lstStyle/>
                    <a:p>
                      <a:pPr marL="342900" marR="0" lvl="0" indent="-342900">
                        <a:lnSpc>
                          <a:spcPct val="115000"/>
                        </a:lnSpc>
                        <a:spcBef>
                          <a:spcPts val="0"/>
                        </a:spcBef>
                        <a:spcAft>
                          <a:spcPts val="0"/>
                        </a:spcAft>
                        <a:buFont typeface="Symbol"/>
                        <a:buChar char=""/>
                      </a:pPr>
                      <a:r>
                        <a:rPr lang="en-US" sz="1400" dirty="0">
                          <a:effectLst/>
                        </a:rPr>
                        <a:t>Governments monitoring of or control of national economies, banks, credit and stock markets</a:t>
                      </a:r>
                    </a:p>
                    <a:p>
                      <a:pPr marL="342900" marR="0" lvl="0" indent="-342900">
                        <a:lnSpc>
                          <a:spcPct val="115000"/>
                        </a:lnSpc>
                        <a:spcBef>
                          <a:spcPts val="0"/>
                        </a:spcBef>
                        <a:spcAft>
                          <a:spcPts val="0"/>
                        </a:spcAft>
                        <a:buFont typeface="Symbol"/>
                        <a:buChar char=""/>
                      </a:pPr>
                      <a:r>
                        <a:rPr lang="en-US" sz="1400" dirty="0">
                          <a:effectLst/>
                        </a:rPr>
                        <a:t>Continuation of social programs</a:t>
                      </a:r>
                    </a:p>
                    <a:p>
                      <a:pPr marL="342900" marR="0" lvl="0" indent="-342900">
                        <a:lnSpc>
                          <a:spcPct val="115000"/>
                        </a:lnSpc>
                        <a:spcBef>
                          <a:spcPts val="0"/>
                        </a:spcBef>
                        <a:spcAft>
                          <a:spcPts val="0"/>
                        </a:spcAft>
                        <a:buFont typeface="Symbol"/>
                        <a:buChar char=""/>
                      </a:pPr>
                      <a:r>
                        <a:rPr lang="en-US" sz="1400" dirty="0">
                          <a:effectLst/>
                        </a:rPr>
                        <a:t>Monitoring of worldwide economic developments by international agencies </a:t>
                      </a:r>
                      <a:endParaRPr lang="en-US" sz="1400" dirty="0">
                        <a:solidFill>
                          <a:srgbClr val="000000"/>
                        </a:solidFill>
                        <a:effectLst/>
                        <a:latin typeface="Calibri"/>
                        <a:ea typeface="Calibri"/>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28146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5400" u="sng" dirty="0">
                <a:solidFill>
                  <a:srgbClr val="C00000"/>
                </a:solidFill>
                <a:latin typeface="Algerian" panose="04020705040A02060702" pitchFamily="82" charset="0"/>
              </a:rPr>
              <a:t>New Deal</a:t>
            </a:r>
            <a:endParaRPr lang="en-US" sz="5400"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76200" y="1219200"/>
            <a:ext cx="9067800" cy="5486400"/>
          </a:xfrm>
        </p:spPr>
        <p:txBody>
          <a:bodyPr>
            <a:noAutofit/>
          </a:bodyPr>
          <a:lstStyle/>
          <a:p>
            <a:pPr marL="457200" lvl="1" indent="0">
              <a:buNone/>
            </a:pPr>
            <a:r>
              <a:rPr lang="en-US" sz="3200" u="sng" dirty="0">
                <a:solidFill>
                  <a:srgbClr val="C00000"/>
                </a:solidFill>
              </a:rPr>
              <a:t>Franklin D. Roosevelt </a:t>
            </a:r>
            <a:r>
              <a:rPr lang="en-US" sz="3200" dirty="0">
                <a:solidFill>
                  <a:srgbClr val="002060"/>
                </a:solidFill>
              </a:rPr>
              <a:t>became president and introduced </a:t>
            </a:r>
            <a:r>
              <a:rPr lang="en-US" sz="3200" b="1" i="1" u="sng" dirty="0">
                <a:solidFill>
                  <a:srgbClr val="C00000"/>
                </a:solidFill>
              </a:rPr>
              <a:t>The New Deal </a:t>
            </a:r>
            <a:r>
              <a:rPr lang="en-US" sz="3200" dirty="0">
                <a:solidFill>
                  <a:srgbClr val="002060"/>
                </a:solidFill>
              </a:rPr>
              <a:t>a massive package of economic and social programs</a:t>
            </a:r>
          </a:p>
          <a:p>
            <a:pPr lvl="0"/>
            <a:r>
              <a:rPr lang="en-US" dirty="0">
                <a:solidFill>
                  <a:srgbClr val="002060"/>
                </a:solidFill>
              </a:rPr>
              <a:t>regulating stock market</a:t>
            </a:r>
          </a:p>
          <a:p>
            <a:pPr lvl="0"/>
            <a:r>
              <a:rPr lang="en-US" dirty="0">
                <a:solidFill>
                  <a:srgbClr val="002060"/>
                </a:solidFill>
              </a:rPr>
              <a:t>protected bank deposits</a:t>
            </a:r>
          </a:p>
          <a:p>
            <a:pPr lvl="0"/>
            <a:r>
              <a:rPr lang="en-US" dirty="0">
                <a:solidFill>
                  <a:srgbClr val="002060"/>
                </a:solidFill>
              </a:rPr>
              <a:t>government created </a:t>
            </a:r>
            <a:r>
              <a:rPr lang="en-US" b="1" u="sng" dirty="0">
                <a:solidFill>
                  <a:srgbClr val="C00000"/>
                </a:solidFill>
              </a:rPr>
              <a:t>jobs</a:t>
            </a:r>
          </a:p>
          <a:p>
            <a:pPr lvl="0"/>
            <a:r>
              <a:rPr lang="en-US" dirty="0">
                <a:solidFill>
                  <a:srgbClr val="002060"/>
                </a:solidFill>
              </a:rPr>
              <a:t>gave </a:t>
            </a:r>
            <a:r>
              <a:rPr lang="en-US" dirty="0">
                <a:solidFill>
                  <a:srgbClr val="C00000"/>
                </a:solidFill>
              </a:rPr>
              <a:t>aid to </a:t>
            </a:r>
            <a:r>
              <a:rPr lang="en-US" b="1" u="sng" dirty="0">
                <a:solidFill>
                  <a:srgbClr val="C00000"/>
                </a:solidFill>
              </a:rPr>
              <a:t>farmers</a:t>
            </a:r>
          </a:p>
          <a:p>
            <a:pPr lvl="0"/>
            <a:r>
              <a:rPr lang="en-US" b="1" u="sng" dirty="0">
                <a:solidFill>
                  <a:srgbClr val="C00000"/>
                </a:solidFill>
              </a:rPr>
              <a:t>Social Security </a:t>
            </a:r>
            <a:r>
              <a:rPr lang="en-US" dirty="0">
                <a:solidFill>
                  <a:srgbClr val="002060"/>
                </a:solidFill>
              </a:rPr>
              <a:t>provided old age pensions</a:t>
            </a:r>
          </a:p>
          <a:p>
            <a:pPr lvl="0"/>
            <a:r>
              <a:rPr lang="en-US" dirty="0">
                <a:solidFill>
                  <a:srgbClr val="002060"/>
                </a:solidFill>
              </a:rPr>
              <a:t>The New Deal did not end the depression but did ease the suffering of many</a:t>
            </a:r>
          </a:p>
        </p:txBody>
      </p:sp>
    </p:spTree>
    <p:extLst>
      <p:ext uri="{BB962C8B-B14F-4D97-AF65-F5344CB8AC3E}">
        <p14:creationId xmlns:p14="http://schemas.microsoft.com/office/powerpoint/2010/main" val="588517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3195</Words>
  <Application>Microsoft Office PowerPoint</Application>
  <PresentationFormat>On-screen Show (4:3)</PresentationFormat>
  <Paragraphs>318</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Algerian</vt:lpstr>
      <vt:lpstr>Arial</vt:lpstr>
      <vt:lpstr>Arial Black</vt:lpstr>
      <vt:lpstr>Baskerville Old Face</vt:lpstr>
      <vt:lpstr>Calibri</vt:lpstr>
      <vt:lpstr>Copperplate Gothic Bold</vt:lpstr>
      <vt:lpstr>Elephant</vt:lpstr>
      <vt:lpstr>Harlow Solid Italic</vt:lpstr>
      <vt:lpstr>Symbol</vt:lpstr>
      <vt:lpstr>Office Theme</vt:lpstr>
      <vt:lpstr>Chapter 30 / Post World War I</vt:lpstr>
      <vt:lpstr>Postwar Issues / Underlying Problems</vt:lpstr>
      <vt:lpstr>Recovery and Depression A Dangerous Imbalance</vt:lpstr>
      <vt:lpstr>Crash and Collapse</vt:lpstr>
      <vt:lpstr> Causes of Depression in US </vt:lpstr>
      <vt:lpstr>Global Impact</vt:lpstr>
      <vt:lpstr>Causes of the Great Depression</vt:lpstr>
      <vt:lpstr>Cause and Effect of the Great Depression</vt:lpstr>
      <vt:lpstr>New Deal</vt:lpstr>
      <vt:lpstr>Smith and Keynes / Two Different Views</vt:lpstr>
      <vt:lpstr>Karl Marx </vt:lpstr>
      <vt:lpstr>Maginot Line</vt:lpstr>
      <vt:lpstr>China After World War I</vt:lpstr>
      <vt:lpstr>India</vt:lpstr>
      <vt:lpstr>The Middle East</vt:lpstr>
      <vt:lpstr>Japanese Imperialism </vt:lpstr>
      <vt:lpstr>Japanese Imperialism</vt:lpstr>
      <vt:lpstr>Events in Japan</vt:lpstr>
      <vt:lpstr>Stalin’s Soviet Union</vt:lpstr>
      <vt:lpstr>The Rise of Mussolini</vt:lpstr>
      <vt:lpstr>A Leader Emerges</vt:lpstr>
      <vt:lpstr>Seizing Power</vt:lpstr>
      <vt:lpstr>Mussolini’s Italy</vt:lpstr>
      <vt:lpstr>    What is Fascism?</vt:lpstr>
      <vt:lpstr>Totalitarian Rule</vt:lpstr>
      <vt:lpstr>The Appeal</vt:lpstr>
      <vt:lpstr>HITLER AND THE RISE OF NAZI GERMANY</vt:lpstr>
      <vt:lpstr>$ Inflation $</vt:lpstr>
      <vt:lpstr>Adolf Hitler</vt:lpstr>
      <vt:lpstr>   Mein Kamph</vt:lpstr>
      <vt:lpstr>Road to Power</vt:lpstr>
      <vt:lpstr>Hitler’s Third Reich (empire)</vt:lpstr>
      <vt:lpstr>A Totalitarian State</vt:lpstr>
      <vt:lpstr>Economic Policy</vt:lpstr>
      <vt:lpstr>Social Policy/ Purging German Culture</vt:lpstr>
      <vt:lpstr>Campaign Against the Jews Begins</vt:lpstr>
      <vt:lpstr>Night of Broken Glass or Kristallnacht</vt:lpstr>
      <vt:lpstr>The Russian Revolution</vt:lpstr>
      <vt:lpstr>       Communist Dictatorship in the Soviet Union</vt:lpstr>
      <vt:lpstr>Communist Rule</vt:lpstr>
      <vt:lpstr>After World War I Totalitarian governments took root in Russia, Italy and Germany</vt:lpstr>
      <vt:lpstr>Italy: Benito Mussolini</vt:lpstr>
      <vt:lpstr>Germany: Adolf Hitler</vt:lpstr>
      <vt:lpstr>Japan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 / Post World War I</dc:title>
  <dc:creator>Carrie</dc:creator>
  <cp:lastModifiedBy>Carrie Churchill _ Staff - HollySpringsHS</cp:lastModifiedBy>
  <cp:revision>70</cp:revision>
  <dcterms:created xsi:type="dcterms:W3CDTF">2013-12-06T00:28:58Z</dcterms:created>
  <dcterms:modified xsi:type="dcterms:W3CDTF">2018-11-30T17:45:59Z</dcterms:modified>
</cp:coreProperties>
</file>