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andara" panose="020E0502030303020204" pitchFamily="34" charset="0"/>
      <p:regular r:id="rId31"/>
      <p:bold r:id="rId32"/>
      <p:italic r:id="rId33"/>
      <p:boldItalic r:id="rId34"/>
    </p:embeddedFont>
    <p:embeddedFont>
      <p:font typeface="Overlock"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6" autoAdjust="0"/>
    <p:restoredTop sz="94660"/>
  </p:normalViewPr>
  <p:slideViewPr>
    <p:cSldViewPr snapToGrid="0">
      <p:cViewPr>
        <p:scale>
          <a:sx n="76" d="100"/>
          <a:sy n="76" d="100"/>
        </p:scale>
        <p:origin x="117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TEDEducation/videos/2550467798299744/?sfns=m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opulationpyramid.net/world/199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2a3f05df0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2a3f05df0_0_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62a3f05df0_0_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You  may need to discuss how you can tell that resources are being strained just by looking at the pyramid.</a:t>
            </a:r>
            <a:endParaRPr/>
          </a:p>
        </p:txBody>
      </p:sp>
      <p:sp>
        <p:nvSpPr>
          <p:cNvPr id="167" name="Google Shape;16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2a3f05df0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62a3f05df0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Make sure every student understands how to read demographic characteristics … it may be helpful to have them move their pyramid up 5-10 years so they see population is rising, just not as much </a:t>
            </a:r>
            <a:endParaRPr/>
          </a:p>
          <a:p>
            <a:pPr marL="457200" lvl="0" indent="-317500" algn="l" rtl="0">
              <a:spcBef>
                <a:spcPts val="0"/>
              </a:spcBef>
              <a:spcAft>
                <a:spcPts val="0"/>
              </a:spcAft>
              <a:buSzPts val="1400"/>
              <a:buChar char="●"/>
            </a:pPr>
            <a:r>
              <a:rPr lang="en-US"/>
              <a:t>Start making connections about life expectancy and access to healthcare!  </a:t>
            </a:r>
            <a:endParaRPr/>
          </a:p>
        </p:txBody>
      </p:sp>
      <p:sp>
        <p:nvSpPr>
          <p:cNvPr id="196" name="Google Shape;196;g62a3f05df0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Good time to discuss how countries can move from a rapid growth pyramid to a slow growth pyramid...hence the concept of urban sprawl becoming a factor </a:t>
            </a:r>
            <a:endParaRPr/>
          </a:p>
        </p:txBody>
      </p:sp>
      <p:sp>
        <p:nvSpPr>
          <p:cNvPr id="223" name="Google Shape;22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Negative growth </a:t>
            </a:r>
            <a:endParaRPr/>
          </a:p>
        </p:txBody>
      </p:sp>
      <p:sp>
        <p:nvSpPr>
          <p:cNvPr id="230" name="Google Shape;23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https://www.facebook.com/TEDEducation/videos/2550467798299744/?sfns=mo</a:t>
            </a:r>
            <a:endParaRPr/>
          </a:p>
        </p:txBody>
      </p:sp>
      <p:sp>
        <p:nvSpPr>
          <p:cNvPr id="92" name="Google Shape;9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-Can use Japan as an example.  Japan is xenophobic and struggle to bring in outsiders to help their labor shortage in the secondary sector </a:t>
            </a:r>
            <a:endParaRPr/>
          </a:p>
        </p:txBody>
      </p:sp>
      <p:sp>
        <p:nvSpPr>
          <p:cNvPr id="250" name="Google Shape;25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Take your twizzlers and create the mens side of pyramid on your blank sheet of paper.  You should have 21 groups.  </a:t>
            </a:r>
            <a:endParaRPr/>
          </a:p>
          <a:p>
            <a:pPr marL="228600" lvl="0" indent="-228600" algn="l" rtl="0">
              <a:spcBef>
                <a:spcPts val="0"/>
              </a:spcBef>
              <a:spcAft>
                <a:spcPts val="0"/>
              </a:spcAft>
              <a:buClr>
                <a:schemeClr val="dk1"/>
              </a:buClr>
              <a:buSzPts val="1200"/>
              <a:buFont typeface="Calibri"/>
              <a:buAutoNum type="arabicPeriod"/>
            </a:pPr>
            <a:r>
              <a:rPr lang="en-US"/>
              <a:t>Make sure to label the age groups (0-4), (5-9) – etc.  </a:t>
            </a:r>
            <a:endParaRPr/>
          </a:p>
          <a:p>
            <a:pPr marL="228600" lvl="0" indent="-228600" algn="l" rtl="0">
              <a:spcBef>
                <a:spcPts val="0"/>
              </a:spcBef>
              <a:spcAft>
                <a:spcPts val="0"/>
              </a:spcAft>
              <a:buClr>
                <a:schemeClr val="dk1"/>
              </a:buClr>
              <a:buSzPts val="1200"/>
              <a:buFont typeface="Calibri"/>
              <a:buAutoNum type="arabicPeriod"/>
            </a:pPr>
            <a:r>
              <a:rPr lang="en-US"/>
              <a:t>Create the women’s side with twizzlers </a:t>
            </a:r>
            <a:endParaRPr/>
          </a:p>
          <a:p>
            <a:pPr marL="228600" lvl="0" indent="-228600" algn="l" rtl="0">
              <a:spcBef>
                <a:spcPts val="0"/>
              </a:spcBef>
              <a:spcAft>
                <a:spcPts val="0"/>
              </a:spcAft>
              <a:buClr>
                <a:schemeClr val="dk1"/>
              </a:buClr>
              <a:buSzPts val="1200"/>
              <a:buFont typeface="Calibri"/>
              <a:buAutoNum type="arabicPeriod"/>
            </a:pPr>
            <a:r>
              <a:rPr lang="en-US"/>
              <a:t>Then go over the three areas of the pyramid – youth depends, working population, elder dependents </a:t>
            </a:r>
            <a:endParaRPr/>
          </a:p>
          <a:p>
            <a:pPr marL="228600" lvl="0" indent="-228600" algn="l" rtl="0">
              <a:spcBef>
                <a:spcPts val="0"/>
              </a:spcBef>
              <a:spcAft>
                <a:spcPts val="0"/>
              </a:spcAft>
              <a:buClr>
                <a:schemeClr val="dk1"/>
              </a:buClr>
              <a:buSzPts val="1200"/>
              <a:buFont typeface="Calibri"/>
              <a:buAutoNum type="arabicPeriod"/>
            </a:pPr>
            <a:r>
              <a:rPr lang="en-US"/>
              <a:t>When you’re done going over the basic components, discuss how population pyramids are meant to change … use the link below to give students a visual of how pyramids change over time </a:t>
            </a:r>
            <a:endParaRPr/>
          </a:p>
          <a:p>
            <a:pPr marL="228600" lvl="0" indent="-228600" algn="l" rtl="0">
              <a:spcBef>
                <a:spcPts val="0"/>
              </a:spcBef>
              <a:spcAft>
                <a:spcPts val="0"/>
              </a:spcAft>
              <a:buClr>
                <a:schemeClr val="dk1"/>
              </a:buClr>
              <a:buSzPts val="1200"/>
              <a:buFont typeface="Calibri"/>
              <a:buAutoNum type="arabicPeriod"/>
            </a:pPr>
            <a:r>
              <a:rPr lang="en-US" u="sng">
                <a:solidFill>
                  <a:schemeClr val="hlink"/>
                </a:solidFill>
                <a:hlinkClick r:id="rId3"/>
              </a:rPr>
              <a:t>https://www.populationpyramid.net/world/1996/</a:t>
            </a:r>
            <a:r>
              <a:rPr lang="en-US"/>
              <a:t> </a:t>
            </a:r>
            <a:endParaRPr/>
          </a:p>
        </p:txBody>
      </p:sp>
      <p:sp>
        <p:nvSpPr>
          <p:cNvPr id="98" name="Google Shape;9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Arial"/>
              <a:buChar char="•"/>
            </a:pPr>
            <a:r>
              <a:rPr lang="en-US"/>
              <a:t>As kids are making these predictions, have them write in their BOK … they should be trying to determine what part of SPEND each answer falls under. </a:t>
            </a:r>
            <a:endParaRPr/>
          </a:p>
        </p:txBody>
      </p:sp>
      <p:sp>
        <p:nvSpPr>
          <p:cNvPr id="114" name="Google Shape;11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Arial"/>
              <a:buChar char="•"/>
            </a:pPr>
            <a:r>
              <a:rPr lang="en-US"/>
              <a:t>Remind them that Demographic means people! </a:t>
            </a:r>
            <a:endParaRPr/>
          </a:p>
          <a:p>
            <a:pPr marL="0" lvl="0" indent="-76200" algn="l" rtl="0">
              <a:spcBef>
                <a:spcPts val="0"/>
              </a:spcBef>
              <a:spcAft>
                <a:spcPts val="0"/>
              </a:spcAft>
              <a:buClr>
                <a:schemeClr val="dk1"/>
              </a:buClr>
              <a:buSzPts val="1200"/>
              <a:buFont typeface="Arial"/>
              <a:buChar char="•"/>
            </a:pPr>
            <a:r>
              <a:rPr lang="en-US"/>
              <a:t>Have them write the answers to the questions in their BOK </a:t>
            </a:r>
            <a:endParaRPr/>
          </a:p>
        </p:txBody>
      </p:sp>
      <p:sp>
        <p:nvSpPr>
          <p:cNvPr id="122" name="Google Shape;12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Arial"/>
              <a:buChar char="•"/>
            </a:pPr>
            <a:r>
              <a:rPr lang="en-US"/>
              <a:t>Talk about what social means!  (Yes freshmen won’t always know what this means) </a:t>
            </a:r>
            <a:endParaRPr/>
          </a:p>
          <a:p>
            <a:pPr marL="0" lvl="0" indent="-76200" algn="l" rtl="0">
              <a:spcBef>
                <a:spcPts val="0"/>
              </a:spcBef>
              <a:spcAft>
                <a:spcPts val="0"/>
              </a:spcAft>
              <a:buClr>
                <a:schemeClr val="dk1"/>
              </a:buClr>
              <a:buSzPts val="1200"/>
              <a:buFont typeface="Arial"/>
              <a:buChar char="•"/>
            </a:pPr>
            <a:r>
              <a:rPr lang="en-US"/>
              <a:t>Make sure students are connecting that the wide base = higher birth rates … higher birth rates = less education for women </a:t>
            </a:r>
            <a:endParaRPr/>
          </a:p>
          <a:p>
            <a:pPr marL="0" lvl="0" indent="0" algn="l" rtl="0">
              <a:spcBef>
                <a:spcPts val="0"/>
              </a:spcBef>
              <a:spcAft>
                <a:spcPts val="0"/>
              </a:spcAft>
              <a:buClr>
                <a:schemeClr val="dk1"/>
              </a:buClr>
              <a:buSzPts val="1200"/>
              <a:buFont typeface="Arial"/>
              <a:buNone/>
            </a:pPr>
            <a:endParaRPr/>
          </a:p>
        </p:txBody>
      </p:sp>
      <p:sp>
        <p:nvSpPr>
          <p:cNvPr id="130" name="Google Shape;13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Have students move their twizzlers up 10 years so they can see what happens to the working force.  They need to be able to see that it is expanding as population pyramids are moving! </a:t>
            </a:r>
            <a:endParaRPr/>
          </a:p>
        </p:txBody>
      </p:sp>
      <p:sp>
        <p:nvSpPr>
          <p:cNvPr id="145" name="Google Shape;14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RLmKfXwWQt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6000"/>
              <a:buFont typeface="Overlock"/>
              <a:buNone/>
            </a:pPr>
            <a:r>
              <a:rPr lang="en-US" sz="6000" b="1">
                <a:solidFill>
                  <a:srgbClr val="FFFFFF"/>
                </a:solidFill>
                <a:latin typeface="Overlock"/>
                <a:ea typeface="Overlock"/>
                <a:cs typeface="Overlock"/>
                <a:sym typeface="Overlock"/>
              </a:rPr>
              <a:t>Population Pyramids</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a:latin typeface="Overlock"/>
                <a:ea typeface="Overlock"/>
                <a:cs typeface="Overlock"/>
                <a:sym typeface="Overlock"/>
              </a:rPr>
              <a:t>Economic Characteristics</a:t>
            </a:r>
            <a:endParaRPr/>
          </a:p>
        </p:txBody>
      </p:sp>
      <p:sp>
        <p:nvSpPr>
          <p:cNvPr id="162" name="Google Shape;162;p22"/>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342900" lvl="0" indent="-372110" algn="l" rtl="0">
              <a:lnSpc>
                <a:spcPct val="80000"/>
              </a:lnSpc>
              <a:spcBef>
                <a:spcPts val="448"/>
              </a:spcBef>
              <a:spcAft>
                <a:spcPts val="0"/>
              </a:spcAft>
              <a:buClr>
                <a:schemeClr val="lt1"/>
              </a:buClr>
              <a:buSzPts val="2700"/>
              <a:buChar char="•"/>
            </a:pPr>
            <a:r>
              <a:rPr lang="en-US" sz="2700" b="1">
                <a:solidFill>
                  <a:schemeClr val="lt1"/>
                </a:solidFill>
                <a:latin typeface="Candara"/>
                <a:ea typeface="Candara"/>
                <a:cs typeface="Candara"/>
                <a:sym typeface="Candara"/>
              </a:rPr>
              <a:t>What predictions can you make about types of jobs? </a:t>
            </a:r>
            <a:endParaRPr sz="2700"/>
          </a:p>
          <a:p>
            <a:pPr marL="742950" lvl="1" indent="-332740" algn="l" rtl="0">
              <a:lnSpc>
                <a:spcPct val="80000"/>
              </a:lnSpc>
              <a:spcBef>
                <a:spcPts val="392"/>
              </a:spcBef>
              <a:spcAft>
                <a:spcPts val="0"/>
              </a:spcAft>
              <a:buClr>
                <a:srgbClr val="FF0000"/>
              </a:buClr>
              <a:buSzPts val="2700"/>
              <a:buChar char="–"/>
            </a:pPr>
            <a:r>
              <a:rPr lang="en-US" sz="2700">
                <a:solidFill>
                  <a:srgbClr val="FF0000"/>
                </a:solidFill>
                <a:latin typeface="Candara"/>
                <a:ea typeface="Candara"/>
                <a:cs typeface="Candara"/>
                <a:sym typeface="Candara"/>
              </a:rPr>
              <a:t>Lower level jobs </a:t>
            </a:r>
            <a:r>
              <a:rPr lang="en-US" sz="2700">
                <a:latin typeface="Candara"/>
                <a:ea typeface="Candara"/>
                <a:cs typeface="Candara"/>
                <a:sym typeface="Candara"/>
              </a:rPr>
              <a:t>because of a less educated workforce</a:t>
            </a:r>
            <a:endParaRPr sz="2700"/>
          </a:p>
          <a:p>
            <a:pPr marL="742950" lvl="1" indent="-332740" algn="l" rtl="0">
              <a:lnSpc>
                <a:spcPct val="80000"/>
              </a:lnSpc>
              <a:spcBef>
                <a:spcPts val="392"/>
              </a:spcBef>
              <a:spcAft>
                <a:spcPts val="0"/>
              </a:spcAft>
              <a:buSzPts val="2700"/>
              <a:buChar char="–"/>
            </a:pPr>
            <a:r>
              <a:rPr lang="en-US" sz="2700">
                <a:latin typeface="Candara"/>
                <a:ea typeface="Candara"/>
                <a:cs typeface="Candara"/>
                <a:sym typeface="Candara"/>
              </a:rPr>
              <a:t>Agriculture, mining, fishing, etc. </a:t>
            </a:r>
            <a:endParaRPr sz="2700"/>
          </a:p>
          <a:p>
            <a:pPr marL="0" lvl="0" indent="0" algn="l" rtl="0">
              <a:spcBef>
                <a:spcPts val="360"/>
              </a:spcBef>
              <a:spcAft>
                <a:spcPts val="0"/>
              </a:spcAft>
              <a:buNone/>
            </a:pPr>
            <a:endParaRPr/>
          </a:p>
        </p:txBody>
      </p:sp>
      <p:pic>
        <p:nvPicPr>
          <p:cNvPr id="163" name="Google Shape;163;p22"/>
          <p:cNvPicPr preferRelativeResize="0"/>
          <p:nvPr/>
        </p:nvPicPr>
        <p:blipFill>
          <a:blip r:embed="rId3">
            <a:alphaModFix/>
          </a:blip>
          <a:stretch>
            <a:fillRect/>
          </a:stretch>
        </p:blipFill>
        <p:spPr>
          <a:xfrm>
            <a:off x="0" y="4019550"/>
            <a:ext cx="3810000" cy="2838450"/>
          </a:xfrm>
          <a:prstGeom prst="rect">
            <a:avLst/>
          </a:prstGeom>
          <a:noFill/>
          <a:ln>
            <a:noFill/>
          </a:ln>
        </p:spPr>
      </p:pic>
      <p:pic>
        <p:nvPicPr>
          <p:cNvPr id="164" name="Google Shape;164;p22"/>
          <p:cNvPicPr preferRelativeResize="0"/>
          <p:nvPr/>
        </p:nvPicPr>
        <p:blipFill>
          <a:blip r:embed="rId4">
            <a:alphaModFix/>
          </a:blip>
          <a:stretch>
            <a:fillRect/>
          </a:stretch>
        </p:blipFill>
        <p:spPr>
          <a:xfrm>
            <a:off x="4097847" y="4019550"/>
            <a:ext cx="5046152" cy="2838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400"/>
              <a:buFont typeface="Overlock"/>
              <a:buNone/>
            </a:pPr>
            <a:r>
              <a:rPr lang="en-US" b="1">
                <a:solidFill>
                  <a:srgbClr val="000000"/>
                </a:solidFill>
                <a:latin typeface="Overlock"/>
                <a:ea typeface="Overlock"/>
                <a:cs typeface="Overlock"/>
                <a:sym typeface="Overlock"/>
              </a:rPr>
              <a:t>Environmental Characteristics</a:t>
            </a:r>
            <a:endParaRPr b="1">
              <a:solidFill>
                <a:srgbClr val="000000"/>
              </a:solidFill>
              <a:latin typeface="Candara"/>
              <a:ea typeface="Candara"/>
              <a:cs typeface="Candara"/>
              <a:sym typeface="Candara"/>
            </a:endParaRPr>
          </a:p>
        </p:txBody>
      </p:sp>
      <p:sp>
        <p:nvSpPr>
          <p:cNvPr id="170" name="Google Shape;170;p23"/>
          <p:cNvSpPr txBox="1">
            <a:spLocks noGrp="1"/>
          </p:cNvSpPr>
          <p:nvPr>
            <p:ph type="body" idx="1"/>
          </p:nvPr>
        </p:nvSpPr>
        <p:spPr>
          <a:xfrm>
            <a:off x="4191000" y="1295400"/>
            <a:ext cx="4724400" cy="54102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latin typeface="Candara"/>
              <a:ea typeface="Candara"/>
              <a:cs typeface="Candara"/>
              <a:sym typeface="Candara"/>
            </a:endParaRPr>
          </a:p>
          <a:p>
            <a:pPr marL="342900" lvl="0" indent="-139700" algn="l" rtl="0">
              <a:spcBef>
                <a:spcPts val="640"/>
              </a:spcBef>
              <a:spcAft>
                <a:spcPts val="0"/>
              </a:spcAft>
              <a:buClr>
                <a:schemeClr val="dk1"/>
              </a:buClr>
              <a:buSzPts val="3200"/>
              <a:buNone/>
            </a:pPr>
            <a:endParaRPr/>
          </a:p>
        </p:txBody>
      </p:sp>
      <p:pic>
        <p:nvPicPr>
          <p:cNvPr id="171" name="Google Shape;171;p23"/>
          <p:cNvPicPr preferRelativeResize="0"/>
          <p:nvPr/>
        </p:nvPicPr>
        <p:blipFill rotWithShape="1">
          <a:blip r:embed="rId3">
            <a:alphaModFix/>
          </a:blip>
          <a:srcRect l="63891" t="25176" r="3752" b="10830"/>
          <a:stretch/>
        </p:blipFill>
        <p:spPr>
          <a:xfrm>
            <a:off x="0" y="1924050"/>
            <a:ext cx="3082376" cy="3429000"/>
          </a:xfrm>
          <a:prstGeom prst="rect">
            <a:avLst/>
          </a:prstGeom>
          <a:noFill/>
          <a:ln>
            <a:noFill/>
          </a:ln>
        </p:spPr>
      </p:pic>
      <p:sp>
        <p:nvSpPr>
          <p:cNvPr id="172" name="Google Shape;172;p23"/>
          <p:cNvSpPr txBox="1"/>
          <p:nvPr/>
        </p:nvSpPr>
        <p:spPr>
          <a:xfrm>
            <a:off x="3310975" y="1219200"/>
            <a:ext cx="5528100" cy="5486400"/>
          </a:xfrm>
          <a:prstGeom prst="rect">
            <a:avLst/>
          </a:prstGeom>
          <a:noFill/>
          <a:ln>
            <a:noFill/>
          </a:ln>
        </p:spPr>
        <p:txBody>
          <a:bodyPr spcFirstLastPara="1" wrap="square" lIns="91425" tIns="45700" rIns="91425" bIns="45700" anchor="t" anchorCtr="0">
            <a:noAutofit/>
          </a:bodyPr>
          <a:lstStyle/>
          <a:p>
            <a:pPr marL="0" marR="0" lvl="0" indent="-190500" algn="l" rtl="0">
              <a:spcBef>
                <a:spcPts val="0"/>
              </a:spcBef>
              <a:spcAft>
                <a:spcPts val="0"/>
              </a:spcAft>
              <a:buClr>
                <a:schemeClr val="dk1"/>
              </a:buClr>
              <a:buSzPts val="3000"/>
              <a:buFont typeface="Arial"/>
              <a:buChar char="•"/>
            </a:pPr>
            <a:r>
              <a:rPr lang="en-US" sz="3000">
                <a:solidFill>
                  <a:schemeClr val="dk1"/>
                </a:solidFill>
                <a:latin typeface="Candara"/>
                <a:ea typeface="Candara"/>
                <a:cs typeface="Candara"/>
                <a:sym typeface="Candara"/>
              </a:rPr>
              <a:t>How does the environment have anything to do with population? </a:t>
            </a:r>
            <a:endParaRPr sz="3000">
              <a:solidFill>
                <a:schemeClr val="dk1"/>
              </a:solidFill>
              <a:latin typeface="Candara"/>
              <a:ea typeface="Candara"/>
              <a:cs typeface="Candara"/>
              <a:sym typeface="Candara"/>
            </a:endParaRPr>
          </a:p>
          <a:p>
            <a:pPr marL="0" marR="0" lvl="0" indent="-190500" algn="l" rtl="0">
              <a:spcBef>
                <a:spcPts val="0"/>
              </a:spcBef>
              <a:spcAft>
                <a:spcPts val="0"/>
              </a:spcAft>
              <a:buClr>
                <a:schemeClr val="dk1"/>
              </a:buClr>
              <a:buSzPts val="3000"/>
              <a:buFont typeface="Arial"/>
              <a:buChar char="•"/>
            </a:pPr>
            <a:r>
              <a:rPr lang="en-US" sz="3000" b="1">
                <a:solidFill>
                  <a:srgbClr val="FFFFFF"/>
                </a:solidFill>
                <a:latin typeface="Candara"/>
                <a:ea typeface="Candara"/>
                <a:cs typeface="Candara"/>
                <a:sym typeface="Candara"/>
              </a:rPr>
              <a:t>Resources</a:t>
            </a:r>
            <a:r>
              <a:rPr lang="en-US" sz="3000">
                <a:solidFill>
                  <a:schemeClr val="dk1"/>
                </a:solidFill>
                <a:latin typeface="Candara"/>
                <a:ea typeface="Candara"/>
                <a:cs typeface="Candara"/>
                <a:sym typeface="Candara"/>
              </a:rPr>
              <a:t>! </a:t>
            </a:r>
            <a:endParaRPr sz="3000">
              <a:solidFill>
                <a:schemeClr val="dk1"/>
              </a:solidFill>
              <a:latin typeface="Candara"/>
              <a:ea typeface="Candara"/>
              <a:cs typeface="Candara"/>
              <a:sym typeface="Candara"/>
            </a:endParaRPr>
          </a:p>
          <a:p>
            <a:pPr marL="914400" marR="0" lvl="1" indent="-419100" algn="l" rtl="0">
              <a:spcBef>
                <a:spcPts val="0"/>
              </a:spcBef>
              <a:spcAft>
                <a:spcPts val="0"/>
              </a:spcAft>
              <a:buClr>
                <a:schemeClr val="dk1"/>
              </a:buClr>
              <a:buSzPts val="3000"/>
              <a:buFont typeface="Arial"/>
              <a:buChar char="○"/>
            </a:pPr>
            <a:r>
              <a:rPr lang="en-US" sz="3000">
                <a:solidFill>
                  <a:schemeClr val="dk1"/>
                </a:solidFill>
                <a:latin typeface="Candara"/>
                <a:ea typeface="Candara"/>
                <a:cs typeface="Candara"/>
                <a:sym typeface="Candara"/>
              </a:rPr>
              <a:t>Too many people = not enough natural resources </a:t>
            </a:r>
            <a:endParaRPr sz="3000">
              <a:solidFill>
                <a:schemeClr val="dk1"/>
              </a:solidFill>
              <a:latin typeface="Candara"/>
              <a:ea typeface="Candara"/>
              <a:cs typeface="Candara"/>
              <a:sym typeface="Candara"/>
            </a:endParaRPr>
          </a:p>
          <a:p>
            <a:pPr marL="0" marR="0" lvl="0" indent="-190500" algn="l" rtl="0">
              <a:spcBef>
                <a:spcPts val="0"/>
              </a:spcBef>
              <a:spcAft>
                <a:spcPts val="0"/>
              </a:spcAft>
              <a:buClr>
                <a:schemeClr val="dk1"/>
              </a:buClr>
              <a:buSzPts val="3000"/>
              <a:buFont typeface="Candara"/>
              <a:buChar char="•"/>
            </a:pPr>
            <a:r>
              <a:rPr lang="en-US" sz="3000" b="1">
                <a:solidFill>
                  <a:srgbClr val="FFFFFF"/>
                </a:solidFill>
                <a:latin typeface="Candara"/>
                <a:ea typeface="Candara"/>
                <a:cs typeface="Candara"/>
                <a:sym typeface="Candara"/>
              </a:rPr>
              <a:t>Agriculture</a:t>
            </a:r>
            <a:r>
              <a:rPr lang="en-US" sz="3000">
                <a:solidFill>
                  <a:schemeClr val="dk1"/>
                </a:solidFill>
                <a:latin typeface="Candara"/>
                <a:ea typeface="Candara"/>
                <a:cs typeface="Candara"/>
                <a:sym typeface="Candara"/>
              </a:rPr>
              <a:t>!  </a:t>
            </a:r>
            <a:endParaRPr sz="3000">
              <a:solidFill>
                <a:schemeClr val="dk1"/>
              </a:solidFill>
              <a:latin typeface="Candara"/>
              <a:ea typeface="Candara"/>
              <a:cs typeface="Candara"/>
              <a:sym typeface="Candara"/>
            </a:endParaRPr>
          </a:p>
          <a:p>
            <a:pPr marL="914400" marR="0" lvl="1" indent="-419100" algn="l" rtl="0">
              <a:spcBef>
                <a:spcPts val="0"/>
              </a:spcBef>
              <a:spcAft>
                <a:spcPts val="0"/>
              </a:spcAft>
              <a:buClr>
                <a:schemeClr val="dk1"/>
              </a:buClr>
              <a:buSzPts val="3000"/>
              <a:buFont typeface="Candara"/>
              <a:buChar char="○"/>
            </a:pPr>
            <a:r>
              <a:rPr lang="en-US" sz="3000">
                <a:solidFill>
                  <a:schemeClr val="dk1"/>
                </a:solidFill>
                <a:latin typeface="Candara"/>
                <a:ea typeface="Candara"/>
                <a:cs typeface="Candara"/>
                <a:sym typeface="Candara"/>
              </a:rPr>
              <a:t>Most people are subsistence farmers </a:t>
            </a:r>
            <a:endParaRPr sz="3000">
              <a:solidFill>
                <a:schemeClr val="dk1"/>
              </a:solidFill>
              <a:latin typeface="Candara"/>
              <a:ea typeface="Candara"/>
              <a:cs typeface="Candara"/>
              <a:sym typeface="Candara"/>
            </a:endParaRPr>
          </a:p>
          <a:p>
            <a:pPr marL="914400" marR="0" lvl="1" indent="-419100" algn="l" rtl="0">
              <a:spcBef>
                <a:spcPts val="0"/>
              </a:spcBef>
              <a:spcAft>
                <a:spcPts val="0"/>
              </a:spcAft>
              <a:buClr>
                <a:schemeClr val="dk1"/>
              </a:buClr>
              <a:buSzPts val="3000"/>
              <a:buFont typeface="Candara"/>
              <a:buChar char="○"/>
            </a:pPr>
            <a:r>
              <a:rPr lang="en-US" sz="3000">
                <a:solidFill>
                  <a:schemeClr val="dk1"/>
                </a:solidFill>
                <a:latin typeface="Candara"/>
                <a:ea typeface="Candara"/>
                <a:cs typeface="Candara"/>
                <a:sym typeface="Candara"/>
              </a:rPr>
              <a:t>Could lead to overuse of the land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Effect transition="in" filter="fade">
                                      <p:cBhvr>
                                        <p:cTn id="7" dur="1000"/>
                                        <p:tgtEl>
                                          <p:spTgt spid="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1" end="1"/>
                                            </p:txEl>
                                          </p:spTgt>
                                        </p:tgtEl>
                                        <p:attrNameLst>
                                          <p:attrName>style.visibility</p:attrName>
                                        </p:attrNameLst>
                                      </p:cBhvr>
                                      <p:to>
                                        <p:strVal val="visible"/>
                                      </p:to>
                                    </p:set>
                                    <p:animEffect transition="in" filter="fade">
                                      <p:cBhvr>
                                        <p:cTn id="12" dur="1000"/>
                                        <p:tgtEl>
                                          <p:spTgt spid="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xEl>
                                              <p:pRg st="2" end="2"/>
                                            </p:txEl>
                                          </p:spTgt>
                                        </p:tgtEl>
                                        <p:attrNameLst>
                                          <p:attrName>style.visibility</p:attrName>
                                        </p:attrNameLst>
                                      </p:cBhvr>
                                      <p:to>
                                        <p:strVal val="visible"/>
                                      </p:to>
                                    </p:set>
                                    <p:animEffect transition="in" filter="fade">
                                      <p:cBhvr>
                                        <p:cTn id="17" dur="1000"/>
                                        <p:tgtEl>
                                          <p:spTgt spid="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xEl>
                                              <p:pRg st="3" end="3"/>
                                            </p:txEl>
                                          </p:spTgt>
                                        </p:tgtEl>
                                        <p:attrNameLst>
                                          <p:attrName>style.visibility</p:attrName>
                                        </p:attrNameLst>
                                      </p:cBhvr>
                                      <p:to>
                                        <p:strVal val="visible"/>
                                      </p:to>
                                    </p:set>
                                    <p:animEffect transition="in" filter="fade">
                                      <p:cBhvr>
                                        <p:cTn id="22" dur="1000"/>
                                        <p:tgtEl>
                                          <p:spTgt spid="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
                                            <p:txEl>
                                              <p:pRg st="4" end="4"/>
                                            </p:txEl>
                                          </p:spTgt>
                                        </p:tgtEl>
                                        <p:attrNameLst>
                                          <p:attrName>style.visibility</p:attrName>
                                        </p:attrNameLst>
                                      </p:cBhvr>
                                      <p:to>
                                        <p:strVal val="visible"/>
                                      </p:to>
                                    </p:set>
                                    <p:animEffect transition="in" filter="fade">
                                      <p:cBhvr>
                                        <p:cTn id="27" dur="1000"/>
                                        <p:tgtEl>
                                          <p:spTgt spid="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2">
                                            <p:txEl>
                                              <p:pRg st="5" end="5"/>
                                            </p:txEl>
                                          </p:spTgt>
                                        </p:tgtEl>
                                        <p:attrNameLst>
                                          <p:attrName>style.visibility</p:attrName>
                                        </p:attrNameLst>
                                      </p:cBhvr>
                                      <p:to>
                                        <p:strVal val="visible"/>
                                      </p:to>
                                    </p:set>
                                    <p:animEffect transition="in" filter="fade">
                                      <p:cBhvr>
                                        <p:cTn id="32" dur="1000"/>
                                        <p:tgtEl>
                                          <p:spTgt spid="1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2">
                                            <p:txEl>
                                              <p:pRg st="6" end="6"/>
                                            </p:txEl>
                                          </p:spTgt>
                                        </p:tgtEl>
                                        <p:attrNameLst>
                                          <p:attrName>style.visibility</p:attrName>
                                        </p:attrNameLst>
                                      </p:cBhvr>
                                      <p:to>
                                        <p:strVal val="visible"/>
                                      </p:to>
                                    </p:set>
                                    <p:animEffect transition="in" filter="fade">
                                      <p:cBhvr>
                                        <p:cTn id="37" dur="1000"/>
                                        <p:tgtEl>
                                          <p:spTgt spid="1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2"/>
                                        </p:tgtEl>
                                        <p:attrNameLst>
                                          <p:attrName>style.visibility</p:attrName>
                                        </p:attrNameLst>
                                      </p:cBhvr>
                                      <p:to>
                                        <p:strVal val="visible"/>
                                      </p:to>
                                    </p:set>
                                    <p:animEffect transition="in" filter="fade">
                                      <p:cBhvr>
                                        <p:cTn id="42"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0" y="7620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400"/>
              <a:buFont typeface="Overlock"/>
              <a:buNone/>
            </a:pPr>
            <a:r>
              <a:rPr lang="en-US" b="1">
                <a:solidFill>
                  <a:srgbClr val="FFFFFF"/>
                </a:solidFill>
                <a:latin typeface="Overlock"/>
                <a:ea typeface="Overlock"/>
                <a:cs typeface="Overlock"/>
                <a:sym typeface="Overlock"/>
              </a:rPr>
              <a:t>What would you name this pyramid?</a:t>
            </a:r>
            <a:endParaRPr b="1">
              <a:solidFill>
                <a:srgbClr val="FFFFFF"/>
              </a:solidFill>
            </a:endParaRPr>
          </a:p>
        </p:txBody>
      </p:sp>
      <p:pic>
        <p:nvPicPr>
          <p:cNvPr id="178" name="Google Shape;178;p24"/>
          <p:cNvPicPr preferRelativeResize="0"/>
          <p:nvPr/>
        </p:nvPicPr>
        <p:blipFill rotWithShape="1">
          <a:blip r:embed="rId3">
            <a:alphaModFix/>
          </a:blip>
          <a:srcRect l="63188" t="38633" r="5244" b="8641"/>
          <a:stretch/>
        </p:blipFill>
        <p:spPr>
          <a:xfrm>
            <a:off x="2057399" y="1524000"/>
            <a:ext cx="4709797" cy="49164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171450" y="76200"/>
            <a:ext cx="85914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3959"/>
              <a:buFont typeface="Overlock"/>
              <a:buNone/>
            </a:pPr>
            <a:r>
              <a:rPr lang="en-US" sz="3959" b="1">
                <a:solidFill>
                  <a:srgbClr val="000000"/>
                </a:solidFill>
                <a:latin typeface="Overlock"/>
                <a:ea typeface="Overlock"/>
                <a:cs typeface="Overlock"/>
                <a:sym typeface="Overlock"/>
              </a:rPr>
              <a:t>Demographic Characteristics</a:t>
            </a:r>
            <a:endParaRPr sz="3959" b="1">
              <a:solidFill>
                <a:srgbClr val="000000"/>
              </a:solidFill>
            </a:endParaRPr>
          </a:p>
        </p:txBody>
      </p:sp>
      <p:sp>
        <p:nvSpPr>
          <p:cNvPr id="191" name="Google Shape;191;p26"/>
          <p:cNvSpPr txBox="1">
            <a:spLocks noGrp="1"/>
          </p:cNvSpPr>
          <p:nvPr>
            <p:ph type="body" idx="1"/>
          </p:nvPr>
        </p:nvSpPr>
        <p:spPr>
          <a:xfrm>
            <a:off x="304800" y="990600"/>
            <a:ext cx="7944000" cy="5554200"/>
          </a:xfrm>
          <a:prstGeom prst="rect">
            <a:avLst/>
          </a:prstGeom>
          <a:noFill/>
          <a:ln>
            <a:noFill/>
          </a:ln>
        </p:spPr>
        <p:txBody>
          <a:bodyPr spcFirstLastPara="1" wrap="square" lIns="91425" tIns="45700" rIns="91425" bIns="45700" anchor="t" anchorCtr="0">
            <a:noAutofit/>
          </a:bodyPr>
          <a:lstStyle/>
          <a:p>
            <a:pPr marL="342900" lvl="0" indent="-368300" algn="l" rtl="0">
              <a:spcBef>
                <a:spcPts val="0"/>
              </a:spcBef>
              <a:spcAft>
                <a:spcPts val="0"/>
              </a:spcAft>
              <a:buClr>
                <a:schemeClr val="dk1"/>
              </a:buClr>
              <a:buSzPts val="3600"/>
              <a:buChar char="•"/>
            </a:pPr>
            <a:r>
              <a:rPr lang="en-US" sz="3600">
                <a:latin typeface="Candara"/>
                <a:ea typeface="Candara"/>
                <a:cs typeface="Candara"/>
                <a:sym typeface="Candara"/>
              </a:rPr>
              <a:t>What does demographic mean again? </a:t>
            </a:r>
            <a:endParaRPr sz="3600">
              <a:latin typeface="Candara"/>
              <a:ea typeface="Candara"/>
              <a:cs typeface="Candara"/>
              <a:sym typeface="Candara"/>
            </a:endParaRPr>
          </a:p>
          <a:p>
            <a:pPr marL="342900" lvl="0" indent="-368300" algn="l" rtl="0">
              <a:spcBef>
                <a:spcPts val="0"/>
              </a:spcBef>
              <a:spcAft>
                <a:spcPts val="0"/>
              </a:spcAft>
              <a:buSzPts val="3600"/>
              <a:buFont typeface="Candara"/>
              <a:buChar char="•"/>
            </a:pPr>
            <a:r>
              <a:rPr lang="en-US" sz="3600">
                <a:latin typeface="Candara"/>
                <a:ea typeface="Candara"/>
                <a:cs typeface="Candara"/>
                <a:sym typeface="Candara"/>
              </a:rPr>
              <a:t>List some demographic vocab terms! </a:t>
            </a:r>
            <a:endParaRPr sz="3600">
              <a:latin typeface="Candara"/>
              <a:ea typeface="Candara"/>
              <a:cs typeface="Candara"/>
              <a:sym typeface="Candara"/>
            </a:endParaRPr>
          </a:p>
          <a:p>
            <a:pPr marL="342900" lvl="0" indent="-368300" algn="l" rtl="0">
              <a:spcBef>
                <a:spcPts val="0"/>
              </a:spcBef>
              <a:spcAft>
                <a:spcPts val="0"/>
              </a:spcAft>
              <a:buSzPts val="3600"/>
              <a:buFont typeface="Candara"/>
              <a:buChar char="•"/>
            </a:pPr>
            <a:r>
              <a:rPr lang="en-US" sz="3600">
                <a:latin typeface="Candara"/>
                <a:ea typeface="Candara"/>
                <a:cs typeface="Candara"/>
                <a:sym typeface="Candara"/>
              </a:rPr>
              <a:t>CBR, CDR, TFR, replacement rate, life expectancy, IMR </a:t>
            </a:r>
            <a:endParaRPr sz="3600">
              <a:latin typeface="Candara"/>
              <a:ea typeface="Candara"/>
              <a:cs typeface="Candara"/>
              <a:sym typeface="Candara"/>
            </a:endParaRPr>
          </a:p>
          <a:p>
            <a:pPr marL="0" lvl="0" indent="0" algn="l" rtl="0">
              <a:spcBef>
                <a:spcPts val="640"/>
              </a:spcBef>
              <a:spcAft>
                <a:spcPts val="0"/>
              </a:spcAft>
              <a:buNone/>
            </a:pPr>
            <a:endParaRPr/>
          </a:p>
        </p:txBody>
      </p:sp>
      <p:pic>
        <p:nvPicPr>
          <p:cNvPr id="192" name="Google Shape;192;p26"/>
          <p:cNvPicPr preferRelativeResize="0"/>
          <p:nvPr/>
        </p:nvPicPr>
        <p:blipFill>
          <a:blip r:embed="rId3">
            <a:alphaModFix/>
          </a:blip>
          <a:stretch>
            <a:fillRect/>
          </a:stretch>
        </p:blipFill>
        <p:spPr>
          <a:xfrm>
            <a:off x="2325527" y="3428999"/>
            <a:ext cx="492385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1000"/>
                                        <p:tgtEl>
                                          <p:spTgt spid="1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
                                            <p:txEl>
                                              <p:pRg st="1" end="1"/>
                                            </p:txEl>
                                          </p:spTgt>
                                        </p:tgtEl>
                                        <p:attrNameLst>
                                          <p:attrName>style.visibility</p:attrName>
                                        </p:attrNameLst>
                                      </p:cBhvr>
                                      <p:to>
                                        <p:strVal val="visible"/>
                                      </p:to>
                                    </p:set>
                                    <p:animEffect transition="in" filter="fade">
                                      <p:cBhvr>
                                        <p:cTn id="12" dur="1000"/>
                                        <p:tgtEl>
                                          <p:spTgt spid="1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1">
                                            <p:txEl>
                                              <p:pRg st="2" end="2"/>
                                            </p:txEl>
                                          </p:spTgt>
                                        </p:tgtEl>
                                        <p:attrNameLst>
                                          <p:attrName>style.visibility</p:attrName>
                                        </p:attrNameLst>
                                      </p:cBhvr>
                                      <p:to>
                                        <p:strVal val="visible"/>
                                      </p:to>
                                    </p:set>
                                    <p:animEffect transition="in" filter="fade">
                                      <p:cBhvr>
                                        <p:cTn id="17" dur="1000"/>
                                        <p:tgtEl>
                                          <p:spTgt spid="1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1">
                                            <p:txEl>
                                              <p:pRg st="3" end="3"/>
                                            </p:txEl>
                                          </p:spTgt>
                                        </p:tgtEl>
                                        <p:attrNameLst>
                                          <p:attrName>style.visibility</p:attrName>
                                        </p:attrNameLst>
                                      </p:cBhvr>
                                      <p:to>
                                        <p:strVal val="visible"/>
                                      </p:to>
                                    </p:set>
                                    <p:animEffect transition="in" filter="fade">
                                      <p:cBhvr>
                                        <p:cTn id="22" dur="1000"/>
                                        <p:tgtEl>
                                          <p:spTgt spid="1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457200" y="841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latin typeface="Overlock"/>
                <a:ea typeface="Overlock"/>
                <a:cs typeface="Overlock"/>
                <a:sym typeface="Overlock"/>
              </a:rPr>
              <a:t>Demographic Characteristics</a:t>
            </a:r>
            <a:endParaRPr b="1"/>
          </a:p>
        </p:txBody>
      </p:sp>
      <p:sp>
        <p:nvSpPr>
          <p:cNvPr id="199" name="Google Shape;199;p27"/>
          <p:cNvSpPr txBox="1">
            <a:spLocks noGrp="1"/>
          </p:cNvSpPr>
          <p:nvPr>
            <p:ph type="body" idx="1"/>
          </p:nvPr>
        </p:nvSpPr>
        <p:spPr>
          <a:xfrm>
            <a:off x="0" y="1009650"/>
            <a:ext cx="7010400" cy="5734200"/>
          </a:xfrm>
          <a:prstGeom prst="rect">
            <a:avLst/>
          </a:prstGeom>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latin typeface="Candara"/>
                <a:ea typeface="Candara"/>
                <a:cs typeface="Candara"/>
                <a:sym typeface="Candara"/>
              </a:rPr>
              <a:t>Birth rates high or low? </a:t>
            </a:r>
            <a:endParaRPr>
              <a:latin typeface="Candara"/>
              <a:ea typeface="Candara"/>
              <a:cs typeface="Candara"/>
              <a:sym typeface="Candara"/>
            </a:endParaRPr>
          </a:p>
          <a:p>
            <a:pPr marL="742950" lvl="1" indent="-374650" algn="l" rtl="0">
              <a:spcBef>
                <a:spcPts val="0"/>
              </a:spcBef>
              <a:spcAft>
                <a:spcPts val="0"/>
              </a:spcAft>
              <a:buSzPts val="3200"/>
              <a:buChar char="–"/>
            </a:pPr>
            <a:r>
              <a:rPr lang="en-US" b="1">
                <a:solidFill>
                  <a:srgbClr val="FFFFFF"/>
                </a:solidFill>
                <a:latin typeface="Candara"/>
                <a:ea typeface="Candara"/>
                <a:cs typeface="Candara"/>
                <a:sym typeface="Candara"/>
              </a:rPr>
              <a:t>Lower</a:t>
            </a:r>
            <a:r>
              <a:rPr lang="en-US">
                <a:latin typeface="Candara"/>
                <a:ea typeface="Candara"/>
                <a:cs typeface="Candara"/>
                <a:sym typeface="Candara"/>
              </a:rPr>
              <a:t> than a rapid growth pyramid!</a:t>
            </a:r>
            <a:endParaRPr/>
          </a:p>
          <a:p>
            <a:pPr marL="342900" lvl="0" indent="-342900" algn="l" rtl="0">
              <a:spcBef>
                <a:spcPts val="640"/>
              </a:spcBef>
              <a:spcAft>
                <a:spcPts val="0"/>
              </a:spcAft>
              <a:buSzPts val="3200"/>
              <a:buChar char="•"/>
            </a:pPr>
            <a:r>
              <a:rPr lang="en-US">
                <a:latin typeface="Candara"/>
                <a:ea typeface="Candara"/>
                <a:cs typeface="Candara"/>
                <a:sym typeface="Candara"/>
              </a:rPr>
              <a:t>Death rates? </a:t>
            </a:r>
            <a:endParaRPr>
              <a:latin typeface="Candara"/>
              <a:ea typeface="Candara"/>
              <a:cs typeface="Candara"/>
              <a:sym typeface="Candara"/>
            </a:endParaRPr>
          </a:p>
          <a:p>
            <a:pPr marL="742950" lvl="1" indent="-374650" algn="l" rtl="0">
              <a:spcBef>
                <a:spcPts val="640"/>
              </a:spcBef>
              <a:spcAft>
                <a:spcPts val="0"/>
              </a:spcAft>
              <a:buClr>
                <a:srgbClr val="FFFFFF"/>
              </a:buClr>
              <a:buSzPts val="3200"/>
              <a:buChar char="–"/>
            </a:pPr>
            <a:r>
              <a:rPr lang="en-US" b="1">
                <a:solidFill>
                  <a:srgbClr val="FFFFFF"/>
                </a:solidFill>
                <a:latin typeface="Candara"/>
                <a:ea typeface="Candara"/>
                <a:cs typeface="Candara"/>
                <a:sym typeface="Candara"/>
              </a:rPr>
              <a:t>Declining</a:t>
            </a:r>
            <a:endParaRPr b="1">
              <a:solidFill>
                <a:srgbClr val="FFFFFF"/>
              </a:solidFill>
              <a:latin typeface="Candara"/>
              <a:ea typeface="Candara"/>
              <a:cs typeface="Candara"/>
              <a:sym typeface="Candara"/>
            </a:endParaRPr>
          </a:p>
          <a:p>
            <a:pPr marL="342900" lvl="0" indent="-342900" algn="l" rtl="0">
              <a:spcBef>
                <a:spcPts val="640"/>
              </a:spcBef>
              <a:spcAft>
                <a:spcPts val="0"/>
              </a:spcAft>
              <a:buSzPts val="3200"/>
              <a:buChar char="•"/>
            </a:pPr>
            <a:r>
              <a:rPr lang="en-US">
                <a:latin typeface="Candara"/>
                <a:ea typeface="Candara"/>
                <a:cs typeface="Candara"/>
                <a:sym typeface="Candara"/>
              </a:rPr>
              <a:t>Life expectancy?</a:t>
            </a:r>
            <a:endParaRPr>
              <a:latin typeface="Candara"/>
              <a:ea typeface="Candara"/>
              <a:cs typeface="Candara"/>
              <a:sym typeface="Candara"/>
            </a:endParaRPr>
          </a:p>
          <a:p>
            <a:pPr marL="742950" lvl="1" indent="-374650" algn="l" rtl="0">
              <a:spcBef>
                <a:spcPts val="640"/>
              </a:spcBef>
              <a:spcAft>
                <a:spcPts val="0"/>
              </a:spcAft>
              <a:buSzPts val="3200"/>
              <a:buChar char="–"/>
            </a:pPr>
            <a:r>
              <a:rPr lang="en-US" b="1">
                <a:solidFill>
                  <a:srgbClr val="FFFFFF"/>
                </a:solidFill>
                <a:latin typeface="Candara"/>
                <a:ea typeface="Candara"/>
                <a:cs typeface="Candara"/>
                <a:sym typeface="Candara"/>
              </a:rPr>
              <a:t>Increased</a:t>
            </a:r>
            <a:r>
              <a:rPr lang="en-US">
                <a:latin typeface="Candara"/>
                <a:ea typeface="Candara"/>
                <a:cs typeface="Candara"/>
                <a:sym typeface="Candara"/>
              </a:rPr>
              <a:t> </a:t>
            </a:r>
            <a:endParaRPr/>
          </a:p>
          <a:p>
            <a:pPr marL="342900" lvl="0" indent="-342900" algn="l" rtl="0">
              <a:spcBef>
                <a:spcPts val="640"/>
              </a:spcBef>
              <a:spcAft>
                <a:spcPts val="0"/>
              </a:spcAft>
              <a:buSzPts val="3200"/>
              <a:buChar char="•"/>
            </a:pPr>
            <a:r>
              <a:rPr lang="en-US">
                <a:latin typeface="Candara"/>
                <a:ea typeface="Candara"/>
                <a:cs typeface="Candara"/>
                <a:sym typeface="Candara"/>
              </a:rPr>
              <a:t>Overall population?</a:t>
            </a:r>
            <a:endParaRPr>
              <a:latin typeface="Candara"/>
              <a:ea typeface="Candara"/>
              <a:cs typeface="Candara"/>
              <a:sym typeface="Candara"/>
            </a:endParaRPr>
          </a:p>
          <a:p>
            <a:pPr marL="742950" lvl="1" indent="-374650" algn="l" rtl="0">
              <a:spcBef>
                <a:spcPts val="640"/>
              </a:spcBef>
              <a:spcAft>
                <a:spcPts val="0"/>
              </a:spcAft>
              <a:buSzPts val="3200"/>
              <a:buChar char="–"/>
            </a:pPr>
            <a:r>
              <a:rPr lang="en-US">
                <a:latin typeface="Candara"/>
                <a:ea typeface="Candara"/>
                <a:cs typeface="Candara"/>
                <a:sym typeface="Candara"/>
              </a:rPr>
              <a:t>Growing!  But slowly! </a:t>
            </a:r>
            <a:endParaRPr/>
          </a:p>
        </p:txBody>
      </p:sp>
      <p:pic>
        <p:nvPicPr>
          <p:cNvPr id="200" name="Google Shape;200;p27"/>
          <p:cNvPicPr preferRelativeResize="0"/>
          <p:nvPr/>
        </p:nvPicPr>
        <p:blipFill>
          <a:blip r:embed="rId3">
            <a:alphaModFix/>
          </a:blip>
          <a:stretch>
            <a:fillRect/>
          </a:stretch>
        </p:blipFill>
        <p:spPr>
          <a:xfrm>
            <a:off x="4220152" y="3428999"/>
            <a:ext cx="492385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Effect transition="in" filter="fade">
                                      <p:cBhvr>
                                        <p:cTn id="7" dur="1000"/>
                                        <p:tgtEl>
                                          <p:spTgt spid="1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xEl>
                                              <p:pRg st="1" end="1"/>
                                            </p:txEl>
                                          </p:spTgt>
                                        </p:tgtEl>
                                        <p:attrNameLst>
                                          <p:attrName>style.visibility</p:attrName>
                                        </p:attrNameLst>
                                      </p:cBhvr>
                                      <p:to>
                                        <p:strVal val="visible"/>
                                      </p:to>
                                    </p:set>
                                    <p:animEffect transition="in" filter="fade">
                                      <p:cBhvr>
                                        <p:cTn id="12" dur="1000"/>
                                        <p:tgtEl>
                                          <p:spTgt spid="1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
                                            <p:txEl>
                                              <p:pRg st="2" end="2"/>
                                            </p:txEl>
                                          </p:spTgt>
                                        </p:tgtEl>
                                        <p:attrNameLst>
                                          <p:attrName>style.visibility</p:attrName>
                                        </p:attrNameLst>
                                      </p:cBhvr>
                                      <p:to>
                                        <p:strVal val="visible"/>
                                      </p:to>
                                    </p:set>
                                    <p:animEffect transition="in" filter="fade">
                                      <p:cBhvr>
                                        <p:cTn id="17" dur="1000"/>
                                        <p:tgtEl>
                                          <p:spTgt spid="1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9">
                                            <p:txEl>
                                              <p:pRg st="3" end="3"/>
                                            </p:txEl>
                                          </p:spTgt>
                                        </p:tgtEl>
                                        <p:attrNameLst>
                                          <p:attrName>style.visibility</p:attrName>
                                        </p:attrNameLst>
                                      </p:cBhvr>
                                      <p:to>
                                        <p:strVal val="visible"/>
                                      </p:to>
                                    </p:set>
                                    <p:animEffect transition="in" filter="fade">
                                      <p:cBhvr>
                                        <p:cTn id="22" dur="1000"/>
                                        <p:tgtEl>
                                          <p:spTgt spid="1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9">
                                            <p:txEl>
                                              <p:pRg st="4" end="4"/>
                                            </p:txEl>
                                          </p:spTgt>
                                        </p:tgtEl>
                                        <p:attrNameLst>
                                          <p:attrName>style.visibility</p:attrName>
                                        </p:attrNameLst>
                                      </p:cBhvr>
                                      <p:to>
                                        <p:strVal val="visible"/>
                                      </p:to>
                                    </p:set>
                                    <p:animEffect transition="in" filter="fade">
                                      <p:cBhvr>
                                        <p:cTn id="27" dur="1000"/>
                                        <p:tgtEl>
                                          <p:spTgt spid="1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9">
                                            <p:txEl>
                                              <p:pRg st="5" end="5"/>
                                            </p:txEl>
                                          </p:spTgt>
                                        </p:tgtEl>
                                        <p:attrNameLst>
                                          <p:attrName>style.visibility</p:attrName>
                                        </p:attrNameLst>
                                      </p:cBhvr>
                                      <p:to>
                                        <p:strVal val="visible"/>
                                      </p:to>
                                    </p:set>
                                    <p:animEffect transition="in" filter="fade">
                                      <p:cBhvr>
                                        <p:cTn id="32" dur="1000"/>
                                        <p:tgtEl>
                                          <p:spTgt spid="1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9">
                                            <p:txEl>
                                              <p:pRg st="6" end="6"/>
                                            </p:txEl>
                                          </p:spTgt>
                                        </p:tgtEl>
                                        <p:attrNameLst>
                                          <p:attrName>style.visibility</p:attrName>
                                        </p:attrNameLst>
                                      </p:cBhvr>
                                      <p:to>
                                        <p:strVal val="visible"/>
                                      </p:to>
                                    </p:set>
                                    <p:animEffect transition="in" filter="fade">
                                      <p:cBhvr>
                                        <p:cTn id="37" dur="1000"/>
                                        <p:tgtEl>
                                          <p:spTgt spid="1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9">
                                            <p:txEl>
                                              <p:pRg st="7" end="7"/>
                                            </p:txEl>
                                          </p:spTgt>
                                        </p:tgtEl>
                                        <p:attrNameLst>
                                          <p:attrName>style.visibility</p:attrName>
                                        </p:attrNameLst>
                                      </p:cBhvr>
                                      <p:to>
                                        <p:strVal val="visible"/>
                                      </p:to>
                                    </p:set>
                                    <p:animEffect transition="in" filter="fade">
                                      <p:cBhvr>
                                        <p:cTn id="42" dur="1000"/>
                                        <p:tgtEl>
                                          <p:spTgt spid="1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400"/>
              <a:buFont typeface="Overlock"/>
              <a:buNone/>
            </a:pPr>
            <a:r>
              <a:rPr lang="en-US" b="1">
                <a:solidFill>
                  <a:srgbClr val="000000"/>
                </a:solidFill>
                <a:latin typeface="Overlock"/>
                <a:ea typeface="Overlock"/>
                <a:cs typeface="Overlock"/>
                <a:sym typeface="Overlock"/>
              </a:rPr>
              <a:t>Social Characteristics</a:t>
            </a:r>
            <a:endParaRPr b="1">
              <a:solidFill>
                <a:srgbClr val="000000"/>
              </a:solidFill>
              <a:latin typeface="Candara"/>
              <a:ea typeface="Candara"/>
              <a:cs typeface="Candara"/>
              <a:sym typeface="Candara"/>
            </a:endParaRPr>
          </a:p>
        </p:txBody>
      </p:sp>
      <p:sp>
        <p:nvSpPr>
          <p:cNvPr id="206" name="Google Shape;206;p28"/>
          <p:cNvSpPr txBox="1">
            <a:spLocks noGrp="1"/>
          </p:cNvSpPr>
          <p:nvPr>
            <p:ph type="body" idx="1"/>
          </p:nvPr>
        </p:nvSpPr>
        <p:spPr>
          <a:xfrm>
            <a:off x="323850" y="1143000"/>
            <a:ext cx="8591400" cy="5562600"/>
          </a:xfrm>
          <a:prstGeom prst="rect">
            <a:avLst/>
          </a:prstGeom>
          <a:noFill/>
          <a:ln>
            <a:noFill/>
          </a:ln>
        </p:spPr>
        <p:txBody>
          <a:bodyPr spcFirstLastPara="1" wrap="square" lIns="91425" tIns="45700" rIns="91425" bIns="45700" anchor="t" anchorCtr="0">
            <a:noAutofit/>
          </a:bodyPr>
          <a:lstStyle/>
          <a:p>
            <a:pPr marL="457200" lvl="0" indent="-381000" algn="l" rtl="0">
              <a:spcBef>
                <a:spcPts val="560"/>
              </a:spcBef>
              <a:spcAft>
                <a:spcPts val="0"/>
              </a:spcAft>
              <a:buSzPts val="2400"/>
              <a:buFont typeface="Candara"/>
              <a:buChar char="●"/>
            </a:pPr>
            <a:r>
              <a:rPr lang="en-US" sz="3000">
                <a:latin typeface="Candara"/>
                <a:ea typeface="Candara"/>
                <a:cs typeface="Candara"/>
                <a:sym typeface="Candara"/>
              </a:rPr>
              <a:t>What does this pyramid tell you about women? </a:t>
            </a:r>
            <a:endParaRPr sz="3000">
              <a:latin typeface="Candara"/>
              <a:ea typeface="Candara"/>
              <a:cs typeface="Candara"/>
              <a:sym typeface="Candara"/>
            </a:endParaRPr>
          </a:p>
          <a:p>
            <a:pPr marL="914400" lvl="1" indent="-342900" algn="l" rtl="0">
              <a:spcBef>
                <a:spcPts val="0"/>
              </a:spcBef>
              <a:spcAft>
                <a:spcPts val="0"/>
              </a:spcAft>
              <a:buSzPts val="1800"/>
              <a:buFont typeface="Candara"/>
              <a:buChar char="○"/>
            </a:pPr>
            <a:r>
              <a:rPr lang="en-US" sz="3000">
                <a:latin typeface="Candara"/>
                <a:ea typeface="Candara"/>
                <a:cs typeface="Candara"/>
                <a:sym typeface="Candara"/>
              </a:rPr>
              <a:t>More women in the workforce! </a:t>
            </a:r>
            <a:endParaRPr sz="3000">
              <a:latin typeface="Candara"/>
              <a:ea typeface="Candara"/>
              <a:cs typeface="Candara"/>
              <a:sym typeface="Candara"/>
            </a:endParaRPr>
          </a:p>
          <a:p>
            <a:pPr marL="914400" lvl="1" indent="-342900" algn="l" rtl="0">
              <a:spcBef>
                <a:spcPts val="0"/>
              </a:spcBef>
              <a:spcAft>
                <a:spcPts val="0"/>
              </a:spcAft>
              <a:buSzPts val="1800"/>
              <a:buFont typeface="Candara"/>
              <a:buChar char="○"/>
            </a:pPr>
            <a:r>
              <a:rPr lang="en-US" sz="3000">
                <a:latin typeface="Candara"/>
                <a:ea typeface="Candara"/>
                <a:cs typeface="Candara"/>
                <a:sym typeface="Candara"/>
              </a:rPr>
              <a:t>Means higher level of education for women</a:t>
            </a:r>
            <a:endParaRPr sz="3000">
              <a:latin typeface="Candara"/>
              <a:ea typeface="Candara"/>
              <a:cs typeface="Candara"/>
              <a:sym typeface="Candara"/>
            </a:endParaRPr>
          </a:p>
          <a:p>
            <a:pPr marL="0" lvl="0" indent="0" algn="l" rtl="0">
              <a:spcBef>
                <a:spcPts val="560"/>
              </a:spcBef>
              <a:spcAft>
                <a:spcPts val="0"/>
              </a:spcAft>
              <a:buNone/>
            </a:pPr>
            <a:endParaRPr sz="3000"/>
          </a:p>
          <a:p>
            <a:pPr marL="0" lvl="0" indent="0" algn="l" rtl="0">
              <a:spcBef>
                <a:spcPts val="560"/>
              </a:spcBef>
              <a:spcAft>
                <a:spcPts val="0"/>
              </a:spcAft>
              <a:buNone/>
            </a:pPr>
            <a:endParaRPr sz="3000"/>
          </a:p>
        </p:txBody>
      </p:sp>
      <p:pic>
        <p:nvPicPr>
          <p:cNvPr id="207" name="Google Shape;207;p28"/>
          <p:cNvPicPr preferRelativeResize="0"/>
          <p:nvPr/>
        </p:nvPicPr>
        <p:blipFill>
          <a:blip r:embed="rId3">
            <a:alphaModFix/>
          </a:blip>
          <a:stretch>
            <a:fillRect/>
          </a:stretch>
        </p:blipFill>
        <p:spPr>
          <a:xfrm>
            <a:off x="2152650" y="3054900"/>
            <a:ext cx="5242210" cy="36507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1000"/>
                                        <p:tgtEl>
                                          <p:spTgt spid="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xEl>
                                              <p:pRg st="1" end="1"/>
                                            </p:txEl>
                                          </p:spTgt>
                                        </p:tgtEl>
                                        <p:attrNameLst>
                                          <p:attrName>style.visibility</p:attrName>
                                        </p:attrNameLst>
                                      </p:cBhvr>
                                      <p:to>
                                        <p:strVal val="visible"/>
                                      </p:to>
                                    </p:set>
                                    <p:animEffect transition="in" filter="fade">
                                      <p:cBhvr>
                                        <p:cTn id="12" dur="1000"/>
                                        <p:tgtEl>
                                          <p:spTgt spid="2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xEl>
                                              <p:pRg st="2" end="2"/>
                                            </p:txEl>
                                          </p:spTgt>
                                        </p:tgtEl>
                                        <p:attrNameLst>
                                          <p:attrName>style.visibility</p:attrName>
                                        </p:attrNameLst>
                                      </p:cBhvr>
                                      <p:to>
                                        <p:strVal val="visible"/>
                                      </p:to>
                                    </p:set>
                                    <p:animEffect transition="in" filter="fade">
                                      <p:cBhvr>
                                        <p:cTn id="17" dur="1000"/>
                                        <p:tgtEl>
                                          <p:spTgt spid="2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xEl>
                                              <p:pRg st="3" end="3"/>
                                            </p:txEl>
                                          </p:spTgt>
                                        </p:tgtEl>
                                        <p:attrNameLst>
                                          <p:attrName>style.visibility</p:attrName>
                                        </p:attrNameLst>
                                      </p:cBhvr>
                                      <p:to>
                                        <p:strVal val="visible"/>
                                      </p:to>
                                    </p:set>
                                    <p:animEffect transition="in" filter="fade">
                                      <p:cBhvr>
                                        <p:cTn id="22" dur="1000"/>
                                        <p:tgtEl>
                                          <p:spTgt spid="2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
                                            <p:txEl>
                                              <p:pRg st="4" end="4"/>
                                            </p:txEl>
                                          </p:spTgt>
                                        </p:tgtEl>
                                        <p:attrNameLst>
                                          <p:attrName>style.visibility</p:attrName>
                                        </p:attrNameLst>
                                      </p:cBhvr>
                                      <p:to>
                                        <p:strVal val="visible"/>
                                      </p:to>
                                    </p:set>
                                    <p:animEffect transition="in" filter="fade">
                                      <p:cBhvr>
                                        <p:cTn id="27" dur="1000"/>
                                        <p:tgtEl>
                                          <p:spTgt spid="2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400"/>
              <a:buFont typeface="Overlock"/>
              <a:buNone/>
            </a:pPr>
            <a:r>
              <a:rPr lang="en-US" b="1">
                <a:solidFill>
                  <a:srgbClr val="000000"/>
                </a:solidFill>
                <a:latin typeface="Overlock"/>
                <a:ea typeface="Overlock"/>
                <a:cs typeface="Overlock"/>
                <a:sym typeface="Overlock"/>
              </a:rPr>
              <a:t>Political Characteristics</a:t>
            </a:r>
            <a:endParaRPr b="1">
              <a:solidFill>
                <a:srgbClr val="000000"/>
              </a:solidFill>
              <a:latin typeface="Candara"/>
              <a:ea typeface="Candara"/>
              <a:cs typeface="Candara"/>
              <a:sym typeface="Candara"/>
            </a:endParaRPr>
          </a:p>
        </p:txBody>
      </p:sp>
      <p:sp>
        <p:nvSpPr>
          <p:cNvPr id="213" name="Google Shape;213;p29"/>
          <p:cNvSpPr txBox="1">
            <a:spLocks noGrp="1"/>
          </p:cNvSpPr>
          <p:nvPr>
            <p:ph type="body" idx="1"/>
          </p:nvPr>
        </p:nvSpPr>
        <p:spPr>
          <a:xfrm>
            <a:off x="0" y="971550"/>
            <a:ext cx="8839200" cy="5486400"/>
          </a:xfrm>
          <a:prstGeom prst="rect">
            <a:avLst/>
          </a:prstGeom>
          <a:noFill/>
          <a:ln>
            <a:noFill/>
          </a:ln>
        </p:spPr>
        <p:txBody>
          <a:bodyPr spcFirstLastPara="1" wrap="square" lIns="91425" tIns="45700" rIns="91425" bIns="45700" anchor="t" anchorCtr="0">
            <a:noAutofit/>
          </a:bodyPr>
          <a:lstStyle/>
          <a:p>
            <a:pPr marL="457200" lvl="0" indent="-406400" algn="l" rtl="0">
              <a:spcBef>
                <a:spcPts val="560"/>
              </a:spcBef>
              <a:spcAft>
                <a:spcPts val="0"/>
              </a:spcAft>
              <a:buSzPts val="2800"/>
              <a:buFont typeface="Candara"/>
              <a:buChar char="●"/>
            </a:pPr>
            <a:r>
              <a:rPr lang="en-US"/>
              <a:t>What does this pyramid tell you about the elder dependents? </a:t>
            </a:r>
            <a:endParaRPr/>
          </a:p>
          <a:p>
            <a:pPr marL="914400" lvl="1" indent="-406400" algn="l" rtl="0">
              <a:spcBef>
                <a:spcPts val="0"/>
              </a:spcBef>
              <a:spcAft>
                <a:spcPts val="0"/>
              </a:spcAft>
              <a:buSzPts val="2800"/>
              <a:buFont typeface="Candara"/>
              <a:buChar char="○"/>
            </a:pPr>
            <a:r>
              <a:rPr lang="en-US" sz="2800">
                <a:latin typeface="Candara"/>
                <a:ea typeface="Candara"/>
                <a:cs typeface="Candara"/>
                <a:sym typeface="Candara"/>
              </a:rPr>
              <a:t>Growing  </a:t>
            </a:r>
            <a:endParaRPr sz="2800">
              <a:latin typeface="Candara"/>
              <a:ea typeface="Candara"/>
              <a:cs typeface="Candara"/>
              <a:sym typeface="Candara"/>
            </a:endParaRPr>
          </a:p>
          <a:p>
            <a:pPr marL="914400" lvl="1" indent="-406400" algn="l" rtl="0">
              <a:spcBef>
                <a:spcPts val="0"/>
              </a:spcBef>
              <a:spcAft>
                <a:spcPts val="0"/>
              </a:spcAft>
              <a:buSzPts val="2800"/>
              <a:buFont typeface="Candara"/>
              <a:buChar char="○"/>
            </a:pPr>
            <a:r>
              <a:rPr lang="en-US" sz="2800">
                <a:latin typeface="Candara"/>
                <a:ea typeface="Candara"/>
                <a:cs typeface="Candara"/>
                <a:sym typeface="Candara"/>
              </a:rPr>
              <a:t>Government will have to make decisions on transfer payments </a:t>
            </a:r>
            <a:endParaRPr/>
          </a:p>
        </p:txBody>
      </p:sp>
      <p:pic>
        <p:nvPicPr>
          <p:cNvPr id="214" name="Google Shape;214;p29"/>
          <p:cNvPicPr preferRelativeResize="0"/>
          <p:nvPr/>
        </p:nvPicPr>
        <p:blipFill>
          <a:blip r:embed="rId3">
            <a:alphaModFix/>
          </a:blip>
          <a:stretch>
            <a:fillRect/>
          </a:stretch>
        </p:blipFill>
        <p:spPr>
          <a:xfrm>
            <a:off x="3855900" y="3207300"/>
            <a:ext cx="5242210" cy="36507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Effect transition="in" filter="fade">
                                      <p:cBhvr>
                                        <p:cTn id="7" dur="1000"/>
                                        <p:tgtEl>
                                          <p:spTgt spid="2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xEl>
                                              <p:pRg st="1" end="1"/>
                                            </p:txEl>
                                          </p:spTgt>
                                        </p:tgtEl>
                                        <p:attrNameLst>
                                          <p:attrName>style.visibility</p:attrName>
                                        </p:attrNameLst>
                                      </p:cBhvr>
                                      <p:to>
                                        <p:strVal val="visible"/>
                                      </p:to>
                                    </p:set>
                                    <p:animEffect transition="in" filter="fade">
                                      <p:cBhvr>
                                        <p:cTn id="12" dur="1000"/>
                                        <p:tgtEl>
                                          <p:spTgt spid="2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3">
                                            <p:txEl>
                                              <p:pRg st="2" end="2"/>
                                            </p:txEl>
                                          </p:spTgt>
                                        </p:tgtEl>
                                        <p:attrNameLst>
                                          <p:attrName>style.visibility</p:attrName>
                                        </p:attrNameLst>
                                      </p:cBhvr>
                                      <p:to>
                                        <p:strVal val="visible"/>
                                      </p:to>
                                    </p:set>
                                    <p:animEffect transition="in" filter="fade">
                                      <p:cBhvr>
                                        <p:cTn id="17" dur="1000"/>
                                        <p:tgtEl>
                                          <p:spTgt spid="2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22077" y="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400"/>
              <a:buFont typeface="Overlock"/>
              <a:buNone/>
            </a:pPr>
            <a:r>
              <a:rPr lang="en-US" b="1">
                <a:solidFill>
                  <a:srgbClr val="000000"/>
                </a:solidFill>
                <a:latin typeface="Overlock"/>
                <a:ea typeface="Overlock"/>
                <a:cs typeface="Overlock"/>
                <a:sym typeface="Overlock"/>
              </a:rPr>
              <a:t>Economic Characteristics</a:t>
            </a:r>
            <a:endParaRPr b="1">
              <a:solidFill>
                <a:srgbClr val="000000"/>
              </a:solidFill>
              <a:latin typeface="Candara"/>
              <a:ea typeface="Candara"/>
              <a:cs typeface="Candara"/>
              <a:sym typeface="Candara"/>
            </a:endParaRPr>
          </a:p>
        </p:txBody>
      </p:sp>
      <p:sp>
        <p:nvSpPr>
          <p:cNvPr id="220" name="Google Shape;220;p30"/>
          <p:cNvSpPr txBox="1">
            <a:spLocks noGrp="1"/>
          </p:cNvSpPr>
          <p:nvPr>
            <p:ph type="body" idx="1"/>
          </p:nvPr>
        </p:nvSpPr>
        <p:spPr>
          <a:xfrm>
            <a:off x="0" y="1094625"/>
            <a:ext cx="8972700" cy="53823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720"/>
              <a:buChar char="•"/>
            </a:pPr>
            <a:r>
              <a:rPr lang="en-US" sz="2720">
                <a:latin typeface="Candara"/>
                <a:ea typeface="Candara"/>
                <a:cs typeface="Candara"/>
                <a:sym typeface="Candara"/>
              </a:rPr>
              <a:t>What does the pyramid tell you about women in the workforce? </a:t>
            </a:r>
            <a:endParaRPr sz="2720">
              <a:latin typeface="Candara"/>
              <a:ea typeface="Candara"/>
              <a:cs typeface="Candara"/>
              <a:sym typeface="Candara"/>
            </a:endParaRPr>
          </a:p>
          <a:p>
            <a:pPr marL="742950" lvl="1" indent="-344170" algn="l" rtl="0">
              <a:lnSpc>
                <a:spcPct val="80000"/>
              </a:lnSpc>
              <a:spcBef>
                <a:spcPts val="0"/>
              </a:spcBef>
              <a:spcAft>
                <a:spcPts val="0"/>
              </a:spcAft>
              <a:buSzPts val="2720"/>
              <a:buFont typeface="Candara"/>
              <a:buChar char="–"/>
            </a:pPr>
            <a:r>
              <a:rPr lang="en-US" sz="2720" b="1">
                <a:solidFill>
                  <a:srgbClr val="FFFFFF"/>
                </a:solidFill>
                <a:latin typeface="Candara"/>
                <a:ea typeface="Candara"/>
                <a:cs typeface="Candara"/>
                <a:sym typeface="Candara"/>
              </a:rPr>
              <a:t>More</a:t>
            </a:r>
            <a:r>
              <a:rPr lang="en-US" sz="2720">
                <a:solidFill>
                  <a:srgbClr val="FFFFFF"/>
                </a:solidFill>
                <a:latin typeface="Candara"/>
                <a:ea typeface="Candara"/>
                <a:cs typeface="Candara"/>
                <a:sym typeface="Candara"/>
              </a:rPr>
              <a:t>!  </a:t>
            </a:r>
            <a:endParaRPr sz="2720">
              <a:solidFill>
                <a:srgbClr val="FFFFFF"/>
              </a:solidFill>
              <a:latin typeface="Candara"/>
              <a:ea typeface="Candara"/>
              <a:cs typeface="Candara"/>
              <a:sym typeface="Candara"/>
            </a:endParaRPr>
          </a:p>
          <a:p>
            <a:pPr marL="742950" lvl="1" indent="-344170" algn="l" rtl="0">
              <a:lnSpc>
                <a:spcPct val="80000"/>
              </a:lnSpc>
              <a:spcBef>
                <a:spcPts val="0"/>
              </a:spcBef>
              <a:spcAft>
                <a:spcPts val="0"/>
              </a:spcAft>
              <a:buSzPts val="2720"/>
              <a:buFont typeface="Candara"/>
              <a:buChar char="–"/>
            </a:pPr>
            <a:r>
              <a:rPr lang="en-US" sz="2720" b="1">
                <a:solidFill>
                  <a:srgbClr val="FFFFFF"/>
                </a:solidFill>
                <a:latin typeface="Candara"/>
                <a:ea typeface="Candara"/>
                <a:cs typeface="Candara"/>
                <a:sym typeface="Candara"/>
              </a:rPr>
              <a:t>More educated </a:t>
            </a:r>
            <a:r>
              <a:rPr lang="en-US" sz="2720">
                <a:latin typeface="Candara"/>
                <a:ea typeface="Candara"/>
                <a:cs typeface="Candara"/>
                <a:sym typeface="Candara"/>
              </a:rPr>
              <a:t>- more education means higher paying jobs  which means more money in to economy! </a:t>
            </a:r>
            <a:endParaRPr sz="2720">
              <a:latin typeface="Candara"/>
              <a:ea typeface="Candara"/>
              <a:cs typeface="Candara"/>
              <a:sym typeface="Candara"/>
            </a:endParaRPr>
          </a:p>
          <a:p>
            <a:pPr marL="342900" lvl="0" indent="-342900" algn="l" rtl="0">
              <a:lnSpc>
                <a:spcPct val="80000"/>
              </a:lnSpc>
              <a:spcBef>
                <a:spcPts val="0"/>
              </a:spcBef>
              <a:spcAft>
                <a:spcPts val="0"/>
              </a:spcAft>
              <a:buClr>
                <a:schemeClr val="dk1"/>
              </a:buClr>
              <a:buSzPts val="2720"/>
              <a:buChar char="•"/>
            </a:pPr>
            <a:r>
              <a:rPr lang="en-US" sz="2720">
                <a:latin typeface="Candara"/>
                <a:ea typeface="Candara"/>
                <a:cs typeface="Candara"/>
                <a:sym typeface="Candara"/>
              </a:rPr>
              <a:t>Overall workforce = more educated  </a:t>
            </a:r>
            <a:endParaRPr sz="2720">
              <a:latin typeface="Candara"/>
              <a:ea typeface="Candara"/>
              <a:cs typeface="Candara"/>
              <a:sym typeface="Candara"/>
            </a:endParaRPr>
          </a:p>
          <a:p>
            <a:pPr marL="342900" lvl="0" indent="-342900" algn="l" rtl="0">
              <a:lnSpc>
                <a:spcPct val="80000"/>
              </a:lnSpc>
              <a:spcBef>
                <a:spcPts val="0"/>
              </a:spcBef>
              <a:spcAft>
                <a:spcPts val="0"/>
              </a:spcAft>
              <a:buClr>
                <a:schemeClr val="dk1"/>
              </a:buClr>
              <a:buSzPts val="2720"/>
              <a:buChar char="•"/>
            </a:pPr>
            <a:r>
              <a:rPr lang="en-US" sz="2720">
                <a:latin typeface="Candara"/>
                <a:ea typeface="Candara"/>
                <a:cs typeface="Candara"/>
                <a:sym typeface="Candara"/>
              </a:rPr>
              <a:t>High or low youth dependency ratio</a:t>
            </a:r>
            <a:endParaRPr sz="2720">
              <a:latin typeface="Candara"/>
              <a:ea typeface="Candara"/>
              <a:cs typeface="Candara"/>
              <a:sym typeface="Candara"/>
            </a:endParaRPr>
          </a:p>
          <a:p>
            <a:pPr marL="742950" lvl="1" indent="-344170" algn="l" rtl="0">
              <a:lnSpc>
                <a:spcPct val="80000"/>
              </a:lnSpc>
              <a:spcBef>
                <a:spcPts val="0"/>
              </a:spcBef>
              <a:spcAft>
                <a:spcPts val="0"/>
              </a:spcAft>
              <a:buClr>
                <a:srgbClr val="FFFFFF"/>
              </a:buClr>
              <a:buSzPts val="2720"/>
              <a:buFont typeface="Candara"/>
              <a:buChar char="–"/>
            </a:pPr>
            <a:r>
              <a:rPr lang="en-US" sz="2720" b="1">
                <a:solidFill>
                  <a:srgbClr val="FFFFFF"/>
                </a:solidFill>
                <a:latin typeface="Candara"/>
                <a:ea typeface="Candara"/>
                <a:cs typeface="Candara"/>
                <a:sym typeface="Candara"/>
              </a:rPr>
              <a:t>Lower! </a:t>
            </a:r>
            <a:endParaRPr sz="2720" b="1">
              <a:solidFill>
                <a:srgbClr val="FFFFFF"/>
              </a:solidFill>
              <a:latin typeface="Candara"/>
              <a:ea typeface="Candara"/>
              <a:cs typeface="Candara"/>
              <a:sym typeface="Candara"/>
            </a:endParaRPr>
          </a:p>
          <a:p>
            <a:pPr marL="742950" lvl="1" indent="-344170" algn="l" rtl="0">
              <a:lnSpc>
                <a:spcPct val="80000"/>
              </a:lnSpc>
              <a:spcBef>
                <a:spcPts val="0"/>
              </a:spcBef>
              <a:spcAft>
                <a:spcPts val="0"/>
              </a:spcAft>
              <a:buSzPts val="2720"/>
              <a:buFont typeface="Candara"/>
              <a:buChar char="–"/>
            </a:pPr>
            <a:r>
              <a:rPr lang="en-US" sz="2720">
                <a:latin typeface="Candara"/>
                <a:ea typeface="Candara"/>
                <a:cs typeface="Candara"/>
                <a:sym typeface="Candara"/>
              </a:rPr>
              <a:t>Less need to build schools</a:t>
            </a:r>
            <a:endParaRPr sz="2720">
              <a:latin typeface="Candara"/>
              <a:ea typeface="Candara"/>
              <a:cs typeface="Candara"/>
              <a:sym typeface="Candara"/>
            </a:endParaRPr>
          </a:p>
          <a:p>
            <a:pPr marL="342900" lvl="0" indent="-342900" algn="l" rtl="0">
              <a:lnSpc>
                <a:spcPct val="80000"/>
              </a:lnSpc>
              <a:spcBef>
                <a:spcPts val="544"/>
              </a:spcBef>
              <a:spcAft>
                <a:spcPts val="0"/>
              </a:spcAft>
              <a:buClr>
                <a:schemeClr val="dk1"/>
              </a:buClr>
              <a:buSzPts val="2720"/>
              <a:buChar char="•"/>
            </a:pPr>
            <a:r>
              <a:rPr lang="en-US" sz="2720">
                <a:latin typeface="Candara"/>
                <a:ea typeface="Candara"/>
                <a:cs typeface="Candara"/>
                <a:sym typeface="Candara"/>
              </a:rPr>
              <a:t>High or low elder dependency ratio?</a:t>
            </a:r>
            <a:endParaRPr sz="2720">
              <a:latin typeface="Candara"/>
              <a:ea typeface="Candara"/>
              <a:cs typeface="Candara"/>
              <a:sym typeface="Candara"/>
            </a:endParaRPr>
          </a:p>
          <a:p>
            <a:pPr marL="742950" lvl="1" indent="-344170" algn="l" rtl="0">
              <a:lnSpc>
                <a:spcPct val="80000"/>
              </a:lnSpc>
              <a:spcBef>
                <a:spcPts val="544"/>
              </a:spcBef>
              <a:spcAft>
                <a:spcPts val="0"/>
              </a:spcAft>
              <a:buClr>
                <a:srgbClr val="FFFFFF"/>
              </a:buClr>
              <a:buSzPts val="2720"/>
              <a:buFont typeface="Candara"/>
              <a:buChar char="–"/>
            </a:pPr>
            <a:r>
              <a:rPr lang="en-US" sz="2720" b="1">
                <a:solidFill>
                  <a:srgbClr val="FFFFFF"/>
                </a:solidFill>
                <a:latin typeface="Candara"/>
                <a:ea typeface="Candara"/>
                <a:cs typeface="Candara"/>
                <a:sym typeface="Candara"/>
              </a:rPr>
              <a:t>Higher!</a:t>
            </a:r>
            <a:endParaRPr sz="2720" b="1">
              <a:solidFill>
                <a:srgbClr val="FFFFFF"/>
              </a:solidFill>
              <a:latin typeface="Candara"/>
              <a:ea typeface="Candara"/>
              <a:cs typeface="Candara"/>
              <a:sym typeface="Candara"/>
            </a:endParaRPr>
          </a:p>
          <a:p>
            <a:pPr marL="742950" lvl="1" indent="-344170" algn="l" rtl="0">
              <a:lnSpc>
                <a:spcPct val="80000"/>
              </a:lnSpc>
              <a:spcBef>
                <a:spcPts val="544"/>
              </a:spcBef>
              <a:spcAft>
                <a:spcPts val="0"/>
              </a:spcAft>
              <a:buSzPts val="2720"/>
              <a:buFont typeface="Candara"/>
              <a:buChar char="–"/>
            </a:pPr>
            <a:r>
              <a:rPr lang="en-US" sz="2720">
                <a:latin typeface="Candara"/>
                <a:ea typeface="Candara"/>
                <a:cs typeface="Candara"/>
                <a:sym typeface="Candara"/>
              </a:rPr>
              <a:t>Gov. must think about transfer payments</a:t>
            </a:r>
            <a:endParaRPr sz="2720">
              <a:latin typeface="Candara"/>
              <a:ea typeface="Candara"/>
              <a:cs typeface="Candara"/>
              <a:sym typeface="Candara"/>
            </a:endParaRPr>
          </a:p>
          <a:p>
            <a:pPr marL="342900" lvl="0" indent="-170180" algn="l" rtl="0">
              <a:lnSpc>
                <a:spcPct val="80000"/>
              </a:lnSpc>
              <a:spcBef>
                <a:spcPts val="544"/>
              </a:spcBef>
              <a:spcAft>
                <a:spcPts val="0"/>
              </a:spcAft>
              <a:buClr>
                <a:schemeClr val="dk1"/>
              </a:buClr>
              <a:buSzPts val="2720"/>
              <a:buNone/>
            </a:pPr>
            <a:endParaRPr sz="2720">
              <a:latin typeface="Candara"/>
              <a:ea typeface="Candara"/>
              <a:cs typeface="Candara"/>
              <a:sym typeface="Candara"/>
            </a:endParaRPr>
          </a:p>
          <a:p>
            <a:pPr marL="342900" lvl="0" indent="-170180" algn="l" rtl="0">
              <a:lnSpc>
                <a:spcPct val="80000"/>
              </a:lnSpc>
              <a:spcBef>
                <a:spcPts val="544"/>
              </a:spcBef>
              <a:spcAft>
                <a:spcPts val="0"/>
              </a:spcAft>
              <a:buClr>
                <a:schemeClr val="dk1"/>
              </a:buClr>
              <a:buSzPts val="2720"/>
              <a:buNone/>
            </a:pPr>
            <a:endParaRPr sz="272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Effect transition="in" filter="fade">
                                      <p:cBhvr>
                                        <p:cTn id="7" dur="1000"/>
                                        <p:tgtEl>
                                          <p:spTgt spid="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xEl>
                                              <p:pRg st="1" end="1"/>
                                            </p:txEl>
                                          </p:spTgt>
                                        </p:tgtEl>
                                        <p:attrNameLst>
                                          <p:attrName>style.visibility</p:attrName>
                                        </p:attrNameLst>
                                      </p:cBhvr>
                                      <p:to>
                                        <p:strVal val="visible"/>
                                      </p:to>
                                    </p:set>
                                    <p:animEffect transition="in" filter="fade">
                                      <p:cBhvr>
                                        <p:cTn id="12" dur="1000"/>
                                        <p:tgtEl>
                                          <p:spTgt spid="2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xEl>
                                              <p:pRg st="2" end="2"/>
                                            </p:txEl>
                                          </p:spTgt>
                                        </p:tgtEl>
                                        <p:attrNameLst>
                                          <p:attrName>style.visibility</p:attrName>
                                        </p:attrNameLst>
                                      </p:cBhvr>
                                      <p:to>
                                        <p:strVal val="visible"/>
                                      </p:to>
                                    </p:set>
                                    <p:animEffect transition="in" filter="fade">
                                      <p:cBhvr>
                                        <p:cTn id="17" dur="1000"/>
                                        <p:tgtEl>
                                          <p:spTgt spid="2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0">
                                            <p:txEl>
                                              <p:pRg st="3" end="3"/>
                                            </p:txEl>
                                          </p:spTgt>
                                        </p:tgtEl>
                                        <p:attrNameLst>
                                          <p:attrName>style.visibility</p:attrName>
                                        </p:attrNameLst>
                                      </p:cBhvr>
                                      <p:to>
                                        <p:strVal val="visible"/>
                                      </p:to>
                                    </p:set>
                                    <p:animEffect transition="in" filter="fade">
                                      <p:cBhvr>
                                        <p:cTn id="22" dur="1000"/>
                                        <p:tgtEl>
                                          <p:spTgt spid="2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0">
                                            <p:txEl>
                                              <p:pRg st="4" end="4"/>
                                            </p:txEl>
                                          </p:spTgt>
                                        </p:tgtEl>
                                        <p:attrNameLst>
                                          <p:attrName>style.visibility</p:attrName>
                                        </p:attrNameLst>
                                      </p:cBhvr>
                                      <p:to>
                                        <p:strVal val="visible"/>
                                      </p:to>
                                    </p:set>
                                    <p:animEffect transition="in" filter="fade">
                                      <p:cBhvr>
                                        <p:cTn id="27" dur="1000"/>
                                        <p:tgtEl>
                                          <p:spTgt spid="2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0">
                                            <p:txEl>
                                              <p:pRg st="5" end="5"/>
                                            </p:txEl>
                                          </p:spTgt>
                                        </p:tgtEl>
                                        <p:attrNameLst>
                                          <p:attrName>style.visibility</p:attrName>
                                        </p:attrNameLst>
                                      </p:cBhvr>
                                      <p:to>
                                        <p:strVal val="visible"/>
                                      </p:to>
                                    </p:set>
                                    <p:animEffect transition="in" filter="fade">
                                      <p:cBhvr>
                                        <p:cTn id="32" dur="1000"/>
                                        <p:tgtEl>
                                          <p:spTgt spid="2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0">
                                            <p:txEl>
                                              <p:pRg st="6" end="6"/>
                                            </p:txEl>
                                          </p:spTgt>
                                        </p:tgtEl>
                                        <p:attrNameLst>
                                          <p:attrName>style.visibility</p:attrName>
                                        </p:attrNameLst>
                                      </p:cBhvr>
                                      <p:to>
                                        <p:strVal val="visible"/>
                                      </p:to>
                                    </p:set>
                                    <p:animEffect transition="in" filter="fade">
                                      <p:cBhvr>
                                        <p:cTn id="37" dur="1000"/>
                                        <p:tgtEl>
                                          <p:spTgt spid="2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0">
                                            <p:txEl>
                                              <p:pRg st="7" end="7"/>
                                            </p:txEl>
                                          </p:spTgt>
                                        </p:tgtEl>
                                        <p:attrNameLst>
                                          <p:attrName>style.visibility</p:attrName>
                                        </p:attrNameLst>
                                      </p:cBhvr>
                                      <p:to>
                                        <p:strVal val="visible"/>
                                      </p:to>
                                    </p:set>
                                    <p:animEffect transition="in" filter="fade">
                                      <p:cBhvr>
                                        <p:cTn id="42" dur="1000"/>
                                        <p:tgtEl>
                                          <p:spTgt spid="22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0">
                                            <p:txEl>
                                              <p:pRg st="8" end="8"/>
                                            </p:txEl>
                                          </p:spTgt>
                                        </p:tgtEl>
                                        <p:attrNameLst>
                                          <p:attrName>style.visibility</p:attrName>
                                        </p:attrNameLst>
                                      </p:cBhvr>
                                      <p:to>
                                        <p:strVal val="visible"/>
                                      </p:to>
                                    </p:set>
                                    <p:animEffect transition="in" filter="fade">
                                      <p:cBhvr>
                                        <p:cTn id="47" dur="1000"/>
                                        <p:tgtEl>
                                          <p:spTgt spid="22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0">
                                            <p:txEl>
                                              <p:pRg st="9" end="9"/>
                                            </p:txEl>
                                          </p:spTgt>
                                        </p:tgtEl>
                                        <p:attrNameLst>
                                          <p:attrName>style.visibility</p:attrName>
                                        </p:attrNameLst>
                                      </p:cBhvr>
                                      <p:to>
                                        <p:strVal val="visible"/>
                                      </p:to>
                                    </p:set>
                                    <p:animEffect transition="in" filter="fade">
                                      <p:cBhvr>
                                        <p:cTn id="52" dur="1000"/>
                                        <p:tgtEl>
                                          <p:spTgt spid="22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0">
                                            <p:txEl>
                                              <p:pRg st="10" end="10"/>
                                            </p:txEl>
                                          </p:spTgt>
                                        </p:tgtEl>
                                        <p:attrNameLst>
                                          <p:attrName>style.visibility</p:attrName>
                                        </p:attrNameLst>
                                      </p:cBhvr>
                                      <p:to>
                                        <p:strVal val="visible"/>
                                      </p:to>
                                    </p:set>
                                    <p:animEffect transition="in" filter="fade">
                                      <p:cBhvr>
                                        <p:cTn id="57" dur="1000"/>
                                        <p:tgtEl>
                                          <p:spTgt spid="22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0">
                                            <p:txEl>
                                              <p:pRg st="11" end="11"/>
                                            </p:txEl>
                                          </p:spTgt>
                                        </p:tgtEl>
                                        <p:attrNameLst>
                                          <p:attrName>style.visibility</p:attrName>
                                        </p:attrNameLst>
                                      </p:cBhvr>
                                      <p:to>
                                        <p:strVal val="visible"/>
                                      </p:to>
                                    </p:set>
                                    <p:animEffect transition="in" filter="fade">
                                      <p:cBhvr>
                                        <p:cTn id="62" dur="1000"/>
                                        <p:tgtEl>
                                          <p:spTgt spid="22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title"/>
          </p:nvPr>
        </p:nvSpPr>
        <p:spPr>
          <a:xfrm>
            <a:off x="-22077" y="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400"/>
              <a:buFont typeface="Overlock"/>
              <a:buNone/>
            </a:pPr>
            <a:r>
              <a:rPr lang="en-US" b="1">
                <a:solidFill>
                  <a:srgbClr val="000000"/>
                </a:solidFill>
                <a:latin typeface="Overlock"/>
                <a:ea typeface="Overlock"/>
                <a:cs typeface="Overlock"/>
                <a:sym typeface="Overlock"/>
              </a:rPr>
              <a:t>Environmental Characteristics</a:t>
            </a:r>
            <a:endParaRPr b="1">
              <a:solidFill>
                <a:srgbClr val="000000"/>
              </a:solidFill>
              <a:latin typeface="Candara"/>
              <a:ea typeface="Candara"/>
              <a:cs typeface="Candara"/>
              <a:sym typeface="Candara"/>
            </a:endParaRPr>
          </a:p>
        </p:txBody>
      </p:sp>
      <p:sp>
        <p:nvSpPr>
          <p:cNvPr id="226" name="Google Shape;226;p31"/>
          <p:cNvSpPr txBox="1">
            <a:spLocks noGrp="1"/>
          </p:cNvSpPr>
          <p:nvPr>
            <p:ph type="body" idx="1"/>
          </p:nvPr>
        </p:nvSpPr>
        <p:spPr>
          <a:xfrm>
            <a:off x="-22075" y="1047750"/>
            <a:ext cx="8820300" cy="44679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latin typeface="Candara"/>
                <a:ea typeface="Candara"/>
                <a:cs typeface="Candara"/>
                <a:sym typeface="Candara"/>
              </a:rPr>
              <a:t>Country industrializing which means more factories </a:t>
            </a:r>
            <a:endParaRPr>
              <a:latin typeface="Candara"/>
              <a:ea typeface="Candara"/>
              <a:cs typeface="Candara"/>
              <a:sym typeface="Candara"/>
            </a:endParaRPr>
          </a:p>
          <a:p>
            <a:pPr marL="742950" lvl="1" indent="-374650" algn="l" rtl="0">
              <a:spcBef>
                <a:spcPts val="0"/>
              </a:spcBef>
              <a:spcAft>
                <a:spcPts val="0"/>
              </a:spcAft>
              <a:buSzPts val="3200"/>
              <a:buFont typeface="Candara"/>
              <a:buChar char="–"/>
            </a:pPr>
            <a:r>
              <a:rPr lang="en-US">
                <a:latin typeface="Candara"/>
                <a:ea typeface="Candara"/>
                <a:cs typeface="Candara"/>
                <a:sym typeface="Candara"/>
              </a:rPr>
              <a:t>Factories = more pollution </a:t>
            </a:r>
            <a:endParaRPr/>
          </a:p>
          <a:p>
            <a:pPr marL="742950" lvl="1" indent="-374650" algn="l" rtl="0">
              <a:spcBef>
                <a:spcPts val="640"/>
              </a:spcBef>
              <a:spcAft>
                <a:spcPts val="0"/>
              </a:spcAft>
              <a:buClr>
                <a:schemeClr val="dk1"/>
              </a:buClr>
              <a:buSzPts val="3200"/>
              <a:buChar char="–"/>
            </a:pPr>
            <a:r>
              <a:rPr lang="en-US">
                <a:latin typeface="Candara"/>
                <a:ea typeface="Candara"/>
                <a:cs typeface="Candara"/>
                <a:sym typeface="Candara"/>
              </a:rPr>
              <a:t>Urban sprawl</a:t>
            </a:r>
            <a:endParaRPr/>
          </a:p>
          <a:p>
            <a:pPr marL="342900" lvl="0" indent="-139700" algn="l" rtl="0">
              <a:spcBef>
                <a:spcPts val="640"/>
              </a:spcBef>
              <a:spcAft>
                <a:spcPts val="0"/>
              </a:spcAft>
              <a:buClr>
                <a:schemeClr val="dk1"/>
              </a:buClr>
              <a:buSzPts val="3200"/>
              <a:buNone/>
            </a:pPr>
            <a:endParaRPr>
              <a:latin typeface="Candara"/>
              <a:ea typeface="Candara"/>
              <a:cs typeface="Candara"/>
              <a:sym typeface="Candara"/>
            </a:endParaRPr>
          </a:p>
          <a:p>
            <a:pPr marL="342900" lvl="0" indent="-139700" algn="l" rtl="0">
              <a:spcBef>
                <a:spcPts val="640"/>
              </a:spcBef>
              <a:spcAft>
                <a:spcPts val="0"/>
              </a:spcAft>
              <a:buClr>
                <a:schemeClr val="dk1"/>
              </a:buClr>
              <a:buSzPts val="3200"/>
              <a:buNone/>
            </a:pPr>
            <a:endParaRPr/>
          </a:p>
        </p:txBody>
      </p:sp>
      <p:pic>
        <p:nvPicPr>
          <p:cNvPr id="227" name="Google Shape;227;p31"/>
          <p:cNvPicPr preferRelativeResize="0"/>
          <p:nvPr/>
        </p:nvPicPr>
        <p:blipFill>
          <a:blip r:embed="rId3">
            <a:alphaModFix/>
          </a:blip>
          <a:stretch>
            <a:fillRect/>
          </a:stretch>
        </p:blipFill>
        <p:spPr>
          <a:xfrm>
            <a:off x="3855900" y="3207300"/>
            <a:ext cx="5242210" cy="36507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a:spLocks noGrp="1"/>
          </p:cNvSpPr>
          <p:nvPr>
            <p:ph type="title"/>
          </p:nvPr>
        </p:nvSpPr>
        <p:spPr>
          <a:xfrm>
            <a:off x="0" y="22860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400"/>
              <a:buFont typeface="Overlock"/>
              <a:buNone/>
            </a:pPr>
            <a:r>
              <a:rPr lang="en-US" b="1">
                <a:solidFill>
                  <a:srgbClr val="FFFFFF"/>
                </a:solidFill>
                <a:latin typeface="Overlock"/>
                <a:ea typeface="Overlock"/>
                <a:cs typeface="Overlock"/>
                <a:sym typeface="Overlock"/>
              </a:rPr>
              <a:t>What would you name this pyramid?</a:t>
            </a:r>
            <a:endParaRPr>
              <a:solidFill>
                <a:srgbClr val="FFFFFF"/>
              </a:solidFill>
            </a:endParaRPr>
          </a:p>
        </p:txBody>
      </p:sp>
      <p:pic>
        <p:nvPicPr>
          <p:cNvPr id="233" name="Google Shape;233;p32"/>
          <p:cNvPicPr preferRelativeResize="0"/>
          <p:nvPr/>
        </p:nvPicPr>
        <p:blipFill rotWithShape="1">
          <a:blip r:embed="rId3">
            <a:alphaModFix/>
          </a:blip>
          <a:srcRect l="65528" t="23675" r="2725" b="20412"/>
          <a:stretch/>
        </p:blipFill>
        <p:spPr>
          <a:xfrm>
            <a:off x="1732450" y="1371600"/>
            <a:ext cx="4984024" cy="5486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View full lesson: http://ed.ted.com/lessons/population-pyramids-powerful-predictors-of-the-future-kim-preshoff&#10;&#10;Population statistics are like crystal balls -- when examined closely, they can help predict a country's future (and give important clues about the past). Kim Preshoff explains how using a visual tool called a population pyramid helps policymakers and social scientists make sense of the statistics, using three different countries' pyramids as examples.&#10;&#10;Lesson by Kim Preshoff, animation by TED-Ed." title="Population pyramids: Powerful predictors of the future - Kim Preshoff">
            <a:hlinkClick r:id="rId3"/>
          </p:cNvPr>
          <p:cNvPicPr preferRelativeResize="0"/>
          <p:nvPr/>
        </p:nvPicPr>
        <p:blipFill>
          <a:blip r:embed="rId4">
            <a:alphaModFix/>
          </a:blip>
          <a:stretch>
            <a:fillRect/>
          </a:stretch>
        </p:blipFill>
        <p:spPr>
          <a:xfrm>
            <a:off x="152400" y="152400"/>
            <a:ext cx="8835875" cy="6626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a:spLocks noGrp="1"/>
          </p:cNvSpPr>
          <p:nvPr>
            <p:ph type="title"/>
          </p:nvPr>
        </p:nvSpPr>
        <p:spPr>
          <a:xfrm>
            <a:off x="152400" y="228600"/>
            <a:ext cx="85155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3959"/>
              <a:buFont typeface="Overlock"/>
              <a:buNone/>
            </a:pPr>
            <a:r>
              <a:rPr lang="en-US" sz="3959" b="1">
                <a:solidFill>
                  <a:srgbClr val="000000"/>
                </a:solidFill>
                <a:latin typeface="Overlock"/>
                <a:ea typeface="Overlock"/>
                <a:cs typeface="Overlock"/>
                <a:sym typeface="Overlock"/>
              </a:rPr>
              <a:t>Demographic Characteristics</a:t>
            </a:r>
            <a:endParaRPr sz="3959" b="1">
              <a:solidFill>
                <a:srgbClr val="000000"/>
              </a:solidFill>
            </a:endParaRPr>
          </a:p>
        </p:txBody>
      </p:sp>
      <p:sp>
        <p:nvSpPr>
          <p:cNvPr id="246" name="Google Shape;246;p34"/>
          <p:cNvSpPr txBox="1">
            <a:spLocks noGrp="1"/>
          </p:cNvSpPr>
          <p:nvPr>
            <p:ph type="body" idx="1"/>
          </p:nvPr>
        </p:nvSpPr>
        <p:spPr>
          <a:xfrm>
            <a:off x="304800" y="1371600"/>
            <a:ext cx="5715000" cy="5154300"/>
          </a:xfrm>
          <a:prstGeom prst="rect">
            <a:avLst/>
          </a:prstGeom>
          <a:noFill/>
          <a:ln>
            <a:noFill/>
          </a:ln>
        </p:spPr>
        <p:txBody>
          <a:bodyPr spcFirstLastPara="1" wrap="square" lIns="91425" tIns="45700" rIns="91425" bIns="45700" anchor="t" anchorCtr="0">
            <a:noAutofit/>
          </a:bodyPr>
          <a:lstStyle/>
          <a:p>
            <a:pPr marL="342900" lvl="0" indent="-431800" algn="l" rtl="0">
              <a:spcBef>
                <a:spcPts val="0"/>
              </a:spcBef>
              <a:spcAft>
                <a:spcPts val="0"/>
              </a:spcAft>
              <a:buSzPts val="3200"/>
              <a:buChar char="•"/>
            </a:pPr>
            <a:r>
              <a:rPr lang="en-US">
                <a:latin typeface="Candara"/>
                <a:ea typeface="Candara"/>
                <a:cs typeface="Candara"/>
                <a:sym typeface="Candara"/>
              </a:rPr>
              <a:t>Birth rates high or low? </a:t>
            </a:r>
            <a:endParaRPr>
              <a:latin typeface="Candara"/>
              <a:ea typeface="Candara"/>
              <a:cs typeface="Candara"/>
              <a:sym typeface="Candara"/>
            </a:endParaRPr>
          </a:p>
          <a:p>
            <a:pPr marL="742950" lvl="1" indent="-374650" algn="l" rtl="0">
              <a:spcBef>
                <a:spcPts val="0"/>
              </a:spcBef>
              <a:spcAft>
                <a:spcPts val="0"/>
              </a:spcAft>
              <a:buSzPts val="3200"/>
              <a:buChar char="–"/>
            </a:pPr>
            <a:r>
              <a:rPr lang="en-US" b="1">
                <a:solidFill>
                  <a:srgbClr val="FFFFFF"/>
                </a:solidFill>
                <a:latin typeface="Candara"/>
                <a:ea typeface="Candara"/>
                <a:cs typeface="Candara"/>
                <a:sym typeface="Candara"/>
              </a:rPr>
              <a:t>Low - population is declining! </a:t>
            </a:r>
            <a:endParaRPr b="1">
              <a:solidFill>
                <a:srgbClr val="FFFFFF"/>
              </a:solidFill>
              <a:latin typeface="Candara"/>
              <a:ea typeface="Candara"/>
              <a:cs typeface="Candara"/>
              <a:sym typeface="Candara"/>
            </a:endParaRPr>
          </a:p>
          <a:p>
            <a:pPr marL="342900" lvl="0" indent="-431800" algn="l" rtl="0">
              <a:spcBef>
                <a:spcPts val="640"/>
              </a:spcBef>
              <a:spcAft>
                <a:spcPts val="0"/>
              </a:spcAft>
              <a:buSzPts val="3200"/>
              <a:buChar char="•"/>
            </a:pPr>
            <a:r>
              <a:rPr lang="en-US">
                <a:latin typeface="Candara"/>
                <a:ea typeface="Candara"/>
                <a:cs typeface="Candara"/>
                <a:sym typeface="Candara"/>
              </a:rPr>
              <a:t>Life expectancy?</a:t>
            </a:r>
            <a:endParaRPr>
              <a:latin typeface="Candara"/>
              <a:ea typeface="Candara"/>
              <a:cs typeface="Candara"/>
              <a:sym typeface="Candara"/>
            </a:endParaRPr>
          </a:p>
          <a:p>
            <a:pPr marL="742950" lvl="1" indent="-374650" algn="l" rtl="0">
              <a:spcBef>
                <a:spcPts val="640"/>
              </a:spcBef>
              <a:spcAft>
                <a:spcPts val="0"/>
              </a:spcAft>
              <a:buSzPts val="3200"/>
              <a:buChar char="–"/>
            </a:pPr>
            <a:r>
              <a:rPr lang="en-US" b="1">
                <a:solidFill>
                  <a:srgbClr val="FFFFFF"/>
                </a:solidFill>
                <a:latin typeface="Candara"/>
                <a:ea typeface="Candara"/>
                <a:cs typeface="Candara"/>
                <a:sym typeface="Candara"/>
              </a:rPr>
              <a:t>High!</a:t>
            </a:r>
            <a:r>
              <a:rPr lang="en-US">
                <a:latin typeface="Candara"/>
                <a:ea typeface="Candara"/>
                <a:cs typeface="Candara"/>
                <a:sym typeface="Candara"/>
              </a:rPr>
              <a:t> </a:t>
            </a:r>
            <a:endParaRPr/>
          </a:p>
          <a:p>
            <a:pPr marL="342900" lvl="0" indent="-431800" algn="l" rtl="0">
              <a:spcBef>
                <a:spcPts val="640"/>
              </a:spcBef>
              <a:spcAft>
                <a:spcPts val="0"/>
              </a:spcAft>
              <a:buSzPts val="3200"/>
              <a:buChar char="•"/>
            </a:pPr>
            <a:r>
              <a:rPr lang="en-US">
                <a:latin typeface="Candara"/>
                <a:ea typeface="Candara"/>
                <a:cs typeface="Candara"/>
                <a:sym typeface="Candara"/>
              </a:rPr>
              <a:t>Overall population?</a:t>
            </a:r>
            <a:endParaRPr>
              <a:latin typeface="Candara"/>
              <a:ea typeface="Candara"/>
              <a:cs typeface="Candara"/>
              <a:sym typeface="Candara"/>
            </a:endParaRPr>
          </a:p>
          <a:p>
            <a:pPr marL="742950" lvl="1" indent="-374650" algn="l" rtl="0">
              <a:spcBef>
                <a:spcPts val="640"/>
              </a:spcBef>
              <a:spcAft>
                <a:spcPts val="0"/>
              </a:spcAft>
              <a:buClr>
                <a:srgbClr val="FFFFFF"/>
              </a:buClr>
              <a:buSzPts val="3200"/>
              <a:buChar char="–"/>
            </a:pPr>
            <a:r>
              <a:rPr lang="en-US" b="1">
                <a:solidFill>
                  <a:srgbClr val="FFFFFF"/>
                </a:solidFill>
                <a:latin typeface="Candara"/>
                <a:ea typeface="Candara"/>
                <a:cs typeface="Candara"/>
                <a:sym typeface="Candara"/>
              </a:rPr>
              <a:t>Negative</a:t>
            </a:r>
            <a:endParaRPr b="1">
              <a:solidFill>
                <a:srgbClr val="FFFFFF"/>
              </a:solidFill>
            </a:endParaRPr>
          </a:p>
          <a:p>
            <a:pPr marL="342900" lvl="0" indent="-342900" algn="l" rtl="0">
              <a:lnSpc>
                <a:spcPct val="90000"/>
              </a:lnSpc>
              <a:spcBef>
                <a:spcPts val="0"/>
              </a:spcBef>
              <a:spcAft>
                <a:spcPts val="0"/>
              </a:spcAft>
              <a:buSzPts val="2960"/>
              <a:buFont typeface="Candara"/>
              <a:buChar char="•"/>
            </a:pPr>
            <a:r>
              <a:rPr lang="en-US" sz="2960">
                <a:latin typeface="Candara"/>
                <a:ea typeface="Candara"/>
                <a:cs typeface="Candara"/>
                <a:sym typeface="Candara"/>
              </a:rPr>
              <a:t>Infant mortality rate? </a:t>
            </a:r>
            <a:endParaRPr sz="2960">
              <a:latin typeface="Candara"/>
              <a:ea typeface="Candara"/>
              <a:cs typeface="Candara"/>
              <a:sym typeface="Candara"/>
            </a:endParaRPr>
          </a:p>
          <a:p>
            <a:pPr marL="742950" lvl="1" indent="-359410" algn="l" rtl="0">
              <a:lnSpc>
                <a:spcPct val="90000"/>
              </a:lnSpc>
              <a:spcBef>
                <a:spcPts val="0"/>
              </a:spcBef>
              <a:spcAft>
                <a:spcPts val="0"/>
              </a:spcAft>
              <a:buSzPts val="2960"/>
              <a:buFont typeface="Candara"/>
              <a:buChar char="–"/>
            </a:pPr>
            <a:r>
              <a:rPr lang="en-US" sz="2960" b="1">
                <a:solidFill>
                  <a:srgbClr val="FFFFFF"/>
                </a:solidFill>
                <a:latin typeface="Candara"/>
                <a:ea typeface="Candara"/>
                <a:cs typeface="Candara"/>
                <a:sym typeface="Candara"/>
              </a:rPr>
              <a:t>Declined</a:t>
            </a:r>
            <a:r>
              <a:rPr lang="en-US" sz="2960">
                <a:latin typeface="Candara"/>
                <a:ea typeface="Candara"/>
                <a:cs typeface="Candara"/>
                <a:sym typeface="Candara"/>
              </a:rPr>
              <a:t> </a:t>
            </a:r>
            <a:endParaRPr sz="2960">
              <a:latin typeface="Candara"/>
              <a:ea typeface="Candara"/>
              <a:cs typeface="Candara"/>
              <a:sym typeface="Candara"/>
            </a:endParaRPr>
          </a:p>
          <a:p>
            <a:pPr marL="342900" lvl="0" indent="-342900" algn="l" rtl="0">
              <a:lnSpc>
                <a:spcPct val="90000"/>
              </a:lnSpc>
              <a:spcBef>
                <a:spcPts val="0"/>
              </a:spcBef>
              <a:spcAft>
                <a:spcPts val="0"/>
              </a:spcAft>
              <a:buSzPts val="2960"/>
              <a:buFont typeface="Candara"/>
              <a:buChar char="•"/>
            </a:pPr>
            <a:r>
              <a:rPr lang="en-US" sz="2960">
                <a:latin typeface="Candara"/>
                <a:ea typeface="Candara"/>
                <a:cs typeface="Candara"/>
                <a:sym typeface="Candara"/>
              </a:rPr>
              <a:t>More elders than youth dependents </a:t>
            </a:r>
            <a:endParaRPr/>
          </a:p>
          <a:p>
            <a:pPr marL="0" lvl="0" indent="0" algn="l" rtl="0">
              <a:lnSpc>
                <a:spcPct val="90000"/>
              </a:lnSpc>
              <a:spcBef>
                <a:spcPts val="592"/>
              </a:spcBef>
              <a:spcAft>
                <a:spcPts val="0"/>
              </a:spcAft>
              <a:buNone/>
            </a:pPr>
            <a:endParaRPr/>
          </a:p>
          <a:p>
            <a:pPr marL="342900" lvl="0" indent="-154940" algn="l" rtl="0">
              <a:lnSpc>
                <a:spcPct val="90000"/>
              </a:lnSpc>
              <a:spcBef>
                <a:spcPts val="592"/>
              </a:spcBef>
              <a:spcAft>
                <a:spcPts val="0"/>
              </a:spcAft>
              <a:buClr>
                <a:schemeClr val="dk1"/>
              </a:buClr>
              <a:buSzPts val="2960"/>
              <a:buNone/>
            </a:pPr>
            <a:endParaRPr sz="2960"/>
          </a:p>
        </p:txBody>
      </p:sp>
      <p:pic>
        <p:nvPicPr>
          <p:cNvPr id="247" name="Google Shape;247;p34"/>
          <p:cNvPicPr preferRelativeResize="0"/>
          <p:nvPr/>
        </p:nvPicPr>
        <p:blipFill rotWithShape="1">
          <a:blip r:embed="rId3">
            <a:alphaModFix/>
          </a:blip>
          <a:srcRect l="65528" t="23675" r="2725" b="20412"/>
          <a:stretch/>
        </p:blipFill>
        <p:spPr>
          <a:xfrm>
            <a:off x="5010155" y="2486975"/>
            <a:ext cx="4057351" cy="4466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animEffect transition="in" filter="fade">
                                      <p:cBhvr>
                                        <p:cTn id="7" dur="1000"/>
                                        <p:tgtEl>
                                          <p:spTgt spid="2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xEl>
                                              <p:pRg st="1" end="1"/>
                                            </p:txEl>
                                          </p:spTgt>
                                        </p:tgtEl>
                                        <p:attrNameLst>
                                          <p:attrName>style.visibility</p:attrName>
                                        </p:attrNameLst>
                                      </p:cBhvr>
                                      <p:to>
                                        <p:strVal val="visible"/>
                                      </p:to>
                                    </p:set>
                                    <p:animEffect transition="in" filter="fade">
                                      <p:cBhvr>
                                        <p:cTn id="12" dur="1000"/>
                                        <p:tgtEl>
                                          <p:spTgt spid="2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6">
                                            <p:txEl>
                                              <p:pRg st="2" end="2"/>
                                            </p:txEl>
                                          </p:spTgt>
                                        </p:tgtEl>
                                        <p:attrNameLst>
                                          <p:attrName>style.visibility</p:attrName>
                                        </p:attrNameLst>
                                      </p:cBhvr>
                                      <p:to>
                                        <p:strVal val="visible"/>
                                      </p:to>
                                    </p:set>
                                    <p:animEffect transition="in" filter="fade">
                                      <p:cBhvr>
                                        <p:cTn id="17" dur="1000"/>
                                        <p:tgtEl>
                                          <p:spTgt spid="2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6">
                                            <p:txEl>
                                              <p:pRg st="3" end="3"/>
                                            </p:txEl>
                                          </p:spTgt>
                                        </p:tgtEl>
                                        <p:attrNameLst>
                                          <p:attrName>style.visibility</p:attrName>
                                        </p:attrNameLst>
                                      </p:cBhvr>
                                      <p:to>
                                        <p:strVal val="visible"/>
                                      </p:to>
                                    </p:set>
                                    <p:animEffect transition="in" filter="fade">
                                      <p:cBhvr>
                                        <p:cTn id="22" dur="1000"/>
                                        <p:tgtEl>
                                          <p:spTgt spid="2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6">
                                            <p:txEl>
                                              <p:pRg st="4" end="4"/>
                                            </p:txEl>
                                          </p:spTgt>
                                        </p:tgtEl>
                                        <p:attrNameLst>
                                          <p:attrName>style.visibility</p:attrName>
                                        </p:attrNameLst>
                                      </p:cBhvr>
                                      <p:to>
                                        <p:strVal val="visible"/>
                                      </p:to>
                                    </p:set>
                                    <p:animEffect transition="in" filter="fade">
                                      <p:cBhvr>
                                        <p:cTn id="27" dur="1000"/>
                                        <p:tgtEl>
                                          <p:spTgt spid="2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6">
                                            <p:txEl>
                                              <p:pRg st="5" end="5"/>
                                            </p:txEl>
                                          </p:spTgt>
                                        </p:tgtEl>
                                        <p:attrNameLst>
                                          <p:attrName>style.visibility</p:attrName>
                                        </p:attrNameLst>
                                      </p:cBhvr>
                                      <p:to>
                                        <p:strVal val="visible"/>
                                      </p:to>
                                    </p:set>
                                    <p:animEffect transition="in" filter="fade">
                                      <p:cBhvr>
                                        <p:cTn id="32" dur="1000"/>
                                        <p:tgtEl>
                                          <p:spTgt spid="2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6">
                                            <p:txEl>
                                              <p:pRg st="6" end="6"/>
                                            </p:txEl>
                                          </p:spTgt>
                                        </p:tgtEl>
                                        <p:attrNameLst>
                                          <p:attrName>style.visibility</p:attrName>
                                        </p:attrNameLst>
                                      </p:cBhvr>
                                      <p:to>
                                        <p:strVal val="visible"/>
                                      </p:to>
                                    </p:set>
                                    <p:animEffect transition="in" filter="fade">
                                      <p:cBhvr>
                                        <p:cTn id="37" dur="1000"/>
                                        <p:tgtEl>
                                          <p:spTgt spid="24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6">
                                            <p:txEl>
                                              <p:pRg st="7" end="7"/>
                                            </p:txEl>
                                          </p:spTgt>
                                        </p:tgtEl>
                                        <p:attrNameLst>
                                          <p:attrName>style.visibility</p:attrName>
                                        </p:attrNameLst>
                                      </p:cBhvr>
                                      <p:to>
                                        <p:strVal val="visible"/>
                                      </p:to>
                                    </p:set>
                                    <p:animEffect transition="in" filter="fade">
                                      <p:cBhvr>
                                        <p:cTn id="42" dur="1000"/>
                                        <p:tgtEl>
                                          <p:spTgt spid="24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6">
                                            <p:txEl>
                                              <p:pRg st="8" end="8"/>
                                            </p:txEl>
                                          </p:spTgt>
                                        </p:tgtEl>
                                        <p:attrNameLst>
                                          <p:attrName>style.visibility</p:attrName>
                                        </p:attrNameLst>
                                      </p:cBhvr>
                                      <p:to>
                                        <p:strVal val="visible"/>
                                      </p:to>
                                    </p:set>
                                    <p:animEffect transition="in" filter="fade">
                                      <p:cBhvr>
                                        <p:cTn id="47" dur="1000"/>
                                        <p:tgtEl>
                                          <p:spTgt spid="24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6">
                                            <p:txEl>
                                              <p:pRg st="9" end="9"/>
                                            </p:txEl>
                                          </p:spTgt>
                                        </p:tgtEl>
                                        <p:attrNameLst>
                                          <p:attrName>style.visibility</p:attrName>
                                        </p:attrNameLst>
                                      </p:cBhvr>
                                      <p:to>
                                        <p:strVal val="visible"/>
                                      </p:to>
                                    </p:set>
                                    <p:animEffect transition="in" filter="fade">
                                      <p:cBhvr>
                                        <p:cTn id="52" dur="1000"/>
                                        <p:tgtEl>
                                          <p:spTgt spid="24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6">
                                            <p:txEl>
                                              <p:pRg st="10" end="10"/>
                                            </p:txEl>
                                          </p:spTgt>
                                        </p:tgtEl>
                                        <p:attrNameLst>
                                          <p:attrName>style.visibility</p:attrName>
                                        </p:attrNameLst>
                                      </p:cBhvr>
                                      <p:to>
                                        <p:strVal val="visible"/>
                                      </p:to>
                                    </p:set>
                                    <p:animEffect transition="in" filter="fade">
                                      <p:cBhvr>
                                        <p:cTn id="57" dur="1000"/>
                                        <p:tgtEl>
                                          <p:spTgt spid="24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400"/>
              <a:buFont typeface="Overlock"/>
              <a:buNone/>
            </a:pPr>
            <a:r>
              <a:rPr lang="en-US" b="1">
                <a:solidFill>
                  <a:srgbClr val="000000"/>
                </a:solidFill>
                <a:latin typeface="Overlock"/>
                <a:ea typeface="Overlock"/>
                <a:cs typeface="Overlock"/>
                <a:sym typeface="Overlock"/>
              </a:rPr>
              <a:t>Social Characteristics</a:t>
            </a:r>
            <a:endParaRPr b="1">
              <a:solidFill>
                <a:srgbClr val="000000"/>
              </a:solidFill>
              <a:latin typeface="Candara"/>
              <a:ea typeface="Candara"/>
              <a:cs typeface="Candara"/>
              <a:sym typeface="Candara"/>
            </a:endParaRPr>
          </a:p>
        </p:txBody>
      </p:sp>
      <p:sp>
        <p:nvSpPr>
          <p:cNvPr id="253" name="Google Shape;253;p35"/>
          <p:cNvSpPr txBox="1">
            <a:spLocks noGrp="1"/>
          </p:cNvSpPr>
          <p:nvPr>
            <p:ph type="body" idx="1"/>
          </p:nvPr>
        </p:nvSpPr>
        <p:spPr>
          <a:xfrm>
            <a:off x="228600" y="914400"/>
            <a:ext cx="8458200" cy="5486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a:latin typeface="Candara"/>
                <a:ea typeface="Candara"/>
                <a:cs typeface="Candara"/>
                <a:sym typeface="Candara"/>
              </a:rPr>
              <a:t>Labor shortage means a need for more labor!  </a:t>
            </a:r>
            <a:endParaRPr sz="2800">
              <a:latin typeface="Candara"/>
              <a:ea typeface="Candara"/>
              <a:cs typeface="Candara"/>
              <a:sym typeface="Candara"/>
            </a:endParaRPr>
          </a:p>
          <a:p>
            <a:pPr marL="742950" lvl="1" indent="-349250" algn="l" rtl="0">
              <a:spcBef>
                <a:spcPts val="0"/>
              </a:spcBef>
              <a:spcAft>
                <a:spcPts val="0"/>
              </a:spcAft>
              <a:buClr>
                <a:schemeClr val="dk1"/>
              </a:buClr>
              <a:buSzPts val="2800"/>
              <a:buChar char="–"/>
            </a:pPr>
            <a:r>
              <a:rPr lang="en-US" sz="2800" b="1">
                <a:solidFill>
                  <a:srgbClr val="FFFFFF"/>
                </a:solidFill>
                <a:latin typeface="Candara"/>
                <a:ea typeface="Candara"/>
                <a:cs typeface="Candara"/>
                <a:sym typeface="Candara"/>
              </a:rPr>
              <a:t>Immigrant labor needed</a:t>
            </a:r>
            <a:r>
              <a:rPr lang="en-US" sz="2800">
                <a:latin typeface="Candara"/>
                <a:ea typeface="Candara"/>
                <a:cs typeface="Candara"/>
                <a:sym typeface="Candara"/>
              </a:rPr>
              <a:t> to offset this </a:t>
            </a:r>
            <a:endParaRPr sz="2800">
              <a:latin typeface="Candara"/>
              <a:ea typeface="Candara"/>
              <a:cs typeface="Candara"/>
              <a:sym typeface="Candara"/>
            </a:endParaRPr>
          </a:p>
          <a:p>
            <a:pPr marL="742950" lvl="1" indent="-349250" algn="l" rtl="0">
              <a:spcBef>
                <a:spcPts val="0"/>
              </a:spcBef>
              <a:spcAft>
                <a:spcPts val="0"/>
              </a:spcAft>
              <a:buClr>
                <a:schemeClr val="dk1"/>
              </a:buClr>
              <a:buSzPts val="2800"/>
              <a:buChar char="–"/>
            </a:pPr>
            <a:r>
              <a:rPr lang="en-US" sz="2800">
                <a:latin typeface="Candara"/>
                <a:ea typeface="Candara"/>
                <a:cs typeface="Candara"/>
                <a:sym typeface="Candara"/>
              </a:rPr>
              <a:t>Immigrants can cause social backlash </a:t>
            </a:r>
            <a:endParaRPr>
              <a:latin typeface="Candara"/>
              <a:ea typeface="Candara"/>
              <a:cs typeface="Candara"/>
              <a:sym typeface="Candara"/>
            </a:endParaRPr>
          </a:p>
          <a:p>
            <a:pPr marL="342900" lvl="0" indent="-342900" algn="l" rtl="0">
              <a:spcBef>
                <a:spcPts val="0"/>
              </a:spcBef>
              <a:spcAft>
                <a:spcPts val="0"/>
              </a:spcAft>
              <a:buClr>
                <a:schemeClr val="dk1"/>
              </a:buClr>
              <a:buSzPts val="2800"/>
              <a:buChar char="•"/>
            </a:pPr>
            <a:r>
              <a:rPr lang="en-US" sz="2800">
                <a:latin typeface="Candara"/>
                <a:ea typeface="Candara"/>
                <a:cs typeface="Candara"/>
                <a:sym typeface="Candara"/>
              </a:rPr>
              <a:t>Prediction about women? </a:t>
            </a:r>
            <a:endParaRPr sz="2800">
              <a:latin typeface="Candara"/>
              <a:ea typeface="Candara"/>
              <a:cs typeface="Candara"/>
              <a:sym typeface="Candara"/>
            </a:endParaRPr>
          </a:p>
          <a:p>
            <a:pPr marL="742950" lvl="1" indent="-349250" algn="l" rtl="0">
              <a:spcBef>
                <a:spcPts val="560"/>
              </a:spcBef>
              <a:spcAft>
                <a:spcPts val="0"/>
              </a:spcAft>
              <a:buClr>
                <a:schemeClr val="dk1"/>
              </a:buClr>
              <a:buSzPts val="2800"/>
              <a:buChar char="–"/>
            </a:pPr>
            <a:r>
              <a:rPr lang="en-US" b="1">
                <a:solidFill>
                  <a:srgbClr val="FFFFFF"/>
                </a:solidFill>
                <a:latin typeface="Candara"/>
                <a:ea typeface="Candara"/>
                <a:cs typeface="Candara"/>
                <a:sym typeface="Candara"/>
              </a:rPr>
              <a:t>More</a:t>
            </a:r>
            <a:r>
              <a:rPr lang="en-US">
                <a:latin typeface="Candara"/>
                <a:ea typeface="Candara"/>
                <a:cs typeface="Candara"/>
                <a:sym typeface="Candara"/>
              </a:rPr>
              <a:t> in the workforce </a:t>
            </a:r>
            <a:endParaRPr>
              <a:latin typeface="Candara"/>
              <a:ea typeface="Candara"/>
              <a:cs typeface="Candara"/>
              <a:sym typeface="Candara"/>
            </a:endParaRPr>
          </a:p>
          <a:p>
            <a:pPr marL="742950" lvl="1" indent="-349250" algn="l" rtl="0">
              <a:spcBef>
                <a:spcPts val="560"/>
              </a:spcBef>
              <a:spcAft>
                <a:spcPts val="0"/>
              </a:spcAft>
              <a:buClr>
                <a:schemeClr val="dk1"/>
              </a:buClr>
              <a:buSzPts val="2800"/>
              <a:buChar char="–"/>
            </a:pPr>
            <a:r>
              <a:rPr lang="en-US">
                <a:latin typeface="Candara"/>
                <a:ea typeface="Candara"/>
                <a:cs typeface="Candara"/>
                <a:sym typeface="Candara"/>
              </a:rPr>
              <a:t>Higher over level of education </a:t>
            </a:r>
            <a:endParaRPr/>
          </a:p>
        </p:txBody>
      </p:sp>
      <p:pic>
        <p:nvPicPr>
          <p:cNvPr id="254" name="Google Shape;254;p35"/>
          <p:cNvPicPr preferRelativeResize="0"/>
          <p:nvPr/>
        </p:nvPicPr>
        <p:blipFill rotWithShape="1">
          <a:blip r:embed="rId3">
            <a:alphaModFix/>
          </a:blip>
          <a:srcRect l="65528" t="23675" r="2725" b="20412"/>
          <a:stretch/>
        </p:blipFill>
        <p:spPr>
          <a:xfrm>
            <a:off x="5865674" y="3249225"/>
            <a:ext cx="3278326" cy="3608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1000"/>
                                        <p:tgtEl>
                                          <p:spTgt spid="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xEl>
                                              <p:pRg st="1" end="1"/>
                                            </p:txEl>
                                          </p:spTgt>
                                        </p:tgtEl>
                                        <p:attrNameLst>
                                          <p:attrName>style.visibility</p:attrName>
                                        </p:attrNameLst>
                                      </p:cBhvr>
                                      <p:to>
                                        <p:strVal val="visible"/>
                                      </p:to>
                                    </p:set>
                                    <p:animEffect transition="in" filter="fade">
                                      <p:cBhvr>
                                        <p:cTn id="12" dur="1000"/>
                                        <p:tgtEl>
                                          <p:spTgt spid="2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xEl>
                                              <p:pRg st="2" end="2"/>
                                            </p:txEl>
                                          </p:spTgt>
                                        </p:tgtEl>
                                        <p:attrNameLst>
                                          <p:attrName>style.visibility</p:attrName>
                                        </p:attrNameLst>
                                      </p:cBhvr>
                                      <p:to>
                                        <p:strVal val="visible"/>
                                      </p:to>
                                    </p:set>
                                    <p:animEffect transition="in" filter="fade">
                                      <p:cBhvr>
                                        <p:cTn id="17" dur="1000"/>
                                        <p:tgtEl>
                                          <p:spTgt spid="2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3">
                                            <p:txEl>
                                              <p:pRg st="3" end="3"/>
                                            </p:txEl>
                                          </p:spTgt>
                                        </p:tgtEl>
                                        <p:attrNameLst>
                                          <p:attrName>style.visibility</p:attrName>
                                        </p:attrNameLst>
                                      </p:cBhvr>
                                      <p:to>
                                        <p:strVal val="visible"/>
                                      </p:to>
                                    </p:set>
                                    <p:animEffect transition="in" filter="fade">
                                      <p:cBhvr>
                                        <p:cTn id="22" dur="1000"/>
                                        <p:tgtEl>
                                          <p:spTgt spid="2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3">
                                            <p:txEl>
                                              <p:pRg st="4" end="4"/>
                                            </p:txEl>
                                          </p:spTgt>
                                        </p:tgtEl>
                                        <p:attrNameLst>
                                          <p:attrName>style.visibility</p:attrName>
                                        </p:attrNameLst>
                                      </p:cBhvr>
                                      <p:to>
                                        <p:strVal val="visible"/>
                                      </p:to>
                                    </p:set>
                                    <p:animEffect transition="in" filter="fade">
                                      <p:cBhvr>
                                        <p:cTn id="27" dur="1000"/>
                                        <p:tgtEl>
                                          <p:spTgt spid="2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3">
                                            <p:txEl>
                                              <p:pRg st="5" end="5"/>
                                            </p:txEl>
                                          </p:spTgt>
                                        </p:tgtEl>
                                        <p:attrNameLst>
                                          <p:attrName>style.visibility</p:attrName>
                                        </p:attrNameLst>
                                      </p:cBhvr>
                                      <p:to>
                                        <p:strVal val="visible"/>
                                      </p:to>
                                    </p:set>
                                    <p:animEffect transition="in" filter="fade">
                                      <p:cBhvr>
                                        <p:cTn id="32" dur="1000"/>
                                        <p:tgtEl>
                                          <p:spTgt spid="2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6"/>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400"/>
              <a:buFont typeface="Overlock"/>
              <a:buNone/>
            </a:pPr>
            <a:r>
              <a:rPr lang="en-US" b="1">
                <a:solidFill>
                  <a:srgbClr val="000000"/>
                </a:solidFill>
                <a:latin typeface="Overlock"/>
                <a:ea typeface="Overlock"/>
                <a:cs typeface="Overlock"/>
                <a:sym typeface="Overlock"/>
              </a:rPr>
              <a:t>Political Characteristics</a:t>
            </a:r>
            <a:endParaRPr b="1">
              <a:solidFill>
                <a:srgbClr val="000000"/>
              </a:solidFill>
              <a:latin typeface="Candara"/>
              <a:ea typeface="Candara"/>
              <a:cs typeface="Candara"/>
              <a:sym typeface="Candara"/>
            </a:endParaRPr>
          </a:p>
        </p:txBody>
      </p:sp>
      <p:sp>
        <p:nvSpPr>
          <p:cNvPr id="260" name="Google Shape;260;p36"/>
          <p:cNvSpPr txBox="1">
            <a:spLocks noGrp="1"/>
          </p:cNvSpPr>
          <p:nvPr>
            <p:ph type="body" idx="1"/>
          </p:nvPr>
        </p:nvSpPr>
        <p:spPr>
          <a:xfrm>
            <a:off x="238050" y="819150"/>
            <a:ext cx="8667900" cy="5486400"/>
          </a:xfrm>
          <a:prstGeom prst="rect">
            <a:avLst/>
          </a:prstGeom>
          <a:noFill/>
          <a:ln>
            <a:noFill/>
          </a:ln>
        </p:spPr>
        <p:txBody>
          <a:bodyPr spcFirstLastPara="1" wrap="square" lIns="91425" tIns="45700" rIns="91425" bIns="45700" anchor="t" anchorCtr="0">
            <a:noAutofit/>
          </a:bodyPr>
          <a:lstStyle/>
          <a:p>
            <a:pPr marL="342900" lvl="0" indent="-355600" algn="l" rtl="0">
              <a:spcBef>
                <a:spcPts val="0"/>
              </a:spcBef>
              <a:spcAft>
                <a:spcPts val="0"/>
              </a:spcAft>
              <a:buClr>
                <a:schemeClr val="dk1"/>
              </a:buClr>
              <a:buSzPts val="3000"/>
              <a:buChar char="•"/>
            </a:pPr>
            <a:r>
              <a:rPr lang="en-US" sz="3000">
                <a:latin typeface="Candara"/>
                <a:ea typeface="Candara"/>
                <a:cs typeface="Candara"/>
                <a:sym typeface="Candara"/>
              </a:rPr>
              <a:t>More immigration laws </a:t>
            </a:r>
            <a:endParaRPr sz="3000">
              <a:latin typeface="Candara"/>
              <a:ea typeface="Candara"/>
              <a:cs typeface="Candara"/>
              <a:sym typeface="Candara"/>
            </a:endParaRPr>
          </a:p>
          <a:p>
            <a:pPr marL="742950" lvl="1" indent="-361950" algn="l" rtl="0">
              <a:spcBef>
                <a:spcPts val="0"/>
              </a:spcBef>
              <a:spcAft>
                <a:spcPts val="0"/>
              </a:spcAft>
              <a:buClr>
                <a:schemeClr val="dk1"/>
              </a:buClr>
              <a:buSzPts val="3000"/>
              <a:buChar char="–"/>
            </a:pPr>
            <a:r>
              <a:rPr lang="en-US" sz="3000">
                <a:latin typeface="Candara"/>
                <a:ea typeface="Candara"/>
                <a:cs typeface="Candara"/>
                <a:sym typeface="Candara"/>
              </a:rPr>
              <a:t>(Remember: need more immigrant workers) p</a:t>
            </a:r>
            <a:endParaRPr sz="3000"/>
          </a:p>
          <a:p>
            <a:pPr marL="342900" lvl="0" indent="-355600" algn="l" rtl="0">
              <a:spcBef>
                <a:spcPts val="560"/>
              </a:spcBef>
              <a:spcAft>
                <a:spcPts val="0"/>
              </a:spcAft>
              <a:buClr>
                <a:schemeClr val="dk1"/>
              </a:buClr>
              <a:buSzPts val="3000"/>
              <a:buChar char="•"/>
            </a:pPr>
            <a:r>
              <a:rPr lang="en-US" sz="3000">
                <a:latin typeface="Candara"/>
                <a:ea typeface="Candara"/>
                <a:cs typeface="Candara"/>
                <a:sym typeface="Candara"/>
              </a:rPr>
              <a:t> More money spend on transfer payments </a:t>
            </a:r>
            <a:endParaRPr sz="3000"/>
          </a:p>
          <a:p>
            <a:pPr marL="342900" lvl="0" indent="-330200" algn="l" rtl="0">
              <a:spcBef>
                <a:spcPts val="640"/>
              </a:spcBef>
              <a:spcAft>
                <a:spcPts val="0"/>
              </a:spcAft>
              <a:buClr>
                <a:schemeClr val="dk1"/>
              </a:buClr>
              <a:buSzPts val="3000"/>
              <a:buChar char="•"/>
            </a:pPr>
            <a:r>
              <a:rPr lang="en-US" sz="3000">
                <a:latin typeface="Candara"/>
                <a:ea typeface="Candara"/>
                <a:cs typeface="Candara"/>
                <a:sym typeface="Candara"/>
              </a:rPr>
              <a:t>Increase in </a:t>
            </a:r>
            <a:r>
              <a:rPr lang="en-US" sz="3000" b="1">
                <a:solidFill>
                  <a:srgbClr val="FFFFFF"/>
                </a:solidFill>
                <a:latin typeface="Candara"/>
                <a:ea typeface="Candara"/>
                <a:cs typeface="Candara"/>
                <a:sym typeface="Candara"/>
              </a:rPr>
              <a:t>pro-natalist policies</a:t>
            </a:r>
            <a:endParaRPr sz="3000" b="1">
              <a:solidFill>
                <a:srgbClr val="FFFFFF"/>
              </a:solidFill>
              <a:latin typeface="Candara"/>
              <a:ea typeface="Candara"/>
              <a:cs typeface="Candara"/>
              <a:sym typeface="Candara"/>
            </a:endParaRPr>
          </a:p>
          <a:p>
            <a:pPr marL="742950" lvl="1" indent="-361950" algn="l" rtl="0">
              <a:spcBef>
                <a:spcPts val="640"/>
              </a:spcBef>
              <a:spcAft>
                <a:spcPts val="0"/>
              </a:spcAft>
              <a:buSzPts val="3000"/>
              <a:buFont typeface="Candara"/>
              <a:buChar char="–"/>
            </a:pPr>
            <a:r>
              <a:rPr lang="en-US" sz="3000">
                <a:latin typeface="Candara"/>
                <a:ea typeface="Candara"/>
                <a:cs typeface="Candara"/>
                <a:sym typeface="Candara"/>
              </a:rPr>
              <a:t>Pro-natalist = increasing birth rates </a:t>
            </a:r>
            <a:endParaRPr sz="3000">
              <a:latin typeface="Candara"/>
              <a:ea typeface="Candara"/>
              <a:cs typeface="Candara"/>
              <a:sym typeface="Candara"/>
            </a:endParaRPr>
          </a:p>
        </p:txBody>
      </p:sp>
      <p:pic>
        <p:nvPicPr>
          <p:cNvPr id="261" name="Google Shape;261;p36"/>
          <p:cNvPicPr preferRelativeResize="0"/>
          <p:nvPr/>
        </p:nvPicPr>
        <p:blipFill rotWithShape="1">
          <a:blip r:embed="rId3">
            <a:alphaModFix/>
          </a:blip>
          <a:srcRect l="65528" t="23675" r="2725" b="20412"/>
          <a:stretch/>
        </p:blipFill>
        <p:spPr>
          <a:xfrm>
            <a:off x="3048000" y="3429000"/>
            <a:ext cx="3115012"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Effect transition="in" filter="fade">
                                      <p:cBhvr>
                                        <p:cTn id="7" dur="1000"/>
                                        <p:tgtEl>
                                          <p:spTgt spid="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xEl>
                                              <p:pRg st="1" end="1"/>
                                            </p:txEl>
                                          </p:spTgt>
                                        </p:tgtEl>
                                        <p:attrNameLst>
                                          <p:attrName>style.visibility</p:attrName>
                                        </p:attrNameLst>
                                      </p:cBhvr>
                                      <p:to>
                                        <p:strVal val="visible"/>
                                      </p:to>
                                    </p:set>
                                    <p:animEffect transition="in" filter="fade">
                                      <p:cBhvr>
                                        <p:cTn id="12" dur="1000"/>
                                        <p:tgtEl>
                                          <p:spTgt spid="2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0">
                                            <p:txEl>
                                              <p:pRg st="2" end="2"/>
                                            </p:txEl>
                                          </p:spTgt>
                                        </p:tgtEl>
                                        <p:attrNameLst>
                                          <p:attrName>style.visibility</p:attrName>
                                        </p:attrNameLst>
                                      </p:cBhvr>
                                      <p:to>
                                        <p:strVal val="visible"/>
                                      </p:to>
                                    </p:set>
                                    <p:animEffect transition="in" filter="fade">
                                      <p:cBhvr>
                                        <p:cTn id="17" dur="1000"/>
                                        <p:tgtEl>
                                          <p:spTgt spid="2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0">
                                            <p:txEl>
                                              <p:pRg st="3" end="3"/>
                                            </p:txEl>
                                          </p:spTgt>
                                        </p:tgtEl>
                                        <p:attrNameLst>
                                          <p:attrName>style.visibility</p:attrName>
                                        </p:attrNameLst>
                                      </p:cBhvr>
                                      <p:to>
                                        <p:strVal val="visible"/>
                                      </p:to>
                                    </p:set>
                                    <p:animEffect transition="in" filter="fade">
                                      <p:cBhvr>
                                        <p:cTn id="22" dur="1000"/>
                                        <p:tgtEl>
                                          <p:spTgt spid="2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0">
                                            <p:txEl>
                                              <p:pRg st="4" end="4"/>
                                            </p:txEl>
                                          </p:spTgt>
                                        </p:tgtEl>
                                        <p:attrNameLst>
                                          <p:attrName>style.visibility</p:attrName>
                                        </p:attrNameLst>
                                      </p:cBhvr>
                                      <p:to>
                                        <p:strVal val="visible"/>
                                      </p:to>
                                    </p:set>
                                    <p:animEffect transition="in" filter="fade">
                                      <p:cBhvr>
                                        <p:cTn id="27" dur="1000"/>
                                        <p:tgtEl>
                                          <p:spTgt spid="2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7"/>
          <p:cNvSpPr txBox="1">
            <a:spLocks noGrp="1"/>
          </p:cNvSpPr>
          <p:nvPr>
            <p:ph type="title"/>
          </p:nvPr>
        </p:nvSpPr>
        <p:spPr>
          <a:xfrm>
            <a:off x="-22075" y="0"/>
            <a:ext cx="85185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400"/>
              <a:buFont typeface="Overlock"/>
              <a:buNone/>
            </a:pPr>
            <a:r>
              <a:rPr lang="en-US" b="1">
                <a:solidFill>
                  <a:srgbClr val="000000"/>
                </a:solidFill>
                <a:latin typeface="Overlock"/>
                <a:ea typeface="Overlock"/>
                <a:cs typeface="Overlock"/>
                <a:sym typeface="Overlock"/>
              </a:rPr>
              <a:t>Economic Characteristics</a:t>
            </a:r>
            <a:endParaRPr b="1">
              <a:solidFill>
                <a:srgbClr val="000000"/>
              </a:solidFill>
              <a:latin typeface="Candara"/>
              <a:ea typeface="Candara"/>
              <a:cs typeface="Candara"/>
              <a:sym typeface="Candara"/>
            </a:endParaRPr>
          </a:p>
        </p:txBody>
      </p:sp>
      <p:sp>
        <p:nvSpPr>
          <p:cNvPr id="267" name="Google Shape;267;p37"/>
          <p:cNvSpPr txBox="1">
            <a:spLocks noGrp="1"/>
          </p:cNvSpPr>
          <p:nvPr>
            <p:ph type="body" idx="1"/>
          </p:nvPr>
        </p:nvSpPr>
        <p:spPr>
          <a:xfrm>
            <a:off x="0" y="1094625"/>
            <a:ext cx="8953500" cy="5382300"/>
          </a:xfrm>
          <a:prstGeom prst="rect">
            <a:avLst/>
          </a:prstGeom>
          <a:noFill/>
          <a:ln>
            <a:noFill/>
          </a:ln>
        </p:spPr>
        <p:txBody>
          <a:bodyPr spcFirstLastPara="1" wrap="square" lIns="91425" tIns="45700" rIns="91425" bIns="45700" anchor="t" anchorCtr="0">
            <a:noAutofit/>
          </a:bodyPr>
          <a:lstStyle/>
          <a:p>
            <a:pPr marL="342900" lvl="0" indent="-360680" algn="l" rtl="0">
              <a:lnSpc>
                <a:spcPct val="80000"/>
              </a:lnSpc>
              <a:spcBef>
                <a:spcPts val="0"/>
              </a:spcBef>
              <a:spcAft>
                <a:spcPts val="0"/>
              </a:spcAft>
              <a:buClr>
                <a:schemeClr val="dk1"/>
              </a:buClr>
              <a:buSzPts val="3000"/>
              <a:buChar char="•"/>
            </a:pPr>
            <a:r>
              <a:rPr lang="en-US" sz="3000">
                <a:latin typeface="Candara"/>
                <a:ea typeface="Candara"/>
                <a:cs typeface="Candara"/>
                <a:sym typeface="Candara"/>
              </a:rPr>
              <a:t>Higher education! </a:t>
            </a:r>
            <a:endParaRPr sz="3000">
              <a:latin typeface="Candara"/>
              <a:ea typeface="Candara"/>
              <a:cs typeface="Candara"/>
              <a:sym typeface="Candara"/>
            </a:endParaRPr>
          </a:p>
          <a:p>
            <a:pPr marL="742950" lvl="1" indent="-361950" algn="l" rtl="0">
              <a:lnSpc>
                <a:spcPct val="80000"/>
              </a:lnSpc>
              <a:spcBef>
                <a:spcPts val="0"/>
              </a:spcBef>
              <a:spcAft>
                <a:spcPts val="0"/>
              </a:spcAft>
              <a:buClr>
                <a:schemeClr val="dk1"/>
              </a:buClr>
              <a:buSzPts val="3000"/>
              <a:buChar char="–"/>
            </a:pPr>
            <a:r>
              <a:rPr lang="en-US" sz="3000">
                <a:latin typeface="Candara"/>
                <a:ea typeface="Candara"/>
                <a:cs typeface="Candara"/>
                <a:sym typeface="Candara"/>
              </a:rPr>
              <a:t>What does this have to do with the economy? </a:t>
            </a:r>
            <a:endParaRPr sz="3000">
              <a:latin typeface="Candara"/>
              <a:ea typeface="Candara"/>
              <a:cs typeface="Candara"/>
              <a:sym typeface="Candara"/>
            </a:endParaRPr>
          </a:p>
          <a:p>
            <a:pPr marL="742950" lvl="1" indent="-361950" algn="l" rtl="0">
              <a:lnSpc>
                <a:spcPct val="80000"/>
              </a:lnSpc>
              <a:spcBef>
                <a:spcPts val="0"/>
              </a:spcBef>
              <a:spcAft>
                <a:spcPts val="0"/>
              </a:spcAft>
              <a:buClr>
                <a:schemeClr val="dk1"/>
              </a:buClr>
              <a:buSzPts val="3000"/>
              <a:buChar char="–"/>
            </a:pPr>
            <a:r>
              <a:rPr lang="en-US" sz="3000">
                <a:latin typeface="Candara"/>
                <a:ea typeface="Candara"/>
                <a:cs typeface="Candara"/>
                <a:sym typeface="Candara"/>
              </a:rPr>
              <a:t>Higher education = higher level jobs </a:t>
            </a:r>
            <a:endParaRPr sz="3000">
              <a:latin typeface="Candara"/>
              <a:ea typeface="Candara"/>
              <a:cs typeface="Candara"/>
              <a:sym typeface="Candara"/>
            </a:endParaRPr>
          </a:p>
          <a:p>
            <a:pPr marL="742950" lvl="1" indent="-361950" algn="l" rtl="0">
              <a:lnSpc>
                <a:spcPct val="80000"/>
              </a:lnSpc>
              <a:spcBef>
                <a:spcPts val="0"/>
              </a:spcBef>
              <a:spcAft>
                <a:spcPts val="0"/>
              </a:spcAft>
              <a:buClr>
                <a:srgbClr val="FFFFFF"/>
              </a:buClr>
              <a:buSzPts val="3000"/>
              <a:buChar char="–"/>
            </a:pPr>
            <a:r>
              <a:rPr lang="en-US" sz="3000" b="1">
                <a:solidFill>
                  <a:srgbClr val="FFFFFF"/>
                </a:solidFill>
                <a:latin typeface="Candara"/>
                <a:ea typeface="Candara"/>
                <a:cs typeface="Candara"/>
                <a:sym typeface="Candara"/>
              </a:rPr>
              <a:t>Higher level jobs = more money into the economy </a:t>
            </a:r>
            <a:endParaRPr sz="3000" b="1">
              <a:solidFill>
                <a:srgbClr val="FFFFFF"/>
              </a:solidFill>
            </a:endParaRPr>
          </a:p>
          <a:p>
            <a:pPr marL="342900" lvl="0" indent="-360680" algn="l" rtl="0">
              <a:lnSpc>
                <a:spcPct val="80000"/>
              </a:lnSpc>
              <a:spcBef>
                <a:spcPts val="544"/>
              </a:spcBef>
              <a:spcAft>
                <a:spcPts val="0"/>
              </a:spcAft>
              <a:buClr>
                <a:schemeClr val="dk1"/>
              </a:buClr>
              <a:buSzPts val="3000"/>
              <a:buChar char="•"/>
            </a:pPr>
            <a:r>
              <a:rPr lang="en-US" sz="3000">
                <a:latin typeface="Candara"/>
                <a:ea typeface="Candara"/>
                <a:cs typeface="Candara"/>
                <a:sym typeface="Candara"/>
              </a:rPr>
              <a:t>Low youth dependency ratio</a:t>
            </a:r>
            <a:endParaRPr sz="3000">
              <a:latin typeface="Candara"/>
              <a:ea typeface="Candara"/>
              <a:cs typeface="Candara"/>
              <a:sym typeface="Candara"/>
            </a:endParaRPr>
          </a:p>
          <a:p>
            <a:pPr marL="742950" lvl="1" indent="-361950" algn="l" rtl="0">
              <a:lnSpc>
                <a:spcPct val="80000"/>
              </a:lnSpc>
              <a:spcBef>
                <a:spcPts val="544"/>
              </a:spcBef>
              <a:spcAft>
                <a:spcPts val="0"/>
              </a:spcAft>
              <a:buSzPts val="3000"/>
              <a:buFont typeface="Candara"/>
              <a:buChar char="–"/>
            </a:pPr>
            <a:r>
              <a:rPr lang="en-US" sz="3000" b="1">
                <a:solidFill>
                  <a:srgbClr val="FFFFFF"/>
                </a:solidFill>
                <a:latin typeface="Candara"/>
                <a:ea typeface="Candara"/>
                <a:cs typeface="Candara"/>
                <a:sym typeface="Candara"/>
              </a:rPr>
              <a:t>Less need to spend</a:t>
            </a:r>
            <a:r>
              <a:rPr lang="en-US" sz="3000">
                <a:latin typeface="Candara"/>
                <a:ea typeface="Candara"/>
                <a:cs typeface="Candara"/>
                <a:sym typeface="Candara"/>
              </a:rPr>
              <a:t> on schools/daycares </a:t>
            </a:r>
            <a:endParaRPr sz="3000">
              <a:latin typeface="Candara"/>
              <a:ea typeface="Candara"/>
              <a:cs typeface="Candara"/>
              <a:sym typeface="Candara"/>
            </a:endParaRPr>
          </a:p>
          <a:p>
            <a:pPr marL="342900" lvl="0" indent="-360680" algn="l" rtl="0">
              <a:lnSpc>
                <a:spcPct val="80000"/>
              </a:lnSpc>
              <a:spcBef>
                <a:spcPts val="544"/>
              </a:spcBef>
              <a:spcAft>
                <a:spcPts val="0"/>
              </a:spcAft>
              <a:buClr>
                <a:schemeClr val="dk1"/>
              </a:buClr>
              <a:buSzPts val="3000"/>
              <a:buChar char="•"/>
            </a:pPr>
            <a:r>
              <a:rPr lang="en-US" sz="3000">
                <a:latin typeface="Candara"/>
                <a:ea typeface="Candara"/>
                <a:cs typeface="Candara"/>
                <a:sym typeface="Candara"/>
              </a:rPr>
              <a:t>High elder dependency ratio</a:t>
            </a:r>
            <a:endParaRPr sz="3000">
              <a:latin typeface="Candara"/>
              <a:ea typeface="Candara"/>
              <a:cs typeface="Candara"/>
              <a:sym typeface="Candara"/>
            </a:endParaRPr>
          </a:p>
          <a:p>
            <a:pPr marL="742950" lvl="1" indent="-361950" algn="l" rtl="0">
              <a:lnSpc>
                <a:spcPct val="80000"/>
              </a:lnSpc>
              <a:spcBef>
                <a:spcPts val="544"/>
              </a:spcBef>
              <a:spcAft>
                <a:spcPts val="0"/>
              </a:spcAft>
              <a:buSzPts val="3000"/>
              <a:buFont typeface="Candara"/>
              <a:buChar char="–"/>
            </a:pPr>
            <a:r>
              <a:rPr lang="en-US" sz="3000" b="1">
                <a:solidFill>
                  <a:srgbClr val="FFFFFF"/>
                </a:solidFill>
                <a:latin typeface="Candara"/>
                <a:ea typeface="Candara"/>
                <a:cs typeface="Candara"/>
                <a:sym typeface="Candara"/>
              </a:rPr>
              <a:t>More money </a:t>
            </a:r>
            <a:r>
              <a:rPr lang="en-US" sz="3000">
                <a:latin typeface="Candara"/>
                <a:ea typeface="Candara"/>
                <a:cs typeface="Candara"/>
                <a:sym typeface="Candara"/>
              </a:rPr>
              <a:t>on transfer payments </a:t>
            </a:r>
            <a:endParaRPr sz="3000">
              <a:latin typeface="Candara"/>
              <a:ea typeface="Candara"/>
              <a:cs typeface="Candara"/>
              <a:sym typeface="Candara"/>
            </a:endParaRPr>
          </a:p>
          <a:p>
            <a:pPr marL="342900" lvl="0" indent="-360680" algn="l" rtl="0">
              <a:lnSpc>
                <a:spcPct val="80000"/>
              </a:lnSpc>
              <a:spcBef>
                <a:spcPts val="544"/>
              </a:spcBef>
              <a:spcAft>
                <a:spcPts val="0"/>
              </a:spcAft>
              <a:buClr>
                <a:schemeClr val="dk1"/>
              </a:buClr>
              <a:buSzPts val="3000"/>
              <a:buChar char="•"/>
            </a:pPr>
            <a:r>
              <a:rPr lang="en-US" sz="3000">
                <a:latin typeface="Candara"/>
                <a:ea typeface="Candara"/>
                <a:cs typeface="Candara"/>
                <a:sym typeface="Candara"/>
              </a:rPr>
              <a:t>Possible future labor shortages</a:t>
            </a:r>
            <a:endParaRPr sz="3000"/>
          </a:p>
          <a:p>
            <a:pPr marL="342900" lvl="0" indent="-360680" algn="l" rtl="0">
              <a:lnSpc>
                <a:spcPct val="80000"/>
              </a:lnSpc>
              <a:spcBef>
                <a:spcPts val="544"/>
              </a:spcBef>
              <a:spcAft>
                <a:spcPts val="0"/>
              </a:spcAft>
              <a:buClr>
                <a:schemeClr val="dk1"/>
              </a:buClr>
              <a:buSzPts val="3000"/>
              <a:buChar char="•"/>
            </a:pPr>
            <a:r>
              <a:rPr lang="en-US" sz="3000">
                <a:latin typeface="Candara"/>
                <a:ea typeface="Candara"/>
                <a:cs typeface="Candara"/>
                <a:sym typeface="Candara"/>
              </a:rPr>
              <a:t>Fewer consumers</a:t>
            </a:r>
            <a:endParaRPr sz="3000"/>
          </a:p>
          <a:p>
            <a:pPr marL="742950" lvl="1" indent="-325119" algn="l" rtl="0">
              <a:lnSpc>
                <a:spcPct val="80000"/>
              </a:lnSpc>
              <a:spcBef>
                <a:spcPts val="476"/>
              </a:spcBef>
              <a:spcAft>
                <a:spcPts val="0"/>
              </a:spcAft>
              <a:buClr>
                <a:schemeClr val="dk1"/>
              </a:buClr>
              <a:buSzPts val="3000"/>
              <a:buChar char="–"/>
            </a:pPr>
            <a:r>
              <a:rPr lang="en-US" sz="3000">
                <a:latin typeface="Candara"/>
                <a:ea typeface="Candara"/>
                <a:cs typeface="Candara"/>
                <a:sym typeface="Candara"/>
              </a:rPr>
              <a:t>Causes economy to contract</a:t>
            </a:r>
            <a:endParaRPr sz="3000"/>
          </a:p>
          <a:p>
            <a:pPr marL="342900" lvl="0" indent="-170180" algn="l" rtl="0">
              <a:lnSpc>
                <a:spcPct val="80000"/>
              </a:lnSpc>
              <a:spcBef>
                <a:spcPts val="544"/>
              </a:spcBef>
              <a:spcAft>
                <a:spcPts val="0"/>
              </a:spcAft>
              <a:buClr>
                <a:schemeClr val="dk1"/>
              </a:buClr>
              <a:buSzPts val="2720"/>
              <a:buNone/>
            </a:pPr>
            <a:endParaRPr sz="2720">
              <a:latin typeface="Candara"/>
              <a:ea typeface="Candara"/>
              <a:cs typeface="Candara"/>
              <a:sym typeface="Candara"/>
            </a:endParaRPr>
          </a:p>
          <a:p>
            <a:pPr marL="342900" lvl="0" indent="-170180" algn="l" rtl="0">
              <a:lnSpc>
                <a:spcPct val="80000"/>
              </a:lnSpc>
              <a:spcBef>
                <a:spcPts val="544"/>
              </a:spcBef>
              <a:spcAft>
                <a:spcPts val="0"/>
              </a:spcAft>
              <a:buClr>
                <a:schemeClr val="dk1"/>
              </a:buClr>
              <a:buSzPts val="2720"/>
              <a:buNone/>
            </a:pPr>
            <a:endParaRPr sz="272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animEffect transition="in" filter="fade">
                                      <p:cBhvr>
                                        <p:cTn id="7" dur="1000"/>
                                        <p:tgtEl>
                                          <p:spTgt spid="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7">
                                            <p:txEl>
                                              <p:pRg st="1" end="1"/>
                                            </p:txEl>
                                          </p:spTgt>
                                        </p:tgtEl>
                                        <p:attrNameLst>
                                          <p:attrName>style.visibility</p:attrName>
                                        </p:attrNameLst>
                                      </p:cBhvr>
                                      <p:to>
                                        <p:strVal val="visible"/>
                                      </p:to>
                                    </p:set>
                                    <p:animEffect transition="in" filter="fade">
                                      <p:cBhvr>
                                        <p:cTn id="12" dur="1000"/>
                                        <p:tgtEl>
                                          <p:spTgt spid="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
                                            <p:txEl>
                                              <p:pRg st="2" end="2"/>
                                            </p:txEl>
                                          </p:spTgt>
                                        </p:tgtEl>
                                        <p:attrNameLst>
                                          <p:attrName>style.visibility</p:attrName>
                                        </p:attrNameLst>
                                      </p:cBhvr>
                                      <p:to>
                                        <p:strVal val="visible"/>
                                      </p:to>
                                    </p:set>
                                    <p:animEffect transition="in" filter="fade">
                                      <p:cBhvr>
                                        <p:cTn id="17" dur="1000"/>
                                        <p:tgtEl>
                                          <p:spTgt spid="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7">
                                            <p:txEl>
                                              <p:pRg st="3" end="3"/>
                                            </p:txEl>
                                          </p:spTgt>
                                        </p:tgtEl>
                                        <p:attrNameLst>
                                          <p:attrName>style.visibility</p:attrName>
                                        </p:attrNameLst>
                                      </p:cBhvr>
                                      <p:to>
                                        <p:strVal val="visible"/>
                                      </p:to>
                                    </p:set>
                                    <p:animEffect transition="in" filter="fade">
                                      <p:cBhvr>
                                        <p:cTn id="22" dur="1000"/>
                                        <p:tgtEl>
                                          <p:spTgt spid="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7">
                                            <p:txEl>
                                              <p:pRg st="4" end="4"/>
                                            </p:txEl>
                                          </p:spTgt>
                                        </p:tgtEl>
                                        <p:attrNameLst>
                                          <p:attrName>style.visibility</p:attrName>
                                        </p:attrNameLst>
                                      </p:cBhvr>
                                      <p:to>
                                        <p:strVal val="visible"/>
                                      </p:to>
                                    </p:set>
                                    <p:animEffect transition="in" filter="fade">
                                      <p:cBhvr>
                                        <p:cTn id="27" dur="1000"/>
                                        <p:tgtEl>
                                          <p:spTgt spid="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7">
                                            <p:txEl>
                                              <p:pRg st="5" end="5"/>
                                            </p:txEl>
                                          </p:spTgt>
                                        </p:tgtEl>
                                        <p:attrNameLst>
                                          <p:attrName>style.visibility</p:attrName>
                                        </p:attrNameLst>
                                      </p:cBhvr>
                                      <p:to>
                                        <p:strVal val="visible"/>
                                      </p:to>
                                    </p:set>
                                    <p:animEffect transition="in" filter="fade">
                                      <p:cBhvr>
                                        <p:cTn id="32" dur="1000"/>
                                        <p:tgtEl>
                                          <p:spTgt spid="2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7">
                                            <p:txEl>
                                              <p:pRg st="6" end="6"/>
                                            </p:txEl>
                                          </p:spTgt>
                                        </p:tgtEl>
                                        <p:attrNameLst>
                                          <p:attrName>style.visibility</p:attrName>
                                        </p:attrNameLst>
                                      </p:cBhvr>
                                      <p:to>
                                        <p:strVal val="visible"/>
                                      </p:to>
                                    </p:set>
                                    <p:animEffect transition="in" filter="fade">
                                      <p:cBhvr>
                                        <p:cTn id="37" dur="1000"/>
                                        <p:tgtEl>
                                          <p:spTgt spid="2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7">
                                            <p:txEl>
                                              <p:pRg st="7" end="7"/>
                                            </p:txEl>
                                          </p:spTgt>
                                        </p:tgtEl>
                                        <p:attrNameLst>
                                          <p:attrName>style.visibility</p:attrName>
                                        </p:attrNameLst>
                                      </p:cBhvr>
                                      <p:to>
                                        <p:strVal val="visible"/>
                                      </p:to>
                                    </p:set>
                                    <p:animEffect transition="in" filter="fade">
                                      <p:cBhvr>
                                        <p:cTn id="42" dur="1000"/>
                                        <p:tgtEl>
                                          <p:spTgt spid="2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7">
                                            <p:txEl>
                                              <p:pRg st="8" end="8"/>
                                            </p:txEl>
                                          </p:spTgt>
                                        </p:tgtEl>
                                        <p:attrNameLst>
                                          <p:attrName>style.visibility</p:attrName>
                                        </p:attrNameLst>
                                      </p:cBhvr>
                                      <p:to>
                                        <p:strVal val="visible"/>
                                      </p:to>
                                    </p:set>
                                    <p:animEffect transition="in" filter="fade">
                                      <p:cBhvr>
                                        <p:cTn id="47" dur="1000"/>
                                        <p:tgtEl>
                                          <p:spTgt spid="26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7">
                                            <p:txEl>
                                              <p:pRg st="9" end="9"/>
                                            </p:txEl>
                                          </p:spTgt>
                                        </p:tgtEl>
                                        <p:attrNameLst>
                                          <p:attrName>style.visibility</p:attrName>
                                        </p:attrNameLst>
                                      </p:cBhvr>
                                      <p:to>
                                        <p:strVal val="visible"/>
                                      </p:to>
                                    </p:set>
                                    <p:animEffect transition="in" filter="fade">
                                      <p:cBhvr>
                                        <p:cTn id="52" dur="1000"/>
                                        <p:tgtEl>
                                          <p:spTgt spid="26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7">
                                            <p:txEl>
                                              <p:pRg st="10" end="10"/>
                                            </p:txEl>
                                          </p:spTgt>
                                        </p:tgtEl>
                                        <p:attrNameLst>
                                          <p:attrName>style.visibility</p:attrName>
                                        </p:attrNameLst>
                                      </p:cBhvr>
                                      <p:to>
                                        <p:strVal val="visible"/>
                                      </p:to>
                                    </p:set>
                                    <p:animEffect transition="in" filter="fade">
                                      <p:cBhvr>
                                        <p:cTn id="57" dur="1000"/>
                                        <p:tgtEl>
                                          <p:spTgt spid="26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67">
                                            <p:txEl>
                                              <p:pRg st="11" end="11"/>
                                            </p:txEl>
                                          </p:spTgt>
                                        </p:tgtEl>
                                        <p:attrNameLst>
                                          <p:attrName>style.visibility</p:attrName>
                                        </p:attrNameLst>
                                      </p:cBhvr>
                                      <p:to>
                                        <p:strVal val="visible"/>
                                      </p:to>
                                    </p:set>
                                    <p:animEffect transition="in" filter="fade">
                                      <p:cBhvr>
                                        <p:cTn id="62" dur="1000"/>
                                        <p:tgtEl>
                                          <p:spTgt spid="26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67">
                                            <p:txEl>
                                              <p:pRg st="12" end="12"/>
                                            </p:txEl>
                                          </p:spTgt>
                                        </p:tgtEl>
                                        <p:attrNameLst>
                                          <p:attrName>style.visibility</p:attrName>
                                        </p:attrNameLst>
                                      </p:cBhvr>
                                      <p:to>
                                        <p:strVal val="visible"/>
                                      </p:to>
                                    </p:set>
                                    <p:animEffect transition="in" filter="fade">
                                      <p:cBhvr>
                                        <p:cTn id="67" dur="1000"/>
                                        <p:tgtEl>
                                          <p:spTgt spid="26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a:spLocks noGrp="1"/>
          </p:cNvSpPr>
          <p:nvPr>
            <p:ph type="title"/>
          </p:nvPr>
        </p:nvSpPr>
        <p:spPr>
          <a:xfrm>
            <a:off x="-22077" y="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400"/>
              <a:buFont typeface="Overlock"/>
              <a:buNone/>
            </a:pPr>
            <a:r>
              <a:rPr lang="en-US" b="1">
                <a:solidFill>
                  <a:srgbClr val="000000"/>
                </a:solidFill>
                <a:latin typeface="Overlock"/>
                <a:ea typeface="Overlock"/>
                <a:cs typeface="Overlock"/>
                <a:sym typeface="Overlock"/>
              </a:rPr>
              <a:t>Environmental Characteristics</a:t>
            </a:r>
            <a:endParaRPr b="1">
              <a:solidFill>
                <a:srgbClr val="000000"/>
              </a:solidFill>
              <a:latin typeface="Candara"/>
              <a:ea typeface="Candara"/>
              <a:cs typeface="Candara"/>
              <a:sym typeface="Candara"/>
            </a:endParaRPr>
          </a:p>
        </p:txBody>
      </p:sp>
      <p:sp>
        <p:nvSpPr>
          <p:cNvPr id="273" name="Google Shape;273;p38"/>
          <p:cNvSpPr txBox="1">
            <a:spLocks noGrp="1"/>
          </p:cNvSpPr>
          <p:nvPr>
            <p:ph type="body" idx="1"/>
          </p:nvPr>
        </p:nvSpPr>
        <p:spPr>
          <a:xfrm>
            <a:off x="304800" y="1094625"/>
            <a:ext cx="7924800" cy="53823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latin typeface="Candara"/>
                <a:ea typeface="Candara"/>
                <a:cs typeface="Candara"/>
                <a:sym typeface="Candara"/>
              </a:rPr>
              <a:t>More industrialized country = more pollution </a:t>
            </a:r>
            <a:endParaRPr>
              <a:latin typeface="Candara"/>
              <a:ea typeface="Candara"/>
              <a:cs typeface="Candara"/>
              <a:sym typeface="Candara"/>
            </a:endParaRPr>
          </a:p>
          <a:p>
            <a:pPr marL="342900" lvl="0" indent="-342900" algn="l" rtl="0">
              <a:spcBef>
                <a:spcPts val="0"/>
              </a:spcBef>
              <a:spcAft>
                <a:spcPts val="0"/>
              </a:spcAft>
              <a:buClr>
                <a:schemeClr val="dk1"/>
              </a:buClr>
              <a:buSzPts val="3200"/>
              <a:buChar char="•"/>
            </a:pPr>
            <a:r>
              <a:rPr lang="en-US">
                <a:latin typeface="Candara"/>
                <a:ea typeface="Candara"/>
                <a:cs typeface="Candara"/>
                <a:sym typeface="Candara"/>
              </a:rPr>
              <a:t>Land taken for manufacturing &amp; services</a:t>
            </a:r>
            <a:endParaRPr/>
          </a:p>
          <a:p>
            <a:pPr marL="342900" lvl="0" indent="-342900" algn="l" rtl="0">
              <a:spcBef>
                <a:spcPts val="640"/>
              </a:spcBef>
              <a:spcAft>
                <a:spcPts val="0"/>
              </a:spcAft>
              <a:buClr>
                <a:schemeClr val="dk1"/>
              </a:buClr>
              <a:buSzPts val="3200"/>
              <a:buChar char="•"/>
            </a:pPr>
            <a:r>
              <a:rPr lang="en-US">
                <a:latin typeface="Candara"/>
                <a:ea typeface="Candara"/>
                <a:cs typeface="Candara"/>
                <a:sym typeface="Candara"/>
              </a:rPr>
              <a:t>Urban sprawl</a:t>
            </a:r>
            <a:endParaRPr/>
          </a:p>
          <a:p>
            <a:pPr marL="342900" lvl="0" indent="-139700" algn="l" rtl="0">
              <a:spcBef>
                <a:spcPts val="640"/>
              </a:spcBef>
              <a:spcAft>
                <a:spcPts val="0"/>
              </a:spcAft>
              <a:buClr>
                <a:schemeClr val="dk1"/>
              </a:buClr>
              <a:buSzPts val="3200"/>
              <a:buNone/>
            </a:pPr>
            <a:endParaRPr>
              <a:latin typeface="Candara"/>
              <a:ea typeface="Candara"/>
              <a:cs typeface="Candara"/>
              <a:sym typeface="Candara"/>
            </a:endParaRPr>
          </a:p>
          <a:p>
            <a:pPr marL="342900" lvl="0" indent="-139700" algn="l" rtl="0">
              <a:spcBef>
                <a:spcPts val="640"/>
              </a:spcBef>
              <a:spcAft>
                <a:spcPts val="0"/>
              </a:spcAft>
              <a:buClr>
                <a:schemeClr val="dk1"/>
              </a:buClr>
              <a:buSzPts val="3200"/>
              <a:buNone/>
            </a:pPr>
            <a:endParaRPr/>
          </a:p>
        </p:txBody>
      </p:sp>
      <p:pic>
        <p:nvPicPr>
          <p:cNvPr id="274" name="Google Shape;274;p38"/>
          <p:cNvPicPr preferRelativeResize="0"/>
          <p:nvPr/>
        </p:nvPicPr>
        <p:blipFill rotWithShape="1">
          <a:blip r:embed="rId3">
            <a:alphaModFix/>
          </a:blip>
          <a:srcRect l="65528" t="23675" r="2725" b="20412"/>
          <a:stretch/>
        </p:blipFill>
        <p:spPr>
          <a:xfrm>
            <a:off x="6077250" y="3215458"/>
            <a:ext cx="3066739" cy="33758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228600" y="0"/>
            <a:ext cx="8763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3959"/>
              <a:buFont typeface="Overlock"/>
              <a:buNone/>
            </a:pPr>
            <a:r>
              <a:rPr lang="en-US" sz="3959" b="1">
                <a:solidFill>
                  <a:srgbClr val="000000"/>
                </a:solidFill>
                <a:latin typeface="Overlock"/>
                <a:ea typeface="Overlock"/>
                <a:cs typeface="Overlock"/>
                <a:sym typeface="Overlock"/>
              </a:rPr>
              <a:t>How to read a Population Pyramid</a:t>
            </a:r>
            <a:endParaRPr sz="3959" b="1">
              <a:solidFill>
                <a:srgbClr val="000000"/>
              </a:solidFill>
              <a:latin typeface="Overlock"/>
              <a:ea typeface="Overlock"/>
              <a:cs typeface="Overlock"/>
              <a:sym typeface="Overlock"/>
            </a:endParaRPr>
          </a:p>
        </p:txBody>
      </p:sp>
      <p:pic>
        <p:nvPicPr>
          <p:cNvPr id="101" name="Google Shape;101;p15" descr="Image result for population pyramid rapid growth"/>
          <p:cNvPicPr preferRelativeResize="0"/>
          <p:nvPr/>
        </p:nvPicPr>
        <p:blipFill rotWithShape="1">
          <a:blip r:embed="rId3">
            <a:alphaModFix/>
          </a:blip>
          <a:srcRect t="6154" b="3076"/>
          <a:stretch/>
        </p:blipFill>
        <p:spPr>
          <a:xfrm>
            <a:off x="228600" y="1524000"/>
            <a:ext cx="7104460" cy="4495800"/>
          </a:xfrm>
          <a:prstGeom prst="rect">
            <a:avLst/>
          </a:prstGeom>
          <a:noFill/>
          <a:ln>
            <a:noFill/>
          </a:ln>
        </p:spPr>
      </p:pic>
      <p:sp>
        <p:nvSpPr>
          <p:cNvPr id="102" name="Google Shape;102;p15"/>
          <p:cNvSpPr/>
          <p:nvPr/>
        </p:nvSpPr>
        <p:spPr>
          <a:xfrm>
            <a:off x="533400" y="4572000"/>
            <a:ext cx="6400800" cy="685800"/>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15"/>
          <p:cNvSpPr txBox="1"/>
          <p:nvPr/>
        </p:nvSpPr>
        <p:spPr>
          <a:xfrm>
            <a:off x="7543800" y="4419600"/>
            <a:ext cx="137160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dk1"/>
                </a:solidFill>
                <a:latin typeface="Candara"/>
                <a:ea typeface="Candara"/>
                <a:cs typeface="Candara"/>
                <a:sym typeface="Candara"/>
              </a:rPr>
              <a:t>Youth dependents </a:t>
            </a:r>
            <a:endParaRPr sz="1800" b="0" i="0" u="none" strike="noStrike" cap="none">
              <a:solidFill>
                <a:schemeClr val="dk1"/>
              </a:solidFill>
              <a:latin typeface="Candara"/>
              <a:ea typeface="Candara"/>
              <a:cs typeface="Candara"/>
              <a:sym typeface="Candara"/>
            </a:endParaRPr>
          </a:p>
        </p:txBody>
      </p:sp>
      <p:cxnSp>
        <p:nvCxnSpPr>
          <p:cNvPr id="104" name="Google Shape;104;p15"/>
          <p:cNvCxnSpPr>
            <a:stCxn id="102" idx="3"/>
            <a:endCxn id="103" idx="1"/>
          </p:cNvCxnSpPr>
          <p:nvPr/>
        </p:nvCxnSpPr>
        <p:spPr>
          <a:xfrm rot="10800000" flipH="1">
            <a:off x="6934200" y="4742700"/>
            <a:ext cx="609600" cy="172200"/>
          </a:xfrm>
          <a:prstGeom prst="straightConnector1">
            <a:avLst/>
          </a:prstGeom>
          <a:noFill/>
          <a:ln w="9525" cap="flat" cmpd="sng">
            <a:solidFill>
              <a:schemeClr val="dk1"/>
            </a:solidFill>
            <a:prstDash val="solid"/>
            <a:round/>
            <a:headEnd type="none" w="sm" len="sm"/>
            <a:tailEnd type="stealth" w="med" len="med"/>
          </a:ln>
        </p:spPr>
      </p:cxnSp>
      <p:sp>
        <p:nvSpPr>
          <p:cNvPr id="105" name="Google Shape;105;p15"/>
          <p:cNvSpPr/>
          <p:nvPr/>
        </p:nvSpPr>
        <p:spPr>
          <a:xfrm>
            <a:off x="533400" y="2971800"/>
            <a:ext cx="6400800" cy="15240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06" name="Google Shape;106;p15"/>
          <p:cNvCxnSpPr/>
          <p:nvPr/>
        </p:nvCxnSpPr>
        <p:spPr>
          <a:xfrm rot="10800000" flipH="1">
            <a:off x="6934200" y="3657600"/>
            <a:ext cx="609600" cy="95934"/>
          </a:xfrm>
          <a:prstGeom prst="straightConnector1">
            <a:avLst/>
          </a:prstGeom>
          <a:noFill/>
          <a:ln w="9525" cap="flat" cmpd="sng">
            <a:solidFill>
              <a:schemeClr val="dk1"/>
            </a:solidFill>
            <a:prstDash val="solid"/>
            <a:round/>
            <a:headEnd type="none" w="sm" len="sm"/>
            <a:tailEnd type="stealth" w="med" len="med"/>
          </a:ln>
        </p:spPr>
      </p:cxnSp>
      <p:sp>
        <p:nvSpPr>
          <p:cNvPr id="107" name="Google Shape;107;p15"/>
          <p:cNvSpPr txBox="1"/>
          <p:nvPr/>
        </p:nvSpPr>
        <p:spPr>
          <a:xfrm>
            <a:off x="7543800" y="3352800"/>
            <a:ext cx="137160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dk1"/>
                </a:solidFill>
                <a:latin typeface="Candara"/>
                <a:ea typeface="Candara"/>
                <a:cs typeface="Candara"/>
                <a:sym typeface="Candara"/>
              </a:rPr>
              <a:t>Working Population</a:t>
            </a:r>
            <a:endParaRPr sz="1800" b="0" i="0" u="none" strike="noStrike" cap="none">
              <a:solidFill>
                <a:schemeClr val="dk1"/>
              </a:solidFill>
              <a:latin typeface="Candara"/>
              <a:ea typeface="Candara"/>
              <a:cs typeface="Candara"/>
              <a:sym typeface="Candara"/>
            </a:endParaRPr>
          </a:p>
        </p:txBody>
      </p:sp>
      <p:sp>
        <p:nvSpPr>
          <p:cNvPr id="108" name="Google Shape;108;p15"/>
          <p:cNvSpPr/>
          <p:nvPr/>
        </p:nvSpPr>
        <p:spPr>
          <a:xfrm>
            <a:off x="533400" y="1600200"/>
            <a:ext cx="6400800" cy="1371600"/>
          </a:xfrm>
          <a:prstGeom prst="rect">
            <a:avLst/>
          </a:prstGeom>
          <a:noFill/>
          <a:ln w="571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09" name="Google Shape;109;p15"/>
          <p:cNvCxnSpPr/>
          <p:nvPr/>
        </p:nvCxnSpPr>
        <p:spPr>
          <a:xfrm rot="10800000" flipH="1">
            <a:off x="7010400" y="1981200"/>
            <a:ext cx="609600" cy="95934"/>
          </a:xfrm>
          <a:prstGeom prst="straightConnector1">
            <a:avLst/>
          </a:prstGeom>
          <a:noFill/>
          <a:ln w="9525" cap="flat" cmpd="sng">
            <a:solidFill>
              <a:schemeClr val="dk1"/>
            </a:solidFill>
            <a:prstDash val="solid"/>
            <a:round/>
            <a:headEnd type="none" w="sm" len="sm"/>
            <a:tailEnd type="stealth" w="med" len="med"/>
          </a:ln>
        </p:spPr>
      </p:cxnSp>
      <p:sp>
        <p:nvSpPr>
          <p:cNvPr id="110" name="Google Shape;110;p15"/>
          <p:cNvSpPr txBox="1"/>
          <p:nvPr/>
        </p:nvSpPr>
        <p:spPr>
          <a:xfrm>
            <a:off x="7543800" y="1600200"/>
            <a:ext cx="137160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dk1"/>
                </a:solidFill>
                <a:latin typeface="Candara"/>
                <a:ea typeface="Candara"/>
                <a:cs typeface="Candara"/>
                <a:sym typeface="Candara"/>
              </a:rPr>
              <a:t>Elder Dependents</a:t>
            </a:r>
            <a:endParaRPr sz="1800" b="0" i="0" u="none" strike="noStrike" cap="none">
              <a:solidFill>
                <a:schemeClr val="dk1"/>
              </a:solidFill>
              <a:latin typeface="Candara"/>
              <a:ea typeface="Candara"/>
              <a:cs typeface="Candara"/>
              <a:sym typeface="Canda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20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 calcmode="lin" valueType="num">
                                      <p:cBhvr additive="base">
                                        <p:cTn id="17" dur="500"/>
                                        <p:tgtEl>
                                          <p:spTgt spid="102"/>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4"/>
                                        </p:tgtEl>
                                        <p:attrNameLst>
                                          <p:attrName>style.visibility</p:attrName>
                                        </p:attrNameLst>
                                      </p:cBhvr>
                                      <p:to>
                                        <p:strVal val="visible"/>
                                      </p:to>
                                    </p:set>
                                    <p:anim calcmode="lin" valueType="num">
                                      <p:cBhvr additive="base">
                                        <p:cTn id="20" dur="500"/>
                                        <p:tgtEl>
                                          <p:spTgt spid="104"/>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3">
                                            <p:txEl>
                                              <p:pRg st="0" end="0"/>
                                            </p:txEl>
                                          </p:spTgt>
                                        </p:tgtEl>
                                        <p:attrNameLst>
                                          <p:attrName>style.visibility</p:attrName>
                                        </p:attrNameLst>
                                      </p:cBhvr>
                                      <p:to>
                                        <p:strVal val="visible"/>
                                      </p:to>
                                    </p:set>
                                    <p:anim calcmode="lin" valueType="num">
                                      <p:cBhvr additive="base">
                                        <p:cTn id="23" dur="500"/>
                                        <p:tgtEl>
                                          <p:spTgt spid="1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2000"/>
                                        <p:tgtEl>
                                          <p:spTgt spid="105"/>
                                        </p:tgtEl>
                                      </p:cBhvr>
                                    </p:animEffect>
                                  </p:childTnLst>
                                </p:cTn>
                              </p:par>
                              <p:par>
                                <p:cTn id="29" presetID="2" presetClass="entr" presetSubtype="4" fill="hold" nodeType="withEffect">
                                  <p:stCondLst>
                                    <p:cond delay="0"/>
                                  </p:stCondLst>
                                  <p:childTnLst>
                                    <p:set>
                                      <p:cBhvr>
                                        <p:cTn id="30" dur="1" fill="hold">
                                          <p:stCondLst>
                                            <p:cond delay="0"/>
                                          </p:stCondLst>
                                        </p:cTn>
                                        <p:tgtEl>
                                          <p:spTgt spid="106"/>
                                        </p:tgtEl>
                                        <p:attrNameLst>
                                          <p:attrName>style.visibility</p:attrName>
                                        </p:attrNameLst>
                                      </p:cBhvr>
                                      <p:to>
                                        <p:strVal val="visible"/>
                                      </p:to>
                                    </p:set>
                                    <p:anim calcmode="lin" valueType="num">
                                      <p:cBhvr additive="base">
                                        <p:cTn id="31" dur="500"/>
                                        <p:tgtEl>
                                          <p:spTgt spid="106"/>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07">
                                            <p:txEl>
                                              <p:pRg st="0" end="0"/>
                                            </p:txEl>
                                          </p:spTgt>
                                        </p:tgtEl>
                                        <p:attrNameLst>
                                          <p:attrName>style.visibility</p:attrName>
                                        </p:attrNameLst>
                                      </p:cBhvr>
                                      <p:to>
                                        <p:strVal val="visible"/>
                                      </p:to>
                                    </p:set>
                                    <p:animEffect transition="in" filter="fade">
                                      <p:cBhvr>
                                        <p:cTn id="34" dur="2000"/>
                                        <p:tgtEl>
                                          <p:spTgt spid="10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par>
                                <p:cTn id="40" presetID="10" presetClass="entr" presetSubtype="0" fill="hold" nodeType="with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2000"/>
                                        <p:tgtEl>
                                          <p:spTgt spid="109"/>
                                        </p:tgtEl>
                                      </p:cBhvr>
                                    </p:animEffect>
                                  </p:childTnLst>
                                </p:cTn>
                              </p:par>
                              <p:par>
                                <p:cTn id="43" presetID="10" presetClass="entr" presetSubtype="0" fill="hold" nodeType="withEffect">
                                  <p:stCondLst>
                                    <p:cond delay="0"/>
                                  </p:stCondLst>
                                  <p:childTnLst>
                                    <p:set>
                                      <p:cBhvr>
                                        <p:cTn id="44" dur="1" fill="hold">
                                          <p:stCondLst>
                                            <p:cond delay="0"/>
                                          </p:stCondLst>
                                        </p:cTn>
                                        <p:tgtEl>
                                          <p:spTgt spid="110">
                                            <p:txEl>
                                              <p:pRg st="0" end="0"/>
                                            </p:txEl>
                                          </p:spTgt>
                                        </p:tgtEl>
                                        <p:attrNameLst>
                                          <p:attrName>style.visibility</p:attrName>
                                        </p:attrNameLst>
                                      </p:cBhvr>
                                      <p:to>
                                        <p:strVal val="visible"/>
                                      </p:to>
                                    </p:set>
                                    <p:animEffect transition="in" filter="fade">
                                      <p:cBhvr>
                                        <p:cTn id="45"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400"/>
              <a:buFont typeface="Overlock"/>
              <a:buNone/>
            </a:pPr>
            <a:r>
              <a:rPr lang="en-US" b="1">
                <a:solidFill>
                  <a:srgbClr val="000000"/>
                </a:solidFill>
                <a:latin typeface="Overlock"/>
                <a:ea typeface="Overlock"/>
                <a:cs typeface="Overlock"/>
                <a:sym typeface="Overlock"/>
              </a:rPr>
              <a:t>Lets make some predictions…</a:t>
            </a:r>
            <a:endParaRPr b="1">
              <a:solidFill>
                <a:srgbClr val="000000"/>
              </a:solidFill>
              <a:latin typeface="Overlock"/>
              <a:ea typeface="Overlock"/>
              <a:cs typeface="Overlock"/>
              <a:sym typeface="Overlock"/>
            </a:endParaRPr>
          </a:p>
        </p:txBody>
      </p:sp>
      <p:pic>
        <p:nvPicPr>
          <p:cNvPr id="117" name="Google Shape;117;p16"/>
          <p:cNvPicPr preferRelativeResize="0"/>
          <p:nvPr/>
        </p:nvPicPr>
        <p:blipFill rotWithShape="1">
          <a:blip r:embed="rId3">
            <a:alphaModFix/>
          </a:blip>
          <a:srcRect l="63891" t="25176" r="3752" b="15840"/>
          <a:stretch/>
        </p:blipFill>
        <p:spPr>
          <a:xfrm>
            <a:off x="-1" y="1219200"/>
            <a:ext cx="5499437" cy="5638800"/>
          </a:xfrm>
          <a:prstGeom prst="rect">
            <a:avLst/>
          </a:prstGeom>
          <a:noFill/>
          <a:ln>
            <a:noFill/>
          </a:ln>
        </p:spPr>
      </p:pic>
      <p:sp>
        <p:nvSpPr>
          <p:cNvPr id="118" name="Google Shape;118;p16"/>
          <p:cNvSpPr txBox="1"/>
          <p:nvPr/>
        </p:nvSpPr>
        <p:spPr>
          <a:xfrm>
            <a:off x="5638800" y="1676400"/>
            <a:ext cx="3505200" cy="4191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Calibri"/>
              <a:buAutoNum type="arabicPeriod"/>
            </a:pPr>
            <a:r>
              <a:rPr lang="en-US" sz="2000" b="0" i="0" u="none" strike="noStrike" cap="none">
                <a:solidFill>
                  <a:schemeClr val="dk1"/>
                </a:solidFill>
                <a:latin typeface="Candara"/>
                <a:ea typeface="Candara"/>
                <a:cs typeface="Candara"/>
                <a:sym typeface="Candara"/>
              </a:rPr>
              <a:t>Make sure your twizzler pyramid looks like this. </a:t>
            </a:r>
            <a:endParaRPr/>
          </a:p>
          <a:p>
            <a:pPr marL="342900" marR="0" lvl="0" indent="-342900" algn="l" rtl="0">
              <a:spcBef>
                <a:spcPts val="0"/>
              </a:spcBef>
              <a:spcAft>
                <a:spcPts val="0"/>
              </a:spcAft>
              <a:buClr>
                <a:schemeClr val="dk1"/>
              </a:buClr>
              <a:buSzPts val="2000"/>
              <a:buFont typeface="Calibri"/>
              <a:buAutoNum type="arabicPeriod"/>
            </a:pPr>
            <a:r>
              <a:rPr lang="en-US" sz="2000" b="0" i="0" u="none" strike="noStrike" cap="none">
                <a:solidFill>
                  <a:schemeClr val="dk1"/>
                </a:solidFill>
                <a:latin typeface="Candara"/>
                <a:ea typeface="Candara"/>
                <a:cs typeface="Candara"/>
                <a:sym typeface="Candara"/>
              </a:rPr>
              <a:t>What predictions can you make about the youth dependency ratio?</a:t>
            </a:r>
            <a:endParaRPr/>
          </a:p>
          <a:p>
            <a:pPr marL="342900" marR="0" lvl="0" indent="-342900" algn="l" rtl="0">
              <a:spcBef>
                <a:spcPts val="0"/>
              </a:spcBef>
              <a:spcAft>
                <a:spcPts val="0"/>
              </a:spcAft>
              <a:buClr>
                <a:schemeClr val="dk1"/>
              </a:buClr>
              <a:buSzPts val="2000"/>
              <a:buFont typeface="Calibri"/>
              <a:buAutoNum type="arabicPeriod"/>
            </a:pPr>
            <a:r>
              <a:rPr lang="en-US" sz="2000" b="0" i="0" u="none" strike="noStrike" cap="none">
                <a:solidFill>
                  <a:schemeClr val="dk1"/>
                </a:solidFill>
                <a:latin typeface="Candara"/>
                <a:ea typeface="Candara"/>
                <a:cs typeface="Candara"/>
                <a:sym typeface="Candara"/>
              </a:rPr>
              <a:t>What predictions can you make about the elder dependency? </a:t>
            </a:r>
            <a:endParaRPr/>
          </a:p>
          <a:p>
            <a:pPr marL="342900" marR="0" lvl="0" indent="-342900" algn="l" rtl="0">
              <a:spcBef>
                <a:spcPts val="0"/>
              </a:spcBef>
              <a:spcAft>
                <a:spcPts val="0"/>
              </a:spcAft>
              <a:buClr>
                <a:schemeClr val="dk1"/>
              </a:buClr>
              <a:buSzPts val="2000"/>
              <a:buFont typeface="Calibri"/>
              <a:buAutoNum type="arabicPeriod"/>
            </a:pPr>
            <a:r>
              <a:rPr lang="en-US" sz="2000" b="0" i="0" u="none" strike="noStrike" cap="none">
                <a:solidFill>
                  <a:schemeClr val="dk1"/>
                </a:solidFill>
                <a:latin typeface="Candara"/>
                <a:ea typeface="Candara"/>
                <a:cs typeface="Candara"/>
                <a:sym typeface="Candara"/>
              </a:rPr>
              <a:t>What predictions can you make about the working population? </a:t>
            </a:r>
            <a:endParaRPr/>
          </a:p>
          <a:p>
            <a:pPr marL="342900" marR="0" lvl="0" indent="-342900" algn="l" rtl="0">
              <a:spcBef>
                <a:spcPts val="0"/>
              </a:spcBef>
              <a:spcAft>
                <a:spcPts val="0"/>
              </a:spcAft>
              <a:buClr>
                <a:schemeClr val="dk1"/>
              </a:buClr>
              <a:buSzPts val="2000"/>
              <a:buFont typeface="Calibri"/>
              <a:buAutoNum type="arabicPeriod"/>
            </a:pPr>
            <a:r>
              <a:rPr lang="en-US" sz="2000" b="0" i="0" u="none" strike="noStrike" cap="none">
                <a:solidFill>
                  <a:schemeClr val="dk1"/>
                </a:solidFill>
                <a:latin typeface="Candara"/>
                <a:ea typeface="Candara"/>
                <a:cs typeface="Candara"/>
                <a:sym typeface="Candara"/>
              </a:rPr>
              <a:t>CBR?  CDR? TFR?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 y="0"/>
            <a:ext cx="8534402" cy="114300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Overlock"/>
              <a:buNone/>
            </a:pPr>
            <a:r>
              <a:rPr lang="en-US">
                <a:latin typeface="Overlock"/>
                <a:ea typeface="Overlock"/>
                <a:cs typeface="Overlock"/>
                <a:sym typeface="Overlock"/>
              </a:rPr>
              <a:t>Demographic Characteristics</a:t>
            </a:r>
            <a:endParaRPr/>
          </a:p>
        </p:txBody>
      </p:sp>
      <p:sp>
        <p:nvSpPr>
          <p:cNvPr id="125" name="Google Shape;125;p17"/>
          <p:cNvSpPr txBox="1">
            <a:spLocks noGrp="1"/>
          </p:cNvSpPr>
          <p:nvPr>
            <p:ph type="body" idx="1"/>
          </p:nvPr>
        </p:nvSpPr>
        <p:spPr>
          <a:xfrm>
            <a:off x="228600" y="1219200"/>
            <a:ext cx="5029200" cy="5029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lt1"/>
              </a:buClr>
              <a:buSzPts val="2790"/>
              <a:buChar char="•"/>
            </a:pPr>
            <a:r>
              <a:rPr lang="en-US" sz="2790" b="1">
                <a:solidFill>
                  <a:schemeClr val="lt1"/>
                </a:solidFill>
                <a:latin typeface="Candara"/>
                <a:ea typeface="Candara"/>
                <a:cs typeface="Candara"/>
                <a:sym typeface="Candara"/>
              </a:rPr>
              <a:t>Birth rate HIGH or LOW?</a:t>
            </a:r>
            <a:endParaRPr sz="2790" b="1">
              <a:solidFill>
                <a:schemeClr val="lt1"/>
              </a:solidFill>
              <a:latin typeface="Candara"/>
              <a:ea typeface="Candara"/>
              <a:cs typeface="Candara"/>
              <a:sym typeface="Candara"/>
            </a:endParaRPr>
          </a:p>
          <a:p>
            <a:pPr marL="742950" lvl="1" indent="-285750" algn="l" rtl="0">
              <a:lnSpc>
                <a:spcPct val="80000"/>
              </a:lnSpc>
              <a:spcBef>
                <a:spcPts val="434"/>
              </a:spcBef>
              <a:spcAft>
                <a:spcPts val="0"/>
              </a:spcAft>
              <a:buClr>
                <a:srgbClr val="FF0000"/>
              </a:buClr>
              <a:buSzPts val="2170"/>
              <a:buChar char="–"/>
            </a:pPr>
            <a:r>
              <a:rPr lang="en-US" sz="2170">
                <a:solidFill>
                  <a:srgbClr val="FF0000"/>
                </a:solidFill>
                <a:latin typeface="Candara"/>
                <a:ea typeface="Candara"/>
                <a:cs typeface="Candara"/>
                <a:sym typeface="Candara"/>
              </a:rPr>
              <a:t>HIGH! </a:t>
            </a:r>
            <a:endParaRPr/>
          </a:p>
          <a:p>
            <a:pPr marL="742950" lvl="1" indent="-285750" algn="l" rtl="0">
              <a:lnSpc>
                <a:spcPct val="80000"/>
              </a:lnSpc>
              <a:spcBef>
                <a:spcPts val="434"/>
              </a:spcBef>
              <a:spcAft>
                <a:spcPts val="0"/>
              </a:spcAft>
              <a:buClr>
                <a:schemeClr val="dk1"/>
              </a:buClr>
              <a:buSzPts val="2170"/>
              <a:buChar char="–"/>
            </a:pPr>
            <a:r>
              <a:rPr lang="en-US" sz="2170">
                <a:latin typeface="Candara"/>
                <a:ea typeface="Candara"/>
                <a:cs typeface="Candara"/>
                <a:sym typeface="Candara"/>
              </a:rPr>
              <a:t>How can you tell this?  </a:t>
            </a:r>
            <a:endParaRPr/>
          </a:p>
          <a:p>
            <a:pPr marL="742950" lvl="1" indent="-285750" algn="l" rtl="0">
              <a:lnSpc>
                <a:spcPct val="80000"/>
              </a:lnSpc>
              <a:spcBef>
                <a:spcPts val="434"/>
              </a:spcBef>
              <a:spcAft>
                <a:spcPts val="0"/>
              </a:spcAft>
              <a:buClr>
                <a:schemeClr val="dk1"/>
              </a:buClr>
              <a:buSzPts val="2170"/>
              <a:buChar char="–"/>
            </a:pPr>
            <a:r>
              <a:rPr lang="en-US" sz="2170">
                <a:latin typeface="Candara"/>
                <a:ea typeface="Candara"/>
                <a:cs typeface="Candara"/>
                <a:sym typeface="Candara"/>
              </a:rPr>
              <a:t>It has a wide base!  That means tons of babies!</a:t>
            </a:r>
            <a:endParaRPr sz="2170">
              <a:latin typeface="Candara"/>
              <a:ea typeface="Candara"/>
              <a:cs typeface="Candara"/>
              <a:sym typeface="Candara"/>
            </a:endParaRPr>
          </a:p>
          <a:p>
            <a:pPr marL="342900" lvl="0" indent="-342900" algn="l" rtl="0">
              <a:lnSpc>
                <a:spcPct val="80000"/>
              </a:lnSpc>
              <a:spcBef>
                <a:spcPts val="496"/>
              </a:spcBef>
              <a:spcAft>
                <a:spcPts val="0"/>
              </a:spcAft>
              <a:buClr>
                <a:schemeClr val="lt1"/>
              </a:buClr>
              <a:buSzPts val="2480"/>
              <a:buChar char="•"/>
            </a:pPr>
            <a:r>
              <a:rPr lang="en-US" sz="2480" b="1">
                <a:solidFill>
                  <a:schemeClr val="lt1"/>
                </a:solidFill>
                <a:latin typeface="Candara"/>
                <a:ea typeface="Candara"/>
                <a:cs typeface="Candara"/>
                <a:sym typeface="Candara"/>
              </a:rPr>
              <a:t>Life expectancy LOW or HIGH?</a:t>
            </a:r>
            <a:endParaRPr sz="2480" b="1">
              <a:solidFill>
                <a:schemeClr val="lt1"/>
              </a:solidFill>
              <a:latin typeface="Candara"/>
              <a:ea typeface="Candara"/>
              <a:cs typeface="Candara"/>
              <a:sym typeface="Candara"/>
            </a:endParaRPr>
          </a:p>
          <a:p>
            <a:pPr marL="742950" lvl="1" indent="-285750" algn="l" rtl="0">
              <a:lnSpc>
                <a:spcPct val="80000"/>
              </a:lnSpc>
              <a:spcBef>
                <a:spcPts val="434"/>
              </a:spcBef>
              <a:spcAft>
                <a:spcPts val="0"/>
              </a:spcAft>
              <a:buClr>
                <a:srgbClr val="FF0000"/>
              </a:buClr>
              <a:buSzPts val="2170"/>
              <a:buChar char="–"/>
            </a:pPr>
            <a:r>
              <a:rPr lang="en-US" sz="2170">
                <a:solidFill>
                  <a:srgbClr val="FF0000"/>
                </a:solidFill>
                <a:latin typeface="Candara"/>
                <a:ea typeface="Candara"/>
                <a:cs typeface="Candara"/>
                <a:sym typeface="Candara"/>
              </a:rPr>
              <a:t>LOW</a:t>
            </a:r>
            <a:endParaRPr/>
          </a:p>
          <a:p>
            <a:pPr marL="742950" lvl="1" indent="-285750" algn="l" rtl="0">
              <a:lnSpc>
                <a:spcPct val="80000"/>
              </a:lnSpc>
              <a:spcBef>
                <a:spcPts val="434"/>
              </a:spcBef>
              <a:spcAft>
                <a:spcPts val="0"/>
              </a:spcAft>
              <a:buClr>
                <a:schemeClr val="dk1"/>
              </a:buClr>
              <a:buSzPts val="2170"/>
              <a:buChar char="–"/>
            </a:pPr>
            <a:r>
              <a:rPr lang="en-US" sz="2170">
                <a:latin typeface="Candara"/>
                <a:ea typeface="Candara"/>
                <a:cs typeface="Candara"/>
                <a:sym typeface="Candara"/>
              </a:rPr>
              <a:t>How can you tell this? </a:t>
            </a:r>
            <a:endParaRPr/>
          </a:p>
          <a:p>
            <a:pPr marL="742950" lvl="1" indent="-285750" algn="l" rtl="0">
              <a:lnSpc>
                <a:spcPct val="80000"/>
              </a:lnSpc>
              <a:spcBef>
                <a:spcPts val="434"/>
              </a:spcBef>
              <a:spcAft>
                <a:spcPts val="0"/>
              </a:spcAft>
              <a:buClr>
                <a:schemeClr val="dk1"/>
              </a:buClr>
              <a:buSzPts val="2170"/>
              <a:buChar char="–"/>
            </a:pPr>
            <a:r>
              <a:rPr lang="en-US" sz="2170">
                <a:latin typeface="Candara"/>
                <a:ea typeface="Candara"/>
                <a:cs typeface="Candara"/>
                <a:sym typeface="Candara"/>
              </a:rPr>
              <a:t>Small # of people at the top – means they’re not making it to old ages</a:t>
            </a:r>
            <a:endParaRPr sz="2170">
              <a:latin typeface="Candara"/>
              <a:ea typeface="Candara"/>
              <a:cs typeface="Candara"/>
              <a:sym typeface="Candara"/>
            </a:endParaRPr>
          </a:p>
          <a:p>
            <a:pPr marL="342900" lvl="0" indent="-342900" algn="l" rtl="0">
              <a:lnSpc>
                <a:spcPct val="80000"/>
              </a:lnSpc>
              <a:spcBef>
                <a:spcPts val="496"/>
              </a:spcBef>
              <a:spcAft>
                <a:spcPts val="0"/>
              </a:spcAft>
              <a:buClr>
                <a:schemeClr val="lt1"/>
              </a:buClr>
              <a:buSzPts val="2480"/>
              <a:buChar char="•"/>
            </a:pPr>
            <a:r>
              <a:rPr lang="en-US" sz="2480" b="1">
                <a:solidFill>
                  <a:schemeClr val="lt1"/>
                </a:solidFill>
                <a:latin typeface="Candara"/>
                <a:ea typeface="Candara"/>
                <a:cs typeface="Candara"/>
                <a:sym typeface="Candara"/>
              </a:rPr>
              <a:t>What can you tell about population growth? </a:t>
            </a:r>
            <a:endParaRPr/>
          </a:p>
          <a:p>
            <a:pPr marL="742950" lvl="1" indent="-285750" algn="l" rtl="0">
              <a:lnSpc>
                <a:spcPct val="80000"/>
              </a:lnSpc>
              <a:spcBef>
                <a:spcPts val="434"/>
              </a:spcBef>
              <a:spcAft>
                <a:spcPts val="0"/>
              </a:spcAft>
              <a:buClr>
                <a:srgbClr val="FF0000"/>
              </a:buClr>
              <a:buSzPts val="2170"/>
              <a:buChar char="–"/>
            </a:pPr>
            <a:r>
              <a:rPr lang="en-US" sz="2170">
                <a:solidFill>
                  <a:srgbClr val="FF0000"/>
                </a:solidFill>
                <a:latin typeface="Candara"/>
                <a:ea typeface="Candara"/>
                <a:cs typeface="Candara"/>
                <a:sym typeface="Candara"/>
              </a:rPr>
              <a:t>Rapid! </a:t>
            </a:r>
            <a:r>
              <a:rPr lang="en-US" sz="2170">
                <a:latin typeface="Candara"/>
                <a:ea typeface="Candara"/>
                <a:cs typeface="Candara"/>
                <a:sym typeface="Candara"/>
              </a:rPr>
              <a:t>(Hence the name of the pyramid)</a:t>
            </a:r>
            <a:endParaRPr sz="2170">
              <a:latin typeface="Candara"/>
              <a:ea typeface="Candara"/>
              <a:cs typeface="Candara"/>
              <a:sym typeface="Candara"/>
            </a:endParaRPr>
          </a:p>
        </p:txBody>
      </p:sp>
      <p:pic>
        <p:nvPicPr>
          <p:cNvPr id="126" name="Google Shape;126;p17"/>
          <p:cNvPicPr preferRelativeResize="0"/>
          <p:nvPr/>
        </p:nvPicPr>
        <p:blipFill rotWithShape="1">
          <a:blip r:embed="rId3">
            <a:alphaModFix/>
          </a:blip>
          <a:srcRect l="63891" t="25176" r="3752" b="10830"/>
          <a:stretch/>
        </p:blipFill>
        <p:spPr>
          <a:xfrm>
            <a:off x="5171159" y="1676400"/>
            <a:ext cx="3972841" cy="441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5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5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500"/>
                                        <p:tgtEl>
                                          <p:spTgt spid="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
                                            <p:txEl>
                                              <p:pRg st="3" end="3"/>
                                            </p:txEl>
                                          </p:spTgt>
                                        </p:tgtEl>
                                        <p:attrNameLst>
                                          <p:attrName>style.visibility</p:attrName>
                                        </p:attrNameLst>
                                      </p:cBhvr>
                                      <p:to>
                                        <p:strVal val="visible"/>
                                      </p:to>
                                    </p:set>
                                    <p:animEffect transition="in" filter="fade">
                                      <p:cBhvr>
                                        <p:cTn id="22" dur="500"/>
                                        <p:tgtEl>
                                          <p:spTgt spid="1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5">
                                            <p:txEl>
                                              <p:pRg st="4" end="4"/>
                                            </p:txEl>
                                          </p:spTgt>
                                        </p:tgtEl>
                                        <p:attrNameLst>
                                          <p:attrName>style.visibility</p:attrName>
                                        </p:attrNameLst>
                                      </p:cBhvr>
                                      <p:to>
                                        <p:strVal val="visible"/>
                                      </p:to>
                                    </p:set>
                                    <p:animEffect transition="in" filter="fade">
                                      <p:cBhvr>
                                        <p:cTn id="27" dur="500"/>
                                        <p:tgtEl>
                                          <p:spTgt spid="1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5">
                                            <p:txEl>
                                              <p:pRg st="5" end="5"/>
                                            </p:txEl>
                                          </p:spTgt>
                                        </p:tgtEl>
                                        <p:attrNameLst>
                                          <p:attrName>style.visibility</p:attrName>
                                        </p:attrNameLst>
                                      </p:cBhvr>
                                      <p:to>
                                        <p:strVal val="visible"/>
                                      </p:to>
                                    </p:set>
                                    <p:animEffect transition="in" filter="fade">
                                      <p:cBhvr>
                                        <p:cTn id="32" dur="500"/>
                                        <p:tgtEl>
                                          <p:spTgt spid="1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5">
                                            <p:txEl>
                                              <p:pRg st="6" end="6"/>
                                            </p:txEl>
                                          </p:spTgt>
                                        </p:tgtEl>
                                        <p:attrNameLst>
                                          <p:attrName>style.visibility</p:attrName>
                                        </p:attrNameLst>
                                      </p:cBhvr>
                                      <p:to>
                                        <p:strVal val="visible"/>
                                      </p:to>
                                    </p:set>
                                    <p:animEffect transition="in" filter="fade">
                                      <p:cBhvr>
                                        <p:cTn id="37" dur="500"/>
                                        <p:tgtEl>
                                          <p:spTgt spid="1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5">
                                            <p:txEl>
                                              <p:pRg st="7" end="7"/>
                                            </p:txEl>
                                          </p:spTgt>
                                        </p:tgtEl>
                                        <p:attrNameLst>
                                          <p:attrName>style.visibility</p:attrName>
                                        </p:attrNameLst>
                                      </p:cBhvr>
                                      <p:to>
                                        <p:strVal val="visible"/>
                                      </p:to>
                                    </p:set>
                                    <p:animEffect transition="in" filter="fade">
                                      <p:cBhvr>
                                        <p:cTn id="42" dur="500"/>
                                        <p:tgtEl>
                                          <p:spTgt spid="12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5">
                                            <p:txEl>
                                              <p:pRg st="8" end="8"/>
                                            </p:txEl>
                                          </p:spTgt>
                                        </p:tgtEl>
                                        <p:attrNameLst>
                                          <p:attrName>style.visibility</p:attrName>
                                        </p:attrNameLst>
                                      </p:cBhvr>
                                      <p:to>
                                        <p:strVal val="visible"/>
                                      </p:to>
                                    </p:set>
                                    <p:animEffect transition="in" filter="fade">
                                      <p:cBhvr>
                                        <p:cTn id="47" dur="500"/>
                                        <p:tgtEl>
                                          <p:spTgt spid="12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5">
                                            <p:txEl>
                                              <p:pRg st="9" end="9"/>
                                            </p:txEl>
                                          </p:spTgt>
                                        </p:tgtEl>
                                        <p:attrNameLst>
                                          <p:attrName>style.visibility</p:attrName>
                                        </p:attrNameLst>
                                      </p:cBhvr>
                                      <p:to>
                                        <p:strVal val="visible"/>
                                      </p:to>
                                    </p:set>
                                    <p:animEffect transition="in" filter="fade">
                                      <p:cBhvr>
                                        <p:cTn id="52" dur="500"/>
                                        <p:tgtEl>
                                          <p:spTgt spid="1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457200" y="152400"/>
            <a:ext cx="8229600" cy="8683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Overlock"/>
              <a:buNone/>
            </a:pPr>
            <a:r>
              <a:rPr lang="en-US">
                <a:latin typeface="Overlock"/>
                <a:ea typeface="Overlock"/>
                <a:cs typeface="Overlock"/>
                <a:sym typeface="Overlock"/>
              </a:rPr>
              <a:t>Social Characteristics</a:t>
            </a:r>
            <a:endParaRPr>
              <a:latin typeface="Candara"/>
              <a:ea typeface="Candara"/>
              <a:cs typeface="Candara"/>
              <a:sym typeface="Candara"/>
            </a:endParaRPr>
          </a:p>
        </p:txBody>
      </p:sp>
      <p:sp>
        <p:nvSpPr>
          <p:cNvPr id="133" name="Google Shape;133;p18"/>
          <p:cNvSpPr txBox="1">
            <a:spLocks noGrp="1"/>
          </p:cNvSpPr>
          <p:nvPr>
            <p:ph type="body" idx="1"/>
          </p:nvPr>
        </p:nvSpPr>
        <p:spPr>
          <a:xfrm>
            <a:off x="3082375" y="914400"/>
            <a:ext cx="5966400" cy="5943600"/>
          </a:xfrm>
          <a:prstGeom prst="rect">
            <a:avLst/>
          </a:prstGeom>
          <a:noFill/>
          <a:ln>
            <a:noFill/>
          </a:ln>
        </p:spPr>
        <p:txBody>
          <a:bodyPr spcFirstLastPara="1" wrap="square" lIns="91425" tIns="45700" rIns="91425" bIns="45700" anchor="t" anchorCtr="0">
            <a:noAutofit/>
          </a:bodyPr>
          <a:lstStyle/>
          <a:p>
            <a:pPr marL="342900" lvl="0" indent="-328930" algn="l" rtl="0">
              <a:lnSpc>
                <a:spcPct val="80000"/>
              </a:lnSpc>
              <a:spcBef>
                <a:spcPts val="0"/>
              </a:spcBef>
              <a:spcAft>
                <a:spcPts val="0"/>
              </a:spcAft>
              <a:buClr>
                <a:srgbClr val="FFFFFF"/>
              </a:buClr>
              <a:buSzPts val="2500"/>
              <a:buChar char="•"/>
            </a:pPr>
            <a:r>
              <a:rPr lang="en-US" sz="2500" b="1">
                <a:solidFill>
                  <a:srgbClr val="FFFFFF"/>
                </a:solidFill>
                <a:latin typeface="Candara"/>
                <a:ea typeface="Candara"/>
                <a:cs typeface="Candara"/>
                <a:sym typeface="Candara"/>
              </a:rPr>
              <a:t>Young population! </a:t>
            </a:r>
            <a:endParaRPr sz="2500" b="1">
              <a:solidFill>
                <a:srgbClr val="FFFFFF"/>
              </a:solidFill>
            </a:endParaRPr>
          </a:p>
          <a:p>
            <a:pPr marL="742950" lvl="1" indent="-293369" algn="l" rtl="0">
              <a:lnSpc>
                <a:spcPct val="80000"/>
              </a:lnSpc>
              <a:spcBef>
                <a:spcPts val="476"/>
              </a:spcBef>
              <a:spcAft>
                <a:spcPts val="0"/>
              </a:spcAft>
              <a:buClr>
                <a:schemeClr val="dk1"/>
              </a:buClr>
              <a:buSzPts val="2500"/>
              <a:buChar char="–"/>
            </a:pPr>
            <a:r>
              <a:rPr lang="en-US" sz="2500">
                <a:solidFill>
                  <a:srgbClr val="000000"/>
                </a:solidFill>
                <a:latin typeface="Candara"/>
                <a:ea typeface="Candara"/>
                <a:cs typeface="Candara"/>
                <a:sym typeface="Candara"/>
              </a:rPr>
              <a:t>How</a:t>
            </a:r>
            <a:r>
              <a:rPr lang="en-US" sz="2500">
                <a:latin typeface="Candara"/>
                <a:ea typeface="Candara"/>
                <a:cs typeface="Candara"/>
                <a:sym typeface="Candara"/>
              </a:rPr>
              <a:t> is this helpful? </a:t>
            </a:r>
            <a:endParaRPr sz="2500"/>
          </a:p>
          <a:p>
            <a:pPr marL="1143000" lvl="2" indent="-273050" algn="l" rtl="0">
              <a:lnSpc>
                <a:spcPct val="80000"/>
              </a:lnSpc>
              <a:spcBef>
                <a:spcPts val="408"/>
              </a:spcBef>
              <a:spcAft>
                <a:spcPts val="0"/>
              </a:spcAft>
              <a:buSzPts val="2500"/>
              <a:buChar char="•"/>
            </a:pPr>
            <a:r>
              <a:rPr lang="en-US" sz="2500">
                <a:latin typeface="Candara"/>
                <a:ea typeface="Candara"/>
                <a:cs typeface="Candara"/>
                <a:sym typeface="Candara"/>
              </a:rPr>
              <a:t>More adaptable to change and new progress</a:t>
            </a:r>
            <a:endParaRPr sz="2500">
              <a:latin typeface="Candara"/>
              <a:ea typeface="Candara"/>
              <a:cs typeface="Candara"/>
              <a:sym typeface="Candara"/>
            </a:endParaRPr>
          </a:p>
          <a:p>
            <a:pPr marL="342900" lvl="0" indent="-328930" algn="l" rtl="0">
              <a:lnSpc>
                <a:spcPct val="80000"/>
              </a:lnSpc>
              <a:spcBef>
                <a:spcPts val="544"/>
              </a:spcBef>
              <a:spcAft>
                <a:spcPts val="0"/>
              </a:spcAft>
              <a:buClr>
                <a:srgbClr val="FFFFFF"/>
              </a:buClr>
              <a:buSzPts val="2500"/>
              <a:buChar char="•"/>
            </a:pPr>
            <a:r>
              <a:rPr lang="en-US" sz="2500" b="1">
                <a:solidFill>
                  <a:srgbClr val="FFFFFF"/>
                </a:solidFill>
                <a:latin typeface="Candara"/>
                <a:ea typeface="Candara"/>
                <a:cs typeface="Candara"/>
                <a:sym typeface="Candara"/>
              </a:rPr>
              <a:t>Less need for immigrant labor in the country </a:t>
            </a:r>
            <a:endParaRPr sz="2500" b="1">
              <a:solidFill>
                <a:srgbClr val="FFFFFF"/>
              </a:solidFill>
            </a:endParaRPr>
          </a:p>
          <a:p>
            <a:pPr marL="742950" lvl="1" indent="-293369" algn="l" rtl="0">
              <a:lnSpc>
                <a:spcPct val="80000"/>
              </a:lnSpc>
              <a:spcBef>
                <a:spcPts val="476"/>
              </a:spcBef>
              <a:spcAft>
                <a:spcPts val="0"/>
              </a:spcAft>
              <a:buClr>
                <a:schemeClr val="dk1"/>
              </a:buClr>
              <a:buSzPts val="2500"/>
              <a:buChar char="–"/>
            </a:pPr>
            <a:r>
              <a:rPr lang="en-US" sz="2500">
                <a:latin typeface="Candara"/>
                <a:ea typeface="Candara"/>
                <a:cs typeface="Candara"/>
                <a:sym typeface="Candara"/>
              </a:rPr>
              <a:t>Why? </a:t>
            </a:r>
            <a:endParaRPr sz="2500"/>
          </a:p>
          <a:p>
            <a:pPr marL="1143000" lvl="2" indent="-257810" algn="l" rtl="0">
              <a:lnSpc>
                <a:spcPct val="80000"/>
              </a:lnSpc>
              <a:spcBef>
                <a:spcPts val="408"/>
              </a:spcBef>
              <a:spcAft>
                <a:spcPts val="0"/>
              </a:spcAft>
              <a:buClr>
                <a:schemeClr val="dk1"/>
              </a:buClr>
              <a:buSzPts val="2500"/>
              <a:buChar char="•"/>
            </a:pPr>
            <a:r>
              <a:rPr lang="en-US" sz="2500">
                <a:latin typeface="Candara"/>
                <a:ea typeface="Candara"/>
                <a:cs typeface="Candara"/>
                <a:sym typeface="Candara"/>
              </a:rPr>
              <a:t>Have enough people in the working force</a:t>
            </a:r>
            <a:endParaRPr sz="2500">
              <a:latin typeface="Candara"/>
              <a:ea typeface="Candara"/>
              <a:cs typeface="Candara"/>
              <a:sym typeface="Candara"/>
            </a:endParaRPr>
          </a:p>
          <a:p>
            <a:pPr marL="342900" lvl="0" indent="-328930" algn="l" rtl="0">
              <a:lnSpc>
                <a:spcPct val="80000"/>
              </a:lnSpc>
              <a:spcBef>
                <a:spcPts val="544"/>
              </a:spcBef>
              <a:spcAft>
                <a:spcPts val="0"/>
              </a:spcAft>
              <a:buClr>
                <a:srgbClr val="FFFFFF"/>
              </a:buClr>
              <a:buSzPts val="2500"/>
              <a:buChar char="•"/>
            </a:pPr>
            <a:r>
              <a:rPr lang="en-US" sz="2500" b="1">
                <a:solidFill>
                  <a:srgbClr val="FFFFFF"/>
                </a:solidFill>
                <a:latin typeface="Candara"/>
                <a:ea typeface="Candara"/>
                <a:cs typeface="Candara"/>
                <a:sym typeface="Candara"/>
              </a:rPr>
              <a:t>Less education overall</a:t>
            </a:r>
            <a:endParaRPr sz="2500" b="1">
              <a:solidFill>
                <a:srgbClr val="FFFFFF"/>
              </a:solidFill>
            </a:endParaRPr>
          </a:p>
          <a:p>
            <a:pPr marL="742950" lvl="1" indent="-293369" algn="l" rtl="0">
              <a:lnSpc>
                <a:spcPct val="80000"/>
              </a:lnSpc>
              <a:spcBef>
                <a:spcPts val="476"/>
              </a:spcBef>
              <a:spcAft>
                <a:spcPts val="0"/>
              </a:spcAft>
              <a:buClr>
                <a:schemeClr val="dk1"/>
              </a:buClr>
              <a:buSzPts val="2500"/>
              <a:buChar char="–"/>
            </a:pPr>
            <a:r>
              <a:rPr lang="en-US" sz="2500">
                <a:latin typeface="Candara"/>
                <a:ea typeface="Candara"/>
                <a:cs typeface="Candara"/>
                <a:sym typeface="Candara"/>
              </a:rPr>
              <a:t>Men or women going to be affected by this?  </a:t>
            </a:r>
            <a:endParaRPr sz="2500"/>
          </a:p>
          <a:p>
            <a:pPr marL="1143000" lvl="2" indent="-257810" algn="l" rtl="0">
              <a:lnSpc>
                <a:spcPct val="80000"/>
              </a:lnSpc>
              <a:spcBef>
                <a:spcPts val="408"/>
              </a:spcBef>
              <a:spcAft>
                <a:spcPts val="0"/>
              </a:spcAft>
              <a:buClr>
                <a:schemeClr val="dk1"/>
              </a:buClr>
              <a:buSzPts val="2500"/>
              <a:buChar char="•"/>
            </a:pPr>
            <a:r>
              <a:rPr lang="en-US" sz="2500">
                <a:latin typeface="Candara"/>
                <a:ea typeface="Candara"/>
                <a:cs typeface="Candara"/>
                <a:sym typeface="Candara"/>
              </a:rPr>
              <a:t>Women! </a:t>
            </a:r>
            <a:endParaRPr sz="2500">
              <a:latin typeface="Candara"/>
              <a:ea typeface="Candara"/>
              <a:cs typeface="Candara"/>
              <a:sym typeface="Candara"/>
            </a:endParaRPr>
          </a:p>
          <a:p>
            <a:pPr marL="1143000" lvl="2" indent="-257810" algn="l" rtl="0">
              <a:lnSpc>
                <a:spcPct val="80000"/>
              </a:lnSpc>
              <a:spcBef>
                <a:spcPts val="408"/>
              </a:spcBef>
              <a:spcAft>
                <a:spcPts val="0"/>
              </a:spcAft>
              <a:buClr>
                <a:schemeClr val="dk1"/>
              </a:buClr>
              <a:buSzPts val="2500"/>
              <a:buChar char="•"/>
            </a:pPr>
            <a:r>
              <a:rPr lang="en-US" sz="2500">
                <a:latin typeface="Candara"/>
                <a:ea typeface="Candara"/>
                <a:cs typeface="Candara"/>
                <a:sym typeface="Candara"/>
              </a:rPr>
              <a:t>Women aren’t getting an education </a:t>
            </a:r>
            <a:endParaRPr sz="2500"/>
          </a:p>
          <a:p>
            <a:pPr marL="1143000" lvl="2" indent="-257810" algn="l" rtl="0">
              <a:lnSpc>
                <a:spcPct val="80000"/>
              </a:lnSpc>
              <a:spcBef>
                <a:spcPts val="408"/>
              </a:spcBef>
              <a:spcAft>
                <a:spcPts val="0"/>
              </a:spcAft>
              <a:buClr>
                <a:schemeClr val="dk1"/>
              </a:buClr>
              <a:buSzPts val="2500"/>
              <a:buChar char="•"/>
            </a:pPr>
            <a:r>
              <a:rPr lang="en-US" sz="2500">
                <a:latin typeface="Candara"/>
                <a:ea typeface="Candara"/>
                <a:cs typeface="Candara"/>
                <a:sym typeface="Candara"/>
              </a:rPr>
              <a:t>Think about how education and TFR are related</a:t>
            </a:r>
            <a:endParaRPr sz="2500">
              <a:latin typeface="Candara"/>
              <a:ea typeface="Candara"/>
              <a:cs typeface="Candara"/>
              <a:sym typeface="Candara"/>
            </a:endParaRPr>
          </a:p>
          <a:p>
            <a:pPr marL="342900" lvl="0" indent="-170180" algn="l" rtl="0">
              <a:lnSpc>
                <a:spcPct val="80000"/>
              </a:lnSpc>
              <a:spcBef>
                <a:spcPts val="544"/>
              </a:spcBef>
              <a:spcAft>
                <a:spcPts val="0"/>
              </a:spcAft>
              <a:buClr>
                <a:schemeClr val="dk1"/>
              </a:buClr>
              <a:buSzPts val="2720"/>
              <a:buNone/>
            </a:pPr>
            <a:endParaRPr sz="2500"/>
          </a:p>
        </p:txBody>
      </p:sp>
      <p:pic>
        <p:nvPicPr>
          <p:cNvPr id="134" name="Google Shape;134;p18"/>
          <p:cNvPicPr preferRelativeResize="0"/>
          <p:nvPr/>
        </p:nvPicPr>
        <p:blipFill rotWithShape="1">
          <a:blip r:embed="rId3">
            <a:alphaModFix/>
          </a:blip>
          <a:srcRect l="63891" t="25176" r="3752" b="10830"/>
          <a:stretch/>
        </p:blipFill>
        <p:spPr>
          <a:xfrm>
            <a:off x="0" y="1905000"/>
            <a:ext cx="3082376"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fade">
                                      <p:cBhvr>
                                        <p:cTn id="7" dur="500"/>
                                        <p:tgtEl>
                                          <p:spTgt spid="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xEl>
                                              <p:pRg st="1" end="1"/>
                                            </p:txEl>
                                          </p:spTgt>
                                        </p:tgtEl>
                                        <p:attrNameLst>
                                          <p:attrName>style.visibility</p:attrName>
                                        </p:attrNameLst>
                                      </p:cBhvr>
                                      <p:to>
                                        <p:strVal val="visible"/>
                                      </p:to>
                                    </p:set>
                                    <p:animEffect transition="in" filter="fade">
                                      <p:cBhvr>
                                        <p:cTn id="12" dur="500"/>
                                        <p:tgtEl>
                                          <p:spTgt spid="1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xEl>
                                              <p:pRg st="2" end="2"/>
                                            </p:txEl>
                                          </p:spTgt>
                                        </p:tgtEl>
                                        <p:attrNameLst>
                                          <p:attrName>style.visibility</p:attrName>
                                        </p:attrNameLst>
                                      </p:cBhvr>
                                      <p:to>
                                        <p:strVal val="visible"/>
                                      </p:to>
                                    </p:set>
                                    <p:animEffect transition="in" filter="fade">
                                      <p:cBhvr>
                                        <p:cTn id="17" dur="500"/>
                                        <p:tgtEl>
                                          <p:spTgt spid="1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
                                            <p:txEl>
                                              <p:pRg st="3" end="3"/>
                                            </p:txEl>
                                          </p:spTgt>
                                        </p:tgtEl>
                                        <p:attrNameLst>
                                          <p:attrName>style.visibility</p:attrName>
                                        </p:attrNameLst>
                                      </p:cBhvr>
                                      <p:to>
                                        <p:strVal val="visible"/>
                                      </p:to>
                                    </p:set>
                                    <p:animEffect transition="in" filter="fade">
                                      <p:cBhvr>
                                        <p:cTn id="22" dur="500"/>
                                        <p:tgtEl>
                                          <p:spTgt spid="1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
                                            <p:txEl>
                                              <p:pRg st="4" end="4"/>
                                            </p:txEl>
                                          </p:spTgt>
                                        </p:tgtEl>
                                        <p:attrNameLst>
                                          <p:attrName>style.visibility</p:attrName>
                                        </p:attrNameLst>
                                      </p:cBhvr>
                                      <p:to>
                                        <p:strVal val="visible"/>
                                      </p:to>
                                    </p:set>
                                    <p:animEffect transition="in" filter="fade">
                                      <p:cBhvr>
                                        <p:cTn id="27" dur="500"/>
                                        <p:tgtEl>
                                          <p:spTgt spid="1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
                                            <p:txEl>
                                              <p:pRg st="5" end="5"/>
                                            </p:txEl>
                                          </p:spTgt>
                                        </p:tgtEl>
                                        <p:attrNameLst>
                                          <p:attrName>style.visibility</p:attrName>
                                        </p:attrNameLst>
                                      </p:cBhvr>
                                      <p:to>
                                        <p:strVal val="visible"/>
                                      </p:to>
                                    </p:set>
                                    <p:animEffect transition="in" filter="fade">
                                      <p:cBhvr>
                                        <p:cTn id="32" dur="500"/>
                                        <p:tgtEl>
                                          <p:spTgt spid="1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
                                            <p:txEl>
                                              <p:pRg st="6" end="6"/>
                                            </p:txEl>
                                          </p:spTgt>
                                        </p:tgtEl>
                                        <p:attrNameLst>
                                          <p:attrName>style.visibility</p:attrName>
                                        </p:attrNameLst>
                                      </p:cBhvr>
                                      <p:to>
                                        <p:strVal val="visible"/>
                                      </p:to>
                                    </p:set>
                                    <p:animEffect transition="in" filter="fade">
                                      <p:cBhvr>
                                        <p:cTn id="37" dur="500"/>
                                        <p:tgtEl>
                                          <p:spTgt spid="13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3">
                                            <p:txEl>
                                              <p:pRg st="7" end="7"/>
                                            </p:txEl>
                                          </p:spTgt>
                                        </p:tgtEl>
                                        <p:attrNameLst>
                                          <p:attrName>style.visibility</p:attrName>
                                        </p:attrNameLst>
                                      </p:cBhvr>
                                      <p:to>
                                        <p:strVal val="visible"/>
                                      </p:to>
                                    </p:set>
                                    <p:animEffect transition="in" filter="fade">
                                      <p:cBhvr>
                                        <p:cTn id="42" dur="500"/>
                                        <p:tgtEl>
                                          <p:spTgt spid="13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3">
                                            <p:txEl>
                                              <p:pRg st="8" end="8"/>
                                            </p:txEl>
                                          </p:spTgt>
                                        </p:tgtEl>
                                        <p:attrNameLst>
                                          <p:attrName>style.visibility</p:attrName>
                                        </p:attrNameLst>
                                      </p:cBhvr>
                                      <p:to>
                                        <p:strVal val="visible"/>
                                      </p:to>
                                    </p:set>
                                    <p:animEffect transition="in" filter="fade">
                                      <p:cBhvr>
                                        <p:cTn id="47" dur="500"/>
                                        <p:tgtEl>
                                          <p:spTgt spid="13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3">
                                            <p:txEl>
                                              <p:pRg st="9" end="9"/>
                                            </p:txEl>
                                          </p:spTgt>
                                        </p:tgtEl>
                                        <p:attrNameLst>
                                          <p:attrName>style.visibility</p:attrName>
                                        </p:attrNameLst>
                                      </p:cBhvr>
                                      <p:to>
                                        <p:strVal val="visible"/>
                                      </p:to>
                                    </p:set>
                                    <p:animEffect transition="in" filter="fade">
                                      <p:cBhvr>
                                        <p:cTn id="52" dur="500"/>
                                        <p:tgtEl>
                                          <p:spTgt spid="13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3">
                                            <p:txEl>
                                              <p:pRg st="10" end="10"/>
                                            </p:txEl>
                                          </p:spTgt>
                                        </p:tgtEl>
                                        <p:attrNameLst>
                                          <p:attrName>style.visibility</p:attrName>
                                        </p:attrNameLst>
                                      </p:cBhvr>
                                      <p:to>
                                        <p:strVal val="visible"/>
                                      </p:to>
                                    </p:set>
                                    <p:animEffect transition="in" filter="fade">
                                      <p:cBhvr>
                                        <p:cTn id="57" dur="500"/>
                                        <p:tgtEl>
                                          <p:spTgt spid="13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3">
                                            <p:txEl>
                                              <p:pRg st="11" end="11"/>
                                            </p:txEl>
                                          </p:spTgt>
                                        </p:tgtEl>
                                        <p:attrNameLst>
                                          <p:attrName>style.visibility</p:attrName>
                                        </p:attrNameLst>
                                      </p:cBhvr>
                                      <p:to>
                                        <p:strVal val="visible"/>
                                      </p:to>
                                    </p:set>
                                    <p:animEffect transition="in" filter="fade">
                                      <p:cBhvr>
                                        <p:cTn id="62" dur="500"/>
                                        <p:tgtEl>
                                          <p:spTgt spid="13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457200" y="152400"/>
            <a:ext cx="8229600" cy="8683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Overlock"/>
              <a:buNone/>
            </a:pPr>
            <a:r>
              <a:rPr lang="en-US">
                <a:latin typeface="Overlock"/>
                <a:ea typeface="Overlock"/>
                <a:cs typeface="Overlock"/>
                <a:sym typeface="Overlock"/>
              </a:rPr>
              <a:t>Political Characteristics</a:t>
            </a:r>
            <a:endParaRPr>
              <a:latin typeface="Candara"/>
              <a:ea typeface="Candara"/>
              <a:cs typeface="Candara"/>
              <a:sym typeface="Candara"/>
            </a:endParaRPr>
          </a:p>
        </p:txBody>
      </p:sp>
      <p:sp>
        <p:nvSpPr>
          <p:cNvPr id="140" name="Google Shape;140;p19"/>
          <p:cNvSpPr txBox="1">
            <a:spLocks noGrp="1"/>
          </p:cNvSpPr>
          <p:nvPr>
            <p:ph type="body" idx="1"/>
          </p:nvPr>
        </p:nvSpPr>
        <p:spPr>
          <a:xfrm>
            <a:off x="152400" y="1066800"/>
            <a:ext cx="5181600" cy="5486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latin typeface="Candara"/>
                <a:ea typeface="Candara"/>
                <a:cs typeface="Candara"/>
                <a:sym typeface="Candara"/>
              </a:rPr>
              <a:t>How do you think government can get involved? </a:t>
            </a:r>
            <a:endParaRPr>
              <a:latin typeface="Candara"/>
              <a:ea typeface="Candara"/>
              <a:cs typeface="Candara"/>
              <a:sym typeface="Candara"/>
            </a:endParaRPr>
          </a:p>
          <a:p>
            <a:pPr marL="342900" lvl="0" indent="-342900" algn="l" rtl="0">
              <a:spcBef>
                <a:spcPts val="0"/>
              </a:spcBef>
              <a:spcAft>
                <a:spcPts val="0"/>
              </a:spcAft>
              <a:buClr>
                <a:srgbClr val="FFFFFF"/>
              </a:buClr>
              <a:buSzPts val="3200"/>
              <a:buChar char="•"/>
            </a:pPr>
            <a:r>
              <a:rPr lang="en-US" b="1">
                <a:solidFill>
                  <a:srgbClr val="FFFFFF"/>
                </a:solidFill>
                <a:latin typeface="Candara"/>
                <a:ea typeface="Candara"/>
                <a:cs typeface="Candara"/>
                <a:sym typeface="Candara"/>
              </a:rPr>
              <a:t>Government likely to implement an anti-natalist policy </a:t>
            </a:r>
            <a:endParaRPr b="1">
              <a:solidFill>
                <a:srgbClr val="FFFFFF"/>
              </a:solidFill>
            </a:endParaRPr>
          </a:p>
          <a:p>
            <a:pPr marL="742950" lvl="1" indent="-374650" algn="l" rtl="0">
              <a:spcBef>
                <a:spcPts val="640"/>
              </a:spcBef>
              <a:spcAft>
                <a:spcPts val="0"/>
              </a:spcAft>
              <a:buClr>
                <a:schemeClr val="dk1"/>
              </a:buClr>
              <a:buSzPts val="3200"/>
              <a:buChar char="–"/>
            </a:pPr>
            <a:r>
              <a:rPr lang="en-US">
                <a:latin typeface="Candara"/>
                <a:ea typeface="Candara"/>
                <a:cs typeface="Candara"/>
                <a:sym typeface="Candara"/>
              </a:rPr>
              <a:t>Anti-natalist = ways to limit population growth </a:t>
            </a:r>
            <a:endParaRPr/>
          </a:p>
          <a:p>
            <a:pPr marL="742950" lvl="1" indent="-374650" algn="l" rtl="0">
              <a:spcBef>
                <a:spcPts val="640"/>
              </a:spcBef>
              <a:spcAft>
                <a:spcPts val="0"/>
              </a:spcAft>
              <a:buClr>
                <a:schemeClr val="dk1"/>
              </a:buClr>
              <a:buSzPts val="3200"/>
              <a:buChar char="–"/>
            </a:pPr>
            <a:r>
              <a:rPr lang="en-US">
                <a:latin typeface="Candara"/>
                <a:ea typeface="Candara"/>
                <a:cs typeface="Candara"/>
                <a:sym typeface="Candara"/>
              </a:rPr>
              <a:t>Example:  One Child Policy (now Two Child) </a:t>
            </a:r>
            <a:endParaRPr>
              <a:latin typeface="Candara"/>
              <a:ea typeface="Candara"/>
              <a:cs typeface="Candara"/>
              <a:sym typeface="Candara"/>
            </a:endParaRPr>
          </a:p>
          <a:p>
            <a:pPr marL="342900" lvl="0" indent="-139700" algn="l" rtl="0">
              <a:spcBef>
                <a:spcPts val="640"/>
              </a:spcBef>
              <a:spcAft>
                <a:spcPts val="0"/>
              </a:spcAft>
              <a:buClr>
                <a:schemeClr val="dk1"/>
              </a:buClr>
              <a:buSzPts val="3200"/>
              <a:buNone/>
            </a:pPr>
            <a:endParaRPr/>
          </a:p>
        </p:txBody>
      </p:sp>
      <p:pic>
        <p:nvPicPr>
          <p:cNvPr id="141" name="Google Shape;141;p19"/>
          <p:cNvPicPr preferRelativeResize="0"/>
          <p:nvPr/>
        </p:nvPicPr>
        <p:blipFill rotWithShape="1">
          <a:blip r:embed="rId3">
            <a:alphaModFix/>
          </a:blip>
          <a:srcRect l="63891" t="25176" r="3752" b="10830"/>
          <a:stretch/>
        </p:blipFill>
        <p:spPr>
          <a:xfrm>
            <a:off x="5410200" y="1828800"/>
            <a:ext cx="3630354" cy="4038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500"/>
                                        <p:tgtEl>
                                          <p:spTgt spid="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1" end="1"/>
                                            </p:txEl>
                                          </p:spTgt>
                                        </p:tgtEl>
                                        <p:attrNameLst>
                                          <p:attrName>style.visibility</p:attrName>
                                        </p:attrNameLst>
                                      </p:cBhvr>
                                      <p:to>
                                        <p:strVal val="visible"/>
                                      </p:to>
                                    </p:set>
                                    <p:animEffect transition="in" filter="fade">
                                      <p:cBhvr>
                                        <p:cTn id="12" dur="500"/>
                                        <p:tgtEl>
                                          <p:spTgt spid="1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xEl>
                                              <p:pRg st="2" end="2"/>
                                            </p:txEl>
                                          </p:spTgt>
                                        </p:tgtEl>
                                        <p:attrNameLst>
                                          <p:attrName>style.visibility</p:attrName>
                                        </p:attrNameLst>
                                      </p:cBhvr>
                                      <p:to>
                                        <p:strVal val="visible"/>
                                      </p:to>
                                    </p:set>
                                    <p:animEffect transition="in" filter="fade">
                                      <p:cBhvr>
                                        <p:cTn id="17" dur="500"/>
                                        <p:tgtEl>
                                          <p:spTgt spid="1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0">
                                            <p:txEl>
                                              <p:pRg st="3" end="3"/>
                                            </p:txEl>
                                          </p:spTgt>
                                        </p:tgtEl>
                                        <p:attrNameLst>
                                          <p:attrName>style.visibility</p:attrName>
                                        </p:attrNameLst>
                                      </p:cBhvr>
                                      <p:to>
                                        <p:strVal val="visible"/>
                                      </p:to>
                                    </p:set>
                                    <p:animEffect transition="in" filter="fade">
                                      <p:cBhvr>
                                        <p:cTn id="22" dur="500"/>
                                        <p:tgtEl>
                                          <p:spTgt spid="1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
                                            <p:txEl>
                                              <p:pRg st="4" end="4"/>
                                            </p:txEl>
                                          </p:spTgt>
                                        </p:tgtEl>
                                        <p:attrNameLst>
                                          <p:attrName>style.visibility</p:attrName>
                                        </p:attrNameLst>
                                      </p:cBhvr>
                                      <p:to>
                                        <p:strVal val="visible"/>
                                      </p:to>
                                    </p:set>
                                    <p:animEffect transition="in" filter="fade">
                                      <p:cBhvr>
                                        <p:cTn id="27" dur="500"/>
                                        <p:tgtEl>
                                          <p:spTgt spid="1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Overlock"/>
              <a:buNone/>
            </a:pPr>
            <a:r>
              <a:rPr lang="en-US" b="1">
                <a:latin typeface="Overlock"/>
                <a:ea typeface="Overlock"/>
                <a:cs typeface="Overlock"/>
                <a:sym typeface="Overlock"/>
              </a:rPr>
              <a:t>Economic Characteristics</a:t>
            </a:r>
            <a:endParaRPr b="1">
              <a:latin typeface="Candara"/>
              <a:ea typeface="Candara"/>
              <a:cs typeface="Candara"/>
              <a:sym typeface="Candara"/>
            </a:endParaRPr>
          </a:p>
        </p:txBody>
      </p:sp>
      <p:sp>
        <p:nvSpPr>
          <p:cNvPr id="148" name="Google Shape;148;p20"/>
          <p:cNvSpPr txBox="1">
            <a:spLocks noGrp="1"/>
          </p:cNvSpPr>
          <p:nvPr>
            <p:ph type="body" idx="1"/>
          </p:nvPr>
        </p:nvSpPr>
        <p:spPr>
          <a:xfrm>
            <a:off x="3505200" y="990600"/>
            <a:ext cx="5410200" cy="57150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lt1"/>
              </a:buClr>
              <a:buSzPts val="2720"/>
              <a:buChar char="•"/>
            </a:pPr>
            <a:r>
              <a:rPr lang="en-US" sz="2720" b="1">
                <a:solidFill>
                  <a:schemeClr val="lt1"/>
                </a:solidFill>
                <a:latin typeface="Candara"/>
                <a:ea typeface="Candara"/>
                <a:cs typeface="Candara"/>
                <a:sym typeface="Candara"/>
              </a:rPr>
              <a:t>What characteristics can you predict about the workforce? </a:t>
            </a:r>
            <a:endParaRPr/>
          </a:p>
          <a:p>
            <a:pPr marL="742950" lvl="1" indent="-285750" algn="l" rtl="0">
              <a:lnSpc>
                <a:spcPct val="80000"/>
              </a:lnSpc>
              <a:spcBef>
                <a:spcPts val="476"/>
              </a:spcBef>
              <a:spcAft>
                <a:spcPts val="0"/>
              </a:spcAft>
              <a:buClr>
                <a:schemeClr val="dk1"/>
              </a:buClr>
              <a:buSzPts val="2380"/>
              <a:buChar char="–"/>
            </a:pPr>
            <a:r>
              <a:rPr lang="en-US" sz="2380">
                <a:latin typeface="Candara"/>
                <a:ea typeface="Candara"/>
                <a:cs typeface="Candara"/>
                <a:sym typeface="Candara"/>
              </a:rPr>
              <a:t>Expanding or large workforce </a:t>
            </a:r>
            <a:endParaRPr sz="2380">
              <a:latin typeface="Candara"/>
              <a:ea typeface="Candara"/>
              <a:cs typeface="Candara"/>
              <a:sym typeface="Candara"/>
            </a:endParaRPr>
          </a:p>
          <a:p>
            <a:pPr marL="742950" lvl="1" indent="-285750" algn="l" rtl="0">
              <a:lnSpc>
                <a:spcPct val="80000"/>
              </a:lnSpc>
              <a:spcBef>
                <a:spcPts val="476"/>
              </a:spcBef>
              <a:spcAft>
                <a:spcPts val="0"/>
              </a:spcAft>
              <a:buClr>
                <a:schemeClr val="dk1"/>
              </a:buClr>
              <a:buSzPts val="2380"/>
              <a:buChar char="–"/>
            </a:pPr>
            <a:r>
              <a:rPr lang="en-US" sz="2380">
                <a:latin typeface="Candara"/>
                <a:ea typeface="Candara"/>
                <a:cs typeface="Candara"/>
                <a:sym typeface="Candara"/>
              </a:rPr>
              <a:t>What?  How can you tell? </a:t>
            </a:r>
            <a:endParaRPr/>
          </a:p>
          <a:p>
            <a:pPr marL="742950" lvl="1" indent="-285750" algn="l" rtl="0">
              <a:lnSpc>
                <a:spcPct val="80000"/>
              </a:lnSpc>
              <a:spcBef>
                <a:spcPts val="476"/>
              </a:spcBef>
              <a:spcAft>
                <a:spcPts val="0"/>
              </a:spcAft>
              <a:buClr>
                <a:schemeClr val="dk1"/>
              </a:buClr>
              <a:buSzPts val="2380"/>
              <a:buChar char="–"/>
            </a:pPr>
            <a:r>
              <a:rPr lang="en-US" sz="2380">
                <a:latin typeface="Candara"/>
                <a:ea typeface="Candara"/>
                <a:cs typeface="Candara"/>
                <a:sym typeface="Candara"/>
              </a:rPr>
              <a:t>Remember, the population pyramid is always moving (you must predict what it looks like in 5 years) </a:t>
            </a:r>
            <a:endParaRPr sz="2380">
              <a:latin typeface="Candara"/>
              <a:ea typeface="Candara"/>
              <a:cs typeface="Candara"/>
              <a:sym typeface="Candara"/>
            </a:endParaRPr>
          </a:p>
          <a:p>
            <a:pPr marL="342900" lvl="0" indent="-342900" algn="l" rtl="0">
              <a:lnSpc>
                <a:spcPct val="80000"/>
              </a:lnSpc>
              <a:spcBef>
                <a:spcPts val="544"/>
              </a:spcBef>
              <a:spcAft>
                <a:spcPts val="0"/>
              </a:spcAft>
              <a:buClr>
                <a:schemeClr val="lt1"/>
              </a:buClr>
              <a:buSzPts val="2720"/>
              <a:buChar char="•"/>
            </a:pPr>
            <a:r>
              <a:rPr lang="en-US" sz="2720" b="1">
                <a:solidFill>
                  <a:schemeClr val="lt1"/>
                </a:solidFill>
                <a:latin typeface="Candara"/>
                <a:ea typeface="Candara"/>
                <a:cs typeface="Candara"/>
                <a:sym typeface="Candara"/>
              </a:rPr>
              <a:t>What can you tell about the youth dependency ratio?  High?  Low? </a:t>
            </a:r>
            <a:endParaRPr/>
          </a:p>
          <a:p>
            <a:pPr marL="742950" lvl="1" indent="-285750" algn="l" rtl="0">
              <a:lnSpc>
                <a:spcPct val="80000"/>
              </a:lnSpc>
              <a:spcBef>
                <a:spcPts val="476"/>
              </a:spcBef>
              <a:spcAft>
                <a:spcPts val="0"/>
              </a:spcAft>
              <a:buClr>
                <a:srgbClr val="FF0000"/>
              </a:buClr>
              <a:buSzPts val="2380"/>
              <a:buChar char="–"/>
            </a:pPr>
            <a:r>
              <a:rPr lang="en-US" sz="2380">
                <a:solidFill>
                  <a:srgbClr val="FF0000"/>
                </a:solidFill>
                <a:latin typeface="Candara"/>
                <a:ea typeface="Candara"/>
                <a:cs typeface="Candara"/>
                <a:sym typeface="Candara"/>
              </a:rPr>
              <a:t>HIGH </a:t>
            </a:r>
            <a:endParaRPr/>
          </a:p>
          <a:p>
            <a:pPr marL="742950" lvl="1" indent="-285750" algn="l" rtl="0">
              <a:lnSpc>
                <a:spcPct val="80000"/>
              </a:lnSpc>
              <a:spcBef>
                <a:spcPts val="476"/>
              </a:spcBef>
              <a:spcAft>
                <a:spcPts val="0"/>
              </a:spcAft>
              <a:buClr>
                <a:schemeClr val="dk1"/>
              </a:buClr>
              <a:buSzPts val="2380"/>
              <a:buChar char="–"/>
            </a:pPr>
            <a:r>
              <a:rPr lang="en-US" sz="2380">
                <a:latin typeface="Candara"/>
                <a:ea typeface="Candara"/>
                <a:cs typeface="Candara"/>
                <a:sym typeface="Candara"/>
              </a:rPr>
              <a:t>Why is this a problem?  </a:t>
            </a:r>
            <a:endParaRPr/>
          </a:p>
          <a:p>
            <a:pPr marL="742950" lvl="1" indent="-285750" algn="l" rtl="0">
              <a:lnSpc>
                <a:spcPct val="80000"/>
              </a:lnSpc>
              <a:spcBef>
                <a:spcPts val="476"/>
              </a:spcBef>
              <a:spcAft>
                <a:spcPts val="0"/>
              </a:spcAft>
              <a:buClr>
                <a:schemeClr val="dk1"/>
              </a:buClr>
              <a:buSzPts val="2380"/>
              <a:buChar char="–"/>
            </a:pPr>
            <a:r>
              <a:rPr lang="en-US" sz="2380">
                <a:latin typeface="Candara"/>
                <a:ea typeface="Candara"/>
                <a:cs typeface="Candara"/>
                <a:sym typeface="Candara"/>
              </a:rPr>
              <a:t>Babies cost money!  </a:t>
            </a:r>
            <a:endParaRPr sz="2380">
              <a:latin typeface="Candara"/>
              <a:ea typeface="Candara"/>
              <a:cs typeface="Candara"/>
              <a:sym typeface="Candara"/>
            </a:endParaRPr>
          </a:p>
          <a:p>
            <a:pPr marL="742950" lvl="1" indent="-285750" algn="l" rtl="0">
              <a:lnSpc>
                <a:spcPct val="80000"/>
              </a:lnSpc>
              <a:spcBef>
                <a:spcPts val="476"/>
              </a:spcBef>
              <a:spcAft>
                <a:spcPts val="0"/>
              </a:spcAft>
              <a:buClr>
                <a:schemeClr val="dk1"/>
              </a:buClr>
              <a:buSzPts val="2380"/>
              <a:buChar char="–"/>
            </a:pPr>
            <a:r>
              <a:rPr lang="en-US" sz="2380">
                <a:latin typeface="Candara"/>
                <a:ea typeface="Candara"/>
                <a:cs typeface="Candara"/>
                <a:sym typeface="Candara"/>
              </a:rPr>
              <a:t>Gov. has to spend $ on schools, daycares</a:t>
            </a:r>
            <a:endParaRPr sz="2380">
              <a:latin typeface="Candara"/>
              <a:ea typeface="Candara"/>
              <a:cs typeface="Candara"/>
              <a:sym typeface="Candara"/>
            </a:endParaRPr>
          </a:p>
          <a:p>
            <a:pPr marL="342900" lvl="0" indent="-170180" algn="l" rtl="0">
              <a:lnSpc>
                <a:spcPct val="80000"/>
              </a:lnSpc>
              <a:spcBef>
                <a:spcPts val="544"/>
              </a:spcBef>
              <a:spcAft>
                <a:spcPts val="0"/>
              </a:spcAft>
              <a:buClr>
                <a:schemeClr val="dk1"/>
              </a:buClr>
              <a:buSzPts val="2720"/>
              <a:buNone/>
            </a:pPr>
            <a:endParaRPr sz="2720"/>
          </a:p>
        </p:txBody>
      </p:sp>
      <p:pic>
        <p:nvPicPr>
          <p:cNvPr id="149" name="Google Shape;149;p20"/>
          <p:cNvPicPr preferRelativeResize="0"/>
          <p:nvPr/>
        </p:nvPicPr>
        <p:blipFill rotWithShape="1">
          <a:blip r:embed="rId3">
            <a:alphaModFix/>
          </a:blip>
          <a:srcRect l="63891" t="25176" r="3752" b="10830"/>
          <a:stretch/>
        </p:blipFill>
        <p:spPr>
          <a:xfrm>
            <a:off x="228600" y="1828800"/>
            <a:ext cx="3082376"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 calcmode="lin" valueType="num">
                                      <p:cBhvr additive="base">
                                        <p:cTn id="7" dur="500"/>
                                        <p:tgtEl>
                                          <p:spTgt spid="1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8">
                                            <p:txEl>
                                              <p:pRg st="1" end="1"/>
                                            </p:txEl>
                                          </p:spTgt>
                                        </p:tgtEl>
                                        <p:attrNameLst>
                                          <p:attrName>style.visibility</p:attrName>
                                        </p:attrNameLst>
                                      </p:cBhvr>
                                      <p:to>
                                        <p:strVal val="visible"/>
                                      </p:to>
                                    </p:set>
                                    <p:anim calcmode="lin" valueType="num">
                                      <p:cBhvr additive="base">
                                        <p:cTn id="12" dur="500"/>
                                        <p:tgtEl>
                                          <p:spTgt spid="14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8">
                                            <p:txEl>
                                              <p:pRg st="2" end="2"/>
                                            </p:txEl>
                                          </p:spTgt>
                                        </p:tgtEl>
                                        <p:attrNameLst>
                                          <p:attrName>style.visibility</p:attrName>
                                        </p:attrNameLst>
                                      </p:cBhvr>
                                      <p:to>
                                        <p:strVal val="visible"/>
                                      </p:to>
                                    </p:set>
                                    <p:anim calcmode="lin" valueType="num">
                                      <p:cBhvr additive="base">
                                        <p:cTn id="17" dur="500"/>
                                        <p:tgtEl>
                                          <p:spTgt spid="14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8">
                                            <p:txEl>
                                              <p:pRg st="3" end="3"/>
                                            </p:txEl>
                                          </p:spTgt>
                                        </p:tgtEl>
                                        <p:attrNameLst>
                                          <p:attrName>style.visibility</p:attrName>
                                        </p:attrNameLst>
                                      </p:cBhvr>
                                      <p:to>
                                        <p:strVal val="visible"/>
                                      </p:to>
                                    </p:set>
                                    <p:anim calcmode="lin" valueType="num">
                                      <p:cBhvr additive="base">
                                        <p:cTn id="22" dur="500"/>
                                        <p:tgtEl>
                                          <p:spTgt spid="14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8">
                                            <p:txEl>
                                              <p:pRg st="4" end="4"/>
                                            </p:txEl>
                                          </p:spTgt>
                                        </p:tgtEl>
                                        <p:attrNameLst>
                                          <p:attrName>style.visibility</p:attrName>
                                        </p:attrNameLst>
                                      </p:cBhvr>
                                      <p:to>
                                        <p:strVal val="visible"/>
                                      </p:to>
                                    </p:set>
                                    <p:anim calcmode="lin" valueType="num">
                                      <p:cBhvr additive="base">
                                        <p:cTn id="27" dur="500"/>
                                        <p:tgtEl>
                                          <p:spTgt spid="14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8">
                                            <p:txEl>
                                              <p:pRg st="5" end="5"/>
                                            </p:txEl>
                                          </p:spTgt>
                                        </p:tgtEl>
                                        <p:attrNameLst>
                                          <p:attrName>style.visibility</p:attrName>
                                        </p:attrNameLst>
                                      </p:cBhvr>
                                      <p:to>
                                        <p:strVal val="visible"/>
                                      </p:to>
                                    </p:set>
                                    <p:anim calcmode="lin" valueType="num">
                                      <p:cBhvr additive="base">
                                        <p:cTn id="32" dur="500"/>
                                        <p:tgtEl>
                                          <p:spTgt spid="14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8">
                                            <p:txEl>
                                              <p:pRg st="6" end="6"/>
                                            </p:txEl>
                                          </p:spTgt>
                                        </p:tgtEl>
                                        <p:attrNameLst>
                                          <p:attrName>style.visibility</p:attrName>
                                        </p:attrNameLst>
                                      </p:cBhvr>
                                      <p:to>
                                        <p:strVal val="visible"/>
                                      </p:to>
                                    </p:set>
                                    <p:anim calcmode="lin" valueType="num">
                                      <p:cBhvr additive="base">
                                        <p:cTn id="37" dur="500"/>
                                        <p:tgtEl>
                                          <p:spTgt spid="14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8">
                                            <p:txEl>
                                              <p:pRg st="7" end="7"/>
                                            </p:txEl>
                                          </p:spTgt>
                                        </p:tgtEl>
                                        <p:attrNameLst>
                                          <p:attrName>style.visibility</p:attrName>
                                        </p:attrNameLst>
                                      </p:cBhvr>
                                      <p:to>
                                        <p:strVal val="visible"/>
                                      </p:to>
                                    </p:set>
                                    <p:anim calcmode="lin" valueType="num">
                                      <p:cBhvr additive="base">
                                        <p:cTn id="42" dur="500"/>
                                        <p:tgtEl>
                                          <p:spTgt spid="14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8">
                                            <p:txEl>
                                              <p:pRg st="8" end="8"/>
                                            </p:txEl>
                                          </p:spTgt>
                                        </p:tgtEl>
                                        <p:attrNameLst>
                                          <p:attrName>style.visibility</p:attrName>
                                        </p:attrNameLst>
                                      </p:cBhvr>
                                      <p:to>
                                        <p:strVal val="visible"/>
                                      </p:to>
                                    </p:set>
                                    <p:anim calcmode="lin" valueType="num">
                                      <p:cBhvr additive="base">
                                        <p:cTn id="47" dur="500"/>
                                        <p:tgtEl>
                                          <p:spTgt spid="14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8">
                                            <p:txEl>
                                              <p:pRg st="9" end="9"/>
                                            </p:txEl>
                                          </p:spTgt>
                                        </p:tgtEl>
                                        <p:attrNameLst>
                                          <p:attrName>style.visibility</p:attrName>
                                        </p:attrNameLst>
                                      </p:cBhvr>
                                      <p:to>
                                        <p:strVal val="visible"/>
                                      </p:to>
                                    </p:set>
                                    <p:anim calcmode="lin" valueType="num">
                                      <p:cBhvr additive="base">
                                        <p:cTn id="52" dur="500"/>
                                        <p:tgtEl>
                                          <p:spTgt spid="14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457200" y="-16351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Overlock"/>
              <a:buNone/>
            </a:pPr>
            <a:r>
              <a:rPr lang="en-US" sz="4800" b="1">
                <a:latin typeface="Overlock"/>
                <a:ea typeface="Overlock"/>
                <a:cs typeface="Overlock"/>
                <a:sym typeface="Overlock"/>
              </a:rPr>
              <a:t>Economic Characteristics</a:t>
            </a:r>
            <a:endParaRPr sz="4800" b="1"/>
          </a:p>
        </p:txBody>
      </p:sp>
      <p:sp>
        <p:nvSpPr>
          <p:cNvPr id="155" name="Google Shape;155;p21"/>
          <p:cNvSpPr txBox="1">
            <a:spLocks noGrp="1"/>
          </p:cNvSpPr>
          <p:nvPr>
            <p:ph type="body" idx="1"/>
          </p:nvPr>
        </p:nvSpPr>
        <p:spPr>
          <a:xfrm>
            <a:off x="133350" y="762000"/>
            <a:ext cx="8648700" cy="5753100"/>
          </a:xfrm>
          <a:prstGeom prst="rect">
            <a:avLst/>
          </a:prstGeom>
          <a:noFill/>
          <a:ln>
            <a:noFill/>
          </a:ln>
        </p:spPr>
        <p:txBody>
          <a:bodyPr spcFirstLastPara="1" wrap="square" lIns="91425" tIns="45700" rIns="91425" bIns="45700" anchor="t" anchorCtr="0">
            <a:noAutofit/>
          </a:bodyPr>
          <a:lstStyle/>
          <a:p>
            <a:pPr marL="342900" lvl="0" indent="-372110" algn="l" rtl="0">
              <a:lnSpc>
                <a:spcPct val="80000"/>
              </a:lnSpc>
              <a:spcBef>
                <a:spcPts val="0"/>
              </a:spcBef>
              <a:spcAft>
                <a:spcPts val="0"/>
              </a:spcAft>
              <a:buClr>
                <a:schemeClr val="lt1"/>
              </a:buClr>
              <a:buSzPts val="2700"/>
              <a:buChar char="•"/>
            </a:pPr>
            <a:r>
              <a:rPr lang="en-US" sz="2700" b="1">
                <a:solidFill>
                  <a:schemeClr val="lt1"/>
                </a:solidFill>
                <a:latin typeface="Candara"/>
                <a:ea typeface="Candara"/>
                <a:cs typeface="Candara"/>
                <a:sym typeface="Candara"/>
              </a:rPr>
              <a:t>What characteristics can you predict about the elder dependency ratio?  High or low? </a:t>
            </a:r>
            <a:endParaRPr sz="2700"/>
          </a:p>
          <a:p>
            <a:pPr marL="742950" lvl="1" indent="-332740" algn="l" rtl="0">
              <a:lnSpc>
                <a:spcPct val="80000"/>
              </a:lnSpc>
              <a:spcBef>
                <a:spcPts val="392"/>
              </a:spcBef>
              <a:spcAft>
                <a:spcPts val="0"/>
              </a:spcAft>
              <a:buClr>
                <a:srgbClr val="FF0000"/>
              </a:buClr>
              <a:buSzPts val="2700"/>
              <a:buChar char="–"/>
            </a:pPr>
            <a:r>
              <a:rPr lang="en-US" sz="2700">
                <a:solidFill>
                  <a:srgbClr val="FF0000"/>
                </a:solidFill>
                <a:latin typeface="Candara"/>
                <a:ea typeface="Candara"/>
                <a:cs typeface="Candara"/>
                <a:sym typeface="Candara"/>
              </a:rPr>
              <a:t>Low</a:t>
            </a:r>
            <a:r>
              <a:rPr lang="en-US" sz="2700" b="1">
                <a:solidFill>
                  <a:srgbClr val="FF0000"/>
                </a:solidFill>
                <a:latin typeface="Candara"/>
                <a:ea typeface="Candara"/>
                <a:cs typeface="Candara"/>
                <a:sym typeface="Candara"/>
              </a:rPr>
              <a:t>!</a:t>
            </a:r>
            <a:r>
              <a:rPr lang="en-US" sz="2700">
                <a:solidFill>
                  <a:srgbClr val="FF0000"/>
                </a:solidFill>
                <a:latin typeface="Candara"/>
                <a:ea typeface="Candara"/>
                <a:cs typeface="Candara"/>
                <a:sym typeface="Candara"/>
              </a:rPr>
              <a:t> </a:t>
            </a:r>
            <a:endParaRPr sz="2700"/>
          </a:p>
          <a:p>
            <a:pPr marL="742950" lvl="1" indent="-332740" algn="l" rtl="0">
              <a:lnSpc>
                <a:spcPct val="80000"/>
              </a:lnSpc>
              <a:spcBef>
                <a:spcPts val="392"/>
              </a:spcBef>
              <a:spcAft>
                <a:spcPts val="0"/>
              </a:spcAft>
              <a:buClr>
                <a:schemeClr val="dk1"/>
              </a:buClr>
              <a:buSzPts val="2700"/>
              <a:buChar char="–"/>
            </a:pPr>
            <a:r>
              <a:rPr lang="en-US" sz="2700">
                <a:latin typeface="Candara"/>
                <a:ea typeface="Candara"/>
                <a:cs typeface="Candara"/>
                <a:sym typeface="Candara"/>
              </a:rPr>
              <a:t>That’s good!  Now you don’t have to spend $$$ on transfer payments </a:t>
            </a:r>
            <a:endParaRPr sz="2700">
              <a:latin typeface="Candara"/>
              <a:ea typeface="Candara"/>
              <a:cs typeface="Candara"/>
              <a:sym typeface="Candara"/>
            </a:endParaRPr>
          </a:p>
          <a:p>
            <a:pPr marL="1143000" lvl="2" indent="-285750" algn="l" rtl="0">
              <a:lnSpc>
                <a:spcPct val="80000"/>
              </a:lnSpc>
              <a:spcBef>
                <a:spcPts val="392"/>
              </a:spcBef>
              <a:spcAft>
                <a:spcPts val="0"/>
              </a:spcAft>
              <a:buClr>
                <a:schemeClr val="dk1"/>
              </a:buClr>
              <a:buSzPts val="2700"/>
              <a:buChar char="•"/>
            </a:pPr>
            <a:r>
              <a:rPr lang="en-US" sz="2700">
                <a:latin typeface="Candara"/>
                <a:ea typeface="Candara"/>
                <a:cs typeface="Candara"/>
                <a:sym typeface="Candara"/>
              </a:rPr>
              <a:t>Transfer payments = anything you receive but didn’t do a productive service to earn </a:t>
            </a:r>
            <a:endParaRPr sz="2700">
              <a:latin typeface="Candara"/>
              <a:ea typeface="Candara"/>
              <a:cs typeface="Candara"/>
              <a:sym typeface="Candara"/>
            </a:endParaRPr>
          </a:p>
          <a:p>
            <a:pPr marL="1600200" lvl="3" indent="-285750" algn="l" rtl="0">
              <a:lnSpc>
                <a:spcPct val="80000"/>
              </a:lnSpc>
              <a:spcBef>
                <a:spcPts val="392"/>
              </a:spcBef>
              <a:spcAft>
                <a:spcPts val="0"/>
              </a:spcAft>
              <a:buClr>
                <a:schemeClr val="dk1"/>
              </a:buClr>
              <a:buSzPts val="2700"/>
              <a:buChar char="–"/>
            </a:pPr>
            <a:r>
              <a:rPr lang="en-US" sz="2700">
                <a:latin typeface="Candara"/>
                <a:ea typeface="Candara"/>
                <a:cs typeface="Candara"/>
                <a:sym typeface="Candara"/>
              </a:rPr>
              <a:t>Examples: medicare, food stamps. social security </a:t>
            </a:r>
            <a:endParaRPr sz="2700"/>
          </a:p>
          <a:p>
            <a:pPr marL="342900" lvl="0" indent="-372110" algn="l" rtl="0">
              <a:lnSpc>
                <a:spcPct val="80000"/>
              </a:lnSpc>
              <a:spcBef>
                <a:spcPts val="448"/>
              </a:spcBef>
              <a:spcAft>
                <a:spcPts val="0"/>
              </a:spcAft>
              <a:buClr>
                <a:schemeClr val="lt1"/>
              </a:buClr>
              <a:buSzPts val="2700"/>
              <a:buChar char="•"/>
            </a:pPr>
            <a:r>
              <a:rPr lang="en-US" sz="2700" b="1">
                <a:solidFill>
                  <a:schemeClr val="lt1"/>
                </a:solidFill>
                <a:latin typeface="Candara"/>
                <a:ea typeface="Candara"/>
                <a:cs typeface="Candara"/>
                <a:sym typeface="Candara"/>
              </a:rPr>
              <a:t>What predictions can you make women in the workforce? </a:t>
            </a:r>
            <a:endParaRPr sz="2700"/>
          </a:p>
          <a:p>
            <a:pPr marL="742950" lvl="1" indent="-332740" algn="l" rtl="0">
              <a:lnSpc>
                <a:spcPct val="80000"/>
              </a:lnSpc>
              <a:spcBef>
                <a:spcPts val="392"/>
              </a:spcBef>
              <a:spcAft>
                <a:spcPts val="0"/>
              </a:spcAft>
              <a:buClr>
                <a:srgbClr val="FF0000"/>
              </a:buClr>
              <a:buSzPts val="2700"/>
              <a:buChar char="–"/>
            </a:pPr>
            <a:r>
              <a:rPr lang="en-US" sz="2700">
                <a:solidFill>
                  <a:srgbClr val="FF0000"/>
                </a:solidFill>
                <a:latin typeface="Candara"/>
                <a:ea typeface="Candara"/>
                <a:cs typeface="Candara"/>
                <a:sym typeface="Candara"/>
              </a:rPr>
              <a:t>Less women</a:t>
            </a:r>
            <a:endParaRPr sz="2700"/>
          </a:p>
          <a:p>
            <a:pPr marL="742950" lvl="1" indent="-332740" algn="l" rtl="0">
              <a:lnSpc>
                <a:spcPct val="80000"/>
              </a:lnSpc>
              <a:spcBef>
                <a:spcPts val="392"/>
              </a:spcBef>
              <a:spcAft>
                <a:spcPts val="0"/>
              </a:spcAft>
              <a:buClr>
                <a:schemeClr val="dk1"/>
              </a:buClr>
              <a:buSzPts val="2700"/>
              <a:buChar char="–"/>
            </a:pPr>
            <a:r>
              <a:rPr lang="en-US" sz="2700">
                <a:latin typeface="Candara"/>
                <a:ea typeface="Candara"/>
                <a:cs typeface="Candara"/>
                <a:sym typeface="Candara"/>
              </a:rPr>
              <a:t>Why?  </a:t>
            </a:r>
            <a:endParaRPr sz="2700"/>
          </a:p>
          <a:p>
            <a:pPr marL="742950" lvl="1" indent="-332740" algn="l" rtl="0">
              <a:lnSpc>
                <a:spcPct val="80000"/>
              </a:lnSpc>
              <a:spcBef>
                <a:spcPts val="392"/>
              </a:spcBef>
              <a:spcAft>
                <a:spcPts val="0"/>
              </a:spcAft>
              <a:buClr>
                <a:schemeClr val="dk1"/>
              </a:buClr>
              <a:buSzPts val="2700"/>
              <a:buChar char="–"/>
            </a:pPr>
            <a:r>
              <a:rPr lang="en-US" sz="2700">
                <a:latin typeface="Candara"/>
                <a:ea typeface="Candara"/>
                <a:cs typeface="Candara"/>
                <a:sym typeface="Candara"/>
              </a:rPr>
              <a:t>Not educated – having a family instead </a:t>
            </a:r>
            <a:endParaRPr sz="2700">
              <a:latin typeface="Candara"/>
              <a:ea typeface="Candara"/>
              <a:cs typeface="Candara"/>
              <a:sym typeface="Candara"/>
            </a:endParaRPr>
          </a:p>
          <a:p>
            <a:pPr marL="342900" marR="0" lvl="0" indent="-372110" algn="l" rtl="0">
              <a:lnSpc>
                <a:spcPct val="80000"/>
              </a:lnSpc>
              <a:spcBef>
                <a:spcPts val="448"/>
              </a:spcBef>
              <a:spcAft>
                <a:spcPts val="0"/>
              </a:spcAft>
              <a:buClr>
                <a:schemeClr val="lt1"/>
              </a:buClr>
              <a:buSzPts val="2700"/>
              <a:buFont typeface="Arial"/>
              <a:buChar char="•"/>
            </a:pPr>
            <a:endParaRPr sz="2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Effect transition="in" filter="fade">
                                      <p:cBhvr>
                                        <p:cTn id="7" dur="2000"/>
                                        <p:tgtEl>
                                          <p:spTgt spid="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xEl>
                                              <p:pRg st="1" end="1"/>
                                            </p:txEl>
                                          </p:spTgt>
                                        </p:tgtEl>
                                        <p:attrNameLst>
                                          <p:attrName>style.visibility</p:attrName>
                                        </p:attrNameLst>
                                      </p:cBhvr>
                                      <p:to>
                                        <p:strVal val="visible"/>
                                      </p:to>
                                    </p:set>
                                    <p:animEffect transition="in" filter="fade">
                                      <p:cBhvr>
                                        <p:cTn id="12" dur="2000"/>
                                        <p:tgtEl>
                                          <p:spTgt spid="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xEl>
                                              <p:pRg st="2" end="2"/>
                                            </p:txEl>
                                          </p:spTgt>
                                        </p:tgtEl>
                                        <p:attrNameLst>
                                          <p:attrName>style.visibility</p:attrName>
                                        </p:attrNameLst>
                                      </p:cBhvr>
                                      <p:to>
                                        <p:strVal val="visible"/>
                                      </p:to>
                                    </p:set>
                                    <p:animEffect transition="in" filter="fade">
                                      <p:cBhvr>
                                        <p:cTn id="17" dur="2000"/>
                                        <p:tgtEl>
                                          <p:spTgt spid="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
                                            <p:txEl>
                                              <p:pRg st="3" end="3"/>
                                            </p:txEl>
                                          </p:spTgt>
                                        </p:tgtEl>
                                        <p:attrNameLst>
                                          <p:attrName>style.visibility</p:attrName>
                                        </p:attrNameLst>
                                      </p:cBhvr>
                                      <p:to>
                                        <p:strVal val="visible"/>
                                      </p:to>
                                    </p:set>
                                    <p:animEffect transition="in" filter="fade">
                                      <p:cBhvr>
                                        <p:cTn id="22" dur="2000"/>
                                        <p:tgtEl>
                                          <p:spTgt spid="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5">
                                            <p:txEl>
                                              <p:pRg st="4" end="4"/>
                                            </p:txEl>
                                          </p:spTgt>
                                        </p:tgtEl>
                                        <p:attrNameLst>
                                          <p:attrName>style.visibility</p:attrName>
                                        </p:attrNameLst>
                                      </p:cBhvr>
                                      <p:to>
                                        <p:strVal val="visible"/>
                                      </p:to>
                                    </p:set>
                                    <p:animEffect transition="in" filter="fade">
                                      <p:cBhvr>
                                        <p:cTn id="27" dur="2000"/>
                                        <p:tgtEl>
                                          <p:spTgt spid="1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5">
                                            <p:txEl>
                                              <p:pRg st="5" end="5"/>
                                            </p:txEl>
                                          </p:spTgt>
                                        </p:tgtEl>
                                        <p:attrNameLst>
                                          <p:attrName>style.visibility</p:attrName>
                                        </p:attrNameLst>
                                      </p:cBhvr>
                                      <p:to>
                                        <p:strVal val="visible"/>
                                      </p:to>
                                    </p:set>
                                    <p:animEffect transition="in" filter="fade">
                                      <p:cBhvr>
                                        <p:cTn id="32" dur="2000"/>
                                        <p:tgtEl>
                                          <p:spTgt spid="1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5">
                                            <p:txEl>
                                              <p:pRg st="6" end="6"/>
                                            </p:txEl>
                                          </p:spTgt>
                                        </p:tgtEl>
                                        <p:attrNameLst>
                                          <p:attrName>style.visibility</p:attrName>
                                        </p:attrNameLst>
                                      </p:cBhvr>
                                      <p:to>
                                        <p:strVal val="visible"/>
                                      </p:to>
                                    </p:set>
                                    <p:animEffect transition="in" filter="fade">
                                      <p:cBhvr>
                                        <p:cTn id="37" dur="2000"/>
                                        <p:tgtEl>
                                          <p:spTgt spid="1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5">
                                            <p:txEl>
                                              <p:pRg st="7" end="7"/>
                                            </p:txEl>
                                          </p:spTgt>
                                        </p:tgtEl>
                                        <p:attrNameLst>
                                          <p:attrName>style.visibility</p:attrName>
                                        </p:attrNameLst>
                                      </p:cBhvr>
                                      <p:to>
                                        <p:strVal val="visible"/>
                                      </p:to>
                                    </p:set>
                                    <p:animEffect transition="in" filter="fade">
                                      <p:cBhvr>
                                        <p:cTn id="42" dur="2000"/>
                                        <p:tgtEl>
                                          <p:spTgt spid="1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5">
                                            <p:txEl>
                                              <p:pRg st="8" end="8"/>
                                            </p:txEl>
                                          </p:spTgt>
                                        </p:tgtEl>
                                        <p:attrNameLst>
                                          <p:attrName>style.visibility</p:attrName>
                                        </p:attrNameLst>
                                      </p:cBhvr>
                                      <p:to>
                                        <p:strVal val="visible"/>
                                      </p:to>
                                    </p:set>
                                    <p:animEffect transition="in" filter="fade">
                                      <p:cBhvr>
                                        <p:cTn id="47" dur="2000"/>
                                        <p:tgtEl>
                                          <p:spTgt spid="15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5">
                                            <p:txEl>
                                              <p:pRg st="9" end="9"/>
                                            </p:txEl>
                                          </p:spTgt>
                                        </p:tgtEl>
                                        <p:attrNameLst>
                                          <p:attrName>style.visibility</p:attrName>
                                        </p:attrNameLst>
                                      </p:cBhvr>
                                      <p:to>
                                        <p:strVal val="visible"/>
                                      </p:to>
                                    </p:set>
                                    <p:animEffect transition="in" filter="fade">
                                      <p:cBhvr>
                                        <p:cTn id="52" dur="2000"/>
                                        <p:tgtEl>
                                          <p:spTgt spid="1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1091</Words>
  <Application>Microsoft Office PowerPoint</Application>
  <PresentationFormat>On-screen Show (4:3)</PresentationFormat>
  <Paragraphs>174</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Overlock</vt:lpstr>
      <vt:lpstr>Arial</vt:lpstr>
      <vt:lpstr>Candara</vt:lpstr>
      <vt:lpstr>Calibri</vt:lpstr>
      <vt:lpstr>Office Theme</vt:lpstr>
      <vt:lpstr>Population Pyramids</vt:lpstr>
      <vt:lpstr>PowerPoint Presentation</vt:lpstr>
      <vt:lpstr>How to read a Population Pyramid</vt:lpstr>
      <vt:lpstr>Lets make some predictions…</vt:lpstr>
      <vt:lpstr>Demographic Characteristics</vt:lpstr>
      <vt:lpstr>Social Characteristics</vt:lpstr>
      <vt:lpstr>Political Characteristics</vt:lpstr>
      <vt:lpstr>Economic Characteristics</vt:lpstr>
      <vt:lpstr>Economic Characteristics</vt:lpstr>
      <vt:lpstr>Economic Characteristics</vt:lpstr>
      <vt:lpstr>Environmental Characteristics</vt:lpstr>
      <vt:lpstr>What would you name this pyramid?</vt:lpstr>
      <vt:lpstr>Demographic Characteristics</vt:lpstr>
      <vt:lpstr>Demographic Characteristics</vt:lpstr>
      <vt:lpstr>Social Characteristics</vt:lpstr>
      <vt:lpstr>Political Characteristics</vt:lpstr>
      <vt:lpstr>Economic Characteristics</vt:lpstr>
      <vt:lpstr>Environmental Characteristics</vt:lpstr>
      <vt:lpstr>What would you name this pyramid?</vt:lpstr>
      <vt:lpstr>Demographic Characteristics</vt:lpstr>
      <vt:lpstr>Social Characteristics</vt:lpstr>
      <vt:lpstr>Political Characteristics</vt:lpstr>
      <vt:lpstr>Economic Characteristics</vt:lpstr>
      <vt:lpstr>Environmental Characteristics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Pyramids</dc:title>
  <dc:creator>Carrie Churchill</dc:creator>
  <cp:lastModifiedBy>Carrie Churchill</cp:lastModifiedBy>
  <cp:revision>2</cp:revision>
  <dcterms:modified xsi:type="dcterms:W3CDTF">2019-09-12T12:21:01Z</dcterms:modified>
</cp:coreProperties>
</file>