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73" r:id="rId10"/>
    <p:sldId id="264" r:id="rId11"/>
    <p:sldId id="265" r:id="rId12"/>
    <p:sldId id="266" r:id="rId13"/>
    <p:sldId id="267" r:id="rId14"/>
    <p:sldId id="268" r:id="rId15"/>
    <p:sldId id="269" r:id="rId16"/>
    <p:sldId id="270" r:id="rId17"/>
    <p:sldId id="271" r:id="rId18"/>
    <p:sldId id="272" r:id="rId19"/>
    <p:sldId id="374" r:id="rId20"/>
    <p:sldId id="274" r:id="rId21"/>
    <p:sldId id="375" r:id="rId22"/>
    <p:sldId id="275" r:id="rId23"/>
    <p:sldId id="376" r:id="rId24"/>
    <p:sldId id="278" r:id="rId25"/>
    <p:sldId id="377" r:id="rId26"/>
    <p:sldId id="280" r:id="rId27"/>
    <p:sldId id="281" r:id="rId28"/>
    <p:sldId id="282" r:id="rId29"/>
    <p:sldId id="283" r:id="rId30"/>
    <p:sldId id="378" r:id="rId31"/>
    <p:sldId id="286" r:id="rId32"/>
    <p:sldId id="287" r:id="rId33"/>
    <p:sldId id="288" r:id="rId34"/>
    <p:sldId id="289" r:id="rId35"/>
    <p:sldId id="290" r:id="rId36"/>
    <p:sldId id="379" r:id="rId37"/>
    <p:sldId id="293" r:id="rId38"/>
    <p:sldId id="380" r:id="rId39"/>
    <p:sldId id="295" r:id="rId40"/>
    <p:sldId id="381" r:id="rId41"/>
    <p:sldId id="298" r:id="rId42"/>
    <p:sldId id="299" r:id="rId43"/>
    <p:sldId id="300" r:id="rId44"/>
    <p:sldId id="301" r:id="rId45"/>
    <p:sldId id="302" r:id="rId46"/>
    <p:sldId id="303" r:id="rId47"/>
    <p:sldId id="304" r:id="rId48"/>
    <p:sldId id="305" r:id="rId49"/>
    <p:sldId id="382" r:id="rId50"/>
    <p:sldId id="390" r:id="rId51"/>
    <p:sldId id="39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A6DD84-2A91-42E2-9582-8588DD99E67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96206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6DD84-2A91-42E2-9582-8588DD99E67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188102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6DD84-2A91-42E2-9582-8588DD99E67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82366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6DD84-2A91-42E2-9582-8588DD99E67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218354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A6DD84-2A91-42E2-9582-8588DD99E67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115359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A6DD84-2A91-42E2-9582-8588DD99E67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220851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A6DD84-2A91-42E2-9582-8588DD99E67F}"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141870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A6DD84-2A91-42E2-9582-8588DD99E67F}"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40190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6DD84-2A91-42E2-9582-8588DD99E67F}"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146691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A6DD84-2A91-42E2-9582-8588DD99E67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236147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A6DD84-2A91-42E2-9582-8588DD99E67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6A6D-5BC7-46F4-B92B-8EA8875B44AC}" type="slidenum">
              <a:rPr lang="en-US" smtClean="0"/>
              <a:t>‹#›</a:t>
            </a:fld>
            <a:endParaRPr lang="en-US"/>
          </a:p>
        </p:txBody>
      </p:sp>
    </p:spTree>
    <p:extLst>
      <p:ext uri="{BB962C8B-B14F-4D97-AF65-F5344CB8AC3E}">
        <p14:creationId xmlns:p14="http://schemas.microsoft.com/office/powerpoint/2010/main" val="80721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6DD84-2A91-42E2-9582-8588DD99E67F}"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B6A6D-5BC7-46F4-B92B-8EA8875B44AC}" type="slidenum">
              <a:rPr lang="en-US" smtClean="0"/>
              <a:t>‹#›</a:t>
            </a:fld>
            <a:endParaRPr lang="en-US"/>
          </a:p>
        </p:txBody>
      </p:sp>
    </p:spTree>
    <p:extLst>
      <p:ext uri="{BB962C8B-B14F-4D97-AF65-F5344CB8AC3E}">
        <p14:creationId xmlns:p14="http://schemas.microsoft.com/office/powerpoint/2010/main" val="1214167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history.com/topics/middle-ages/videos/mankind-the-story-of-all-of-us-the-printing-pres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__X5Z9Iztr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istory.com/topics/middle-ages/videos/henry-viii?m=528e394da93ae&amp;s=undefined&amp;f=1&amp;free=fal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3EGzHsye71c&amp;list=RDrZy6XilXDZQ&amp;index=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history.com/topics/enlightenment/videos/beyond-the-big-bang-galileo-galilei?m=528e394da93ae&amp;s=undefined&amp;f=1&amp;free=false"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www.history.com/topics/enlightenment/videos/mankind-the-story-of-all-of-us-scientific-revolution?m=528e394da93ae&amp;s=undefined&amp;f=1&amp;free=fal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istory.com/topics/enlightenment/videos/beyond-the-big-bang-sir-isaac-newtons-law-of-gravit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istory.com/topics/enlightenment/videos/humanism-triggers-the-renaissance?m=528e394da93ae&amp;s=undefined&amp;f=1&amp;free=fal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Renaissance and Reformation Notes</a:t>
            </a:r>
          </a:p>
        </p:txBody>
      </p:sp>
      <p:sp>
        <p:nvSpPr>
          <p:cNvPr id="3" name="Subtitle 2"/>
          <p:cNvSpPr>
            <a:spLocks noGrp="1"/>
          </p:cNvSpPr>
          <p:nvPr>
            <p:ph type="subTitle" idx="1"/>
          </p:nvPr>
        </p:nvSpPr>
        <p:spPr/>
        <p:txBody>
          <a:bodyPr/>
          <a:lstStyle/>
          <a:p>
            <a:r>
              <a:rPr lang="en-US"/>
              <a:t>World History</a:t>
            </a:r>
          </a:p>
        </p:txBody>
      </p:sp>
    </p:spTree>
    <p:extLst>
      <p:ext uri="{BB962C8B-B14F-4D97-AF65-F5344CB8AC3E}">
        <p14:creationId xmlns:p14="http://schemas.microsoft.com/office/powerpoint/2010/main" val="395214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006600"/>
                </a:solidFill>
              </a:rPr>
              <a:t>                </a:t>
            </a:r>
            <a:r>
              <a:rPr lang="en-US" u="sng" dirty="0">
                <a:solidFill>
                  <a:srgbClr val="006600"/>
                </a:solidFill>
              </a:rPr>
              <a:t> New Techniques</a:t>
            </a:r>
          </a:p>
        </p:txBody>
      </p:sp>
      <p:sp>
        <p:nvSpPr>
          <p:cNvPr id="3" name="Content Placeholder 2"/>
          <p:cNvSpPr>
            <a:spLocks noGrp="1"/>
          </p:cNvSpPr>
          <p:nvPr>
            <p:ph sz="half" idx="1"/>
          </p:nvPr>
        </p:nvSpPr>
        <p:spPr>
          <a:xfrm>
            <a:off x="1524000" y="1536192"/>
            <a:ext cx="4572000" cy="5321808"/>
          </a:xfrm>
        </p:spPr>
        <p:txBody>
          <a:bodyPr>
            <a:normAutofit fontScale="92500" lnSpcReduction="10000"/>
          </a:bodyPr>
          <a:lstStyle/>
          <a:p>
            <a:pPr lvl="0"/>
            <a:r>
              <a:rPr lang="en-US" dirty="0"/>
              <a:t>Renaissance painters developed new techniques for representing both humans and landscapes in a </a:t>
            </a:r>
            <a:r>
              <a:rPr lang="en-US" b="1" dirty="0"/>
              <a:t>realistic way </a:t>
            </a:r>
          </a:p>
          <a:p>
            <a:pPr lvl="0"/>
            <a:r>
              <a:rPr lang="en-US" b="1" dirty="0"/>
              <a:t>Perspective</a:t>
            </a:r>
            <a:r>
              <a:rPr lang="en-US" dirty="0"/>
              <a:t>: making distant objects smaller that those close to the viewer</a:t>
            </a:r>
          </a:p>
          <a:p>
            <a:pPr lvl="0"/>
            <a:r>
              <a:rPr lang="en-US" dirty="0"/>
              <a:t>Appeared </a:t>
            </a:r>
            <a:r>
              <a:rPr lang="en-US" b="1" dirty="0"/>
              <a:t>3 dimensional </a:t>
            </a:r>
          </a:p>
          <a:p>
            <a:r>
              <a:rPr lang="en-US" dirty="0"/>
              <a:t>Painters used </a:t>
            </a:r>
            <a:r>
              <a:rPr lang="en-US" b="1" dirty="0"/>
              <a:t>shading</a:t>
            </a:r>
            <a:r>
              <a:rPr lang="en-US" dirty="0"/>
              <a:t> to make objects look </a:t>
            </a:r>
            <a:r>
              <a:rPr lang="en-US" b="1" dirty="0"/>
              <a:t>round and real </a:t>
            </a:r>
          </a:p>
          <a:p>
            <a:r>
              <a:rPr lang="en-US" dirty="0"/>
              <a:t>A few women did manage to overcome lack of education &amp; training to become professional painters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67400" y="1524000"/>
            <a:ext cx="4114800" cy="5105400"/>
          </a:xfrm>
        </p:spPr>
      </p:pic>
    </p:spTree>
    <p:extLst>
      <p:ext uri="{BB962C8B-B14F-4D97-AF65-F5344CB8AC3E}">
        <p14:creationId xmlns:p14="http://schemas.microsoft.com/office/powerpoint/2010/main" val="175289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Architecture</a:t>
            </a:r>
          </a:p>
        </p:txBody>
      </p:sp>
      <p:sp>
        <p:nvSpPr>
          <p:cNvPr id="3" name="Content Placeholder 2"/>
          <p:cNvSpPr>
            <a:spLocks noGrp="1"/>
          </p:cNvSpPr>
          <p:nvPr>
            <p:ph sz="half" idx="1"/>
          </p:nvPr>
        </p:nvSpPr>
        <p:spPr>
          <a:xfrm>
            <a:off x="0" y="1825625"/>
            <a:ext cx="6019800" cy="4351338"/>
          </a:xfrm>
        </p:spPr>
        <p:txBody>
          <a:bodyPr>
            <a:normAutofit/>
          </a:bodyPr>
          <a:lstStyle/>
          <a:p>
            <a:pPr lvl="0"/>
            <a:r>
              <a:rPr lang="en-US" dirty="0"/>
              <a:t>Rejection of Middle Age </a:t>
            </a:r>
            <a:r>
              <a:rPr lang="en-US" b="1" dirty="0"/>
              <a:t>Gothic Style</a:t>
            </a:r>
          </a:p>
          <a:p>
            <a:pPr lvl="0"/>
            <a:r>
              <a:rPr lang="en-US" dirty="0"/>
              <a:t>Adopted columns, arches, domes of the Greeks and Romans</a:t>
            </a:r>
          </a:p>
          <a:p>
            <a:pPr lvl="0"/>
            <a:r>
              <a:rPr lang="en-US" b="1" dirty="0"/>
              <a:t>Filippo Brunellechi </a:t>
            </a:r>
            <a:r>
              <a:rPr lang="en-US" dirty="0"/>
              <a:t>created the dome for the </a:t>
            </a:r>
            <a:r>
              <a:rPr lang="en-US" b="1" dirty="0"/>
              <a:t>Florence Cathedral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72616" y="1202436"/>
            <a:ext cx="4090353" cy="5655564"/>
          </a:xfrm>
        </p:spPr>
      </p:pic>
    </p:spTree>
    <p:extLst>
      <p:ext uri="{BB962C8B-B14F-4D97-AF65-F5344CB8AC3E}">
        <p14:creationId xmlns:p14="http://schemas.microsoft.com/office/powerpoint/2010/main" val="378324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C00000"/>
                </a:solidFill>
              </a:rPr>
              <a:t>Leonardo da Vinci</a:t>
            </a:r>
          </a:p>
        </p:txBody>
      </p:sp>
      <p:sp>
        <p:nvSpPr>
          <p:cNvPr id="3" name="Content Placeholder 2"/>
          <p:cNvSpPr>
            <a:spLocks noGrp="1"/>
          </p:cNvSpPr>
          <p:nvPr>
            <p:ph sz="half" idx="1"/>
          </p:nvPr>
        </p:nvSpPr>
        <p:spPr>
          <a:xfrm>
            <a:off x="1524000" y="1536192"/>
            <a:ext cx="4648200" cy="5321808"/>
          </a:xfrm>
        </p:spPr>
        <p:txBody>
          <a:bodyPr>
            <a:normAutofit fontScale="77500" lnSpcReduction="20000"/>
          </a:bodyPr>
          <a:lstStyle/>
          <a:p>
            <a:pPr lvl="0"/>
            <a:r>
              <a:rPr lang="en-US" b="1" dirty="0"/>
              <a:t>Born 1452</a:t>
            </a:r>
          </a:p>
          <a:p>
            <a:pPr lvl="0"/>
            <a:r>
              <a:rPr lang="en-US" dirty="0"/>
              <a:t>Had an exploring mind and </a:t>
            </a:r>
            <a:r>
              <a:rPr lang="en-US" b="1" dirty="0"/>
              <a:t>endless curiosity</a:t>
            </a:r>
          </a:p>
          <a:p>
            <a:pPr lvl="0"/>
            <a:r>
              <a:rPr lang="en-US" dirty="0"/>
              <a:t>Painter  - scientist - inventor</a:t>
            </a:r>
          </a:p>
          <a:p>
            <a:pPr lvl="0"/>
            <a:r>
              <a:rPr lang="en-US" b="1" u="sng" dirty="0">
                <a:solidFill>
                  <a:srgbClr val="C00000"/>
                </a:solidFill>
              </a:rPr>
              <a:t>Famous Paintings</a:t>
            </a:r>
            <a:r>
              <a:rPr lang="en-US" dirty="0">
                <a:solidFill>
                  <a:srgbClr val="C00000"/>
                </a:solidFill>
              </a:rPr>
              <a:t>:</a:t>
            </a:r>
          </a:p>
          <a:p>
            <a:r>
              <a:rPr lang="en-US" b="1" u="sng" dirty="0"/>
              <a:t>Mona Lisa</a:t>
            </a:r>
            <a:r>
              <a:rPr lang="en-US" dirty="0"/>
              <a:t> : </a:t>
            </a:r>
            <a:r>
              <a:rPr lang="en-US" b="1" dirty="0"/>
              <a:t>a portrait of a woman with a mysterious smile</a:t>
            </a:r>
          </a:p>
          <a:p>
            <a:r>
              <a:rPr lang="en-US" b="1" u="sng" dirty="0"/>
              <a:t>The Last Supper</a:t>
            </a:r>
            <a:r>
              <a:rPr lang="en-US" dirty="0"/>
              <a:t> </a:t>
            </a:r>
            <a:r>
              <a:rPr lang="en-US" b="1" dirty="0"/>
              <a:t>The last dinner Jesus has with his apostles </a:t>
            </a:r>
          </a:p>
          <a:p>
            <a:r>
              <a:rPr lang="en-US" b="1" u="sng" dirty="0">
                <a:solidFill>
                  <a:srgbClr val="C00000"/>
                </a:solidFill>
              </a:rPr>
              <a:t>Some other inventions, ideas, interests</a:t>
            </a:r>
          </a:p>
          <a:p>
            <a:r>
              <a:rPr lang="en-US" b="1" dirty="0"/>
              <a:t>Botany                     anatomy</a:t>
            </a:r>
          </a:p>
          <a:p>
            <a:r>
              <a:rPr lang="en-US" b="1" dirty="0"/>
              <a:t>Optics                      music</a:t>
            </a:r>
          </a:p>
          <a:p>
            <a:r>
              <a:rPr lang="en-US" b="1" dirty="0"/>
              <a:t>Architecture           engineering</a:t>
            </a:r>
          </a:p>
          <a:p>
            <a:r>
              <a:rPr lang="en-US" b="1" dirty="0"/>
              <a:t>Flying machines     parachutes</a:t>
            </a:r>
          </a:p>
          <a:p>
            <a:r>
              <a:rPr lang="en-US" b="1" dirty="0"/>
              <a:t>Under sea boats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600200"/>
            <a:ext cx="3886200" cy="5257800"/>
          </a:xfrm>
        </p:spPr>
      </p:pic>
    </p:spTree>
    <p:extLst>
      <p:ext uri="{BB962C8B-B14F-4D97-AF65-F5344CB8AC3E}">
        <p14:creationId xmlns:p14="http://schemas.microsoft.com/office/powerpoint/2010/main" val="293751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r>
              <a:rPr lang="en-US" b="1" u="sng" dirty="0">
                <a:solidFill>
                  <a:srgbClr val="C00000"/>
                </a:solidFill>
              </a:rPr>
              <a:t>Michelangelo</a:t>
            </a:r>
          </a:p>
        </p:txBody>
      </p:sp>
      <p:sp>
        <p:nvSpPr>
          <p:cNvPr id="3" name="Content Placeholder 2"/>
          <p:cNvSpPr>
            <a:spLocks noGrp="1"/>
          </p:cNvSpPr>
          <p:nvPr>
            <p:ph sz="half" idx="1"/>
          </p:nvPr>
        </p:nvSpPr>
        <p:spPr>
          <a:xfrm>
            <a:off x="92765" y="1536192"/>
            <a:ext cx="5927035" cy="5093208"/>
          </a:xfrm>
        </p:spPr>
        <p:txBody>
          <a:bodyPr>
            <a:normAutofit/>
          </a:bodyPr>
          <a:lstStyle/>
          <a:p>
            <a:pPr lvl="0"/>
            <a:r>
              <a:rPr lang="en-US" dirty="0"/>
              <a:t>Sculptor, painter, </a:t>
            </a:r>
            <a:r>
              <a:rPr lang="en-US" b="1" dirty="0"/>
              <a:t>engineer, architect, and poet</a:t>
            </a:r>
          </a:p>
          <a:p>
            <a:pPr lvl="0"/>
            <a:r>
              <a:rPr lang="en-US" b="1" u="sng" dirty="0">
                <a:solidFill>
                  <a:srgbClr val="C00000"/>
                </a:solidFill>
              </a:rPr>
              <a:t>Famous Works of Art</a:t>
            </a:r>
            <a:r>
              <a:rPr lang="en-US" b="1" dirty="0">
                <a:solidFill>
                  <a:srgbClr val="C00000"/>
                </a:solidFill>
              </a:rPr>
              <a:t>:</a:t>
            </a:r>
            <a:endParaRPr lang="en-US" dirty="0">
              <a:solidFill>
                <a:srgbClr val="C00000"/>
              </a:solidFill>
            </a:endParaRPr>
          </a:p>
          <a:p>
            <a:r>
              <a:rPr lang="en-US" b="1" u="sng" dirty="0"/>
              <a:t>La Pieta</a:t>
            </a:r>
            <a:r>
              <a:rPr lang="en-US" dirty="0"/>
              <a:t>: Mary cradling her dead son Jesus</a:t>
            </a:r>
          </a:p>
          <a:p>
            <a:r>
              <a:rPr lang="en-US" b="1" u="sng" dirty="0"/>
              <a:t>Sistine Chapel</a:t>
            </a:r>
            <a:r>
              <a:rPr lang="en-US" b="1" dirty="0"/>
              <a:t> :ceiling and back wall</a:t>
            </a:r>
            <a:endParaRPr lang="en-US" dirty="0"/>
          </a:p>
          <a:p>
            <a:r>
              <a:rPr lang="en-US" b="1" u="sng" dirty="0"/>
              <a:t>David</a:t>
            </a:r>
            <a:r>
              <a:rPr lang="en-US" dirty="0"/>
              <a:t> Statue of shepherd who killed the giant Goliath </a:t>
            </a:r>
          </a:p>
          <a:p>
            <a:r>
              <a:rPr lang="en-US" b="1" u="sng" dirty="0"/>
              <a:t>St Peter’s Basilica </a:t>
            </a:r>
            <a:r>
              <a:rPr lang="en-US" u="sng" dirty="0"/>
              <a:t>the dome for St Peter’s Cathedral in Rome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914400"/>
            <a:ext cx="5476461" cy="5943600"/>
          </a:xfrm>
        </p:spPr>
      </p:pic>
    </p:spTree>
    <p:extLst>
      <p:ext uri="{BB962C8B-B14F-4D97-AF65-F5344CB8AC3E}">
        <p14:creationId xmlns:p14="http://schemas.microsoft.com/office/powerpoint/2010/main" val="353882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838200"/>
          </a:xfrm>
        </p:spPr>
        <p:txBody>
          <a:bodyPr>
            <a:normAutofit/>
          </a:bodyPr>
          <a:lstStyle/>
          <a:p>
            <a:r>
              <a:rPr lang="en-US" dirty="0">
                <a:solidFill>
                  <a:srgbClr val="FF0000"/>
                </a:solidFill>
              </a:rPr>
              <a:t>              </a:t>
            </a:r>
            <a:r>
              <a:rPr lang="en-US" u="sng" dirty="0" err="1">
                <a:solidFill>
                  <a:srgbClr val="FF0000"/>
                </a:solidFill>
              </a:rPr>
              <a:t>Niccolo</a:t>
            </a:r>
            <a:r>
              <a:rPr lang="en-US" u="sng" dirty="0">
                <a:solidFill>
                  <a:srgbClr val="FF0000"/>
                </a:solidFill>
              </a:rPr>
              <a:t> Machiavelli</a:t>
            </a:r>
          </a:p>
        </p:txBody>
      </p:sp>
      <p:sp>
        <p:nvSpPr>
          <p:cNvPr id="3" name="Content Placeholder 2"/>
          <p:cNvSpPr>
            <a:spLocks noGrp="1"/>
          </p:cNvSpPr>
          <p:nvPr>
            <p:ph sz="half" idx="1"/>
          </p:nvPr>
        </p:nvSpPr>
        <p:spPr>
          <a:xfrm>
            <a:off x="278296" y="1143000"/>
            <a:ext cx="6351104" cy="5715000"/>
          </a:xfrm>
        </p:spPr>
        <p:txBody>
          <a:bodyPr>
            <a:normAutofit/>
          </a:bodyPr>
          <a:lstStyle/>
          <a:p>
            <a:pPr lvl="0"/>
            <a:r>
              <a:rPr lang="en-US" sz="2000" b="1" dirty="0"/>
              <a:t>He had served as diplomat and observed kings and princes in foreign courts and studied ancient Roman history</a:t>
            </a:r>
          </a:p>
          <a:p>
            <a:pPr lvl="0"/>
            <a:r>
              <a:rPr lang="en-US" sz="2000" b="1" dirty="0"/>
              <a:t>He wrote </a:t>
            </a:r>
            <a:r>
              <a:rPr lang="en-US" sz="2000" b="1" u="sng" dirty="0">
                <a:solidFill>
                  <a:srgbClr val="C00000"/>
                </a:solidFill>
              </a:rPr>
              <a:t>The Prince </a:t>
            </a:r>
            <a:r>
              <a:rPr lang="en-US" sz="2000" b="1" dirty="0"/>
              <a:t>in 1513 which was a book on how rulers can gain and maintain power </a:t>
            </a:r>
          </a:p>
          <a:p>
            <a:pPr lvl="0"/>
            <a:r>
              <a:rPr lang="en-US" sz="2000" b="1" dirty="0"/>
              <a:t>He based his book on real rulers, such as the Medici’s in a time of ruthless power politics</a:t>
            </a:r>
          </a:p>
          <a:p>
            <a:pPr lvl="0"/>
            <a:r>
              <a:rPr lang="en-US" sz="2000" b="1" dirty="0"/>
              <a:t>He stressed that the ends justified the means</a:t>
            </a:r>
          </a:p>
          <a:p>
            <a:pPr lvl="0"/>
            <a:r>
              <a:rPr lang="en-US" sz="2000" b="1" dirty="0"/>
              <a:t>He urged rulers to use whatever methods were necessary to achieve their goals</a:t>
            </a:r>
          </a:p>
          <a:p>
            <a:pPr lvl="0"/>
            <a:r>
              <a:rPr lang="en-US" sz="2000" b="1" dirty="0"/>
              <a:t>Getting results was more important that keeping promises</a:t>
            </a:r>
          </a:p>
          <a:p>
            <a:pPr lvl="0"/>
            <a:r>
              <a:rPr lang="en-US" sz="2000" b="1" dirty="0"/>
              <a:t>Felt he was and enemy of oppression and corruption</a:t>
            </a:r>
          </a:p>
          <a:p>
            <a:r>
              <a:rPr lang="en-US" sz="2000" b="1" dirty="0"/>
              <a:t>Machiavellian means use of deceit in politics</a:t>
            </a:r>
          </a:p>
          <a:p>
            <a:r>
              <a:rPr lang="en-US" sz="2000" b="1" dirty="0"/>
              <a:t>Is it better to be feared or loved as a ruler?</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143001"/>
            <a:ext cx="4674704" cy="5716859"/>
          </a:xfrm>
        </p:spPr>
      </p:pic>
    </p:spTree>
    <p:extLst>
      <p:ext uri="{BB962C8B-B14F-4D97-AF65-F5344CB8AC3E}">
        <p14:creationId xmlns:p14="http://schemas.microsoft.com/office/powerpoint/2010/main" val="67334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5">
                    <a:lumMod val="75000"/>
                  </a:schemeClr>
                </a:solidFill>
              </a:rPr>
              <a:t>THE RENAISSANCE </a:t>
            </a:r>
            <a:br>
              <a:rPr lang="en-US" b="1" u="sng" dirty="0">
                <a:solidFill>
                  <a:schemeClr val="accent5">
                    <a:lumMod val="75000"/>
                  </a:schemeClr>
                </a:solidFill>
              </a:rPr>
            </a:br>
            <a:r>
              <a:rPr lang="en-US" b="1" u="sng" dirty="0">
                <a:solidFill>
                  <a:schemeClr val="accent5">
                    <a:lumMod val="75000"/>
                  </a:schemeClr>
                </a:solidFill>
              </a:rPr>
              <a:t>MOVES NORTH</a:t>
            </a:r>
            <a:endParaRPr lang="en-US" u="sng" dirty="0">
              <a:solidFill>
                <a:schemeClr val="accent5">
                  <a:lumMod val="75000"/>
                </a:schemeClr>
              </a:solidFill>
            </a:endParaRPr>
          </a:p>
        </p:txBody>
      </p:sp>
      <p:sp>
        <p:nvSpPr>
          <p:cNvPr id="3" name="Content Placeholder 2"/>
          <p:cNvSpPr>
            <a:spLocks noGrp="1"/>
          </p:cNvSpPr>
          <p:nvPr>
            <p:ph idx="1"/>
          </p:nvPr>
        </p:nvSpPr>
        <p:spPr>
          <a:xfrm>
            <a:off x="172279" y="1600200"/>
            <a:ext cx="9733722" cy="5257800"/>
          </a:xfrm>
        </p:spPr>
        <p:txBody>
          <a:bodyPr>
            <a:normAutofit/>
          </a:bodyPr>
          <a:lstStyle/>
          <a:p>
            <a:pPr lvl="0"/>
            <a:r>
              <a:rPr lang="en-US" b="1" dirty="0"/>
              <a:t>Unlike Italy, northern Europe recovered slowly from the </a:t>
            </a:r>
            <a:r>
              <a:rPr lang="en-US" b="1" u="sng" dirty="0">
                <a:latin typeface="Algerian" panose="04020705040A02060702" pitchFamily="82" charset="0"/>
              </a:rPr>
              <a:t>Black Death</a:t>
            </a:r>
          </a:p>
          <a:p>
            <a:r>
              <a:rPr lang="en-US" b="1" dirty="0"/>
              <a:t>Only after 1450 did it enjoy the economic growth that Italy had</a:t>
            </a:r>
          </a:p>
          <a:p>
            <a:pPr lvl="0"/>
            <a:r>
              <a:rPr lang="en-US" b="1" dirty="0"/>
              <a:t>Northern Renaissance began in prosperous cities of Flanders, a region that included parts of present day northern France, Belgium and Netherlands</a:t>
            </a:r>
          </a:p>
          <a:p>
            <a:r>
              <a:rPr lang="en-US" b="1" dirty="0"/>
              <a:t>100 years later Spain, France, Germany England enjoyed theirs</a:t>
            </a:r>
            <a:r>
              <a:rPr lang="en-US" dirty="0"/>
              <a:t> </a:t>
            </a:r>
          </a:p>
        </p:txBody>
      </p:sp>
    </p:spTree>
    <p:extLst>
      <p:ext uri="{BB962C8B-B14F-4D97-AF65-F5344CB8AC3E}">
        <p14:creationId xmlns:p14="http://schemas.microsoft.com/office/powerpoint/2010/main" val="333609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A “ German Leonardo” Durer</a:t>
            </a:r>
          </a:p>
        </p:txBody>
      </p:sp>
      <p:sp>
        <p:nvSpPr>
          <p:cNvPr id="3" name="Content Placeholder 2"/>
          <p:cNvSpPr>
            <a:spLocks noGrp="1"/>
          </p:cNvSpPr>
          <p:nvPr>
            <p:ph sz="half" idx="1"/>
          </p:nvPr>
        </p:nvSpPr>
        <p:spPr>
          <a:xfrm>
            <a:off x="172278" y="1536192"/>
            <a:ext cx="6076122" cy="5245608"/>
          </a:xfrm>
        </p:spPr>
        <p:txBody>
          <a:bodyPr>
            <a:normAutofit/>
          </a:bodyPr>
          <a:lstStyle/>
          <a:p>
            <a:pPr lvl="0"/>
            <a:r>
              <a:rPr lang="en-US" b="1" u="sng" dirty="0"/>
              <a:t>Albrecht Durer</a:t>
            </a:r>
            <a:r>
              <a:rPr lang="en-US" u="sng" dirty="0"/>
              <a:t> </a:t>
            </a:r>
            <a:r>
              <a:rPr lang="en-US" dirty="0"/>
              <a:t>studied the techniques of Italian masters</a:t>
            </a:r>
          </a:p>
          <a:p>
            <a:pPr lvl="0"/>
            <a:r>
              <a:rPr lang="en-US" dirty="0"/>
              <a:t>He employed these methods in paintings and </a:t>
            </a:r>
            <a:r>
              <a:rPr lang="en-US" b="1" dirty="0">
                <a:solidFill>
                  <a:srgbClr val="FF0000"/>
                </a:solidFill>
              </a:rPr>
              <a:t>engraving</a:t>
            </a:r>
            <a:r>
              <a:rPr lang="en-US" dirty="0">
                <a:solidFill>
                  <a:srgbClr val="FF0000"/>
                </a:solidFill>
              </a:rPr>
              <a:t>,</a:t>
            </a:r>
            <a:r>
              <a:rPr lang="en-US" dirty="0"/>
              <a:t> when artists etch a design on a metal plate with acid then use the plate to make prints</a:t>
            </a:r>
          </a:p>
          <a:p>
            <a:pPr lvl="0"/>
            <a:r>
              <a:rPr lang="en-US" dirty="0"/>
              <a:t>Durer’s engravings portrayed the religious upheaval of his age</a:t>
            </a:r>
          </a:p>
          <a:p>
            <a:r>
              <a:rPr lang="en-US" dirty="0"/>
              <a:t>Because of his wide range of interests he was sometimes </a:t>
            </a:r>
            <a:r>
              <a:rPr lang="en-US" dirty="0">
                <a:solidFill>
                  <a:srgbClr val="FF0000"/>
                </a:solidFill>
              </a:rPr>
              <a:t>called  Ge</a:t>
            </a:r>
            <a:r>
              <a:rPr lang="en-US" b="1" dirty="0">
                <a:solidFill>
                  <a:srgbClr val="FF0000"/>
                </a:solidFill>
              </a:rPr>
              <a:t>rman Leonardo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00801" y="1295400"/>
            <a:ext cx="4114799" cy="5486400"/>
          </a:xfrm>
        </p:spPr>
      </p:pic>
    </p:spTree>
    <p:extLst>
      <p:ext uri="{BB962C8B-B14F-4D97-AF65-F5344CB8AC3E}">
        <p14:creationId xmlns:p14="http://schemas.microsoft.com/office/powerpoint/2010/main" val="254235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143000"/>
          </a:xfrm>
        </p:spPr>
        <p:txBody>
          <a:bodyPr>
            <a:normAutofit/>
          </a:bodyPr>
          <a:lstStyle/>
          <a:p>
            <a:r>
              <a:rPr lang="en-US" dirty="0"/>
              <a:t>           </a:t>
            </a:r>
            <a:r>
              <a:rPr lang="en-US" b="1" u="sng" dirty="0">
                <a:solidFill>
                  <a:srgbClr val="FF0000"/>
                </a:solidFill>
              </a:rPr>
              <a:t>Flemish Painters</a:t>
            </a:r>
          </a:p>
        </p:txBody>
      </p:sp>
      <p:sp>
        <p:nvSpPr>
          <p:cNvPr id="3" name="Content Placeholder 2"/>
          <p:cNvSpPr>
            <a:spLocks noGrp="1"/>
          </p:cNvSpPr>
          <p:nvPr>
            <p:ph idx="1"/>
          </p:nvPr>
        </p:nvSpPr>
        <p:spPr>
          <a:xfrm>
            <a:off x="291547" y="1600200"/>
            <a:ext cx="11330609" cy="5257800"/>
          </a:xfrm>
        </p:spPr>
        <p:txBody>
          <a:bodyPr>
            <a:normAutofit/>
          </a:bodyPr>
          <a:lstStyle/>
          <a:p>
            <a:pPr lvl="0"/>
            <a:r>
              <a:rPr lang="en-US" dirty="0"/>
              <a:t>In the 1400’s </a:t>
            </a:r>
            <a:r>
              <a:rPr lang="en-US" b="1" dirty="0"/>
              <a:t>Jan and Hubert van Eyke </a:t>
            </a:r>
            <a:r>
              <a:rPr lang="en-US" dirty="0"/>
              <a:t>portrayed townspeople &amp; religious scenes with rich realistic details</a:t>
            </a:r>
          </a:p>
          <a:p>
            <a:pPr lvl="0"/>
            <a:r>
              <a:rPr lang="en-US" dirty="0"/>
              <a:t>They also developed </a:t>
            </a:r>
            <a:r>
              <a:rPr lang="en-US" b="1" dirty="0"/>
              <a:t>oil paint</a:t>
            </a:r>
            <a:r>
              <a:rPr lang="en-US" b="1" u="sng" dirty="0"/>
              <a:t> </a:t>
            </a:r>
            <a:endParaRPr lang="en-US" b="1" dirty="0"/>
          </a:p>
          <a:p>
            <a:pPr lvl="0"/>
            <a:r>
              <a:rPr lang="en-US" dirty="0"/>
              <a:t>This produced strong colors and a hard surface that could survive the centuries</a:t>
            </a:r>
          </a:p>
          <a:p>
            <a:pPr lvl="0"/>
            <a:r>
              <a:rPr lang="en-US" dirty="0"/>
              <a:t>1500’s  </a:t>
            </a:r>
            <a:r>
              <a:rPr lang="en-US" u="sng" dirty="0"/>
              <a:t>Pieter </a:t>
            </a:r>
            <a:r>
              <a:rPr lang="en-US" u="sng" dirty="0" err="1"/>
              <a:t>Bruegel</a:t>
            </a:r>
            <a:r>
              <a:rPr lang="en-US" dirty="0"/>
              <a:t> used vibrant colors to portray lively scenes of daily life rather than religious or classical themes</a:t>
            </a:r>
          </a:p>
          <a:p>
            <a:r>
              <a:rPr lang="en-US" dirty="0"/>
              <a:t>1600”s </a:t>
            </a:r>
            <a:r>
              <a:rPr lang="en-US" b="1" dirty="0"/>
              <a:t>Peter Paul Rubens </a:t>
            </a:r>
            <a:r>
              <a:rPr lang="en-US" dirty="0"/>
              <a:t>blended realistic tradition of Flemish painters with classical themes and artistic freedom of Italian Renaissance with many painting portray pagan figures from the classical past</a:t>
            </a:r>
          </a:p>
        </p:txBody>
      </p:sp>
    </p:spTree>
    <p:extLst>
      <p:ext uri="{BB962C8B-B14F-4D97-AF65-F5344CB8AC3E}">
        <p14:creationId xmlns:p14="http://schemas.microsoft.com/office/powerpoint/2010/main" val="251822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002060"/>
                </a:solidFill>
              </a:rPr>
              <a:t>Northern Humanists/ Erasmus</a:t>
            </a:r>
          </a:p>
        </p:txBody>
      </p:sp>
      <p:sp>
        <p:nvSpPr>
          <p:cNvPr id="3" name="Content Placeholder 2"/>
          <p:cNvSpPr>
            <a:spLocks noGrp="1"/>
          </p:cNvSpPr>
          <p:nvPr>
            <p:ph idx="1"/>
          </p:nvPr>
        </p:nvSpPr>
        <p:spPr>
          <a:xfrm>
            <a:off x="265043" y="1295400"/>
            <a:ext cx="9717157" cy="5562600"/>
          </a:xfrm>
        </p:spPr>
        <p:txBody>
          <a:bodyPr>
            <a:normAutofit fontScale="92500" lnSpcReduction="10000"/>
          </a:bodyPr>
          <a:lstStyle/>
          <a:p>
            <a:pPr lvl="0"/>
            <a:r>
              <a:rPr lang="en-US" dirty="0"/>
              <a:t>Stressed </a:t>
            </a:r>
            <a:r>
              <a:rPr lang="en-US" b="1" dirty="0"/>
              <a:t>education</a:t>
            </a:r>
            <a:r>
              <a:rPr lang="en-US" dirty="0"/>
              <a:t> and classical learning</a:t>
            </a:r>
          </a:p>
          <a:p>
            <a:pPr lvl="0"/>
            <a:r>
              <a:rPr lang="en-US" dirty="0"/>
              <a:t>But also emphasized </a:t>
            </a:r>
            <a:r>
              <a:rPr lang="en-US" b="1" dirty="0"/>
              <a:t>religious</a:t>
            </a:r>
            <a:r>
              <a:rPr lang="en-US" dirty="0"/>
              <a:t> themes</a:t>
            </a:r>
          </a:p>
          <a:p>
            <a:r>
              <a:rPr lang="en-US" dirty="0"/>
              <a:t>They believed that the revival of ancient learning should be used to bring about religious and moral reform</a:t>
            </a:r>
          </a:p>
          <a:p>
            <a:pPr lvl="0"/>
            <a:r>
              <a:rPr lang="en-US" dirty="0"/>
              <a:t>Dutch author, </a:t>
            </a:r>
            <a:r>
              <a:rPr lang="en-US" b="1" dirty="0"/>
              <a:t>priest and Humanists Erasmus   </a:t>
            </a:r>
          </a:p>
          <a:p>
            <a:pPr lvl="0"/>
            <a:r>
              <a:rPr lang="en-US" dirty="0"/>
              <a:t>Used his knowledge of classical languages to produce a new </a:t>
            </a:r>
            <a:r>
              <a:rPr lang="en-US" u="sng" dirty="0"/>
              <a:t>Greek </a:t>
            </a:r>
            <a:r>
              <a:rPr lang="en-US" dirty="0"/>
              <a:t>edition of the New Testament</a:t>
            </a:r>
          </a:p>
          <a:p>
            <a:pPr lvl="0"/>
            <a:r>
              <a:rPr lang="en-US" b="1" dirty="0"/>
              <a:t>Called for a translation of Bible into the </a:t>
            </a:r>
            <a:r>
              <a:rPr lang="en-US" b="1" dirty="0">
                <a:solidFill>
                  <a:srgbClr val="C00000"/>
                </a:solidFill>
              </a:rPr>
              <a:t>vernacular </a:t>
            </a:r>
            <a:r>
              <a:rPr lang="en-US" b="1" dirty="0"/>
              <a:t> or everyday language of ordinary people</a:t>
            </a:r>
            <a:r>
              <a:rPr lang="en-US" dirty="0"/>
              <a:t>.</a:t>
            </a:r>
          </a:p>
          <a:p>
            <a:pPr lvl="0"/>
            <a:r>
              <a:rPr lang="en-US" dirty="0"/>
              <a:t>As a priest he was disturbed by the corruption in the church and called for reform </a:t>
            </a:r>
          </a:p>
          <a:p>
            <a:r>
              <a:rPr lang="en-US" dirty="0"/>
              <a:t>Wrote </a:t>
            </a:r>
            <a:r>
              <a:rPr lang="en-US" u="sng" dirty="0"/>
              <a:t>The Praise of Folly </a:t>
            </a:r>
            <a:r>
              <a:rPr lang="en-US" dirty="0"/>
              <a:t>using humor to expose the ignorant and immoral behavior of many people of his day, including clergy</a:t>
            </a:r>
          </a:p>
        </p:txBody>
      </p:sp>
    </p:spTree>
    <p:extLst>
      <p:ext uri="{BB962C8B-B14F-4D97-AF65-F5344CB8AC3E}">
        <p14:creationId xmlns:p14="http://schemas.microsoft.com/office/powerpoint/2010/main" val="3107645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9B69-1DE3-427A-8A84-C275E100672C}"/>
              </a:ext>
            </a:extLst>
          </p:cNvPr>
          <p:cNvSpPr>
            <a:spLocks noGrp="1"/>
          </p:cNvSpPr>
          <p:nvPr>
            <p:ph type="title"/>
          </p:nvPr>
        </p:nvSpPr>
        <p:spPr>
          <a:xfrm>
            <a:off x="838200" y="92766"/>
            <a:ext cx="10515600" cy="781878"/>
          </a:xfrm>
        </p:spPr>
        <p:txBody>
          <a:bodyPr/>
          <a:lstStyle/>
          <a:p>
            <a:r>
              <a:rPr lang="en-US" dirty="0"/>
              <a:t>                               Authors </a:t>
            </a:r>
          </a:p>
        </p:txBody>
      </p:sp>
      <p:sp>
        <p:nvSpPr>
          <p:cNvPr id="3" name="Content Placeholder 2">
            <a:extLst>
              <a:ext uri="{FF2B5EF4-FFF2-40B4-BE49-F238E27FC236}">
                <a16:creationId xmlns:a16="http://schemas.microsoft.com/office/drawing/2014/main" id="{720686C4-62C7-4CEF-9AE6-AFBBFABCBB0A}"/>
              </a:ext>
            </a:extLst>
          </p:cNvPr>
          <p:cNvSpPr>
            <a:spLocks noGrp="1"/>
          </p:cNvSpPr>
          <p:nvPr>
            <p:ph sz="half" idx="1"/>
          </p:nvPr>
        </p:nvSpPr>
        <p:spPr>
          <a:xfrm>
            <a:off x="119270" y="1825624"/>
            <a:ext cx="5900530" cy="4939609"/>
          </a:xfrm>
        </p:spPr>
        <p:txBody>
          <a:bodyPr>
            <a:normAutofit fontScale="62500" lnSpcReduction="20000"/>
          </a:bodyPr>
          <a:lstStyle/>
          <a:p>
            <a:r>
              <a:rPr lang="en-US" b="1" u="sng" dirty="0">
                <a:solidFill>
                  <a:srgbClr val="002060"/>
                </a:solidFill>
              </a:rPr>
              <a:t>Northern Humanists/ </a:t>
            </a:r>
            <a:r>
              <a:rPr lang="en-US" b="1" u="sng" dirty="0" err="1">
                <a:solidFill>
                  <a:srgbClr val="002060"/>
                </a:solidFill>
              </a:rPr>
              <a:t>Erasmus</a:t>
            </a:r>
            <a:r>
              <a:rPr lang="en-US" b="1" dirty="0" err="1"/>
              <a:t>Stressed</a:t>
            </a:r>
            <a:r>
              <a:rPr lang="en-US" b="1" dirty="0"/>
              <a:t> education and classical learning</a:t>
            </a:r>
          </a:p>
          <a:p>
            <a:pPr lvl="0"/>
            <a:r>
              <a:rPr lang="en-US" b="1" dirty="0"/>
              <a:t>But also emphasized religious themes</a:t>
            </a:r>
          </a:p>
          <a:p>
            <a:r>
              <a:rPr lang="en-US" b="1" dirty="0"/>
              <a:t>They believed that the revival of ancient learning should be used to bring about religious and moral reform</a:t>
            </a:r>
          </a:p>
          <a:p>
            <a:pPr lvl="0"/>
            <a:r>
              <a:rPr lang="en-US" b="1" dirty="0"/>
              <a:t>Dutch author, priest and Humanists Erasmus   </a:t>
            </a:r>
          </a:p>
          <a:p>
            <a:pPr lvl="0"/>
            <a:r>
              <a:rPr lang="en-US" b="1" dirty="0"/>
              <a:t>Used his knowledge of classical languages to produce a new </a:t>
            </a:r>
            <a:r>
              <a:rPr lang="en-US" b="1" u="sng" dirty="0"/>
              <a:t>Greek </a:t>
            </a:r>
            <a:r>
              <a:rPr lang="en-US" b="1" dirty="0"/>
              <a:t>edition of the New Testament</a:t>
            </a:r>
          </a:p>
          <a:p>
            <a:pPr lvl="0"/>
            <a:r>
              <a:rPr lang="en-US" b="1" dirty="0"/>
              <a:t>Called for a translation of Bible into the </a:t>
            </a:r>
            <a:r>
              <a:rPr lang="en-US" b="1" dirty="0">
                <a:solidFill>
                  <a:srgbClr val="C00000"/>
                </a:solidFill>
              </a:rPr>
              <a:t>vernacular </a:t>
            </a:r>
            <a:r>
              <a:rPr lang="en-US" b="1" dirty="0"/>
              <a:t> or everyday language of ordinary people.</a:t>
            </a:r>
          </a:p>
          <a:p>
            <a:pPr lvl="0"/>
            <a:r>
              <a:rPr lang="en-US" b="1" dirty="0"/>
              <a:t>As a priest he was disturbed by the corruption in the church and called for reform </a:t>
            </a:r>
          </a:p>
          <a:p>
            <a:r>
              <a:rPr lang="en-US" b="1" dirty="0"/>
              <a:t>Wrote </a:t>
            </a:r>
            <a:r>
              <a:rPr lang="en-US" b="1" u="sng" dirty="0"/>
              <a:t>The Praise of Folly </a:t>
            </a:r>
            <a:r>
              <a:rPr lang="en-US" b="1" dirty="0"/>
              <a:t>using humor to expose the ignorant and immoral behavior of many people of his day, including clergy</a:t>
            </a:r>
          </a:p>
          <a:p>
            <a:endParaRPr lang="en-US" dirty="0"/>
          </a:p>
        </p:txBody>
      </p:sp>
      <p:sp>
        <p:nvSpPr>
          <p:cNvPr id="4" name="Content Placeholder 3">
            <a:extLst>
              <a:ext uri="{FF2B5EF4-FFF2-40B4-BE49-F238E27FC236}">
                <a16:creationId xmlns:a16="http://schemas.microsoft.com/office/drawing/2014/main" id="{BD261717-5FBC-4762-8BD0-60AF172F494D}"/>
              </a:ext>
            </a:extLst>
          </p:cNvPr>
          <p:cNvSpPr>
            <a:spLocks noGrp="1"/>
          </p:cNvSpPr>
          <p:nvPr>
            <p:ph sz="half" idx="2"/>
          </p:nvPr>
        </p:nvSpPr>
        <p:spPr>
          <a:xfrm>
            <a:off x="6172199" y="1237354"/>
            <a:ext cx="5900529" cy="5362229"/>
          </a:xfrm>
        </p:spPr>
        <p:txBody>
          <a:bodyPr>
            <a:normAutofit fontScale="62500" lnSpcReduction="20000"/>
          </a:bodyPr>
          <a:lstStyle/>
          <a:p>
            <a:r>
              <a:rPr lang="en-US" sz="4000" b="1" dirty="0">
                <a:solidFill>
                  <a:srgbClr val="002060"/>
                </a:solidFill>
              </a:rPr>
              <a:t>Thomas More</a:t>
            </a:r>
          </a:p>
          <a:p>
            <a:pPr lvl="0"/>
            <a:r>
              <a:rPr lang="en-US" sz="4000" dirty="0"/>
              <a:t>English </a:t>
            </a:r>
            <a:r>
              <a:rPr lang="en-US" sz="4000" b="1" dirty="0"/>
              <a:t>humanists</a:t>
            </a:r>
          </a:p>
          <a:p>
            <a:pPr lvl="0"/>
            <a:r>
              <a:rPr lang="en-US" sz="4000" dirty="0"/>
              <a:t>Pressed for </a:t>
            </a:r>
            <a:r>
              <a:rPr lang="en-US" sz="4000" b="1" dirty="0"/>
              <a:t>social reforms</a:t>
            </a:r>
          </a:p>
          <a:p>
            <a:pPr lvl="0"/>
            <a:r>
              <a:rPr lang="en-US" sz="4000" dirty="0">
                <a:solidFill>
                  <a:srgbClr val="FF0000"/>
                </a:solidFill>
              </a:rPr>
              <a:t>Thomas Moore wrote  </a:t>
            </a:r>
            <a:r>
              <a:rPr lang="en-US" sz="4000" b="1" dirty="0">
                <a:solidFill>
                  <a:srgbClr val="FF0000"/>
                </a:solidFill>
              </a:rPr>
              <a:t>Utopia</a:t>
            </a:r>
            <a:r>
              <a:rPr lang="en-US" sz="4000" dirty="0">
                <a:solidFill>
                  <a:srgbClr val="FF0000"/>
                </a:solidFill>
              </a:rPr>
              <a:t> </a:t>
            </a:r>
            <a:r>
              <a:rPr lang="en-US" sz="4000" dirty="0"/>
              <a:t>which describes an ideal society in which men and women live in peace and harmony </a:t>
            </a:r>
          </a:p>
          <a:p>
            <a:pPr lvl="0"/>
            <a:r>
              <a:rPr lang="en-US" sz="4000" dirty="0"/>
              <a:t>No one idle, all are educated and justice is used to end crime rather than eliminate the criminal</a:t>
            </a:r>
          </a:p>
          <a:p>
            <a:r>
              <a:rPr lang="en-US" sz="4000" b="1" dirty="0">
                <a:solidFill>
                  <a:srgbClr val="FF0000"/>
                </a:solidFill>
              </a:rPr>
              <a:t>Utopia </a:t>
            </a:r>
            <a:r>
              <a:rPr lang="en-US" sz="4000" dirty="0">
                <a:solidFill>
                  <a:srgbClr val="FF0000"/>
                </a:solidFill>
              </a:rPr>
              <a:t>: any ideal society</a:t>
            </a:r>
          </a:p>
          <a:p>
            <a:pPr lvl="0"/>
            <a:r>
              <a:rPr lang="en-US" sz="4000" dirty="0"/>
              <a:t>More and Erasmus wrote mostly in </a:t>
            </a:r>
            <a:r>
              <a:rPr lang="en-US" sz="4000" b="1" dirty="0"/>
              <a:t>Latin</a:t>
            </a:r>
          </a:p>
          <a:p>
            <a:r>
              <a:rPr lang="en-US" sz="4000" dirty="0"/>
              <a:t>Northern growing middle class demanded new works in the </a:t>
            </a:r>
            <a:r>
              <a:rPr lang="en-US" sz="4000" b="1" dirty="0"/>
              <a:t>vernacular</a:t>
            </a:r>
            <a:r>
              <a:rPr lang="en-US" sz="4000" dirty="0"/>
              <a:t>, especially dramatic tales and comedies</a:t>
            </a:r>
          </a:p>
          <a:p>
            <a:endParaRPr lang="en-US" dirty="0"/>
          </a:p>
        </p:txBody>
      </p:sp>
    </p:spTree>
    <p:extLst>
      <p:ext uri="{BB962C8B-B14F-4D97-AF65-F5344CB8AC3E}">
        <p14:creationId xmlns:p14="http://schemas.microsoft.com/office/powerpoint/2010/main" val="176015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458200" cy="1417638"/>
          </a:xfrm>
        </p:spPr>
        <p:txBody>
          <a:bodyPr>
            <a:normAutofit/>
          </a:bodyPr>
          <a:lstStyle/>
          <a:p>
            <a:r>
              <a:rPr lang="en-US" b="1" u="sng" dirty="0">
                <a:solidFill>
                  <a:srgbClr val="7030A0"/>
                </a:solidFill>
              </a:rPr>
              <a:t>The Renaissance / Setting the Scene</a:t>
            </a:r>
          </a:p>
        </p:txBody>
      </p:sp>
      <p:sp>
        <p:nvSpPr>
          <p:cNvPr id="3" name="Content Placeholder 2"/>
          <p:cNvSpPr>
            <a:spLocks noGrp="1"/>
          </p:cNvSpPr>
          <p:nvPr>
            <p:ph sz="half" idx="1"/>
          </p:nvPr>
        </p:nvSpPr>
        <p:spPr>
          <a:xfrm>
            <a:off x="1524000" y="1536192"/>
            <a:ext cx="4114800" cy="5321808"/>
          </a:xfrm>
        </p:spPr>
        <p:txBody>
          <a:bodyPr>
            <a:normAutofit fontScale="85000" lnSpcReduction="20000"/>
          </a:bodyPr>
          <a:lstStyle/>
          <a:p>
            <a:pPr lvl="0"/>
            <a:r>
              <a:rPr lang="en-US" dirty="0"/>
              <a:t>A new age had dawned in Western Europe called the Renaissance, meaning  </a:t>
            </a:r>
            <a:r>
              <a:rPr lang="en-US" b="1" dirty="0"/>
              <a:t>Rebirth</a:t>
            </a:r>
          </a:p>
          <a:p>
            <a:pPr lvl="0"/>
            <a:r>
              <a:rPr lang="en-US" dirty="0"/>
              <a:t>It began in the </a:t>
            </a:r>
            <a:r>
              <a:rPr lang="en-US" b="1" dirty="0"/>
              <a:t>1300”s and peaked in the 1500”s</a:t>
            </a:r>
          </a:p>
          <a:p>
            <a:r>
              <a:rPr lang="en-US" dirty="0"/>
              <a:t>The Renaissance was characterized by creativity, interest in learning, and a desire to explore the human experience.  Spurred by renewed interest in the culture of ancient Rome, the Renaissance began in the independent and prosperous cities of Italy.  At the heart of the Renaissance was a set of ideas known as humanism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00200"/>
            <a:ext cx="3886200" cy="5029200"/>
          </a:xfrm>
        </p:spPr>
      </p:pic>
    </p:spTree>
    <p:extLst>
      <p:ext uri="{BB962C8B-B14F-4D97-AF65-F5344CB8AC3E}">
        <p14:creationId xmlns:p14="http://schemas.microsoft.com/office/powerpoint/2010/main" val="124330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Shakespeare</a:t>
            </a:r>
            <a:r>
              <a:rPr lang="en-US" dirty="0"/>
              <a:t> </a:t>
            </a:r>
          </a:p>
        </p:txBody>
      </p:sp>
      <p:sp>
        <p:nvSpPr>
          <p:cNvPr id="3" name="Content Placeholder 2"/>
          <p:cNvSpPr>
            <a:spLocks noGrp="1"/>
          </p:cNvSpPr>
          <p:nvPr>
            <p:ph sz="half" idx="1"/>
          </p:nvPr>
        </p:nvSpPr>
        <p:spPr>
          <a:xfrm>
            <a:off x="172278" y="1536192"/>
            <a:ext cx="5466522" cy="5093208"/>
          </a:xfrm>
        </p:spPr>
        <p:txBody>
          <a:bodyPr>
            <a:normAutofit fontScale="92500" lnSpcReduction="20000"/>
          </a:bodyPr>
          <a:lstStyle/>
          <a:p>
            <a:pPr lvl="0"/>
            <a:r>
              <a:rPr lang="en-US" dirty="0"/>
              <a:t>He’s the Man!</a:t>
            </a:r>
          </a:p>
          <a:p>
            <a:pPr lvl="0"/>
            <a:r>
              <a:rPr lang="en-US" dirty="0">
                <a:solidFill>
                  <a:srgbClr val="FF0000"/>
                </a:solidFill>
              </a:rPr>
              <a:t>English play write</a:t>
            </a:r>
          </a:p>
          <a:p>
            <a:pPr lvl="0"/>
            <a:r>
              <a:rPr lang="en-US" dirty="0"/>
              <a:t>Wrote </a:t>
            </a:r>
            <a:r>
              <a:rPr lang="en-US" b="1" dirty="0"/>
              <a:t>37 plays </a:t>
            </a:r>
            <a:r>
              <a:rPr lang="en-US" dirty="0"/>
              <a:t>between </a:t>
            </a:r>
            <a:r>
              <a:rPr lang="en-US" b="1" dirty="0"/>
              <a:t>1590 and 1613 </a:t>
            </a:r>
            <a:r>
              <a:rPr lang="en-US" dirty="0"/>
              <a:t> that are stilled performed around the world</a:t>
            </a:r>
          </a:p>
          <a:p>
            <a:pPr lvl="0"/>
            <a:r>
              <a:rPr lang="en-US" u="sng" dirty="0"/>
              <a:t>Some works you may have heard of:</a:t>
            </a:r>
            <a:endParaRPr lang="en-US" dirty="0"/>
          </a:p>
          <a:p>
            <a:pPr lvl="0"/>
            <a:r>
              <a:rPr lang="en-US" u="sng" dirty="0"/>
              <a:t>Romeo and Juliet</a:t>
            </a:r>
            <a:r>
              <a:rPr lang="en-US" dirty="0"/>
              <a:t>: two teens fall victim of family feud</a:t>
            </a:r>
          </a:p>
          <a:p>
            <a:pPr lvl="0"/>
            <a:r>
              <a:rPr lang="en-US" u="sng" dirty="0"/>
              <a:t>Twelfth Night</a:t>
            </a:r>
            <a:r>
              <a:rPr lang="en-US" dirty="0"/>
              <a:t>: follies of young people in love</a:t>
            </a:r>
          </a:p>
          <a:p>
            <a:pPr lvl="0"/>
            <a:r>
              <a:rPr lang="en-US" u="sng" dirty="0"/>
              <a:t>Richard III</a:t>
            </a:r>
            <a:r>
              <a:rPr lang="en-US" dirty="0"/>
              <a:t>: power struggles for English throne</a:t>
            </a:r>
          </a:p>
          <a:p>
            <a:r>
              <a:rPr lang="en-US" dirty="0"/>
              <a:t>Enriched English language by more that 17,000 words words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91201" y="1219200"/>
            <a:ext cx="5234608" cy="5257800"/>
          </a:xfrm>
        </p:spPr>
      </p:pic>
    </p:spTree>
    <p:extLst>
      <p:ext uri="{BB962C8B-B14F-4D97-AF65-F5344CB8AC3E}">
        <p14:creationId xmlns:p14="http://schemas.microsoft.com/office/powerpoint/2010/main" val="284188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5D50-9FA9-4E64-AF64-0D3A238375A5}"/>
              </a:ext>
            </a:extLst>
          </p:cNvPr>
          <p:cNvSpPr>
            <a:spLocks noGrp="1"/>
          </p:cNvSpPr>
          <p:nvPr>
            <p:ph type="title"/>
          </p:nvPr>
        </p:nvSpPr>
        <p:spPr>
          <a:xfrm>
            <a:off x="838200" y="119271"/>
            <a:ext cx="10515600" cy="1020416"/>
          </a:xfrm>
        </p:spPr>
        <p:txBody>
          <a:bodyPr/>
          <a:lstStyle/>
          <a:p>
            <a:r>
              <a:rPr lang="en-US" b="1" u="sng" dirty="0">
                <a:solidFill>
                  <a:srgbClr val="7030A0"/>
                </a:solidFill>
              </a:rPr>
              <a:t>Words and sayings created by Shakespeare</a:t>
            </a:r>
          </a:p>
        </p:txBody>
      </p:sp>
      <p:pic>
        <p:nvPicPr>
          <p:cNvPr id="5" name="Content Placeholder 4">
            <a:extLst>
              <a:ext uri="{FF2B5EF4-FFF2-40B4-BE49-F238E27FC236}">
                <a16:creationId xmlns:a16="http://schemas.microsoft.com/office/drawing/2014/main" id="{D647AC5B-FB17-4CCD-86CE-D3CEC29FE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826" y="1378226"/>
            <a:ext cx="11118574" cy="5114649"/>
          </a:xfrm>
        </p:spPr>
      </p:pic>
    </p:spTree>
    <p:extLst>
      <p:ext uri="{BB962C8B-B14F-4D97-AF65-F5344CB8AC3E}">
        <p14:creationId xmlns:p14="http://schemas.microsoft.com/office/powerpoint/2010/main" val="36585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1"/>
            <a:ext cx="10515600" cy="1129747"/>
          </a:xfrm>
        </p:spPr>
        <p:txBody>
          <a:bodyPr>
            <a:normAutofit/>
          </a:bodyPr>
          <a:lstStyle/>
          <a:p>
            <a:r>
              <a:rPr lang="en-US" dirty="0">
                <a:solidFill>
                  <a:srgbClr val="C00000"/>
                </a:solidFill>
              </a:rPr>
              <a:t>                       </a:t>
            </a:r>
            <a:r>
              <a:rPr lang="en-US" u="sng" dirty="0">
                <a:solidFill>
                  <a:srgbClr val="C00000"/>
                </a:solidFill>
              </a:rPr>
              <a:t>The Printing Revolution</a:t>
            </a:r>
          </a:p>
        </p:txBody>
      </p:sp>
      <p:sp>
        <p:nvSpPr>
          <p:cNvPr id="3" name="Content Placeholder 2"/>
          <p:cNvSpPr>
            <a:spLocks noGrp="1"/>
          </p:cNvSpPr>
          <p:nvPr>
            <p:ph sz="half" idx="1"/>
          </p:nvPr>
        </p:nvSpPr>
        <p:spPr>
          <a:xfrm>
            <a:off x="172278" y="1417638"/>
            <a:ext cx="6457122" cy="5440362"/>
          </a:xfrm>
        </p:spPr>
        <p:txBody>
          <a:bodyPr>
            <a:normAutofit lnSpcReduction="10000"/>
          </a:bodyPr>
          <a:lstStyle/>
          <a:p>
            <a:pPr lvl="0"/>
            <a:r>
              <a:rPr lang="en-US" b="1" dirty="0"/>
              <a:t>1456 </a:t>
            </a:r>
            <a:r>
              <a:rPr lang="en-US" b="1" dirty="0">
                <a:solidFill>
                  <a:srgbClr val="C00000"/>
                </a:solidFill>
              </a:rPr>
              <a:t>Johann Gutenberg </a:t>
            </a:r>
            <a:r>
              <a:rPr lang="en-US" b="1" dirty="0"/>
              <a:t>of Germany developed the first </a:t>
            </a:r>
            <a:r>
              <a:rPr lang="en-US" b="1" dirty="0">
                <a:solidFill>
                  <a:srgbClr val="C00000"/>
                </a:solidFill>
              </a:rPr>
              <a:t>Printing Press </a:t>
            </a:r>
            <a:r>
              <a:rPr lang="en-US" b="1" dirty="0"/>
              <a:t>and printing inks in the West</a:t>
            </a:r>
          </a:p>
          <a:p>
            <a:pPr lvl="0"/>
            <a:r>
              <a:rPr lang="en-US" b="1" dirty="0"/>
              <a:t>Helping this was the methods making paper had reached Europe from China in about 1300</a:t>
            </a:r>
          </a:p>
          <a:p>
            <a:pPr lvl="0"/>
            <a:r>
              <a:rPr lang="en-US" b="1" dirty="0"/>
              <a:t>With more and more printed books </a:t>
            </a:r>
            <a:r>
              <a:rPr lang="en-US" b="1" dirty="0">
                <a:solidFill>
                  <a:srgbClr val="C00000"/>
                </a:solidFill>
              </a:rPr>
              <a:t>more available, cheaper</a:t>
            </a:r>
            <a:r>
              <a:rPr lang="en-US" b="1" dirty="0"/>
              <a:t>, and easier to produce more people learned to read and easier to </a:t>
            </a:r>
            <a:r>
              <a:rPr lang="en-US" b="1" dirty="0">
                <a:solidFill>
                  <a:srgbClr val="C00000"/>
                </a:solidFill>
              </a:rPr>
              <a:t>spread information </a:t>
            </a:r>
          </a:p>
          <a:p>
            <a:pPr lvl="0"/>
            <a:r>
              <a:rPr lang="en-US" sz="2300" dirty="0"/>
              <a:t>History channel history of printing press 4 min: </a:t>
            </a:r>
            <a:r>
              <a:rPr lang="en-US" sz="2300" dirty="0">
                <a:hlinkClick r:id="rId2"/>
              </a:rPr>
              <a:t>http://www.history.com/topics/middle-ages/videos/mankind-the-story-of-all-of-us-the-printing-press</a:t>
            </a:r>
            <a:endParaRPr lang="en-US" sz="2300" dirty="0"/>
          </a:p>
          <a:p>
            <a:pPr lvl="0"/>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05599" y="1600200"/>
            <a:ext cx="4943061" cy="5181600"/>
          </a:xfrm>
        </p:spPr>
      </p:pic>
    </p:spTree>
    <p:extLst>
      <p:ext uri="{BB962C8B-B14F-4D97-AF65-F5344CB8AC3E}">
        <p14:creationId xmlns:p14="http://schemas.microsoft.com/office/powerpoint/2010/main" val="117912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6C6A-0B8A-4FC9-A226-7811A1ECD569}"/>
              </a:ext>
            </a:extLst>
          </p:cNvPr>
          <p:cNvSpPr>
            <a:spLocks noGrp="1"/>
          </p:cNvSpPr>
          <p:nvPr>
            <p:ph type="title"/>
          </p:nvPr>
        </p:nvSpPr>
        <p:spPr/>
        <p:txBody>
          <a:bodyPr/>
          <a:lstStyle/>
          <a:p>
            <a:r>
              <a:rPr lang="en-US" b="1" dirty="0"/>
              <a:t>Setting the Scene     -     </a:t>
            </a:r>
            <a:r>
              <a:rPr lang="en-US" b="1" u="sng" dirty="0">
                <a:solidFill>
                  <a:srgbClr val="006600"/>
                </a:solidFill>
              </a:rPr>
              <a:t>Abuses in the Church</a:t>
            </a:r>
            <a:endParaRPr lang="en-US" b="1" dirty="0"/>
          </a:p>
        </p:txBody>
      </p:sp>
      <p:sp>
        <p:nvSpPr>
          <p:cNvPr id="3" name="Content Placeholder 2">
            <a:extLst>
              <a:ext uri="{FF2B5EF4-FFF2-40B4-BE49-F238E27FC236}">
                <a16:creationId xmlns:a16="http://schemas.microsoft.com/office/drawing/2014/main" id="{BBFAB4B1-F6D1-4111-90D4-4331277C78A8}"/>
              </a:ext>
            </a:extLst>
          </p:cNvPr>
          <p:cNvSpPr>
            <a:spLocks noGrp="1"/>
          </p:cNvSpPr>
          <p:nvPr>
            <p:ph sz="half" idx="1"/>
          </p:nvPr>
        </p:nvSpPr>
        <p:spPr>
          <a:xfrm>
            <a:off x="185530" y="1825625"/>
            <a:ext cx="5022574" cy="4813714"/>
          </a:xfrm>
        </p:spPr>
        <p:txBody>
          <a:bodyPr>
            <a:normAutofit fontScale="70000" lnSpcReduction="20000"/>
          </a:bodyPr>
          <a:lstStyle/>
          <a:p>
            <a:pPr lvl="0"/>
            <a:r>
              <a:rPr lang="en-US" sz="2900" b="1" u="sng" dirty="0">
                <a:solidFill>
                  <a:srgbClr val="C00000"/>
                </a:solidFill>
              </a:rPr>
              <a:t>Setting the Scene</a:t>
            </a:r>
            <a:endParaRPr lang="en-US" sz="2900" b="1" dirty="0"/>
          </a:p>
          <a:p>
            <a:pPr lvl="0"/>
            <a:r>
              <a:rPr lang="en-US" sz="2900" b="1" dirty="0"/>
              <a:t>During the Renaissance the church came under increasing fire from all levels of society accusing the clergy of corruption and worldliness</a:t>
            </a:r>
          </a:p>
          <a:p>
            <a:pPr lvl="0"/>
            <a:r>
              <a:rPr lang="en-US" sz="2900" b="1" dirty="0"/>
              <a:t>These renewed calls for reform would unleash forces that would shatter Christian unity</a:t>
            </a:r>
          </a:p>
          <a:p>
            <a:r>
              <a:rPr lang="en-US" sz="2900" b="1" dirty="0"/>
              <a:t>This movement is know as the Protestant Reformation. </a:t>
            </a:r>
            <a:r>
              <a:rPr lang="en-US" sz="2900" b="1" dirty="0">
                <a:solidFill>
                  <a:srgbClr val="FF0000"/>
                </a:solidFill>
              </a:rPr>
              <a:t>(Protestant-to protest</a:t>
            </a:r>
            <a:r>
              <a:rPr lang="en-US" sz="2900" b="1" dirty="0"/>
              <a:t>) </a:t>
            </a:r>
          </a:p>
          <a:p>
            <a:endParaRPr lang="en-US" dirty="0"/>
          </a:p>
        </p:txBody>
      </p:sp>
      <p:sp>
        <p:nvSpPr>
          <p:cNvPr id="4" name="Content Placeholder 3">
            <a:extLst>
              <a:ext uri="{FF2B5EF4-FFF2-40B4-BE49-F238E27FC236}">
                <a16:creationId xmlns:a16="http://schemas.microsoft.com/office/drawing/2014/main" id="{300DA22F-A80A-4DE9-B63D-55708BAE6D01}"/>
              </a:ext>
            </a:extLst>
          </p:cNvPr>
          <p:cNvSpPr>
            <a:spLocks noGrp="1"/>
          </p:cNvSpPr>
          <p:nvPr>
            <p:ph sz="half" idx="2"/>
          </p:nvPr>
        </p:nvSpPr>
        <p:spPr>
          <a:xfrm>
            <a:off x="5446643" y="1825625"/>
            <a:ext cx="6559827" cy="4813714"/>
          </a:xfrm>
        </p:spPr>
        <p:txBody>
          <a:bodyPr>
            <a:normAutofit fontScale="70000" lnSpcReduction="20000"/>
          </a:bodyPr>
          <a:lstStyle/>
          <a:p>
            <a:r>
              <a:rPr lang="en-US" b="1" u="sng" dirty="0">
                <a:solidFill>
                  <a:srgbClr val="006600"/>
                </a:solidFill>
              </a:rPr>
              <a:t>Abuses in the Church</a:t>
            </a:r>
          </a:p>
          <a:p>
            <a:pPr lvl="0"/>
            <a:r>
              <a:rPr lang="en-US" b="1" dirty="0"/>
              <a:t>Starting in the Middle Ages the Church became more caught up in worldly affairs</a:t>
            </a:r>
          </a:p>
          <a:p>
            <a:pPr lvl="0"/>
            <a:r>
              <a:rPr lang="en-US" b="1" dirty="0"/>
              <a:t>Popes competed with princes for political power</a:t>
            </a:r>
          </a:p>
          <a:p>
            <a:pPr lvl="0"/>
            <a:r>
              <a:rPr lang="en-US" b="1" dirty="0"/>
              <a:t>Church fought wars to protect Papal States</a:t>
            </a:r>
          </a:p>
          <a:p>
            <a:pPr lvl="0"/>
            <a:r>
              <a:rPr lang="en-US" b="1" dirty="0"/>
              <a:t>The Church was a great patron of the arts</a:t>
            </a:r>
          </a:p>
          <a:p>
            <a:pPr lvl="0"/>
            <a:r>
              <a:rPr lang="en-US" b="1" dirty="0"/>
              <a:t>To finance these projects, the Church increased fees for such services as marriages and baptisms</a:t>
            </a:r>
          </a:p>
          <a:p>
            <a:pPr lvl="0"/>
            <a:r>
              <a:rPr lang="en-US" b="1" dirty="0">
                <a:solidFill>
                  <a:srgbClr val="FF0000"/>
                </a:solidFill>
              </a:rPr>
              <a:t>Indulgence was a lessening of time a soul would have to spend in purgatory,</a:t>
            </a:r>
            <a:r>
              <a:rPr lang="en-US" b="1" dirty="0"/>
              <a:t> a place where souls too impure to enter heaven atoned for sins committed during their lifetimes.</a:t>
            </a:r>
          </a:p>
          <a:p>
            <a:pPr lvl="0"/>
            <a:r>
              <a:rPr lang="en-US" b="1" dirty="0"/>
              <a:t>In late 1400’s the Church began giving indulgences in exchange for money gifts to the church</a:t>
            </a:r>
          </a:p>
          <a:p>
            <a:r>
              <a:rPr lang="en-US" b="1" dirty="0"/>
              <a:t>Many Christians (especially northern Europeans) protested this practice</a:t>
            </a:r>
          </a:p>
          <a:p>
            <a:endParaRPr lang="en-US" dirty="0"/>
          </a:p>
        </p:txBody>
      </p:sp>
    </p:spTree>
    <p:extLst>
      <p:ext uri="{BB962C8B-B14F-4D97-AF65-F5344CB8AC3E}">
        <p14:creationId xmlns:p14="http://schemas.microsoft.com/office/powerpoint/2010/main" val="304026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C00000"/>
                </a:solidFill>
              </a:rPr>
              <a:t>Luther’s Protest</a:t>
            </a:r>
          </a:p>
        </p:txBody>
      </p:sp>
      <p:sp>
        <p:nvSpPr>
          <p:cNvPr id="3" name="Content Placeholder 2"/>
          <p:cNvSpPr>
            <a:spLocks noGrp="1"/>
          </p:cNvSpPr>
          <p:nvPr>
            <p:ph sz="half" idx="1"/>
          </p:nvPr>
        </p:nvSpPr>
        <p:spPr>
          <a:xfrm>
            <a:off x="119271" y="1524000"/>
            <a:ext cx="5824330" cy="5333999"/>
          </a:xfrm>
        </p:spPr>
        <p:txBody>
          <a:bodyPr>
            <a:normAutofit/>
          </a:bodyPr>
          <a:lstStyle/>
          <a:p>
            <a:pPr lvl="0"/>
            <a:r>
              <a:rPr lang="en-US" dirty="0"/>
              <a:t>By  </a:t>
            </a:r>
            <a:r>
              <a:rPr lang="en-US" b="1" dirty="0"/>
              <a:t>1517</a:t>
            </a:r>
            <a:r>
              <a:rPr lang="en-US" dirty="0"/>
              <a:t> protest against </a:t>
            </a:r>
            <a:r>
              <a:rPr lang="en-US" b="1" dirty="0"/>
              <a:t>Church abuses </a:t>
            </a:r>
            <a:r>
              <a:rPr lang="en-US" dirty="0"/>
              <a:t>became a full scale </a:t>
            </a:r>
            <a:r>
              <a:rPr lang="en-US" b="1" dirty="0"/>
              <a:t>revolt</a:t>
            </a:r>
            <a:r>
              <a:rPr lang="en-US" dirty="0"/>
              <a:t> triggered by a German monk and</a:t>
            </a:r>
            <a:r>
              <a:rPr lang="en-US" b="1" dirty="0"/>
              <a:t> professor </a:t>
            </a:r>
            <a:r>
              <a:rPr lang="en-US" dirty="0"/>
              <a:t>of </a:t>
            </a:r>
            <a:r>
              <a:rPr lang="en-US" b="1" dirty="0"/>
              <a:t>theology</a:t>
            </a:r>
            <a:r>
              <a:rPr lang="en-US" dirty="0"/>
              <a:t> named </a:t>
            </a:r>
            <a:r>
              <a:rPr lang="en-US" b="1" dirty="0">
                <a:solidFill>
                  <a:srgbClr val="FF0000"/>
                </a:solidFill>
              </a:rPr>
              <a:t>Martin Luther</a:t>
            </a:r>
          </a:p>
          <a:p>
            <a:pPr lvl="0"/>
            <a:r>
              <a:rPr lang="en-US" dirty="0"/>
              <a:t>As a young man he tried to lead a holy life but believed he was doomed to eternal damnation</a:t>
            </a:r>
          </a:p>
          <a:p>
            <a:r>
              <a:rPr lang="en-US" dirty="0"/>
              <a:t>He grew </a:t>
            </a:r>
            <a:r>
              <a:rPr lang="en-US" b="1" dirty="0"/>
              <a:t>disillusioned</a:t>
            </a:r>
            <a:r>
              <a:rPr lang="en-US" dirty="0"/>
              <a:t> with Church  </a:t>
            </a:r>
            <a:r>
              <a:rPr lang="en-US" b="1" dirty="0"/>
              <a:t>corruption and worldliness</a:t>
            </a:r>
          </a:p>
          <a:p>
            <a:r>
              <a:rPr lang="en-US" sz="1600" b="1" dirty="0"/>
              <a:t>Keith Hughes 7 min: </a:t>
            </a:r>
            <a:r>
              <a:rPr lang="en-US" sz="1600" b="1" dirty="0">
                <a:hlinkClick r:id="rId2"/>
              </a:rPr>
              <a:t>https://www.youtube.com/watch?v=__X5Z9IztrM</a:t>
            </a:r>
            <a:endParaRPr lang="en-US" sz="1600" b="1" dirty="0"/>
          </a:p>
          <a:p>
            <a:endParaRPr lang="en-US" b="1"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387901"/>
            <a:ext cx="4343400" cy="5470099"/>
          </a:xfrm>
        </p:spPr>
      </p:pic>
    </p:spTree>
    <p:extLst>
      <p:ext uri="{BB962C8B-B14F-4D97-AF65-F5344CB8AC3E}">
        <p14:creationId xmlns:p14="http://schemas.microsoft.com/office/powerpoint/2010/main" val="185186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5047-6BD3-4325-AA31-EABE0B02124A}"/>
              </a:ext>
            </a:extLst>
          </p:cNvPr>
          <p:cNvSpPr>
            <a:spLocks noGrp="1"/>
          </p:cNvSpPr>
          <p:nvPr>
            <p:ph type="title"/>
          </p:nvPr>
        </p:nvSpPr>
        <p:spPr>
          <a:xfrm>
            <a:off x="838200" y="132523"/>
            <a:ext cx="10515600" cy="1009683"/>
          </a:xfrm>
        </p:spPr>
        <p:txBody>
          <a:bodyPr/>
          <a:lstStyle/>
          <a:p>
            <a:r>
              <a:rPr lang="en-US" b="1" dirty="0">
                <a:solidFill>
                  <a:srgbClr val="C00000"/>
                </a:solidFill>
              </a:rPr>
              <a:t>                            </a:t>
            </a:r>
            <a:r>
              <a:rPr lang="en-US" b="1" u="sng" dirty="0">
                <a:solidFill>
                  <a:srgbClr val="C00000"/>
                </a:solidFill>
              </a:rPr>
              <a:t>The 95 Theses</a:t>
            </a:r>
            <a:endParaRPr lang="en-US" b="1" dirty="0">
              <a:solidFill>
                <a:srgbClr val="C00000"/>
              </a:solidFill>
            </a:endParaRPr>
          </a:p>
        </p:txBody>
      </p:sp>
      <p:sp>
        <p:nvSpPr>
          <p:cNvPr id="3" name="Content Placeholder 2">
            <a:extLst>
              <a:ext uri="{FF2B5EF4-FFF2-40B4-BE49-F238E27FC236}">
                <a16:creationId xmlns:a16="http://schemas.microsoft.com/office/drawing/2014/main" id="{263FDBED-E709-4FA9-843B-D8A8A10FF3F7}"/>
              </a:ext>
            </a:extLst>
          </p:cNvPr>
          <p:cNvSpPr>
            <a:spLocks noGrp="1"/>
          </p:cNvSpPr>
          <p:nvPr>
            <p:ph sz="half" idx="1"/>
          </p:nvPr>
        </p:nvSpPr>
        <p:spPr>
          <a:xfrm>
            <a:off x="0" y="1245704"/>
            <a:ext cx="6019800" cy="5479773"/>
          </a:xfrm>
        </p:spPr>
        <p:txBody>
          <a:bodyPr>
            <a:normAutofit fontScale="85000" lnSpcReduction="20000"/>
          </a:bodyPr>
          <a:lstStyle/>
          <a:p>
            <a:pPr lvl="0"/>
            <a:r>
              <a:rPr lang="en-US" b="1" dirty="0"/>
              <a:t>In 1517 a priest outside </a:t>
            </a:r>
            <a:r>
              <a:rPr lang="en-US" b="1" dirty="0" err="1"/>
              <a:t>Whittenberg</a:t>
            </a:r>
            <a:r>
              <a:rPr lang="en-US" b="1" dirty="0"/>
              <a:t> offered indulgences to any Christian who contributed money for the rebuilding of the Cathedral of St. Pewter in Rome</a:t>
            </a:r>
          </a:p>
          <a:p>
            <a:pPr lvl="0"/>
            <a:r>
              <a:rPr lang="en-US" b="1" dirty="0"/>
              <a:t>The priest said that if indulgences were purchased it assure entry into heaven for the purchaser and their dead relatives too</a:t>
            </a:r>
          </a:p>
          <a:p>
            <a:pPr lvl="0"/>
            <a:r>
              <a:rPr lang="en-US" b="1" u="sng" dirty="0">
                <a:solidFill>
                  <a:srgbClr val="FF0000"/>
                </a:solidFill>
              </a:rPr>
              <a:t>Luther was outraged and drew up the 95 Theses or arguments against  the Church </a:t>
            </a:r>
            <a:r>
              <a:rPr lang="en-US" b="1" dirty="0"/>
              <a:t>such as</a:t>
            </a:r>
          </a:p>
          <a:p>
            <a:pPr lvl="0"/>
            <a:r>
              <a:rPr lang="en-US" b="1" dirty="0"/>
              <a:t>indulgences had no basis in the Bible</a:t>
            </a:r>
          </a:p>
          <a:p>
            <a:pPr lvl="0"/>
            <a:r>
              <a:rPr lang="en-US" b="1" dirty="0"/>
              <a:t>The pope had no authority to release souls from purgatory</a:t>
            </a:r>
          </a:p>
          <a:p>
            <a:pPr lvl="0"/>
            <a:r>
              <a:rPr lang="en-US" b="1" dirty="0"/>
              <a:t>Christians could be saved only through faith</a:t>
            </a:r>
          </a:p>
          <a:p>
            <a:r>
              <a:rPr lang="en-US" b="1" dirty="0"/>
              <a:t>Luther posted this lists on the door of the Wittenberg’s All Saints Church</a:t>
            </a:r>
          </a:p>
          <a:p>
            <a:endParaRPr lang="en-US" dirty="0"/>
          </a:p>
        </p:txBody>
      </p:sp>
      <p:pic>
        <p:nvPicPr>
          <p:cNvPr id="6" name="Content Placeholder 5">
            <a:extLst>
              <a:ext uri="{FF2B5EF4-FFF2-40B4-BE49-F238E27FC236}">
                <a16:creationId xmlns:a16="http://schemas.microsoft.com/office/drawing/2014/main" id="{C0B8BA90-53E9-4683-BAD5-F33373021C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6999" y="1417983"/>
            <a:ext cx="5516217" cy="5115339"/>
          </a:xfrm>
        </p:spPr>
      </p:pic>
    </p:spTree>
    <p:extLst>
      <p:ext uri="{BB962C8B-B14F-4D97-AF65-F5344CB8AC3E}">
        <p14:creationId xmlns:p14="http://schemas.microsoft.com/office/powerpoint/2010/main" val="2276301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      </a:t>
            </a:r>
            <a:r>
              <a:rPr lang="en-US" b="1" u="sng" dirty="0">
                <a:solidFill>
                  <a:srgbClr val="7030A0"/>
                </a:solidFill>
              </a:rPr>
              <a:t>Luther Versus the Church</a:t>
            </a:r>
          </a:p>
        </p:txBody>
      </p:sp>
      <p:sp>
        <p:nvSpPr>
          <p:cNvPr id="3" name="Content Placeholder 2"/>
          <p:cNvSpPr>
            <a:spLocks noGrp="1"/>
          </p:cNvSpPr>
          <p:nvPr>
            <p:ph idx="1"/>
          </p:nvPr>
        </p:nvSpPr>
        <p:spPr>
          <a:xfrm>
            <a:off x="145774" y="1295400"/>
            <a:ext cx="10515600" cy="5562600"/>
          </a:xfrm>
        </p:spPr>
        <p:txBody>
          <a:bodyPr>
            <a:normAutofit/>
          </a:bodyPr>
          <a:lstStyle/>
          <a:p>
            <a:pPr lvl="0"/>
            <a:r>
              <a:rPr lang="en-US" dirty="0"/>
              <a:t>Copies of Luther’s 95 These were printed and distributed </a:t>
            </a:r>
            <a:r>
              <a:rPr lang="en-US" b="1" dirty="0"/>
              <a:t>throughout Europe</a:t>
            </a:r>
          </a:p>
          <a:p>
            <a:pPr lvl="0"/>
            <a:r>
              <a:rPr lang="en-US" dirty="0"/>
              <a:t>The Church called on Luther to </a:t>
            </a:r>
            <a:r>
              <a:rPr lang="en-US" b="1" dirty="0"/>
              <a:t>recant</a:t>
            </a:r>
            <a:r>
              <a:rPr lang="en-US" dirty="0"/>
              <a:t> or give up his views but Luther</a:t>
            </a:r>
            <a:r>
              <a:rPr lang="en-US" b="1" dirty="0"/>
              <a:t> refused </a:t>
            </a:r>
            <a:r>
              <a:rPr lang="en-US" dirty="0"/>
              <a:t>and instead developed an even more radical new doctrine</a:t>
            </a:r>
          </a:p>
          <a:p>
            <a:pPr lvl="0"/>
            <a:r>
              <a:rPr lang="en-US" dirty="0"/>
              <a:t>Luther urged Christians to </a:t>
            </a:r>
            <a:r>
              <a:rPr lang="en-US" b="1" dirty="0"/>
              <a:t>reject the authority of Rome</a:t>
            </a:r>
          </a:p>
          <a:p>
            <a:pPr lvl="0"/>
            <a:r>
              <a:rPr lang="en-US" b="1" u="sng" dirty="0">
                <a:solidFill>
                  <a:srgbClr val="FF0000"/>
                </a:solidFill>
              </a:rPr>
              <a:t>In 1521 the pope excommunicated  Luther</a:t>
            </a:r>
          </a:p>
          <a:p>
            <a:pPr lvl="0"/>
            <a:r>
              <a:rPr lang="en-US" dirty="0"/>
              <a:t>The Holy Roman Emperor ordered him to g</a:t>
            </a:r>
            <a:r>
              <a:rPr lang="en-US" b="1" dirty="0"/>
              <a:t>ive up his writings  </a:t>
            </a:r>
            <a:r>
              <a:rPr lang="en-US" dirty="0"/>
              <a:t>but he would not so Charles declared Luther an </a:t>
            </a:r>
            <a:r>
              <a:rPr lang="en-US" b="1" dirty="0"/>
              <a:t>outlaw</a:t>
            </a:r>
          </a:p>
          <a:p>
            <a:r>
              <a:rPr lang="en-US" dirty="0"/>
              <a:t>Luther had many supporters who hid him and thousands hailed him a hero accepting his teachings and </a:t>
            </a:r>
            <a:r>
              <a:rPr lang="en-US" b="1" dirty="0"/>
              <a:t>renounced the authority of the pope</a:t>
            </a:r>
          </a:p>
        </p:txBody>
      </p:sp>
    </p:spTree>
    <p:extLst>
      <p:ext uri="{BB962C8B-B14F-4D97-AF65-F5344CB8AC3E}">
        <p14:creationId xmlns:p14="http://schemas.microsoft.com/office/powerpoint/2010/main" val="190187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6600"/>
                </a:solidFill>
              </a:rPr>
              <a:t>        </a:t>
            </a:r>
            <a:r>
              <a:rPr lang="en-US" u="sng" dirty="0">
                <a:solidFill>
                  <a:srgbClr val="006600"/>
                </a:solidFill>
                <a:latin typeface="Algerian" panose="04020705040A02060702" pitchFamily="82" charset="0"/>
              </a:rPr>
              <a:t>Luther’s Teachings</a:t>
            </a:r>
          </a:p>
        </p:txBody>
      </p:sp>
      <p:sp>
        <p:nvSpPr>
          <p:cNvPr id="3" name="Content Placeholder 2"/>
          <p:cNvSpPr>
            <a:spLocks noGrp="1"/>
          </p:cNvSpPr>
          <p:nvPr>
            <p:ph idx="1"/>
          </p:nvPr>
        </p:nvSpPr>
        <p:spPr>
          <a:xfrm>
            <a:off x="331304" y="1371600"/>
            <a:ext cx="9574696" cy="5486400"/>
          </a:xfrm>
        </p:spPr>
        <p:txBody>
          <a:bodyPr>
            <a:normAutofit fontScale="85000" lnSpcReduction="20000"/>
          </a:bodyPr>
          <a:lstStyle/>
          <a:p>
            <a:pPr lvl="0"/>
            <a:r>
              <a:rPr lang="en-US" dirty="0"/>
              <a:t>At the heart of Luther’s beliefs were 7 teachings</a:t>
            </a:r>
          </a:p>
          <a:p>
            <a:pPr lvl="0"/>
            <a:r>
              <a:rPr lang="en-US" dirty="0"/>
              <a:t>rejection of Church doctrine that good deeds were necessary for salvation that </a:t>
            </a:r>
            <a:r>
              <a:rPr lang="en-US" b="1" u="sng" dirty="0">
                <a:solidFill>
                  <a:srgbClr val="FF0000"/>
                </a:solidFill>
              </a:rPr>
              <a:t>Salvation was  through  faith alone</a:t>
            </a:r>
          </a:p>
          <a:p>
            <a:pPr lvl="0"/>
            <a:r>
              <a:rPr lang="en-US" dirty="0"/>
              <a:t>Bible is sole source of </a:t>
            </a:r>
            <a:r>
              <a:rPr lang="en-US" b="1" dirty="0"/>
              <a:t>religious teachings  </a:t>
            </a:r>
            <a:r>
              <a:rPr lang="en-US" dirty="0"/>
              <a:t>and denied other authorities   </a:t>
            </a:r>
          </a:p>
          <a:p>
            <a:r>
              <a:rPr lang="en-US" dirty="0"/>
              <a:t> such as </a:t>
            </a:r>
            <a:r>
              <a:rPr lang="en-US" b="1" dirty="0"/>
              <a:t>church council or pope</a:t>
            </a:r>
          </a:p>
          <a:p>
            <a:pPr lvl="0"/>
            <a:r>
              <a:rPr lang="en-US" dirty="0"/>
              <a:t>Rejected idea that </a:t>
            </a:r>
            <a:r>
              <a:rPr lang="en-US" b="1" dirty="0"/>
              <a:t>priests and the church hierarchy special powers   </a:t>
            </a:r>
            <a:r>
              <a:rPr lang="en-US" dirty="0"/>
              <a:t>instead there was priesthood of all believers.  All Christians have equal access  to God through   </a:t>
            </a:r>
            <a:r>
              <a:rPr lang="en-US" b="1" dirty="0"/>
              <a:t>faith and the Bible  </a:t>
            </a:r>
          </a:p>
          <a:p>
            <a:pPr lvl="0"/>
            <a:r>
              <a:rPr lang="en-US" dirty="0"/>
              <a:t>Luther rejected 5 of 7 </a:t>
            </a:r>
            <a:r>
              <a:rPr lang="en-US" b="1" dirty="0"/>
              <a:t>sacraments</a:t>
            </a:r>
            <a:r>
              <a:rPr lang="en-US" dirty="0"/>
              <a:t> because he says</a:t>
            </a:r>
            <a:r>
              <a:rPr lang="en-US" b="1" dirty="0"/>
              <a:t> the Bible </a:t>
            </a:r>
            <a:r>
              <a:rPr lang="en-US" dirty="0"/>
              <a:t>doesn’t mention them</a:t>
            </a:r>
          </a:p>
          <a:p>
            <a:pPr lvl="0"/>
            <a:r>
              <a:rPr lang="en-US" dirty="0"/>
              <a:t>He banned  </a:t>
            </a:r>
            <a:r>
              <a:rPr lang="en-US" b="1" dirty="0"/>
              <a:t>indulgences, confession, pilgrimages and prayers to saints</a:t>
            </a:r>
          </a:p>
          <a:p>
            <a:pPr lvl="0"/>
            <a:r>
              <a:rPr lang="en-US" dirty="0"/>
              <a:t>He simplified the elaborate ritual of the </a:t>
            </a:r>
            <a:r>
              <a:rPr lang="en-US" b="1" dirty="0"/>
              <a:t>mass</a:t>
            </a:r>
            <a:r>
              <a:rPr lang="en-US" dirty="0"/>
              <a:t> and emphasized the </a:t>
            </a:r>
            <a:r>
              <a:rPr lang="en-US" b="1" dirty="0"/>
              <a:t>sermon</a:t>
            </a:r>
          </a:p>
          <a:p>
            <a:pPr lvl="0"/>
            <a:r>
              <a:rPr lang="en-US" dirty="0"/>
              <a:t>He permitted clergy to </a:t>
            </a:r>
            <a:r>
              <a:rPr lang="en-US" b="1" dirty="0"/>
              <a:t>marry</a:t>
            </a:r>
          </a:p>
          <a:p>
            <a:r>
              <a:rPr lang="en-US" dirty="0"/>
              <a:t>These and other changes were adopted by the Lutheran churches set up by Luther’s followers</a:t>
            </a:r>
          </a:p>
        </p:txBody>
      </p:sp>
    </p:spTree>
    <p:extLst>
      <p:ext uri="{BB962C8B-B14F-4D97-AF65-F5344CB8AC3E}">
        <p14:creationId xmlns:p14="http://schemas.microsoft.com/office/powerpoint/2010/main" val="124961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5" y="0"/>
            <a:ext cx="11794435" cy="990600"/>
          </a:xfrm>
        </p:spPr>
        <p:txBody>
          <a:bodyPr>
            <a:normAutofit/>
          </a:bodyPr>
          <a:lstStyle/>
          <a:p>
            <a:r>
              <a:rPr lang="en-US" sz="3200" b="1" dirty="0">
                <a:solidFill>
                  <a:schemeClr val="accent5">
                    <a:lumMod val="75000"/>
                  </a:schemeClr>
                </a:solidFill>
              </a:rPr>
              <a:t>Spread of Lutheran Ideas / </a:t>
            </a:r>
            <a:r>
              <a:rPr lang="en-US" sz="3200" b="1" dirty="0">
                <a:solidFill>
                  <a:srgbClr val="006600"/>
                </a:solidFill>
              </a:rPr>
              <a:t>Widespread Support </a:t>
            </a:r>
            <a:r>
              <a:rPr lang="en-US" sz="3200" b="1" dirty="0">
                <a:solidFill>
                  <a:srgbClr val="002060"/>
                </a:solidFill>
              </a:rPr>
              <a:t>/The Peasant’s Revolt</a:t>
            </a:r>
          </a:p>
        </p:txBody>
      </p:sp>
      <p:sp>
        <p:nvSpPr>
          <p:cNvPr id="3" name="Content Placeholder 2"/>
          <p:cNvSpPr>
            <a:spLocks noGrp="1"/>
          </p:cNvSpPr>
          <p:nvPr>
            <p:ph idx="1"/>
          </p:nvPr>
        </p:nvSpPr>
        <p:spPr>
          <a:xfrm>
            <a:off x="212035" y="1143000"/>
            <a:ext cx="9846365" cy="5715000"/>
          </a:xfrm>
        </p:spPr>
        <p:txBody>
          <a:bodyPr>
            <a:normAutofit fontScale="85000" lnSpcReduction="20000"/>
          </a:bodyPr>
          <a:lstStyle/>
          <a:p>
            <a:pPr lvl="0"/>
            <a:r>
              <a:rPr lang="en-US" dirty="0"/>
              <a:t>Luther’s ideas caught on in </a:t>
            </a:r>
            <a:r>
              <a:rPr lang="en-US" b="1" dirty="0"/>
              <a:t>Germany and Scandinavia</a:t>
            </a:r>
          </a:p>
          <a:p>
            <a:pPr lvl="0"/>
            <a:r>
              <a:rPr lang="en-US" b="1" u="sng" dirty="0">
                <a:solidFill>
                  <a:srgbClr val="FF0000"/>
                </a:solidFill>
              </a:rPr>
              <a:t>The Printing Press  </a:t>
            </a:r>
            <a:r>
              <a:rPr lang="en-US" dirty="0"/>
              <a:t>help spread his ideas </a:t>
            </a:r>
          </a:p>
          <a:p>
            <a:r>
              <a:rPr lang="en-US" dirty="0"/>
              <a:t>by </a:t>
            </a:r>
            <a:r>
              <a:rPr lang="en-US" b="1" dirty="0"/>
              <a:t>1530</a:t>
            </a:r>
            <a:r>
              <a:rPr lang="en-US" dirty="0"/>
              <a:t> Lutherans were using a new name </a:t>
            </a:r>
            <a:r>
              <a:rPr lang="en-US" b="1" dirty="0"/>
              <a:t>Protestants</a:t>
            </a:r>
            <a:r>
              <a:rPr lang="en-US" dirty="0"/>
              <a:t> for those who </a:t>
            </a:r>
            <a:r>
              <a:rPr lang="en-US" b="1" dirty="0"/>
              <a:t>protest</a:t>
            </a:r>
            <a:r>
              <a:rPr lang="en-US" dirty="0"/>
              <a:t> papal </a:t>
            </a:r>
            <a:r>
              <a:rPr lang="en-US" sz="1400" dirty="0"/>
              <a:t>(the pope’s) </a:t>
            </a:r>
            <a:r>
              <a:rPr lang="en-US" dirty="0"/>
              <a:t>authority</a:t>
            </a:r>
          </a:p>
          <a:p>
            <a:pPr lvl="0"/>
            <a:r>
              <a:rPr lang="en-US" b="1" u="sng" dirty="0">
                <a:solidFill>
                  <a:srgbClr val="FF0000"/>
                </a:solidFill>
              </a:rPr>
              <a:t>Why did people support Protestantism?</a:t>
            </a:r>
            <a:endParaRPr lang="en-US" b="1" dirty="0">
              <a:solidFill>
                <a:srgbClr val="FF0000"/>
              </a:solidFill>
            </a:endParaRPr>
          </a:p>
          <a:p>
            <a:pPr lvl="0"/>
            <a:r>
              <a:rPr lang="en-US" dirty="0"/>
              <a:t>1. </a:t>
            </a:r>
            <a:r>
              <a:rPr lang="en-US" dirty="0">
                <a:solidFill>
                  <a:srgbClr val="0070C0"/>
                </a:solidFill>
              </a:rPr>
              <a:t>His reforms were the answer to Church corruption </a:t>
            </a:r>
          </a:p>
          <a:p>
            <a:pPr lvl="0"/>
            <a:r>
              <a:rPr lang="en-US" dirty="0"/>
              <a:t>2. </a:t>
            </a:r>
            <a:r>
              <a:rPr lang="en-US" dirty="0">
                <a:solidFill>
                  <a:srgbClr val="006600"/>
                </a:solidFill>
              </a:rPr>
              <a:t>German princes embraced it because they saw it as a way to  </a:t>
            </a:r>
            <a:r>
              <a:rPr lang="en-US" b="1" dirty="0">
                <a:solidFill>
                  <a:srgbClr val="006600"/>
                </a:solidFill>
              </a:rPr>
              <a:t>throw off rule of both the Catholic Church and the Holy Roman Empire</a:t>
            </a:r>
          </a:p>
          <a:p>
            <a:pPr lvl="0"/>
            <a:r>
              <a:rPr lang="en-US" b="1" dirty="0"/>
              <a:t>3. </a:t>
            </a:r>
            <a:r>
              <a:rPr lang="en-US" b="1" dirty="0">
                <a:solidFill>
                  <a:srgbClr val="FF0066"/>
                </a:solidFill>
              </a:rPr>
              <a:t>A chance for German princes to seize Church lands</a:t>
            </a:r>
          </a:p>
          <a:p>
            <a:r>
              <a:rPr lang="en-US" dirty="0"/>
              <a:t>4. </a:t>
            </a:r>
            <a:r>
              <a:rPr lang="en-US" dirty="0">
                <a:solidFill>
                  <a:srgbClr val="7030A0"/>
                </a:solidFill>
              </a:rPr>
              <a:t>Germans supported Luther because of </a:t>
            </a:r>
            <a:r>
              <a:rPr lang="en-US" b="1" dirty="0">
                <a:solidFill>
                  <a:srgbClr val="7030A0"/>
                </a:solidFill>
              </a:rPr>
              <a:t>feelings of national loyalty</a:t>
            </a:r>
          </a:p>
          <a:p>
            <a:pPr lvl="0"/>
            <a:r>
              <a:rPr lang="en-US" dirty="0"/>
              <a:t>5. </a:t>
            </a:r>
            <a:r>
              <a:rPr lang="en-US" dirty="0">
                <a:solidFill>
                  <a:srgbClr val="FFC000"/>
                </a:solidFill>
              </a:rPr>
              <a:t>Peasants like Lutheranism because they hoped to </a:t>
            </a:r>
            <a:r>
              <a:rPr lang="en-US" b="1" dirty="0">
                <a:solidFill>
                  <a:srgbClr val="FFC000"/>
                </a:solidFill>
              </a:rPr>
              <a:t>gain his support of social and economic change</a:t>
            </a:r>
          </a:p>
          <a:p>
            <a:pPr lvl="0"/>
            <a:r>
              <a:rPr lang="en-US" dirty="0"/>
              <a:t>1523 </a:t>
            </a:r>
            <a:r>
              <a:rPr lang="en-US" b="1" dirty="0"/>
              <a:t>Peasant’s Revolt </a:t>
            </a:r>
            <a:r>
              <a:rPr lang="en-US" dirty="0"/>
              <a:t>in Germany when rebels called for  and end to </a:t>
            </a:r>
            <a:r>
              <a:rPr lang="en-US" b="1" dirty="0"/>
              <a:t>serfdom and other changes</a:t>
            </a:r>
          </a:p>
          <a:p>
            <a:pPr lvl="0"/>
            <a:r>
              <a:rPr lang="en-US" dirty="0"/>
              <a:t>Luther denounced the revolt because he </a:t>
            </a:r>
            <a:r>
              <a:rPr lang="en-US" b="1" dirty="0"/>
              <a:t>favored, social order and respect for political authority </a:t>
            </a:r>
          </a:p>
        </p:txBody>
      </p:sp>
    </p:spTree>
    <p:extLst>
      <p:ext uri="{BB962C8B-B14F-4D97-AF65-F5344CB8AC3E}">
        <p14:creationId xmlns:p14="http://schemas.microsoft.com/office/powerpoint/2010/main" val="120901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u="sng" dirty="0">
                <a:solidFill>
                  <a:srgbClr val="C00000"/>
                </a:solidFill>
              </a:rPr>
              <a:t>The Peace of Augsburg</a:t>
            </a:r>
          </a:p>
        </p:txBody>
      </p:sp>
      <p:sp>
        <p:nvSpPr>
          <p:cNvPr id="3" name="Content Placeholder 2"/>
          <p:cNvSpPr>
            <a:spLocks noGrp="1"/>
          </p:cNvSpPr>
          <p:nvPr>
            <p:ph idx="1"/>
          </p:nvPr>
        </p:nvSpPr>
        <p:spPr>
          <a:xfrm>
            <a:off x="278296" y="1600200"/>
            <a:ext cx="9627704" cy="5257800"/>
          </a:xfrm>
        </p:spPr>
        <p:txBody>
          <a:bodyPr>
            <a:normAutofit/>
          </a:bodyPr>
          <a:lstStyle/>
          <a:p>
            <a:pPr lvl="0"/>
            <a:r>
              <a:rPr lang="en-US" dirty="0"/>
              <a:t>During </a:t>
            </a:r>
            <a:r>
              <a:rPr lang="en-US" b="1" dirty="0"/>
              <a:t>1530’S  and 1540’s </a:t>
            </a:r>
            <a:r>
              <a:rPr lang="en-US" dirty="0"/>
              <a:t>Holy Roman emperor Charles V tried to force Lutheran prices back into the Catholic Church</a:t>
            </a:r>
          </a:p>
          <a:p>
            <a:pPr lvl="0"/>
            <a:r>
              <a:rPr lang="en-US" dirty="0"/>
              <a:t>Finally after a number of brief wars Charles and the prices reached a settlement called the </a:t>
            </a:r>
            <a:r>
              <a:rPr lang="en-US" b="1" u="sng" dirty="0">
                <a:solidFill>
                  <a:srgbClr val="C00000"/>
                </a:solidFill>
              </a:rPr>
              <a:t>Peace of Augsburg in 1555</a:t>
            </a:r>
          </a:p>
          <a:p>
            <a:pPr lvl="0"/>
            <a:r>
              <a:rPr lang="en-US" dirty="0">
                <a:solidFill>
                  <a:srgbClr val="C00000"/>
                </a:solidFill>
              </a:rPr>
              <a:t>It allowed each prince to </a:t>
            </a:r>
            <a:r>
              <a:rPr lang="en-US" b="1" dirty="0">
                <a:solidFill>
                  <a:srgbClr val="C00000"/>
                </a:solidFill>
              </a:rPr>
              <a:t>decide which religion would be followed in his lands </a:t>
            </a:r>
          </a:p>
          <a:p>
            <a:r>
              <a:rPr lang="en-US" dirty="0">
                <a:solidFill>
                  <a:srgbClr val="C00000"/>
                </a:solidFill>
              </a:rPr>
              <a:t>Northern German states chose</a:t>
            </a:r>
            <a:r>
              <a:rPr lang="en-US" b="1" dirty="0">
                <a:solidFill>
                  <a:srgbClr val="C00000"/>
                </a:solidFill>
              </a:rPr>
              <a:t> Protestantism </a:t>
            </a:r>
            <a:r>
              <a:rPr lang="en-US" dirty="0">
                <a:solidFill>
                  <a:srgbClr val="C00000"/>
                </a:solidFill>
              </a:rPr>
              <a:t>and southern remained </a:t>
            </a:r>
            <a:r>
              <a:rPr lang="en-US" b="1" dirty="0">
                <a:solidFill>
                  <a:srgbClr val="C00000"/>
                </a:solidFill>
              </a:rPr>
              <a:t>largely Catholic</a:t>
            </a:r>
          </a:p>
        </p:txBody>
      </p:sp>
    </p:spTree>
    <p:extLst>
      <p:ext uri="{BB962C8B-B14F-4D97-AF65-F5344CB8AC3E}">
        <p14:creationId xmlns:p14="http://schemas.microsoft.com/office/powerpoint/2010/main" val="139735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868362"/>
          </a:xfrm>
        </p:spPr>
        <p:txBody>
          <a:bodyPr/>
          <a:lstStyle/>
          <a:p>
            <a:r>
              <a:rPr lang="en-US" dirty="0">
                <a:solidFill>
                  <a:schemeClr val="accent6">
                    <a:lumMod val="75000"/>
                  </a:schemeClr>
                </a:solidFill>
              </a:rPr>
              <a:t> </a:t>
            </a:r>
            <a:r>
              <a:rPr lang="en-US" u="sng" dirty="0">
                <a:solidFill>
                  <a:srgbClr val="C00000"/>
                </a:solidFill>
              </a:rPr>
              <a:t>Why Italy?</a:t>
            </a:r>
          </a:p>
        </p:txBody>
      </p:sp>
      <p:sp>
        <p:nvSpPr>
          <p:cNvPr id="3" name="Content Placeholder 2"/>
          <p:cNvSpPr>
            <a:spLocks noGrp="1"/>
          </p:cNvSpPr>
          <p:nvPr>
            <p:ph idx="1"/>
          </p:nvPr>
        </p:nvSpPr>
        <p:spPr>
          <a:xfrm>
            <a:off x="1524000" y="1219200"/>
            <a:ext cx="8382000" cy="5638800"/>
          </a:xfrm>
        </p:spPr>
        <p:txBody>
          <a:bodyPr>
            <a:normAutofit fontScale="70000" lnSpcReduction="20000"/>
          </a:bodyPr>
          <a:lstStyle/>
          <a:p>
            <a:r>
              <a:rPr lang="en-US" dirty="0"/>
              <a:t>The Renaissance began in</a:t>
            </a:r>
            <a:r>
              <a:rPr lang="en-US" b="1" dirty="0"/>
              <a:t> Italy  </a:t>
            </a:r>
            <a:r>
              <a:rPr lang="en-US" dirty="0"/>
              <a:t>and then spread</a:t>
            </a:r>
            <a:r>
              <a:rPr lang="en-US" b="1" dirty="0"/>
              <a:t> north  </a:t>
            </a:r>
            <a:r>
              <a:rPr lang="en-US" dirty="0"/>
              <a:t>to the rest of Europe</a:t>
            </a:r>
          </a:p>
          <a:p>
            <a:pPr lvl="0"/>
            <a:r>
              <a:rPr lang="en-US" dirty="0"/>
              <a:t>Renaissance was marked by a </a:t>
            </a:r>
            <a:r>
              <a:rPr lang="en-US" u="sng" dirty="0">
                <a:solidFill>
                  <a:srgbClr val="FF0000"/>
                </a:solidFill>
              </a:rPr>
              <a:t>new interest in </a:t>
            </a:r>
            <a:r>
              <a:rPr lang="en-US" b="1" u="sng" dirty="0">
                <a:solidFill>
                  <a:srgbClr val="C00000"/>
                </a:solidFill>
              </a:rPr>
              <a:t>culture of ancient Rome</a:t>
            </a:r>
          </a:p>
          <a:p>
            <a:pPr lvl="0"/>
            <a:r>
              <a:rPr lang="en-US" dirty="0"/>
              <a:t>It was logical for this reawakening to  start there because  </a:t>
            </a:r>
            <a:r>
              <a:rPr lang="en-US" b="1" dirty="0"/>
              <a:t>of ancient Roman </a:t>
            </a:r>
            <a:r>
              <a:rPr lang="en-US" b="1" u="sng" dirty="0">
                <a:solidFill>
                  <a:srgbClr val="FF0000"/>
                </a:solidFill>
              </a:rPr>
              <a:t>remains were </a:t>
            </a:r>
            <a:r>
              <a:rPr lang="en-US" b="1" u="sng" dirty="0">
                <a:solidFill>
                  <a:srgbClr val="C00000"/>
                </a:solidFill>
              </a:rPr>
              <a:t>visible reminders of Rome</a:t>
            </a:r>
          </a:p>
          <a:p>
            <a:pPr lvl="0"/>
            <a:r>
              <a:rPr lang="en-US" dirty="0"/>
              <a:t>Visible reminders of Rome’s grandeur </a:t>
            </a:r>
            <a:r>
              <a:rPr lang="en-US" b="1" dirty="0"/>
              <a:t>was architectural remains, statues, coins, inscriptions</a:t>
            </a:r>
          </a:p>
          <a:p>
            <a:pPr lvl="0"/>
            <a:r>
              <a:rPr lang="en-US" dirty="0"/>
              <a:t>Italy’s </a:t>
            </a:r>
            <a:r>
              <a:rPr lang="en-US" b="1" dirty="0"/>
              <a:t>city states </a:t>
            </a:r>
            <a:r>
              <a:rPr lang="en-US" dirty="0">
                <a:solidFill>
                  <a:srgbClr val="C00000"/>
                </a:solidFill>
              </a:rPr>
              <a:t>survived the Middle Ages</a:t>
            </a:r>
          </a:p>
          <a:p>
            <a:pPr lvl="0"/>
            <a:r>
              <a:rPr lang="en-US" b="1" u="sng" dirty="0"/>
              <a:t>Prosperous manufacturing/trading Northern city-states include</a:t>
            </a:r>
            <a:r>
              <a:rPr lang="en-US" dirty="0"/>
              <a:t>:</a:t>
            </a:r>
          </a:p>
          <a:p>
            <a:pPr lvl="0"/>
            <a:r>
              <a:rPr lang="en-US" dirty="0"/>
              <a:t>Florence                         Milan</a:t>
            </a:r>
          </a:p>
          <a:p>
            <a:pPr lvl="0"/>
            <a:r>
              <a:rPr lang="en-US" dirty="0"/>
              <a:t>Venice                             Genoa</a:t>
            </a:r>
          </a:p>
          <a:p>
            <a:pPr lvl="0"/>
            <a:r>
              <a:rPr lang="en-US" b="1" u="sng" dirty="0"/>
              <a:t>Central Italy city-state</a:t>
            </a:r>
            <a:endParaRPr lang="en-US" b="1" dirty="0"/>
          </a:p>
          <a:p>
            <a:r>
              <a:rPr lang="en-US" dirty="0"/>
              <a:t>1. Rome</a:t>
            </a:r>
          </a:p>
          <a:p>
            <a:pPr lvl="0"/>
            <a:r>
              <a:rPr lang="en-US" b="1" u="sng" dirty="0"/>
              <a:t>Southern city-state</a:t>
            </a:r>
            <a:endParaRPr lang="en-US" b="1" dirty="0"/>
          </a:p>
          <a:p>
            <a:r>
              <a:rPr lang="en-US" dirty="0"/>
              <a:t>1. Naples</a:t>
            </a:r>
          </a:p>
          <a:p>
            <a:pPr lvl="0"/>
            <a:r>
              <a:rPr lang="en-US" u="sng" dirty="0">
                <a:solidFill>
                  <a:srgbClr val="C00000"/>
                </a:solidFill>
              </a:rPr>
              <a:t>A wealthy, powerful </a:t>
            </a:r>
            <a:r>
              <a:rPr lang="en-US" b="1" u="sng" dirty="0">
                <a:solidFill>
                  <a:srgbClr val="C00000"/>
                </a:solidFill>
              </a:rPr>
              <a:t>merchant </a:t>
            </a:r>
            <a:r>
              <a:rPr lang="en-US" u="sng" dirty="0">
                <a:solidFill>
                  <a:srgbClr val="C00000"/>
                </a:solidFill>
              </a:rPr>
              <a:t> class </a:t>
            </a:r>
            <a:r>
              <a:rPr lang="en-US" dirty="0"/>
              <a:t>further promoted the  </a:t>
            </a:r>
            <a:r>
              <a:rPr lang="en-US" b="1" dirty="0"/>
              <a:t>cultural rebirth</a:t>
            </a:r>
          </a:p>
          <a:p>
            <a:r>
              <a:rPr lang="en-US" dirty="0"/>
              <a:t>These  </a:t>
            </a:r>
            <a:r>
              <a:rPr lang="en-US" b="1" dirty="0"/>
              <a:t>merchants </a:t>
            </a:r>
            <a:r>
              <a:rPr lang="en-US" dirty="0"/>
              <a:t> exerted both </a:t>
            </a:r>
            <a:r>
              <a:rPr lang="en-US" b="1" dirty="0"/>
              <a:t>political and economic  </a:t>
            </a:r>
            <a:r>
              <a:rPr lang="en-US" dirty="0"/>
              <a:t>leadership and helped shaped the Renaissance They stressed  education and  individual </a:t>
            </a:r>
            <a:r>
              <a:rPr lang="en-US" b="1" dirty="0"/>
              <a:t>achievemen</a:t>
            </a:r>
            <a:r>
              <a:rPr lang="en-US" dirty="0"/>
              <a:t>t  and spent lavishly to support the arts</a:t>
            </a:r>
          </a:p>
        </p:txBody>
      </p:sp>
    </p:spTree>
    <p:extLst>
      <p:ext uri="{BB962C8B-B14F-4D97-AF65-F5344CB8AC3E}">
        <p14:creationId xmlns:p14="http://schemas.microsoft.com/office/powerpoint/2010/main" val="3784566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DF6F-DF1C-44A0-8409-7ACD57D1F747}"/>
              </a:ext>
            </a:extLst>
          </p:cNvPr>
          <p:cNvSpPr>
            <a:spLocks noGrp="1"/>
          </p:cNvSpPr>
          <p:nvPr>
            <p:ph type="title"/>
          </p:nvPr>
        </p:nvSpPr>
        <p:spPr>
          <a:xfrm>
            <a:off x="838200" y="92766"/>
            <a:ext cx="10515600" cy="1073426"/>
          </a:xfrm>
        </p:spPr>
        <p:txBody>
          <a:bodyPr/>
          <a:lstStyle/>
          <a:p>
            <a:r>
              <a:rPr lang="en-US" b="1" u="sng" dirty="0">
                <a:solidFill>
                  <a:srgbClr val="CC0000"/>
                </a:solidFill>
              </a:rPr>
              <a:t>Calvin’s Teachings</a:t>
            </a:r>
            <a:endParaRPr lang="en-US" dirty="0"/>
          </a:p>
        </p:txBody>
      </p:sp>
      <p:sp>
        <p:nvSpPr>
          <p:cNvPr id="3" name="Content Placeholder 2">
            <a:extLst>
              <a:ext uri="{FF2B5EF4-FFF2-40B4-BE49-F238E27FC236}">
                <a16:creationId xmlns:a16="http://schemas.microsoft.com/office/drawing/2014/main" id="{D2646656-05E8-4A64-9D2C-6C150F3B14ED}"/>
              </a:ext>
            </a:extLst>
          </p:cNvPr>
          <p:cNvSpPr>
            <a:spLocks noGrp="1"/>
          </p:cNvSpPr>
          <p:nvPr>
            <p:ph sz="half" idx="1"/>
          </p:nvPr>
        </p:nvSpPr>
        <p:spPr>
          <a:xfrm>
            <a:off x="0" y="1073426"/>
            <a:ext cx="6019800" cy="5784573"/>
          </a:xfrm>
        </p:spPr>
        <p:txBody>
          <a:bodyPr>
            <a:normAutofit fontScale="62500" lnSpcReduction="20000"/>
          </a:bodyPr>
          <a:lstStyle/>
          <a:p>
            <a:r>
              <a:rPr lang="en-US" sz="2900" b="1" u="sng" dirty="0">
                <a:solidFill>
                  <a:srgbClr val="CC0000"/>
                </a:solidFill>
              </a:rPr>
              <a:t>Calvin’s Teachings</a:t>
            </a:r>
          </a:p>
          <a:p>
            <a:pPr lvl="0"/>
            <a:r>
              <a:rPr lang="en-US" sz="2900" b="1" u="sng" dirty="0"/>
              <a:t>Two other reforms were </a:t>
            </a:r>
          </a:p>
          <a:p>
            <a:pPr lvl="1"/>
            <a:r>
              <a:rPr lang="en-US" sz="2900" b="1" dirty="0"/>
              <a:t>Ulrich Zwingli</a:t>
            </a:r>
          </a:p>
          <a:p>
            <a:pPr lvl="1"/>
            <a:r>
              <a:rPr lang="en-US" sz="2900" b="1" dirty="0"/>
              <a:t>John Calvin</a:t>
            </a:r>
          </a:p>
          <a:p>
            <a:pPr lvl="0"/>
            <a:r>
              <a:rPr lang="en-US" sz="2900" b="1" dirty="0"/>
              <a:t>Zwingli, a priest and admirer of Erasmus lived in the Swiss city of Zurich</a:t>
            </a:r>
          </a:p>
          <a:p>
            <a:r>
              <a:rPr lang="en-US" sz="2900" b="1" u="sng" dirty="0">
                <a:solidFill>
                  <a:srgbClr val="C00000"/>
                </a:solidFill>
              </a:rPr>
              <a:t>John Calvin </a:t>
            </a:r>
            <a:r>
              <a:rPr lang="en-US" sz="2900" b="1" dirty="0"/>
              <a:t>rejected elaborate church rituals and stressed the importance of the Bible </a:t>
            </a:r>
          </a:p>
          <a:p>
            <a:pPr lvl="0"/>
            <a:r>
              <a:rPr lang="en-US" sz="2900" b="1" dirty="0"/>
              <a:t>Calvin was born in France</a:t>
            </a:r>
          </a:p>
          <a:p>
            <a:pPr lvl="0"/>
            <a:r>
              <a:rPr lang="en-US" sz="2900" b="1" dirty="0"/>
              <a:t>Trained as a priests and lawyer</a:t>
            </a:r>
          </a:p>
          <a:p>
            <a:pPr lvl="0"/>
            <a:r>
              <a:rPr lang="en-US" sz="2900" b="1" dirty="0"/>
              <a:t>In 1536 he published Institutes of the Christian Religion  which set forth his religious beliefs and how a church should be run</a:t>
            </a:r>
          </a:p>
          <a:p>
            <a:pPr lvl="0"/>
            <a:r>
              <a:rPr lang="en-US" sz="2900" b="1" u="sng" dirty="0">
                <a:solidFill>
                  <a:srgbClr val="C00000"/>
                </a:solidFill>
              </a:rPr>
              <a:t>He believed</a:t>
            </a:r>
            <a:endParaRPr lang="en-US" sz="2900" b="1" dirty="0">
              <a:solidFill>
                <a:srgbClr val="C00000"/>
              </a:solidFill>
            </a:endParaRPr>
          </a:p>
          <a:p>
            <a:pPr lvl="0"/>
            <a:r>
              <a:rPr lang="en-US" sz="2900" b="1" dirty="0">
                <a:solidFill>
                  <a:srgbClr val="7030A0"/>
                </a:solidFill>
              </a:rPr>
              <a:t>salvation gained through faith alone </a:t>
            </a:r>
          </a:p>
          <a:p>
            <a:pPr lvl="0"/>
            <a:r>
              <a:rPr lang="en-US" sz="2900" b="1" dirty="0"/>
              <a:t>Bible was only source of religious truth</a:t>
            </a:r>
          </a:p>
          <a:p>
            <a:pPr lvl="0"/>
            <a:r>
              <a:rPr lang="en-US" sz="2900" b="1" u="sng" dirty="0">
                <a:solidFill>
                  <a:srgbClr val="7030A0"/>
                </a:solidFill>
              </a:rPr>
              <a:t>Predestination or the idea that God determined long ago who would gain salvation </a:t>
            </a:r>
          </a:p>
          <a:p>
            <a:r>
              <a:rPr lang="en-US" sz="2900" b="1" dirty="0"/>
              <a:t>Two kinds of people saints and sinners</a:t>
            </a:r>
          </a:p>
          <a:p>
            <a:r>
              <a:rPr lang="en-US" sz="2900" b="1" dirty="0"/>
              <a:t> </a:t>
            </a:r>
            <a:r>
              <a:rPr lang="en-US" sz="2900" b="1" dirty="0">
                <a:solidFill>
                  <a:srgbClr val="7030A0"/>
                </a:solidFill>
              </a:rPr>
              <a:t>Calvinists tried to live like saints but believed only those who were saved could live Christian lives</a:t>
            </a:r>
          </a:p>
          <a:p>
            <a:endParaRPr lang="en-US" dirty="0"/>
          </a:p>
        </p:txBody>
      </p:sp>
      <p:sp>
        <p:nvSpPr>
          <p:cNvPr id="4" name="Content Placeholder 3">
            <a:extLst>
              <a:ext uri="{FF2B5EF4-FFF2-40B4-BE49-F238E27FC236}">
                <a16:creationId xmlns:a16="http://schemas.microsoft.com/office/drawing/2014/main" id="{F5AA2379-0FC7-404C-AAF5-9EDDA9FA349F}"/>
              </a:ext>
            </a:extLst>
          </p:cNvPr>
          <p:cNvSpPr>
            <a:spLocks noGrp="1"/>
          </p:cNvSpPr>
          <p:nvPr>
            <p:ph sz="half" idx="2"/>
          </p:nvPr>
        </p:nvSpPr>
        <p:spPr>
          <a:xfrm>
            <a:off x="6172200" y="940904"/>
            <a:ext cx="5887278" cy="5658679"/>
          </a:xfrm>
        </p:spPr>
        <p:txBody>
          <a:bodyPr>
            <a:normAutofit fontScale="62500" lnSpcReduction="20000"/>
          </a:bodyPr>
          <a:lstStyle/>
          <a:p>
            <a:pPr lvl="0"/>
            <a:r>
              <a:rPr lang="en-US" b="1" dirty="0"/>
              <a:t>In 1541 Protestant city state of  </a:t>
            </a:r>
            <a:r>
              <a:rPr lang="en-US" b="1" dirty="0">
                <a:solidFill>
                  <a:srgbClr val="C00000"/>
                </a:solidFill>
              </a:rPr>
              <a:t>Geneva in Switzerland </a:t>
            </a:r>
            <a:r>
              <a:rPr lang="en-US" b="1" dirty="0"/>
              <a:t>asked Calvin to lead their community</a:t>
            </a:r>
          </a:p>
          <a:p>
            <a:pPr lvl="0"/>
            <a:r>
              <a:rPr lang="en-US" b="1" dirty="0"/>
              <a:t>Calvin set up a </a:t>
            </a:r>
            <a:r>
              <a:rPr lang="en-US" b="1" dirty="0">
                <a:solidFill>
                  <a:srgbClr val="C00000"/>
                </a:solidFill>
              </a:rPr>
              <a:t>theocracy</a:t>
            </a:r>
            <a:r>
              <a:rPr lang="en-US" b="1" dirty="0"/>
              <a:t>  or government run by church leaders</a:t>
            </a:r>
          </a:p>
          <a:p>
            <a:pPr lvl="0"/>
            <a:r>
              <a:rPr lang="en-US" b="1" dirty="0"/>
              <a:t>His followers in Geneva saw themselves as a new chosen people entrusted By God to build a truly Christian society</a:t>
            </a:r>
          </a:p>
          <a:p>
            <a:pPr lvl="0"/>
            <a:r>
              <a:rPr lang="en-US" b="1" u="sng" dirty="0">
                <a:solidFill>
                  <a:srgbClr val="C00000"/>
                </a:solidFill>
              </a:rPr>
              <a:t>Stressed:</a:t>
            </a:r>
            <a:endParaRPr lang="en-US" b="1" dirty="0">
              <a:solidFill>
                <a:srgbClr val="C00000"/>
              </a:solidFill>
            </a:endParaRPr>
          </a:p>
          <a:p>
            <a:pPr lvl="0"/>
            <a:r>
              <a:rPr lang="en-US" b="1" dirty="0"/>
              <a:t>hard work                       4. honesty</a:t>
            </a:r>
          </a:p>
          <a:p>
            <a:pPr lvl="0"/>
            <a:r>
              <a:rPr lang="en-US" b="1" dirty="0"/>
              <a:t>discipline                        5. morality</a:t>
            </a:r>
          </a:p>
          <a:p>
            <a:pPr lvl="0"/>
            <a:r>
              <a:rPr lang="en-US" b="1" dirty="0"/>
              <a:t>Thrift                               </a:t>
            </a:r>
          </a:p>
          <a:p>
            <a:pPr lvl="0"/>
            <a:r>
              <a:rPr lang="en-US" b="1" u="sng" dirty="0">
                <a:solidFill>
                  <a:srgbClr val="C00000"/>
                </a:solidFill>
              </a:rPr>
              <a:t>Faced harsh penalties for offences such as </a:t>
            </a:r>
            <a:endParaRPr lang="en-US" b="1" dirty="0">
              <a:solidFill>
                <a:srgbClr val="C00000"/>
              </a:solidFill>
            </a:endParaRPr>
          </a:p>
          <a:p>
            <a:pPr lvl="0"/>
            <a:r>
              <a:rPr lang="en-US" b="1" dirty="0"/>
              <a:t>Fighting                     laughing in church</a:t>
            </a:r>
          </a:p>
          <a:p>
            <a:pPr lvl="0"/>
            <a:r>
              <a:rPr lang="en-US" b="1" dirty="0"/>
              <a:t>swearing                   dancing</a:t>
            </a:r>
          </a:p>
          <a:p>
            <a:pPr lvl="0"/>
            <a:r>
              <a:rPr lang="en-US" b="1" u="sng" dirty="0">
                <a:solidFill>
                  <a:srgbClr val="C00000"/>
                </a:solidFill>
              </a:rPr>
              <a:t>They frowned on </a:t>
            </a:r>
            <a:endParaRPr lang="en-US" b="1" dirty="0">
              <a:solidFill>
                <a:srgbClr val="C00000"/>
              </a:solidFill>
            </a:endParaRPr>
          </a:p>
          <a:p>
            <a:pPr lvl="0"/>
            <a:r>
              <a:rPr lang="en-US" b="1" dirty="0"/>
              <a:t>theaters</a:t>
            </a:r>
          </a:p>
          <a:p>
            <a:pPr lvl="0"/>
            <a:r>
              <a:rPr lang="en-US" b="1" dirty="0"/>
              <a:t>Elaborate dress</a:t>
            </a:r>
          </a:p>
          <a:p>
            <a:r>
              <a:rPr lang="en-US" b="1" u="sng" dirty="0">
                <a:solidFill>
                  <a:srgbClr val="C00000"/>
                </a:solidFill>
              </a:rPr>
              <a:t>They believed in</a:t>
            </a:r>
            <a:r>
              <a:rPr lang="en-US" b="1" u="sng" dirty="0"/>
              <a:t>:</a:t>
            </a:r>
            <a:r>
              <a:rPr lang="en-US" b="1" dirty="0"/>
              <a:t> Religious education for girls and boys</a:t>
            </a:r>
          </a:p>
        </p:txBody>
      </p:sp>
    </p:spTree>
    <p:extLst>
      <p:ext uri="{BB962C8B-B14F-4D97-AF65-F5344CB8AC3E}">
        <p14:creationId xmlns:p14="http://schemas.microsoft.com/office/powerpoint/2010/main" val="107270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u="sng" dirty="0">
                <a:solidFill>
                  <a:srgbClr val="7030A0"/>
                </a:solidFill>
              </a:rPr>
              <a:t>Spread of Calvinism</a:t>
            </a:r>
          </a:p>
        </p:txBody>
      </p:sp>
      <p:sp>
        <p:nvSpPr>
          <p:cNvPr id="3" name="Content Placeholder 2"/>
          <p:cNvSpPr>
            <a:spLocks noGrp="1"/>
          </p:cNvSpPr>
          <p:nvPr>
            <p:ph idx="1"/>
          </p:nvPr>
        </p:nvSpPr>
        <p:spPr>
          <a:xfrm>
            <a:off x="702365" y="1371600"/>
            <a:ext cx="9279835" cy="5486400"/>
          </a:xfrm>
        </p:spPr>
        <p:txBody>
          <a:bodyPr>
            <a:normAutofit fontScale="92500" lnSpcReduction="10000"/>
          </a:bodyPr>
          <a:lstStyle/>
          <a:p>
            <a:pPr lvl="0"/>
            <a:r>
              <a:rPr lang="en-US" dirty="0"/>
              <a:t>Reformers from all over Europe visited Geneva and then returned home to spread Calvin’s ideas</a:t>
            </a:r>
          </a:p>
          <a:p>
            <a:pPr lvl="0"/>
            <a:r>
              <a:rPr lang="en-US" dirty="0"/>
              <a:t>By late 1500’s Calvinism had taken root in </a:t>
            </a:r>
            <a:r>
              <a:rPr lang="en-US" b="1" dirty="0"/>
              <a:t>Germany, France, Netherlands, England, and Scotland</a:t>
            </a:r>
          </a:p>
          <a:p>
            <a:pPr lvl="0"/>
            <a:r>
              <a:rPr lang="en-US" dirty="0"/>
              <a:t>This new challenge to the Roman Catholic Church set off bloody wars of religion across Europe</a:t>
            </a:r>
          </a:p>
          <a:p>
            <a:pPr lvl="0"/>
            <a:r>
              <a:rPr lang="en-US" dirty="0"/>
              <a:t>In Germany, Calvinists faced opposition from </a:t>
            </a:r>
            <a:r>
              <a:rPr lang="en-US" b="1" dirty="0"/>
              <a:t>Catholics and Lutherans</a:t>
            </a:r>
          </a:p>
          <a:p>
            <a:pPr lvl="0"/>
            <a:r>
              <a:rPr lang="en-US" dirty="0"/>
              <a:t>In France wars raged between </a:t>
            </a:r>
            <a:r>
              <a:rPr lang="en-US" b="1" dirty="0">
                <a:solidFill>
                  <a:srgbClr val="C00000"/>
                </a:solidFill>
              </a:rPr>
              <a:t>French Calvinists called Huguenots </a:t>
            </a:r>
            <a:r>
              <a:rPr lang="en-US" dirty="0"/>
              <a:t>and Catholics </a:t>
            </a:r>
          </a:p>
          <a:p>
            <a:pPr lvl="0"/>
            <a:r>
              <a:rPr lang="en-US" dirty="0"/>
              <a:t>In Netherlands Calvinists organized the </a:t>
            </a:r>
            <a:r>
              <a:rPr lang="en-US" b="1" dirty="0"/>
              <a:t>Dutch Reformed Church</a:t>
            </a:r>
          </a:p>
          <a:p>
            <a:r>
              <a:rPr lang="en-US" dirty="0"/>
              <a:t>In Scotland a Calvinists preacher named </a:t>
            </a:r>
            <a:r>
              <a:rPr lang="en-US" b="1" dirty="0">
                <a:solidFill>
                  <a:srgbClr val="7030A0"/>
                </a:solidFill>
              </a:rPr>
              <a:t>John Knox</a:t>
            </a:r>
            <a:r>
              <a:rPr lang="en-US" b="1" dirty="0"/>
              <a:t>  </a:t>
            </a:r>
            <a:r>
              <a:rPr lang="en-US" dirty="0"/>
              <a:t>led a religious rebellion and </a:t>
            </a:r>
            <a:r>
              <a:rPr lang="en-US" b="1" dirty="0"/>
              <a:t>overthrew their Catholic queen </a:t>
            </a:r>
            <a:r>
              <a:rPr lang="en-US" dirty="0"/>
              <a:t>and set up the Scottish </a:t>
            </a:r>
            <a:r>
              <a:rPr lang="en-US" b="1" dirty="0">
                <a:solidFill>
                  <a:srgbClr val="7030A0"/>
                </a:solidFill>
              </a:rPr>
              <a:t>Presbyterian Church</a:t>
            </a:r>
          </a:p>
        </p:txBody>
      </p:sp>
    </p:spTree>
    <p:extLst>
      <p:ext uri="{BB962C8B-B14F-4D97-AF65-F5344CB8AC3E}">
        <p14:creationId xmlns:p14="http://schemas.microsoft.com/office/powerpoint/2010/main" val="3124078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1"/>
            <a:ext cx="10515600" cy="1036982"/>
          </a:xfrm>
        </p:spPr>
        <p:txBody>
          <a:bodyPr/>
          <a:lstStyle/>
          <a:p>
            <a:r>
              <a:rPr lang="en-US" dirty="0">
                <a:solidFill>
                  <a:srgbClr val="FF0066"/>
                </a:solidFill>
              </a:rPr>
              <a:t>                </a:t>
            </a:r>
            <a:r>
              <a:rPr lang="en-US" b="1" u="sng" dirty="0">
                <a:solidFill>
                  <a:srgbClr val="008000"/>
                </a:solidFill>
              </a:rPr>
              <a:t>Radical Reformers</a:t>
            </a:r>
          </a:p>
        </p:txBody>
      </p:sp>
      <p:sp>
        <p:nvSpPr>
          <p:cNvPr id="3" name="Content Placeholder 2"/>
          <p:cNvSpPr>
            <a:spLocks noGrp="1"/>
          </p:cNvSpPr>
          <p:nvPr>
            <p:ph idx="1"/>
          </p:nvPr>
        </p:nvSpPr>
        <p:spPr>
          <a:xfrm>
            <a:off x="159026" y="1219200"/>
            <a:ext cx="9823174" cy="5562600"/>
          </a:xfrm>
        </p:spPr>
        <p:txBody>
          <a:bodyPr>
            <a:normAutofit lnSpcReduction="10000"/>
          </a:bodyPr>
          <a:lstStyle/>
          <a:p>
            <a:r>
              <a:rPr lang="en-US" dirty="0"/>
              <a:t>Throughout Europe, Catholic monarchs and Catholic Church fought back against the Protestant challenge but also sought reforms in the Church</a:t>
            </a:r>
          </a:p>
          <a:p>
            <a:pPr lvl="0"/>
            <a:r>
              <a:rPr lang="en-US" dirty="0"/>
              <a:t>As the Reformation spread hundreds of new Protestant sects sprang up</a:t>
            </a:r>
          </a:p>
          <a:p>
            <a:pPr lvl="0"/>
            <a:r>
              <a:rPr lang="en-US" b="1" u="sng" dirty="0">
                <a:solidFill>
                  <a:srgbClr val="008000"/>
                </a:solidFill>
              </a:rPr>
              <a:t>Anabaptists</a:t>
            </a:r>
            <a:r>
              <a:rPr lang="en-US" dirty="0"/>
              <a:t> rejected </a:t>
            </a:r>
            <a:r>
              <a:rPr lang="en-US" b="1" dirty="0">
                <a:solidFill>
                  <a:srgbClr val="008000"/>
                </a:solidFill>
              </a:rPr>
              <a:t>infant baptism  </a:t>
            </a:r>
            <a:r>
              <a:rPr lang="en-US" dirty="0"/>
              <a:t>arguing infants are too young to understand what it means to accept the Christian faith and </a:t>
            </a:r>
            <a:r>
              <a:rPr lang="en-US" dirty="0">
                <a:solidFill>
                  <a:srgbClr val="008000"/>
                </a:solidFill>
              </a:rPr>
              <a:t>only </a:t>
            </a:r>
            <a:r>
              <a:rPr lang="en-US" b="1" u="sng" dirty="0">
                <a:solidFill>
                  <a:srgbClr val="008000"/>
                </a:solidFill>
              </a:rPr>
              <a:t>adults should be baptized</a:t>
            </a:r>
            <a:r>
              <a:rPr lang="en-US" dirty="0">
                <a:solidFill>
                  <a:srgbClr val="008000"/>
                </a:solidFill>
              </a:rPr>
              <a:t>,</a:t>
            </a:r>
          </a:p>
          <a:p>
            <a:pPr lvl="0"/>
            <a:r>
              <a:rPr lang="en-US" dirty="0"/>
              <a:t>Some wanted to abolish </a:t>
            </a:r>
            <a:r>
              <a:rPr lang="en-US" b="1" dirty="0"/>
              <a:t>private property</a:t>
            </a:r>
          </a:p>
          <a:p>
            <a:pPr lvl="0"/>
            <a:r>
              <a:rPr lang="en-US" dirty="0"/>
              <a:t>Some called for religious </a:t>
            </a:r>
            <a:r>
              <a:rPr lang="en-US" b="1" dirty="0"/>
              <a:t>toleration and separation of church and state</a:t>
            </a:r>
          </a:p>
          <a:p>
            <a:r>
              <a:rPr lang="en-US" dirty="0"/>
              <a:t>Today </a:t>
            </a:r>
            <a:r>
              <a:rPr lang="en-US" b="1" dirty="0"/>
              <a:t>Baptists, Quakers, Mennonites and Amish </a:t>
            </a:r>
            <a:r>
              <a:rPr lang="en-US" dirty="0"/>
              <a:t>can all trace their ancestry to the Anabaptist</a:t>
            </a:r>
          </a:p>
        </p:txBody>
      </p:sp>
    </p:spTree>
    <p:extLst>
      <p:ext uri="{BB962C8B-B14F-4D97-AF65-F5344CB8AC3E}">
        <p14:creationId xmlns:p14="http://schemas.microsoft.com/office/powerpoint/2010/main" val="5615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u="sng" dirty="0">
                <a:solidFill>
                  <a:srgbClr val="0070C0"/>
                </a:solidFill>
              </a:rPr>
              <a:t>Seeking an Annulment</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503583" y="1295400"/>
            <a:ext cx="9478617" cy="5562600"/>
          </a:xfrm>
        </p:spPr>
        <p:txBody>
          <a:bodyPr>
            <a:normAutofit fontScale="85000" lnSpcReduction="20000"/>
          </a:bodyPr>
          <a:lstStyle/>
          <a:p>
            <a:pPr lvl="0"/>
            <a:r>
              <a:rPr lang="en-US" dirty="0"/>
              <a:t>In England the break from the Catholic Church came from </a:t>
            </a:r>
            <a:r>
              <a:rPr lang="en-US" b="1" dirty="0"/>
              <a:t>Henry VIII </a:t>
            </a:r>
            <a:r>
              <a:rPr lang="en-US" dirty="0"/>
              <a:t>for </a:t>
            </a:r>
            <a:r>
              <a:rPr lang="en-US" b="1" dirty="0"/>
              <a:t>political</a:t>
            </a:r>
            <a:r>
              <a:rPr lang="en-US" dirty="0"/>
              <a:t> reasons</a:t>
            </a:r>
          </a:p>
          <a:p>
            <a:r>
              <a:rPr lang="en-US" dirty="0"/>
              <a:t>He wanted to end papal control over the </a:t>
            </a:r>
          </a:p>
          <a:p>
            <a:pPr lvl="0"/>
            <a:r>
              <a:rPr lang="en-US" dirty="0"/>
              <a:t>At first Henry VIII stood firm against the </a:t>
            </a:r>
            <a:r>
              <a:rPr lang="en-US" b="1" dirty="0"/>
              <a:t>Protestant Reformation </a:t>
            </a:r>
            <a:r>
              <a:rPr lang="en-US" dirty="0"/>
              <a:t>even receiving the title </a:t>
            </a:r>
            <a:r>
              <a:rPr lang="en-US" b="1" dirty="0"/>
              <a:t>Defender of the faith </a:t>
            </a:r>
            <a:r>
              <a:rPr lang="en-US" dirty="0"/>
              <a:t>from the pope</a:t>
            </a:r>
          </a:p>
          <a:p>
            <a:pPr lvl="0"/>
            <a:r>
              <a:rPr lang="en-US" dirty="0"/>
              <a:t>The issue that set Henry against the Church was his desire to end his </a:t>
            </a:r>
            <a:r>
              <a:rPr lang="en-US" b="1" dirty="0"/>
              <a:t>marriage</a:t>
            </a:r>
            <a:r>
              <a:rPr lang="en-US" dirty="0"/>
              <a:t> to</a:t>
            </a:r>
            <a:r>
              <a:rPr lang="en-US" b="1" dirty="0"/>
              <a:t> Catherine </a:t>
            </a:r>
            <a:r>
              <a:rPr lang="en-US" dirty="0"/>
              <a:t>because he did not have a </a:t>
            </a:r>
            <a:r>
              <a:rPr lang="en-US" b="1" dirty="0"/>
              <a:t>male</a:t>
            </a:r>
            <a:r>
              <a:rPr lang="en-US" dirty="0"/>
              <a:t> heir</a:t>
            </a:r>
          </a:p>
          <a:p>
            <a:pPr lvl="0"/>
            <a:r>
              <a:rPr lang="en-US" dirty="0"/>
              <a:t>Their only child was a girl named </a:t>
            </a:r>
            <a:r>
              <a:rPr lang="en-US" b="1" dirty="0">
                <a:solidFill>
                  <a:srgbClr val="FF0000"/>
                </a:solidFill>
              </a:rPr>
              <a:t>Mary</a:t>
            </a:r>
          </a:p>
          <a:p>
            <a:pPr lvl="0"/>
            <a:r>
              <a:rPr lang="en-US" dirty="0"/>
              <a:t>Henry felt England stability depended on a </a:t>
            </a:r>
            <a:r>
              <a:rPr lang="en-US" b="1" dirty="0"/>
              <a:t>male heir</a:t>
            </a:r>
          </a:p>
          <a:p>
            <a:pPr lvl="0"/>
            <a:r>
              <a:rPr lang="en-US" dirty="0"/>
              <a:t>He wanted to marry </a:t>
            </a:r>
            <a:r>
              <a:rPr lang="en-US" b="1" dirty="0">
                <a:solidFill>
                  <a:srgbClr val="FF0000"/>
                </a:solidFill>
              </a:rPr>
              <a:t>Anne Boleyn</a:t>
            </a:r>
          </a:p>
          <a:p>
            <a:pPr lvl="0"/>
            <a:r>
              <a:rPr lang="en-US" dirty="0"/>
              <a:t>While Catholic law does not permit a divorce it Henry asked for an </a:t>
            </a:r>
            <a:r>
              <a:rPr lang="en-US" b="1" dirty="0"/>
              <a:t>annulment</a:t>
            </a:r>
            <a:r>
              <a:rPr lang="en-US" dirty="0"/>
              <a:t>  or cancel his marriage</a:t>
            </a:r>
          </a:p>
          <a:p>
            <a:r>
              <a:rPr lang="en-US" dirty="0"/>
              <a:t>The pope refused not wanting to offend the Holy Roman emperor </a:t>
            </a:r>
            <a:r>
              <a:rPr lang="en-US" b="1" dirty="0"/>
              <a:t>Charles V </a:t>
            </a:r>
            <a:r>
              <a:rPr lang="en-US" dirty="0"/>
              <a:t>who was Catherine’s </a:t>
            </a:r>
            <a:r>
              <a:rPr lang="en-US" b="1" dirty="0"/>
              <a:t>nephew</a:t>
            </a:r>
          </a:p>
          <a:p>
            <a:r>
              <a:rPr lang="en-US" sz="1400" dirty="0"/>
              <a:t>History channel cartoon </a:t>
            </a:r>
            <a:r>
              <a:rPr lang="en-US" sz="1400" dirty="0" err="1"/>
              <a:t>HenryVIII</a:t>
            </a:r>
            <a:r>
              <a:rPr lang="en-US" sz="1400" dirty="0"/>
              <a:t> 3 min:   </a:t>
            </a:r>
            <a:r>
              <a:rPr lang="en-US" sz="1400" dirty="0">
                <a:hlinkClick r:id="rId2"/>
              </a:rPr>
              <a:t>http://www.history.com/topics/middle-ages/videos/henry-viii?m=528e394da93ae&amp;s=undefined&amp;f=1&amp;free=false</a:t>
            </a:r>
            <a:endParaRPr lang="en-US" sz="1400" dirty="0"/>
          </a:p>
          <a:p>
            <a:endParaRPr lang="en-US" sz="1400" dirty="0"/>
          </a:p>
        </p:txBody>
      </p:sp>
    </p:spTree>
    <p:extLst>
      <p:ext uri="{BB962C8B-B14F-4D97-AF65-F5344CB8AC3E}">
        <p14:creationId xmlns:p14="http://schemas.microsoft.com/office/powerpoint/2010/main" val="127877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u="sng" dirty="0">
                <a:solidFill>
                  <a:srgbClr val="0070C0"/>
                </a:solidFill>
              </a:rPr>
              <a:t>Break with Rome</a:t>
            </a:r>
          </a:p>
        </p:txBody>
      </p:sp>
      <p:sp>
        <p:nvSpPr>
          <p:cNvPr id="3" name="Content Placeholder 2"/>
          <p:cNvSpPr>
            <a:spLocks noGrp="1"/>
          </p:cNvSpPr>
          <p:nvPr>
            <p:ph idx="1"/>
          </p:nvPr>
        </p:nvSpPr>
        <p:spPr>
          <a:xfrm>
            <a:off x="238539" y="1295400"/>
            <a:ext cx="9743661" cy="5562600"/>
          </a:xfrm>
        </p:spPr>
        <p:txBody>
          <a:bodyPr>
            <a:normAutofit fontScale="92500" lnSpcReduction="20000"/>
          </a:bodyPr>
          <a:lstStyle/>
          <a:p>
            <a:pPr lvl="0"/>
            <a:r>
              <a:rPr lang="en-US" dirty="0"/>
              <a:t>Angry he could not gain a divorce Henry takes over the </a:t>
            </a:r>
            <a:r>
              <a:rPr lang="en-US" b="1" dirty="0"/>
              <a:t>English Church</a:t>
            </a:r>
          </a:p>
          <a:p>
            <a:pPr lvl="0"/>
            <a:r>
              <a:rPr lang="en-US" dirty="0"/>
              <a:t>Acting through </a:t>
            </a:r>
            <a:r>
              <a:rPr lang="en-US" b="1" dirty="0"/>
              <a:t>Parliament</a:t>
            </a:r>
            <a:r>
              <a:rPr lang="en-US" dirty="0"/>
              <a:t> he enacted laws that took the </a:t>
            </a:r>
            <a:r>
              <a:rPr lang="en-US" b="1" dirty="0"/>
              <a:t>Church</a:t>
            </a:r>
            <a:r>
              <a:rPr lang="en-US" dirty="0"/>
              <a:t> away from the pope’s control and place it under </a:t>
            </a:r>
            <a:r>
              <a:rPr lang="en-US" b="1" dirty="0"/>
              <a:t>Henry’s rule</a:t>
            </a:r>
          </a:p>
          <a:p>
            <a:pPr lvl="0"/>
            <a:r>
              <a:rPr lang="en-US" dirty="0"/>
              <a:t>In  </a:t>
            </a:r>
            <a:r>
              <a:rPr lang="en-US" b="1" dirty="0"/>
              <a:t>1534</a:t>
            </a:r>
            <a:r>
              <a:rPr lang="en-US" dirty="0"/>
              <a:t> the </a:t>
            </a:r>
            <a:r>
              <a:rPr lang="en-US" b="1" u="sng" dirty="0">
                <a:solidFill>
                  <a:srgbClr val="C00000"/>
                </a:solidFill>
              </a:rPr>
              <a:t>Act of Supremacy  </a:t>
            </a:r>
            <a:r>
              <a:rPr lang="en-US" dirty="0">
                <a:solidFill>
                  <a:srgbClr val="C00000"/>
                </a:solidFill>
              </a:rPr>
              <a:t>made Henry the only supreme head on Earth of the </a:t>
            </a:r>
            <a:r>
              <a:rPr lang="en-US" b="1" dirty="0">
                <a:solidFill>
                  <a:srgbClr val="C00000"/>
                </a:solidFill>
              </a:rPr>
              <a:t>New Church of England or Anglican Church</a:t>
            </a:r>
          </a:p>
          <a:p>
            <a:pPr lvl="0"/>
            <a:r>
              <a:rPr lang="en-US" dirty="0"/>
              <a:t>Many Catholics refused the accept the </a:t>
            </a:r>
            <a:r>
              <a:rPr lang="en-US" b="1" dirty="0">
                <a:solidFill>
                  <a:srgbClr val="C00000"/>
                </a:solidFill>
              </a:rPr>
              <a:t>Act of Supremacy </a:t>
            </a:r>
            <a:r>
              <a:rPr lang="en-US" dirty="0"/>
              <a:t>and were </a:t>
            </a:r>
            <a:r>
              <a:rPr lang="en-US" b="1" dirty="0"/>
              <a:t>executed for treason</a:t>
            </a:r>
          </a:p>
          <a:p>
            <a:pPr lvl="0"/>
            <a:r>
              <a:rPr lang="en-US" b="1" dirty="0"/>
              <a:t>Sir Thomas More </a:t>
            </a:r>
            <a:r>
              <a:rPr lang="en-US" dirty="0"/>
              <a:t>, the great English  humanist was executed and later </a:t>
            </a:r>
            <a:r>
              <a:rPr lang="en-US" b="1" dirty="0"/>
              <a:t>canonized</a:t>
            </a:r>
            <a:r>
              <a:rPr lang="en-US" dirty="0"/>
              <a:t> or recognized as a saint by the Catholic Church</a:t>
            </a:r>
          </a:p>
          <a:p>
            <a:pPr lvl="0"/>
            <a:r>
              <a:rPr lang="en-US" dirty="0"/>
              <a:t>Henry appointed </a:t>
            </a:r>
            <a:r>
              <a:rPr lang="en-US" b="1" dirty="0"/>
              <a:t>Thomas Crammer </a:t>
            </a:r>
            <a:r>
              <a:rPr lang="en-US" dirty="0"/>
              <a:t>as archbishop who </a:t>
            </a:r>
            <a:r>
              <a:rPr lang="en-US" b="1" dirty="0"/>
              <a:t>annulled</a:t>
            </a:r>
            <a:r>
              <a:rPr lang="en-US" dirty="0"/>
              <a:t> the king’s marriage.</a:t>
            </a:r>
          </a:p>
          <a:p>
            <a:pPr lvl="0"/>
            <a:r>
              <a:rPr lang="en-US" dirty="0"/>
              <a:t>Henry married </a:t>
            </a:r>
            <a:r>
              <a:rPr lang="en-US" b="1" dirty="0"/>
              <a:t>Anne</a:t>
            </a:r>
            <a:r>
              <a:rPr lang="en-US" dirty="0"/>
              <a:t> who gave him a daughter named </a:t>
            </a:r>
            <a:r>
              <a:rPr lang="en-US" dirty="0">
                <a:solidFill>
                  <a:srgbClr val="C00000"/>
                </a:solidFill>
              </a:rPr>
              <a:t>Elizabeth</a:t>
            </a:r>
          </a:p>
          <a:p>
            <a:r>
              <a:rPr lang="en-US" dirty="0"/>
              <a:t>Henry married </a:t>
            </a:r>
            <a:r>
              <a:rPr lang="en-US" b="1" dirty="0"/>
              <a:t>4 more times </a:t>
            </a:r>
            <a:r>
              <a:rPr lang="en-US" dirty="0"/>
              <a:t>and had only one son</a:t>
            </a:r>
          </a:p>
          <a:p>
            <a:r>
              <a:rPr lang="en-US" sz="1500" dirty="0"/>
              <a:t>Song: </a:t>
            </a:r>
            <a:r>
              <a:rPr lang="en-US" sz="1500" dirty="0">
                <a:hlinkClick r:id="rId2"/>
              </a:rPr>
              <a:t>https://www.youtube.com/watch?v=3EGzHsye71c&amp;list=RDrZy6XilXDZQ&amp;index=2</a:t>
            </a:r>
            <a:endParaRPr lang="en-US" sz="1500" dirty="0"/>
          </a:p>
          <a:p>
            <a:endParaRPr lang="en-US" dirty="0"/>
          </a:p>
        </p:txBody>
      </p:sp>
    </p:spTree>
    <p:extLst>
      <p:ext uri="{BB962C8B-B14F-4D97-AF65-F5344CB8AC3E}">
        <p14:creationId xmlns:p14="http://schemas.microsoft.com/office/powerpoint/2010/main" val="1847988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u="sng" dirty="0">
                <a:solidFill>
                  <a:srgbClr val="006600"/>
                </a:solidFill>
              </a:rPr>
              <a:t>The Church of England</a:t>
            </a:r>
          </a:p>
        </p:txBody>
      </p:sp>
      <p:sp>
        <p:nvSpPr>
          <p:cNvPr id="3" name="Content Placeholder 2"/>
          <p:cNvSpPr>
            <a:spLocks noGrp="1"/>
          </p:cNvSpPr>
          <p:nvPr>
            <p:ph idx="1"/>
          </p:nvPr>
        </p:nvSpPr>
        <p:spPr>
          <a:xfrm>
            <a:off x="609600" y="1371600"/>
            <a:ext cx="9296400" cy="5486400"/>
          </a:xfrm>
        </p:spPr>
        <p:txBody>
          <a:bodyPr>
            <a:normAutofit/>
          </a:bodyPr>
          <a:lstStyle/>
          <a:p>
            <a:pPr lvl="0"/>
            <a:r>
              <a:rPr lang="en-US" dirty="0"/>
              <a:t>Between </a:t>
            </a:r>
            <a:r>
              <a:rPr lang="en-US" b="1" dirty="0"/>
              <a:t>1536 and 1540  </a:t>
            </a:r>
            <a:r>
              <a:rPr lang="en-US" dirty="0"/>
              <a:t>Henry seized many </a:t>
            </a:r>
            <a:r>
              <a:rPr lang="en-US" b="1" dirty="0"/>
              <a:t>convents</a:t>
            </a:r>
            <a:r>
              <a:rPr lang="en-US" dirty="0"/>
              <a:t> and monasteries</a:t>
            </a:r>
          </a:p>
          <a:p>
            <a:pPr lvl="0"/>
            <a:r>
              <a:rPr lang="en-US" dirty="0"/>
              <a:t> Then granting these lands to </a:t>
            </a:r>
            <a:r>
              <a:rPr lang="en-US" b="1" dirty="0"/>
              <a:t>nobles</a:t>
            </a:r>
            <a:r>
              <a:rPr lang="en-US" dirty="0"/>
              <a:t> and other </a:t>
            </a:r>
            <a:r>
              <a:rPr lang="en-US" b="1" dirty="0"/>
              <a:t>high ranking officials </a:t>
            </a:r>
            <a:r>
              <a:rPr lang="en-US" dirty="0"/>
              <a:t>thus securing their support for the </a:t>
            </a:r>
            <a:r>
              <a:rPr lang="en-US" b="1" u="sng" dirty="0">
                <a:solidFill>
                  <a:srgbClr val="006600"/>
                </a:solidFill>
              </a:rPr>
              <a:t>Anglican Church </a:t>
            </a:r>
            <a:r>
              <a:rPr lang="en-US" dirty="0"/>
              <a:t>or the new </a:t>
            </a:r>
            <a:r>
              <a:rPr lang="en-US" b="1" u="sng" dirty="0"/>
              <a:t>Church of England</a:t>
            </a:r>
          </a:p>
          <a:p>
            <a:r>
              <a:rPr lang="en-US" dirty="0"/>
              <a:t>Henry was not Protestant so aside from the break with the Catholic Church the only other change was  use of the </a:t>
            </a:r>
            <a:r>
              <a:rPr lang="en-US" b="1" dirty="0"/>
              <a:t>English Bible</a:t>
            </a:r>
          </a:p>
        </p:txBody>
      </p:sp>
    </p:spTree>
    <p:extLst>
      <p:ext uri="{BB962C8B-B14F-4D97-AF65-F5344CB8AC3E}">
        <p14:creationId xmlns:p14="http://schemas.microsoft.com/office/powerpoint/2010/main" val="133782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005-AB41-46A8-A21E-92EE41C0C0FA}"/>
              </a:ext>
            </a:extLst>
          </p:cNvPr>
          <p:cNvSpPr>
            <a:spLocks noGrp="1"/>
          </p:cNvSpPr>
          <p:nvPr>
            <p:ph type="title"/>
          </p:nvPr>
        </p:nvSpPr>
        <p:spPr>
          <a:xfrm>
            <a:off x="838200" y="152401"/>
            <a:ext cx="10515600" cy="868016"/>
          </a:xfrm>
        </p:spPr>
        <p:txBody>
          <a:bodyPr/>
          <a:lstStyle/>
          <a:p>
            <a:r>
              <a:rPr lang="en-US" dirty="0">
                <a:solidFill>
                  <a:srgbClr val="C00000"/>
                </a:solidFill>
              </a:rPr>
              <a:t>                           </a:t>
            </a:r>
            <a:r>
              <a:rPr lang="en-US" b="1" u="sng" dirty="0">
                <a:solidFill>
                  <a:srgbClr val="002060"/>
                </a:solidFill>
              </a:rPr>
              <a:t>Religious Turmoil</a:t>
            </a:r>
            <a:endParaRPr lang="en-US" b="1" dirty="0">
              <a:solidFill>
                <a:srgbClr val="002060"/>
              </a:solidFill>
            </a:endParaRPr>
          </a:p>
        </p:txBody>
      </p:sp>
      <p:sp>
        <p:nvSpPr>
          <p:cNvPr id="3" name="Content Placeholder 2">
            <a:extLst>
              <a:ext uri="{FF2B5EF4-FFF2-40B4-BE49-F238E27FC236}">
                <a16:creationId xmlns:a16="http://schemas.microsoft.com/office/drawing/2014/main" id="{87C543DB-2EEB-4405-9104-7A51CAFE2D4B}"/>
              </a:ext>
            </a:extLst>
          </p:cNvPr>
          <p:cNvSpPr>
            <a:spLocks noGrp="1"/>
          </p:cNvSpPr>
          <p:nvPr>
            <p:ph sz="half" idx="1"/>
          </p:nvPr>
        </p:nvSpPr>
        <p:spPr>
          <a:xfrm>
            <a:off x="119271" y="1179443"/>
            <a:ext cx="5049078" cy="5526157"/>
          </a:xfrm>
        </p:spPr>
        <p:txBody>
          <a:bodyPr>
            <a:normAutofit fontScale="70000" lnSpcReduction="20000"/>
          </a:bodyPr>
          <a:lstStyle/>
          <a:p>
            <a:pPr lvl="0"/>
            <a:r>
              <a:rPr lang="en-US" b="1" dirty="0"/>
              <a:t>When Henry died  his 10 year old son </a:t>
            </a:r>
            <a:r>
              <a:rPr lang="en-US" b="1" u="sng" dirty="0">
                <a:solidFill>
                  <a:srgbClr val="002060"/>
                </a:solidFill>
              </a:rPr>
              <a:t>Edward </a:t>
            </a:r>
            <a:r>
              <a:rPr lang="en-US" b="1" dirty="0"/>
              <a:t> inherited the throne</a:t>
            </a:r>
          </a:p>
          <a:p>
            <a:pPr lvl="0"/>
            <a:r>
              <a:rPr lang="en-US" b="1" dirty="0"/>
              <a:t>His advisors were Protestant</a:t>
            </a:r>
          </a:p>
          <a:p>
            <a:pPr lvl="0"/>
            <a:r>
              <a:rPr lang="en-US" b="1" dirty="0"/>
              <a:t>Parliament passed laws that brought the Protestant reforms to England</a:t>
            </a:r>
          </a:p>
          <a:p>
            <a:pPr lvl="0"/>
            <a:r>
              <a:rPr lang="en-US" b="1" dirty="0"/>
              <a:t>Thomas Crammer drew up the Book of Common Prayer  that imposed a moderate form of Protestant service while keeping many Catholic doctrine</a:t>
            </a:r>
          </a:p>
          <a:p>
            <a:pPr lvl="0"/>
            <a:r>
              <a:rPr lang="en-US" b="1" dirty="0"/>
              <a:t>Uprisings were suppressed</a:t>
            </a:r>
          </a:p>
          <a:p>
            <a:pPr lvl="0"/>
            <a:r>
              <a:rPr lang="en-US" b="1" dirty="0"/>
              <a:t>Edward died and his half sister </a:t>
            </a:r>
            <a:r>
              <a:rPr lang="en-US" b="1" dirty="0">
                <a:solidFill>
                  <a:srgbClr val="002060"/>
                </a:solidFill>
              </a:rPr>
              <a:t>Mary</a:t>
            </a:r>
            <a:r>
              <a:rPr lang="en-US" b="1" dirty="0"/>
              <a:t> becomes queen</a:t>
            </a:r>
          </a:p>
          <a:p>
            <a:pPr lvl="0"/>
            <a:r>
              <a:rPr lang="en-US" b="1" dirty="0"/>
              <a:t>She was determined to return England to the Catholicism </a:t>
            </a:r>
          </a:p>
          <a:p>
            <a:r>
              <a:rPr lang="en-US" b="1" dirty="0"/>
              <a:t>Hundreds of Protestants were burned at the stake</a:t>
            </a:r>
          </a:p>
        </p:txBody>
      </p:sp>
      <p:sp>
        <p:nvSpPr>
          <p:cNvPr id="4" name="Content Placeholder 3">
            <a:extLst>
              <a:ext uri="{FF2B5EF4-FFF2-40B4-BE49-F238E27FC236}">
                <a16:creationId xmlns:a16="http://schemas.microsoft.com/office/drawing/2014/main" id="{13407AAB-4497-416D-A51E-4AF1502690A1}"/>
              </a:ext>
            </a:extLst>
          </p:cNvPr>
          <p:cNvSpPr>
            <a:spLocks noGrp="1"/>
          </p:cNvSpPr>
          <p:nvPr>
            <p:ph sz="half" idx="2"/>
          </p:nvPr>
        </p:nvSpPr>
        <p:spPr>
          <a:xfrm>
            <a:off x="5287617" y="1179443"/>
            <a:ext cx="6785112" cy="5526156"/>
          </a:xfrm>
        </p:spPr>
        <p:txBody>
          <a:bodyPr>
            <a:normAutofit fontScale="70000" lnSpcReduction="20000"/>
          </a:bodyPr>
          <a:lstStyle/>
          <a:p>
            <a:pPr lvl="0"/>
            <a:r>
              <a:rPr lang="en-US" b="1" u="sng" dirty="0">
                <a:solidFill>
                  <a:srgbClr val="C00000"/>
                </a:solidFill>
              </a:rPr>
              <a:t>The Elizabethan Settlement</a:t>
            </a:r>
            <a:endParaRPr lang="en-US" b="1" dirty="0"/>
          </a:p>
          <a:p>
            <a:pPr lvl="0"/>
            <a:r>
              <a:rPr lang="en-US" b="1" dirty="0"/>
              <a:t>Mary died in 1558 and  Elizabeth  became queen</a:t>
            </a:r>
          </a:p>
          <a:p>
            <a:pPr lvl="0"/>
            <a:r>
              <a:rPr lang="en-US" b="1" dirty="0"/>
              <a:t>She passes a series of reforms called the </a:t>
            </a:r>
            <a:r>
              <a:rPr lang="en-US" b="1" u="sng" dirty="0">
                <a:solidFill>
                  <a:srgbClr val="C00000"/>
                </a:solidFill>
              </a:rPr>
              <a:t>Elizabethan Settlement </a:t>
            </a:r>
            <a:r>
              <a:rPr lang="en-US" b="1" dirty="0">
                <a:solidFill>
                  <a:srgbClr val="002060"/>
                </a:solidFill>
              </a:rPr>
              <a:t>aimed at making a compromise or acceptable middle ground between Protestants and Catholics practices.</a:t>
            </a:r>
          </a:p>
          <a:p>
            <a:pPr lvl="0"/>
            <a:r>
              <a:rPr lang="en-US" b="1" u="sng" dirty="0">
                <a:solidFill>
                  <a:srgbClr val="002060"/>
                </a:solidFill>
              </a:rPr>
              <a:t>The Church of England </a:t>
            </a:r>
            <a:endParaRPr lang="en-US" b="1" dirty="0">
              <a:solidFill>
                <a:srgbClr val="002060"/>
              </a:solidFill>
            </a:endParaRPr>
          </a:p>
          <a:p>
            <a:pPr lvl="0"/>
            <a:r>
              <a:rPr lang="en-US" b="1" dirty="0"/>
              <a:t>preserved much Catholic ceremony and ritual</a:t>
            </a:r>
          </a:p>
          <a:p>
            <a:pPr lvl="0"/>
            <a:r>
              <a:rPr lang="en-US" b="1" dirty="0"/>
              <a:t>kept a hierarchy of bishops</a:t>
            </a:r>
          </a:p>
          <a:p>
            <a:pPr lvl="0"/>
            <a:r>
              <a:rPr lang="en-US" b="1" dirty="0"/>
              <a:t>queen reaffirmed that the Monarch was the head of the Anglican Church</a:t>
            </a:r>
          </a:p>
          <a:p>
            <a:pPr lvl="0"/>
            <a:r>
              <a:rPr lang="en-US" b="1" dirty="0"/>
              <a:t>she restored a version of the Book of Common Prayer </a:t>
            </a:r>
          </a:p>
          <a:p>
            <a:pPr lvl="0"/>
            <a:r>
              <a:rPr lang="en-US" b="1" dirty="0"/>
              <a:t>accepted moderate  Protestant Doctrine </a:t>
            </a:r>
          </a:p>
          <a:p>
            <a:pPr lvl="0"/>
            <a:r>
              <a:rPr lang="en-US" b="1" dirty="0"/>
              <a:t>allowed English to replace Latin in church services</a:t>
            </a:r>
          </a:p>
          <a:p>
            <a:pPr lvl="0"/>
            <a:r>
              <a:rPr lang="en-US" b="1" dirty="0"/>
              <a:t>Elizabeth tried to restore unity to England</a:t>
            </a:r>
          </a:p>
          <a:p>
            <a:pPr lvl="0"/>
            <a:r>
              <a:rPr lang="en-US" b="1" dirty="0"/>
              <a:t>While keeping many Catholic traditions she made England a Protestant nation</a:t>
            </a:r>
          </a:p>
          <a:p>
            <a:r>
              <a:rPr lang="en-US" b="1" dirty="0"/>
              <a:t>Upon her death England faced new religious storms</a:t>
            </a:r>
          </a:p>
          <a:p>
            <a:endParaRPr lang="en-US" dirty="0"/>
          </a:p>
        </p:txBody>
      </p:sp>
    </p:spTree>
    <p:extLst>
      <p:ext uri="{BB962C8B-B14F-4D97-AF65-F5344CB8AC3E}">
        <p14:creationId xmlns:p14="http://schemas.microsoft.com/office/powerpoint/2010/main" val="147968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7030A0"/>
                </a:solidFill>
              </a:rPr>
              <a:t>The Catholic Reformation</a:t>
            </a:r>
          </a:p>
        </p:txBody>
      </p:sp>
      <p:sp>
        <p:nvSpPr>
          <p:cNvPr id="3" name="Content Placeholder 2"/>
          <p:cNvSpPr>
            <a:spLocks noGrp="1"/>
          </p:cNvSpPr>
          <p:nvPr>
            <p:ph idx="1"/>
          </p:nvPr>
        </p:nvSpPr>
        <p:spPr>
          <a:xfrm>
            <a:off x="1524000" y="1600200"/>
            <a:ext cx="8382000" cy="5257800"/>
          </a:xfrm>
        </p:spPr>
        <p:txBody>
          <a:bodyPr>
            <a:normAutofit/>
          </a:bodyPr>
          <a:lstStyle/>
          <a:p>
            <a:pPr lvl="0"/>
            <a:r>
              <a:rPr lang="en-US" dirty="0"/>
              <a:t>As the Protestant Reformation swept across northern Europe reform movements took place within the </a:t>
            </a:r>
            <a:r>
              <a:rPr lang="en-US" b="1" dirty="0"/>
              <a:t>Catholic Church</a:t>
            </a:r>
          </a:p>
          <a:p>
            <a:pPr lvl="0"/>
            <a:r>
              <a:rPr lang="en-US" dirty="0"/>
              <a:t>The </a:t>
            </a:r>
            <a:r>
              <a:rPr lang="en-US" b="1" u="sng" dirty="0">
                <a:solidFill>
                  <a:srgbClr val="FF0000"/>
                </a:solidFill>
              </a:rPr>
              <a:t>Catholic Reformation</a:t>
            </a:r>
            <a:r>
              <a:rPr lang="en-US" b="1" u="sng" dirty="0"/>
              <a:t> </a:t>
            </a:r>
            <a:r>
              <a:rPr lang="en-US" dirty="0"/>
              <a:t>was led by Pope Paul III during the </a:t>
            </a:r>
            <a:r>
              <a:rPr lang="en-US" b="1" dirty="0"/>
              <a:t>1530’s and 1540’s</a:t>
            </a:r>
          </a:p>
          <a:p>
            <a:r>
              <a:rPr lang="en-US" dirty="0"/>
              <a:t>He set out to revise moral authority of the </a:t>
            </a:r>
            <a:r>
              <a:rPr lang="en-US" b="1" dirty="0"/>
              <a:t>Church</a:t>
            </a:r>
            <a:r>
              <a:rPr lang="en-US" dirty="0"/>
              <a:t>, stop the spread of </a:t>
            </a:r>
            <a:r>
              <a:rPr lang="en-US" b="1" dirty="0"/>
              <a:t>Protestantism</a:t>
            </a:r>
            <a:r>
              <a:rPr lang="en-US" dirty="0"/>
              <a:t>, end corruption within the papacy and </a:t>
            </a:r>
            <a:r>
              <a:rPr lang="en-US" b="1" dirty="0"/>
              <a:t>appointed  reformers to key posts</a:t>
            </a:r>
          </a:p>
        </p:txBody>
      </p:sp>
    </p:spTree>
    <p:extLst>
      <p:ext uri="{BB962C8B-B14F-4D97-AF65-F5344CB8AC3E}">
        <p14:creationId xmlns:p14="http://schemas.microsoft.com/office/powerpoint/2010/main" val="33173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6615-595B-4577-9898-41FD47907516}"/>
              </a:ext>
            </a:extLst>
          </p:cNvPr>
          <p:cNvSpPr>
            <a:spLocks noGrp="1"/>
          </p:cNvSpPr>
          <p:nvPr>
            <p:ph type="title"/>
          </p:nvPr>
        </p:nvSpPr>
        <p:spPr>
          <a:xfrm>
            <a:off x="145774" y="112643"/>
            <a:ext cx="11208026" cy="1212575"/>
          </a:xfrm>
        </p:spPr>
        <p:txBody>
          <a:bodyPr/>
          <a:lstStyle/>
          <a:p>
            <a:r>
              <a:rPr lang="en-US" u="sng" dirty="0">
                <a:solidFill>
                  <a:srgbClr val="7030A0"/>
                </a:solidFill>
              </a:rPr>
              <a:t>The Catholic Reformation </a:t>
            </a:r>
            <a:r>
              <a:rPr lang="en-US" b="1" u="sng" dirty="0">
                <a:solidFill>
                  <a:srgbClr val="FF0000"/>
                </a:solidFill>
              </a:rPr>
              <a:t>Council of Trent</a:t>
            </a:r>
            <a:endParaRPr lang="en-US" dirty="0"/>
          </a:p>
        </p:txBody>
      </p:sp>
      <p:sp>
        <p:nvSpPr>
          <p:cNvPr id="3" name="Content Placeholder 2">
            <a:extLst>
              <a:ext uri="{FF2B5EF4-FFF2-40B4-BE49-F238E27FC236}">
                <a16:creationId xmlns:a16="http://schemas.microsoft.com/office/drawing/2014/main" id="{1EFCFB8D-6233-43C3-839F-4906E4107544}"/>
              </a:ext>
            </a:extLst>
          </p:cNvPr>
          <p:cNvSpPr>
            <a:spLocks noGrp="1"/>
          </p:cNvSpPr>
          <p:nvPr>
            <p:ph sz="half" idx="1"/>
          </p:nvPr>
        </p:nvSpPr>
        <p:spPr>
          <a:xfrm>
            <a:off x="145774" y="1825625"/>
            <a:ext cx="5874026" cy="4919732"/>
          </a:xfrm>
        </p:spPr>
        <p:txBody>
          <a:bodyPr>
            <a:normAutofit fontScale="85000" lnSpcReduction="20000"/>
          </a:bodyPr>
          <a:lstStyle/>
          <a:p>
            <a:r>
              <a:rPr lang="en-US" b="1" u="sng" dirty="0">
                <a:solidFill>
                  <a:srgbClr val="7030A0"/>
                </a:solidFill>
              </a:rPr>
              <a:t>The Catholic Reformation</a:t>
            </a:r>
          </a:p>
          <a:p>
            <a:pPr lvl="0"/>
            <a:r>
              <a:rPr lang="en-US" dirty="0"/>
              <a:t>As the Protestant Reformation swept across northern Europe reform movements took place within the </a:t>
            </a:r>
            <a:r>
              <a:rPr lang="en-US" b="1" dirty="0"/>
              <a:t>Catholic Church</a:t>
            </a:r>
          </a:p>
          <a:p>
            <a:pPr lvl="0"/>
            <a:r>
              <a:rPr lang="en-US" dirty="0"/>
              <a:t>The </a:t>
            </a:r>
            <a:r>
              <a:rPr lang="en-US" b="1" u="sng" dirty="0">
                <a:solidFill>
                  <a:srgbClr val="002060"/>
                </a:solidFill>
              </a:rPr>
              <a:t>Catholic Reformation </a:t>
            </a:r>
            <a:r>
              <a:rPr lang="en-US" dirty="0"/>
              <a:t>was led by Pope Paul III during the </a:t>
            </a:r>
            <a:r>
              <a:rPr lang="en-US" b="1" dirty="0"/>
              <a:t>1530’s and 1540’s</a:t>
            </a:r>
          </a:p>
          <a:p>
            <a:r>
              <a:rPr lang="en-US" dirty="0"/>
              <a:t>He set out to revise moral authority of the </a:t>
            </a:r>
            <a:r>
              <a:rPr lang="en-US" b="1" dirty="0"/>
              <a:t>Church</a:t>
            </a:r>
            <a:r>
              <a:rPr lang="en-US" dirty="0"/>
              <a:t>, stop the spread of </a:t>
            </a:r>
            <a:r>
              <a:rPr lang="en-US" b="1" dirty="0"/>
              <a:t>Protestantism</a:t>
            </a:r>
            <a:r>
              <a:rPr lang="en-US" dirty="0"/>
              <a:t>, end corruption within the papacy and </a:t>
            </a:r>
            <a:r>
              <a:rPr lang="en-US" b="1" dirty="0"/>
              <a:t>appointed  reformers to key posts</a:t>
            </a:r>
          </a:p>
          <a:p>
            <a:endParaRPr lang="en-US" dirty="0"/>
          </a:p>
        </p:txBody>
      </p:sp>
      <p:sp>
        <p:nvSpPr>
          <p:cNvPr id="4" name="Content Placeholder 3">
            <a:extLst>
              <a:ext uri="{FF2B5EF4-FFF2-40B4-BE49-F238E27FC236}">
                <a16:creationId xmlns:a16="http://schemas.microsoft.com/office/drawing/2014/main" id="{B6C55496-2706-4124-8122-63F09D9084F4}"/>
              </a:ext>
            </a:extLst>
          </p:cNvPr>
          <p:cNvSpPr>
            <a:spLocks noGrp="1"/>
          </p:cNvSpPr>
          <p:nvPr>
            <p:ph sz="half" idx="2"/>
          </p:nvPr>
        </p:nvSpPr>
        <p:spPr>
          <a:xfrm>
            <a:off x="6172199" y="1524000"/>
            <a:ext cx="5874025" cy="5049077"/>
          </a:xfrm>
        </p:spPr>
        <p:txBody>
          <a:bodyPr>
            <a:normAutofit fontScale="85000" lnSpcReduction="20000"/>
          </a:bodyPr>
          <a:lstStyle/>
          <a:p>
            <a:r>
              <a:rPr lang="en-US" b="1" u="sng" dirty="0">
                <a:solidFill>
                  <a:srgbClr val="002060"/>
                </a:solidFill>
              </a:rPr>
              <a:t>Council of Trent</a:t>
            </a:r>
          </a:p>
          <a:p>
            <a:pPr lvl="0"/>
            <a:r>
              <a:rPr lang="en-US" dirty="0"/>
              <a:t>In </a:t>
            </a:r>
            <a:r>
              <a:rPr lang="en-US" b="1" dirty="0"/>
              <a:t>1545</a:t>
            </a:r>
            <a:r>
              <a:rPr lang="en-US" dirty="0"/>
              <a:t> the pope called the  </a:t>
            </a:r>
            <a:r>
              <a:rPr lang="en-US" b="1" dirty="0">
                <a:solidFill>
                  <a:srgbClr val="002060"/>
                </a:solidFill>
              </a:rPr>
              <a:t>Council Of Trent  </a:t>
            </a:r>
            <a:r>
              <a:rPr lang="en-US" dirty="0"/>
              <a:t>to establish the direction that reforms should take </a:t>
            </a:r>
          </a:p>
          <a:p>
            <a:pPr lvl="0"/>
            <a:r>
              <a:rPr lang="en-US" dirty="0"/>
              <a:t>Met for almost </a:t>
            </a:r>
            <a:r>
              <a:rPr lang="en-US" b="1" dirty="0"/>
              <a:t>20 years</a:t>
            </a:r>
          </a:p>
          <a:p>
            <a:pPr lvl="0"/>
            <a:r>
              <a:rPr lang="en-US" b="1" u="sng" dirty="0"/>
              <a:t>They decided</a:t>
            </a:r>
            <a:endParaRPr lang="en-US" b="1" dirty="0"/>
          </a:p>
          <a:p>
            <a:pPr lvl="0"/>
            <a:r>
              <a:rPr lang="en-US" b="1" u="sng" dirty="0">
                <a:solidFill>
                  <a:srgbClr val="FF0000"/>
                </a:solidFill>
              </a:rPr>
              <a:t>Salvation comes through faith and good works</a:t>
            </a:r>
          </a:p>
          <a:p>
            <a:pPr lvl="0"/>
            <a:r>
              <a:rPr lang="en-US" dirty="0"/>
              <a:t>The Bible, while a major source of religious truth is not the </a:t>
            </a:r>
            <a:r>
              <a:rPr lang="en-US" b="1" dirty="0"/>
              <a:t>only source</a:t>
            </a:r>
          </a:p>
          <a:p>
            <a:pPr lvl="0"/>
            <a:r>
              <a:rPr lang="en-US" dirty="0"/>
              <a:t>Took steps to end abuses in the Church</a:t>
            </a:r>
          </a:p>
          <a:p>
            <a:pPr lvl="0"/>
            <a:r>
              <a:rPr lang="en-US" dirty="0"/>
              <a:t>Proved penalties for </a:t>
            </a:r>
            <a:r>
              <a:rPr lang="en-US" b="1" dirty="0"/>
              <a:t>worldliness and corruption</a:t>
            </a:r>
          </a:p>
          <a:p>
            <a:r>
              <a:rPr lang="en-US" dirty="0"/>
              <a:t>Established </a:t>
            </a:r>
            <a:r>
              <a:rPr lang="en-US" b="1" dirty="0"/>
              <a:t>schools</a:t>
            </a:r>
            <a:r>
              <a:rPr lang="en-US" dirty="0"/>
              <a:t> to create a better </a:t>
            </a:r>
            <a:r>
              <a:rPr lang="en-US" b="1" dirty="0"/>
              <a:t>clergy</a:t>
            </a:r>
            <a:r>
              <a:rPr lang="en-US" dirty="0"/>
              <a:t> who could </a:t>
            </a:r>
            <a:r>
              <a:rPr lang="en-US" b="1" dirty="0"/>
              <a:t>challenge Protestant teachings</a:t>
            </a:r>
          </a:p>
          <a:p>
            <a:endParaRPr lang="en-US" dirty="0"/>
          </a:p>
        </p:txBody>
      </p:sp>
    </p:spTree>
    <p:extLst>
      <p:ext uri="{BB962C8B-B14F-4D97-AF65-F5344CB8AC3E}">
        <p14:creationId xmlns:p14="http://schemas.microsoft.com/office/powerpoint/2010/main" val="990063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solidFill>
                  <a:srgbClr val="002060"/>
                </a:solidFill>
                <a:latin typeface="Algerian" panose="04020705040A02060702" pitchFamily="82" charset="0"/>
              </a:rPr>
              <a:t>The Inquisition</a:t>
            </a:r>
          </a:p>
        </p:txBody>
      </p:sp>
      <p:sp>
        <p:nvSpPr>
          <p:cNvPr id="3" name="Content Placeholder 2"/>
          <p:cNvSpPr>
            <a:spLocks noGrp="1"/>
          </p:cNvSpPr>
          <p:nvPr>
            <p:ph idx="1"/>
          </p:nvPr>
        </p:nvSpPr>
        <p:spPr>
          <a:xfrm>
            <a:off x="1600200" y="1600200"/>
            <a:ext cx="8305800" cy="5181600"/>
          </a:xfrm>
        </p:spPr>
        <p:txBody>
          <a:bodyPr>
            <a:normAutofit/>
          </a:bodyPr>
          <a:lstStyle/>
          <a:p>
            <a:pPr lvl="0"/>
            <a:r>
              <a:rPr lang="en-US" dirty="0"/>
              <a:t>Pope Paul strengthened the </a:t>
            </a:r>
            <a:r>
              <a:rPr lang="en-US" b="1" dirty="0"/>
              <a:t>Inquisition</a:t>
            </a:r>
          </a:p>
          <a:p>
            <a:pPr lvl="0"/>
            <a:r>
              <a:rPr lang="en-US" dirty="0">
                <a:solidFill>
                  <a:srgbClr val="FF0000"/>
                </a:solidFill>
              </a:rPr>
              <a:t>It was a Church </a:t>
            </a:r>
            <a:r>
              <a:rPr lang="en-US" b="1" dirty="0">
                <a:solidFill>
                  <a:srgbClr val="FF0000"/>
                </a:solidFill>
              </a:rPr>
              <a:t>court</a:t>
            </a:r>
            <a:r>
              <a:rPr lang="en-US" dirty="0">
                <a:solidFill>
                  <a:srgbClr val="FF0000"/>
                </a:solidFill>
              </a:rPr>
              <a:t> that used secret testimony, </a:t>
            </a:r>
            <a:r>
              <a:rPr lang="en-US" b="1" dirty="0">
                <a:solidFill>
                  <a:srgbClr val="FF0000"/>
                </a:solidFill>
              </a:rPr>
              <a:t>torture</a:t>
            </a:r>
            <a:r>
              <a:rPr lang="en-US" dirty="0">
                <a:solidFill>
                  <a:srgbClr val="FF0000"/>
                </a:solidFill>
              </a:rPr>
              <a:t>, and </a:t>
            </a:r>
            <a:r>
              <a:rPr lang="en-US" b="1" dirty="0">
                <a:solidFill>
                  <a:srgbClr val="FF0000"/>
                </a:solidFill>
              </a:rPr>
              <a:t>execution</a:t>
            </a:r>
            <a:r>
              <a:rPr lang="en-US" dirty="0">
                <a:solidFill>
                  <a:srgbClr val="FF0000"/>
                </a:solidFill>
              </a:rPr>
              <a:t> to root out </a:t>
            </a:r>
            <a:r>
              <a:rPr lang="en-US" b="1" dirty="0">
                <a:solidFill>
                  <a:srgbClr val="FF0000"/>
                </a:solidFill>
              </a:rPr>
              <a:t>heresy</a:t>
            </a:r>
          </a:p>
          <a:p>
            <a:r>
              <a:rPr lang="en-US" dirty="0"/>
              <a:t>It prepared the </a:t>
            </a:r>
            <a:r>
              <a:rPr lang="en-US" b="1" dirty="0"/>
              <a:t>Index of Forbidden Books </a:t>
            </a:r>
            <a:r>
              <a:rPr lang="en-US" dirty="0"/>
              <a:t>considered too immoral or irreligious for Catholics to read including books by </a:t>
            </a:r>
            <a:r>
              <a:rPr lang="en-US" b="1" dirty="0"/>
              <a:t>Luther and Calvin</a:t>
            </a:r>
          </a:p>
        </p:txBody>
      </p:sp>
    </p:spTree>
    <p:extLst>
      <p:ext uri="{BB962C8B-B14F-4D97-AF65-F5344CB8AC3E}">
        <p14:creationId xmlns:p14="http://schemas.microsoft.com/office/powerpoint/2010/main" val="143287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006600"/>
                </a:solidFill>
                <a:latin typeface="Copperplate Gothic Bold" panose="020E0705020206020404" pitchFamily="34" charset="0"/>
              </a:rPr>
              <a:t>Florence and The Medici’s</a:t>
            </a:r>
          </a:p>
        </p:txBody>
      </p:sp>
      <p:sp>
        <p:nvSpPr>
          <p:cNvPr id="3" name="Content Placeholder 2"/>
          <p:cNvSpPr>
            <a:spLocks noGrp="1"/>
          </p:cNvSpPr>
          <p:nvPr>
            <p:ph idx="1"/>
          </p:nvPr>
        </p:nvSpPr>
        <p:spPr>
          <a:xfrm>
            <a:off x="1524000" y="1600200"/>
            <a:ext cx="8458200" cy="5257800"/>
          </a:xfrm>
        </p:spPr>
        <p:txBody>
          <a:bodyPr>
            <a:normAutofit fontScale="92500" lnSpcReduction="10000"/>
          </a:bodyPr>
          <a:lstStyle/>
          <a:p>
            <a:pPr lvl="0"/>
            <a:r>
              <a:rPr lang="en-US" dirty="0"/>
              <a:t>The city of </a:t>
            </a:r>
            <a:r>
              <a:rPr lang="en-US" b="1" dirty="0"/>
              <a:t>Florence</a:t>
            </a:r>
            <a:r>
              <a:rPr lang="en-US" dirty="0"/>
              <a:t> came to symbolize the Renaissance. </a:t>
            </a:r>
          </a:p>
          <a:p>
            <a:pPr lvl="0"/>
            <a:r>
              <a:rPr lang="en-US" dirty="0"/>
              <a:t>It produced a large number of gifted </a:t>
            </a:r>
            <a:r>
              <a:rPr lang="en-US" b="1" dirty="0"/>
              <a:t>poets, artists, architects, scholars and scientists</a:t>
            </a:r>
          </a:p>
          <a:p>
            <a:pPr lvl="0"/>
            <a:r>
              <a:rPr lang="en-US" dirty="0"/>
              <a:t>In the 1400’s the </a:t>
            </a:r>
            <a:r>
              <a:rPr lang="en-US" b="1" u="sng" dirty="0"/>
              <a:t>Medici</a:t>
            </a:r>
            <a:r>
              <a:rPr lang="en-US" dirty="0"/>
              <a:t> family organized a very successful </a:t>
            </a:r>
            <a:r>
              <a:rPr lang="en-US" b="1" dirty="0"/>
              <a:t>banking</a:t>
            </a:r>
            <a:r>
              <a:rPr lang="en-US" dirty="0"/>
              <a:t> business as well as several other business and were one of the richest </a:t>
            </a:r>
            <a:r>
              <a:rPr lang="en-US" b="1" dirty="0"/>
              <a:t>merchants and bankers </a:t>
            </a:r>
            <a:r>
              <a:rPr lang="en-US" dirty="0"/>
              <a:t>in Europe.</a:t>
            </a:r>
          </a:p>
          <a:p>
            <a:pPr lvl="0"/>
            <a:r>
              <a:rPr lang="en-US" dirty="0"/>
              <a:t>In 1434 </a:t>
            </a:r>
            <a:r>
              <a:rPr lang="en-US" b="1" dirty="0"/>
              <a:t>Cosomo de ’Medici </a:t>
            </a:r>
            <a:r>
              <a:rPr lang="en-US" dirty="0"/>
              <a:t>gained control of the Florentine government and the family ruled Florence for many years</a:t>
            </a:r>
          </a:p>
          <a:p>
            <a:pPr lvl="0"/>
            <a:r>
              <a:rPr lang="en-US" b="1" u="sng" dirty="0"/>
              <a:t>Lorenzo the Magnificent </a:t>
            </a:r>
            <a:r>
              <a:rPr lang="en-US" dirty="0"/>
              <a:t>was a clever politician and a generous </a:t>
            </a:r>
            <a:r>
              <a:rPr lang="en-US" b="1" u="sng" dirty="0"/>
              <a:t>patron</a:t>
            </a:r>
            <a:r>
              <a:rPr lang="en-US" u="sng" dirty="0"/>
              <a:t> or financial supporter of the arts</a:t>
            </a:r>
          </a:p>
          <a:p>
            <a:r>
              <a:rPr lang="en-US" dirty="0"/>
              <a:t>Many artists and philosophers came to the Medici palace and practiced their crafts sketching Roman statues in the Medici gardens</a:t>
            </a:r>
          </a:p>
        </p:txBody>
      </p:sp>
    </p:spTree>
    <p:extLst>
      <p:ext uri="{BB962C8B-B14F-4D97-AF65-F5344CB8AC3E}">
        <p14:creationId xmlns:p14="http://schemas.microsoft.com/office/powerpoint/2010/main" val="3720656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4F8F-5430-4997-B99F-75F93A051F06}"/>
              </a:ext>
            </a:extLst>
          </p:cNvPr>
          <p:cNvSpPr>
            <a:spLocks noGrp="1"/>
          </p:cNvSpPr>
          <p:nvPr>
            <p:ph type="title"/>
          </p:nvPr>
        </p:nvSpPr>
        <p:spPr/>
        <p:txBody>
          <a:bodyPr/>
          <a:lstStyle/>
          <a:p>
            <a:r>
              <a:rPr lang="en-US" u="sng" dirty="0">
                <a:solidFill>
                  <a:srgbClr val="002060"/>
                </a:solidFill>
                <a:latin typeface="Algerian" panose="04020705040A02060702" pitchFamily="82" charset="0"/>
              </a:rPr>
              <a:t>The Inquisition    </a:t>
            </a:r>
            <a:r>
              <a:rPr lang="en-US" u="sng" dirty="0">
                <a:solidFill>
                  <a:srgbClr val="00B050"/>
                </a:solidFill>
              </a:rPr>
              <a:t>Widespread Persecution</a:t>
            </a:r>
            <a:endParaRPr lang="en-US" dirty="0"/>
          </a:p>
        </p:txBody>
      </p:sp>
      <p:sp>
        <p:nvSpPr>
          <p:cNvPr id="3" name="Content Placeholder 2">
            <a:extLst>
              <a:ext uri="{FF2B5EF4-FFF2-40B4-BE49-F238E27FC236}">
                <a16:creationId xmlns:a16="http://schemas.microsoft.com/office/drawing/2014/main" id="{0CAF5E74-62CB-4CAE-B90A-C15D0C3168B9}"/>
              </a:ext>
            </a:extLst>
          </p:cNvPr>
          <p:cNvSpPr>
            <a:spLocks noGrp="1"/>
          </p:cNvSpPr>
          <p:nvPr>
            <p:ph sz="half" idx="1"/>
          </p:nvPr>
        </p:nvSpPr>
        <p:spPr>
          <a:xfrm>
            <a:off x="132523" y="1825624"/>
            <a:ext cx="5887278" cy="4840217"/>
          </a:xfrm>
        </p:spPr>
        <p:txBody>
          <a:bodyPr>
            <a:normAutofit fontScale="92500" lnSpcReduction="10000"/>
          </a:bodyPr>
          <a:lstStyle/>
          <a:p>
            <a:r>
              <a:rPr lang="en-US" u="sng" dirty="0">
                <a:solidFill>
                  <a:srgbClr val="002060"/>
                </a:solidFill>
                <a:latin typeface="Algerian" panose="04020705040A02060702" pitchFamily="82" charset="0"/>
              </a:rPr>
              <a:t>The Inquisition</a:t>
            </a:r>
          </a:p>
          <a:p>
            <a:pPr lvl="0"/>
            <a:r>
              <a:rPr lang="en-US" dirty="0"/>
              <a:t>Pope Paul strengthened the </a:t>
            </a:r>
            <a:r>
              <a:rPr lang="en-US" b="1" dirty="0"/>
              <a:t>Inquisition</a:t>
            </a:r>
          </a:p>
          <a:p>
            <a:pPr lvl="0"/>
            <a:r>
              <a:rPr lang="en-US" b="1" dirty="0">
                <a:solidFill>
                  <a:srgbClr val="C00000"/>
                </a:solidFill>
              </a:rPr>
              <a:t>It was a Church court that used secret testimony, torture, and execution to root out heresy</a:t>
            </a:r>
          </a:p>
          <a:p>
            <a:r>
              <a:rPr lang="en-US" dirty="0"/>
              <a:t>It prepared the </a:t>
            </a:r>
            <a:r>
              <a:rPr lang="en-US" b="1" dirty="0"/>
              <a:t>Index of Forbidden Books </a:t>
            </a:r>
            <a:r>
              <a:rPr lang="en-US" dirty="0"/>
              <a:t>considered too immoral or irreligious for Catholics to read including books by </a:t>
            </a:r>
            <a:r>
              <a:rPr lang="en-US" b="1" dirty="0"/>
              <a:t>Luther and Calvin</a:t>
            </a:r>
          </a:p>
          <a:p>
            <a:endParaRPr lang="en-US" dirty="0"/>
          </a:p>
        </p:txBody>
      </p:sp>
      <p:sp>
        <p:nvSpPr>
          <p:cNvPr id="4" name="Content Placeholder 3">
            <a:extLst>
              <a:ext uri="{FF2B5EF4-FFF2-40B4-BE49-F238E27FC236}">
                <a16:creationId xmlns:a16="http://schemas.microsoft.com/office/drawing/2014/main" id="{D7D420AF-436C-4761-A592-5E41D5ED79A6}"/>
              </a:ext>
            </a:extLst>
          </p:cNvPr>
          <p:cNvSpPr>
            <a:spLocks noGrp="1"/>
          </p:cNvSpPr>
          <p:nvPr>
            <p:ph sz="half" idx="2"/>
          </p:nvPr>
        </p:nvSpPr>
        <p:spPr>
          <a:xfrm>
            <a:off x="6172199" y="1825625"/>
            <a:ext cx="5887277" cy="4840218"/>
          </a:xfrm>
        </p:spPr>
        <p:txBody>
          <a:bodyPr>
            <a:normAutofit fontScale="92500" lnSpcReduction="10000"/>
          </a:bodyPr>
          <a:lstStyle/>
          <a:p>
            <a:r>
              <a:rPr lang="en-US" u="sng" dirty="0"/>
              <a:t> </a:t>
            </a:r>
            <a:r>
              <a:rPr lang="en-US" b="1" u="sng" dirty="0">
                <a:solidFill>
                  <a:srgbClr val="00B050"/>
                </a:solidFill>
              </a:rPr>
              <a:t>Widespread Persecution</a:t>
            </a:r>
          </a:p>
          <a:p>
            <a:pPr lvl="0"/>
            <a:r>
              <a:rPr lang="en-US" dirty="0"/>
              <a:t>Rome was a far more devout city than it had been</a:t>
            </a:r>
          </a:p>
          <a:p>
            <a:pPr lvl="0"/>
            <a:r>
              <a:rPr lang="en-US" dirty="0"/>
              <a:t>Reforms did slow Protestant reformation</a:t>
            </a:r>
          </a:p>
          <a:p>
            <a:r>
              <a:rPr lang="en-US" dirty="0"/>
              <a:t>Europe remained divided between  </a:t>
            </a:r>
            <a:r>
              <a:rPr lang="en-US" b="1" dirty="0">
                <a:solidFill>
                  <a:srgbClr val="C00000"/>
                </a:solidFill>
              </a:rPr>
              <a:t>Catholics in the south and Protestants in the north</a:t>
            </a:r>
          </a:p>
          <a:p>
            <a:r>
              <a:rPr lang="en-US" dirty="0"/>
              <a:t>Both Catholics and Protestants fostered </a:t>
            </a:r>
            <a:r>
              <a:rPr lang="en-US" b="1" dirty="0"/>
              <a:t>intolerance</a:t>
            </a:r>
            <a:r>
              <a:rPr lang="en-US" dirty="0"/>
              <a:t> and persecution with both attacking and killing each other as well as radical sects like the Anabaptists </a:t>
            </a:r>
          </a:p>
          <a:p>
            <a:r>
              <a:rPr lang="en-US" b="1" dirty="0">
                <a:solidFill>
                  <a:srgbClr val="FF0000"/>
                </a:solidFill>
              </a:rPr>
              <a:t> </a:t>
            </a:r>
          </a:p>
          <a:p>
            <a:endParaRPr lang="en-US" dirty="0"/>
          </a:p>
        </p:txBody>
      </p:sp>
    </p:spTree>
    <p:extLst>
      <p:ext uri="{BB962C8B-B14F-4D97-AF65-F5344CB8AC3E}">
        <p14:creationId xmlns:p14="http://schemas.microsoft.com/office/powerpoint/2010/main" val="251607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620000" cy="990600"/>
          </a:xfrm>
        </p:spPr>
        <p:txBody>
          <a:bodyPr>
            <a:normAutofit/>
          </a:bodyPr>
          <a:lstStyle/>
          <a:p>
            <a:r>
              <a:rPr lang="en-US" dirty="0"/>
              <a:t>                    </a:t>
            </a:r>
            <a:r>
              <a:rPr lang="en-US" u="sng" dirty="0">
                <a:solidFill>
                  <a:srgbClr val="C00000"/>
                </a:solidFill>
              </a:rPr>
              <a:t>Witch Hunts</a:t>
            </a:r>
          </a:p>
        </p:txBody>
      </p:sp>
      <p:sp>
        <p:nvSpPr>
          <p:cNvPr id="3" name="Content Placeholder 2"/>
          <p:cNvSpPr>
            <a:spLocks noGrp="1"/>
          </p:cNvSpPr>
          <p:nvPr>
            <p:ph idx="1"/>
          </p:nvPr>
        </p:nvSpPr>
        <p:spPr>
          <a:xfrm>
            <a:off x="265043" y="1295400"/>
            <a:ext cx="9717157" cy="5562600"/>
          </a:xfrm>
        </p:spPr>
        <p:txBody>
          <a:bodyPr>
            <a:normAutofit lnSpcReduction="10000"/>
          </a:bodyPr>
          <a:lstStyle/>
          <a:p>
            <a:pPr lvl="0"/>
            <a:r>
              <a:rPr lang="en-US" dirty="0"/>
              <a:t>Religious fervor contributed to a wave of witch hunting</a:t>
            </a:r>
          </a:p>
          <a:p>
            <a:pPr lvl="0"/>
            <a:r>
              <a:rPr lang="en-US" dirty="0">
                <a:solidFill>
                  <a:srgbClr val="FF0000"/>
                </a:solidFill>
              </a:rPr>
              <a:t>Those accused of being </a:t>
            </a:r>
            <a:r>
              <a:rPr lang="en-US" b="1" dirty="0">
                <a:solidFill>
                  <a:srgbClr val="FF0000"/>
                </a:solidFill>
              </a:rPr>
              <a:t>witches</a:t>
            </a:r>
            <a:r>
              <a:rPr lang="en-US" dirty="0">
                <a:solidFill>
                  <a:srgbClr val="FF0000"/>
                </a:solidFill>
              </a:rPr>
              <a:t>  or agents of the devil were usually </a:t>
            </a:r>
            <a:r>
              <a:rPr lang="en-US" b="1" u="sng" dirty="0">
                <a:solidFill>
                  <a:srgbClr val="FF0000"/>
                </a:solidFill>
              </a:rPr>
              <a:t>women</a:t>
            </a:r>
            <a:r>
              <a:rPr lang="en-US" dirty="0">
                <a:solidFill>
                  <a:srgbClr val="FF0000"/>
                </a:solidFill>
              </a:rPr>
              <a:t> </a:t>
            </a:r>
            <a:r>
              <a:rPr lang="en-US" dirty="0"/>
              <a:t>but some </a:t>
            </a:r>
            <a:r>
              <a:rPr lang="en-US" b="1" dirty="0"/>
              <a:t>were men</a:t>
            </a:r>
          </a:p>
          <a:p>
            <a:pPr lvl="0"/>
            <a:r>
              <a:rPr lang="en-US" dirty="0"/>
              <a:t>Between </a:t>
            </a:r>
            <a:r>
              <a:rPr lang="en-US" b="1" dirty="0"/>
              <a:t>1450 and 1750  </a:t>
            </a:r>
            <a:r>
              <a:rPr lang="en-US" dirty="0"/>
              <a:t>tens of thousands of women and men were victims of witch hunts</a:t>
            </a:r>
          </a:p>
          <a:p>
            <a:pPr lvl="0"/>
            <a:r>
              <a:rPr lang="en-US" u="sng" dirty="0"/>
              <a:t>Why?</a:t>
            </a:r>
            <a:endParaRPr lang="en-US" dirty="0"/>
          </a:p>
          <a:p>
            <a:pPr lvl="0"/>
            <a:r>
              <a:rPr lang="en-US" dirty="0"/>
              <a:t>Most people believed in  </a:t>
            </a:r>
            <a:r>
              <a:rPr lang="en-US" b="1" dirty="0"/>
              <a:t>magic / spirits </a:t>
            </a:r>
          </a:p>
          <a:p>
            <a:pPr lvl="0"/>
            <a:r>
              <a:rPr lang="en-US" dirty="0"/>
              <a:t>saw close line between </a:t>
            </a:r>
            <a:r>
              <a:rPr lang="en-US" b="1" dirty="0"/>
              <a:t>magic and heresy </a:t>
            </a:r>
          </a:p>
          <a:p>
            <a:pPr lvl="0"/>
            <a:r>
              <a:rPr lang="en-US" dirty="0"/>
              <a:t>in times of trouble people often look for </a:t>
            </a:r>
            <a:r>
              <a:rPr lang="en-US" b="1" u="sng" dirty="0">
                <a:solidFill>
                  <a:srgbClr val="FF0000"/>
                </a:solidFill>
              </a:rPr>
              <a:t>scapegoats</a:t>
            </a:r>
            <a:r>
              <a:rPr lang="en-US" dirty="0"/>
              <a:t>  or those whom they can blame their problems on</a:t>
            </a:r>
          </a:p>
          <a:p>
            <a:pPr lvl="0"/>
            <a:r>
              <a:rPr lang="en-US" dirty="0"/>
              <a:t>Victims mostly </a:t>
            </a:r>
            <a:r>
              <a:rPr lang="en-US" b="1" dirty="0"/>
              <a:t>outcasts</a:t>
            </a:r>
          </a:p>
          <a:p>
            <a:pPr lvl="0"/>
            <a:r>
              <a:rPr lang="en-US" dirty="0"/>
              <a:t>Most victims of witch hunts died in </a:t>
            </a:r>
            <a:r>
              <a:rPr lang="en-US" b="1" dirty="0"/>
              <a:t>German states</a:t>
            </a:r>
          </a:p>
        </p:txBody>
      </p:sp>
    </p:spTree>
    <p:extLst>
      <p:ext uri="{BB962C8B-B14F-4D97-AF65-F5344CB8AC3E}">
        <p14:creationId xmlns:p14="http://schemas.microsoft.com/office/powerpoint/2010/main" val="180301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75000"/>
                  </a:schemeClr>
                </a:solidFill>
              </a:rPr>
              <a:t>Jews and the Reformation</a:t>
            </a:r>
          </a:p>
        </p:txBody>
      </p:sp>
      <p:sp>
        <p:nvSpPr>
          <p:cNvPr id="3" name="Content Placeholder 2"/>
          <p:cNvSpPr>
            <a:spLocks noGrp="1"/>
          </p:cNvSpPr>
          <p:nvPr>
            <p:ph idx="1"/>
          </p:nvPr>
        </p:nvSpPr>
        <p:spPr>
          <a:xfrm>
            <a:off x="265043" y="1447800"/>
            <a:ext cx="9640957" cy="5410200"/>
          </a:xfrm>
        </p:spPr>
        <p:txBody>
          <a:bodyPr>
            <a:normAutofit fontScale="85000" lnSpcReduction="20000"/>
          </a:bodyPr>
          <a:lstStyle/>
          <a:p>
            <a:pPr lvl="0"/>
            <a:r>
              <a:rPr lang="en-US" dirty="0"/>
              <a:t>The Reformation brought hard times for Jews in Europe </a:t>
            </a:r>
          </a:p>
          <a:p>
            <a:pPr lvl="0"/>
            <a:r>
              <a:rPr lang="en-US" dirty="0"/>
              <a:t>At first Italy allowed Jews to remain but would eventually force them to live in ghetto’s, separate portions of cities</a:t>
            </a:r>
          </a:p>
          <a:p>
            <a:pPr lvl="0"/>
            <a:r>
              <a:rPr lang="en-US" dirty="0"/>
              <a:t>During the Reformation </a:t>
            </a:r>
            <a:r>
              <a:rPr lang="en-US" b="1" dirty="0"/>
              <a:t>restrictions </a:t>
            </a:r>
            <a:r>
              <a:rPr lang="en-US" dirty="0"/>
              <a:t>increased</a:t>
            </a:r>
          </a:p>
          <a:p>
            <a:pPr lvl="0"/>
            <a:r>
              <a:rPr lang="en-US" dirty="0"/>
              <a:t>Luther, disappointed Jews had not converted ordered </a:t>
            </a:r>
            <a:r>
              <a:rPr lang="en-US" b="1" dirty="0"/>
              <a:t>them  expelled from Christian lands</a:t>
            </a:r>
          </a:p>
          <a:p>
            <a:pPr lvl="0"/>
            <a:r>
              <a:rPr lang="en-US" dirty="0"/>
              <a:t>And their synagogues and books to be </a:t>
            </a:r>
            <a:r>
              <a:rPr lang="en-US" b="1" dirty="0"/>
              <a:t>burned</a:t>
            </a:r>
          </a:p>
          <a:p>
            <a:pPr lvl="0"/>
            <a:r>
              <a:rPr lang="en-US" dirty="0"/>
              <a:t>Other German princes ordered them expelled or confined to </a:t>
            </a:r>
            <a:r>
              <a:rPr lang="en-US" b="1" dirty="0"/>
              <a:t>ghettos</a:t>
            </a:r>
            <a:r>
              <a:rPr lang="en-US" dirty="0"/>
              <a:t> or requiring them to wear a </a:t>
            </a:r>
            <a:r>
              <a:rPr lang="en-US" b="1" dirty="0"/>
              <a:t>yellow badges</a:t>
            </a:r>
          </a:p>
          <a:p>
            <a:pPr lvl="0"/>
            <a:r>
              <a:rPr lang="en-US" dirty="0"/>
              <a:t>HRE Charles V supported toleration but banned Jews from </a:t>
            </a:r>
            <a:r>
              <a:rPr lang="en-US" b="1" dirty="0"/>
              <a:t>Spanish Colonies</a:t>
            </a:r>
          </a:p>
          <a:p>
            <a:r>
              <a:rPr lang="en-US" dirty="0"/>
              <a:t>Many Jews migrated to </a:t>
            </a:r>
            <a:r>
              <a:rPr lang="en-US" b="1" dirty="0"/>
              <a:t>Poland and Lithuania </a:t>
            </a:r>
            <a:r>
              <a:rPr lang="en-US" dirty="0"/>
              <a:t>, Also Dutch Calvinist allowed Jewish families driven out of Portugal and Spain to settle in the </a:t>
            </a:r>
            <a:r>
              <a:rPr lang="en-US" b="1" dirty="0"/>
              <a:t>Netherlands</a:t>
            </a:r>
          </a:p>
          <a:p>
            <a:pPr lvl="0"/>
            <a:r>
              <a:rPr lang="en-US" dirty="0"/>
              <a:t>These religious wars in Europe will last until the mid </a:t>
            </a:r>
            <a:r>
              <a:rPr lang="en-US" b="1" dirty="0"/>
              <a:t>1600”s</a:t>
            </a:r>
          </a:p>
          <a:p>
            <a:r>
              <a:rPr lang="en-US" dirty="0"/>
              <a:t>Issues of religion begin to give way to issues of </a:t>
            </a:r>
            <a:r>
              <a:rPr lang="en-US" b="1" dirty="0"/>
              <a:t>national power</a:t>
            </a:r>
          </a:p>
        </p:txBody>
      </p:sp>
    </p:spTree>
    <p:extLst>
      <p:ext uri="{BB962C8B-B14F-4D97-AF65-F5344CB8AC3E}">
        <p14:creationId xmlns:p14="http://schemas.microsoft.com/office/powerpoint/2010/main" val="265558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u="sng" dirty="0">
                <a:solidFill>
                  <a:schemeClr val="accent5">
                    <a:lumMod val="75000"/>
                  </a:schemeClr>
                </a:solidFill>
              </a:rPr>
              <a:t>A Revolutionary Theory</a:t>
            </a:r>
          </a:p>
        </p:txBody>
      </p:sp>
      <p:sp>
        <p:nvSpPr>
          <p:cNvPr id="3" name="Content Placeholder 2"/>
          <p:cNvSpPr>
            <a:spLocks noGrp="1"/>
          </p:cNvSpPr>
          <p:nvPr>
            <p:ph idx="1"/>
          </p:nvPr>
        </p:nvSpPr>
        <p:spPr>
          <a:xfrm>
            <a:off x="384313" y="1600200"/>
            <a:ext cx="9521687" cy="5257800"/>
          </a:xfrm>
        </p:spPr>
        <p:txBody>
          <a:bodyPr>
            <a:normAutofit fontScale="92500" lnSpcReduction="20000"/>
          </a:bodyPr>
          <a:lstStyle/>
          <a:p>
            <a:pPr lvl="0"/>
            <a:r>
              <a:rPr lang="en-US" dirty="0"/>
              <a:t>1543 </a:t>
            </a:r>
            <a:r>
              <a:rPr lang="en-US" b="1" dirty="0"/>
              <a:t>Copernicus</a:t>
            </a:r>
            <a:r>
              <a:rPr lang="en-US" dirty="0"/>
              <a:t>  published </a:t>
            </a:r>
            <a:r>
              <a:rPr lang="en-US" b="1" dirty="0"/>
              <a:t>On the Revolutions of the Heavenly Spheres </a:t>
            </a:r>
          </a:p>
          <a:p>
            <a:pPr lvl="0"/>
            <a:r>
              <a:rPr lang="en-US" dirty="0"/>
              <a:t>He proposed a </a:t>
            </a:r>
            <a:r>
              <a:rPr lang="en-US" b="1" u="sng" dirty="0">
                <a:solidFill>
                  <a:srgbClr val="FF0000"/>
                </a:solidFill>
              </a:rPr>
              <a:t>heliocentric</a:t>
            </a:r>
            <a:r>
              <a:rPr lang="en-US" dirty="0">
                <a:solidFill>
                  <a:srgbClr val="FF0000"/>
                </a:solidFill>
              </a:rPr>
              <a:t>  or sun centered model of the universe, meaning the sun  is the </a:t>
            </a:r>
            <a:r>
              <a:rPr lang="en-US" b="1" dirty="0">
                <a:solidFill>
                  <a:srgbClr val="FF0000"/>
                </a:solidFill>
              </a:rPr>
              <a:t>center of the universe</a:t>
            </a:r>
          </a:p>
          <a:p>
            <a:pPr lvl="0"/>
            <a:r>
              <a:rPr lang="en-US" dirty="0"/>
              <a:t>Most experts</a:t>
            </a:r>
            <a:r>
              <a:rPr lang="en-US" b="1" dirty="0"/>
              <a:t> rejected  </a:t>
            </a:r>
            <a:r>
              <a:rPr lang="en-US" dirty="0"/>
              <a:t>this theory</a:t>
            </a:r>
          </a:p>
          <a:p>
            <a:pPr lvl="0"/>
            <a:r>
              <a:rPr lang="en-US" dirty="0"/>
              <a:t>At the time all scientific knowledge and many </a:t>
            </a:r>
            <a:r>
              <a:rPr lang="en-US" b="1" dirty="0"/>
              <a:t>religious teachings  </a:t>
            </a:r>
            <a:r>
              <a:rPr lang="en-US" dirty="0"/>
              <a:t>were based on arguments by </a:t>
            </a:r>
            <a:r>
              <a:rPr lang="en-US" b="1" dirty="0"/>
              <a:t>classical thinkers</a:t>
            </a:r>
          </a:p>
          <a:p>
            <a:pPr lvl="0"/>
            <a:r>
              <a:rPr lang="en-US" dirty="0"/>
              <a:t>They felt that if </a:t>
            </a:r>
            <a:r>
              <a:rPr lang="en-US" b="1" dirty="0"/>
              <a:t>Ptolemy's</a:t>
            </a:r>
            <a:r>
              <a:rPr lang="en-US" dirty="0"/>
              <a:t>  reasoning was wrong so might be the whole system of knowledge</a:t>
            </a:r>
          </a:p>
          <a:p>
            <a:pPr lvl="0"/>
            <a:r>
              <a:rPr lang="en-US" dirty="0"/>
              <a:t>Both </a:t>
            </a:r>
            <a:r>
              <a:rPr lang="en-US" b="1" dirty="0"/>
              <a:t>Brache and Kepler </a:t>
            </a:r>
            <a:r>
              <a:rPr lang="en-US" dirty="0"/>
              <a:t>provided evidence to support Copernicus’s theory</a:t>
            </a:r>
          </a:p>
          <a:p>
            <a:r>
              <a:rPr lang="en-US" dirty="0">
                <a:solidFill>
                  <a:srgbClr val="FF0000"/>
                </a:solidFill>
              </a:rPr>
              <a:t>Kepler’s</a:t>
            </a:r>
            <a:r>
              <a:rPr lang="en-US" dirty="0"/>
              <a:t> calculations supported Copernicus’s heliocentric view and also proved that the planets moved in an </a:t>
            </a:r>
            <a:r>
              <a:rPr lang="en-US" b="1" dirty="0">
                <a:solidFill>
                  <a:srgbClr val="FF0000"/>
                </a:solidFill>
              </a:rPr>
              <a:t>oval shaped orbit </a:t>
            </a:r>
            <a:r>
              <a:rPr lang="en-US" dirty="0">
                <a:solidFill>
                  <a:srgbClr val="FF0000"/>
                </a:solidFill>
              </a:rPr>
              <a:t>called an </a:t>
            </a:r>
            <a:r>
              <a:rPr lang="en-US" b="1" dirty="0">
                <a:solidFill>
                  <a:srgbClr val="FF0000"/>
                </a:solidFill>
              </a:rPr>
              <a:t>ellipse</a:t>
            </a:r>
          </a:p>
        </p:txBody>
      </p:sp>
    </p:spTree>
    <p:extLst>
      <p:ext uri="{BB962C8B-B14F-4D97-AF65-F5344CB8AC3E}">
        <p14:creationId xmlns:p14="http://schemas.microsoft.com/office/powerpoint/2010/main" val="113208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u="sng" dirty="0"/>
              <a:t>Galileo</a:t>
            </a:r>
          </a:p>
        </p:txBody>
      </p:sp>
      <p:sp>
        <p:nvSpPr>
          <p:cNvPr id="3" name="Content Placeholder 2"/>
          <p:cNvSpPr>
            <a:spLocks noGrp="1"/>
          </p:cNvSpPr>
          <p:nvPr>
            <p:ph sz="half" idx="1"/>
          </p:nvPr>
        </p:nvSpPr>
        <p:spPr>
          <a:xfrm>
            <a:off x="212035" y="1536192"/>
            <a:ext cx="5960165" cy="5321808"/>
          </a:xfrm>
        </p:spPr>
        <p:txBody>
          <a:bodyPr>
            <a:normAutofit fontScale="92500" lnSpcReduction="20000"/>
          </a:bodyPr>
          <a:lstStyle/>
          <a:p>
            <a:pPr lvl="0"/>
            <a:r>
              <a:rPr lang="en-US" dirty="0">
                <a:solidFill>
                  <a:srgbClr val="C00000"/>
                </a:solidFill>
              </a:rPr>
              <a:t>Galileo assembled an </a:t>
            </a:r>
            <a:r>
              <a:rPr lang="en-US" b="1" dirty="0">
                <a:solidFill>
                  <a:srgbClr val="C00000"/>
                </a:solidFill>
              </a:rPr>
              <a:t>astronomica</a:t>
            </a:r>
            <a:r>
              <a:rPr lang="en-US" dirty="0">
                <a:solidFill>
                  <a:srgbClr val="C00000"/>
                </a:solidFill>
              </a:rPr>
              <a:t>l </a:t>
            </a:r>
            <a:r>
              <a:rPr lang="en-US" b="1" dirty="0">
                <a:solidFill>
                  <a:srgbClr val="C00000"/>
                </a:solidFill>
              </a:rPr>
              <a:t>telescope</a:t>
            </a:r>
          </a:p>
          <a:p>
            <a:pPr lvl="0"/>
            <a:r>
              <a:rPr lang="en-US" dirty="0"/>
              <a:t>He realized that </a:t>
            </a:r>
            <a:r>
              <a:rPr lang="en-US" b="1" dirty="0"/>
              <a:t>Copernicus</a:t>
            </a:r>
            <a:r>
              <a:rPr lang="en-US" dirty="0"/>
              <a:t> was correct that the </a:t>
            </a:r>
            <a:r>
              <a:rPr lang="en-US" b="1" dirty="0"/>
              <a:t>earth moved around the sun</a:t>
            </a:r>
          </a:p>
          <a:p>
            <a:pPr lvl="0"/>
            <a:r>
              <a:rPr lang="en-US" dirty="0"/>
              <a:t>The Church </a:t>
            </a:r>
            <a:r>
              <a:rPr lang="en-US" b="1" dirty="0"/>
              <a:t>condemned</a:t>
            </a:r>
            <a:r>
              <a:rPr lang="en-US" dirty="0"/>
              <a:t> him because his ideas challenged the </a:t>
            </a:r>
            <a:r>
              <a:rPr lang="en-US" b="1" dirty="0"/>
              <a:t>Christian teachings </a:t>
            </a:r>
          </a:p>
          <a:p>
            <a:pPr lvl="0"/>
            <a:r>
              <a:rPr lang="en-US" dirty="0"/>
              <a:t>1633 Galileo was</a:t>
            </a:r>
            <a:r>
              <a:rPr lang="en-US" b="1" dirty="0"/>
              <a:t> tried </a:t>
            </a:r>
            <a:r>
              <a:rPr lang="en-US" dirty="0"/>
              <a:t>before the</a:t>
            </a:r>
            <a:r>
              <a:rPr lang="en-US" b="1" dirty="0"/>
              <a:t> </a:t>
            </a:r>
            <a:r>
              <a:rPr lang="en-US" b="1" dirty="0">
                <a:solidFill>
                  <a:srgbClr val="C00000"/>
                </a:solidFill>
              </a:rPr>
              <a:t>Inquisition  </a:t>
            </a:r>
            <a:r>
              <a:rPr lang="en-US" dirty="0">
                <a:solidFill>
                  <a:srgbClr val="C00000"/>
                </a:solidFill>
              </a:rPr>
              <a:t>and threatened with </a:t>
            </a:r>
            <a:r>
              <a:rPr lang="en-US" b="1" dirty="0">
                <a:solidFill>
                  <a:srgbClr val="C00000"/>
                </a:solidFill>
              </a:rPr>
              <a:t>death</a:t>
            </a:r>
            <a:r>
              <a:rPr lang="en-US" dirty="0">
                <a:solidFill>
                  <a:srgbClr val="C00000"/>
                </a:solidFill>
              </a:rPr>
              <a:t> unless he withdrew his </a:t>
            </a:r>
            <a:r>
              <a:rPr lang="en-US" b="1" dirty="0">
                <a:solidFill>
                  <a:srgbClr val="C00000"/>
                </a:solidFill>
              </a:rPr>
              <a:t>heresies</a:t>
            </a:r>
          </a:p>
          <a:p>
            <a:r>
              <a:rPr lang="en-US" dirty="0"/>
              <a:t>Galileo agreed to state publicly that he was incorrect but did not believe that</a:t>
            </a:r>
          </a:p>
          <a:p>
            <a:r>
              <a:rPr lang="en-US" sz="2000" dirty="0"/>
              <a:t>History channel 333: </a:t>
            </a:r>
            <a:r>
              <a:rPr lang="en-US" sz="2000" dirty="0">
                <a:hlinkClick r:id="rId2"/>
              </a:rPr>
              <a:t>http://www.history.com/topics/enlightenment/videos/beyond-the-big-bang-galileo-galilei?m=528e394da93ae&amp;s=undefined&amp;f=1&amp;free=false</a:t>
            </a:r>
            <a:endParaRPr lang="en-US" sz="2000"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77000" y="1524000"/>
            <a:ext cx="4482548" cy="5334000"/>
          </a:xfrm>
        </p:spPr>
      </p:pic>
    </p:spTree>
    <p:extLst>
      <p:ext uri="{BB962C8B-B14F-4D97-AF65-F5344CB8AC3E}">
        <p14:creationId xmlns:p14="http://schemas.microsoft.com/office/powerpoint/2010/main" val="11133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Scientific Method /</a:t>
            </a:r>
            <a:br>
              <a:rPr lang="en-US" dirty="0">
                <a:solidFill>
                  <a:schemeClr val="accent5">
                    <a:lumMod val="75000"/>
                  </a:schemeClr>
                </a:solidFill>
              </a:rPr>
            </a:br>
            <a:r>
              <a:rPr lang="en-US" dirty="0">
                <a:solidFill>
                  <a:srgbClr val="CC6600"/>
                </a:solidFill>
              </a:rPr>
              <a:t>A Step by Step Process </a:t>
            </a:r>
          </a:p>
        </p:txBody>
      </p:sp>
      <p:sp>
        <p:nvSpPr>
          <p:cNvPr id="3" name="Content Placeholder 2"/>
          <p:cNvSpPr>
            <a:spLocks noGrp="1"/>
          </p:cNvSpPr>
          <p:nvPr>
            <p:ph idx="1"/>
          </p:nvPr>
        </p:nvSpPr>
        <p:spPr>
          <a:xfrm>
            <a:off x="145774" y="1600200"/>
            <a:ext cx="9760226" cy="5257800"/>
          </a:xfrm>
        </p:spPr>
        <p:txBody>
          <a:bodyPr>
            <a:normAutofit fontScale="70000" lnSpcReduction="20000"/>
          </a:bodyPr>
          <a:lstStyle/>
          <a:p>
            <a:pPr lvl="0"/>
            <a:r>
              <a:rPr lang="en-US" dirty="0"/>
              <a:t>Early 1600’s a new approach to sickened emerged</a:t>
            </a:r>
          </a:p>
          <a:p>
            <a:r>
              <a:rPr lang="en-US" dirty="0"/>
              <a:t>It depended upon </a:t>
            </a:r>
            <a:r>
              <a:rPr lang="en-US" b="1" dirty="0"/>
              <a:t>observation and experimentation</a:t>
            </a:r>
          </a:p>
          <a:p>
            <a:pPr lvl="0"/>
            <a:r>
              <a:rPr lang="en-US" dirty="0"/>
              <a:t>This new approach required scientists to  </a:t>
            </a:r>
            <a:r>
              <a:rPr lang="en-US" b="1" dirty="0"/>
              <a:t>collect</a:t>
            </a:r>
            <a:r>
              <a:rPr lang="en-US" dirty="0"/>
              <a:t> and </a:t>
            </a:r>
            <a:r>
              <a:rPr lang="en-US" b="1" dirty="0"/>
              <a:t>accurately measure data</a:t>
            </a:r>
          </a:p>
          <a:p>
            <a:pPr lvl="0"/>
            <a:r>
              <a:rPr lang="en-US" dirty="0"/>
              <a:t>To explain data scientist used reasoning to propose a logical  </a:t>
            </a:r>
            <a:r>
              <a:rPr lang="en-US" b="1" dirty="0"/>
              <a:t>hypothesis</a:t>
            </a:r>
            <a:r>
              <a:rPr lang="en-US" dirty="0"/>
              <a:t> or possible explanation</a:t>
            </a:r>
          </a:p>
          <a:p>
            <a:pPr lvl="0"/>
            <a:r>
              <a:rPr lang="en-US" b="1" u="sng" dirty="0"/>
              <a:t>Seven steps of the Scientific Method</a:t>
            </a:r>
            <a:endParaRPr lang="en-US" b="1" dirty="0"/>
          </a:p>
          <a:p>
            <a:pPr lvl="0"/>
            <a:r>
              <a:rPr lang="en-US" dirty="0"/>
              <a:t>State the problem</a:t>
            </a:r>
          </a:p>
          <a:p>
            <a:pPr lvl="0"/>
            <a:r>
              <a:rPr lang="en-US" b="1" dirty="0"/>
              <a:t>Gather information on the problem</a:t>
            </a:r>
          </a:p>
          <a:p>
            <a:pPr lvl="0"/>
            <a:r>
              <a:rPr lang="en-US" dirty="0"/>
              <a:t>Form a hypothesis or educated guess</a:t>
            </a:r>
          </a:p>
          <a:p>
            <a:pPr lvl="0"/>
            <a:r>
              <a:rPr lang="en-US" b="1" dirty="0"/>
              <a:t>Experiment to test the hypothesis</a:t>
            </a:r>
          </a:p>
          <a:p>
            <a:pPr lvl="0"/>
            <a:r>
              <a:rPr lang="en-US" b="1" dirty="0"/>
              <a:t>Record and analyze</a:t>
            </a:r>
          </a:p>
          <a:p>
            <a:pPr lvl="0"/>
            <a:r>
              <a:rPr lang="en-US" b="1" dirty="0"/>
              <a:t>State a conclusion</a:t>
            </a:r>
          </a:p>
          <a:p>
            <a:pPr lvl="0"/>
            <a:r>
              <a:rPr lang="en-US" b="1" dirty="0"/>
              <a:t>Repeat the steps</a:t>
            </a:r>
          </a:p>
          <a:p>
            <a:pPr lvl="0"/>
            <a:r>
              <a:rPr lang="en-US" dirty="0"/>
              <a:t>This step by step process of discovery was known as the </a:t>
            </a:r>
            <a:r>
              <a:rPr lang="en-US" b="1" dirty="0"/>
              <a:t>Scientific Method</a:t>
            </a:r>
          </a:p>
          <a:p>
            <a:pPr lvl="0"/>
            <a:r>
              <a:rPr lang="en-US" sz="1600" b="1" dirty="0"/>
              <a:t>History channel 254: </a:t>
            </a:r>
            <a:r>
              <a:rPr lang="en-US" sz="1600" b="1" dirty="0">
                <a:hlinkClick r:id="rId2"/>
              </a:rPr>
              <a:t>http://www.history.com/topics/enlightenment/videos/mankind-the-story-of-all-of-us-scientific-revolution?m=528e394da93ae&amp;s=undefined&amp;f=1&amp;free=false</a:t>
            </a:r>
            <a:endParaRPr lang="en-US" sz="1600" b="1" dirty="0"/>
          </a:p>
          <a:p>
            <a:pPr lvl="0"/>
            <a:endParaRPr lang="en-US" b="1" dirty="0"/>
          </a:p>
          <a:p>
            <a:endParaRPr lang="en-US" dirty="0"/>
          </a:p>
        </p:txBody>
      </p:sp>
    </p:spTree>
    <p:extLst>
      <p:ext uri="{BB962C8B-B14F-4D97-AF65-F5344CB8AC3E}">
        <p14:creationId xmlns:p14="http://schemas.microsoft.com/office/powerpoint/2010/main" val="323322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u="sng" dirty="0">
                <a:solidFill>
                  <a:srgbClr val="C00000"/>
                </a:solidFill>
              </a:rPr>
              <a:t>Bacon </a:t>
            </a:r>
            <a:r>
              <a:rPr lang="en-US" u="sng" dirty="0"/>
              <a:t>and </a:t>
            </a:r>
            <a:r>
              <a:rPr lang="en-US" u="sng" dirty="0">
                <a:solidFill>
                  <a:srgbClr val="C00000"/>
                </a:solidFill>
              </a:rPr>
              <a:t>Descartes</a:t>
            </a:r>
          </a:p>
        </p:txBody>
      </p:sp>
      <p:sp>
        <p:nvSpPr>
          <p:cNvPr id="3" name="Content Placeholder 2"/>
          <p:cNvSpPr>
            <a:spLocks noGrp="1"/>
          </p:cNvSpPr>
          <p:nvPr>
            <p:ph idx="1"/>
          </p:nvPr>
        </p:nvSpPr>
        <p:spPr>
          <a:xfrm>
            <a:off x="119270" y="1600200"/>
            <a:ext cx="9862930" cy="5257800"/>
          </a:xfrm>
        </p:spPr>
        <p:txBody>
          <a:bodyPr>
            <a:normAutofit/>
          </a:bodyPr>
          <a:lstStyle/>
          <a:p>
            <a:pPr lvl="0"/>
            <a:r>
              <a:rPr lang="en-US" dirty="0"/>
              <a:t>Both </a:t>
            </a:r>
            <a:r>
              <a:rPr lang="en-US" b="1" dirty="0"/>
              <a:t>Bacon and Descartes  </a:t>
            </a:r>
            <a:r>
              <a:rPr lang="en-US" dirty="0"/>
              <a:t>incorporated scientific thought into philosophy </a:t>
            </a:r>
          </a:p>
          <a:p>
            <a:pPr lvl="0"/>
            <a:r>
              <a:rPr lang="en-US" b="1" u="sng" dirty="0">
                <a:solidFill>
                  <a:srgbClr val="FF0000"/>
                </a:solidFill>
              </a:rPr>
              <a:t>Bacon</a:t>
            </a:r>
            <a:r>
              <a:rPr lang="en-US" u="sng" dirty="0"/>
              <a:t>, </a:t>
            </a:r>
            <a:r>
              <a:rPr lang="en-US" dirty="0"/>
              <a:t>an English philosopher claimed that idea based solely on tradition or unproven facts should be discarded completely</a:t>
            </a:r>
          </a:p>
          <a:p>
            <a:pPr lvl="0"/>
            <a:r>
              <a:rPr lang="en-US" dirty="0"/>
              <a:t>He felt truth can </a:t>
            </a:r>
            <a:r>
              <a:rPr lang="en-US" u="sng" dirty="0">
                <a:solidFill>
                  <a:srgbClr val="FF0000"/>
                </a:solidFill>
              </a:rPr>
              <a:t>only be found by using the scientific method </a:t>
            </a:r>
            <a:r>
              <a:rPr lang="en-US" dirty="0"/>
              <a:t>and stressed experimentation and observation</a:t>
            </a:r>
          </a:p>
          <a:p>
            <a:pPr lvl="0"/>
            <a:r>
              <a:rPr lang="en-US" b="1" u="sng" dirty="0">
                <a:solidFill>
                  <a:srgbClr val="FF0000"/>
                </a:solidFill>
              </a:rPr>
              <a:t>Descartes</a:t>
            </a:r>
            <a:r>
              <a:rPr lang="en-US" dirty="0">
                <a:solidFill>
                  <a:srgbClr val="FF0000"/>
                </a:solidFill>
              </a:rPr>
              <a:t> </a:t>
            </a:r>
            <a:r>
              <a:rPr lang="en-US" dirty="0"/>
              <a:t>believed that truth must be reached through reason</a:t>
            </a:r>
          </a:p>
          <a:p>
            <a:pPr lvl="0"/>
            <a:r>
              <a:rPr lang="en-US" dirty="0"/>
              <a:t>He wrote </a:t>
            </a:r>
            <a:r>
              <a:rPr lang="en-US" b="1" dirty="0"/>
              <a:t>Discourse on Method </a:t>
            </a:r>
          </a:p>
          <a:p>
            <a:r>
              <a:rPr lang="en-US" dirty="0"/>
              <a:t>He believed he had found only unshakable and self evident truth in the statement </a:t>
            </a:r>
            <a:r>
              <a:rPr lang="en-US" b="1" dirty="0"/>
              <a:t>“</a:t>
            </a:r>
            <a:r>
              <a:rPr lang="en-US" b="1" u="sng" dirty="0">
                <a:solidFill>
                  <a:srgbClr val="FF0000"/>
                </a:solidFill>
              </a:rPr>
              <a:t>I think, therefore I am</a:t>
            </a:r>
            <a:r>
              <a:rPr lang="en-US" dirty="0"/>
              <a:t>”</a:t>
            </a:r>
          </a:p>
        </p:txBody>
      </p:sp>
    </p:spTree>
    <p:extLst>
      <p:ext uri="{BB962C8B-B14F-4D97-AF65-F5344CB8AC3E}">
        <p14:creationId xmlns:p14="http://schemas.microsoft.com/office/powerpoint/2010/main" val="2197745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Newton Ties It All Together</a:t>
            </a:r>
          </a:p>
        </p:txBody>
      </p:sp>
      <p:sp>
        <p:nvSpPr>
          <p:cNvPr id="3" name="Content Placeholder 2"/>
          <p:cNvSpPr>
            <a:spLocks noGrp="1"/>
          </p:cNvSpPr>
          <p:nvPr>
            <p:ph idx="1"/>
          </p:nvPr>
        </p:nvSpPr>
        <p:spPr>
          <a:xfrm>
            <a:off x="238539" y="1600200"/>
            <a:ext cx="9667461" cy="5257800"/>
          </a:xfrm>
        </p:spPr>
        <p:txBody>
          <a:bodyPr>
            <a:normAutofit/>
          </a:bodyPr>
          <a:lstStyle/>
          <a:p>
            <a:pPr lvl="0"/>
            <a:r>
              <a:rPr lang="en-US" b="1" u="sng" dirty="0">
                <a:solidFill>
                  <a:srgbClr val="C00000"/>
                </a:solidFill>
              </a:rPr>
              <a:t>Newton</a:t>
            </a:r>
            <a:r>
              <a:rPr lang="en-US" dirty="0"/>
              <a:t> spent 20 years perfecting his theory and used mathematics to show that a single force keeps the planets in their orbits around the sun and that is </a:t>
            </a:r>
            <a:r>
              <a:rPr lang="en-US" b="1" u="sng" dirty="0">
                <a:solidFill>
                  <a:srgbClr val="C00000"/>
                </a:solidFill>
              </a:rPr>
              <a:t>gravity</a:t>
            </a:r>
            <a:r>
              <a:rPr lang="en-US" b="1" u="sng" dirty="0">
                <a:solidFill>
                  <a:srgbClr val="FF0000"/>
                </a:solidFill>
              </a:rPr>
              <a:t> </a:t>
            </a:r>
          </a:p>
          <a:p>
            <a:pPr lvl="0"/>
            <a:r>
              <a:rPr lang="en-US" dirty="0"/>
              <a:t>He wrote </a:t>
            </a:r>
            <a:r>
              <a:rPr lang="en-US" b="1" dirty="0"/>
              <a:t>Mathematical Principles of Natural philosophy </a:t>
            </a:r>
          </a:p>
          <a:p>
            <a:pPr lvl="0"/>
            <a:r>
              <a:rPr lang="en-US" dirty="0"/>
              <a:t>He argued that nature follows </a:t>
            </a:r>
            <a:r>
              <a:rPr lang="en-US" b="1" dirty="0"/>
              <a:t>uniform laws  </a:t>
            </a:r>
            <a:r>
              <a:rPr lang="en-US" dirty="0"/>
              <a:t>and all motion in the universe can be </a:t>
            </a:r>
            <a:r>
              <a:rPr lang="en-US" b="1" dirty="0"/>
              <a:t>measured and described mathematically </a:t>
            </a:r>
            <a:r>
              <a:rPr lang="en-US" dirty="0"/>
              <a:t> </a:t>
            </a:r>
          </a:p>
          <a:p>
            <a:r>
              <a:rPr lang="en-US" dirty="0"/>
              <a:t>Newton also developed an important new branch of mathematics called </a:t>
            </a:r>
            <a:r>
              <a:rPr lang="en-US" b="1" u="sng" dirty="0">
                <a:solidFill>
                  <a:srgbClr val="C00000"/>
                </a:solidFill>
              </a:rPr>
              <a:t>calculus</a:t>
            </a:r>
            <a:r>
              <a:rPr lang="en-US" b="1" u="sng" dirty="0"/>
              <a:t> </a:t>
            </a:r>
          </a:p>
          <a:p>
            <a:r>
              <a:rPr lang="en-US" sz="1200" b="1" dirty="0"/>
              <a:t>History channel 433: </a:t>
            </a:r>
            <a:r>
              <a:rPr lang="en-US" sz="1200" b="1" dirty="0">
                <a:hlinkClick r:id="rId2"/>
              </a:rPr>
              <a:t>http://www.history.com/topics/enlightenment/videos/beyond-the-big-bang-sir-isaac-newtons-law-of-gravity</a:t>
            </a:r>
            <a:endParaRPr lang="en-US" sz="1200" b="1" dirty="0"/>
          </a:p>
          <a:p>
            <a:endParaRPr lang="en-US" b="1" dirty="0"/>
          </a:p>
        </p:txBody>
      </p:sp>
    </p:spTree>
    <p:extLst>
      <p:ext uri="{BB962C8B-B14F-4D97-AF65-F5344CB8AC3E}">
        <p14:creationId xmlns:p14="http://schemas.microsoft.com/office/powerpoint/2010/main" val="2043054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6600"/>
                </a:solidFill>
              </a:rPr>
              <a:t>Other Scientific Advances</a:t>
            </a:r>
          </a:p>
        </p:txBody>
      </p:sp>
      <p:sp>
        <p:nvSpPr>
          <p:cNvPr id="3" name="Content Placeholder 2"/>
          <p:cNvSpPr>
            <a:spLocks noGrp="1"/>
          </p:cNvSpPr>
          <p:nvPr>
            <p:ph idx="1"/>
          </p:nvPr>
        </p:nvSpPr>
        <p:spPr>
          <a:xfrm>
            <a:off x="291548" y="1371600"/>
            <a:ext cx="9614452" cy="5486400"/>
          </a:xfrm>
        </p:spPr>
        <p:txBody>
          <a:bodyPr>
            <a:normAutofit fontScale="92500" lnSpcReduction="20000"/>
          </a:bodyPr>
          <a:lstStyle/>
          <a:p>
            <a:pPr lvl="0"/>
            <a:r>
              <a:rPr lang="en-US" dirty="0"/>
              <a:t>Alchemist believed is was possible to turn </a:t>
            </a:r>
            <a:r>
              <a:rPr lang="en-US" b="1" dirty="0"/>
              <a:t>lead into gold</a:t>
            </a:r>
          </a:p>
          <a:p>
            <a:pPr lvl="0"/>
            <a:r>
              <a:rPr lang="en-US" dirty="0"/>
              <a:t>1600’s </a:t>
            </a:r>
            <a:r>
              <a:rPr lang="en-US" b="1" dirty="0">
                <a:solidFill>
                  <a:srgbClr val="C00000"/>
                </a:solidFill>
              </a:rPr>
              <a:t>Robert Boyle  </a:t>
            </a:r>
            <a:r>
              <a:rPr lang="en-US" dirty="0"/>
              <a:t>distinguished between </a:t>
            </a:r>
            <a:r>
              <a:rPr lang="en-US" b="1" dirty="0"/>
              <a:t>individual elements and </a:t>
            </a:r>
            <a:r>
              <a:rPr lang="en-US" b="1" dirty="0">
                <a:solidFill>
                  <a:srgbClr val="C00000"/>
                </a:solidFill>
              </a:rPr>
              <a:t>chemical compounds </a:t>
            </a:r>
          </a:p>
          <a:p>
            <a:pPr lvl="0"/>
            <a:r>
              <a:rPr lang="en-US" dirty="0"/>
              <a:t>He defined that air could not be a basic element because it was a mixture of several gasses and he defined an element as a material that cannot be broken down into simpler parts by chemical means</a:t>
            </a:r>
          </a:p>
          <a:p>
            <a:pPr lvl="0"/>
            <a:r>
              <a:rPr lang="en-US" dirty="0"/>
              <a:t>He is called the founder of modern chemistry</a:t>
            </a:r>
          </a:p>
          <a:p>
            <a:pPr lvl="0"/>
            <a:r>
              <a:rPr lang="en-US" b="1" dirty="0">
                <a:solidFill>
                  <a:srgbClr val="C00000"/>
                </a:solidFill>
              </a:rPr>
              <a:t>Galen</a:t>
            </a:r>
            <a:r>
              <a:rPr lang="en-US" b="1" dirty="0"/>
              <a:t> </a:t>
            </a:r>
            <a:r>
              <a:rPr lang="en-US" dirty="0"/>
              <a:t>wrote was a Roman who formulated his theories on human anatomy by dissecting dogs ad apes but many of his findings were not accurate</a:t>
            </a:r>
          </a:p>
          <a:p>
            <a:pPr lvl="0"/>
            <a:r>
              <a:rPr lang="en-US" dirty="0"/>
              <a:t>1543 </a:t>
            </a:r>
            <a:r>
              <a:rPr lang="en-US" b="1" dirty="0">
                <a:solidFill>
                  <a:srgbClr val="C00000"/>
                </a:solidFill>
              </a:rPr>
              <a:t>Andreas Vesalius  </a:t>
            </a:r>
            <a:r>
              <a:rPr lang="en-US" dirty="0"/>
              <a:t>wrote the first the first accurate study of the human body</a:t>
            </a:r>
          </a:p>
          <a:p>
            <a:pPr lvl="0"/>
            <a:r>
              <a:rPr lang="en-US" dirty="0"/>
              <a:t>1600’s </a:t>
            </a:r>
            <a:r>
              <a:rPr lang="en-US" b="1" dirty="0">
                <a:solidFill>
                  <a:srgbClr val="C00000"/>
                </a:solidFill>
              </a:rPr>
              <a:t>William Harvey</a:t>
            </a:r>
            <a:r>
              <a:rPr lang="en-US" dirty="0">
                <a:solidFill>
                  <a:srgbClr val="C00000"/>
                </a:solidFill>
              </a:rPr>
              <a:t> </a:t>
            </a:r>
            <a:r>
              <a:rPr lang="en-US" dirty="0"/>
              <a:t>described  </a:t>
            </a:r>
            <a:r>
              <a:rPr lang="en-US" b="1" dirty="0">
                <a:solidFill>
                  <a:srgbClr val="C00000"/>
                </a:solidFill>
              </a:rPr>
              <a:t>circulation of blood</a:t>
            </a:r>
          </a:p>
          <a:p>
            <a:r>
              <a:rPr lang="en-US" dirty="0"/>
              <a:t>Anthony </a:t>
            </a:r>
            <a:r>
              <a:rPr lang="en-US" b="1" dirty="0">
                <a:solidFill>
                  <a:srgbClr val="C00000"/>
                </a:solidFill>
              </a:rPr>
              <a:t>van Leeuwenhoek</a:t>
            </a:r>
            <a:r>
              <a:rPr lang="en-US" dirty="0">
                <a:solidFill>
                  <a:srgbClr val="C00000"/>
                </a:solidFill>
              </a:rPr>
              <a:t> </a:t>
            </a:r>
            <a:r>
              <a:rPr lang="en-US" dirty="0"/>
              <a:t>perfected the </a:t>
            </a:r>
            <a:r>
              <a:rPr lang="en-US" b="1" dirty="0">
                <a:solidFill>
                  <a:srgbClr val="C00000"/>
                </a:solidFill>
              </a:rPr>
              <a:t>microscope</a:t>
            </a:r>
            <a:r>
              <a:rPr lang="en-US" dirty="0"/>
              <a:t> and saw </a:t>
            </a:r>
            <a:r>
              <a:rPr lang="en-US" b="1" dirty="0"/>
              <a:t>cells  and micro-organisms </a:t>
            </a:r>
          </a:p>
        </p:txBody>
      </p:sp>
    </p:spTree>
    <p:extLst>
      <p:ext uri="{BB962C8B-B14F-4D97-AF65-F5344CB8AC3E}">
        <p14:creationId xmlns:p14="http://schemas.microsoft.com/office/powerpoint/2010/main" val="1852748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FF05-35FA-4F31-9161-6497D3072D9B}"/>
              </a:ext>
            </a:extLst>
          </p:cNvPr>
          <p:cNvSpPr>
            <a:spLocks noGrp="1"/>
          </p:cNvSpPr>
          <p:nvPr>
            <p:ph type="title"/>
          </p:nvPr>
        </p:nvSpPr>
        <p:spPr>
          <a:xfrm>
            <a:off x="838200" y="1"/>
            <a:ext cx="10515600" cy="1099929"/>
          </a:xfrm>
        </p:spPr>
        <p:txBody>
          <a:bodyPr/>
          <a:lstStyle/>
          <a:p>
            <a:r>
              <a:rPr lang="en-US" altLang="en-US" dirty="0">
                <a:solidFill>
                  <a:srgbClr val="0070C0"/>
                </a:solidFill>
                <a:latin typeface="Gloucester MT Extra Condensed" panose="020B0604020202020204" pitchFamily="18" charset="0"/>
              </a:rPr>
              <a:t>                    </a:t>
            </a:r>
            <a:r>
              <a:rPr lang="en-US" altLang="en-US" u="sng" dirty="0">
                <a:solidFill>
                  <a:srgbClr val="003300"/>
                </a:solidFill>
                <a:latin typeface="Gloucester MT Extra Condensed" panose="020B0604020202020204" pitchFamily="18" charset="0"/>
              </a:rPr>
              <a:t>The Thirty Years War (1618-1648) in a nutshell</a:t>
            </a:r>
            <a:endParaRPr lang="en-US" dirty="0">
              <a:solidFill>
                <a:srgbClr val="003300"/>
              </a:solidFill>
            </a:endParaRPr>
          </a:p>
        </p:txBody>
      </p:sp>
      <p:sp>
        <p:nvSpPr>
          <p:cNvPr id="3" name="Content Placeholder 2">
            <a:extLst>
              <a:ext uri="{FF2B5EF4-FFF2-40B4-BE49-F238E27FC236}">
                <a16:creationId xmlns:a16="http://schemas.microsoft.com/office/drawing/2014/main" id="{12653CEF-9B49-4790-B672-A40DF4CBEC04}"/>
              </a:ext>
            </a:extLst>
          </p:cNvPr>
          <p:cNvSpPr>
            <a:spLocks noGrp="1"/>
          </p:cNvSpPr>
          <p:nvPr>
            <p:ph idx="1"/>
          </p:nvPr>
        </p:nvSpPr>
        <p:spPr>
          <a:xfrm>
            <a:off x="185530" y="1391478"/>
            <a:ext cx="11847444" cy="5340626"/>
          </a:xfrm>
        </p:spPr>
        <p:txBody>
          <a:bodyPr>
            <a:normAutofit fontScale="92500" lnSpcReduction="20000"/>
          </a:bodyPr>
          <a:lstStyle/>
          <a:p>
            <a:r>
              <a:rPr lang="en-US" altLang="en-US" b="1" dirty="0">
                <a:solidFill>
                  <a:srgbClr val="000066"/>
                </a:solidFill>
              </a:rPr>
              <a:t>The </a:t>
            </a:r>
            <a:r>
              <a:rPr lang="en-US" altLang="en-US" b="1" u="sng" dirty="0">
                <a:solidFill>
                  <a:srgbClr val="660033"/>
                </a:solidFill>
              </a:rPr>
              <a:t>Thirty Years' War </a:t>
            </a:r>
            <a:r>
              <a:rPr lang="en-US" altLang="en-US" b="1" dirty="0">
                <a:solidFill>
                  <a:srgbClr val="000066"/>
                </a:solidFill>
              </a:rPr>
              <a:t>was a series of wars principally fought in Central Europe, involving most of the countries of Europe. It was one of the longest and most destructive conflicts in European history, and one of the longest continuous wars in modern history.</a:t>
            </a:r>
          </a:p>
          <a:p>
            <a:r>
              <a:rPr lang="en-US" altLang="en-US" b="1" dirty="0">
                <a:solidFill>
                  <a:srgbClr val="003300"/>
                </a:solidFill>
              </a:rPr>
              <a:t>Initially, The Holy Roman Empire fights with German states and Bohemia for religious control and to force their return to the Roman Catholic Church. Religion was a motivation for the war as </a:t>
            </a:r>
            <a:r>
              <a:rPr lang="en-US" altLang="en-US" b="1" u="sng" dirty="0">
                <a:solidFill>
                  <a:srgbClr val="660033"/>
                </a:solidFill>
              </a:rPr>
              <a:t>Protestant and Catholic </a:t>
            </a:r>
            <a:r>
              <a:rPr lang="en-US" altLang="en-US" b="1" dirty="0">
                <a:solidFill>
                  <a:srgbClr val="003300"/>
                </a:solidFill>
              </a:rPr>
              <a:t>states battled it out even though they all were inside the Holy Roman Empire. Changing the relative balance of power within the Empire was at issue. Gradually, it developed into a more general political conflict involving most of the great powers of Europe. In this general phase the war became less specifically religious</a:t>
            </a:r>
            <a:r>
              <a:rPr lang="en-US" altLang="en-US" b="1" dirty="0">
                <a:solidFill>
                  <a:srgbClr val="0000FF"/>
                </a:solidFill>
              </a:rPr>
              <a:t> </a:t>
            </a:r>
            <a:r>
              <a:rPr lang="en-US" altLang="en-US" b="1" dirty="0">
                <a:solidFill>
                  <a:srgbClr val="003300"/>
                </a:solidFill>
              </a:rPr>
              <a:t>and more about political reasons</a:t>
            </a:r>
          </a:p>
          <a:p>
            <a:r>
              <a:rPr lang="en-US" altLang="en-US" b="1" dirty="0">
                <a:solidFill>
                  <a:srgbClr val="000066"/>
                </a:solidFill>
              </a:rPr>
              <a:t>Murder, torture then famine and disease led to a severe depopulation of the German states, </a:t>
            </a:r>
          </a:p>
          <a:p>
            <a:r>
              <a:rPr lang="en-US" altLang="en-US" b="1" dirty="0">
                <a:solidFill>
                  <a:srgbClr val="003300"/>
                </a:solidFill>
              </a:rPr>
              <a:t>The </a:t>
            </a:r>
            <a:r>
              <a:rPr lang="en-US" altLang="en-US" b="1" u="sng" dirty="0">
                <a:solidFill>
                  <a:srgbClr val="660033"/>
                </a:solidFill>
              </a:rPr>
              <a:t>Treaty of Westphalia </a:t>
            </a:r>
            <a:r>
              <a:rPr lang="en-US" altLang="en-US" b="1" dirty="0">
                <a:solidFill>
                  <a:srgbClr val="003300"/>
                </a:solidFill>
              </a:rPr>
              <a:t>ends the war with France gaining territory, the Hapsburgs losing territory and the Netherlands and Swiss Federation gaining independence. Germany was divided into more than 360 kingdoms</a:t>
            </a:r>
          </a:p>
          <a:p>
            <a:endParaRPr lang="en-US" dirty="0"/>
          </a:p>
        </p:txBody>
      </p:sp>
    </p:spTree>
    <p:extLst>
      <p:ext uri="{BB962C8B-B14F-4D97-AF65-F5344CB8AC3E}">
        <p14:creationId xmlns:p14="http://schemas.microsoft.com/office/powerpoint/2010/main" val="56619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What Was the Renaissance </a:t>
            </a:r>
            <a:r>
              <a:rPr lang="en-US" dirty="0">
                <a:solidFill>
                  <a:schemeClr val="tx1"/>
                </a:solidFill>
              </a:rPr>
              <a:t>and</a:t>
            </a:r>
            <a:br>
              <a:rPr lang="en-US" dirty="0"/>
            </a:br>
            <a:r>
              <a:rPr lang="en-US" dirty="0">
                <a:solidFill>
                  <a:srgbClr val="FF0066"/>
                </a:solidFill>
              </a:rPr>
              <a:t>A New Worldview</a:t>
            </a:r>
          </a:p>
        </p:txBody>
      </p:sp>
      <p:sp>
        <p:nvSpPr>
          <p:cNvPr id="3" name="Content Placeholder 2"/>
          <p:cNvSpPr>
            <a:spLocks noGrp="1"/>
          </p:cNvSpPr>
          <p:nvPr>
            <p:ph idx="1"/>
          </p:nvPr>
        </p:nvSpPr>
        <p:spPr>
          <a:xfrm>
            <a:off x="1524000" y="1600200"/>
            <a:ext cx="8382000" cy="5257800"/>
          </a:xfrm>
        </p:spPr>
        <p:txBody>
          <a:bodyPr>
            <a:normAutofit fontScale="92500" lnSpcReduction="10000"/>
          </a:bodyPr>
          <a:lstStyle/>
          <a:p>
            <a:r>
              <a:rPr lang="en-US" dirty="0"/>
              <a:t>The Renaissance was a time of relativity and change in the areas of </a:t>
            </a:r>
            <a:r>
              <a:rPr lang="en-US" b="1" dirty="0"/>
              <a:t>political, social, economics, and cultural </a:t>
            </a:r>
            <a:r>
              <a:rPr lang="en-US" dirty="0"/>
              <a:t>as well as how people viewed themselves and the world</a:t>
            </a:r>
          </a:p>
          <a:p>
            <a:pPr lvl="0"/>
            <a:r>
              <a:rPr lang="en-US" dirty="0"/>
              <a:t>With a reawakened interest of classical Greece and Rome creative minds felt this was a rebirth from the disorder and disunity of the  </a:t>
            </a:r>
            <a:r>
              <a:rPr lang="en-US" b="1" dirty="0"/>
              <a:t>medieval world</a:t>
            </a:r>
            <a:r>
              <a:rPr lang="en-US" dirty="0"/>
              <a:t>. Although, it was not a complete break, many ideas, beliefs and philosophies carried over</a:t>
            </a:r>
          </a:p>
          <a:p>
            <a:pPr lvl="0"/>
            <a:r>
              <a:rPr lang="en-US" u="sng" dirty="0"/>
              <a:t>Renaissance produced new attitudes toward and culture &amp; learning such as </a:t>
            </a:r>
            <a:r>
              <a:rPr lang="en-US" dirty="0"/>
              <a:t>   </a:t>
            </a:r>
          </a:p>
          <a:p>
            <a:pPr lvl="0"/>
            <a:r>
              <a:rPr lang="en-US" dirty="0"/>
              <a:t>   + explore a variety of human experiences</a:t>
            </a:r>
          </a:p>
          <a:p>
            <a:r>
              <a:rPr lang="en-US" dirty="0"/>
              <a:t>   + </a:t>
            </a:r>
            <a:r>
              <a:rPr lang="en-US" u="sng" dirty="0"/>
              <a:t>emphasis on human achievement</a:t>
            </a:r>
          </a:p>
          <a:p>
            <a:r>
              <a:rPr lang="en-US" dirty="0"/>
              <a:t>   + ideal person has talent in many areas</a:t>
            </a:r>
          </a:p>
        </p:txBody>
      </p:sp>
    </p:spTree>
    <p:extLst>
      <p:ext uri="{BB962C8B-B14F-4D97-AF65-F5344CB8AC3E}">
        <p14:creationId xmlns:p14="http://schemas.microsoft.com/office/powerpoint/2010/main" val="2145969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655E-7982-4990-9A18-B08D50E02FBC}"/>
              </a:ext>
            </a:extLst>
          </p:cNvPr>
          <p:cNvSpPr>
            <a:spLocks noGrp="1"/>
          </p:cNvSpPr>
          <p:nvPr>
            <p:ph type="title"/>
          </p:nvPr>
        </p:nvSpPr>
        <p:spPr>
          <a:xfrm>
            <a:off x="251791" y="1"/>
            <a:ext cx="11781183" cy="1232451"/>
          </a:xfrm>
        </p:spPr>
        <p:txBody>
          <a:bodyPr/>
          <a:lstStyle/>
          <a:p>
            <a:r>
              <a:rPr lang="en-US" b="1" dirty="0">
                <a:solidFill>
                  <a:srgbClr val="003300"/>
                </a:solidFill>
              </a:rPr>
              <a:t>       </a:t>
            </a:r>
            <a:r>
              <a:rPr lang="en-US" b="1" u="sng" dirty="0">
                <a:solidFill>
                  <a:srgbClr val="003300"/>
                </a:solidFill>
              </a:rPr>
              <a:t>The Results of the Peace of Westphalia1648  </a:t>
            </a:r>
          </a:p>
        </p:txBody>
      </p:sp>
      <p:sp>
        <p:nvSpPr>
          <p:cNvPr id="3" name="Content Placeholder 2">
            <a:extLst>
              <a:ext uri="{FF2B5EF4-FFF2-40B4-BE49-F238E27FC236}">
                <a16:creationId xmlns:a16="http://schemas.microsoft.com/office/drawing/2014/main" id="{02101D81-9C99-4017-806E-BBDB57086091}"/>
              </a:ext>
            </a:extLst>
          </p:cNvPr>
          <p:cNvSpPr>
            <a:spLocks noGrp="1"/>
          </p:cNvSpPr>
          <p:nvPr>
            <p:ph sz="half" idx="1"/>
          </p:nvPr>
        </p:nvSpPr>
        <p:spPr>
          <a:xfrm>
            <a:off x="0" y="1232452"/>
            <a:ext cx="6019800" cy="5526157"/>
          </a:xfrm>
        </p:spPr>
        <p:txBody>
          <a:bodyPr>
            <a:normAutofit fontScale="92500" lnSpcReduction="20000"/>
          </a:bodyPr>
          <a:lstStyle/>
          <a:p>
            <a:r>
              <a:rPr lang="en-US" b="1" dirty="0">
                <a:solidFill>
                  <a:srgbClr val="002060"/>
                </a:solidFill>
              </a:rPr>
              <a:t>The First Modern Peace Treaty </a:t>
            </a:r>
            <a:r>
              <a:rPr lang="en-US" dirty="0"/>
              <a:t> </a:t>
            </a:r>
            <a:r>
              <a:rPr lang="en-US" b="1" dirty="0">
                <a:solidFill>
                  <a:srgbClr val="002060"/>
                </a:solidFill>
              </a:rPr>
              <a:t>Marking the beginning of the modern state</a:t>
            </a:r>
          </a:p>
          <a:p>
            <a:r>
              <a:rPr lang="en-US" b="1" dirty="0">
                <a:solidFill>
                  <a:srgbClr val="003300"/>
                </a:solidFill>
              </a:rPr>
              <a:t>France will gain the territory of Alsace and Lorraine</a:t>
            </a:r>
          </a:p>
          <a:p>
            <a:r>
              <a:rPr lang="en-US" b="1" dirty="0">
                <a:solidFill>
                  <a:srgbClr val="660033"/>
                </a:solidFill>
              </a:rPr>
              <a:t>France becomes a dominate power</a:t>
            </a:r>
          </a:p>
          <a:p>
            <a:r>
              <a:rPr lang="en-US" b="1" dirty="0">
                <a:solidFill>
                  <a:srgbClr val="002060"/>
                </a:solidFill>
              </a:rPr>
              <a:t>Sweden receives land from the empire</a:t>
            </a:r>
          </a:p>
          <a:p>
            <a:r>
              <a:rPr lang="en-US" b="1" dirty="0">
                <a:solidFill>
                  <a:srgbClr val="003300"/>
                </a:solidFill>
              </a:rPr>
              <a:t>Dutch republic becomes independent </a:t>
            </a:r>
          </a:p>
          <a:p>
            <a:r>
              <a:rPr lang="en-US" b="1" dirty="0">
                <a:solidFill>
                  <a:srgbClr val="660033"/>
                </a:solidFill>
              </a:rPr>
              <a:t>Recognizes the independence of the Swiss Confederacy </a:t>
            </a:r>
          </a:p>
          <a:p>
            <a:r>
              <a:rPr lang="en-US" b="1" dirty="0">
                <a:solidFill>
                  <a:srgbClr val="002060"/>
                </a:solidFill>
              </a:rPr>
              <a:t>Spain and German states were weakened</a:t>
            </a:r>
          </a:p>
          <a:p>
            <a:r>
              <a:rPr lang="en-US" b="1" dirty="0">
                <a:solidFill>
                  <a:srgbClr val="003300"/>
                </a:solidFill>
              </a:rPr>
              <a:t>Hapsburg power would decline  </a:t>
            </a:r>
          </a:p>
          <a:p>
            <a:r>
              <a:rPr lang="en-US" b="1" dirty="0">
                <a:solidFill>
                  <a:srgbClr val="660033"/>
                </a:solidFill>
              </a:rPr>
              <a:t>Relevance of the Holy Roman Empire declines</a:t>
            </a:r>
          </a:p>
          <a:p>
            <a:endParaRPr lang="en-US" dirty="0"/>
          </a:p>
        </p:txBody>
      </p:sp>
      <p:sp>
        <p:nvSpPr>
          <p:cNvPr id="4" name="Content Placeholder 3">
            <a:extLst>
              <a:ext uri="{FF2B5EF4-FFF2-40B4-BE49-F238E27FC236}">
                <a16:creationId xmlns:a16="http://schemas.microsoft.com/office/drawing/2014/main" id="{DF9E4EFA-0D20-40D8-81DF-B558F9234ABA}"/>
              </a:ext>
            </a:extLst>
          </p:cNvPr>
          <p:cNvSpPr>
            <a:spLocks noGrp="1"/>
          </p:cNvSpPr>
          <p:nvPr>
            <p:ph sz="half" idx="2"/>
          </p:nvPr>
        </p:nvSpPr>
        <p:spPr>
          <a:xfrm>
            <a:off x="6172200" y="1325217"/>
            <a:ext cx="5860774" cy="5433392"/>
          </a:xfrm>
        </p:spPr>
        <p:txBody>
          <a:bodyPr>
            <a:normAutofit fontScale="92500" lnSpcReduction="20000"/>
          </a:bodyPr>
          <a:lstStyle/>
          <a:p>
            <a:r>
              <a:rPr lang="en-US" b="1" dirty="0">
                <a:solidFill>
                  <a:srgbClr val="660033"/>
                </a:solidFill>
              </a:rPr>
              <a:t>The ruler of a land would determine the religion</a:t>
            </a:r>
          </a:p>
          <a:p>
            <a:r>
              <a:rPr lang="en-US" b="1" dirty="0">
                <a:solidFill>
                  <a:srgbClr val="002060"/>
                </a:solidFill>
              </a:rPr>
              <a:t>Calvinism was added as an approved religion</a:t>
            </a:r>
          </a:p>
          <a:p>
            <a:r>
              <a:rPr lang="en-US" b="1" dirty="0">
                <a:solidFill>
                  <a:srgbClr val="003300"/>
                </a:solidFill>
              </a:rPr>
              <a:t>The war would reduce the German population in some parts by half causing education and agriculture to stop, making it difficult to rebuild and prevented religious unity</a:t>
            </a:r>
          </a:p>
          <a:p>
            <a:r>
              <a:rPr lang="en-US" b="1" dirty="0">
                <a:solidFill>
                  <a:srgbClr val="660033"/>
                </a:solidFill>
              </a:rPr>
              <a:t>Would lead to the rise of Prussia</a:t>
            </a:r>
          </a:p>
          <a:p>
            <a:r>
              <a:rPr lang="en-US" b="1" dirty="0">
                <a:solidFill>
                  <a:srgbClr val="002060"/>
                </a:solidFill>
              </a:rPr>
              <a:t>There was a decline in religion being the reason for war</a:t>
            </a:r>
          </a:p>
          <a:p>
            <a:r>
              <a:rPr lang="en-US" b="1" dirty="0">
                <a:solidFill>
                  <a:srgbClr val="003300"/>
                </a:solidFill>
              </a:rPr>
              <a:t>The beginning of the nation based on diplomacy and warfare</a:t>
            </a:r>
          </a:p>
        </p:txBody>
      </p:sp>
    </p:spTree>
    <p:extLst>
      <p:ext uri="{BB962C8B-B14F-4D97-AF65-F5344CB8AC3E}">
        <p14:creationId xmlns:p14="http://schemas.microsoft.com/office/powerpoint/2010/main" val="2225269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5D57-C27C-4840-B6F0-C701EBF0D1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3F463D-D3A2-44DD-8DEC-A8518E780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49" y="365125"/>
            <a:ext cx="11675164" cy="5811838"/>
          </a:xfrm>
        </p:spPr>
      </p:pic>
    </p:spTree>
    <p:extLst>
      <p:ext uri="{BB962C8B-B14F-4D97-AF65-F5344CB8AC3E}">
        <p14:creationId xmlns:p14="http://schemas.microsoft.com/office/powerpoint/2010/main" val="135760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90600"/>
          </a:xfrm>
        </p:spPr>
        <p:txBody>
          <a:bodyPr/>
          <a:lstStyle/>
          <a:p>
            <a:r>
              <a:rPr lang="en-US" u="sng" dirty="0">
                <a:solidFill>
                  <a:srgbClr val="FF0066"/>
                </a:solidFill>
                <a:latin typeface="Copperplate Gothic Bold" panose="020E0705020206020404" pitchFamily="34" charset="0"/>
              </a:rPr>
              <a:t>Humanism</a:t>
            </a:r>
          </a:p>
        </p:txBody>
      </p:sp>
      <p:sp>
        <p:nvSpPr>
          <p:cNvPr id="3" name="Content Placeholder 2"/>
          <p:cNvSpPr>
            <a:spLocks noGrp="1"/>
          </p:cNvSpPr>
          <p:nvPr>
            <p:ph idx="1"/>
          </p:nvPr>
        </p:nvSpPr>
        <p:spPr>
          <a:xfrm>
            <a:off x="1524000" y="1066800"/>
            <a:ext cx="8458200" cy="5715000"/>
          </a:xfrm>
        </p:spPr>
        <p:txBody>
          <a:bodyPr>
            <a:normAutofit fontScale="70000" lnSpcReduction="20000"/>
          </a:bodyPr>
          <a:lstStyle/>
          <a:p>
            <a:r>
              <a:rPr lang="en-US" dirty="0"/>
              <a:t>Renaissance supported the spirit of adventure and curiosity</a:t>
            </a:r>
          </a:p>
          <a:p>
            <a:pPr lvl="0"/>
            <a:r>
              <a:rPr lang="en-US" dirty="0"/>
              <a:t>The intellectual movement, Humanism, was at the heart of the Renaissance</a:t>
            </a:r>
          </a:p>
          <a:p>
            <a:pPr lvl="0"/>
            <a:r>
              <a:rPr lang="en-US" dirty="0"/>
              <a:t>Based on the study of </a:t>
            </a:r>
            <a:r>
              <a:rPr lang="en-US" b="1" u="sng" dirty="0"/>
              <a:t>classical culture</a:t>
            </a:r>
            <a:r>
              <a:rPr lang="en-US" dirty="0"/>
              <a:t>, it focused on  </a:t>
            </a:r>
            <a:r>
              <a:rPr lang="en-US" b="1" u="sng" dirty="0"/>
              <a:t>worldly</a:t>
            </a:r>
            <a:r>
              <a:rPr lang="en-US" b="1" dirty="0"/>
              <a:t> </a:t>
            </a:r>
            <a:r>
              <a:rPr lang="en-US" dirty="0"/>
              <a:t> rather than  </a:t>
            </a:r>
            <a:r>
              <a:rPr lang="en-US" b="1" dirty="0"/>
              <a:t>religious issues</a:t>
            </a:r>
          </a:p>
          <a:p>
            <a:pPr lvl="0"/>
            <a:r>
              <a:rPr lang="en-US" dirty="0"/>
              <a:t>Most humanist scholars were pious  </a:t>
            </a:r>
            <a:r>
              <a:rPr lang="en-US" b="1" dirty="0"/>
              <a:t>Christians </a:t>
            </a:r>
            <a:r>
              <a:rPr lang="en-US" dirty="0"/>
              <a:t> who hoped to </a:t>
            </a:r>
            <a:r>
              <a:rPr lang="en-US" b="1" dirty="0"/>
              <a:t>use  wisdom of the ancients to increase their understanding of their own times  </a:t>
            </a:r>
          </a:p>
          <a:p>
            <a:pPr lvl="0"/>
            <a:r>
              <a:rPr lang="en-US" b="1" u="sng" dirty="0"/>
              <a:t>Humanist Believe</a:t>
            </a:r>
            <a:endParaRPr lang="en-US" b="1" dirty="0"/>
          </a:p>
          <a:p>
            <a:pPr lvl="0"/>
            <a:r>
              <a:rPr lang="en-US" dirty="0"/>
              <a:t>You should seek fulfillment in daily life</a:t>
            </a:r>
          </a:p>
          <a:p>
            <a:pPr lvl="0"/>
            <a:r>
              <a:rPr lang="en-US" b="1" dirty="0"/>
              <a:t>Individual had dignity and worth</a:t>
            </a:r>
          </a:p>
          <a:p>
            <a:pPr lvl="0"/>
            <a:r>
              <a:rPr lang="en-US" b="1" dirty="0"/>
              <a:t>Challenged long accepted traditions and institutions</a:t>
            </a:r>
          </a:p>
          <a:p>
            <a:pPr lvl="0"/>
            <a:r>
              <a:rPr lang="en-US" b="1" u="sng" dirty="0"/>
              <a:t>Ideal person should participate in</a:t>
            </a:r>
          </a:p>
          <a:p>
            <a:r>
              <a:rPr lang="en-US" b="1" dirty="0"/>
              <a:t>a</a:t>
            </a:r>
            <a:r>
              <a:rPr lang="en-US" dirty="0"/>
              <a:t>. </a:t>
            </a:r>
            <a:r>
              <a:rPr lang="en-US" b="1" dirty="0"/>
              <a:t>politics                   d. sports</a:t>
            </a:r>
          </a:p>
          <a:p>
            <a:r>
              <a:rPr lang="en-US" b="1" dirty="0"/>
              <a:t>b. literature               e.  art</a:t>
            </a:r>
          </a:p>
          <a:p>
            <a:pPr lvl="0"/>
            <a:r>
              <a:rPr lang="en-US" b="1" dirty="0"/>
              <a:t>c. music </a:t>
            </a:r>
          </a:p>
          <a:p>
            <a:pPr lvl="0"/>
            <a:r>
              <a:rPr lang="en-US" dirty="0"/>
              <a:t>The Renaissance’s most glorious expression was its paintings, sculptors and architecture</a:t>
            </a:r>
          </a:p>
          <a:p>
            <a:r>
              <a:rPr lang="en-US" dirty="0"/>
              <a:t>Wealthy </a:t>
            </a:r>
            <a:r>
              <a:rPr lang="en-US" b="1" dirty="0"/>
              <a:t>patrons</a:t>
            </a:r>
            <a:r>
              <a:rPr lang="en-US" dirty="0"/>
              <a:t> played a major role, such a the church who supported the work of hundreds of artists </a:t>
            </a:r>
          </a:p>
          <a:p>
            <a:endParaRPr lang="en-US" dirty="0"/>
          </a:p>
          <a:p>
            <a:endParaRPr lang="en-US" dirty="0"/>
          </a:p>
        </p:txBody>
      </p:sp>
    </p:spTree>
    <p:extLst>
      <p:ext uri="{BB962C8B-B14F-4D97-AF65-F5344CB8AC3E}">
        <p14:creationId xmlns:p14="http://schemas.microsoft.com/office/powerpoint/2010/main" val="249121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14400"/>
          </a:xfrm>
        </p:spPr>
        <p:txBody>
          <a:bodyPr/>
          <a:lstStyle/>
          <a:p>
            <a:r>
              <a:rPr lang="en-US" u="sng" dirty="0">
                <a:solidFill>
                  <a:srgbClr val="002060"/>
                </a:solidFill>
              </a:rPr>
              <a:t>Humanist Concerns</a:t>
            </a:r>
          </a:p>
        </p:txBody>
      </p:sp>
      <p:sp>
        <p:nvSpPr>
          <p:cNvPr id="3" name="Content Placeholder 2"/>
          <p:cNvSpPr>
            <a:spLocks noGrp="1"/>
          </p:cNvSpPr>
          <p:nvPr>
            <p:ph idx="1"/>
          </p:nvPr>
        </p:nvSpPr>
        <p:spPr>
          <a:xfrm>
            <a:off x="1524000" y="990600"/>
            <a:ext cx="8458200" cy="5867400"/>
          </a:xfrm>
        </p:spPr>
        <p:txBody>
          <a:bodyPr>
            <a:normAutofit/>
          </a:bodyPr>
          <a:lstStyle/>
          <a:p>
            <a:pPr lvl="0"/>
            <a:r>
              <a:rPr lang="en-US" b="1" u="sng" dirty="0"/>
              <a:t>How Renaissance art reflected humanist concerns</a:t>
            </a:r>
            <a:endParaRPr lang="en-US" dirty="0"/>
          </a:p>
          <a:p>
            <a:pPr lvl="0"/>
            <a:r>
              <a:rPr lang="en-US" dirty="0"/>
              <a:t>Look to the past/look to antiquity</a:t>
            </a:r>
          </a:p>
          <a:p>
            <a:r>
              <a:rPr lang="en-US" dirty="0"/>
              <a:t>Imitate culture of ancient Greece and Rome</a:t>
            </a:r>
          </a:p>
          <a:p>
            <a:pPr lvl="0"/>
            <a:r>
              <a:rPr lang="en-US" dirty="0"/>
              <a:t>Interest in man’s emotion</a:t>
            </a:r>
          </a:p>
          <a:p>
            <a:pPr lvl="0"/>
            <a:r>
              <a:rPr lang="en-US" dirty="0"/>
              <a:t>Emphasis on man’s talents</a:t>
            </a:r>
          </a:p>
          <a:p>
            <a:pPr lvl="0"/>
            <a:r>
              <a:rPr lang="en-US" dirty="0"/>
              <a:t>Humanized God</a:t>
            </a:r>
          </a:p>
          <a:p>
            <a:pPr lvl="0"/>
            <a:r>
              <a:rPr lang="en-US" dirty="0"/>
              <a:t>Classical nudes from antiquity</a:t>
            </a:r>
          </a:p>
          <a:p>
            <a:pPr lvl="0"/>
            <a:r>
              <a:rPr lang="en-US" dirty="0"/>
              <a:t>Religious themes still dominate</a:t>
            </a:r>
          </a:p>
          <a:p>
            <a:pPr lvl="0"/>
            <a:r>
              <a:rPr lang="en-US" sz="1400" dirty="0"/>
              <a:t>History Channel / Humanism 120: </a:t>
            </a:r>
            <a:r>
              <a:rPr lang="en-US" sz="1400" dirty="0">
                <a:hlinkClick r:id="rId2"/>
              </a:rPr>
              <a:t>http://www.history.com/topics/enlightenment/videos/humanism-triggers-the-renaissance?m=528e394da93ae&amp;s=undefined&amp;f=1&amp;free=false</a:t>
            </a:r>
            <a:endParaRPr lang="en-US" sz="1400" dirty="0"/>
          </a:p>
          <a:p>
            <a:pPr lvl="0"/>
            <a:endParaRPr lang="en-US" dirty="0"/>
          </a:p>
          <a:p>
            <a:endParaRPr lang="en-US" dirty="0"/>
          </a:p>
        </p:txBody>
      </p:sp>
    </p:spTree>
    <p:extLst>
      <p:ext uri="{BB962C8B-B14F-4D97-AF65-F5344CB8AC3E}">
        <p14:creationId xmlns:p14="http://schemas.microsoft.com/office/powerpoint/2010/main" val="364595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10515600" cy="848140"/>
          </a:xfrm>
        </p:spPr>
        <p:txBody>
          <a:bodyPr/>
          <a:lstStyle/>
          <a:p>
            <a:r>
              <a:rPr lang="en-US" b="1" dirty="0">
                <a:solidFill>
                  <a:srgbClr val="C00000"/>
                </a:solidFill>
              </a:rPr>
              <a:t>                  </a:t>
            </a:r>
            <a:r>
              <a:rPr lang="en-US" b="1" u="sng" dirty="0">
                <a:solidFill>
                  <a:srgbClr val="C00000"/>
                </a:solidFill>
              </a:rPr>
              <a:t>Changing Art</a:t>
            </a:r>
          </a:p>
        </p:txBody>
      </p:sp>
      <p:sp>
        <p:nvSpPr>
          <p:cNvPr id="3" name="Content Placeholder 2"/>
          <p:cNvSpPr>
            <a:spLocks noGrp="1"/>
          </p:cNvSpPr>
          <p:nvPr>
            <p:ph sz="half" idx="1"/>
          </p:nvPr>
        </p:nvSpPr>
        <p:spPr>
          <a:xfrm>
            <a:off x="92765" y="1536192"/>
            <a:ext cx="5546035" cy="5321808"/>
          </a:xfrm>
        </p:spPr>
        <p:txBody>
          <a:bodyPr>
            <a:normAutofit/>
          </a:bodyPr>
          <a:lstStyle/>
          <a:p>
            <a:r>
              <a:rPr lang="en-US" b="1" dirty="0"/>
              <a:t>       </a:t>
            </a:r>
            <a:r>
              <a:rPr lang="en-US" b="1" u="sng" dirty="0">
                <a:solidFill>
                  <a:srgbClr val="002060"/>
                </a:solidFill>
              </a:rPr>
              <a:t>Medieval Art</a:t>
            </a:r>
          </a:p>
          <a:p>
            <a:r>
              <a:rPr lang="en-US" dirty="0"/>
              <a:t>praised God’s greatness </a:t>
            </a:r>
          </a:p>
          <a:p>
            <a:r>
              <a:rPr lang="en-US" dirty="0"/>
              <a:t>Christianity all important </a:t>
            </a:r>
          </a:p>
          <a:p>
            <a:r>
              <a:rPr lang="en-US" dirty="0"/>
              <a:t>purpose of life preparing for heaven </a:t>
            </a:r>
          </a:p>
          <a:p>
            <a:r>
              <a:rPr lang="en-US" dirty="0"/>
              <a:t>didn’t care about subjects, being life like/flat looking</a:t>
            </a:r>
          </a:p>
          <a:p>
            <a:r>
              <a:rPr lang="en-US" dirty="0"/>
              <a:t>body is the house of sin </a:t>
            </a:r>
          </a:p>
          <a:p>
            <a:r>
              <a:rPr lang="en-US" dirty="0"/>
              <a:t>artists did not sign works </a:t>
            </a:r>
          </a:p>
          <a:p>
            <a:r>
              <a:rPr lang="en-US" dirty="0"/>
              <a:t>the story is what’s   important </a:t>
            </a:r>
          </a:p>
          <a:p>
            <a:endParaRPr lang="en-US" dirty="0"/>
          </a:p>
        </p:txBody>
      </p:sp>
      <p:sp>
        <p:nvSpPr>
          <p:cNvPr id="4" name="Content Placeholder 3"/>
          <p:cNvSpPr>
            <a:spLocks noGrp="1"/>
          </p:cNvSpPr>
          <p:nvPr>
            <p:ph sz="half" idx="2"/>
          </p:nvPr>
        </p:nvSpPr>
        <p:spPr>
          <a:xfrm>
            <a:off x="5943599" y="1536192"/>
            <a:ext cx="6036365" cy="5321808"/>
          </a:xfrm>
        </p:spPr>
        <p:txBody>
          <a:bodyPr>
            <a:normAutofit/>
          </a:bodyPr>
          <a:lstStyle/>
          <a:p>
            <a:r>
              <a:rPr lang="en-US" b="1" dirty="0">
                <a:solidFill>
                  <a:srgbClr val="7030A0"/>
                </a:solidFill>
              </a:rPr>
              <a:t>       </a:t>
            </a:r>
            <a:r>
              <a:rPr lang="en-US" b="1" u="sng" dirty="0">
                <a:solidFill>
                  <a:srgbClr val="7030A0"/>
                </a:solidFill>
              </a:rPr>
              <a:t>Renaissance Art</a:t>
            </a:r>
          </a:p>
          <a:p>
            <a:r>
              <a:rPr lang="en-US" dirty="0"/>
              <a:t>admired man’s talents</a:t>
            </a:r>
          </a:p>
          <a:p>
            <a:r>
              <a:rPr lang="en-US" dirty="0"/>
              <a:t>Christ important but new interest emerge</a:t>
            </a:r>
          </a:p>
          <a:p>
            <a:r>
              <a:rPr lang="en-US" dirty="0"/>
              <a:t>life on earth important </a:t>
            </a:r>
          </a:p>
          <a:p>
            <a:r>
              <a:rPr lang="en-US" dirty="0"/>
              <a:t>body form very life like/natural</a:t>
            </a:r>
          </a:p>
          <a:p>
            <a:r>
              <a:rPr lang="en-US" dirty="0"/>
              <a:t>body is seen as beautiful </a:t>
            </a:r>
          </a:p>
          <a:p>
            <a:r>
              <a:rPr lang="en-US" dirty="0"/>
              <a:t>artist’s signed works wanted recognition                                                </a:t>
            </a:r>
          </a:p>
          <a:p>
            <a:pPr marL="0" indent="0">
              <a:buNone/>
            </a:pPr>
            <a:r>
              <a:rPr lang="en-US" dirty="0"/>
              <a:t>                             </a:t>
            </a:r>
          </a:p>
        </p:txBody>
      </p:sp>
    </p:spTree>
    <p:extLst>
      <p:ext uri="{BB962C8B-B14F-4D97-AF65-F5344CB8AC3E}">
        <p14:creationId xmlns:p14="http://schemas.microsoft.com/office/powerpoint/2010/main" val="34699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878"/>
            <a:ext cx="7620000" cy="429322"/>
          </a:xfrm>
        </p:spPr>
        <p:txBody>
          <a:bodyPr>
            <a:normAutofit fontScale="90000"/>
          </a:bodyPr>
          <a:lstStyle/>
          <a:p>
            <a:r>
              <a:rPr lang="en-US" dirty="0"/>
              <a:t>                   </a:t>
            </a:r>
            <a:r>
              <a:rPr lang="en-US" u="sng" dirty="0">
                <a:solidFill>
                  <a:srgbClr val="7030A0"/>
                </a:solidFill>
              </a:rPr>
              <a:t>Medieval Art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609600"/>
            <a:ext cx="8229600" cy="6019800"/>
          </a:xfrm>
        </p:spPr>
      </p:pic>
    </p:spTree>
    <p:extLst>
      <p:ext uri="{BB962C8B-B14F-4D97-AF65-F5344CB8AC3E}">
        <p14:creationId xmlns:p14="http://schemas.microsoft.com/office/powerpoint/2010/main" val="1349431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5125</Words>
  <Application>Microsoft Office PowerPoint</Application>
  <PresentationFormat>Widescreen</PresentationFormat>
  <Paragraphs>456</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Algerian</vt:lpstr>
      <vt:lpstr>Arial</vt:lpstr>
      <vt:lpstr>Calibri</vt:lpstr>
      <vt:lpstr>Calibri Light</vt:lpstr>
      <vt:lpstr>Copperplate Gothic Bold</vt:lpstr>
      <vt:lpstr>Gloucester MT Extra Condensed</vt:lpstr>
      <vt:lpstr>Office Theme</vt:lpstr>
      <vt:lpstr>Renaissance and Reformation Notes</vt:lpstr>
      <vt:lpstr>The Renaissance / Setting the Scene</vt:lpstr>
      <vt:lpstr> Why Italy?</vt:lpstr>
      <vt:lpstr>Florence and The Medici’s</vt:lpstr>
      <vt:lpstr>What Was the Renaissance and A New Worldview</vt:lpstr>
      <vt:lpstr>Humanism</vt:lpstr>
      <vt:lpstr>Humanist Concerns</vt:lpstr>
      <vt:lpstr>                  Changing Art</vt:lpstr>
      <vt:lpstr>                   Medieval Art</vt:lpstr>
      <vt:lpstr>                 New Techniques</vt:lpstr>
      <vt:lpstr>Architecture</vt:lpstr>
      <vt:lpstr>Leonardo da Vinci</vt:lpstr>
      <vt:lpstr>Michelangelo</vt:lpstr>
      <vt:lpstr>              Niccolo Machiavelli</vt:lpstr>
      <vt:lpstr>THE RENAISSANCE  MOVES NORTH</vt:lpstr>
      <vt:lpstr>A “ German Leonardo” Durer</vt:lpstr>
      <vt:lpstr>           Flemish Painters</vt:lpstr>
      <vt:lpstr>Northern Humanists/ Erasmus</vt:lpstr>
      <vt:lpstr>                               Authors </vt:lpstr>
      <vt:lpstr> Shakespeare </vt:lpstr>
      <vt:lpstr>Words and sayings created by Shakespeare</vt:lpstr>
      <vt:lpstr>                       The Printing Revolution</vt:lpstr>
      <vt:lpstr>Setting the Scene     -     Abuses in the Church</vt:lpstr>
      <vt:lpstr>Luther’s Protest</vt:lpstr>
      <vt:lpstr>                            The 95 Theses</vt:lpstr>
      <vt:lpstr>      Luther Versus the Church</vt:lpstr>
      <vt:lpstr>        Luther’s Teachings</vt:lpstr>
      <vt:lpstr>Spread of Lutheran Ideas / Widespread Support /The Peasant’s Revolt</vt:lpstr>
      <vt:lpstr>            The Peace of Augsburg</vt:lpstr>
      <vt:lpstr>Calvin’s Teachings</vt:lpstr>
      <vt:lpstr>          Spread of Calvinism</vt:lpstr>
      <vt:lpstr>                Radical Reformers</vt:lpstr>
      <vt:lpstr>  Seeking an Annulment </vt:lpstr>
      <vt:lpstr>                Break with Rome</vt:lpstr>
      <vt:lpstr>          The Church of England</vt:lpstr>
      <vt:lpstr>                           Religious Turmoil</vt:lpstr>
      <vt:lpstr>The Catholic Reformation</vt:lpstr>
      <vt:lpstr>The Catholic Reformation Council of Trent</vt:lpstr>
      <vt:lpstr>              The Inquisition</vt:lpstr>
      <vt:lpstr>The Inquisition    Widespread Persecution</vt:lpstr>
      <vt:lpstr>                    Witch Hunts</vt:lpstr>
      <vt:lpstr>Jews and the Reformation</vt:lpstr>
      <vt:lpstr> A Revolutionary Theory</vt:lpstr>
      <vt:lpstr> Galileo</vt:lpstr>
      <vt:lpstr>Scientific Method / A Step by Step Process </vt:lpstr>
      <vt:lpstr>            Bacon and Descartes</vt:lpstr>
      <vt:lpstr>Newton Ties It All Together</vt:lpstr>
      <vt:lpstr>Other Scientific Advances</vt:lpstr>
      <vt:lpstr>                    The Thirty Years War (1618-1648) in a nutshell</vt:lpstr>
      <vt:lpstr>       The Results of the Peace of Westphalia1648  </vt:lpstr>
      <vt:lpstr>PowerPoint Presentation</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Churchill</dc:creator>
  <cp:lastModifiedBy>Carrie</cp:lastModifiedBy>
  <cp:revision>8</cp:revision>
  <dcterms:created xsi:type="dcterms:W3CDTF">2017-03-03T19:14:42Z</dcterms:created>
  <dcterms:modified xsi:type="dcterms:W3CDTF">2020-04-13T11:33:24Z</dcterms:modified>
</cp:coreProperties>
</file>