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33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1C1FC-E860-43FB-AA9F-D639E0F4BC83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8A380-206D-4C06-85E8-3640B15FB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89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BE203-F839-4CA5-ACBC-FAC93F7BF7D6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76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0BDD-A426-434D-9DFF-F3B25A6C1FF8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6CFE-1DFF-448E-8915-517E8FD71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6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0BDD-A426-434D-9DFF-F3B25A6C1FF8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6CFE-1DFF-448E-8915-517E8FD71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54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0BDD-A426-434D-9DFF-F3B25A6C1FF8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6CFE-1DFF-448E-8915-517E8FD71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385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0BDD-A426-434D-9DFF-F3B25A6C1FF8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6CFE-1DFF-448E-8915-517E8FD71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3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0BDD-A426-434D-9DFF-F3B25A6C1FF8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6CFE-1DFF-448E-8915-517E8FD71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93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0BDD-A426-434D-9DFF-F3B25A6C1FF8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6CFE-1DFF-448E-8915-517E8FD71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6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0BDD-A426-434D-9DFF-F3B25A6C1FF8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6CFE-1DFF-448E-8915-517E8FD71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940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0BDD-A426-434D-9DFF-F3B25A6C1FF8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6CFE-1DFF-448E-8915-517E8FD71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51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0BDD-A426-434D-9DFF-F3B25A6C1FF8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6CFE-1DFF-448E-8915-517E8FD71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29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0BDD-A426-434D-9DFF-F3B25A6C1FF8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6CFE-1DFF-448E-8915-517E8FD71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0BDD-A426-434D-9DFF-F3B25A6C1FF8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6CFE-1DFF-448E-8915-517E8FD71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84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50BDD-A426-434D-9DFF-F3B25A6C1FF8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F6CFE-1DFF-448E-8915-517E8FD71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14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oK1mRnjPC0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yVuqsOHxwA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C5uecyfK34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G55ErfdaeY&amp;index=11&amp;list=PLBDA2E52FB1EF80C9" TargetMode="External"/><Relationship Id="rId2" Type="http://schemas.openxmlformats.org/officeDocument/2006/relationships/hyperlink" Target="https://www.youtube.com/watch?v=0XceOxLsGz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1phqEmyxG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Ancient Rome and the Rise of Christianity Notes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World History</a:t>
            </a:r>
          </a:p>
        </p:txBody>
      </p:sp>
    </p:spTree>
    <p:extLst>
      <p:ext uri="{BB962C8B-B14F-4D97-AF65-F5344CB8AC3E}">
        <p14:creationId xmlns:p14="http://schemas.microsoft.com/office/powerpoint/2010/main" val="2179234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6600"/>
                </a:solidFill>
                <a:latin typeface="Algerian" panose="04020705040A02060702" pitchFamily="82" charset="0"/>
              </a:rPr>
              <a:t>Attempts at Reform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1" y="1554162"/>
            <a:ext cx="11925837" cy="53038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Two patrician brothers named Tiberius and Gaius </a:t>
            </a:r>
            <a:r>
              <a:rPr lang="en-US" b="1" dirty="0">
                <a:solidFill>
                  <a:srgbClr val="FF0000"/>
                </a:solidFill>
              </a:rPr>
              <a:t>Gracchus</a:t>
            </a:r>
            <a:r>
              <a:rPr lang="en-US" dirty="0"/>
              <a:t> were the first to  </a:t>
            </a:r>
            <a:r>
              <a:rPr lang="en-US" b="1" dirty="0"/>
              <a:t>attempt reforms</a:t>
            </a:r>
          </a:p>
          <a:p>
            <a:pPr lvl="0"/>
            <a:r>
              <a:rPr lang="en-US" dirty="0"/>
              <a:t>Tiberius was elected </a:t>
            </a:r>
            <a:r>
              <a:rPr lang="en-US" b="1" dirty="0">
                <a:solidFill>
                  <a:srgbClr val="C00000"/>
                </a:solidFill>
              </a:rPr>
              <a:t>Tribune</a:t>
            </a:r>
            <a:r>
              <a:rPr lang="en-US" dirty="0"/>
              <a:t> called on the state to distribute </a:t>
            </a:r>
            <a:r>
              <a:rPr lang="en-US" b="1" dirty="0">
                <a:solidFill>
                  <a:srgbClr val="C00000"/>
                </a:solidFill>
              </a:rPr>
              <a:t>land</a:t>
            </a:r>
            <a:r>
              <a:rPr lang="en-US" dirty="0">
                <a:solidFill>
                  <a:srgbClr val="C00000"/>
                </a:solidFill>
              </a:rPr>
              <a:t> to </a:t>
            </a:r>
            <a:r>
              <a:rPr lang="en-US" b="1" dirty="0">
                <a:solidFill>
                  <a:srgbClr val="C00000"/>
                </a:solidFill>
              </a:rPr>
              <a:t>poor landless farmers</a:t>
            </a:r>
          </a:p>
          <a:p>
            <a:pPr lvl="0"/>
            <a:r>
              <a:rPr lang="en-US" dirty="0"/>
              <a:t>Ten years later his brother Gaius was also elected Tribune and sought even wider reforms, including the use of public funds to </a:t>
            </a:r>
            <a:r>
              <a:rPr lang="en-US" b="1" dirty="0"/>
              <a:t>buy grain to feed the poor</a:t>
            </a:r>
          </a:p>
          <a:p>
            <a:r>
              <a:rPr lang="en-US" dirty="0"/>
              <a:t>Both Gracchus brothers angered the senate so much that they and thousands of their followers were </a:t>
            </a:r>
            <a:r>
              <a:rPr lang="en-US" dirty="0">
                <a:solidFill>
                  <a:srgbClr val="C00000"/>
                </a:solidFill>
              </a:rPr>
              <a:t>killed</a:t>
            </a:r>
          </a:p>
        </p:txBody>
      </p:sp>
    </p:spTree>
    <p:extLst>
      <p:ext uri="{BB962C8B-B14F-4D97-AF65-F5344CB8AC3E}">
        <p14:creationId xmlns:p14="http://schemas.microsoft.com/office/powerpoint/2010/main" val="2428372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             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Decline of the Republic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4162"/>
            <a:ext cx="11951594" cy="53038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Unable to resolves its problems Rome was plunged into civil war</a:t>
            </a:r>
          </a:p>
          <a:p>
            <a:pPr lvl="0"/>
            <a:r>
              <a:rPr lang="en-US" dirty="0"/>
              <a:t>At issue was  </a:t>
            </a:r>
            <a:r>
              <a:rPr lang="en-US" dirty="0">
                <a:solidFill>
                  <a:srgbClr val="C00000"/>
                </a:solidFill>
              </a:rPr>
              <a:t>who </a:t>
            </a:r>
            <a:r>
              <a:rPr lang="en-US" b="1" dirty="0">
                <a:solidFill>
                  <a:srgbClr val="C00000"/>
                </a:solidFill>
              </a:rPr>
              <a:t>should hold power</a:t>
            </a:r>
            <a:r>
              <a:rPr lang="en-US" dirty="0"/>
              <a:t>, the </a:t>
            </a:r>
            <a:r>
              <a:rPr lang="en-US" b="1" dirty="0"/>
              <a:t>senate or popular political leaders</a:t>
            </a:r>
          </a:p>
          <a:p>
            <a:pPr lvl="0"/>
            <a:r>
              <a:rPr lang="en-US" dirty="0"/>
              <a:t>This turmoil sparked </a:t>
            </a:r>
            <a:r>
              <a:rPr lang="en-US" b="1" dirty="0"/>
              <a:t>slave</a:t>
            </a:r>
            <a:r>
              <a:rPr lang="en-US" dirty="0"/>
              <a:t> uprisings and </a:t>
            </a:r>
            <a:r>
              <a:rPr lang="en-US" b="1" dirty="0"/>
              <a:t>revolts</a:t>
            </a:r>
            <a:r>
              <a:rPr lang="en-US" dirty="0"/>
              <a:t> among Rome’s allies</a:t>
            </a:r>
          </a:p>
          <a:p>
            <a:r>
              <a:rPr lang="en-US" dirty="0"/>
              <a:t>Old legions of Roman citizen soldiers became </a:t>
            </a:r>
            <a:r>
              <a:rPr lang="en-US" b="1" dirty="0">
                <a:solidFill>
                  <a:srgbClr val="C00000"/>
                </a:solidFill>
              </a:rPr>
              <a:t>professional  armies </a:t>
            </a:r>
            <a:r>
              <a:rPr lang="en-US" dirty="0"/>
              <a:t>loyal to their </a:t>
            </a:r>
            <a:r>
              <a:rPr lang="en-US" b="1" dirty="0">
                <a:solidFill>
                  <a:srgbClr val="C00000"/>
                </a:solidFill>
              </a:rPr>
              <a:t>generals</a:t>
            </a:r>
            <a:r>
              <a:rPr lang="en-US" dirty="0"/>
              <a:t> and not Rome </a:t>
            </a:r>
          </a:p>
        </p:txBody>
      </p:sp>
    </p:spTree>
    <p:extLst>
      <p:ext uri="{BB962C8B-B14F-4D97-AF65-F5344CB8AC3E}">
        <p14:creationId xmlns:p14="http://schemas.microsoft.com/office/powerpoint/2010/main" val="67759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7620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u="sng" dirty="0">
                <a:solidFill>
                  <a:srgbClr val="C00000"/>
                </a:solidFill>
              </a:rPr>
              <a:t>Julius Caesar’s Rise  to Power</a:t>
            </a:r>
            <a:br>
              <a:rPr lang="en-US" b="1" u="sng" dirty="0"/>
            </a:b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2041746" cy="57912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An ambitious military leader Julius Caesar comes to dominate Roman politics </a:t>
            </a:r>
          </a:p>
          <a:p>
            <a:pPr lvl="0"/>
            <a:r>
              <a:rPr lang="en-US" b="1" u="sng" dirty="0">
                <a:solidFill>
                  <a:srgbClr val="C00000"/>
                </a:solidFill>
              </a:rPr>
              <a:t>The First Triumvirate</a:t>
            </a:r>
            <a:r>
              <a:rPr lang="en-US" u="sng" dirty="0">
                <a:solidFill>
                  <a:srgbClr val="C00000"/>
                </a:solidFill>
              </a:rPr>
              <a:t> </a:t>
            </a:r>
            <a:r>
              <a:rPr lang="en-US" dirty="0"/>
              <a:t>- a group of three persons with equal power 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>
                <a:solidFill>
                  <a:srgbClr val="C00000"/>
                </a:solidFill>
              </a:rPr>
              <a:t>1. Gen. Pompey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       2. Marcus Crassus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       3. Julius Caesar</a:t>
            </a:r>
          </a:p>
          <a:p>
            <a:pPr lvl="0"/>
            <a:r>
              <a:rPr lang="en-US" dirty="0"/>
              <a:t>After Crassus’ death Pompey and the Senate order Caesar to leave his legions and return home, Caesar defied the order and crossed the </a:t>
            </a:r>
            <a:r>
              <a:rPr lang="en-US" b="1" dirty="0">
                <a:solidFill>
                  <a:srgbClr val="C00000"/>
                </a:solidFill>
              </a:rPr>
              <a:t>Rubicon River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and headed to Rome  sparking a </a:t>
            </a:r>
            <a:r>
              <a:rPr lang="en-US" b="1" dirty="0">
                <a:solidFill>
                  <a:srgbClr val="C00000"/>
                </a:solidFill>
              </a:rPr>
              <a:t>civil war </a:t>
            </a:r>
            <a:r>
              <a:rPr lang="en-US" dirty="0"/>
              <a:t>across Rome</a:t>
            </a:r>
          </a:p>
          <a:p>
            <a:pPr lvl="0"/>
            <a:r>
              <a:rPr lang="en-US" dirty="0"/>
              <a:t>Caesar crushed </a:t>
            </a:r>
            <a:r>
              <a:rPr lang="en-US" b="1" dirty="0">
                <a:solidFill>
                  <a:srgbClr val="C00000"/>
                </a:solidFill>
              </a:rPr>
              <a:t>Pompey</a:t>
            </a:r>
          </a:p>
          <a:p>
            <a:pPr lvl="0"/>
            <a:r>
              <a:rPr lang="en-US" dirty="0"/>
              <a:t>“</a:t>
            </a:r>
            <a:r>
              <a:rPr lang="en-US" b="1" dirty="0" err="1"/>
              <a:t>Veni</a:t>
            </a:r>
            <a:r>
              <a:rPr lang="en-US" b="1" dirty="0"/>
              <a:t>, </a:t>
            </a:r>
            <a:r>
              <a:rPr lang="en-US" b="1" dirty="0" err="1"/>
              <a:t>vidi</a:t>
            </a:r>
            <a:r>
              <a:rPr lang="en-US" b="1" dirty="0"/>
              <a:t>, </a:t>
            </a:r>
            <a:r>
              <a:rPr lang="en-US" b="1" dirty="0" err="1"/>
              <a:t>vici</a:t>
            </a:r>
            <a:r>
              <a:rPr lang="en-US" dirty="0"/>
              <a:t>”—I came, I saw, I conquered   </a:t>
            </a:r>
          </a:p>
          <a:p>
            <a:r>
              <a:rPr lang="en-US" dirty="0"/>
              <a:t> Upon returning to Rome, Caesar forced the senate to make him </a:t>
            </a:r>
            <a:r>
              <a:rPr lang="en-US" b="1" dirty="0">
                <a:solidFill>
                  <a:srgbClr val="C00000"/>
                </a:solidFill>
              </a:rPr>
              <a:t>dictator</a:t>
            </a:r>
            <a:r>
              <a:rPr lang="en-US" dirty="0"/>
              <a:t> but kept the </a:t>
            </a:r>
            <a:r>
              <a:rPr lang="en-US" b="1" dirty="0">
                <a:solidFill>
                  <a:srgbClr val="C00000"/>
                </a:solidFill>
              </a:rPr>
              <a:t>senate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and other features of the republic but in fact he was the </a:t>
            </a:r>
            <a:r>
              <a:rPr lang="en-US" b="1" dirty="0">
                <a:solidFill>
                  <a:srgbClr val="C00000"/>
                </a:solidFill>
              </a:rPr>
              <a:t>absolute ruler</a:t>
            </a:r>
          </a:p>
          <a:p>
            <a:r>
              <a:rPr lang="en-US" b="1" u="sng" dirty="0">
                <a:solidFill>
                  <a:srgbClr val="C00000"/>
                </a:solidFill>
              </a:rPr>
              <a:t>Caesar’s reforms:</a:t>
            </a:r>
          </a:p>
          <a:p>
            <a:r>
              <a:rPr lang="en-US" dirty="0"/>
              <a:t>Gave </a:t>
            </a:r>
            <a:r>
              <a:rPr lang="en-US" dirty="0">
                <a:solidFill>
                  <a:srgbClr val="C00000"/>
                </a:solidFill>
              </a:rPr>
              <a:t>jobs to unemployed </a:t>
            </a:r>
            <a:r>
              <a:rPr lang="en-US" dirty="0"/>
              <a:t>with public works projects</a:t>
            </a:r>
          </a:p>
          <a:p>
            <a:r>
              <a:rPr lang="en-US" dirty="0"/>
              <a:t>reorganized the government of the provinces </a:t>
            </a:r>
          </a:p>
          <a:p>
            <a:r>
              <a:rPr lang="en-US" dirty="0"/>
              <a:t> granted </a:t>
            </a:r>
            <a:r>
              <a:rPr lang="en-US" b="1" dirty="0">
                <a:solidFill>
                  <a:srgbClr val="C00000"/>
                </a:solidFill>
              </a:rPr>
              <a:t>citizenship</a:t>
            </a:r>
            <a:r>
              <a:rPr lang="en-US" dirty="0"/>
              <a:t> to more people  </a:t>
            </a:r>
          </a:p>
          <a:p>
            <a:r>
              <a:rPr lang="en-US" dirty="0"/>
              <a:t> Most lasting reform was the </a:t>
            </a:r>
            <a:r>
              <a:rPr lang="en-US" b="1" dirty="0">
                <a:solidFill>
                  <a:srgbClr val="C00000"/>
                </a:solidFill>
              </a:rPr>
              <a:t>Julian Calendar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696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u="sng" dirty="0">
                <a:solidFill>
                  <a:schemeClr val="accent6">
                    <a:lumMod val="75000"/>
                  </a:schemeClr>
                </a:solidFill>
              </a:rPr>
              <a:t>Assassination and  Civil Wars</a:t>
            </a:r>
            <a:br>
              <a:rPr lang="en-US" i="1" u="sng" dirty="0"/>
            </a:b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10" y="1554162"/>
            <a:ext cx="12076090" cy="53038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A group of senators led by </a:t>
            </a:r>
            <a:r>
              <a:rPr lang="en-US" b="1" dirty="0">
                <a:solidFill>
                  <a:srgbClr val="C00000"/>
                </a:solidFill>
              </a:rPr>
              <a:t>Brutus and Cassius </a:t>
            </a:r>
            <a:r>
              <a:rPr lang="en-US" dirty="0"/>
              <a:t>feared Caesar would make himself king, assassinated him</a:t>
            </a:r>
          </a:p>
          <a:p>
            <a:pPr lvl="0"/>
            <a:r>
              <a:rPr lang="en-US" dirty="0"/>
              <a:t>Caesar’s death plunged Rome into a new civil war</a:t>
            </a:r>
          </a:p>
          <a:p>
            <a:pPr lvl="0"/>
            <a:r>
              <a:rPr lang="en-US" b="1" u="sng" dirty="0">
                <a:solidFill>
                  <a:srgbClr val="C00000"/>
                </a:solidFill>
              </a:rPr>
              <a:t>Second Triumvirate</a:t>
            </a:r>
            <a:r>
              <a:rPr lang="en-US" dirty="0"/>
              <a:t>: Mark Antony, Caesars chief general and Octavian, Caesar’s grand nephew and Marcus Lepidus divide up the empire</a:t>
            </a:r>
          </a:p>
          <a:p>
            <a:pPr lvl="0"/>
            <a:r>
              <a:rPr lang="en-US" dirty="0"/>
              <a:t>Octavian forced Lepidus to retire</a:t>
            </a:r>
          </a:p>
          <a:p>
            <a:pPr lvl="0"/>
            <a:r>
              <a:rPr lang="en-US" dirty="0"/>
              <a:t>After Antony married Cleopatra, Octavian declares war on Antony in Rome’s name</a:t>
            </a:r>
          </a:p>
          <a:p>
            <a:pPr lvl="0"/>
            <a:r>
              <a:rPr lang="en-US" dirty="0"/>
              <a:t>Octavian defeats Antony’s army a the naval battle at Actium</a:t>
            </a:r>
          </a:p>
          <a:p>
            <a:pPr lvl="0"/>
            <a:r>
              <a:rPr lang="en-US" dirty="0"/>
              <a:t>Antony &amp; Cleopatra commit suicide to avoid capture</a:t>
            </a:r>
          </a:p>
          <a:p>
            <a:r>
              <a:rPr lang="en-US" dirty="0"/>
              <a:t>Octavian becomes undisputed ruler of Rome</a:t>
            </a:r>
          </a:p>
        </p:txBody>
      </p:sp>
    </p:spTree>
    <p:extLst>
      <p:ext uri="{BB962C8B-B14F-4D97-AF65-F5344CB8AC3E}">
        <p14:creationId xmlns:p14="http://schemas.microsoft.com/office/powerpoint/2010/main" val="125226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8" y="1"/>
            <a:ext cx="12063412" cy="1071562"/>
          </a:xfrm>
        </p:spPr>
        <p:txBody>
          <a:bodyPr/>
          <a:lstStyle/>
          <a:p>
            <a:r>
              <a:rPr lang="en-US" dirty="0"/>
              <a:t>            </a:t>
            </a:r>
            <a:r>
              <a:rPr lang="en-US" b="1" u="sng" dirty="0">
                <a:solidFill>
                  <a:srgbClr val="7030A0"/>
                </a:solidFill>
              </a:rPr>
              <a:t>Rome Becomes an Empire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95400"/>
            <a:ext cx="9144000" cy="5562600"/>
          </a:xfrm>
        </p:spPr>
      </p:pic>
    </p:spTree>
    <p:extLst>
      <p:ext uri="{BB962C8B-B14F-4D97-AF65-F5344CB8AC3E}">
        <p14:creationId xmlns:p14="http://schemas.microsoft.com/office/powerpoint/2010/main" val="1991414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>
                <a:solidFill>
                  <a:srgbClr val="006600"/>
                </a:solidFill>
              </a:rPr>
            </a:br>
            <a:r>
              <a:rPr lang="en-US" b="1" i="1" u="sng" dirty="0">
                <a:solidFill>
                  <a:srgbClr val="006600"/>
                </a:solidFill>
              </a:rPr>
              <a:t>Roman Empire /A Stable Government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219200"/>
            <a:ext cx="12015989" cy="56388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Octavian takes the title of </a:t>
            </a:r>
            <a:r>
              <a:rPr lang="en-US" b="1" dirty="0">
                <a:solidFill>
                  <a:srgbClr val="FF0000"/>
                </a:solidFill>
              </a:rPr>
              <a:t>Augustus</a:t>
            </a:r>
            <a:r>
              <a:rPr lang="en-US" b="1" dirty="0"/>
              <a:t> Or Exalted One  </a:t>
            </a:r>
          </a:p>
          <a:p>
            <a:r>
              <a:rPr lang="en-US" dirty="0"/>
              <a:t>Augusts exercised absolute power and named his successor just as a king would. This ushers in the </a:t>
            </a:r>
            <a:r>
              <a:rPr lang="en-US" b="1" dirty="0"/>
              <a:t>Age of the Roman Empire</a:t>
            </a:r>
          </a:p>
          <a:p>
            <a:pPr lvl="0"/>
            <a:r>
              <a:rPr lang="en-US" dirty="0"/>
              <a:t>Augusts did lay the foundation for a </a:t>
            </a:r>
            <a:r>
              <a:rPr lang="en-US" b="1" dirty="0">
                <a:solidFill>
                  <a:srgbClr val="C00000"/>
                </a:solidFill>
              </a:rPr>
              <a:t>stable government </a:t>
            </a:r>
          </a:p>
          <a:p>
            <a:pPr lvl="0"/>
            <a:r>
              <a:rPr lang="en-US" dirty="0"/>
              <a:t>He created a well-trained </a:t>
            </a:r>
            <a:r>
              <a:rPr lang="en-US" b="1" dirty="0">
                <a:solidFill>
                  <a:srgbClr val="C00000"/>
                </a:solidFill>
              </a:rPr>
              <a:t>civil service </a:t>
            </a:r>
          </a:p>
          <a:p>
            <a:pPr lvl="0"/>
            <a:r>
              <a:rPr lang="en-US" dirty="0"/>
              <a:t>High level jobs were open to </a:t>
            </a:r>
            <a:r>
              <a:rPr lang="en-US" b="1" dirty="0">
                <a:solidFill>
                  <a:srgbClr val="C00000"/>
                </a:solidFill>
              </a:rPr>
              <a:t>men of talent </a:t>
            </a:r>
          </a:p>
          <a:p>
            <a:pPr lvl="0"/>
            <a:r>
              <a:rPr lang="en-US" dirty="0"/>
              <a:t>He allowed cities and provinces to Rome self government   </a:t>
            </a:r>
          </a:p>
          <a:p>
            <a:pPr lvl="0"/>
            <a:r>
              <a:rPr lang="en-US" b="1" u="sng" dirty="0"/>
              <a:t>Economic reforms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   1. Made the tax system more fair</a:t>
            </a:r>
          </a:p>
          <a:p>
            <a:pPr marL="0" indent="0">
              <a:buNone/>
            </a:pPr>
            <a:r>
              <a:rPr lang="en-US" dirty="0"/>
              <a:t>       2. </a:t>
            </a:r>
            <a:r>
              <a:rPr lang="en-US" b="1" u="sng" dirty="0">
                <a:solidFill>
                  <a:srgbClr val="C00000"/>
                </a:solidFill>
              </a:rPr>
              <a:t>Ordered a census, or population count</a:t>
            </a:r>
          </a:p>
          <a:p>
            <a:pPr marL="0" indent="0">
              <a:buNone/>
            </a:pPr>
            <a:r>
              <a:rPr lang="en-US" dirty="0"/>
              <a:t>       3. set up a postal system</a:t>
            </a:r>
          </a:p>
          <a:p>
            <a:pPr marL="0" indent="0">
              <a:buNone/>
            </a:pPr>
            <a:r>
              <a:rPr lang="en-US" dirty="0"/>
              <a:t>       4. </a:t>
            </a:r>
            <a:r>
              <a:rPr lang="en-US" b="1" dirty="0">
                <a:solidFill>
                  <a:srgbClr val="C00000"/>
                </a:solidFill>
              </a:rPr>
              <a:t>issued new coins to make trade easier</a:t>
            </a:r>
          </a:p>
          <a:p>
            <a:pPr marL="0" indent="0">
              <a:buNone/>
            </a:pPr>
            <a:r>
              <a:rPr lang="en-US" dirty="0"/>
              <a:t>       5. put jobless to work building </a:t>
            </a:r>
            <a:r>
              <a:rPr lang="en-US" b="1" u="sng" dirty="0">
                <a:solidFill>
                  <a:srgbClr val="C00000"/>
                </a:solidFill>
              </a:rPr>
              <a:t>roads and temples</a:t>
            </a:r>
          </a:p>
          <a:p>
            <a:r>
              <a:rPr lang="en-US" dirty="0"/>
              <a:t>Augustus government functioned well for 200 years but the main problems kept arising </a:t>
            </a:r>
          </a:p>
        </p:txBody>
      </p:sp>
    </p:spTree>
    <p:extLst>
      <p:ext uri="{BB962C8B-B14F-4D97-AF65-F5344CB8AC3E}">
        <p14:creationId xmlns:p14="http://schemas.microsoft.com/office/powerpoint/2010/main" val="2365760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solidFill>
                  <a:srgbClr val="C00000"/>
                </a:solidFill>
              </a:rPr>
              <a:t>Bad Emperors and Good Emperors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52" y="1554162"/>
            <a:ext cx="12003110" cy="5303838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u="sng" dirty="0">
                <a:solidFill>
                  <a:srgbClr val="FF0000"/>
                </a:solidFill>
              </a:rPr>
              <a:t>The Bad Emperors or The Julian Emperors</a:t>
            </a:r>
            <a:endParaRPr lang="en-US" dirty="0">
              <a:solidFill>
                <a:srgbClr val="FF0000"/>
              </a:solidFill>
            </a:endParaRPr>
          </a:p>
          <a:p>
            <a:pPr lvl="0"/>
            <a:r>
              <a:rPr lang="en-US" dirty="0"/>
              <a:t>Tiberius</a:t>
            </a:r>
          </a:p>
          <a:p>
            <a:pPr lvl="0"/>
            <a:r>
              <a:rPr lang="en-US" u="sng" dirty="0">
                <a:solidFill>
                  <a:srgbClr val="FF0000"/>
                </a:solidFill>
              </a:rPr>
              <a:t>Caligula</a:t>
            </a:r>
            <a:r>
              <a:rPr lang="en-US" dirty="0">
                <a:solidFill>
                  <a:srgbClr val="FF0000"/>
                </a:solidFill>
              </a:rPr>
              <a:t>:</a:t>
            </a:r>
            <a:r>
              <a:rPr lang="en-US" dirty="0"/>
              <a:t> Mentally disturbed, killed by palace guards</a:t>
            </a:r>
          </a:p>
          <a:p>
            <a:pPr lvl="0"/>
            <a:r>
              <a:rPr lang="en-US" dirty="0"/>
              <a:t>Claudius</a:t>
            </a:r>
          </a:p>
          <a:p>
            <a:pPr lvl="0"/>
            <a:r>
              <a:rPr lang="en-US" b="1" u="sng" dirty="0">
                <a:solidFill>
                  <a:srgbClr val="FF0000"/>
                </a:solidFill>
              </a:rPr>
              <a:t>Nero</a:t>
            </a:r>
            <a:r>
              <a:rPr lang="en-US" dirty="0"/>
              <a:t>: Cruel, insane; senate sentenced him to death for treason</a:t>
            </a:r>
          </a:p>
          <a:p>
            <a:pPr lvl="0"/>
            <a:r>
              <a:rPr lang="en-US" b="1" u="sng" dirty="0">
                <a:solidFill>
                  <a:srgbClr val="0000FF"/>
                </a:solidFill>
              </a:rPr>
              <a:t>The Good Emperors</a:t>
            </a:r>
            <a:endParaRPr lang="en-US" dirty="0">
              <a:solidFill>
                <a:srgbClr val="0000FF"/>
              </a:solidFill>
            </a:endParaRPr>
          </a:p>
          <a:p>
            <a:pPr lvl="0"/>
            <a:r>
              <a:rPr lang="en-US" dirty="0" err="1"/>
              <a:t>Nerva</a:t>
            </a:r>
            <a:endParaRPr lang="en-US" dirty="0"/>
          </a:p>
          <a:p>
            <a:pPr lvl="0"/>
            <a:r>
              <a:rPr lang="en-US" b="1" u="sng" dirty="0">
                <a:solidFill>
                  <a:srgbClr val="0000FF"/>
                </a:solidFill>
              </a:rPr>
              <a:t>Trajan</a:t>
            </a:r>
            <a:r>
              <a:rPr lang="en-US" dirty="0"/>
              <a:t>: </a:t>
            </a:r>
            <a:r>
              <a:rPr lang="en-US" dirty="0">
                <a:solidFill>
                  <a:srgbClr val="C00000"/>
                </a:solidFill>
              </a:rPr>
              <a:t>increased empire to its greatest size</a:t>
            </a:r>
          </a:p>
          <a:p>
            <a:pPr lvl="0"/>
            <a:r>
              <a:rPr lang="en-US" b="1" u="sng" dirty="0">
                <a:solidFill>
                  <a:srgbClr val="0000FF"/>
                </a:solidFill>
              </a:rPr>
              <a:t>Hadrian</a:t>
            </a:r>
            <a:r>
              <a:rPr lang="en-US" u="sng" dirty="0"/>
              <a:t>:</a:t>
            </a:r>
            <a:r>
              <a:rPr lang="en-US" dirty="0"/>
              <a:t> codified Roman law, </a:t>
            </a:r>
            <a:r>
              <a:rPr lang="en-US" dirty="0">
                <a:solidFill>
                  <a:srgbClr val="C00000"/>
                </a:solidFill>
              </a:rPr>
              <a:t>built wall across Britain</a:t>
            </a:r>
          </a:p>
          <a:p>
            <a:pPr lvl="0"/>
            <a:r>
              <a:rPr lang="en-US" dirty="0"/>
              <a:t>Pius</a:t>
            </a:r>
          </a:p>
          <a:p>
            <a:r>
              <a:rPr lang="en-US" b="1" u="sng" dirty="0">
                <a:solidFill>
                  <a:srgbClr val="0000FF"/>
                </a:solidFill>
              </a:rPr>
              <a:t>Marcus Aurelius</a:t>
            </a:r>
            <a:r>
              <a:rPr lang="en-US" dirty="0"/>
              <a:t>: brought empire to height of its economic prosperity</a:t>
            </a:r>
          </a:p>
        </p:txBody>
      </p:sp>
    </p:spTree>
    <p:extLst>
      <p:ext uri="{BB962C8B-B14F-4D97-AF65-F5344CB8AC3E}">
        <p14:creationId xmlns:p14="http://schemas.microsoft.com/office/powerpoint/2010/main" val="432953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                          </a:t>
            </a:r>
            <a:r>
              <a:rPr lang="en-US" b="1" u="sng" dirty="0" err="1">
                <a:solidFill>
                  <a:srgbClr val="FF0000"/>
                </a:solidFill>
              </a:rPr>
              <a:t>Pax</a:t>
            </a:r>
            <a:r>
              <a:rPr lang="en-US" b="1" u="sng" dirty="0">
                <a:solidFill>
                  <a:srgbClr val="FF0000"/>
                </a:solidFill>
              </a:rPr>
              <a:t> Romana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1" y="1554162"/>
            <a:ext cx="11977352" cy="53038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200-year period of Peace that began with </a:t>
            </a:r>
            <a:r>
              <a:rPr lang="en-US" b="1" dirty="0">
                <a:solidFill>
                  <a:srgbClr val="C00000"/>
                </a:solidFill>
              </a:rPr>
              <a:t>Augustus</a:t>
            </a:r>
            <a:r>
              <a:rPr lang="en-US" dirty="0"/>
              <a:t> and ended with </a:t>
            </a:r>
            <a:r>
              <a:rPr lang="en-US" b="1" dirty="0">
                <a:solidFill>
                  <a:srgbClr val="C00000"/>
                </a:solidFill>
              </a:rPr>
              <a:t>Marcus Aurelius</a:t>
            </a:r>
            <a:r>
              <a:rPr lang="en-US" b="1" dirty="0"/>
              <a:t> </a:t>
            </a:r>
            <a:r>
              <a:rPr lang="en-US" dirty="0"/>
              <a:t>was called </a:t>
            </a:r>
            <a:r>
              <a:rPr lang="en-US" dirty="0">
                <a:solidFill>
                  <a:srgbClr val="C00000"/>
                </a:solidFill>
              </a:rPr>
              <a:t>Pax Romana or Roman Peace</a:t>
            </a:r>
          </a:p>
          <a:p>
            <a:pPr lvl="0"/>
            <a:r>
              <a:rPr lang="en-US" dirty="0"/>
              <a:t>During this time Roman rule brought many regions under their rule to become as large as the continental United States   </a:t>
            </a:r>
          </a:p>
          <a:p>
            <a:pPr lvl="0"/>
            <a:r>
              <a:rPr lang="en-US" dirty="0"/>
              <a:t>  Roman legions maintained and protected the </a:t>
            </a:r>
            <a:r>
              <a:rPr lang="en-US" b="1" dirty="0">
                <a:solidFill>
                  <a:srgbClr val="C00000"/>
                </a:solidFill>
              </a:rPr>
              <a:t>roads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/>
              <a:t>trade flowed freely</a:t>
            </a:r>
          </a:p>
          <a:p>
            <a:r>
              <a:rPr lang="en-US" dirty="0"/>
              <a:t>People moved easily within the empire spreading  </a:t>
            </a:r>
            <a:r>
              <a:rPr lang="en-US" b="1" dirty="0"/>
              <a:t>ideas and knowledge</a:t>
            </a:r>
          </a:p>
          <a:p>
            <a:r>
              <a:rPr lang="en-US" sz="1500" b="1" dirty="0" err="1"/>
              <a:t>Mr</a:t>
            </a:r>
            <a:r>
              <a:rPr lang="en-US" sz="1500" b="1" dirty="0"/>
              <a:t> </a:t>
            </a:r>
            <a:r>
              <a:rPr lang="en-US" sz="1500" b="1" dirty="0" err="1"/>
              <a:t>Corwins</a:t>
            </a:r>
            <a:r>
              <a:rPr lang="en-US" sz="1500" b="1" dirty="0"/>
              <a:t> Rome song: </a:t>
            </a:r>
            <a:r>
              <a:rPr lang="en-US" sz="1500" b="1" dirty="0">
                <a:hlinkClick r:id="rId2"/>
              </a:rPr>
              <a:t>https://www.youtube.com/watch?v=XoK1mRnjPC0</a:t>
            </a:r>
            <a:endParaRPr lang="en-US" sz="1500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27515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2060"/>
                </a:solidFill>
              </a:rPr>
              <a:t> Bread and Circuses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554162"/>
            <a:ext cx="12054625" cy="53038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Rich and poor a like enjoyed the spectacular entertainments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Circus Maximus: </a:t>
            </a:r>
            <a:r>
              <a:rPr lang="en-US" b="1" dirty="0">
                <a:solidFill>
                  <a:srgbClr val="FF0000"/>
                </a:solidFill>
              </a:rPr>
              <a:t>Chariot Races</a:t>
            </a:r>
          </a:p>
          <a:p>
            <a:pPr lvl="0"/>
            <a:r>
              <a:rPr lang="en-US" dirty="0">
                <a:solidFill>
                  <a:srgbClr val="C00000"/>
                </a:solidFill>
              </a:rPr>
              <a:t>Gladiator contests were at the Colosseum</a:t>
            </a:r>
          </a:p>
          <a:p>
            <a:pPr lvl="0"/>
            <a:r>
              <a:rPr lang="en-US" dirty="0"/>
              <a:t>Paid for with taxes, they were a way to pacify the city’s </a:t>
            </a:r>
            <a:r>
              <a:rPr lang="en-US" b="1" dirty="0"/>
              <a:t>restless mobs </a:t>
            </a:r>
            <a:r>
              <a:rPr lang="en-US" dirty="0"/>
              <a:t>and gave grain to the poor</a:t>
            </a:r>
          </a:p>
          <a:p>
            <a:r>
              <a:rPr lang="en-US" dirty="0"/>
              <a:t>During Pax Romana, the general prosperity hid underlying social and economic problems</a:t>
            </a:r>
          </a:p>
          <a:p>
            <a:r>
              <a:rPr lang="en-US" dirty="0"/>
              <a:t>Colosseum: Engineering an Empire 10 min: </a:t>
            </a:r>
            <a:r>
              <a:rPr lang="en-US" dirty="0">
                <a:hlinkClick r:id="rId2"/>
              </a:rPr>
              <a:t>https://www.youtube.com/watch?v=XyVuqsOHxwA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9315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3399"/>
                </a:solidFill>
              </a:rPr>
              <a:t>                   </a:t>
            </a:r>
            <a:r>
              <a:rPr lang="en-US" b="1" u="sng" dirty="0">
                <a:solidFill>
                  <a:srgbClr val="FF3399"/>
                </a:solidFill>
              </a:rPr>
              <a:t>Greco-Roman Civilization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4162"/>
            <a:ext cx="12093262" cy="53038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Early on Rome absorbed ideas from the Greeks</a:t>
            </a:r>
          </a:p>
          <a:p>
            <a:pPr lvl="0"/>
            <a:r>
              <a:rPr lang="en-US" dirty="0"/>
              <a:t>Greek art, literature, philosophy and scientific genius represented the </a:t>
            </a:r>
            <a:r>
              <a:rPr lang="en-US" b="1" dirty="0">
                <a:solidFill>
                  <a:srgbClr val="C00000"/>
                </a:solidFill>
              </a:rPr>
              <a:t>height of cultural achievement  </a:t>
            </a:r>
          </a:p>
          <a:p>
            <a:pPr lvl="0"/>
            <a:r>
              <a:rPr lang="en-US" dirty="0"/>
              <a:t>Romans adapted Greek and achievements, this blending of </a:t>
            </a:r>
            <a:r>
              <a:rPr lang="en-US" b="1" dirty="0"/>
              <a:t>Roman, Hellenistic and Greek </a:t>
            </a:r>
            <a:r>
              <a:rPr lang="en-US" dirty="0"/>
              <a:t>traditions produced what is known as </a:t>
            </a:r>
            <a:r>
              <a:rPr lang="en-US" b="1" dirty="0">
                <a:solidFill>
                  <a:srgbClr val="CC0099"/>
                </a:solidFill>
              </a:rPr>
              <a:t>Greco-Roman Civilization</a:t>
            </a:r>
          </a:p>
          <a:p>
            <a:r>
              <a:rPr lang="en-US" dirty="0"/>
              <a:t>civilization which trade and travel help spread</a:t>
            </a:r>
          </a:p>
        </p:txBody>
      </p:sp>
    </p:spTree>
    <p:extLst>
      <p:ext uri="{BB962C8B-B14F-4D97-AF65-F5344CB8AC3E}">
        <p14:creationId xmlns:p14="http://schemas.microsoft.com/office/powerpoint/2010/main" val="3692887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52" y="0"/>
            <a:ext cx="5167648" cy="914400"/>
          </a:xfrm>
        </p:spPr>
        <p:txBody>
          <a:bodyPr/>
          <a:lstStyle/>
          <a:p>
            <a:r>
              <a:rPr lang="en-US" dirty="0"/>
              <a:t>  </a:t>
            </a:r>
            <a:r>
              <a:rPr lang="en-US" u="sng" dirty="0"/>
              <a:t>Geography of Italy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90152" y="609600"/>
            <a:ext cx="5320048" cy="5257800"/>
          </a:xfrm>
        </p:spPr>
        <p:txBody>
          <a:bodyPr>
            <a:normAutofit/>
          </a:bodyPr>
          <a:lstStyle/>
          <a:p>
            <a:pPr lvl="0"/>
            <a:endParaRPr lang="en-US" sz="1800" dirty="0"/>
          </a:p>
          <a:p>
            <a:pPr lvl="0"/>
            <a:endParaRPr lang="en-US" sz="1800" dirty="0"/>
          </a:p>
          <a:p>
            <a:pPr lvl="0"/>
            <a:endParaRPr lang="en-US" sz="1800" dirty="0"/>
          </a:p>
          <a:p>
            <a:pPr lvl="0"/>
            <a:r>
              <a:rPr lang="en-US" sz="2000" b="1" dirty="0"/>
              <a:t>The Italian peninsula looks like a boot jutting into the Mediterranean Sea and Rome is located in </a:t>
            </a:r>
            <a:r>
              <a:rPr lang="en-US" sz="2000" b="1" u="sng" dirty="0"/>
              <a:t>the center</a:t>
            </a:r>
          </a:p>
          <a:p>
            <a:pPr lvl="0"/>
            <a:endParaRPr lang="en-US" sz="2000" b="1" dirty="0"/>
          </a:p>
          <a:p>
            <a:pPr lvl="0"/>
            <a:endParaRPr lang="en-US" sz="2000" b="1" dirty="0"/>
          </a:p>
          <a:p>
            <a:r>
              <a:rPr lang="en-US" sz="2000" b="1" dirty="0"/>
              <a:t>Its location helped the Romans expand to lands around the Mediterranean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609600"/>
            <a:ext cx="5257800" cy="5105400"/>
          </a:xfrm>
        </p:spPr>
      </p:pic>
    </p:spTree>
    <p:extLst>
      <p:ext uri="{BB962C8B-B14F-4D97-AF65-F5344CB8AC3E}">
        <p14:creationId xmlns:p14="http://schemas.microsoft.com/office/powerpoint/2010/main" val="18270304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B0F0"/>
                </a:solidFill>
              </a:rPr>
              <a:t>Art &amp;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89" y="1554162"/>
            <a:ext cx="11964473" cy="5303838"/>
          </a:xfrm>
        </p:spPr>
        <p:txBody>
          <a:bodyPr>
            <a:normAutofit/>
          </a:bodyPr>
          <a:lstStyle/>
          <a:p>
            <a:r>
              <a:rPr lang="en-US" dirty="0"/>
              <a:t>Largely based on Greek and Etruscan models but also developed their own style</a:t>
            </a:r>
          </a:p>
          <a:p>
            <a:pPr lvl="0"/>
            <a:r>
              <a:rPr lang="en-US" dirty="0"/>
              <a:t>Like Greeks, they stressed </a:t>
            </a:r>
            <a:r>
              <a:rPr lang="en-US" b="1" dirty="0">
                <a:solidFill>
                  <a:srgbClr val="C00000"/>
                </a:solidFill>
              </a:rPr>
              <a:t>realism</a:t>
            </a:r>
            <a:r>
              <a:rPr lang="en-US" dirty="0"/>
              <a:t> portraying their subjects exactly as they looked</a:t>
            </a:r>
          </a:p>
          <a:p>
            <a:pPr lvl="0"/>
            <a:r>
              <a:rPr lang="en-US" dirty="0"/>
              <a:t>Some sculptures were more idealistic </a:t>
            </a:r>
          </a:p>
          <a:p>
            <a:r>
              <a:rPr lang="en-US" dirty="0"/>
              <a:t>Many homes had </a:t>
            </a:r>
            <a:r>
              <a:rPr lang="en-US" b="1" dirty="0">
                <a:solidFill>
                  <a:srgbClr val="C00000"/>
                </a:solidFill>
              </a:rPr>
              <a:t>mosaics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or pictures from chips of colored stone or glass</a:t>
            </a:r>
          </a:p>
          <a:p>
            <a:pPr lvl="0"/>
            <a:r>
              <a:rPr lang="en-US" dirty="0"/>
              <a:t>Romans emphasized grandeur</a:t>
            </a:r>
          </a:p>
          <a:p>
            <a:pPr lvl="0"/>
            <a:r>
              <a:rPr lang="en-US" dirty="0"/>
              <a:t>The built immense palaces, temples, and stadiums to show </a:t>
            </a:r>
            <a:r>
              <a:rPr lang="en-US" dirty="0">
                <a:solidFill>
                  <a:srgbClr val="C00000"/>
                </a:solidFill>
              </a:rPr>
              <a:t>the </a:t>
            </a:r>
            <a:r>
              <a:rPr lang="en-US" b="1" dirty="0">
                <a:solidFill>
                  <a:srgbClr val="C00000"/>
                </a:solidFill>
              </a:rPr>
              <a:t>power and dignity </a:t>
            </a:r>
            <a:r>
              <a:rPr lang="en-US" dirty="0"/>
              <a:t>of Rome</a:t>
            </a:r>
          </a:p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Pantheon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was </a:t>
            </a:r>
            <a:r>
              <a:rPr lang="en-US" dirty="0">
                <a:solidFill>
                  <a:srgbClr val="FF0000"/>
                </a:solidFill>
              </a:rPr>
              <a:t>a </a:t>
            </a:r>
            <a:r>
              <a:rPr lang="en-US" b="1" dirty="0">
                <a:solidFill>
                  <a:srgbClr val="FF0000"/>
                </a:solidFill>
              </a:rPr>
              <a:t>temple</a:t>
            </a:r>
            <a:r>
              <a:rPr lang="en-US" dirty="0">
                <a:solidFill>
                  <a:srgbClr val="FF0000"/>
                </a:solidFill>
              </a:rPr>
              <a:t> to all the Roman gods</a:t>
            </a:r>
          </a:p>
          <a:p>
            <a:r>
              <a:rPr lang="en-US" dirty="0"/>
              <a:t>Engineering an empire pantheon/Hadrian wall: </a:t>
            </a:r>
            <a:r>
              <a:rPr lang="en-US" dirty="0">
                <a:hlinkClick r:id="rId2"/>
              </a:rPr>
              <a:t>https://www.youtube.com/watch?v=qC5uecyfK34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8744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163"/>
            <a:ext cx="10515600" cy="1285875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        </a:t>
            </a:r>
            <a:r>
              <a:rPr lang="en-US" b="1" u="sng" dirty="0">
                <a:solidFill>
                  <a:srgbClr val="002060"/>
                </a:solidFill>
              </a:rPr>
              <a:t>Technology &amp; Science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1" y="1554162"/>
            <a:ext cx="11990231" cy="53038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Romans excelled in </a:t>
            </a:r>
            <a:r>
              <a:rPr lang="en-US" b="1" dirty="0">
                <a:solidFill>
                  <a:srgbClr val="C00000"/>
                </a:solidFill>
              </a:rPr>
              <a:t>engineering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or the application of science and mathematics to develop useful structures and machines such as roads, </a:t>
            </a:r>
            <a:r>
              <a:rPr lang="en-US" b="1" dirty="0"/>
              <a:t>bridges</a:t>
            </a:r>
            <a:r>
              <a:rPr lang="en-US" dirty="0"/>
              <a:t>, harbors throughout the empire</a:t>
            </a:r>
          </a:p>
          <a:p>
            <a:pPr lvl="0"/>
            <a:r>
              <a:rPr lang="en-US" b="1" dirty="0"/>
              <a:t>Aqueducts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were </a:t>
            </a:r>
            <a:r>
              <a:rPr lang="en-US" b="1" dirty="0">
                <a:solidFill>
                  <a:srgbClr val="C00000"/>
                </a:solidFill>
              </a:rPr>
              <a:t>bridge like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stone structures that brought water from the hills into </a:t>
            </a:r>
            <a:r>
              <a:rPr lang="en-US" b="1" dirty="0"/>
              <a:t>Roman cities   </a:t>
            </a:r>
          </a:p>
          <a:p>
            <a:pPr lvl="0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Ptolemy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proposed that the </a:t>
            </a:r>
            <a:r>
              <a:rPr lang="en-US" b="1" dirty="0">
                <a:solidFill>
                  <a:srgbClr val="C00000"/>
                </a:solidFill>
              </a:rPr>
              <a:t>earth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was the center of the universe,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which was accepted in the western world for nearly 1,5000 years  </a:t>
            </a:r>
          </a:p>
          <a:p>
            <a:r>
              <a:rPr lang="en-US" b="1" dirty="0"/>
              <a:t>Galen </a:t>
            </a:r>
            <a:r>
              <a:rPr lang="en-US" dirty="0"/>
              <a:t>advanced the frontiers of </a:t>
            </a:r>
            <a:r>
              <a:rPr lang="en-US" b="1" dirty="0"/>
              <a:t>medical science </a:t>
            </a:r>
            <a:r>
              <a:rPr lang="en-US" dirty="0"/>
              <a:t>by insisting on experiments to prove a conclusion and he compiled a medical </a:t>
            </a:r>
            <a:r>
              <a:rPr lang="en-US" b="1" dirty="0"/>
              <a:t>encyclopedia</a:t>
            </a:r>
            <a:r>
              <a:rPr lang="en-US" dirty="0"/>
              <a:t> summarizing what was known a the time and used for 1,000 years</a:t>
            </a:r>
          </a:p>
        </p:txBody>
      </p:sp>
    </p:spTree>
    <p:extLst>
      <p:ext uri="{BB962C8B-B14F-4D97-AF65-F5344CB8AC3E}">
        <p14:creationId xmlns:p14="http://schemas.microsoft.com/office/powerpoint/2010/main" val="42499144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10614"/>
          </a:xfrm>
        </p:spPr>
        <p:txBody>
          <a:bodyPr/>
          <a:lstStyle/>
          <a:p>
            <a:r>
              <a:rPr lang="en-US" dirty="0"/>
              <a:t>              </a:t>
            </a:r>
            <a:r>
              <a:rPr lang="en-US" b="1" i="1" u="sng" dirty="0">
                <a:solidFill>
                  <a:srgbClr val="FF0000"/>
                </a:solidFill>
              </a:rPr>
              <a:t>Common Principals of Roman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0615"/>
            <a:ext cx="12041746" cy="5647385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One of the greatest legacy’s from Rome is their  commitment to the rule of </a:t>
            </a:r>
            <a:r>
              <a:rPr lang="en-US" b="1" dirty="0"/>
              <a:t>law</a:t>
            </a:r>
            <a:r>
              <a:rPr lang="en-US" dirty="0"/>
              <a:t> and </a:t>
            </a:r>
            <a:r>
              <a:rPr lang="en-US" b="1" dirty="0"/>
              <a:t>justice</a:t>
            </a:r>
          </a:p>
          <a:p>
            <a:r>
              <a:rPr lang="en-US" dirty="0"/>
              <a:t>The rule of law fostered </a:t>
            </a:r>
            <a:r>
              <a:rPr lang="en-US" b="1" dirty="0">
                <a:solidFill>
                  <a:srgbClr val="FF0000"/>
                </a:solidFill>
              </a:rPr>
              <a:t>unity and stability </a:t>
            </a:r>
          </a:p>
          <a:p>
            <a:pPr lvl="0"/>
            <a:r>
              <a:rPr lang="en-US" dirty="0"/>
              <a:t>Civil law was law that applied to its </a:t>
            </a:r>
            <a:r>
              <a:rPr lang="en-US" b="1" dirty="0"/>
              <a:t>citizens</a:t>
            </a:r>
            <a:r>
              <a:rPr lang="en-US" dirty="0"/>
              <a:t> but many foreigners were not covered </a:t>
            </a:r>
          </a:p>
          <a:p>
            <a:r>
              <a:rPr lang="en-US" dirty="0"/>
              <a:t>The </a:t>
            </a:r>
            <a:r>
              <a:rPr lang="en-US" b="1" dirty="0"/>
              <a:t>Law of Nations  </a:t>
            </a:r>
            <a:r>
              <a:rPr lang="en-US" dirty="0"/>
              <a:t>applied to all people under Roman rule, citizens and noncitizens and later the two systems would merge</a:t>
            </a:r>
          </a:p>
          <a:p>
            <a:pPr lvl="0"/>
            <a:r>
              <a:rPr lang="en-US" b="1" u="sng" dirty="0"/>
              <a:t>As Roman law developed, certain basic principles evolved</a:t>
            </a:r>
          </a:p>
          <a:p>
            <a:pPr marL="0" lvl="0" indent="0">
              <a:buNone/>
            </a:pPr>
            <a:r>
              <a:rPr lang="en-US" b="1" dirty="0"/>
              <a:t>    1. </a:t>
            </a:r>
            <a:r>
              <a:rPr lang="en-US" b="1" dirty="0">
                <a:solidFill>
                  <a:srgbClr val="006600"/>
                </a:solidFill>
              </a:rPr>
              <a:t>An accused person is presumed innocent  until    </a:t>
            </a:r>
          </a:p>
          <a:p>
            <a:pPr marL="0" lvl="0" indent="0">
              <a:buNone/>
            </a:pPr>
            <a:r>
              <a:rPr lang="en-US" b="1" dirty="0">
                <a:solidFill>
                  <a:srgbClr val="006600"/>
                </a:solidFill>
              </a:rPr>
              <a:t>         proven guilty</a:t>
            </a:r>
          </a:p>
          <a:p>
            <a:pPr marL="0" lvl="0" indent="0">
              <a:buNone/>
            </a:pPr>
            <a:r>
              <a:rPr lang="en-US" b="1" dirty="0"/>
              <a:t>    2. The accused was allowed to face the accuser and    </a:t>
            </a:r>
          </a:p>
          <a:p>
            <a:pPr marL="0" lvl="0" indent="0">
              <a:buNone/>
            </a:pPr>
            <a:r>
              <a:rPr lang="en-US" b="1" dirty="0"/>
              <a:t>          offer a defense against the charged</a:t>
            </a:r>
          </a:p>
          <a:p>
            <a:pPr marL="0" lvl="0" indent="0">
              <a:buNone/>
            </a:pPr>
            <a:r>
              <a:rPr lang="en-US" b="1" dirty="0"/>
              <a:t>     3. </a:t>
            </a:r>
            <a:r>
              <a:rPr lang="en-US" b="1" dirty="0">
                <a:solidFill>
                  <a:srgbClr val="002060"/>
                </a:solidFill>
              </a:rPr>
              <a:t>Guilt had to be established clearer than daylight            </a:t>
            </a:r>
          </a:p>
          <a:p>
            <a:pPr marL="0" lv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          through evidence</a:t>
            </a:r>
          </a:p>
          <a:p>
            <a:pPr marL="0" lvl="0" indent="0">
              <a:buNone/>
            </a:pPr>
            <a:r>
              <a:rPr lang="en-US" b="1" dirty="0"/>
              <a:t>      4. </a:t>
            </a:r>
            <a:r>
              <a:rPr lang="en-US" b="1" dirty="0">
                <a:solidFill>
                  <a:srgbClr val="FF0000"/>
                </a:solidFill>
              </a:rPr>
              <a:t>Judges were allowed to interpret the laws and    </a:t>
            </a:r>
          </a:p>
          <a:p>
            <a:pPr marL="0" lv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        were expected to make fair decisions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5712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rgbClr val="0070C0"/>
                </a:solidFill>
                <a:effectLst/>
              </a:rPr>
              <a:t>Mystery Religions /Religious Toleration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554162"/>
            <a:ext cx="12054625" cy="5227638"/>
          </a:xfrm>
        </p:spPr>
        <p:txBody>
          <a:bodyPr>
            <a:normAutofit/>
          </a:bodyPr>
          <a:lstStyle/>
          <a:p>
            <a:r>
              <a:rPr lang="en-US" dirty="0"/>
              <a:t>Within a culturally diverse Roman empire a variety of beliefs coexisted</a:t>
            </a:r>
          </a:p>
          <a:p>
            <a:r>
              <a:rPr lang="en-US" dirty="0"/>
              <a:t>Some turned to mystery religions that emphasized secret rituals and promised Special rewards</a:t>
            </a:r>
          </a:p>
          <a:p>
            <a:pPr lvl="0"/>
            <a:r>
              <a:rPr lang="en-US" dirty="0"/>
              <a:t>Generally the Romans tolerated other religions as long a citizens showed loyalty by honoring</a:t>
            </a:r>
            <a:r>
              <a:rPr lang="en-US" b="1" dirty="0"/>
              <a:t> </a:t>
            </a:r>
            <a:r>
              <a:rPr lang="en-US" b="1" dirty="0">
                <a:solidFill>
                  <a:srgbClr val="C00000"/>
                </a:solidFill>
              </a:rPr>
              <a:t>Roman gods </a:t>
            </a:r>
            <a:r>
              <a:rPr lang="en-US" dirty="0"/>
              <a:t>and acknowledging the divine spirit of the </a:t>
            </a:r>
            <a:r>
              <a:rPr lang="en-US" b="1" dirty="0"/>
              <a:t>emperor</a:t>
            </a:r>
          </a:p>
          <a:p>
            <a:r>
              <a:rPr lang="en-US" dirty="0"/>
              <a:t>Since most people were polytheistic, they were content to add Roman gods as well</a:t>
            </a:r>
          </a:p>
          <a:p>
            <a:pPr lvl="0"/>
            <a:r>
              <a:rPr lang="en-US" dirty="0"/>
              <a:t>By 63BC Rome had conquered </a:t>
            </a:r>
            <a:r>
              <a:rPr lang="en-US" b="1" dirty="0">
                <a:solidFill>
                  <a:srgbClr val="C00000"/>
                </a:solidFill>
              </a:rPr>
              <a:t>Judea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where most Jews lived</a:t>
            </a:r>
          </a:p>
          <a:p>
            <a:r>
              <a:rPr lang="en-US" dirty="0"/>
              <a:t>To avoid violating the Jewish belief in one god Romans excused Jews from worshiping Roman gods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024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4622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                 </a:t>
            </a:r>
            <a:r>
              <a:rPr lang="en-US" b="1" i="1" u="sng" dirty="0">
                <a:solidFill>
                  <a:srgbClr val="00B050"/>
                </a:solidFill>
                <a:effectLst/>
              </a:rPr>
              <a:t>Jesus and His Message/Life of Jesus</a:t>
            </a:r>
            <a:br>
              <a:rPr lang="en-US" b="1" dirty="0">
                <a:solidFill>
                  <a:srgbClr val="00B050"/>
                </a:solidFill>
                <a:effectLst/>
              </a:rPr>
            </a:b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4162"/>
            <a:ext cx="12192000" cy="53038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A new religion, </a:t>
            </a:r>
            <a:r>
              <a:rPr lang="en-US" b="1" dirty="0">
                <a:solidFill>
                  <a:srgbClr val="FF0000"/>
                </a:solidFill>
              </a:rPr>
              <a:t>Christianity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/>
              <a:t>is founded by a Jew named </a:t>
            </a:r>
            <a:r>
              <a:rPr lang="en-US" b="1" dirty="0">
                <a:solidFill>
                  <a:srgbClr val="FF0000"/>
                </a:solidFill>
              </a:rPr>
              <a:t>Jesus</a:t>
            </a:r>
          </a:p>
          <a:p>
            <a:r>
              <a:rPr lang="en-US" dirty="0"/>
              <a:t>What we know about the life of </a:t>
            </a:r>
            <a:r>
              <a:rPr lang="en-US" b="1" dirty="0"/>
              <a:t>Jesus</a:t>
            </a:r>
            <a:r>
              <a:rPr lang="en-US" dirty="0"/>
              <a:t> comes from what is written in the </a:t>
            </a:r>
            <a:r>
              <a:rPr lang="en-US" b="1" dirty="0">
                <a:solidFill>
                  <a:srgbClr val="C00000"/>
                </a:solidFill>
              </a:rPr>
              <a:t>Bible</a:t>
            </a:r>
          </a:p>
          <a:p>
            <a:pPr lvl="0"/>
            <a:r>
              <a:rPr lang="en-US" dirty="0"/>
              <a:t>Jesus was born 4 BC in</a:t>
            </a:r>
            <a:r>
              <a:rPr lang="en-US" b="1" dirty="0"/>
              <a:t> </a:t>
            </a:r>
            <a:r>
              <a:rPr lang="en-US" b="1" dirty="0">
                <a:solidFill>
                  <a:srgbClr val="C00000"/>
                </a:solidFill>
              </a:rPr>
              <a:t>Bethlehem </a:t>
            </a:r>
            <a:r>
              <a:rPr lang="en-US" dirty="0"/>
              <a:t>after an angle gold his mother “Mary” that she would give birth to the messiah  </a:t>
            </a:r>
          </a:p>
          <a:p>
            <a:pPr lvl="0"/>
            <a:r>
              <a:rPr lang="en-US" dirty="0"/>
              <a:t>Jesus grew up in </a:t>
            </a:r>
            <a:r>
              <a:rPr lang="en-US" b="1" dirty="0">
                <a:solidFill>
                  <a:srgbClr val="C00000"/>
                </a:solidFill>
              </a:rPr>
              <a:t>Nazareth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and as a young man worked as a </a:t>
            </a:r>
            <a:r>
              <a:rPr lang="en-US" b="1" dirty="0">
                <a:solidFill>
                  <a:srgbClr val="C00000"/>
                </a:solidFill>
              </a:rPr>
              <a:t>carpenter</a:t>
            </a:r>
          </a:p>
          <a:p>
            <a:pPr lvl="0"/>
            <a:r>
              <a:rPr lang="en-US" dirty="0"/>
              <a:t>At the age of 30, he began </a:t>
            </a:r>
            <a:r>
              <a:rPr lang="en-US" b="1" dirty="0"/>
              <a:t>preaching</a:t>
            </a:r>
          </a:p>
          <a:p>
            <a:pPr lvl="0"/>
            <a:r>
              <a:rPr lang="en-US" dirty="0"/>
              <a:t>He recruited twelve close followers who became know as his </a:t>
            </a:r>
            <a:r>
              <a:rPr lang="en-US" b="1" dirty="0">
                <a:solidFill>
                  <a:srgbClr val="C00000"/>
                </a:solidFill>
              </a:rPr>
              <a:t>apostles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meaning person sent forth</a:t>
            </a:r>
          </a:p>
          <a:p>
            <a:r>
              <a:rPr lang="en-US" dirty="0"/>
              <a:t>Large crowds gathered to hear his teachings and see him perform miracles of healing. He often used parables or short stories with simple moral lessons</a:t>
            </a:r>
          </a:p>
        </p:txBody>
      </p:sp>
    </p:spTree>
    <p:extLst>
      <p:ext uri="{BB962C8B-B14F-4D97-AF65-F5344CB8AC3E}">
        <p14:creationId xmlns:p14="http://schemas.microsoft.com/office/powerpoint/2010/main" val="35037505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59100"/>
          </a:xfrm>
        </p:spPr>
        <p:txBody>
          <a:bodyPr/>
          <a:lstStyle/>
          <a:p>
            <a:r>
              <a:rPr lang="en-US" dirty="0">
                <a:effectLst/>
              </a:rPr>
              <a:t>                           </a:t>
            </a:r>
            <a:r>
              <a:rPr lang="en-US" b="1" i="1" dirty="0">
                <a:solidFill>
                  <a:srgbClr val="7030A0"/>
                </a:solidFill>
                <a:effectLst/>
              </a:rPr>
              <a:t>The Message</a:t>
            </a:r>
            <a:endParaRPr lang="en-US" b="1" i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59100"/>
            <a:ext cx="12192001" cy="56989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Jesus’ teaching were firmly rooted in Jewish traditions   </a:t>
            </a:r>
          </a:p>
          <a:p>
            <a:pPr lvl="0"/>
            <a:r>
              <a:rPr lang="en-US" dirty="0">
                <a:solidFill>
                  <a:srgbClr val="7030A0"/>
                </a:solidFill>
              </a:rPr>
              <a:t>He believed in </a:t>
            </a:r>
            <a:r>
              <a:rPr lang="en-US" b="1" dirty="0">
                <a:solidFill>
                  <a:srgbClr val="C00000"/>
                </a:solidFill>
              </a:rPr>
              <a:t>one God</a:t>
            </a:r>
            <a:r>
              <a:rPr lang="en-US" dirty="0">
                <a:solidFill>
                  <a:srgbClr val="7030A0"/>
                </a:solidFill>
              </a:rPr>
              <a:t>, accepted the </a:t>
            </a:r>
            <a:r>
              <a:rPr lang="en-US" b="1" dirty="0">
                <a:solidFill>
                  <a:srgbClr val="C00000"/>
                </a:solidFill>
              </a:rPr>
              <a:t>Ten Commandments </a:t>
            </a:r>
            <a:r>
              <a:rPr lang="en-US" dirty="0">
                <a:solidFill>
                  <a:srgbClr val="7030A0"/>
                </a:solidFill>
              </a:rPr>
              <a:t>and preached the obedience to the laws of Jewish, and </a:t>
            </a:r>
            <a:r>
              <a:rPr lang="en-US" b="1" dirty="0">
                <a:solidFill>
                  <a:srgbClr val="C00000"/>
                </a:solidFill>
              </a:rPr>
              <a:t>teachings</a:t>
            </a:r>
            <a:r>
              <a:rPr lang="en-US" b="1" dirty="0">
                <a:solidFill>
                  <a:srgbClr val="7030A0"/>
                </a:solidFill>
              </a:rPr>
              <a:t> of Jewish prophets    </a:t>
            </a:r>
          </a:p>
          <a:p>
            <a:pPr lvl="0"/>
            <a:r>
              <a:rPr lang="en-US" dirty="0"/>
              <a:t>He called himself the </a:t>
            </a:r>
            <a:r>
              <a:rPr lang="en-US" b="1" dirty="0">
                <a:solidFill>
                  <a:srgbClr val="C00000"/>
                </a:solidFill>
              </a:rPr>
              <a:t>Son of God  </a:t>
            </a:r>
          </a:p>
          <a:p>
            <a:pPr lvl="0"/>
            <a:r>
              <a:rPr lang="en-US" dirty="0"/>
              <a:t>Many people believed he was the </a:t>
            </a:r>
            <a:r>
              <a:rPr lang="en-US" b="1" dirty="0">
                <a:solidFill>
                  <a:srgbClr val="C00000"/>
                </a:solidFill>
              </a:rPr>
              <a:t>messiah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who the Jews had predicted</a:t>
            </a:r>
          </a:p>
          <a:p>
            <a:pPr lvl="0"/>
            <a:r>
              <a:rPr lang="en-US" dirty="0"/>
              <a:t>He claimed his mission was the bring spiritual </a:t>
            </a:r>
            <a:r>
              <a:rPr lang="en-US" b="1" dirty="0">
                <a:solidFill>
                  <a:srgbClr val="C00000"/>
                </a:solidFill>
              </a:rPr>
              <a:t>salvation</a:t>
            </a:r>
            <a:r>
              <a:rPr lang="en-US" dirty="0"/>
              <a:t> and eternal </a:t>
            </a:r>
            <a:r>
              <a:rPr lang="en-US" b="1" dirty="0">
                <a:solidFill>
                  <a:srgbClr val="C00000"/>
                </a:solidFill>
              </a:rPr>
              <a:t>life</a:t>
            </a:r>
            <a:r>
              <a:rPr lang="en-US" dirty="0"/>
              <a:t> to anyone who would believe in him</a:t>
            </a:r>
          </a:p>
          <a:p>
            <a:pPr lvl="0"/>
            <a:r>
              <a:rPr lang="en-US" dirty="0">
                <a:solidFill>
                  <a:srgbClr val="7030A0"/>
                </a:solidFill>
              </a:rPr>
              <a:t>In the Sermon on the Mount he echoed Jewish ideas of </a:t>
            </a:r>
            <a:r>
              <a:rPr lang="en-US" b="1" dirty="0">
                <a:solidFill>
                  <a:srgbClr val="C00000"/>
                </a:solidFill>
              </a:rPr>
              <a:t>mercy and sympathy </a:t>
            </a:r>
            <a:r>
              <a:rPr lang="en-US" dirty="0">
                <a:solidFill>
                  <a:srgbClr val="7030A0"/>
                </a:solidFill>
              </a:rPr>
              <a:t>for the poor</a:t>
            </a:r>
          </a:p>
          <a:p>
            <a:pPr lvl="0"/>
            <a:r>
              <a:rPr lang="en-US" dirty="0"/>
              <a:t>Emphasized God’s love and taught the need for </a:t>
            </a:r>
            <a:r>
              <a:rPr lang="en-US" b="1" dirty="0">
                <a:solidFill>
                  <a:srgbClr val="C00000"/>
                </a:solidFill>
              </a:rPr>
              <a:t>justice, morality</a:t>
            </a:r>
            <a:r>
              <a:rPr lang="en-US" dirty="0"/>
              <a:t>, and service to others</a:t>
            </a:r>
          </a:p>
          <a:p>
            <a:pPr lvl="0"/>
            <a:r>
              <a:rPr lang="en-US" dirty="0">
                <a:solidFill>
                  <a:srgbClr val="7030A0"/>
                </a:solidFill>
              </a:rPr>
              <a:t>A person’s major responsibilities were love the </a:t>
            </a:r>
            <a:r>
              <a:rPr lang="en-US" b="1" dirty="0">
                <a:solidFill>
                  <a:srgbClr val="C00000"/>
                </a:solidFill>
              </a:rPr>
              <a:t>Lord</a:t>
            </a:r>
            <a:r>
              <a:rPr lang="en-US" b="1" dirty="0">
                <a:solidFill>
                  <a:srgbClr val="7030A0"/>
                </a:solidFill>
              </a:rPr>
              <a:t>, and love your </a:t>
            </a:r>
            <a:r>
              <a:rPr lang="en-US" b="1" dirty="0">
                <a:solidFill>
                  <a:srgbClr val="C00000"/>
                </a:solidFill>
              </a:rPr>
              <a:t>neighbor</a:t>
            </a:r>
          </a:p>
          <a:p>
            <a:r>
              <a:rPr lang="en-US" dirty="0"/>
              <a:t>He emphasized the importance of </a:t>
            </a:r>
            <a:r>
              <a:rPr lang="en-US" b="1" dirty="0">
                <a:solidFill>
                  <a:srgbClr val="C00000"/>
                </a:solidFill>
              </a:rPr>
              <a:t>forgiveness</a:t>
            </a:r>
          </a:p>
        </p:txBody>
      </p:sp>
    </p:spTree>
    <p:extLst>
      <p:ext uri="{BB962C8B-B14F-4D97-AF65-F5344CB8AC3E}">
        <p14:creationId xmlns:p14="http://schemas.microsoft.com/office/powerpoint/2010/main" val="16789358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91672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                      </a:t>
            </a:r>
            <a:r>
              <a:rPr lang="en-US" b="1" i="1" u="sng" dirty="0">
                <a:solidFill>
                  <a:srgbClr val="0070C0"/>
                </a:solidFill>
              </a:rPr>
              <a:t>Death on the cross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1" y="1094704"/>
            <a:ext cx="12088969" cy="5763296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While some Jews welcomed Jesus other s regarded him as a dangerous troublemaker</a:t>
            </a:r>
          </a:p>
          <a:p>
            <a:pPr lvl="0"/>
            <a:r>
              <a:rPr lang="en-US" dirty="0">
                <a:solidFill>
                  <a:srgbClr val="0070C0"/>
                </a:solidFill>
              </a:rPr>
              <a:t>Jewish priests felt he challenged their </a:t>
            </a:r>
            <a:r>
              <a:rPr lang="en-US" b="1" dirty="0">
                <a:solidFill>
                  <a:srgbClr val="0070C0"/>
                </a:solidFill>
              </a:rPr>
              <a:t>leadership</a:t>
            </a:r>
          </a:p>
          <a:p>
            <a:pPr lvl="0"/>
            <a:r>
              <a:rPr lang="en-US" dirty="0"/>
              <a:t>To the Roman authorities he was considered a </a:t>
            </a:r>
            <a:r>
              <a:rPr lang="en-US" b="1" dirty="0">
                <a:solidFill>
                  <a:srgbClr val="C00000"/>
                </a:solidFill>
              </a:rPr>
              <a:t>revolutionary</a:t>
            </a:r>
            <a:r>
              <a:rPr lang="en-US" dirty="0">
                <a:solidFill>
                  <a:srgbClr val="C00000"/>
                </a:solidFill>
              </a:rPr>
              <a:t>  </a:t>
            </a:r>
          </a:p>
          <a:p>
            <a:pPr lvl="0"/>
            <a:r>
              <a:rPr lang="en-US" dirty="0">
                <a:solidFill>
                  <a:srgbClr val="0070C0"/>
                </a:solidFill>
              </a:rPr>
              <a:t>Jesus was betrayed by one of his disciples and was </a:t>
            </a:r>
            <a:r>
              <a:rPr lang="en-US" b="1" dirty="0">
                <a:solidFill>
                  <a:srgbClr val="0070C0"/>
                </a:solidFill>
              </a:rPr>
              <a:t>arrested</a:t>
            </a:r>
            <a:r>
              <a:rPr lang="en-US" dirty="0">
                <a:solidFill>
                  <a:srgbClr val="0070C0"/>
                </a:solidFill>
              </a:rPr>
              <a:t> by the Romans</a:t>
            </a:r>
          </a:p>
          <a:p>
            <a:pPr lvl="0"/>
            <a:r>
              <a:rPr lang="en-US" dirty="0"/>
              <a:t>He was</a:t>
            </a:r>
            <a:r>
              <a:rPr lang="en-US" b="1" dirty="0"/>
              <a:t> tried </a:t>
            </a:r>
            <a:r>
              <a:rPr lang="en-US" dirty="0"/>
              <a:t>and condemned to be </a:t>
            </a:r>
            <a:r>
              <a:rPr lang="en-US" b="1" dirty="0">
                <a:solidFill>
                  <a:srgbClr val="C00000"/>
                </a:solidFill>
              </a:rPr>
              <a:t>crucified</a:t>
            </a:r>
          </a:p>
          <a:p>
            <a:pPr lvl="0"/>
            <a:r>
              <a:rPr lang="en-US" b="1" dirty="0">
                <a:solidFill>
                  <a:srgbClr val="0070C0"/>
                </a:solidFill>
              </a:rPr>
              <a:t>Crucifixion</a:t>
            </a:r>
            <a:r>
              <a:rPr lang="en-US" dirty="0">
                <a:solidFill>
                  <a:srgbClr val="0070C0"/>
                </a:solidFill>
              </a:rPr>
              <a:t> was a Roman method of execution in which a person was nailed to or hung on a cross and left to die </a:t>
            </a:r>
          </a:p>
          <a:p>
            <a:r>
              <a:rPr lang="en-US" dirty="0"/>
              <a:t> His disciples say they saw and </a:t>
            </a:r>
            <a:r>
              <a:rPr lang="en-US" b="1" dirty="0">
                <a:solidFill>
                  <a:srgbClr val="C00000"/>
                </a:solidFill>
              </a:rPr>
              <a:t>talked</a:t>
            </a:r>
            <a:r>
              <a:rPr lang="en-US" dirty="0"/>
              <a:t> with Jesus who had risen from the dead, who told them to spread his </a:t>
            </a:r>
            <a:r>
              <a:rPr lang="en-US" b="1" dirty="0">
                <a:solidFill>
                  <a:srgbClr val="C00000"/>
                </a:solidFill>
              </a:rPr>
              <a:t>teachings</a:t>
            </a:r>
            <a:r>
              <a:rPr lang="en-US" b="1" dirty="0"/>
              <a:t> </a:t>
            </a:r>
            <a:r>
              <a:rPr lang="en-US" dirty="0"/>
              <a:t> Then ascended to heaven</a:t>
            </a:r>
          </a:p>
        </p:txBody>
      </p:sp>
    </p:spTree>
    <p:extLst>
      <p:ext uri="{BB962C8B-B14F-4D97-AF65-F5344CB8AC3E}">
        <p14:creationId xmlns:p14="http://schemas.microsoft.com/office/powerpoint/2010/main" val="30158682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2060"/>
                </a:solidFill>
                <a:effectLst/>
              </a:rPr>
              <a:t>Spread of Christianity/Work of Paul</a:t>
            </a:r>
            <a:endParaRPr lang="en-US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4162"/>
            <a:ext cx="12041746" cy="5303838"/>
          </a:xfrm>
        </p:spPr>
        <p:txBody>
          <a:bodyPr>
            <a:normAutofit/>
          </a:bodyPr>
          <a:lstStyle/>
          <a:p>
            <a:r>
              <a:rPr lang="en-US" dirty="0"/>
              <a:t>After Jesus’ death, the apostles and other </a:t>
            </a:r>
            <a:r>
              <a:rPr lang="en-US" b="1" dirty="0">
                <a:solidFill>
                  <a:srgbClr val="C00000"/>
                </a:solidFill>
              </a:rPr>
              <a:t>disciples</a:t>
            </a:r>
            <a:r>
              <a:rPr lang="en-US" dirty="0"/>
              <a:t> spread his message and helped establish </a:t>
            </a:r>
            <a:r>
              <a:rPr lang="en-US" b="1" dirty="0">
                <a:solidFill>
                  <a:srgbClr val="C00000"/>
                </a:solidFill>
              </a:rPr>
              <a:t>Christian</a:t>
            </a:r>
            <a:r>
              <a:rPr lang="en-US" dirty="0"/>
              <a:t> communities</a:t>
            </a:r>
          </a:p>
          <a:p>
            <a:pPr lvl="0"/>
            <a:r>
              <a:rPr lang="en-US" dirty="0"/>
              <a:t>Paul had never seen Jesus in fact he had persecuted Jesus’ followers</a:t>
            </a:r>
          </a:p>
          <a:p>
            <a:pPr lvl="0"/>
            <a:r>
              <a:rPr lang="en-US" dirty="0"/>
              <a:t>One day Paul had a vision in which </a:t>
            </a:r>
            <a:r>
              <a:rPr lang="en-US" b="1" dirty="0"/>
              <a:t>Jesus</a:t>
            </a:r>
            <a:r>
              <a:rPr lang="en-US" dirty="0"/>
              <a:t> spoke to him then immediately converted the new faith an spread the teachings of </a:t>
            </a:r>
            <a:r>
              <a:rPr lang="en-US" b="1" dirty="0">
                <a:solidFill>
                  <a:srgbClr val="C00000"/>
                </a:solidFill>
              </a:rPr>
              <a:t>Jesus</a:t>
            </a:r>
            <a:r>
              <a:rPr lang="en-US" dirty="0">
                <a:solidFill>
                  <a:srgbClr val="C00000"/>
                </a:solidFill>
              </a:rPr>
              <a:t> </a:t>
            </a:r>
          </a:p>
          <a:p>
            <a:pPr lvl="0"/>
            <a:r>
              <a:rPr lang="en-US" dirty="0"/>
              <a:t>His work set Christianity on the road to becoming a </a:t>
            </a:r>
            <a:r>
              <a:rPr lang="en-US" b="1" dirty="0">
                <a:solidFill>
                  <a:srgbClr val="C00000"/>
                </a:solidFill>
              </a:rPr>
              <a:t>world religion</a:t>
            </a:r>
          </a:p>
          <a:p>
            <a:r>
              <a:rPr lang="en-US" dirty="0"/>
              <a:t>His letters and teachings are part of the </a:t>
            </a:r>
            <a:r>
              <a:rPr lang="en-US" b="1" dirty="0">
                <a:solidFill>
                  <a:srgbClr val="C00000"/>
                </a:solidFill>
              </a:rPr>
              <a:t>New Testament</a:t>
            </a:r>
          </a:p>
        </p:txBody>
      </p:sp>
    </p:spTree>
    <p:extLst>
      <p:ext uri="{BB962C8B-B14F-4D97-AF65-F5344CB8AC3E}">
        <p14:creationId xmlns:p14="http://schemas.microsoft.com/office/powerpoint/2010/main" val="15883573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8216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effectLst/>
              </a:rPr>
              <a:t>                             </a:t>
            </a:r>
            <a:r>
              <a:rPr lang="en-US" b="1" u="sng" dirty="0">
                <a:solidFill>
                  <a:srgbClr val="C00000"/>
                </a:solidFill>
                <a:effectLst/>
              </a:rPr>
              <a:t>Persecution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4162"/>
            <a:ext cx="12192000" cy="53038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Rome’s tolerant attitude toward religion did not extend to Christianity</a:t>
            </a:r>
          </a:p>
          <a:p>
            <a:pPr lvl="0"/>
            <a:r>
              <a:rPr lang="en-US" dirty="0">
                <a:solidFill>
                  <a:srgbClr val="C00000"/>
                </a:solidFill>
              </a:rPr>
              <a:t>Officials suspected Christians of </a:t>
            </a:r>
            <a:r>
              <a:rPr lang="en-US" b="1" dirty="0"/>
              <a:t>disloyal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to Rome since they would not make sacrifices to the </a:t>
            </a:r>
            <a:r>
              <a:rPr lang="en-US" b="1" dirty="0"/>
              <a:t>emperor</a:t>
            </a:r>
            <a:r>
              <a:rPr lang="en-US" dirty="0">
                <a:solidFill>
                  <a:srgbClr val="C00000"/>
                </a:solidFill>
              </a:rPr>
              <a:t> or honor the </a:t>
            </a:r>
            <a:r>
              <a:rPr lang="en-US" b="1" dirty="0"/>
              <a:t>Roman gods </a:t>
            </a:r>
          </a:p>
          <a:p>
            <a:pPr lvl="0"/>
            <a:r>
              <a:rPr lang="en-US" dirty="0"/>
              <a:t>Rumors spread that they were engaged in evil practices</a:t>
            </a:r>
          </a:p>
          <a:p>
            <a:r>
              <a:rPr lang="en-US" dirty="0">
                <a:solidFill>
                  <a:srgbClr val="C00000"/>
                </a:solidFill>
              </a:rPr>
              <a:t>Many Christians became </a:t>
            </a:r>
            <a:r>
              <a:rPr lang="en-US" b="1" dirty="0"/>
              <a:t>martyrs</a:t>
            </a:r>
            <a:r>
              <a:rPr lang="en-US" dirty="0">
                <a:solidFill>
                  <a:srgbClr val="C00000"/>
                </a:solidFill>
              </a:rPr>
              <a:t> or people who suffer or die for their beliefs</a:t>
            </a:r>
          </a:p>
        </p:txBody>
      </p:sp>
    </p:spTree>
    <p:extLst>
      <p:ext uri="{BB962C8B-B14F-4D97-AF65-F5344CB8AC3E}">
        <p14:creationId xmlns:p14="http://schemas.microsoft.com/office/powerpoint/2010/main" val="14633728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7278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effectLst/>
              </a:rPr>
              <a:t>               </a:t>
            </a:r>
            <a:r>
              <a:rPr lang="en-US" b="1" i="1" u="sng" dirty="0">
                <a:solidFill>
                  <a:srgbClr val="0070C0"/>
                </a:solidFill>
                <a:effectLst/>
              </a:rPr>
              <a:t>Reasons for Christianity’s Appeal</a:t>
            </a:r>
            <a:endParaRPr lang="en-US" b="1" i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30310"/>
            <a:ext cx="12192000" cy="582769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Despite attacks Christianity spreads…Why</a:t>
            </a:r>
          </a:p>
          <a:p>
            <a:r>
              <a:rPr lang="en-US" dirty="0">
                <a:solidFill>
                  <a:srgbClr val="0070C0"/>
                </a:solidFill>
              </a:rPr>
              <a:t>1. </a:t>
            </a:r>
            <a:r>
              <a:rPr lang="en-US" dirty="0">
                <a:solidFill>
                  <a:srgbClr val="C00000"/>
                </a:solidFill>
              </a:rPr>
              <a:t>Jesus welcomed all people </a:t>
            </a:r>
            <a:r>
              <a:rPr lang="en-US" dirty="0">
                <a:solidFill>
                  <a:srgbClr val="0070C0"/>
                </a:solidFill>
              </a:rPr>
              <a:t>especially the humble, poor and oppressed</a:t>
            </a:r>
          </a:p>
          <a:p>
            <a:r>
              <a:rPr lang="en-US" dirty="0"/>
              <a:t>2. Message of love</a:t>
            </a:r>
          </a:p>
          <a:p>
            <a:r>
              <a:rPr lang="en-US" dirty="0">
                <a:solidFill>
                  <a:srgbClr val="C00000"/>
                </a:solidFill>
              </a:rPr>
              <a:t>3. Equality, human dignity </a:t>
            </a:r>
          </a:p>
          <a:p>
            <a:r>
              <a:rPr lang="en-US" dirty="0">
                <a:solidFill>
                  <a:srgbClr val="0070C0"/>
                </a:solidFill>
              </a:rPr>
              <a:t>4</a:t>
            </a:r>
            <a:r>
              <a:rPr lang="en-US" dirty="0">
                <a:solidFill>
                  <a:srgbClr val="C00000"/>
                </a:solidFill>
              </a:rPr>
              <a:t>. The promise of a better life beyond the grave</a:t>
            </a:r>
          </a:p>
          <a:p>
            <a:r>
              <a:rPr lang="en-US" dirty="0"/>
              <a:t>The work of Christian missionaries was made easier by the unity of the Roman Empire as they traveled Roman roads</a:t>
            </a:r>
          </a:p>
          <a:p>
            <a:r>
              <a:rPr lang="en-US" sz="1600" dirty="0"/>
              <a:t>Keith Hughes 12 min: </a:t>
            </a:r>
            <a:r>
              <a:rPr lang="en-US" sz="1600" dirty="0">
                <a:hlinkClick r:id="rId2"/>
              </a:rPr>
              <a:t>https://www.youtube.com/watch?v=0XceOxLsGzg</a:t>
            </a:r>
            <a:endParaRPr lang="en-US" sz="1600" dirty="0"/>
          </a:p>
          <a:p>
            <a:r>
              <a:rPr lang="en-US" sz="1500" dirty="0"/>
              <a:t>Crash Course </a:t>
            </a:r>
            <a:r>
              <a:rPr lang="en-US" sz="1500" dirty="0">
                <a:hlinkClick r:id="rId3"/>
              </a:rPr>
              <a:t>https://www.youtube.com/watch?v=TG55ErfdaeY&amp;index=11&amp;list=PLBDA2E52FB1EF80C9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34268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>
                <a:solidFill>
                  <a:srgbClr val="C00000"/>
                </a:solidFill>
              </a:rPr>
              <a:t>The Roman Republic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rgbClr val="C00000"/>
                </a:solidFill>
              </a:rPr>
              <a:t>Romans drove out the Etruscan ruler in </a:t>
            </a:r>
            <a:r>
              <a:rPr lang="en-US" b="1" dirty="0" err="1">
                <a:solidFill>
                  <a:srgbClr val="C00000"/>
                </a:solidFill>
              </a:rPr>
              <a:t>Tarquin</a:t>
            </a:r>
            <a:r>
              <a:rPr lang="en-US" b="1" dirty="0">
                <a:solidFill>
                  <a:srgbClr val="C00000"/>
                </a:solidFill>
              </a:rPr>
              <a:t> the Proud </a:t>
            </a:r>
            <a:r>
              <a:rPr lang="en-US" dirty="0">
                <a:solidFill>
                  <a:srgbClr val="C00000"/>
                </a:solidFill>
              </a:rPr>
              <a:t>in 509 BCE</a:t>
            </a:r>
          </a:p>
          <a:p>
            <a:pPr lvl="0"/>
            <a:r>
              <a:rPr lang="en-US" dirty="0">
                <a:solidFill>
                  <a:srgbClr val="C00000"/>
                </a:solidFill>
              </a:rPr>
              <a:t>This date marks the founding of the Roman state</a:t>
            </a:r>
          </a:p>
          <a:p>
            <a:pPr lvl="0"/>
            <a:r>
              <a:rPr lang="en-US" dirty="0">
                <a:solidFill>
                  <a:srgbClr val="C00000"/>
                </a:solidFill>
              </a:rPr>
              <a:t>Romans set up a new government called a </a:t>
            </a:r>
            <a:r>
              <a:rPr lang="en-US" b="1" dirty="0">
                <a:solidFill>
                  <a:srgbClr val="C00000"/>
                </a:solidFill>
              </a:rPr>
              <a:t>republic</a:t>
            </a:r>
          </a:p>
          <a:p>
            <a:r>
              <a:rPr lang="en-US" dirty="0">
                <a:solidFill>
                  <a:srgbClr val="C00000"/>
                </a:solidFill>
              </a:rPr>
              <a:t>They felt this would keep any one </a:t>
            </a:r>
            <a:r>
              <a:rPr lang="en-US" b="1" dirty="0">
                <a:solidFill>
                  <a:srgbClr val="C00000"/>
                </a:solidFill>
              </a:rPr>
              <a:t>individual</a:t>
            </a:r>
            <a:r>
              <a:rPr lang="en-US" dirty="0">
                <a:solidFill>
                  <a:srgbClr val="C00000"/>
                </a:solidFill>
              </a:rPr>
              <a:t> from getting too powerful </a:t>
            </a:r>
          </a:p>
        </p:txBody>
      </p:sp>
    </p:spTree>
    <p:extLst>
      <p:ext uri="{BB962C8B-B14F-4D97-AF65-F5344CB8AC3E}">
        <p14:creationId xmlns:p14="http://schemas.microsoft.com/office/powerpoint/2010/main" val="14419314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84856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effectLst/>
              </a:rPr>
              <a:t>                                  </a:t>
            </a:r>
            <a:r>
              <a:rPr lang="en-US" b="1" i="1" u="sng" dirty="0">
                <a:solidFill>
                  <a:srgbClr val="C00000"/>
                </a:solidFill>
                <a:effectLst/>
              </a:rPr>
              <a:t>Triumph</a:t>
            </a:r>
            <a:endParaRPr lang="en-US" b="1" i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554162"/>
            <a:ext cx="11900079" cy="5303838"/>
          </a:xfrm>
        </p:spPr>
        <p:txBody>
          <a:bodyPr/>
          <a:lstStyle/>
          <a:p>
            <a:pPr lvl="0"/>
            <a:r>
              <a:rPr lang="en-US" dirty="0"/>
              <a:t>Persecution of Christians ends in 313 AD when emperor </a:t>
            </a:r>
            <a:r>
              <a:rPr lang="en-US" b="1" dirty="0">
                <a:solidFill>
                  <a:srgbClr val="FF0000"/>
                </a:solidFill>
              </a:rPr>
              <a:t>Constantine</a:t>
            </a:r>
            <a:r>
              <a:rPr lang="en-US" dirty="0"/>
              <a:t> issued the </a:t>
            </a:r>
            <a:r>
              <a:rPr lang="en-US" b="1" dirty="0">
                <a:solidFill>
                  <a:srgbClr val="FF0000"/>
                </a:solidFill>
              </a:rPr>
              <a:t>Edict of Milan</a:t>
            </a:r>
          </a:p>
          <a:p>
            <a:pPr lvl="0"/>
            <a:r>
              <a:rPr lang="en-US" dirty="0"/>
              <a:t>It granted </a:t>
            </a:r>
            <a:r>
              <a:rPr lang="en-US" b="1" dirty="0">
                <a:solidFill>
                  <a:srgbClr val="C00000"/>
                </a:solidFill>
              </a:rPr>
              <a:t>toleration of Christians</a:t>
            </a:r>
          </a:p>
          <a:p>
            <a:pPr lvl="0"/>
            <a:endParaRPr lang="en-US" b="1" dirty="0"/>
          </a:p>
          <a:p>
            <a:pPr marL="0" lvl="0" indent="0">
              <a:buNone/>
            </a:pPr>
            <a:r>
              <a:rPr lang="en-US" b="1" dirty="0"/>
              <a:t>    </a:t>
            </a:r>
          </a:p>
          <a:p>
            <a:r>
              <a:rPr lang="en-US" b="1" dirty="0">
                <a:solidFill>
                  <a:srgbClr val="FF0000"/>
                </a:solidFill>
              </a:rPr>
              <a:t>Theodosius</a:t>
            </a:r>
            <a:r>
              <a:rPr lang="en-US" dirty="0">
                <a:solidFill>
                  <a:srgbClr val="FF0000"/>
                </a:solidFill>
              </a:rPr>
              <a:t> made </a:t>
            </a:r>
            <a:r>
              <a:rPr lang="en-US" b="1" dirty="0">
                <a:solidFill>
                  <a:srgbClr val="FF0000"/>
                </a:solidFill>
              </a:rPr>
              <a:t>Christianity the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religion of the empire</a:t>
            </a:r>
          </a:p>
        </p:txBody>
      </p:sp>
    </p:spTree>
    <p:extLst>
      <p:ext uri="{BB962C8B-B14F-4D97-AF65-F5344CB8AC3E}">
        <p14:creationId xmlns:p14="http://schemas.microsoft.com/office/powerpoint/2010/main" val="22480145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941" y="2"/>
            <a:ext cx="11973059" cy="1017430"/>
          </a:xfrm>
        </p:spPr>
        <p:txBody>
          <a:bodyPr>
            <a:normAutofit fontScale="90000"/>
          </a:bodyPr>
          <a:lstStyle/>
          <a:p>
            <a:br>
              <a:rPr lang="en-US" dirty="0">
                <a:effectLst/>
              </a:rPr>
            </a:br>
            <a:r>
              <a:rPr lang="en-US" b="1" i="1" u="sng" dirty="0">
                <a:solidFill>
                  <a:srgbClr val="0070C0"/>
                </a:solidFill>
                <a:effectLst/>
              </a:rPr>
              <a:t>Crisis and Reforms </a:t>
            </a:r>
            <a:r>
              <a:rPr lang="en-US" b="1" i="1" u="sng" dirty="0">
                <a:effectLst/>
              </a:rPr>
              <a:t>/ </a:t>
            </a:r>
            <a:r>
              <a:rPr lang="en-US" b="1" i="1" u="sng" dirty="0">
                <a:solidFill>
                  <a:srgbClr val="00B050"/>
                </a:solidFill>
                <a:effectLst/>
              </a:rPr>
              <a:t>Economic and Social Problems</a:t>
            </a:r>
            <a:br>
              <a:rPr lang="en-US" b="1" i="1" u="sng" dirty="0">
                <a:effectLst/>
              </a:rPr>
            </a:b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4162"/>
            <a:ext cx="12192000" cy="53038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After the death of Marcus Aurelius in 180, the golden age of Pax Romana ended and political and economic turmoil rocks the empire</a:t>
            </a:r>
          </a:p>
          <a:p>
            <a:pPr lvl="0"/>
            <a:r>
              <a:rPr lang="en-US" dirty="0">
                <a:solidFill>
                  <a:srgbClr val="0070C0"/>
                </a:solidFill>
              </a:rPr>
              <a:t>During this period emperors were overthrown by others who seized power </a:t>
            </a:r>
          </a:p>
          <a:p>
            <a:pPr lvl="0"/>
            <a:endParaRPr lang="en-US" dirty="0"/>
          </a:p>
          <a:p>
            <a:pPr lvl="0"/>
            <a:r>
              <a:rPr lang="en-US" dirty="0">
                <a:solidFill>
                  <a:srgbClr val="00B050"/>
                </a:solidFill>
              </a:rPr>
              <a:t>At the same time there were </a:t>
            </a:r>
            <a:r>
              <a:rPr lang="en-US" b="1" dirty="0">
                <a:solidFill>
                  <a:srgbClr val="00B050"/>
                </a:solidFill>
              </a:rPr>
              <a:t>social</a:t>
            </a:r>
            <a:r>
              <a:rPr lang="en-US" dirty="0">
                <a:solidFill>
                  <a:srgbClr val="00B050"/>
                </a:solidFill>
              </a:rPr>
              <a:t> and economic problems</a:t>
            </a:r>
          </a:p>
          <a:p>
            <a:pPr lvl="0"/>
            <a:r>
              <a:rPr lang="en-US" dirty="0">
                <a:solidFill>
                  <a:srgbClr val="00B050"/>
                </a:solidFill>
              </a:rPr>
              <a:t>High taxes to support the army and bureaucracy put a heavy burdens on businesspeople and </a:t>
            </a:r>
            <a:r>
              <a:rPr lang="en-US" b="1" dirty="0">
                <a:solidFill>
                  <a:srgbClr val="00B050"/>
                </a:solidFill>
              </a:rPr>
              <a:t>small farmers</a:t>
            </a:r>
          </a:p>
          <a:p>
            <a:pPr lvl="0"/>
            <a:r>
              <a:rPr lang="en-US" dirty="0">
                <a:solidFill>
                  <a:srgbClr val="00B050"/>
                </a:solidFill>
              </a:rPr>
              <a:t>Farmland had been </a:t>
            </a:r>
            <a:r>
              <a:rPr lang="en-US" b="1" dirty="0">
                <a:solidFill>
                  <a:srgbClr val="00B050"/>
                </a:solidFill>
              </a:rPr>
              <a:t>over cultivated  </a:t>
            </a:r>
            <a:r>
              <a:rPr lang="en-US" dirty="0">
                <a:solidFill>
                  <a:srgbClr val="00B050"/>
                </a:solidFill>
              </a:rPr>
              <a:t>and lost productivity </a:t>
            </a:r>
          </a:p>
          <a:p>
            <a:r>
              <a:rPr lang="en-US" dirty="0">
                <a:solidFill>
                  <a:srgbClr val="00B050"/>
                </a:solidFill>
              </a:rPr>
              <a:t>Many poor farmers left their land and sought protection from wealthy landholders and though technically free there could not leave the land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642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1669"/>
            <a:ext cx="10515600" cy="86288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F0"/>
                </a:solidFill>
                <a:effectLst/>
              </a:rPr>
              <a:t>                      </a:t>
            </a:r>
            <a:r>
              <a:rPr lang="en-US" b="1" u="sng" dirty="0">
                <a:solidFill>
                  <a:srgbClr val="00B0F0"/>
                </a:solidFill>
                <a:effectLst/>
              </a:rPr>
              <a:t>Emperor Diocletian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10" y="1554162"/>
            <a:ext cx="12076090" cy="53038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Emperor</a:t>
            </a:r>
            <a:r>
              <a:rPr lang="en-US" u="sng" dirty="0"/>
              <a:t> </a:t>
            </a:r>
            <a:r>
              <a:rPr lang="en-US" b="1" u="sng" dirty="0">
                <a:solidFill>
                  <a:srgbClr val="0070C0"/>
                </a:solidFill>
              </a:rPr>
              <a:t>Diocletian</a:t>
            </a:r>
            <a:r>
              <a:rPr lang="en-US" u="sng" dirty="0"/>
              <a:t> </a:t>
            </a:r>
            <a:r>
              <a:rPr lang="en-US" dirty="0"/>
              <a:t>set out to restore order and make empire easier to govern</a:t>
            </a:r>
          </a:p>
          <a:p>
            <a:pPr lvl="0"/>
            <a:r>
              <a:rPr lang="en-US" dirty="0">
                <a:solidFill>
                  <a:srgbClr val="C00000"/>
                </a:solidFill>
              </a:rPr>
              <a:t>He divided the empire into </a:t>
            </a:r>
            <a:r>
              <a:rPr lang="en-US" b="1" dirty="0">
                <a:solidFill>
                  <a:srgbClr val="C00000"/>
                </a:solidFill>
              </a:rPr>
              <a:t>two</a:t>
            </a:r>
            <a:r>
              <a:rPr lang="en-US" dirty="0">
                <a:solidFill>
                  <a:srgbClr val="C00000"/>
                </a:solidFill>
              </a:rPr>
              <a:t> parts</a:t>
            </a:r>
          </a:p>
          <a:p>
            <a:pPr lvl="0"/>
            <a:r>
              <a:rPr lang="en-US" dirty="0"/>
              <a:t>He kept the wealthier eastern part and appointed a </a:t>
            </a:r>
            <a:r>
              <a:rPr lang="en-US" b="1" dirty="0"/>
              <a:t>co-emperor </a:t>
            </a:r>
            <a:r>
              <a:rPr lang="en-US" dirty="0"/>
              <a:t> to rule the western provinces but was answerable to him </a:t>
            </a:r>
          </a:p>
          <a:p>
            <a:pPr lvl="0"/>
            <a:r>
              <a:rPr lang="en-US" dirty="0"/>
              <a:t>Took steps to end the economic decay by</a:t>
            </a:r>
          </a:p>
          <a:p>
            <a:pPr lvl="1"/>
            <a:r>
              <a:rPr lang="en-US" dirty="0"/>
              <a:t>to slow </a:t>
            </a:r>
            <a:r>
              <a:rPr lang="en-US" b="1" dirty="0"/>
              <a:t>inflation</a:t>
            </a:r>
            <a:r>
              <a:rPr lang="en-US" dirty="0"/>
              <a:t> or the rapid rise of prices he fixed prices for go</a:t>
            </a:r>
            <a:r>
              <a:rPr lang="en-US" b="1" dirty="0"/>
              <a:t>ods and services</a:t>
            </a:r>
          </a:p>
          <a:p>
            <a:pPr lvl="1"/>
            <a:r>
              <a:rPr lang="en-US" dirty="0"/>
              <a:t>required men to follow their fathers </a:t>
            </a:r>
            <a:r>
              <a:rPr lang="en-US" b="1" dirty="0"/>
              <a:t>occupations</a:t>
            </a:r>
          </a:p>
          <a:p>
            <a:pPr lvl="1"/>
            <a:r>
              <a:rPr lang="en-US" dirty="0"/>
              <a:t>Forced</a:t>
            </a:r>
            <a:r>
              <a:rPr lang="en-US" b="1" dirty="0"/>
              <a:t> </a:t>
            </a:r>
            <a:r>
              <a:rPr lang="en-US" dirty="0"/>
              <a:t> farmers to stay on their </a:t>
            </a:r>
            <a:r>
              <a:rPr lang="en-US" b="1" dirty="0"/>
              <a:t>land</a:t>
            </a:r>
          </a:p>
        </p:txBody>
      </p:sp>
    </p:spTree>
    <p:extLst>
      <p:ext uri="{BB962C8B-B14F-4D97-AF65-F5344CB8AC3E}">
        <p14:creationId xmlns:p14="http://schemas.microsoft.com/office/powerpoint/2010/main" val="3311525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78793"/>
          </a:xfrm>
        </p:spPr>
        <p:txBody>
          <a:bodyPr/>
          <a:lstStyle/>
          <a:p>
            <a:r>
              <a:rPr lang="en-US" dirty="0"/>
              <a:t>                  </a:t>
            </a:r>
            <a:r>
              <a:rPr lang="en-US" b="1" i="1" u="sng" dirty="0">
                <a:solidFill>
                  <a:schemeClr val="accent2">
                    <a:lumMod val="75000"/>
                  </a:schemeClr>
                </a:solidFill>
              </a:rPr>
              <a:t>Dividing the empire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54163"/>
            <a:ext cx="12080383" cy="5303837"/>
          </a:xfrm>
        </p:spPr>
      </p:pic>
    </p:spTree>
    <p:extLst>
      <p:ext uri="{BB962C8B-B14F-4D97-AF65-F5344CB8AC3E}">
        <p14:creationId xmlns:p14="http://schemas.microsoft.com/office/powerpoint/2010/main" val="7215378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9470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C0099"/>
                </a:solidFill>
                <a:effectLst/>
              </a:rPr>
              <a:t>                       </a:t>
            </a:r>
            <a:r>
              <a:rPr lang="en-US" b="1" u="sng" dirty="0">
                <a:solidFill>
                  <a:srgbClr val="CC0099"/>
                </a:solidFill>
                <a:effectLst/>
              </a:rPr>
              <a:t>Emperor Constantine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10" y="1600200"/>
            <a:ext cx="11951594" cy="52578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In 312 Gen Constantine takes the throne and continues Diocletian’s reforms</a:t>
            </a:r>
          </a:p>
          <a:p>
            <a:pPr lvl="0"/>
            <a:r>
              <a:rPr lang="en-US" sz="3200" b="1" dirty="0">
                <a:solidFill>
                  <a:srgbClr val="CC0099"/>
                </a:solidFill>
              </a:rPr>
              <a:t>Constantine</a:t>
            </a:r>
            <a:r>
              <a:rPr lang="en-US" sz="3200" dirty="0">
                <a:solidFill>
                  <a:srgbClr val="CC0099"/>
                </a:solidFill>
              </a:rPr>
              <a:t> granted </a:t>
            </a:r>
            <a:r>
              <a:rPr lang="en-US" sz="3200" b="1" dirty="0">
                <a:solidFill>
                  <a:srgbClr val="FF0000"/>
                </a:solidFill>
              </a:rPr>
              <a:t>toleration</a:t>
            </a:r>
            <a:r>
              <a:rPr lang="en-US" sz="3200" dirty="0">
                <a:solidFill>
                  <a:srgbClr val="CC0099"/>
                </a:solidFill>
              </a:rPr>
              <a:t> </a:t>
            </a:r>
            <a:r>
              <a:rPr lang="en-US" sz="3200" dirty="0"/>
              <a:t>to Christians which encouraged its growth  </a:t>
            </a:r>
          </a:p>
          <a:p>
            <a:pPr lvl="0"/>
            <a:r>
              <a:rPr lang="en-US" sz="3600" dirty="0"/>
              <a:t>He built a new capital in </a:t>
            </a:r>
            <a:r>
              <a:rPr lang="en-US" sz="3600" b="1" u="sng" dirty="0">
                <a:solidFill>
                  <a:srgbClr val="FF0000"/>
                </a:solidFill>
              </a:rPr>
              <a:t>Constantinople</a:t>
            </a:r>
            <a:r>
              <a:rPr lang="en-US" sz="3600" dirty="0"/>
              <a:t> which made the eastern portion of the empire the </a:t>
            </a:r>
            <a:r>
              <a:rPr lang="en-US" sz="3600" b="1" dirty="0">
                <a:solidFill>
                  <a:srgbClr val="CC0099"/>
                </a:solidFill>
              </a:rPr>
              <a:t>capital of the Roman Empire</a:t>
            </a:r>
          </a:p>
          <a:p>
            <a:r>
              <a:rPr lang="en-US" sz="3600" dirty="0">
                <a:solidFill>
                  <a:srgbClr val="FF0000"/>
                </a:solidFill>
              </a:rPr>
              <a:t>The western portion declined while the </a:t>
            </a:r>
            <a:r>
              <a:rPr lang="en-US" sz="3600" b="1" dirty="0">
                <a:solidFill>
                  <a:srgbClr val="FF0000"/>
                </a:solidFill>
              </a:rPr>
              <a:t>Eastern</a:t>
            </a:r>
            <a:r>
              <a:rPr lang="en-US" sz="3600" dirty="0">
                <a:solidFill>
                  <a:srgbClr val="FF0000"/>
                </a:solidFill>
              </a:rPr>
              <a:t> portion prospered</a:t>
            </a:r>
          </a:p>
        </p:txBody>
      </p:sp>
    </p:spTree>
    <p:extLst>
      <p:ext uri="{BB962C8B-B14F-4D97-AF65-F5344CB8AC3E}">
        <p14:creationId xmlns:p14="http://schemas.microsoft.com/office/powerpoint/2010/main" val="17755038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7879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  <a:effectLst/>
              </a:rPr>
              <a:t>                             Rome Defeated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7796"/>
            <a:ext cx="12192000" cy="5303838"/>
          </a:xfrm>
        </p:spPr>
        <p:txBody>
          <a:bodyPr>
            <a:normAutofit/>
          </a:bodyPr>
          <a:lstStyle/>
          <a:p>
            <a:r>
              <a:rPr lang="en-US" dirty="0"/>
              <a:t>For centuries Rome faced attacks from the  invasions of </a:t>
            </a:r>
            <a:r>
              <a:rPr lang="en-US" b="1" dirty="0"/>
              <a:t>Germanic</a:t>
            </a:r>
            <a:r>
              <a:rPr lang="en-US" dirty="0"/>
              <a:t> peoples  and wars in east Asia forced man to flee to Rome</a:t>
            </a:r>
          </a:p>
          <a:p>
            <a:r>
              <a:rPr lang="en-US" dirty="0"/>
              <a:t>Under pressure from attacks Rome gave up </a:t>
            </a:r>
            <a:r>
              <a:rPr lang="en-US" b="1" dirty="0"/>
              <a:t>Britain then France then Spain</a:t>
            </a:r>
            <a:r>
              <a:rPr lang="en-US" dirty="0"/>
              <a:t> and finally Rome</a:t>
            </a:r>
          </a:p>
          <a:p>
            <a:pPr lvl="0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 410 Visigoth general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Alaric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overran Italy and </a:t>
            </a:r>
            <a:r>
              <a:rPr lang="en-US" u="sng" dirty="0">
                <a:solidFill>
                  <a:schemeClr val="accent6">
                    <a:lumMod val="75000"/>
                  </a:schemeClr>
                </a:solidFill>
              </a:rPr>
              <a:t>plundered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(to take goods by force)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Rome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</a:t>
            </a:r>
          </a:p>
          <a:p>
            <a:pPr lvl="0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  434 Hun leader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Attila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embarked on a savage conquest across Europe sending many fleeing into the Roman empire 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Finally </a:t>
            </a:r>
            <a:r>
              <a:rPr lang="en-US" b="1" dirty="0">
                <a:solidFill>
                  <a:srgbClr val="FF0000"/>
                </a:solidFill>
              </a:rPr>
              <a:t>Odoacer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a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Germanic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leader ousted the emperor in Rome This event was later referred the “</a:t>
            </a:r>
            <a:r>
              <a:rPr lang="en-US" b="1" dirty="0">
                <a:solidFill>
                  <a:srgbClr val="FF0000"/>
                </a:solidFill>
              </a:rPr>
              <a:t>Fall of Rome</a:t>
            </a:r>
            <a:r>
              <a:rPr lang="en-US" dirty="0">
                <a:solidFill>
                  <a:srgbClr val="FF0000"/>
                </a:solidFill>
              </a:rPr>
              <a:t>”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9821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14399"/>
          </a:xfrm>
        </p:spPr>
        <p:txBody>
          <a:bodyPr/>
          <a:lstStyle/>
          <a:p>
            <a:r>
              <a:rPr lang="en-US" dirty="0"/>
              <a:t>            </a:t>
            </a:r>
            <a:r>
              <a:rPr lang="en-US" b="1" u="sng" dirty="0">
                <a:solidFill>
                  <a:srgbClr val="0070C0"/>
                </a:solidFill>
              </a:rPr>
              <a:t>The Fall of the Roman Empire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24248"/>
            <a:ext cx="12192000" cy="6033752"/>
          </a:xfrm>
        </p:spPr>
      </p:pic>
    </p:spTree>
    <p:extLst>
      <p:ext uri="{BB962C8B-B14F-4D97-AF65-F5344CB8AC3E}">
        <p14:creationId xmlns:p14="http://schemas.microsoft.com/office/powerpoint/2010/main" val="16926136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40157"/>
          </a:xfrm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  <a:effectLst/>
              </a:rPr>
              <a:t>                       </a:t>
            </a:r>
            <a:r>
              <a:rPr lang="en-US" b="1" i="1" u="sng" dirty="0">
                <a:solidFill>
                  <a:srgbClr val="00B050"/>
                </a:solidFill>
                <a:effectLst/>
              </a:rPr>
              <a:t>Did Rome Fall?</a:t>
            </a:r>
            <a:endParaRPr lang="en-US" b="1" i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40158"/>
            <a:ext cx="12192000" cy="5917842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srgbClr val="00B050"/>
                </a:solidFill>
              </a:rPr>
              <a:t>The fall did not happen in 476, Rome still had an emperor in the eastern empire with came to be known as the </a:t>
            </a:r>
            <a:r>
              <a:rPr lang="en-US" b="1" dirty="0">
                <a:solidFill>
                  <a:srgbClr val="FF0000"/>
                </a:solidFill>
              </a:rPr>
              <a:t>Byzantine Empire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The “fall” was a long slow process over hundreds of years</a:t>
            </a:r>
          </a:p>
          <a:p>
            <a:pPr lvl="0"/>
            <a:r>
              <a:rPr lang="en-US" dirty="0">
                <a:solidFill>
                  <a:srgbClr val="00B050"/>
                </a:solidFill>
              </a:rPr>
              <a:t>Over centuries German customs and </a:t>
            </a:r>
            <a:r>
              <a:rPr lang="en-US" b="1" dirty="0">
                <a:solidFill>
                  <a:srgbClr val="00B050"/>
                </a:solidFill>
              </a:rPr>
              <a:t>languages</a:t>
            </a:r>
            <a:r>
              <a:rPr lang="en-US" dirty="0">
                <a:solidFill>
                  <a:srgbClr val="00B050"/>
                </a:solidFill>
              </a:rPr>
              <a:t> replaced much of Roman culture</a:t>
            </a:r>
          </a:p>
          <a:p>
            <a:pPr lvl="0"/>
            <a:r>
              <a:rPr lang="en-US" dirty="0">
                <a:solidFill>
                  <a:srgbClr val="C00000"/>
                </a:solidFill>
              </a:rPr>
              <a:t>Roads and cities disappeared a dark age began in the </a:t>
            </a:r>
            <a:r>
              <a:rPr lang="en-US">
                <a:solidFill>
                  <a:srgbClr val="C00000"/>
                </a:solidFill>
              </a:rPr>
              <a:t>western portion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Christian traditions will give rise to </a:t>
            </a:r>
            <a:r>
              <a:rPr lang="en-US" b="1" dirty="0">
                <a:solidFill>
                  <a:srgbClr val="00B050"/>
                </a:solidFill>
              </a:rPr>
              <a:t>medieval </a:t>
            </a:r>
            <a:r>
              <a:rPr lang="en-US" dirty="0">
                <a:solidFill>
                  <a:srgbClr val="00B050"/>
                </a:solidFill>
              </a:rPr>
              <a:t>civilization in western Europe</a:t>
            </a:r>
          </a:p>
        </p:txBody>
      </p:sp>
    </p:spTree>
    <p:extLst>
      <p:ext uri="{BB962C8B-B14F-4D97-AF65-F5344CB8AC3E}">
        <p14:creationId xmlns:p14="http://schemas.microsoft.com/office/powerpoint/2010/main" val="29976739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89398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               </a:t>
            </a:r>
            <a:r>
              <a:rPr lang="en-US" b="1" dirty="0">
                <a:solidFill>
                  <a:srgbClr val="0070C0"/>
                </a:solidFill>
              </a:rPr>
              <a:t>Rome in a Nutshell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6232545"/>
              </p:ext>
            </p:extLst>
          </p:nvPr>
        </p:nvGraphicFramePr>
        <p:xfrm>
          <a:off x="90152" y="734096"/>
          <a:ext cx="12101848" cy="61716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5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5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5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5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09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</a:t>
                      </a:r>
                      <a:r>
                        <a:rPr lang="en-US" sz="1600" dirty="0">
                          <a:effectLst/>
                        </a:rPr>
                        <a:t>Roman Republic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Roman Empire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Decline and Fall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Christianity in Rome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351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40030" algn="l"/>
                        </a:tabLst>
                      </a:pPr>
                      <a:r>
                        <a:rPr lang="en-US" sz="1800" dirty="0">
                          <a:effectLst/>
                        </a:rPr>
                        <a:t>Founded in 509 BCE after last Etruscan king was overthrown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40030" algn="l"/>
                        </a:tabLst>
                      </a:pPr>
                      <a:r>
                        <a:rPr lang="en-US" sz="1800" dirty="0">
                          <a:effectLst/>
                        </a:rPr>
                        <a:t>Governed by the Senate, elected magistrates and popular assemblies working together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40030" algn="l"/>
                        </a:tabLst>
                      </a:pPr>
                      <a:r>
                        <a:rPr lang="en-US" sz="1800" dirty="0">
                          <a:effectLst/>
                        </a:rPr>
                        <a:t>During the Republic the Romans conquered Italy, Greece, N. Africa and much of Mediterranean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40030" algn="l"/>
                        </a:tabLst>
                      </a:pPr>
                      <a:r>
                        <a:rPr lang="en-US" sz="1800" dirty="0">
                          <a:effectLst/>
                        </a:rPr>
                        <a:t>Problems within the government led to the Republics breakdown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40030" algn="l"/>
                        </a:tabLst>
                      </a:pPr>
                      <a:r>
                        <a:rPr lang="en-US" sz="1800" dirty="0">
                          <a:effectLst/>
                        </a:rPr>
                        <a:t>Julius Caesar, one of the republics last rulers, gained power but was assassinated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40030" algn="l"/>
                        </a:tabLst>
                      </a:pPr>
                      <a:r>
                        <a:rPr lang="en-US" sz="1800" dirty="0">
                          <a:effectLst/>
                        </a:rPr>
                        <a:t>Founded in 27 BCE when Augustus became the first emperor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40030" algn="l"/>
                        </a:tabLst>
                      </a:pPr>
                      <a:r>
                        <a:rPr lang="en-US" sz="1800" dirty="0">
                          <a:effectLst/>
                        </a:rPr>
                        <a:t>The beginning of the empire was marked by peace and prosperity known as </a:t>
                      </a:r>
                      <a:r>
                        <a:rPr lang="en-US" sz="1800" dirty="0" err="1">
                          <a:effectLst/>
                        </a:rPr>
                        <a:t>Pax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Romana</a:t>
                      </a:r>
                      <a:endParaRPr lang="en-US" sz="18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40030" algn="l"/>
                        </a:tabLst>
                      </a:pPr>
                      <a:r>
                        <a:rPr lang="en-US" sz="1800" dirty="0">
                          <a:effectLst/>
                        </a:rPr>
                        <a:t>The empire continued to expand in both the east and west, surrounding the Mediterranean and becoming the largest empire in the ancient world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40030" algn="l"/>
                        </a:tabLst>
                      </a:pPr>
                      <a:r>
                        <a:rPr lang="en-US" sz="1800" dirty="0">
                          <a:effectLst/>
                        </a:rPr>
                        <a:t>Emperors gained more power as time passed making important government decisions themselves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40030" algn="l"/>
                        </a:tabLst>
                      </a:pPr>
                      <a:r>
                        <a:rPr lang="en-US" sz="1800" dirty="0">
                          <a:effectLst/>
                        </a:rPr>
                        <a:t>Political and economic problems began to threaten the empire’s stability in the late 200 &amp; 300’s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40030" algn="l"/>
                        </a:tabLst>
                      </a:pPr>
                      <a:r>
                        <a:rPr lang="en-US" sz="1800" dirty="0">
                          <a:effectLst/>
                        </a:rPr>
                        <a:t>Emperors became absolute rulers to try to stop the decline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40030" algn="l"/>
                        </a:tabLst>
                      </a:pPr>
                      <a:r>
                        <a:rPr lang="en-US" sz="1800" dirty="0">
                          <a:effectLst/>
                        </a:rPr>
                        <a:t>Diocletian divided the empire in half in an effort to prevent its immediate collapse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40030" algn="l"/>
                        </a:tabLst>
                      </a:pPr>
                      <a:r>
                        <a:rPr lang="en-US" sz="1800" dirty="0">
                          <a:effectLst/>
                        </a:rPr>
                        <a:t>Barbarian invasions and other factors led to the collapse of the Western Empire in 476 CE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40030" algn="l"/>
                        </a:tabLst>
                      </a:pPr>
                      <a:r>
                        <a:rPr lang="en-US" sz="1800" dirty="0">
                          <a:effectLst/>
                        </a:rPr>
                        <a:t>The Eastern Empire remained strong for several centuries developing into the Byzantine Empire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40030" algn="l"/>
                        </a:tabLst>
                      </a:pPr>
                      <a:r>
                        <a:rPr lang="en-US" sz="1800" dirty="0">
                          <a:effectLst/>
                        </a:rPr>
                        <a:t>Based on the teachings of Jesus of Nazareth and spread by his disciples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40030" algn="l"/>
                        </a:tabLst>
                      </a:pPr>
                      <a:r>
                        <a:rPr lang="en-US" sz="1800" dirty="0">
                          <a:effectLst/>
                        </a:rPr>
                        <a:t>Taught that people should treat others well and seek forgiveness for their sins to achieve salvation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40030" algn="l"/>
                        </a:tabLst>
                      </a:pPr>
                      <a:r>
                        <a:rPr lang="en-US" sz="1800" dirty="0">
                          <a:effectLst/>
                        </a:rPr>
                        <a:t>Spread throughout the Roman world, especially after Constantine became Christian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40030" algn="l"/>
                        </a:tabLst>
                      </a:pPr>
                      <a:r>
                        <a:rPr lang="en-US" sz="1800" dirty="0">
                          <a:effectLst/>
                        </a:rPr>
                        <a:t>The Christian church began as small close knit groups and became more complex as time passed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4201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39402"/>
          </a:xfrm>
        </p:spPr>
        <p:txBody>
          <a:bodyPr/>
          <a:lstStyle/>
          <a:p>
            <a:r>
              <a:rPr lang="en-US" dirty="0"/>
              <a:t>                             </a:t>
            </a:r>
            <a:r>
              <a:rPr lang="en-US" b="1" i="1" u="sng" dirty="0">
                <a:solidFill>
                  <a:srgbClr val="C00000"/>
                </a:solidFill>
              </a:rPr>
              <a:t>Rome’s Legacy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84102"/>
            <a:ext cx="12192000" cy="5273898"/>
          </a:xfrm>
        </p:spPr>
        <p:txBody>
          <a:bodyPr/>
          <a:lstStyle/>
          <a:p>
            <a:pPr lvl="0"/>
            <a:r>
              <a:rPr lang="en-US" b="1" i="1" dirty="0">
                <a:solidFill>
                  <a:srgbClr val="006600"/>
                </a:solidFill>
              </a:rPr>
              <a:t>Engineering and architecture techniques influenced later building practices</a:t>
            </a:r>
          </a:p>
          <a:p>
            <a:pPr marL="0" lvl="0" indent="0">
              <a:buNone/>
            </a:pPr>
            <a:endParaRPr lang="en-US" b="1" i="1" dirty="0"/>
          </a:p>
          <a:p>
            <a:pPr lvl="0"/>
            <a:r>
              <a:rPr lang="en-US" b="1" i="1" dirty="0">
                <a:solidFill>
                  <a:srgbClr val="0033CC"/>
                </a:solidFill>
              </a:rPr>
              <a:t>Art and literature influenced how people thought and wrote for centuries</a:t>
            </a:r>
          </a:p>
          <a:p>
            <a:pPr marL="0" lvl="0" indent="0">
              <a:buNone/>
            </a:pPr>
            <a:endParaRPr lang="en-US" b="1" i="1" dirty="0"/>
          </a:p>
          <a:p>
            <a:pPr lvl="0"/>
            <a:r>
              <a:rPr lang="en-US" b="1" i="1" dirty="0">
                <a:solidFill>
                  <a:srgbClr val="FF0066"/>
                </a:solidFill>
              </a:rPr>
              <a:t>Latin developed into the Romance languages and influenced English</a:t>
            </a:r>
          </a:p>
        </p:txBody>
      </p:sp>
    </p:spTree>
    <p:extLst>
      <p:ext uri="{BB962C8B-B14F-4D97-AF65-F5344CB8AC3E}">
        <p14:creationId xmlns:p14="http://schemas.microsoft.com/office/powerpoint/2010/main" val="3614225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rgbClr val="002060"/>
                </a:solidFill>
              </a:rPr>
              <a:t>The Government Takes Shape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24000"/>
            <a:ext cx="9139052" cy="53340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In the early republic the most powerful governing body was the </a:t>
            </a:r>
            <a:r>
              <a:rPr lang="en-US" b="1" dirty="0"/>
              <a:t>Senate</a:t>
            </a:r>
          </a:p>
          <a:p>
            <a:pPr lvl="0"/>
            <a:r>
              <a:rPr lang="en-US" dirty="0"/>
              <a:t>Its 300 members were all  </a:t>
            </a:r>
            <a:r>
              <a:rPr lang="en-US" b="1" dirty="0">
                <a:solidFill>
                  <a:srgbClr val="FF0000"/>
                </a:solidFill>
              </a:rPr>
              <a:t>Patricians</a:t>
            </a:r>
            <a:r>
              <a:rPr lang="en-US" dirty="0"/>
              <a:t> Or members of the landholding upper class</a:t>
            </a:r>
          </a:p>
          <a:p>
            <a:pPr lvl="0"/>
            <a:r>
              <a:rPr lang="en-US" dirty="0"/>
              <a:t>Each year the senators elected two </a:t>
            </a:r>
            <a:r>
              <a:rPr lang="en-US" b="1" dirty="0"/>
              <a:t>Consuls</a:t>
            </a:r>
            <a:r>
              <a:rPr lang="en-US" dirty="0"/>
              <a:t>, whose jobs was to supervise the </a:t>
            </a:r>
            <a:r>
              <a:rPr lang="en-US" b="1" dirty="0"/>
              <a:t>business of government and armies</a:t>
            </a:r>
          </a:p>
          <a:p>
            <a:pPr lvl="0"/>
            <a:r>
              <a:rPr lang="en-US" dirty="0"/>
              <a:t>The consuls could only serve </a:t>
            </a:r>
            <a:r>
              <a:rPr lang="en-US" b="1" dirty="0"/>
              <a:t>1 year</a:t>
            </a:r>
          </a:p>
          <a:p>
            <a:pPr lvl="0"/>
            <a:r>
              <a:rPr lang="en-US" dirty="0"/>
              <a:t>By limiting their time in office and making them responsible to the senate, Rome had a system of </a:t>
            </a:r>
            <a:r>
              <a:rPr lang="en-US" b="1" dirty="0"/>
              <a:t>checks and balances</a:t>
            </a:r>
          </a:p>
          <a:p>
            <a:pPr lvl="0"/>
            <a:r>
              <a:rPr lang="en-US" dirty="0"/>
              <a:t>In the event of war the senate would choose a </a:t>
            </a:r>
            <a:r>
              <a:rPr lang="en-US" b="1" dirty="0"/>
              <a:t>dictator</a:t>
            </a:r>
            <a:r>
              <a:rPr lang="en-US" dirty="0"/>
              <a:t> or ruler who has complete control over a government.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dictator </a:t>
            </a:r>
            <a:r>
              <a:rPr lang="en-US" dirty="0"/>
              <a:t>could rule for </a:t>
            </a:r>
            <a:r>
              <a:rPr lang="en-US" b="1" dirty="0"/>
              <a:t>6 months</a:t>
            </a:r>
          </a:p>
        </p:txBody>
      </p:sp>
    </p:spTree>
    <p:extLst>
      <p:ext uri="{BB962C8B-B14F-4D97-AF65-F5344CB8AC3E}">
        <p14:creationId xmlns:p14="http://schemas.microsoft.com/office/powerpoint/2010/main" val="1275768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Plebeians Demand Equality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54162"/>
            <a:ext cx="9144000" cy="530383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At first all government officials were patricians</a:t>
            </a:r>
          </a:p>
          <a:p>
            <a:pPr lvl="0"/>
            <a:r>
              <a:rPr lang="en-US" dirty="0"/>
              <a:t>Plebeians, who made up the bulk of the population had little influence and were not happy</a:t>
            </a:r>
          </a:p>
          <a:p>
            <a:pPr lvl="0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breakthrough was in 450BC when </a:t>
            </a:r>
            <a:r>
              <a:rPr lang="en-US" b="1" dirty="0">
                <a:solidFill>
                  <a:srgbClr val="FF0000"/>
                </a:solidFill>
              </a:rPr>
              <a:t>the Twelve Tablets of Law </a:t>
            </a:r>
            <a:r>
              <a:rPr lang="en-US" dirty="0"/>
              <a:t>were placed in the Forum so all may know the laws</a:t>
            </a:r>
          </a:p>
          <a:p>
            <a:pPr lvl="0"/>
            <a:r>
              <a:rPr lang="en-US" dirty="0"/>
              <a:t>Plebeians could now appeal judgments</a:t>
            </a:r>
          </a:p>
          <a:p>
            <a:pPr lvl="0"/>
            <a:r>
              <a:rPr lang="en-US" dirty="0"/>
              <a:t>Later, they gained the right to elect their own officials called </a:t>
            </a:r>
            <a:r>
              <a:rPr lang="en-US" b="1" dirty="0">
                <a:solidFill>
                  <a:srgbClr val="FF0000"/>
                </a:solidFill>
              </a:rPr>
              <a:t>Tribunes</a:t>
            </a:r>
            <a:r>
              <a:rPr lang="en-US" dirty="0"/>
              <a:t> to protect their interests</a:t>
            </a:r>
          </a:p>
          <a:p>
            <a:pPr lvl="0"/>
            <a:r>
              <a:rPr lang="en-US" dirty="0"/>
              <a:t>Tribunes could </a:t>
            </a:r>
            <a:r>
              <a:rPr lang="en-US" b="1" dirty="0">
                <a:solidFill>
                  <a:srgbClr val="FF0000"/>
                </a:solidFill>
              </a:rPr>
              <a:t>veto</a:t>
            </a:r>
            <a:r>
              <a:rPr lang="en-US" dirty="0"/>
              <a:t> those laws that they felt were harmful to plebeians</a:t>
            </a:r>
          </a:p>
          <a:p>
            <a:r>
              <a:rPr lang="en-US" dirty="0"/>
              <a:t>Slowly plebeians forced the senate to give them more of a voice in the government</a:t>
            </a:r>
          </a:p>
          <a:p>
            <a:r>
              <a:rPr lang="en-US" dirty="0"/>
              <a:t>More than 2,000 years later the framers of the US Constitution would adapt such Roman ideas as the </a:t>
            </a:r>
            <a:r>
              <a:rPr lang="en-US" b="1" dirty="0">
                <a:solidFill>
                  <a:srgbClr val="FF0000"/>
                </a:solidFill>
              </a:rPr>
              <a:t>senate  the veto and checks on political power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146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rgbClr val="00B050"/>
                </a:solidFill>
              </a:rPr>
              <a:t>Citizen Soldiers / Conquered  Lands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89" y="1554162"/>
            <a:ext cx="11887200" cy="5303838"/>
          </a:xfrm>
        </p:spPr>
        <p:txBody>
          <a:bodyPr>
            <a:normAutofit/>
          </a:bodyPr>
          <a:lstStyle/>
          <a:p>
            <a:r>
              <a:rPr lang="en-US" dirty="0"/>
              <a:t>By 270 BC Rome controlled most of the </a:t>
            </a:r>
            <a:r>
              <a:rPr lang="en-US" b="1" dirty="0"/>
              <a:t>Italian peninsula</a:t>
            </a:r>
          </a:p>
          <a:p>
            <a:pPr lvl="0"/>
            <a:r>
              <a:rPr lang="en-US" dirty="0"/>
              <a:t>Rome’s success was due to its skillful </a:t>
            </a:r>
            <a:r>
              <a:rPr lang="en-US" b="1" dirty="0"/>
              <a:t>diplomacy</a:t>
            </a:r>
            <a:r>
              <a:rPr lang="en-US" dirty="0"/>
              <a:t> and its well trained army</a:t>
            </a:r>
          </a:p>
          <a:p>
            <a:pPr lvl="0"/>
            <a:r>
              <a:rPr lang="en-US" dirty="0"/>
              <a:t>The basic unit was a </a:t>
            </a:r>
            <a:r>
              <a:rPr lang="en-US" b="1" dirty="0"/>
              <a:t>legion</a:t>
            </a:r>
            <a:r>
              <a:rPr lang="en-US" dirty="0"/>
              <a:t> who fought for free &amp; furnished their own </a:t>
            </a:r>
            <a:r>
              <a:rPr lang="en-US" b="1" dirty="0"/>
              <a:t>army</a:t>
            </a:r>
          </a:p>
          <a:p>
            <a:pPr lvl="0"/>
            <a:r>
              <a:rPr lang="en-US" u="sng" dirty="0"/>
              <a:t>Conquered peoples had to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1. Had to acknowledge Roman leadership   </a:t>
            </a:r>
          </a:p>
          <a:p>
            <a:pPr marL="0" indent="0">
              <a:buNone/>
            </a:pPr>
            <a:r>
              <a:rPr lang="en-US" dirty="0"/>
              <a:t>      2.  </a:t>
            </a:r>
            <a:r>
              <a:rPr lang="en-US" b="1" dirty="0"/>
              <a:t>Pay taxes</a:t>
            </a:r>
          </a:p>
          <a:p>
            <a:pPr marL="0" indent="0">
              <a:buNone/>
            </a:pPr>
            <a:r>
              <a:rPr lang="en-US" dirty="0"/>
              <a:t>     3.  </a:t>
            </a:r>
            <a:r>
              <a:rPr lang="en-US" b="1" dirty="0"/>
              <a:t>Supply soldiers to the Roman army</a:t>
            </a:r>
          </a:p>
          <a:p>
            <a:pPr lvl="0"/>
            <a:r>
              <a:rPr lang="en-US" dirty="0"/>
              <a:t>In return, Rome letting them keep their own customs and even gave some full citizen ship.</a:t>
            </a:r>
          </a:p>
          <a:p>
            <a:r>
              <a:rPr lang="en-US" dirty="0"/>
              <a:t>As a result,  most conquered lands remained </a:t>
            </a:r>
            <a:r>
              <a:rPr lang="en-US" b="1" dirty="0"/>
              <a:t>loyal </a:t>
            </a:r>
            <a:r>
              <a:rPr lang="en-US" dirty="0"/>
              <a:t> to Rome</a:t>
            </a:r>
          </a:p>
        </p:txBody>
      </p:sp>
    </p:spTree>
    <p:extLst>
      <p:ext uri="{BB962C8B-B14F-4D97-AF65-F5344CB8AC3E}">
        <p14:creationId xmlns:p14="http://schemas.microsoft.com/office/powerpoint/2010/main" val="594989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6600"/>
                </a:solidFill>
              </a:rPr>
              <a:t>            </a:t>
            </a:r>
            <a:r>
              <a:rPr lang="en-US" b="1" u="sng" dirty="0">
                <a:solidFill>
                  <a:srgbClr val="006600"/>
                </a:solidFill>
              </a:rPr>
              <a:t>Protection and Unification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54162"/>
            <a:ext cx="9144000" cy="5303838"/>
          </a:xfrm>
        </p:spPr>
        <p:txBody>
          <a:bodyPr>
            <a:normAutofit/>
          </a:bodyPr>
          <a:lstStyle/>
          <a:p>
            <a:r>
              <a:rPr lang="en-US" dirty="0"/>
              <a:t>To protect its conquests, Rome posted soldiers throughout he land</a:t>
            </a:r>
          </a:p>
          <a:p>
            <a:pPr lvl="0"/>
            <a:r>
              <a:rPr lang="en-US" dirty="0"/>
              <a:t>It built a network of </a:t>
            </a:r>
            <a:r>
              <a:rPr lang="en-US" b="1" dirty="0"/>
              <a:t>roads</a:t>
            </a:r>
            <a:r>
              <a:rPr lang="en-US" dirty="0"/>
              <a:t> to link distant territories  </a:t>
            </a:r>
          </a:p>
          <a:p>
            <a:pPr lvl="0"/>
            <a:r>
              <a:rPr lang="en-US" dirty="0"/>
              <a:t>  As trade and travel increased, local peoples incorporated </a:t>
            </a:r>
            <a:r>
              <a:rPr lang="en-US" b="1" dirty="0"/>
              <a:t>Latin</a:t>
            </a:r>
            <a:r>
              <a:rPr lang="en-US" dirty="0"/>
              <a:t> into their languages and adopted many Roman customs and </a:t>
            </a:r>
            <a:r>
              <a:rPr lang="en-US" b="1" dirty="0"/>
              <a:t>beliefs</a:t>
            </a:r>
            <a:r>
              <a:rPr lang="en-US" dirty="0"/>
              <a:t> </a:t>
            </a:r>
          </a:p>
          <a:p>
            <a:r>
              <a:rPr lang="en-US" dirty="0"/>
              <a:t>Italy began to </a:t>
            </a:r>
            <a:r>
              <a:rPr lang="en-US" b="1" dirty="0"/>
              <a:t>unite</a:t>
            </a:r>
            <a:r>
              <a:rPr lang="en-US" dirty="0"/>
              <a:t> under Roman rule</a:t>
            </a:r>
          </a:p>
          <a:p>
            <a:r>
              <a:rPr lang="en-US" dirty="0"/>
              <a:t>Roman roads, forum Engineering an Empire 9min</a:t>
            </a:r>
          </a:p>
          <a:p>
            <a:r>
              <a:rPr lang="en-US" dirty="0">
                <a:hlinkClick r:id="rId2"/>
              </a:rPr>
              <a:t>https://www.youtube.com/watch?v=W1phqEmyxGY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697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Wars with Carthage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12093262" cy="55626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Rome’s conquests brought it in contacts with Carthage</a:t>
            </a:r>
          </a:p>
          <a:p>
            <a:pPr lvl="0"/>
            <a:r>
              <a:rPr lang="en-US" dirty="0"/>
              <a:t>Carthage was a city state on the  northern coast of Africa  And ruled over an empire stretching across  N. Africa &amp; W. Mediterranean 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Between 264-146 BCE Rome fought three wars against Carthage called the </a:t>
            </a:r>
            <a:r>
              <a:rPr lang="en-US" b="1" dirty="0"/>
              <a:t>Punic Wars </a:t>
            </a:r>
            <a:r>
              <a:rPr lang="en-US" dirty="0"/>
              <a:t>from Punicus, the Latin word for Phoenician</a:t>
            </a:r>
          </a:p>
          <a:p>
            <a:pPr lvl="0"/>
            <a:r>
              <a:rPr lang="en-US" b="1" u="sng" dirty="0">
                <a:solidFill>
                  <a:srgbClr val="FF0000"/>
                </a:solidFill>
              </a:rPr>
              <a:t>First Punic War:</a:t>
            </a:r>
            <a:r>
              <a:rPr lang="en-US" u="sng" dirty="0">
                <a:solidFill>
                  <a:srgbClr val="FF0000"/>
                </a:solidFill>
              </a:rPr>
              <a:t>  </a:t>
            </a:r>
            <a:r>
              <a:rPr lang="en-US" dirty="0"/>
              <a:t>was largely a naval battle over the </a:t>
            </a:r>
            <a:r>
              <a:rPr lang="en-US" i="1" dirty="0"/>
              <a:t>Straits  of Mesina</a:t>
            </a:r>
            <a:r>
              <a:rPr lang="en-US" dirty="0"/>
              <a:t>.</a:t>
            </a:r>
            <a:r>
              <a:rPr lang="en-US" u="sng" dirty="0"/>
              <a:t> </a:t>
            </a:r>
            <a:r>
              <a:rPr lang="en-US" dirty="0"/>
              <a:t>Rome defeated Carthage and won </a:t>
            </a:r>
            <a:r>
              <a:rPr lang="en-US" b="1" dirty="0"/>
              <a:t>Sicily, Corsica and Sardinia</a:t>
            </a:r>
          </a:p>
          <a:p>
            <a:pPr lvl="0"/>
            <a:r>
              <a:rPr lang="en-US" b="1" u="sng" dirty="0">
                <a:solidFill>
                  <a:srgbClr val="FF0000"/>
                </a:solidFill>
              </a:rPr>
              <a:t>Second Punic War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/>
              <a:t>: </a:t>
            </a:r>
            <a:r>
              <a:rPr lang="en-US" dirty="0"/>
              <a:t>The Carthaginians  sought </a:t>
            </a:r>
            <a:r>
              <a:rPr lang="en-US" b="1" dirty="0"/>
              <a:t>revenge.  </a:t>
            </a:r>
            <a:r>
              <a:rPr lang="en-US" dirty="0"/>
              <a:t>The Carthaginian general </a:t>
            </a:r>
            <a:r>
              <a:rPr lang="en-US" b="1" dirty="0">
                <a:solidFill>
                  <a:srgbClr val="FF0000"/>
                </a:solidFill>
              </a:rPr>
              <a:t>Hannibal</a:t>
            </a:r>
            <a:r>
              <a:rPr lang="en-US" dirty="0"/>
              <a:t> led his army, including war elephants across the Pyrenees, through France and over the </a:t>
            </a:r>
            <a:r>
              <a:rPr lang="en-US" b="1" dirty="0"/>
              <a:t>Alps </a:t>
            </a:r>
            <a:r>
              <a:rPr lang="en-US" dirty="0"/>
              <a:t>into Italy.  This cost him nearly half of his </a:t>
            </a:r>
            <a:r>
              <a:rPr lang="en-US" b="1" dirty="0"/>
              <a:t>army</a:t>
            </a:r>
            <a:r>
              <a:rPr lang="en-US" dirty="0"/>
              <a:t>.  He did surprise the Romans  and for </a:t>
            </a:r>
            <a:r>
              <a:rPr lang="en-US" b="1" dirty="0"/>
              <a:t>15</a:t>
            </a:r>
            <a:r>
              <a:rPr lang="en-US" dirty="0"/>
              <a:t>  years Hannibal and his army moved across Italy. </a:t>
            </a:r>
            <a:r>
              <a:rPr lang="en-US" u="sng" dirty="0"/>
              <a:t> </a:t>
            </a:r>
            <a:r>
              <a:rPr lang="en-US" dirty="0"/>
              <a:t>The Carthaginians </a:t>
            </a:r>
            <a:r>
              <a:rPr lang="en-US" b="1" dirty="0"/>
              <a:t>failed </a:t>
            </a:r>
            <a:r>
              <a:rPr lang="en-US" dirty="0"/>
              <a:t>to capture Rome . Rome sent an army to attack Carthage and defeated Carthage</a:t>
            </a:r>
          </a:p>
          <a:p>
            <a:r>
              <a:rPr lang="en-US" b="1" u="sng" dirty="0">
                <a:solidFill>
                  <a:srgbClr val="FF0000"/>
                </a:solidFill>
              </a:rPr>
              <a:t>Third Punic War</a:t>
            </a:r>
            <a:r>
              <a:rPr lang="en-US" b="1" u="sng" dirty="0"/>
              <a:t>:</a:t>
            </a:r>
            <a:r>
              <a:rPr lang="en-US" u="sng" dirty="0"/>
              <a:t>  </a:t>
            </a:r>
            <a:r>
              <a:rPr lang="en-US" dirty="0"/>
              <a:t>Rome saw </a:t>
            </a:r>
            <a:r>
              <a:rPr lang="en-US" b="1" dirty="0"/>
              <a:t>Carthage</a:t>
            </a:r>
            <a:r>
              <a:rPr lang="en-US" dirty="0"/>
              <a:t> as a rival and wanted revenge for Hannibal’s destruction so Rome completely </a:t>
            </a:r>
            <a:r>
              <a:rPr lang="en-US" b="1" dirty="0"/>
              <a:t>destroyed</a:t>
            </a:r>
            <a:r>
              <a:rPr lang="en-US" dirty="0"/>
              <a:t> Carthage.  Survivors were</a:t>
            </a:r>
            <a:r>
              <a:rPr lang="en-US" b="1" dirty="0"/>
              <a:t> killed </a:t>
            </a:r>
            <a:r>
              <a:rPr lang="en-US" dirty="0"/>
              <a:t>or </a:t>
            </a:r>
            <a:r>
              <a:rPr lang="en-US" b="1" dirty="0"/>
              <a:t>sold </a:t>
            </a:r>
            <a:r>
              <a:rPr lang="en-US" dirty="0"/>
              <a:t>into slavery; they poured salt into the earth</a:t>
            </a:r>
          </a:p>
        </p:txBody>
      </p:sp>
    </p:spTree>
    <p:extLst>
      <p:ext uri="{BB962C8B-B14F-4D97-AF65-F5344CB8AC3E}">
        <p14:creationId xmlns:p14="http://schemas.microsoft.com/office/powerpoint/2010/main" val="3942528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        </a:t>
            </a:r>
            <a:r>
              <a:rPr lang="en-US" b="1" u="sng" dirty="0">
                <a:solidFill>
                  <a:srgbClr val="FF3399"/>
                </a:solidFill>
              </a:rPr>
              <a:t>Social and Economic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09" y="1554162"/>
            <a:ext cx="11900079" cy="53038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The many conquest brought many riches into Rome</a:t>
            </a:r>
          </a:p>
          <a:p>
            <a:pPr lvl="0"/>
            <a:r>
              <a:rPr lang="en-US" dirty="0"/>
              <a:t>A new class of wealthy Romans emerged who built huge estates driving many small farmers out of work </a:t>
            </a:r>
          </a:p>
          <a:p>
            <a:pPr lvl="0"/>
            <a:r>
              <a:rPr lang="en-US" dirty="0"/>
              <a:t>As Rome conquered more and more land   they forced the captured people to work as </a:t>
            </a:r>
            <a:r>
              <a:rPr lang="en-US" b="1" dirty="0">
                <a:solidFill>
                  <a:srgbClr val="C00000"/>
                </a:solidFill>
              </a:rPr>
              <a:t>slaves</a:t>
            </a:r>
          </a:p>
          <a:p>
            <a:pPr lvl="0"/>
            <a:r>
              <a:rPr lang="en-US" dirty="0"/>
              <a:t>Widespread use of slave labor </a:t>
            </a:r>
            <a:r>
              <a:rPr lang="en-US" dirty="0">
                <a:solidFill>
                  <a:srgbClr val="C00000"/>
                </a:solidFill>
              </a:rPr>
              <a:t>hurt small farmers</a:t>
            </a:r>
          </a:p>
          <a:p>
            <a:pPr lvl="0"/>
            <a:r>
              <a:rPr lang="en-US" dirty="0"/>
              <a:t>Huge quantities of grain forced the prices down forcing many farmers into debt and forced to sell their land</a:t>
            </a:r>
          </a:p>
          <a:p>
            <a:pPr lvl="0"/>
            <a:r>
              <a:rPr lang="en-US" dirty="0"/>
              <a:t>These landless farmers flocked to </a:t>
            </a:r>
            <a:r>
              <a:rPr lang="en-US" b="1" dirty="0">
                <a:solidFill>
                  <a:srgbClr val="C00000"/>
                </a:solidFill>
              </a:rPr>
              <a:t>Rome looking for jobs</a:t>
            </a:r>
          </a:p>
          <a:p>
            <a:r>
              <a:rPr lang="en-US" dirty="0"/>
              <a:t>There they joined a growing class of unemployed causing a gap between </a:t>
            </a:r>
            <a:r>
              <a:rPr lang="en-US" b="1" dirty="0">
                <a:solidFill>
                  <a:srgbClr val="C00000"/>
                </a:solidFill>
              </a:rPr>
              <a:t>rich and poor </a:t>
            </a:r>
            <a:r>
              <a:rPr lang="en-US" dirty="0"/>
              <a:t>and angry mobs began to </a:t>
            </a:r>
            <a:r>
              <a:rPr lang="en-US" b="1" dirty="0">
                <a:solidFill>
                  <a:srgbClr val="C00000"/>
                </a:solidFill>
              </a:rPr>
              <a:t>riot</a:t>
            </a:r>
          </a:p>
        </p:txBody>
      </p:sp>
    </p:spTree>
    <p:extLst>
      <p:ext uri="{BB962C8B-B14F-4D97-AF65-F5344CB8AC3E}">
        <p14:creationId xmlns:p14="http://schemas.microsoft.com/office/powerpoint/2010/main" val="2847434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3415</Words>
  <Application>Microsoft Office PowerPoint</Application>
  <PresentationFormat>Widescreen</PresentationFormat>
  <Paragraphs>296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Aharoni</vt:lpstr>
      <vt:lpstr>Algerian</vt:lpstr>
      <vt:lpstr>Arial</vt:lpstr>
      <vt:lpstr>Calibri</vt:lpstr>
      <vt:lpstr>Calibri Light</vt:lpstr>
      <vt:lpstr>Symbol</vt:lpstr>
      <vt:lpstr>Times New Roman</vt:lpstr>
      <vt:lpstr>Office Theme</vt:lpstr>
      <vt:lpstr>Ancient Rome and the Rise of Christianity Notes</vt:lpstr>
      <vt:lpstr>  Geography of Italy </vt:lpstr>
      <vt:lpstr>The Roman Republic</vt:lpstr>
      <vt:lpstr>The Government Takes Shape</vt:lpstr>
      <vt:lpstr>Plebeians Demand Equality </vt:lpstr>
      <vt:lpstr>Citizen Soldiers / Conquered  Lands </vt:lpstr>
      <vt:lpstr>            Protection and Unification</vt:lpstr>
      <vt:lpstr>Wars with Carthage</vt:lpstr>
      <vt:lpstr>        Social and Economic Effects</vt:lpstr>
      <vt:lpstr>Attempts at Reform</vt:lpstr>
      <vt:lpstr>              Decline of the Republic </vt:lpstr>
      <vt:lpstr> Julius Caesar’s Rise  to Power </vt:lpstr>
      <vt:lpstr>Assassination and  Civil Wars </vt:lpstr>
      <vt:lpstr>            Rome Becomes an Empire</vt:lpstr>
      <vt:lpstr> Roman Empire /A Stable Government   </vt:lpstr>
      <vt:lpstr>Bad Emperors and Good Emperors </vt:lpstr>
      <vt:lpstr>                           Pax Romana</vt:lpstr>
      <vt:lpstr> Bread and Circuses</vt:lpstr>
      <vt:lpstr>                   Greco-Roman Civilization </vt:lpstr>
      <vt:lpstr>Art &amp; Architecture</vt:lpstr>
      <vt:lpstr>                     Technology &amp; Science </vt:lpstr>
      <vt:lpstr>              Common Principals of Roman Law</vt:lpstr>
      <vt:lpstr>Mystery Religions /Religious Toleration</vt:lpstr>
      <vt:lpstr>                 Jesus and His Message/Life of Jesus </vt:lpstr>
      <vt:lpstr>                           The Message</vt:lpstr>
      <vt:lpstr>                        Death on the cross</vt:lpstr>
      <vt:lpstr>Spread of Christianity/Work of Paul</vt:lpstr>
      <vt:lpstr>                             Persecution</vt:lpstr>
      <vt:lpstr>               Reasons for Christianity’s Appeal</vt:lpstr>
      <vt:lpstr>                                  Triumph</vt:lpstr>
      <vt:lpstr> Crisis and Reforms / Economic and Social Problems  </vt:lpstr>
      <vt:lpstr>                      Emperor Diocletian </vt:lpstr>
      <vt:lpstr>                  Dividing the empire</vt:lpstr>
      <vt:lpstr>                       Emperor Constantine </vt:lpstr>
      <vt:lpstr>                             Rome Defeated</vt:lpstr>
      <vt:lpstr>            The Fall of the Roman Empire</vt:lpstr>
      <vt:lpstr>                       Did Rome Fall?</vt:lpstr>
      <vt:lpstr>                            Rome in a Nutshell</vt:lpstr>
      <vt:lpstr>                             Rome’s Legacy</vt:lpstr>
    </vt:vector>
  </TitlesOfParts>
  <Company>Wake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Ancient Rome and the Rise of Christianity Notes</dc:title>
  <dc:creator>Carrie Churchill</dc:creator>
  <cp:lastModifiedBy>Carrie Churchill</cp:lastModifiedBy>
  <cp:revision>14</cp:revision>
  <dcterms:created xsi:type="dcterms:W3CDTF">2017-02-13T20:33:12Z</dcterms:created>
  <dcterms:modified xsi:type="dcterms:W3CDTF">2020-02-19T14:36:34Z</dcterms:modified>
</cp:coreProperties>
</file>