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58" r:id="rId3"/>
    <p:sldId id="413" r:id="rId4"/>
    <p:sldId id="290" r:id="rId5"/>
    <p:sldId id="280" r:id="rId6"/>
    <p:sldId id="438" r:id="rId7"/>
    <p:sldId id="439" r:id="rId8"/>
    <p:sldId id="263" r:id="rId9"/>
    <p:sldId id="451" r:id="rId10"/>
    <p:sldId id="362" r:id="rId11"/>
    <p:sldId id="419" r:id="rId12"/>
    <p:sldId id="454" r:id="rId13"/>
    <p:sldId id="393" r:id="rId14"/>
    <p:sldId id="407" r:id="rId15"/>
    <p:sldId id="261" r:id="rId16"/>
    <p:sldId id="294" r:id="rId17"/>
    <p:sldId id="326" r:id="rId18"/>
    <p:sldId id="296" r:id="rId19"/>
    <p:sldId id="299" r:id="rId20"/>
    <p:sldId id="418" r:id="rId21"/>
    <p:sldId id="307" r:id="rId22"/>
    <p:sldId id="455" r:id="rId23"/>
    <p:sldId id="269" r:id="rId24"/>
    <p:sldId id="374" r:id="rId25"/>
    <p:sldId id="343" r:id="rId26"/>
    <p:sldId id="339" r:id="rId27"/>
    <p:sldId id="440" r:id="rId28"/>
    <p:sldId id="456" r:id="rId29"/>
    <p:sldId id="317" r:id="rId30"/>
    <p:sldId id="356" r:id="rId31"/>
    <p:sldId id="359" r:id="rId32"/>
    <p:sldId id="357" r:id="rId33"/>
    <p:sldId id="441" r:id="rId34"/>
    <p:sldId id="380" r:id="rId35"/>
    <p:sldId id="398" r:id="rId36"/>
    <p:sldId id="445" r:id="rId37"/>
    <p:sldId id="387" r:id="rId38"/>
    <p:sldId id="457" r:id="rId39"/>
    <p:sldId id="403" r:id="rId40"/>
    <p:sldId id="3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4143-0837-47FC-83BA-B1258AC6AB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458CB3-B81C-430D-9766-9683904009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5B94EB-578E-4616-B0DC-BF88F63C557C}"/>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5" name="Footer Placeholder 4">
            <a:extLst>
              <a:ext uri="{FF2B5EF4-FFF2-40B4-BE49-F238E27FC236}">
                <a16:creationId xmlns:a16="http://schemas.microsoft.com/office/drawing/2014/main" id="{97C6668A-E19A-4A4D-A3A1-1F83DD367A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6C22E-03AC-4906-B7C6-7A2076134526}"/>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4201461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77E6-6224-4A4F-8F21-14171B128E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220FCE-C98A-42D8-98D1-D0279440DB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B1983-D9E2-4328-A79F-57C5662CD593}"/>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5" name="Footer Placeholder 4">
            <a:extLst>
              <a:ext uri="{FF2B5EF4-FFF2-40B4-BE49-F238E27FC236}">
                <a16:creationId xmlns:a16="http://schemas.microsoft.com/office/drawing/2014/main" id="{71FA7DD4-8360-452A-A571-94522A680A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2DF34-DEC0-4C02-BFE2-ADA940ABD0B2}"/>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413848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741B4F-A13B-4B81-8ABB-D22FCC9914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808960-B19F-4EFA-BADB-965116FF63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D9B0B1-18A0-4236-9D47-146BA24C3FA9}"/>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5" name="Footer Placeholder 4">
            <a:extLst>
              <a:ext uri="{FF2B5EF4-FFF2-40B4-BE49-F238E27FC236}">
                <a16:creationId xmlns:a16="http://schemas.microsoft.com/office/drawing/2014/main" id="{E29050DF-DAFC-4B38-B55F-7761A99CB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2AD09-64CF-4CBF-95FE-9ED12D0262BB}"/>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157749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58C4B-4258-41BE-AB27-F57C4830EA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D8E4D-44F5-4E3A-B0DE-AC52155CBE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AB83F-102B-44EB-9D88-C2973A485697}"/>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5" name="Footer Placeholder 4">
            <a:extLst>
              <a:ext uri="{FF2B5EF4-FFF2-40B4-BE49-F238E27FC236}">
                <a16:creationId xmlns:a16="http://schemas.microsoft.com/office/drawing/2014/main" id="{8766382C-B687-42E8-AC97-AC8B76FA5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59084-899F-4E58-B294-FA6378D0E0D7}"/>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382207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7857-DA1B-4061-9A2B-A5D1529FCA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287EDD-A045-484C-90D6-3011F961A7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1E684F-9FBE-4039-9A60-60EEB305337B}"/>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5" name="Footer Placeholder 4">
            <a:extLst>
              <a:ext uri="{FF2B5EF4-FFF2-40B4-BE49-F238E27FC236}">
                <a16:creationId xmlns:a16="http://schemas.microsoft.com/office/drawing/2014/main" id="{7B1DEDB6-F676-48A6-A12A-5D186850A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DFEFB-8B68-4523-BE3F-F611FE32D063}"/>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1951995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37C4-795D-4896-9A70-38D6196040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70D38-246B-4711-89CF-4CBE5E55D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04F371-D142-41C4-A55D-A0F44B93C8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9F9244-2908-4A24-9124-C3E2C07DB50F}"/>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6" name="Footer Placeholder 5">
            <a:extLst>
              <a:ext uri="{FF2B5EF4-FFF2-40B4-BE49-F238E27FC236}">
                <a16:creationId xmlns:a16="http://schemas.microsoft.com/office/drawing/2014/main" id="{17ABB902-E1CB-4EFB-B0DD-DD309C7064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27243B-BD78-4417-A07E-84C8A6E7CBC1}"/>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221567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7DED4-71B0-4975-9435-A043515C1E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053C5-CA38-4EFF-856C-0D778A45D8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764976-BBFB-4098-B956-74997EB38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B7ED0F-02F4-46A3-B655-0D340C041D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2B2A21-9A96-4220-81CE-EDF2953F1E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F39750-7D9F-4254-948C-57FEF133E6BC}"/>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8" name="Footer Placeholder 7">
            <a:extLst>
              <a:ext uri="{FF2B5EF4-FFF2-40B4-BE49-F238E27FC236}">
                <a16:creationId xmlns:a16="http://schemas.microsoft.com/office/drawing/2014/main" id="{DE51CF8F-25FF-46D4-AA7E-1C010074CC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7F1EC9-1FCE-40EC-B501-46D9147875E1}"/>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364927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34DA4-6EE8-401F-9398-7FD81520C0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6228CB-FE62-4A08-A98A-E32299964983}"/>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4" name="Footer Placeholder 3">
            <a:extLst>
              <a:ext uri="{FF2B5EF4-FFF2-40B4-BE49-F238E27FC236}">
                <a16:creationId xmlns:a16="http://schemas.microsoft.com/office/drawing/2014/main" id="{04893FC8-4C07-4A6B-A750-C8CCCAD9C0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1B96A-89C7-4B22-BE50-C6BB196532DC}"/>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64780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B6494-3F51-4FFA-866E-220622FD03A2}"/>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3" name="Footer Placeholder 2">
            <a:extLst>
              <a:ext uri="{FF2B5EF4-FFF2-40B4-BE49-F238E27FC236}">
                <a16:creationId xmlns:a16="http://schemas.microsoft.com/office/drawing/2014/main" id="{5D7E4960-2B0A-49C9-B562-0D11E8BF09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A8AA22-2924-441C-AEEE-AECBB88E23A0}"/>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1566066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58BB9-9681-433F-A4DE-618A4BCC1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9CF57-FC53-4447-886D-4D3130BB4C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6564C6-3541-4091-B6E9-6401E60F9A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8C417-1E6A-4137-9EDB-7488A55C5D13}"/>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6" name="Footer Placeholder 5">
            <a:extLst>
              <a:ext uri="{FF2B5EF4-FFF2-40B4-BE49-F238E27FC236}">
                <a16:creationId xmlns:a16="http://schemas.microsoft.com/office/drawing/2014/main" id="{89DB1C9E-AC0A-4186-993C-9B6FCE708F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9D1D8F-0D7F-4753-BA7F-9A2401B92168}"/>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379357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8BF6-8587-4C09-8E2E-92E165823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0010AD-3E46-4D74-A2B2-0269867D31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77AE53-CCB6-40C8-8AF3-B6AE7C611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11C2F9-9BCC-4494-8527-1C0E1CDAEAAF}"/>
              </a:ext>
            </a:extLst>
          </p:cNvPr>
          <p:cNvSpPr>
            <a:spLocks noGrp="1"/>
          </p:cNvSpPr>
          <p:nvPr>
            <p:ph type="dt" sz="half" idx="10"/>
          </p:nvPr>
        </p:nvSpPr>
        <p:spPr/>
        <p:txBody>
          <a:bodyPr/>
          <a:lstStyle/>
          <a:p>
            <a:fld id="{4C68A1C2-C37B-4C23-ABBB-03AC222C2193}" type="datetimeFigureOut">
              <a:rPr lang="en-US" smtClean="0"/>
              <a:t>5/4/2020</a:t>
            </a:fld>
            <a:endParaRPr lang="en-US"/>
          </a:p>
        </p:txBody>
      </p:sp>
      <p:sp>
        <p:nvSpPr>
          <p:cNvPr id="6" name="Footer Placeholder 5">
            <a:extLst>
              <a:ext uri="{FF2B5EF4-FFF2-40B4-BE49-F238E27FC236}">
                <a16:creationId xmlns:a16="http://schemas.microsoft.com/office/drawing/2014/main" id="{475E61E9-87CA-4ABC-B297-212BACB13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61AB5A-6465-4823-BE4E-CABEDBF1A60A}"/>
              </a:ext>
            </a:extLst>
          </p:cNvPr>
          <p:cNvSpPr>
            <a:spLocks noGrp="1"/>
          </p:cNvSpPr>
          <p:nvPr>
            <p:ph type="sldNum" sz="quarter" idx="12"/>
          </p:nvPr>
        </p:nvSpPr>
        <p:spPr/>
        <p:txBody>
          <a:bodyPr/>
          <a:lstStyle/>
          <a:p>
            <a:fld id="{5250EE38-ACB2-4D2E-A09B-FDAC3AF94C04}" type="slidenum">
              <a:rPr lang="en-US" smtClean="0"/>
              <a:t>‹#›</a:t>
            </a:fld>
            <a:endParaRPr lang="en-US"/>
          </a:p>
        </p:txBody>
      </p:sp>
    </p:spTree>
    <p:extLst>
      <p:ext uri="{BB962C8B-B14F-4D97-AF65-F5344CB8AC3E}">
        <p14:creationId xmlns:p14="http://schemas.microsoft.com/office/powerpoint/2010/main" val="302026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8FCA7-8205-4785-A4B3-2D8D51305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4887FD-2DDF-4BB1-ABB9-91D466C8EB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C639A-1EFC-40B4-934D-203E16738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8A1C2-C37B-4C23-ABBB-03AC222C2193}" type="datetimeFigureOut">
              <a:rPr lang="en-US" smtClean="0"/>
              <a:t>5/4/2020</a:t>
            </a:fld>
            <a:endParaRPr lang="en-US"/>
          </a:p>
        </p:txBody>
      </p:sp>
      <p:sp>
        <p:nvSpPr>
          <p:cNvPr id="5" name="Footer Placeholder 4">
            <a:extLst>
              <a:ext uri="{FF2B5EF4-FFF2-40B4-BE49-F238E27FC236}">
                <a16:creationId xmlns:a16="http://schemas.microsoft.com/office/drawing/2014/main" id="{847C01F0-D284-44F5-8918-D48D0556CD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092290-26BE-4586-9E19-6CA52FAEC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50EE38-ACB2-4D2E-A09B-FDAC3AF94C04}" type="slidenum">
              <a:rPr lang="en-US" smtClean="0"/>
              <a:t>‹#›</a:t>
            </a:fld>
            <a:endParaRPr lang="en-US"/>
          </a:p>
        </p:txBody>
      </p:sp>
    </p:spTree>
    <p:extLst>
      <p:ext uri="{BB962C8B-B14F-4D97-AF65-F5344CB8AC3E}">
        <p14:creationId xmlns:p14="http://schemas.microsoft.com/office/powerpoint/2010/main" val="23443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TwtS6Jy3ll8"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c22DD7rHM-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youtube.com/watch?v=kIID5FDi2JQ"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s://www.youtube.com/watch?v=6HuKphKJnQk" TargetMode="Externa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F8DDF-74A8-4F7A-86EE-26C3F0926011}"/>
              </a:ext>
            </a:extLst>
          </p:cNvPr>
          <p:cNvSpPr>
            <a:spLocks noGrp="1"/>
          </p:cNvSpPr>
          <p:nvPr>
            <p:ph type="ctrTitle"/>
          </p:nvPr>
        </p:nvSpPr>
        <p:spPr>
          <a:xfrm>
            <a:off x="185529" y="1122363"/>
            <a:ext cx="11635409" cy="2387600"/>
          </a:xfrm>
        </p:spPr>
        <p:txBody>
          <a:bodyPr/>
          <a:lstStyle/>
          <a:p>
            <a:r>
              <a:rPr lang="en-US" b="1" u="sng" dirty="0">
                <a:solidFill>
                  <a:srgbClr val="C00000"/>
                </a:solidFill>
              </a:rPr>
              <a:t>APHUGE: Unit 1 Quick Review</a:t>
            </a:r>
          </a:p>
        </p:txBody>
      </p:sp>
      <p:sp>
        <p:nvSpPr>
          <p:cNvPr id="3" name="Subtitle 2">
            <a:extLst>
              <a:ext uri="{FF2B5EF4-FFF2-40B4-BE49-F238E27FC236}">
                <a16:creationId xmlns:a16="http://schemas.microsoft.com/office/drawing/2014/main" id="{DCD18E8B-8E85-4C3F-ADF2-1977C8D3D8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3946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F229-75BC-4EB2-9896-8D79866E7EAD}"/>
              </a:ext>
            </a:extLst>
          </p:cNvPr>
          <p:cNvSpPr>
            <a:spLocks noGrp="1"/>
          </p:cNvSpPr>
          <p:nvPr>
            <p:ph type="title"/>
          </p:nvPr>
        </p:nvSpPr>
        <p:spPr>
          <a:xfrm>
            <a:off x="662940" y="0"/>
            <a:ext cx="11529060" cy="1840230"/>
          </a:xfrm>
        </p:spPr>
        <p:txBody>
          <a:bodyPr>
            <a:normAutofit fontScale="90000"/>
          </a:bodyPr>
          <a:lstStyle/>
          <a:p>
            <a:r>
              <a:rPr lang="en-US" dirty="0"/>
              <a:t>“</a:t>
            </a:r>
            <a:r>
              <a:rPr lang="en-US" b="1" dirty="0"/>
              <a:t>The physical features, economic features, and  cultural features that make up a region are called its </a:t>
            </a:r>
            <a:r>
              <a:rPr lang="en-US" b="1" u="sng" dirty="0">
                <a:solidFill>
                  <a:srgbClr val="C00000"/>
                </a:solidFill>
              </a:rPr>
              <a:t>cultural landscape</a:t>
            </a:r>
            <a:r>
              <a:rPr lang="en-US" b="1" dirty="0"/>
              <a:t>.”</a:t>
            </a:r>
          </a:p>
        </p:txBody>
      </p:sp>
      <p:pic>
        <p:nvPicPr>
          <p:cNvPr id="6" name="Content Placeholder 5">
            <a:extLst>
              <a:ext uri="{FF2B5EF4-FFF2-40B4-BE49-F238E27FC236}">
                <a16:creationId xmlns:a16="http://schemas.microsoft.com/office/drawing/2014/main" id="{5C985748-7F24-4BE7-8F5C-2793C82203AB}"/>
              </a:ext>
            </a:extLst>
          </p:cNvPr>
          <p:cNvPicPr>
            <a:picLocks noGrp="1" noChangeAspect="1"/>
          </p:cNvPicPr>
          <p:nvPr>
            <p:ph sz="half" idx="1"/>
          </p:nvPr>
        </p:nvPicPr>
        <p:blipFill>
          <a:blip r:embed="rId2"/>
          <a:stretch>
            <a:fillRect/>
          </a:stretch>
        </p:blipFill>
        <p:spPr>
          <a:xfrm>
            <a:off x="800100" y="2251711"/>
            <a:ext cx="5724525" cy="4777740"/>
          </a:xfrm>
        </p:spPr>
      </p:pic>
      <p:pic>
        <p:nvPicPr>
          <p:cNvPr id="8" name="Content Placeholder 7">
            <a:extLst>
              <a:ext uri="{FF2B5EF4-FFF2-40B4-BE49-F238E27FC236}">
                <a16:creationId xmlns:a16="http://schemas.microsoft.com/office/drawing/2014/main" id="{24BF9620-230F-41D9-85B6-0DF9A0227D6B}"/>
              </a:ext>
            </a:extLst>
          </p:cNvPr>
          <p:cNvPicPr>
            <a:picLocks noGrp="1" noChangeAspect="1"/>
          </p:cNvPicPr>
          <p:nvPr>
            <p:ph sz="half" idx="2"/>
          </p:nvPr>
        </p:nvPicPr>
        <p:blipFill>
          <a:blip r:embed="rId3"/>
          <a:stretch>
            <a:fillRect/>
          </a:stretch>
        </p:blipFill>
        <p:spPr>
          <a:xfrm>
            <a:off x="6524625" y="2406892"/>
            <a:ext cx="5667375" cy="4302518"/>
          </a:xfrm>
        </p:spPr>
      </p:pic>
    </p:spTree>
    <p:extLst>
      <p:ext uri="{BB962C8B-B14F-4D97-AF65-F5344CB8AC3E}">
        <p14:creationId xmlns:p14="http://schemas.microsoft.com/office/powerpoint/2010/main" val="662491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9601200" cy="1081668"/>
          </a:xfrm>
        </p:spPr>
        <p:txBody>
          <a:bodyPr/>
          <a:lstStyle/>
          <a:p>
            <a:r>
              <a:rPr lang="en-US" dirty="0"/>
              <a:t>                   </a:t>
            </a:r>
            <a:r>
              <a:rPr lang="en-US" b="1" u="sng" dirty="0">
                <a:solidFill>
                  <a:srgbClr val="0033CC"/>
                </a:solidFill>
              </a:rPr>
              <a:t>Types of Regions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2950" y="600075"/>
            <a:ext cx="11356123" cy="6101807"/>
          </a:xfrm>
        </p:spPr>
      </p:pic>
    </p:spTree>
    <p:extLst>
      <p:ext uri="{BB962C8B-B14F-4D97-AF65-F5344CB8AC3E}">
        <p14:creationId xmlns:p14="http://schemas.microsoft.com/office/powerpoint/2010/main" val="420290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6280C-618D-4E41-9C6E-9751EB59EBFE}"/>
              </a:ext>
            </a:extLst>
          </p:cNvPr>
          <p:cNvSpPr>
            <a:spLocks noGrp="1"/>
          </p:cNvSpPr>
          <p:nvPr>
            <p:ph type="title"/>
          </p:nvPr>
        </p:nvSpPr>
        <p:spPr>
          <a:xfrm>
            <a:off x="1371600" y="0"/>
            <a:ext cx="9601200" cy="757238"/>
          </a:xfrm>
        </p:spPr>
        <p:txBody>
          <a:bodyPr/>
          <a:lstStyle/>
          <a:p>
            <a:r>
              <a:rPr lang="en-US" dirty="0"/>
              <a:t>                            Regions</a:t>
            </a:r>
          </a:p>
        </p:txBody>
      </p:sp>
      <p:graphicFrame>
        <p:nvGraphicFramePr>
          <p:cNvPr id="6" name="Table 6">
            <a:extLst>
              <a:ext uri="{FF2B5EF4-FFF2-40B4-BE49-F238E27FC236}">
                <a16:creationId xmlns:a16="http://schemas.microsoft.com/office/drawing/2014/main" id="{8DAEF1FC-A470-486E-90DB-850CF3D53EC7}"/>
              </a:ext>
            </a:extLst>
          </p:cNvPr>
          <p:cNvGraphicFramePr>
            <a:graphicFrameLocks noGrp="1"/>
          </p:cNvGraphicFramePr>
          <p:nvPr>
            <p:ph idx="1"/>
          </p:nvPr>
        </p:nvGraphicFramePr>
        <p:xfrm>
          <a:off x="800100" y="871537"/>
          <a:ext cx="11258550" cy="5800725"/>
        </p:xfrm>
        <a:graphic>
          <a:graphicData uri="http://schemas.openxmlformats.org/drawingml/2006/table">
            <a:tbl>
              <a:tblPr firstRow="1" bandRow="1">
                <a:tableStyleId>{5C22544A-7EE6-4342-B048-85BDC9FD1C3A}</a:tableStyleId>
              </a:tblPr>
              <a:tblGrid>
                <a:gridCol w="2496317">
                  <a:extLst>
                    <a:ext uri="{9D8B030D-6E8A-4147-A177-3AD203B41FA5}">
                      <a16:colId xmlns:a16="http://schemas.microsoft.com/office/drawing/2014/main" val="20245384"/>
                    </a:ext>
                  </a:extLst>
                </a:gridCol>
                <a:gridCol w="3484790">
                  <a:extLst>
                    <a:ext uri="{9D8B030D-6E8A-4147-A177-3AD203B41FA5}">
                      <a16:colId xmlns:a16="http://schemas.microsoft.com/office/drawing/2014/main" val="794008023"/>
                    </a:ext>
                  </a:extLst>
                </a:gridCol>
                <a:gridCol w="5277443">
                  <a:extLst>
                    <a:ext uri="{9D8B030D-6E8A-4147-A177-3AD203B41FA5}">
                      <a16:colId xmlns:a16="http://schemas.microsoft.com/office/drawing/2014/main" val="3072979143"/>
                    </a:ext>
                  </a:extLst>
                </a:gridCol>
              </a:tblGrid>
              <a:tr h="446149">
                <a:tc>
                  <a:txBody>
                    <a:bodyPr/>
                    <a:lstStyle/>
                    <a:p>
                      <a:r>
                        <a:rPr lang="en-US" b="1" dirty="0"/>
                        <a:t>Type of Region</a:t>
                      </a:r>
                    </a:p>
                  </a:txBody>
                  <a:tcPr/>
                </a:tc>
                <a:tc>
                  <a:txBody>
                    <a:bodyPr/>
                    <a:lstStyle/>
                    <a:p>
                      <a:r>
                        <a:rPr lang="en-US" b="1" dirty="0"/>
                        <a:t>                   Definition</a:t>
                      </a:r>
                    </a:p>
                  </a:txBody>
                  <a:tcPr/>
                </a:tc>
                <a:tc>
                  <a:txBody>
                    <a:bodyPr/>
                    <a:lstStyle/>
                    <a:p>
                      <a:r>
                        <a:rPr lang="en-US" b="1" dirty="0"/>
                        <a:t>                                Examples</a:t>
                      </a:r>
                    </a:p>
                  </a:txBody>
                  <a:tcPr/>
                </a:tc>
                <a:extLst>
                  <a:ext uri="{0D108BD9-81ED-4DB2-BD59-A6C34878D82A}">
                    <a16:rowId xmlns:a16="http://schemas.microsoft.com/office/drawing/2014/main" val="2635841368"/>
                  </a:ext>
                </a:extLst>
              </a:tr>
              <a:tr h="1995002">
                <a:tc>
                  <a:txBody>
                    <a:bodyPr/>
                    <a:lstStyle/>
                    <a:p>
                      <a:r>
                        <a:rPr lang="en-US" b="1" dirty="0"/>
                        <a:t>Formal or uniform </a:t>
                      </a:r>
                    </a:p>
                  </a:txBody>
                  <a:tcPr/>
                </a:tc>
                <a:tc>
                  <a:txBody>
                    <a:bodyPr/>
                    <a:lstStyle/>
                    <a:p>
                      <a:r>
                        <a:rPr lang="en-US" b="1" dirty="0"/>
                        <a:t>A region with a high level of consistency in a certain cultural or physical attribute</a:t>
                      </a:r>
                    </a:p>
                  </a:txBody>
                  <a:tcPr/>
                </a:tc>
                <a:tc>
                  <a:txBody>
                    <a:bodyPr/>
                    <a:lstStyle/>
                    <a:p>
                      <a:r>
                        <a:rPr lang="en-US" b="1" dirty="0"/>
                        <a:t>French speaking region of Canada</a:t>
                      </a:r>
                    </a:p>
                    <a:p>
                      <a:r>
                        <a:rPr lang="en-US" b="1" dirty="0"/>
                        <a:t>Dairying region or North America</a:t>
                      </a:r>
                    </a:p>
                    <a:p>
                      <a:r>
                        <a:rPr lang="en-US" b="1" dirty="0"/>
                        <a:t>Official boundaries demarcating states such as Poland, Thailand or subdivisions like Iowa and Georgia</a:t>
                      </a:r>
                    </a:p>
                    <a:p>
                      <a:r>
                        <a:rPr lang="en-US" b="1" dirty="0"/>
                        <a:t>Tropical region or desert region</a:t>
                      </a:r>
                    </a:p>
                  </a:txBody>
                  <a:tcPr/>
                </a:tc>
                <a:extLst>
                  <a:ext uri="{0D108BD9-81ED-4DB2-BD59-A6C34878D82A}">
                    <a16:rowId xmlns:a16="http://schemas.microsoft.com/office/drawing/2014/main" val="1872263342"/>
                  </a:ext>
                </a:extLst>
              </a:tr>
              <a:tr h="2090176">
                <a:tc>
                  <a:txBody>
                    <a:bodyPr/>
                    <a:lstStyle/>
                    <a:p>
                      <a:r>
                        <a:rPr lang="en-US" b="1" dirty="0"/>
                        <a:t>Functional or nodal</a:t>
                      </a:r>
                    </a:p>
                  </a:txBody>
                  <a:tcPr/>
                </a:tc>
                <a:tc>
                  <a:txBody>
                    <a:bodyPr/>
                    <a:lstStyle/>
                    <a:p>
                      <a:r>
                        <a:rPr lang="en-US" b="1" dirty="0"/>
                        <a:t>A region with a node or center hub, surrounded by interconnecting linkages. Usually connections relate to trade, communications, transportation</a:t>
                      </a:r>
                    </a:p>
                  </a:txBody>
                  <a:tcPr/>
                </a:tc>
                <a:tc>
                  <a:txBody>
                    <a:bodyPr/>
                    <a:lstStyle/>
                    <a:p>
                      <a:r>
                        <a:rPr lang="en-US" b="1" dirty="0"/>
                        <a:t>Metropolitan area of Chicago</a:t>
                      </a:r>
                    </a:p>
                    <a:p>
                      <a:r>
                        <a:rPr lang="en-US" b="1" dirty="0"/>
                        <a:t>News stations, newspaper delivery, local bus routes, radio stations</a:t>
                      </a:r>
                    </a:p>
                  </a:txBody>
                  <a:tcPr/>
                </a:tc>
                <a:extLst>
                  <a:ext uri="{0D108BD9-81ED-4DB2-BD59-A6C34878D82A}">
                    <a16:rowId xmlns:a16="http://schemas.microsoft.com/office/drawing/2014/main" val="1303469924"/>
                  </a:ext>
                </a:extLst>
              </a:tr>
              <a:tr h="1269398">
                <a:tc>
                  <a:txBody>
                    <a:bodyPr/>
                    <a:lstStyle/>
                    <a:p>
                      <a:r>
                        <a:rPr lang="en-US" b="1" dirty="0"/>
                        <a:t>Perceptual or vernacular</a:t>
                      </a:r>
                    </a:p>
                  </a:txBody>
                  <a:tcPr/>
                </a:tc>
                <a:tc>
                  <a:txBody>
                    <a:bodyPr/>
                    <a:lstStyle/>
                    <a:p>
                      <a:r>
                        <a:rPr lang="en-US" b="1" dirty="0"/>
                        <a:t>A region defined by feelings and prejudices that may or may not be true. A construct of one’s  mental map</a:t>
                      </a:r>
                    </a:p>
                  </a:txBody>
                  <a:tcPr/>
                </a:tc>
                <a:tc>
                  <a:txBody>
                    <a:bodyPr/>
                    <a:lstStyle/>
                    <a:p>
                      <a:r>
                        <a:rPr lang="en-US" b="1" dirty="0"/>
                        <a:t>Dixie, Bible Belt, Rust Belt, Hillbilly region, Urban street gang’s turf, China town, Hillbilly region, the Heartland,</a:t>
                      </a:r>
                    </a:p>
                  </a:txBody>
                  <a:tcPr/>
                </a:tc>
                <a:extLst>
                  <a:ext uri="{0D108BD9-81ED-4DB2-BD59-A6C34878D82A}">
                    <a16:rowId xmlns:a16="http://schemas.microsoft.com/office/drawing/2014/main" val="99673150"/>
                  </a:ext>
                </a:extLst>
              </a:tr>
            </a:tbl>
          </a:graphicData>
        </a:graphic>
      </p:graphicFrame>
    </p:spTree>
    <p:extLst>
      <p:ext uri="{BB962C8B-B14F-4D97-AF65-F5344CB8AC3E}">
        <p14:creationId xmlns:p14="http://schemas.microsoft.com/office/powerpoint/2010/main" val="2582013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98BC-2234-4798-8A6D-8D39B2E54E3E}"/>
              </a:ext>
            </a:extLst>
          </p:cNvPr>
          <p:cNvSpPr>
            <a:spLocks noGrp="1"/>
          </p:cNvSpPr>
          <p:nvPr>
            <p:ph type="title"/>
          </p:nvPr>
        </p:nvSpPr>
        <p:spPr>
          <a:xfrm>
            <a:off x="81648" y="225287"/>
            <a:ext cx="11966917" cy="993913"/>
          </a:xfrm>
        </p:spPr>
        <p:txBody>
          <a:bodyPr>
            <a:normAutofit fontScale="90000"/>
          </a:bodyPr>
          <a:lstStyle/>
          <a:p>
            <a:r>
              <a:rPr lang="en-US" dirty="0"/>
              <a:t> </a:t>
            </a:r>
            <a:r>
              <a:rPr lang="en-US" b="1" u="sng" dirty="0">
                <a:solidFill>
                  <a:srgbClr val="C00000"/>
                </a:solidFill>
              </a:rPr>
              <a:t>Density: </a:t>
            </a:r>
            <a:r>
              <a:rPr lang="en-US" sz="3100" dirty="0"/>
              <a:t>is the number of things—which could be people, animals, plants, or objects—in a certain area. The frequency something occurs</a:t>
            </a:r>
            <a:endParaRPr lang="en-US" sz="3100" b="1" u="sng" dirty="0">
              <a:solidFill>
                <a:srgbClr val="C00000"/>
              </a:solidFill>
            </a:endParaRPr>
          </a:p>
        </p:txBody>
      </p:sp>
      <p:sp>
        <p:nvSpPr>
          <p:cNvPr id="3" name="Content Placeholder 2">
            <a:extLst>
              <a:ext uri="{FF2B5EF4-FFF2-40B4-BE49-F238E27FC236}">
                <a16:creationId xmlns:a16="http://schemas.microsoft.com/office/drawing/2014/main" id="{9829011F-77D6-444E-B256-1E90E864A3BA}"/>
              </a:ext>
            </a:extLst>
          </p:cNvPr>
          <p:cNvSpPr>
            <a:spLocks noGrp="1"/>
          </p:cNvSpPr>
          <p:nvPr>
            <p:ph idx="1"/>
          </p:nvPr>
        </p:nvSpPr>
        <p:spPr>
          <a:xfrm>
            <a:off x="225083" y="1546413"/>
            <a:ext cx="11966917" cy="5311588"/>
          </a:xfrm>
        </p:spPr>
        <p:txBody>
          <a:bodyPr>
            <a:normAutofit lnSpcReduction="10000"/>
          </a:bodyPr>
          <a:lstStyle/>
          <a:p>
            <a:r>
              <a:rPr lang="en-US" sz="2800" b="1" u="sng" dirty="0">
                <a:solidFill>
                  <a:srgbClr val="7030A0"/>
                </a:solidFill>
              </a:rPr>
              <a:t>Arithmetic density</a:t>
            </a:r>
            <a:r>
              <a:rPr lang="en-US" sz="2800" dirty="0">
                <a:solidFill>
                  <a:srgbClr val="7030A0"/>
                </a:solidFill>
              </a:rPr>
              <a:t>: Number of objects in an area, commonly used to compare distribution of population in different countries. (# people / sq. kilometer / mile, Areas that are urbanized</a:t>
            </a:r>
          </a:p>
          <a:p>
            <a:r>
              <a:rPr lang="en-US" sz="2800" b="1" u="sng" dirty="0">
                <a:solidFill>
                  <a:srgbClr val="003300"/>
                </a:solidFill>
              </a:rPr>
              <a:t>Physiological density</a:t>
            </a:r>
            <a:r>
              <a:rPr lang="en-US" sz="2800" dirty="0">
                <a:solidFill>
                  <a:srgbClr val="003300"/>
                </a:solidFill>
              </a:rPr>
              <a:t>: Number of persons per unit of area suitable for agriculture. Could mean a country has difﬁculty growing enough food</a:t>
            </a:r>
            <a:r>
              <a:rPr lang="en-US" sz="2800" dirty="0"/>
              <a:t>. Areas where food isn’t being produced, lets us know how much food is being produced in an area for the people the land supports </a:t>
            </a:r>
          </a:p>
          <a:p>
            <a:r>
              <a:rPr lang="en-US" sz="2800" b="1" u="sng" dirty="0">
                <a:solidFill>
                  <a:srgbClr val="FF6600"/>
                </a:solidFill>
              </a:rPr>
              <a:t>Agricultural density:  </a:t>
            </a:r>
            <a:r>
              <a:rPr lang="en-US" sz="2800" dirty="0">
                <a:solidFill>
                  <a:srgbClr val="FF6600"/>
                </a:solidFill>
              </a:rPr>
              <a:t>Number of farmers per unit area of </a:t>
            </a:r>
            <a:r>
              <a:rPr lang="en-US" sz="2800" u="sng" dirty="0">
                <a:solidFill>
                  <a:srgbClr val="FF6600"/>
                </a:solidFill>
              </a:rPr>
              <a:t>farmland</a:t>
            </a:r>
            <a:r>
              <a:rPr lang="en-US" sz="2800" dirty="0">
                <a:solidFill>
                  <a:srgbClr val="FF6600"/>
                </a:solidFill>
              </a:rPr>
              <a:t>. Could mean that a country has inefﬁcient agriculture if it is high density. A low agricultural density like the US means that there is high development, lots of mechanization, you need fewer farmers. Number helps to understand the level of development of a country</a:t>
            </a:r>
          </a:p>
          <a:p>
            <a:r>
              <a:rPr lang="en-US" sz="2800" dirty="0"/>
              <a:t> </a:t>
            </a:r>
            <a:r>
              <a:rPr lang="en-US" sz="2800" b="1" u="sng" dirty="0">
                <a:solidFill>
                  <a:srgbClr val="7030A0"/>
                </a:solidFill>
              </a:rPr>
              <a:t>Housing density-: </a:t>
            </a:r>
            <a:r>
              <a:rPr lang="en-US" sz="2800" dirty="0">
                <a:solidFill>
                  <a:srgbClr val="7030A0"/>
                </a:solidFill>
              </a:rPr>
              <a:t>Number of dwelling units per unit of area -- may mean people live in overcrowded housing, cities – apartments, suburbs - houses</a:t>
            </a:r>
          </a:p>
        </p:txBody>
      </p:sp>
    </p:spTree>
    <p:extLst>
      <p:ext uri="{BB962C8B-B14F-4D97-AF65-F5344CB8AC3E}">
        <p14:creationId xmlns:p14="http://schemas.microsoft.com/office/powerpoint/2010/main" val="2705288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7F27-9904-486F-9A39-615B1E1031CA}"/>
              </a:ext>
            </a:extLst>
          </p:cNvPr>
          <p:cNvSpPr>
            <a:spLocks noGrp="1"/>
          </p:cNvSpPr>
          <p:nvPr>
            <p:ph type="title"/>
          </p:nvPr>
        </p:nvSpPr>
        <p:spPr>
          <a:xfrm>
            <a:off x="901149" y="225288"/>
            <a:ext cx="11171580" cy="1060174"/>
          </a:xfrm>
        </p:spPr>
        <p:txBody>
          <a:bodyPr/>
          <a:lstStyle/>
          <a:p>
            <a:r>
              <a:rPr lang="en-US" dirty="0"/>
              <a:t>                    </a:t>
            </a:r>
            <a:r>
              <a:rPr lang="en-US" b="1" u="sng" dirty="0"/>
              <a:t>Pattern / Concentration</a:t>
            </a:r>
          </a:p>
        </p:txBody>
      </p:sp>
      <p:sp>
        <p:nvSpPr>
          <p:cNvPr id="3" name="Content Placeholder 2">
            <a:extLst>
              <a:ext uri="{FF2B5EF4-FFF2-40B4-BE49-F238E27FC236}">
                <a16:creationId xmlns:a16="http://schemas.microsoft.com/office/drawing/2014/main" id="{2BC69547-B3FB-4089-9B46-3CD544539F4A}"/>
              </a:ext>
            </a:extLst>
          </p:cNvPr>
          <p:cNvSpPr>
            <a:spLocks noGrp="1"/>
          </p:cNvSpPr>
          <p:nvPr>
            <p:ph sz="half" idx="1"/>
          </p:nvPr>
        </p:nvSpPr>
        <p:spPr>
          <a:xfrm>
            <a:off x="728870" y="1285463"/>
            <a:ext cx="5090516" cy="5420138"/>
          </a:xfrm>
        </p:spPr>
        <p:txBody>
          <a:bodyPr>
            <a:normAutofit/>
          </a:bodyPr>
          <a:lstStyle/>
          <a:p>
            <a:r>
              <a:rPr lang="en-US" sz="3200" b="1" u="sng" dirty="0">
                <a:solidFill>
                  <a:srgbClr val="008000"/>
                </a:solidFill>
              </a:rPr>
              <a:t>Pattern</a:t>
            </a:r>
            <a:r>
              <a:rPr lang="en-US" sz="3200" b="1" dirty="0">
                <a:solidFill>
                  <a:srgbClr val="008000"/>
                </a:solidFill>
              </a:rPr>
              <a:t> How things are arranged in space</a:t>
            </a:r>
          </a:p>
          <a:p>
            <a:r>
              <a:rPr lang="en-US" sz="3200" b="1" dirty="0">
                <a:solidFill>
                  <a:srgbClr val="008000"/>
                </a:solidFill>
              </a:rPr>
              <a:t>Described by geometric shapes like linear, such as the arrangement of houses along a street or squares of many cities' blocks. Lack of pattern = Random</a:t>
            </a:r>
          </a:p>
        </p:txBody>
      </p:sp>
      <p:sp>
        <p:nvSpPr>
          <p:cNvPr id="4" name="Content Placeholder 3">
            <a:extLst>
              <a:ext uri="{FF2B5EF4-FFF2-40B4-BE49-F238E27FC236}">
                <a16:creationId xmlns:a16="http://schemas.microsoft.com/office/drawing/2014/main" id="{88C4B325-B6C7-448C-BEA5-1BF4D0A416DD}"/>
              </a:ext>
            </a:extLst>
          </p:cNvPr>
          <p:cNvSpPr>
            <a:spLocks noGrp="1"/>
          </p:cNvSpPr>
          <p:nvPr>
            <p:ph sz="half" idx="2"/>
          </p:nvPr>
        </p:nvSpPr>
        <p:spPr>
          <a:xfrm>
            <a:off x="6525402" y="1571625"/>
            <a:ext cx="5547327" cy="5286375"/>
          </a:xfrm>
        </p:spPr>
        <p:txBody>
          <a:bodyPr>
            <a:normAutofit/>
          </a:bodyPr>
          <a:lstStyle/>
          <a:p>
            <a:r>
              <a:rPr lang="en-US" sz="2800" b="1" u="sng" dirty="0">
                <a:solidFill>
                  <a:srgbClr val="002060"/>
                </a:solidFill>
              </a:rPr>
              <a:t>Concentration</a:t>
            </a:r>
            <a:r>
              <a:rPr lang="en-US" sz="2800" b="1" dirty="0">
                <a:solidFill>
                  <a:srgbClr val="002060"/>
                </a:solidFill>
              </a:rPr>
              <a:t>: how closely things are  related to one another a space. Clustered or Disbursed </a:t>
            </a:r>
          </a:p>
          <a:p>
            <a:r>
              <a:rPr lang="en-US" sz="2800" b="1" dirty="0">
                <a:solidFill>
                  <a:srgbClr val="002060"/>
                </a:solidFill>
              </a:rPr>
              <a:t>Clustered = Agglomerated Dispersed = Scattered</a:t>
            </a:r>
          </a:p>
        </p:txBody>
      </p:sp>
    </p:spTree>
    <p:extLst>
      <p:ext uri="{BB962C8B-B14F-4D97-AF65-F5344CB8AC3E}">
        <p14:creationId xmlns:p14="http://schemas.microsoft.com/office/powerpoint/2010/main" val="3982460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86394-6F07-4DF6-BB03-7EA58040F2FB}"/>
              </a:ext>
            </a:extLst>
          </p:cNvPr>
          <p:cNvSpPr>
            <a:spLocks noGrp="1"/>
          </p:cNvSpPr>
          <p:nvPr>
            <p:ph type="title"/>
          </p:nvPr>
        </p:nvSpPr>
        <p:spPr>
          <a:xfrm>
            <a:off x="1371600" y="0"/>
            <a:ext cx="9601200" cy="914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18C2B663-2BD9-4262-B750-C4E27713A067}"/>
              </a:ext>
            </a:extLst>
          </p:cNvPr>
          <p:cNvPicPr>
            <a:picLocks noGrp="1" noChangeAspect="1"/>
          </p:cNvPicPr>
          <p:nvPr>
            <p:ph idx="1"/>
          </p:nvPr>
        </p:nvPicPr>
        <p:blipFill>
          <a:blip r:embed="rId2"/>
          <a:stretch>
            <a:fillRect/>
          </a:stretch>
        </p:blipFill>
        <p:spPr>
          <a:xfrm>
            <a:off x="697230" y="91440"/>
            <a:ext cx="11494770" cy="7143750"/>
          </a:xfrm>
        </p:spPr>
      </p:pic>
    </p:spTree>
    <p:extLst>
      <p:ext uri="{BB962C8B-B14F-4D97-AF65-F5344CB8AC3E}">
        <p14:creationId xmlns:p14="http://schemas.microsoft.com/office/powerpoint/2010/main" val="228108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B47F-5868-4022-9AF8-D8E6F4F1DDCB}"/>
              </a:ext>
            </a:extLst>
          </p:cNvPr>
          <p:cNvSpPr>
            <a:spLocks noGrp="1"/>
          </p:cNvSpPr>
          <p:nvPr>
            <p:ph type="title"/>
          </p:nvPr>
        </p:nvSpPr>
        <p:spPr>
          <a:xfrm>
            <a:off x="777240" y="0"/>
            <a:ext cx="11414760" cy="1291590"/>
          </a:xfrm>
        </p:spPr>
        <p:txBody>
          <a:bodyPr>
            <a:normAutofit fontScale="90000"/>
          </a:bodyPr>
          <a:lstStyle/>
          <a:p>
            <a:r>
              <a:rPr lang="en-US" dirty="0"/>
              <a:t>How has the time it takes to travel changed through the years? Why? </a:t>
            </a:r>
            <a:r>
              <a:rPr lang="en-US" sz="1400" dirty="0"/>
              <a:t>Mind shift (change in information gathering) 5min: </a:t>
            </a:r>
            <a:r>
              <a:rPr lang="en-US" sz="1400" dirty="0">
                <a:hlinkClick r:id="rId2"/>
              </a:rPr>
              <a:t>https://www.youtube.com/watch?v=TwtS6Jy3ll8</a:t>
            </a:r>
            <a:br>
              <a:rPr lang="en-US" sz="1400" dirty="0"/>
            </a:br>
            <a:endParaRPr lang="en-US" sz="1400" dirty="0"/>
          </a:p>
        </p:txBody>
      </p:sp>
      <p:pic>
        <p:nvPicPr>
          <p:cNvPr id="5" name="Content Placeholder 4">
            <a:extLst>
              <a:ext uri="{FF2B5EF4-FFF2-40B4-BE49-F238E27FC236}">
                <a16:creationId xmlns:a16="http://schemas.microsoft.com/office/drawing/2014/main" id="{51DE1FF1-1303-4695-B056-09DDF367D63A}"/>
              </a:ext>
            </a:extLst>
          </p:cNvPr>
          <p:cNvPicPr>
            <a:picLocks noGrp="1" noChangeAspect="1"/>
          </p:cNvPicPr>
          <p:nvPr>
            <p:ph idx="1"/>
          </p:nvPr>
        </p:nvPicPr>
        <p:blipFill>
          <a:blip r:embed="rId3"/>
          <a:stretch>
            <a:fillRect/>
          </a:stretch>
        </p:blipFill>
        <p:spPr>
          <a:xfrm>
            <a:off x="777240" y="1531938"/>
            <a:ext cx="11414760" cy="5326062"/>
          </a:xfrm>
        </p:spPr>
      </p:pic>
    </p:spTree>
    <p:extLst>
      <p:ext uri="{BB962C8B-B14F-4D97-AF65-F5344CB8AC3E}">
        <p14:creationId xmlns:p14="http://schemas.microsoft.com/office/powerpoint/2010/main" val="2927630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869D2-1733-48A9-9F6F-F248A4A182A7}"/>
              </a:ext>
            </a:extLst>
          </p:cNvPr>
          <p:cNvSpPr>
            <a:spLocks noGrp="1"/>
          </p:cNvSpPr>
          <p:nvPr>
            <p:ph type="title"/>
          </p:nvPr>
        </p:nvSpPr>
        <p:spPr>
          <a:xfrm>
            <a:off x="788670" y="91440"/>
            <a:ext cx="11189970" cy="1108710"/>
          </a:xfrm>
        </p:spPr>
        <p:txBody>
          <a:bodyPr/>
          <a:lstStyle/>
          <a:p>
            <a:r>
              <a:rPr lang="en-US" dirty="0"/>
              <a:t>               </a:t>
            </a:r>
            <a:r>
              <a:rPr lang="en-US" b="1" u="sng" dirty="0">
                <a:solidFill>
                  <a:srgbClr val="0070C0"/>
                </a:solidFill>
              </a:rPr>
              <a:t>Causes of the World Shrinking</a:t>
            </a:r>
          </a:p>
        </p:txBody>
      </p:sp>
      <p:pic>
        <p:nvPicPr>
          <p:cNvPr id="5" name="Content Placeholder 4">
            <a:extLst>
              <a:ext uri="{FF2B5EF4-FFF2-40B4-BE49-F238E27FC236}">
                <a16:creationId xmlns:a16="http://schemas.microsoft.com/office/drawing/2014/main" id="{199D4CCE-76AD-4D9E-8228-8C7A1EF3F84B}"/>
              </a:ext>
            </a:extLst>
          </p:cNvPr>
          <p:cNvPicPr>
            <a:picLocks noGrp="1" noChangeAspect="1"/>
          </p:cNvPicPr>
          <p:nvPr>
            <p:ph idx="1"/>
          </p:nvPr>
        </p:nvPicPr>
        <p:blipFill>
          <a:blip r:embed="rId2"/>
          <a:stretch>
            <a:fillRect/>
          </a:stretch>
        </p:blipFill>
        <p:spPr>
          <a:xfrm>
            <a:off x="788670" y="757238"/>
            <a:ext cx="11403330" cy="6100761"/>
          </a:xfrm>
        </p:spPr>
      </p:pic>
    </p:spTree>
    <p:extLst>
      <p:ext uri="{BB962C8B-B14F-4D97-AF65-F5344CB8AC3E}">
        <p14:creationId xmlns:p14="http://schemas.microsoft.com/office/powerpoint/2010/main" val="3950667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3B949-D6BC-412D-9822-BBE34AB65298}"/>
              </a:ext>
            </a:extLst>
          </p:cNvPr>
          <p:cNvSpPr>
            <a:spLocks noGrp="1"/>
          </p:cNvSpPr>
          <p:nvPr>
            <p:ph type="title"/>
          </p:nvPr>
        </p:nvSpPr>
        <p:spPr>
          <a:xfrm>
            <a:off x="777240" y="-1"/>
            <a:ext cx="11414760" cy="1405055"/>
          </a:xfrm>
        </p:spPr>
        <p:txBody>
          <a:bodyPr>
            <a:normAutofit fontScale="90000"/>
          </a:bodyPr>
          <a:lstStyle/>
          <a:p>
            <a:r>
              <a:rPr lang="en-US" sz="4000" b="1" dirty="0">
                <a:solidFill>
                  <a:srgbClr val="0033CC"/>
                </a:solidFill>
              </a:rPr>
              <a:t>What determines the interaction between places?</a:t>
            </a:r>
            <a:br>
              <a:rPr lang="en-US" sz="4000" b="1" dirty="0">
                <a:solidFill>
                  <a:srgbClr val="0033CC"/>
                </a:solidFill>
              </a:rPr>
            </a:br>
            <a:r>
              <a:rPr lang="en-US" sz="4000" b="1" dirty="0">
                <a:solidFill>
                  <a:srgbClr val="00B050"/>
                </a:solidFill>
              </a:rPr>
              <a:t>Movement: </a:t>
            </a:r>
            <a:r>
              <a:rPr lang="en-US" sz="4000" b="1" dirty="0">
                <a:solidFill>
                  <a:srgbClr val="0033CC"/>
                </a:solidFill>
              </a:rPr>
              <a:t>the theme of geography associated with the </a:t>
            </a:r>
            <a:r>
              <a:rPr lang="en-US" sz="4000" b="1" dirty="0">
                <a:solidFill>
                  <a:srgbClr val="C00000"/>
                </a:solidFill>
              </a:rPr>
              <a:t>flow </a:t>
            </a:r>
            <a:r>
              <a:rPr lang="en-US" sz="4000" b="1" dirty="0">
                <a:solidFill>
                  <a:srgbClr val="0033CC"/>
                </a:solidFill>
              </a:rPr>
              <a:t>of people, goods, and/or ideas</a:t>
            </a:r>
          </a:p>
        </p:txBody>
      </p:sp>
      <p:pic>
        <p:nvPicPr>
          <p:cNvPr id="5" name="Content Placeholder 4">
            <a:extLst>
              <a:ext uri="{FF2B5EF4-FFF2-40B4-BE49-F238E27FC236}">
                <a16:creationId xmlns:a16="http://schemas.microsoft.com/office/drawing/2014/main" id="{2122A930-D815-420B-99C2-8BBB2D519697}"/>
              </a:ext>
            </a:extLst>
          </p:cNvPr>
          <p:cNvPicPr>
            <a:picLocks noGrp="1" noChangeAspect="1"/>
          </p:cNvPicPr>
          <p:nvPr>
            <p:ph idx="1"/>
          </p:nvPr>
        </p:nvPicPr>
        <p:blipFill>
          <a:blip r:embed="rId2"/>
          <a:stretch>
            <a:fillRect/>
          </a:stretch>
        </p:blipFill>
        <p:spPr>
          <a:xfrm>
            <a:off x="868680" y="1973766"/>
            <a:ext cx="11212829" cy="4735009"/>
          </a:xfrm>
        </p:spPr>
      </p:pic>
    </p:spTree>
    <p:extLst>
      <p:ext uri="{BB962C8B-B14F-4D97-AF65-F5344CB8AC3E}">
        <p14:creationId xmlns:p14="http://schemas.microsoft.com/office/powerpoint/2010/main" val="352273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A698-EF83-4DB1-B81C-35E8D8D592BA}"/>
              </a:ext>
            </a:extLst>
          </p:cNvPr>
          <p:cNvSpPr>
            <a:spLocks noGrp="1"/>
          </p:cNvSpPr>
          <p:nvPr>
            <p:ph type="title"/>
          </p:nvPr>
        </p:nvSpPr>
        <p:spPr>
          <a:xfrm>
            <a:off x="754380" y="0"/>
            <a:ext cx="11437620" cy="1577340"/>
          </a:xfrm>
        </p:spPr>
        <p:txBody>
          <a:bodyPr>
            <a:normAutofit fontScale="90000"/>
          </a:bodyPr>
          <a:lstStyle/>
          <a:p>
            <a:r>
              <a:rPr lang="en-US" sz="2200" b="1" u="sng" dirty="0">
                <a:solidFill>
                  <a:srgbClr val="C00000"/>
                </a:solidFill>
              </a:rPr>
              <a:t>Friction of Distance </a:t>
            </a:r>
            <a:r>
              <a:rPr lang="en-US" sz="2200" dirty="0"/>
              <a:t>is based on the notion that distance usually requires some amount of effort, money, and/or energy to overcome. Because of this "friction," spatial </a:t>
            </a:r>
            <a:r>
              <a:rPr lang="en-US" sz="2200" u="sng" dirty="0"/>
              <a:t>i</a:t>
            </a:r>
            <a:r>
              <a:rPr lang="en-US" sz="2200" dirty="0"/>
              <a:t>nteractions will tend to take place more often over shorter distances; quantity of interaction will decline with distance. </a:t>
            </a:r>
            <a:r>
              <a:rPr lang="en-US" sz="1300" dirty="0"/>
              <a:t>Elrod video Friction of distance and distance decay:  </a:t>
            </a:r>
            <a:r>
              <a:rPr lang="en-US" sz="1300" dirty="0">
                <a:hlinkClick r:id="rId2"/>
              </a:rPr>
              <a:t>https://www.youtube.com/watch?v=c22DD7rHM-Q</a:t>
            </a:r>
            <a:br>
              <a:rPr lang="en-US" sz="1300" dirty="0"/>
            </a:br>
            <a:br>
              <a:rPr lang="en-US" sz="1400" dirty="0"/>
            </a:br>
            <a:br>
              <a:rPr lang="en-US" sz="1400" dirty="0"/>
            </a:br>
            <a:br>
              <a:rPr lang="en-US" sz="1400" dirty="0"/>
            </a:br>
            <a:endParaRPr lang="en-US" sz="1300" dirty="0"/>
          </a:p>
        </p:txBody>
      </p:sp>
      <p:pic>
        <p:nvPicPr>
          <p:cNvPr id="5" name="Content Placeholder 4">
            <a:extLst>
              <a:ext uri="{FF2B5EF4-FFF2-40B4-BE49-F238E27FC236}">
                <a16:creationId xmlns:a16="http://schemas.microsoft.com/office/drawing/2014/main" id="{6B211168-D191-43FC-9102-B097071B7379}"/>
              </a:ext>
            </a:extLst>
          </p:cNvPr>
          <p:cNvPicPr>
            <a:picLocks noGrp="1" noChangeAspect="1"/>
          </p:cNvPicPr>
          <p:nvPr>
            <p:ph idx="1"/>
          </p:nvPr>
        </p:nvPicPr>
        <p:blipFill>
          <a:blip r:embed="rId3"/>
          <a:stretch>
            <a:fillRect/>
          </a:stretch>
        </p:blipFill>
        <p:spPr>
          <a:xfrm>
            <a:off x="754380" y="1271239"/>
            <a:ext cx="11437620" cy="5483574"/>
          </a:xfrm>
        </p:spPr>
      </p:pic>
    </p:spTree>
    <p:extLst>
      <p:ext uri="{BB962C8B-B14F-4D97-AF65-F5344CB8AC3E}">
        <p14:creationId xmlns:p14="http://schemas.microsoft.com/office/powerpoint/2010/main" val="16872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3B8F-D5CE-4706-9B54-8466F17449B5}"/>
              </a:ext>
            </a:extLst>
          </p:cNvPr>
          <p:cNvSpPr>
            <a:spLocks noGrp="1"/>
          </p:cNvSpPr>
          <p:nvPr>
            <p:ph type="title"/>
          </p:nvPr>
        </p:nvSpPr>
        <p:spPr>
          <a:xfrm>
            <a:off x="92765" y="139149"/>
            <a:ext cx="11900451" cy="1265581"/>
          </a:xfrm>
        </p:spPr>
        <p:txBody>
          <a:bodyPr>
            <a:normAutofit/>
          </a:bodyPr>
          <a:lstStyle/>
          <a:p>
            <a:r>
              <a:rPr lang="en-US" dirty="0">
                <a:solidFill>
                  <a:srgbClr val="C00000"/>
                </a:solidFill>
              </a:rPr>
              <a:t>         </a:t>
            </a:r>
            <a:r>
              <a:rPr lang="en-US" b="1" u="sng" dirty="0"/>
              <a:t>Unit 1: </a:t>
            </a:r>
            <a:r>
              <a:rPr lang="en-US" b="1" u="sng" dirty="0">
                <a:solidFill>
                  <a:srgbClr val="C00000"/>
                </a:solidFill>
              </a:rPr>
              <a:t>Geography: Its Nature and Perspective</a:t>
            </a:r>
            <a:endParaRPr lang="en-US" u="sng" dirty="0">
              <a:solidFill>
                <a:srgbClr val="C00000"/>
              </a:solidFill>
            </a:endParaRPr>
          </a:p>
        </p:txBody>
      </p:sp>
      <p:pic>
        <p:nvPicPr>
          <p:cNvPr id="5" name="Content Placeholder 4">
            <a:extLst>
              <a:ext uri="{FF2B5EF4-FFF2-40B4-BE49-F238E27FC236}">
                <a16:creationId xmlns:a16="http://schemas.microsoft.com/office/drawing/2014/main" id="{ABD39E25-00FF-49F4-AFCC-93DC7A186F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784" y="1404730"/>
            <a:ext cx="11794433" cy="5314122"/>
          </a:xfrm>
        </p:spPr>
      </p:pic>
    </p:spTree>
    <p:extLst>
      <p:ext uri="{BB962C8B-B14F-4D97-AF65-F5344CB8AC3E}">
        <p14:creationId xmlns:p14="http://schemas.microsoft.com/office/powerpoint/2010/main" val="302803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098" y="200723"/>
            <a:ext cx="11050858" cy="1137424"/>
          </a:xfrm>
        </p:spPr>
        <p:txBody>
          <a:bodyPr>
            <a:normAutofit fontScale="90000"/>
          </a:bodyPr>
          <a:lstStyle/>
          <a:p>
            <a:r>
              <a:rPr lang="en-US" b="1" u="sng" dirty="0">
                <a:solidFill>
                  <a:srgbClr val="C00000"/>
                </a:solidFill>
              </a:rPr>
              <a:t>Friction of Distance and Distance Decay</a:t>
            </a:r>
            <a:br>
              <a:rPr lang="en-US" b="1" u="sng" dirty="0"/>
            </a:br>
            <a:endParaRPr lang="en-US" b="1" u="sng" dirty="0"/>
          </a:p>
        </p:txBody>
      </p:sp>
      <p:sp>
        <p:nvSpPr>
          <p:cNvPr id="3" name="Content Placeholder 2"/>
          <p:cNvSpPr>
            <a:spLocks noGrp="1"/>
          </p:cNvSpPr>
          <p:nvPr>
            <p:ph sz="half" idx="1"/>
          </p:nvPr>
        </p:nvSpPr>
        <p:spPr>
          <a:xfrm>
            <a:off x="780585" y="928688"/>
            <a:ext cx="5402501" cy="5806650"/>
          </a:xfrm>
        </p:spPr>
        <p:txBody>
          <a:bodyPr>
            <a:normAutofit/>
          </a:bodyPr>
          <a:lstStyle/>
          <a:p>
            <a:r>
              <a:rPr lang="en-US" sz="2400" b="1" u="sng" dirty="0">
                <a:solidFill>
                  <a:srgbClr val="7030A0"/>
                </a:solidFill>
              </a:rPr>
              <a:t>Friction of Distance: </a:t>
            </a:r>
            <a:r>
              <a:rPr lang="en-US" sz="2400" b="1" u="sng" dirty="0">
                <a:solidFill>
                  <a:schemeClr val="tx1"/>
                </a:solidFill>
              </a:rPr>
              <a:t>The Cause</a:t>
            </a:r>
          </a:p>
          <a:p>
            <a:r>
              <a:rPr lang="en-US" sz="2400" b="1" dirty="0">
                <a:solidFill>
                  <a:srgbClr val="7030A0"/>
                </a:solidFill>
              </a:rPr>
              <a:t>The impact of distance on interaction</a:t>
            </a:r>
          </a:p>
          <a:p>
            <a:r>
              <a:rPr lang="en-US" sz="2400" b="1" dirty="0">
                <a:solidFill>
                  <a:srgbClr val="7030A0"/>
                </a:solidFill>
              </a:rPr>
              <a:t>amount of effort, money, and/or energy to overcome.</a:t>
            </a:r>
          </a:p>
          <a:p>
            <a:r>
              <a:rPr lang="en-US" sz="2400" b="1" dirty="0">
                <a:solidFill>
                  <a:srgbClr val="7030A0"/>
                </a:solidFill>
              </a:rPr>
              <a:t>Distance creates a barrier to interaction. The greater the distance the greater the barrier </a:t>
            </a:r>
          </a:p>
          <a:p>
            <a:r>
              <a:rPr lang="en-US" sz="2400" b="1" dirty="0">
                <a:solidFill>
                  <a:srgbClr val="7030A0"/>
                </a:solidFill>
              </a:rPr>
              <a:t>Varies from place to place and time to time</a:t>
            </a:r>
          </a:p>
          <a:p>
            <a:r>
              <a:rPr lang="en-US" sz="2400" b="1" dirty="0">
                <a:solidFill>
                  <a:srgbClr val="7030A0"/>
                </a:solidFill>
              </a:rPr>
              <a:t>The Greater the connection (</a:t>
            </a:r>
            <a:r>
              <a:rPr lang="en-US" sz="1800" b="1" dirty="0">
                <a:solidFill>
                  <a:srgbClr val="7030A0"/>
                </a:solidFill>
              </a:rPr>
              <a:t>communication/transportation) </a:t>
            </a:r>
            <a:r>
              <a:rPr lang="en-US" sz="2400" b="1" dirty="0">
                <a:solidFill>
                  <a:srgbClr val="7030A0"/>
                </a:solidFill>
              </a:rPr>
              <a:t>lesser the impact of distances</a:t>
            </a:r>
          </a:p>
          <a:p>
            <a:r>
              <a:rPr lang="en-US" sz="2400" b="1" dirty="0">
                <a:solidFill>
                  <a:srgbClr val="7030A0"/>
                </a:solidFill>
              </a:rPr>
              <a:t> the less connection (communication/transportation) the higher the impact od distance</a:t>
            </a:r>
          </a:p>
        </p:txBody>
      </p:sp>
      <p:sp>
        <p:nvSpPr>
          <p:cNvPr id="4" name="Content Placeholder 3"/>
          <p:cNvSpPr>
            <a:spLocks noGrp="1"/>
          </p:cNvSpPr>
          <p:nvPr>
            <p:ph sz="half" idx="2"/>
          </p:nvPr>
        </p:nvSpPr>
        <p:spPr>
          <a:xfrm>
            <a:off x="6525402" y="928688"/>
            <a:ext cx="5529065" cy="5806650"/>
          </a:xfrm>
        </p:spPr>
        <p:txBody>
          <a:bodyPr>
            <a:normAutofit/>
          </a:bodyPr>
          <a:lstStyle/>
          <a:p>
            <a:r>
              <a:rPr lang="en-US" sz="2800" b="1" u="sng" dirty="0">
                <a:solidFill>
                  <a:srgbClr val="FF3399"/>
                </a:solidFill>
              </a:rPr>
              <a:t>Distance Decay is </a:t>
            </a:r>
            <a:r>
              <a:rPr lang="en-US" sz="2800" b="1" u="sng" dirty="0">
                <a:solidFill>
                  <a:schemeClr val="tx1"/>
                </a:solidFill>
              </a:rPr>
              <a:t>the Effect</a:t>
            </a:r>
          </a:p>
          <a:p>
            <a:r>
              <a:rPr lang="en-US" sz="2800" b="1" dirty="0">
                <a:solidFill>
                  <a:srgbClr val="FF3399"/>
                </a:solidFill>
              </a:rPr>
              <a:t>The result of friction of distance</a:t>
            </a:r>
          </a:p>
          <a:p>
            <a:r>
              <a:rPr lang="en-US" sz="2800" b="1" dirty="0">
                <a:solidFill>
                  <a:srgbClr val="FF3399"/>
                </a:solidFill>
              </a:rPr>
              <a:t>intensity of some phenomenon decreases as distance from it increases</a:t>
            </a:r>
          </a:p>
          <a:p>
            <a:r>
              <a:rPr lang="en-US" sz="2800" b="1" dirty="0">
                <a:solidFill>
                  <a:srgbClr val="FF3399"/>
                </a:solidFill>
              </a:rPr>
              <a:t>Over space the interaction becomes less. The Greater the distance the less interaction</a:t>
            </a:r>
          </a:p>
          <a:p>
            <a:r>
              <a:rPr lang="en-US" sz="2800" b="1" dirty="0">
                <a:solidFill>
                  <a:srgbClr val="FF3399"/>
                </a:solidFill>
              </a:rPr>
              <a:t>Greater the connection (communication/transportation the greater the interaction</a:t>
            </a:r>
          </a:p>
        </p:txBody>
      </p:sp>
    </p:spTree>
    <p:extLst>
      <p:ext uri="{BB962C8B-B14F-4D97-AF65-F5344CB8AC3E}">
        <p14:creationId xmlns:p14="http://schemas.microsoft.com/office/powerpoint/2010/main" val="249921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5363-2CCA-4880-84C9-7CFE1DC56CD5}"/>
              </a:ext>
            </a:extLst>
          </p:cNvPr>
          <p:cNvSpPr>
            <a:spLocks noGrp="1"/>
          </p:cNvSpPr>
          <p:nvPr>
            <p:ph type="title"/>
          </p:nvPr>
        </p:nvSpPr>
        <p:spPr>
          <a:xfrm>
            <a:off x="800100" y="80010"/>
            <a:ext cx="11391900" cy="1108710"/>
          </a:xfrm>
        </p:spPr>
        <p:txBody>
          <a:bodyPr>
            <a:normAutofit fontScale="90000"/>
          </a:bodyPr>
          <a:lstStyle/>
          <a:p>
            <a:r>
              <a:rPr lang="en-US" b="1" dirty="0"/>
              <a:t>A </a:t>
            </a:r>
            <a:r>
              <a:rPr lang="en-US" b="1" u="sng" dirty="0">
                <a:solidFill>
                  <a:srgbClr val="C00000"/>
                </a:solidFill>
              </a:rPr>
              <a:t>hearth</a:t>
            </a:r>
            <a:r>
              <a:rPr lang="en-US" b="1" dirty="0"/>
              <a:t> is the place which an innovation or cultural change originates</a:t>
            </a:r>
            <a:r>
              <a:rPr lang="en-US" dirty="0"/>
              <a:t>.</a:t>
            </a:r>
          </a:p>
        </p:txBody>
      </p:sp>
      <p:pic>
        <p:nvPicPr>
          <p:cNvPr id="6" name="Content Placeholder 5">
            <a:extLst>
              <a:ext uri="{FF2B5EF4-FFF2-40B4-BE49-F238E27FC236}">
                <a16:creationId xmlns:a16="http://schemas.microsoft.com/office/drawing/2014/main" id="{4A79EE99-DBF0-421B-81B7-7176542D3F1C}"/>
              </a:ext>
            </a:extLst>
          </p:cNvPr>
          <p:cNvPicPr>
            <a:picLocks noGrp="1" noChangeAspect="1"/>
          </p:cNvPicPr>
          <p:nvPr>
            <p:ph sz="half" idx="1"/>
          </p:nvPr>
        </p:nvPicPr>
        <p:blipFill>
          <a:blip r:embed="rId2"/>
          <a:stretch>
            <a:fillRect/>
          </a:stretch>
        </p:blipFill>
        <p:spPr>
          <a:xfrm>
            <a:off x="800099" y="1394460"/>
            <a:ext cx="5724525" cy="5463540"/>
          </a:xfrm>
        </p:spPr>
      </p:pic>
      <p:pic>
        <p:nvPicPr>
          <p:cNvPr id="8" name="Content Placeholder 7">
            <a:extLst>
              <a:ext uri="{FF2B5EF4-FFF2-40B4-BE49-F238E27FC236}">
                <a16:creationId xmlns:a16="http://schemas.microsoft.com/office/drawing/2014/main" id="{073957FD-2409-4015-8E03-56F2C3A00B4D}"/>
              </a:ext>
            </a:extLst>
          </p:cNvPr>
          <p:cNvPicPr>
            <a:picLocks noGrp="1" noChangeAspect="1"/>
          </p:cNvPicPr>
          <p:nvPr>
            <p:ph sz="half" idx="2"/>
          </p:nvPr>
        </p:nvPicPr>
        <p:blipFill>
          <a:blip r:embed="rId3"/>
          <a:stretch>
            <a:fillRect/>
          </a:stretch>
        </p:blipFill>
        <p:spPr>
          <a:xfrm>
            <a:off x="6524625" y="1394460"/>
            <a:ext cx="5667375" cy="5463540"/>
          </a:xfrm>
        </p:spPr>
      </p:pic>
    </p:spTree>
    <p:extLst>
      <p:ext uri="{BB962C8B-B14F-4D97-AF65-F5344CB8AC3E}">
        <p14:creationId xmlns:p14="http://schemas.microsoft.com/office/powerpoint/2010/main" val="4114667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49EA-C961-4360-9FED-1D2A2947B49E}"/>
              </a:ext>
            </a:extLst>
          </p:cNvPr>
          <p:cNvSpPr>
            <a:spLocks noGrp="1"/>
          </p:cNvSpPr>
          <p:nvPr>
            <p:ph type="title"/>
          </p:nvPr>
        </p:nvSpPr>
        <p:spPr>
          <a:xfrm>
            <a:off x="1371600" y="0"/>
            <a:ext cx="9601200" cy="1114425"/>
          </a:xfrm>
        </p:spPr>
        <p:txBody>
          <a:bodyPr/>
          <a:lstStyle/>
          <a:p>
            <a:r>
              <a:rPr lang="en-US" dirty="0"/>
              <a:t>                           Diffusion</a:t>
            </a:r>
          </a:p>
        </p:txBody>
      </p:sp>
      <p:graphicFrame>
        <p:nvGraphicFramePr>
          <p:cNvPr id="6" name="Table 6">
            <a:extLst>
              <a:ext uri="{FF2B5EF4-FFF2-40B4-BE49-F238E27FC236}">
                <a16:creationId xmlns:a16="http://schemas.microsoft.com/office/drawing/2014/main" id="{04C021EE-6730-46A4-A056-B004394EF99D}"/>
              </a:ext>
            </a:extLst>
          </p:cNvPr>
          <p:cNvGraphicFramePr>
            <a:graphicFrameLocks noGrp="1"/>
          </p:cNvGraphicFramePr>
          <p:nvPr>
            <p:ph idx="1"/>
          </p:nvPr>
        </p:nvGraphicFramePr>
        <p:xfrm>
          <a:off x="842963" y="1114425"/>
          <a:ext cx="11158536" cy="5498607"/>
        </p:xfrm>
        <a:graphic>
          <a:graphicData uri="http://schemas.openxmlformats.org/drawingml/2006/table">
            <a:tbl>
              <a:tblPr firstRow="1" bandRow="1">
                <a:tableStyleId>{5C22544A-7EE6-4342-B048-85BDC9FD1C3A}</a:tableStyleId>
              </a:tblPr>
              <a:tblGrid>
                <a:gridCol w="2271712">
                  <a:extLst>
                    <a:ext uri="{9D8B030D-6E8A-4147-A177-3AD203B41FA5}">
                      <a16:colId xmlns:a16="http://schemas.microsoft.com/office/drawing/2014/main" val="406480628"/>
                    </a:ext>
                  </a:extLst>
                </a:gridCol>
                <a:gridCol w="5167312">
                  <a:extLst>
                    <a:ext uri="{9D8B030D-6E8A-4147-A177-3AD203B41FA5}">
                      <a16:colId xmlns:a16="http://schemas.microsoft.com/office/drawing/2014/main" val="3081172045"/>
                    </a:ext>
                  </a:extLst>
                </a:gridCol>
                <a:gridCol w="3719512">
                  <a:extLst>
                    <a:ext uri="{9D8B030D-6E8A-4147-A177-3AD203B41FA5}">
                      <a16:colId xmlns:a16="http://schemas.microsoft.com/office/drawing/2014/main" val="445222119"/>
                    </a:ext>
                  </a:extLst>
                </a:gridCol>
              </a:tblGrid>
              <a:tr h="642938">
                <a:tc>
                  <a:txBody>
                    <a:bodyPr/>
                    <a:lstStyle/>
                    <a:p>
                      <a:r>
                        <a:rPr lang="en-US" b="1" dirty="0"/>
                        <a:t>Type of Diffusion </a:t>
                      </a:r>
                    </a:p>
                  </a:txBody>
                  <a:tcPr/>
                </a:tc>
                <a:tc>
                  <a:txBody>
                    <a:bodyPr/>
                    <a:lstStyle/>
                    <a:p>
                      <a:r>
                        <a:rPr lang="en-US" b="1" dirty="0"/>
                        <a:t>                                 Definition         </a:t>
                      </a:r>
                    </a:p>
                  </a:txBody>
                  <a:tcPr/>
                </a:tc>
                <a:tc>
                  <a:txBody>
                    <a:bodyPr/>
                    <a:lstStyle/>
                    <a:p>
                      <a:r>
                        <a:rPr lang="en-US" b="1" dirty="0"/>
                        <a:t>                    Examples</a:t>
                      </a:r>
                    </a:p>
                  </a:txBody>
                  <a:tcPr/>
                </a:tc>
                <a:extLst>
                  <a:ext uri="{0D108BD9-81ED-4DB2-BD59-A6C34878D82A}">
                    <a16:rowId xmlns:a16="http://schemas.microsoft.com/office/drawing/2014/main" val="923865439"/>
                  </a:ext>
                </a:extLst>
              </a:tr>
              <a:tr h="1198069">
                <a:tc>
                  <a:txBody>
                    <a:bodyPr/>
                    <a:lstStyle/>
                    <a:p>
                      <a:r>
                        <a:rPr lang="en-US" b="1" dirty="0"/>
                        <a:t>Relocation</a:t>
                      </a:r>
                    </a:p>
                  </a:txBody>
                  <a:tcPr/>
                </a:tc>
                <a:tc>
                  <a:txBody>
                    <a:bodyPr/>
                    <a:lstStyle/>
                    <a:p>
                      <a:r>
                        <a:rPr lang="en-US" b="1" dirty="0"/>
                        <a:t>Physical transfer of an idea, trait, or artifact to a new region</a:t>
                      </a:r>
                    </a:p>
                  </a:txBody>
                  <a:tcPr/>
                </a:tc>
                <a:tc>
                  <a:txBody>
                    <a:bodyPr/>
                    <a:lstStyle/>
                    <a:p>
                      <a:r>
                        <a:rPr lang="en-US" b="1" dirty="0"/>
                        <a:t>Christianity to the New World by Spaniards; Islam to Indonesia by Muslim traders</a:t>
                      </a:r>
                    </a:p>
                  </a:txBody>
                  <a:tcPr/>
                </a:tc>
                <a:extLst>
                  <a:ext uri="{0D108BD9-81ED-4DB2-BD59-A6C34878D82A}">
                    <a16:rowId xmlns:a16="http://schemas.microsoft.com/office/drawing/2014/main" val="2401366912"/>
                  </a:ext>
                </a:extLst>
              </a:tr>
              <a:tr h="3545505">
                <a:tc>
                  <a:txBody>
                    <a:bodyPr/>
                    <a:lstStyle/>
                    <a:p>
                      <a:r>
                        <a:rPr lang="en-US" b="1" u="sng" dirty="0"/>
                        <a:t>Expansion</a:t>
                      </a:r>
                      <a:r>
                        <a:rPr lang="en-US" b="1" dirty="0"/>
                        <a:t> (types of expansion are shown below)</a:t>
                      </a:r>
                    </a:p>
                    <a:p>
                      <a:endParaRPr lang="en-US" b="1" dirty="0"/>
                    </a:p>
                    <a:p>
                      <a:r>
                        <a:rPr lang="en-US" b="1" u="sng" dirty="0"/>
                        <a:t>Hierarchical </a:t>
                      </a:r>
                    </a:p>
                    <a:p>
                      <a:endParaRPr lang="en-US" b="1" dirty="0"/>
                    </a:p>
                    <a:p>
                      <a:endParaRPr lang="en-US" b="1" dirty="0"/>
                    </a:p>
                    <a:p>
                      <a:endParaRPr lang="en-US" b="1" dirty="0"/>
                    </a:p>
                    <a:p>
                      <a:r>
                        <a:rPr lang="en-US" b="1" u="sng" dirty="0"/>
                        <a:t>Contagious</a:t>
                      </a:r>
                    </a:p>
                    <a:p>
                      <a:endParaRPr lang="en-US" b="1" dirty="0"/>
                    </a:p>
                    <a:p>
                      <a:endParaRPr lang="en-US" b="1" dirty="0"/>
                    </a:p>
                    <a:p>
                      <a:r>
                        <a:rPr lang="en-US" b="1" u="sng" dirty="0"/>
                        <a:t>Stimulus</a:t>
                      </a:r>
                    </a:p>
                  </a:txBody>
                  <a:tcPr/>
                </a:tc>
                <a:tc>
                  <a:txBody>
                    <a:bodyPr/>
                    <a:lstStyle/>
                    <a:p>
                      <a:r>
                        <a:rPr lang="en-US" b="1" dirty="0"/>
                        <a:t>Spread of ideas, traits, or artifact usage to neighboring regions</a:t>
                      </a:r>
                    </a:p>
                    <a:p>
                      <a:endParaRPr lang="en-US" b="1" dirty="0"/>
                    </a:p>
                    <a:p>
                      <a:r>
                        <a:rPr lang="en-US" b="1" dirty="0"/>
                        <a:t>Spread of ideas, </a:t>
                      </a:r>
                      <a:r>
                        <a:rPr lang="en-US" b="1" dirty="0" err="1"/>
                        <a:t>etc</a:t>
                      </a:r>
                      <a:r>
                        <a:rPr lang="en-US" b="1" dirty="0"/>
                        <a:t> first to ruler, king, or highest authority and then downward to subjects or less prominent people</a:t>
                      </a:r>
                    </a:p>
                    <a:p>
                      <a:endParaRPr lang="en-US" b="1" dirty="0"/>
                    </a:p>
                    <a:p>
                      <a:r>
                        <a:rPr lang="en-US" b="1" dirty="0"/>
                        <a:t>Idea, trait </a:t>
                      </a:r>
                      <a:r>
                        <a:rPr lang="en-US" b="1" dirty="0" err="1"/>
                        <a:t>etc</a:t>
                      </a:r>
                      <a:r>
                        <a:rPr lang="en-US" b="1" dirty="0"/>
                        <a:t> spreads evenly outward from diffusion origin or hearth</a:t>
                      </a:r>
                    </a:p>
                    <a:p>
                      <a:endParaRPr lang="en-US" b="1" dirty="0"/>
                    </a:p>
                    <a:p>
                      <a:r>
                        <a:rPr lang="en-US" b="1" dirty="0"/>
                        <a:t>The spread of a general concept throughout a population</a:t>
                      </a:r>
                    </a:p>
                    <a:p>
                      <a:endParaRPr lang="en-US" b="1" dirty="0"/>
                    </a:p>
                  </a:txBody>
                  <a:tcPr/>
                </a:tc>
                <a:tc>
                  <a:txBody>
                    <a:bodyPr/>
                    <a:lstStyle/>
                    <a:p>
                      <a:endParaRPr lang="en-US" b="1" dirty="0"/>
                    </a:p>
                    <a:p>
                      <a:endParaRPr lang="en-US" b="1" dirty="0"/>
                    </a:p>
                    <a:p>
                      <a:endParaRPr lang="en-US" b="1" dirty="0"/>
                    </a:p>
                    <a:p>
                      <a:r>
                        <a:rPr lang="en-US" b="1" dirty="0"/>
                        <a:t>Spread of English in India under British rule so those in prominent positions needed to learn it first</a:t>
                      </a:r>
                    </a:p>
                    <a:p>
                      <a:endParaRPr lang="en-US" b="1" dirty="0"/>
                    </a:p>
                    <a:p>
                      <a:r>
                        <a:rPr lang="en-US" b="1" dirty="0"/>
                        <a:t>Christianity’s spread throughout Europe from monasteries and Roman settlements</a:t>
                      </a:r>
                    </a:p>
                    <a:p>
                      <a:endParaRPr lang="en-US" b="1" dirty="0"/>
                    </a:p>
                    <a:p>
                      <a:r>
                        <a:rPr lang="en-US" b="1" dirty="0"/>
                        <a:t>The development of a written language by Native American groups</a:t>
                      </a:r>
                    </a:p>
                  </a:txBody>
                  <a:tcPr/>
                </a:tc>
                <a:extLst>
                  <a:ext uri="{0D108BD9-81ED-4DB2-BD59-A6C34878D82A}">
                    <a16:rowId xmlns:a16="http://schemas.microsoft.com/office/drawing/2014/main" val="134060465"/>
                  </a:ext>
                </a:extLst>
              </a:tr>
            </a:tbl>
          </a:graphicData>
        </a:graphic>
      </p:graphicFrame>
    </p:spTree>
    <p:extLst>
      <p:ext uri="{BB962C8B-B14F-4D97-AF65-F5344CB8AC3E}">
        <p14:creationId xmlns:p14="http://schemas.microsoft.com/office/powerpoint/2010/main" val="2192228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6CFF3-228A-43F1-A051-79CCD0D974E7}"/>
              </a:ext>
            </a:extLst>
          </p:cNvPr>
          <p:cNvSpPr>
            <a:spLocks noGrp="1"/>
          </p:cNvSpPr>
          <p:nvPr>
            <p:ph type="title"/>
          </p:nvPr>
        </p:nvSpPr>
        <p:spPr>
          <a:xfrm>
            <a:off x="1371600" y="0"/>
            <a:ext cx="9601200" cy="9144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92330906-1796-4128-89AD-334E30063D70}"/>
              </a:ext>
            </a:extLst>
          </p:cNvPr>
          <p:cNvPicPr>
            <a:picLocks noGrp="1" noChangeAspect="1"/>
          </p:cNvPicPr>
          <p:nvPr>
            <p:ph idx="1"/>
          </p:nvPr>
        </p:nvPicPr>
        <p:blipFill>
          <a:blip r:embed="rId2"/>
          <a:stretch>
            <a:fillRect/>
          </a:stretch>
        </p:blipFill>
        <p:spPr>
          <a:xfrm>
            <a:off x="754380" y="91440"/>
            <a:ext cx="11437620" cy="6766560"/>
          </a:xfrm>
        </p:spPr>
      </p:pic>
    </p:spTree>
    <p:extLst>
      <p:ext uri="{BB962C8B-B14F-4D97-AF65-F5344CB8AC3E}">
        <p14:creationId xmlns:p14="http://schemas.microsoft.com/office/powerpoint/2010/main" val="1687767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2BFF-0358-42F6-8D27-A28F31F1FCB1}"/>
              </a:ext>
            </a:extLst>
          </p:cNvPr>
          <p:cNvSpPr>
            <a:spLocks noGrp="1"/>
          </p:cNvSpPr>
          <p:nvPr>
            <p:ph type="title"/>
          </p:nvPr>
        </p:nvSpPr>
        <p:spPr>
          <a:xfrm>
            <a:off x="980501" y="1"/>
            <a:ext cx="10950765" cy="857249"/>
          </a:xfrm>
        </p:spPr>
        <p:txBody>
          <a:bodyPr/>
          <a:lstStyle/>
          <a:p>
            <a:r>
              <a:rPr lang="en-US" dirty="0"/>
              <a:t>                        </a:t>
            </a:r>
            <a:r>
              <a:rPr lang="en-US" u="sng" dirty="0">
                <a:solidFill>
                  <a:srgbClr val="0033CC"/>
                </a:solidFill>
              </a:rPr>
              <a:t>Map Essentials</a:t>
            </a:r>
          </a:p>
        </p:txBody>
      </p:sp>
      <p:pic>
        <p:nvPicPr>
          <p:cNvPr id="5" name="Content Placeholder 4">
            <a:extLst>
              <a:ext uri="{FF2B5EF4-FFF2-40B4-BE49-F238E27FC236}">
                <a16:creationId xmlns:a16="http://schemas.microsoft.com/office/drawing/2014/main" id="{EAC8FDEF-04BD-46F1-887B-B31965D3171D}"/>
              </a:ext>
            </a:extLst>
          </p:cNvPr>
          <p:cNvPicPr>
            <a:picLocks noGrp="1" noChangeAspect="1"/>
          </p:cNvPicPr>
          <p:nvPr>
            <p:ph idx="1"/>
          </p:nvPr>
        </p:nvPicPr>
        <p:blipFill>
          <a:blip r:embed="rId2"/>
          <a:stretch>
            <a:fillRect/>
          </a:stretch>
        </p:blipFill>
        <p:spPr>
          <a:xfrm>
            <a:off x="980501" y="700088"/>
            <a:ext cx="11082968" cy="6157912"/>
          </a:xfrm>
        </p:spPr>
      </p:pic>
    </p:spTree>
    <p:extLst>
      <p:ext uri="{BB962C8B-B14F-4D97-AF65-F5344CB8AC3E}">
        <p14:creationId xmlns:p14="http://schemas.microsoft.com/office/powerpoint/2010/main" val="306380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25EF-2CC6-4EE8-927E-58B84EBCC1D4}"/>
              </a:ext>
            </a:extLst>
          </p:cNvPr>
          <p:cNvSpPr>
            <a:spLocks noGrp="1"/>
          </p:cNvSpPr>
          <p:nvPr>
            <p:ph type="title"/>
          </p:nvPr>
        </p:nvSpPr>
        <p:spPr>
          <a:xfrm>
            <a:off x="800100" y="0"/>
            <a:ext cx="11391900" cy="720090"/>
          </a:xfrm>
        </p:spPr>
        <p:txBody>
          <a:bodyPr>
            <a:normAutofit fontScale="90000"/>
          </a:bodyPr>
          <a:lstStyle/>
          <a:p>
            <a:r>
              <a:rPr lang="en-US" b="1" u="sng" dirty="0">
                <a:solidFill>
                  <a:srgbClr val="C00000"/>
                </a:solidFill>
              </a:rPr>
              <a:t>Map Distortions </a:t>
            </a:r>
            <a:r>
              <a:rPr lang="en-US" sz="1400" b="1" u="sng" dirty="0">
                <a:solidFill>
                  <a:srgbClr val="C00000"/>
                </a:solidFill>
              </a:rPr>
              <a:t>Why all maps are wrong 4 min:  </a:t>
            </a:r>
            <a:r>
              <a:rPr lang="en-US" sz="1400" b="1" u="sng" dirty="0">
                <a:solidFill>
                  <a:srgbClr val="C00000"/>
                </a:solidFill>
                <a:hlinkClick r:id="rId2"/>
              </a:rPr>
              <a:t>https://www.youtube.com/watch?v=kIID5FDi2JQ</a:t>
            </a:r>
            <a:br>
              <a:rPr lang="en-US" sz="1400" b="1" u="sng" dirty="0">
                <a:solidFill>
                  <a:srgbClr val="C00000"/>
                </a:solidFill>
              </a:rPr>
            </a:br>
            <a:endParaRPr lang="en-US" sz="1400" b="1" u="sng" dirty="0">
              <a:solidFill>
                <a:srgbClr val="C00000"/>
              </a:solidFill>
            </a:endParaRPr>
          </a:p>
        </p:txBody>
      </p:sp>
      <p:sp>
        <p:nvSpPr>
          <p:cNvPr id="3" name="Content Placeholder 2">
            <a:extLst>
              <a:ext uri="{FF2B5EF4-FFF2-40B4-BE49-F238E27FC236}">
                <a16:creationId xmlns:a16="http://schemas.microsoft.com/office/drawing/2014/main" id="{3C90A424-554B-4CE0-A882-A93BE1AF65A6}"/>
              </a:ext>
            </a:extLst>
          </p:cNvPr>
          <p:cNvSpPr>
            <a:spLocks noGrp="1"/>
          </p:cNvSpPr>
          <p:nvPr>
            <p:ph sz="half" idx="1"/>
          </p:nvPr>
        </p:nvSpPr>
        <p:spPr>
          <a:xfrm>
            <a:off x="800100" y="960120"/>
            <a:ext cx="6080760" cy="5817869"/>
          </a:xfrm>
        </p:spPr>
        <p:txBody>
          <a:bodyPr>
            <a:normAutofit fontScale="77500" lnSpcReduction="20000"/>
          </a:bodyPr>
          <a:lstStyle/>
          <a:p>
            <a:r>
              <a:rPr lang="en-US" b="1" u="sng" dirty="0">
                <a:solidFill>
                  <a:srgbClr val="7030A0"/>
                </a:solidFill>
              </a:rPr>
              <a:t>Distortion</a:t>
            </a:r>
            <a:r>
              <a:rPr lang="en-US" dirty="0">
                <a:solidFill>
                  <a:srgbClr val="7030A0"/>
                </a:solidFill>
              </a:rPr>
              <a:t>: It is impossible to take the Earth’s round surface and project it onto a flat surface without distortion, or error resulting from the “flattening process</a:t>
            </a:r>
          </a:p>
          <a:p>
            <a:r>
              <a:rPr lang="en-US" b="1" u="sng" dirty="0"/>
              <a:t>“</a:t>
            </a:r>
            <a:r>
              <a:rPr lang="en-US" b="1" u="sng" dirty="0">
                <a:solidFill>
                  <a:srgbClr val="002060"/>
                </a:solidFill>
              </a:rPr>
              <a:t>Projection </a:t>
            </a:r>
            <a:r>
              <a:rPr lang="en-US" dirty="0">
                <a:solidFill>
                  <a:srgbClr val="002060"/>
                </a:solidFill>
              </a:rPr>
              <a:t>is the scientific method of transferring location on Earth’s surface to a flat map</a:t>
            </a:r>
          </a:p>
          <a:p>
            <a:r>
              <a:rPr lang="en-US" b="1" i="1" u="sng" dirty="0">
                <a:solidFill>
                  <a:srgbClr val="C00000"/>
                </a:solidFill>
              </a:rPr>
              <a:t>Four Properties of Maps</a:t>
            </a:r>
          </a:p>
          <a:p>
            <a:r>
              <a:rPr lang="en-US" dirty="0"/>
              <a:t> </a:t>
            </a:r>
            <a:r>
              <a:rPr lang="en-US" b="1" u="sng" dirty="0">
                <a:solidFill>
                  <a:srgbClr val="339933"/>
                </a:solidFill>
              </a:rPr>
              <a:t>Shape</a:t>
            </a:r>
            <a:r>
              <a:rPr lang="en-US" dirty="0">
                <a:solidFill>
                  <a:srgbClr val="339933"/>
                </a:solidFill>
              </a:rPr>
              <a:t>: geometric shapes of objects on the map </a:t>
            </a:r>
          </a:p>
          <a:p>
            <a:r>
              <a:rPr lang="en-US" dirty="0"/>
              <a:t> </a:t>
            </a:r>
            <a:r>
              <a:rPr lang="en-US" b="1" u="sng" dirty="0">
                <a:solidFill>
                  <a:srgbClr val="0033CC"/>
                </a:solidFill>
              </a:rPr>
              <a:t>Size</a:t>
            </a:r>
            <a:r>
              <a:rPr lang="en-US" dirty="0">
                <a:solidFill>
                  <a:srgbClr val="0033CC"/>
                </a:solidFill>
              </a:rPr>
              <a:t>: relative amount of space taken up on a map by landforms or objects</a:t>
            </a:r>
          </a:p>
          <a:p>
            <a:r>
              <a:rPr lang="en-US" dirty="0"/>
              <a:t> </a:t>
            </a:r>
            <a:r>
              <a:rPr lang="en-US" b="1" u="sng" dirty="0">
                <a:solidFill>
                  <a:srgbClr val="FF6600"/>
                </a:solidFill>
              </a:rPr>
              <a:t>Distance</a:t>
            </a:r>
            <a:r>
              <a:rPr lang="en-US" dirty="0">
                <a:solidFill>
                  <a:srgbClr val="FF6600"/>
                </a:solidFill>
              </a:rPr>
              <a:t>: the represented distance between objects on the map </a:t>
            </a:r>
          </a:p>
          <a:p>
            <a:r>
              <a:rPr lang="en-US" dirty="0"/>
              <a:t> </a:t>
            </a:r>
            <a:r>
              <a:rPr lang="en-US" b="1" u="sng" dirty="0">
                <a:solidFill>
                  <a:srgbClr val="CC0099"/>
                </a:solidFill>
              </a:rPr>
              <a:t>Direction</a:t>
            </a:r>
            <a:r>
              <a:rPr lang="en-US" dirty="0">
                <a:solidFill>
                  <a:srgbClr val="CC0099"/>
                </a:solidFill>
              </a:rPr>
              <a:t>: degree of accuracy representing the cardinal directions </a:t>
            </a:r>
          </a:p>
          <a:p>
            <a:r>
              <a:rPr lang="en-US" dirty="0">
                <a:solidFill>
                  <a:srgbClr val="FFC000"/>
                </a:solidFill>
              </a:rPr>
              <a:t>Cartographers must decide which properties of maps to distort by thinking about the map’s purpose</a:t>
            </a:r>
          </a:p>
        </p:txBody>
      </p:sp>
      <p:pic>
        <p:nvPicPr>
          <p:cNvPr id="6" name="Content Placeholder 5">
            <a:extLst>
              <a:ext uri="{FF2B5EF4-FFF2-40B4-BE49-F238E27FC236}">
                <a16:creationId xmlns:a16="http://schemas.microsoft.com/office/drawing/2014/main" id="{26F51F22-0F40-4C74-9F25-7D52174C5E0E}"/>
              </a:ext>
            </a:extLst>
          </p:cNvPr>
          <p:cNvPicPr>
            <a:picLocks noGrp="1" noChangeAspect="1"/>
          </p:cNvPicPr>
          <p:nvPr>
            <p:ph sz="half" idx="2"/>
          </p:nvPr>
        </p:nvPicPr>
        <p:blipFill>
          <a:blip r:embed="rId3"/>
          <a:stretch>
            <a:fillRect/>
          </a:stretch>
        </p:blipFill>
        <p:spPr>
          <a:xfrm>
            <a:off x="6880860" y="960120"/>
            <a:ext cx="5311140" cy="5817869"/>
          </a:xfrm>
        </p:spPr>
      </p:pic>
    </p:spTree>
    <p:extLst>
      <p:ext uri="{BB962C8B-B14F-4D97-AF65-F5344CB8AC3E}">
        <p14:creationId xmlns:p14="http://schemas.microsoft.com/office/powerpoint/2010/main" val="176696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8DF7-53D3-40EA-9795-BE2B1A6FDD81}"/>
              </a:ext>
            </a:extLst>
          </p:cNvPr>
          <p:cNvSpPr>
            <a:spLocks noGrp="1"/>
          </p:cNvSpPr>
          <p:nvPr>
            <p:ph type="title"/>
          </p:nvPr>
        </p:nvSpPr>
        <p:spPr>
          <a:xfrm>
            <a:off x="834390" y="0"/>
            <a:ext cx="11357610" cy="982980"/>
          </a:xfrm>
        </p:spPr>
        <p:txBody>
          <a:bodyPr/>
          <a:lstStyle/>
          <a:p>
            <a:r>
              <a:rPr lang="en-US" dirty="0"/>
              <a:t>                        </a:t>
            </a:r>
            <a:r>
              <a:rPr lang="en-US" b="1" u="sng" dirty="0">
                <a:solidFill>
                  <a:srgbClr val="002060"/>
                </a:solidFill>
              </a:rPr>
              <a:t>Comparing Maps</a:t>
            </a:r>
          </a:p>
        </p:txBody>
      </p:sp>
      <p:pic>
        <p:nvPicPr>
          <p:cNvPr id="5" name="Content Placeholder 4">
            <a:extLst>
              <a:ext uri="{FF2B5EF4-FFF2-40B4-BE49-F238E27FC236}">
                <a16:creationId xmlns:a16="http://schemas.microsoft.com/office/drawing/2014/main" id="{079FC4BC-F7EC-4862-A8D9-C734F4CAD198}"/>
              </a:ext>
            </a:extLst>
          </p:cNvPr>
          <p:cNvPicPr>
            <a:picLocks noGrp="1" noChangeAspect="1"/>
          </p:cNvPicPr>
          <p:nvPr>
            <p:ph idx="1"/>
          </p:nvPr>
        </p:nvPicPr>
        <p:blipFill>
          <a:blip r:embed="rId2"/>
          <a:stretch>
            <a:fillRect/>
          </a:stretch>
        </p:blipFill>
        <p:spPr>
          <a:xfrm>
            <a:off x="708660" y="765810"/>
            <a:ext cx="11483340" cy="6000750"/>
          </a:xfrm>
        </p:spPr>
      </p:pic>
    </p:spTree>
    <p:extLst>
      <p:ext uri="{BB962C8B-B14F-4D97-AF65-F5344CB8AC3E}">
        <p14:creationId xmlns:p14="http://schemas.microsoft.com/office/powerpoint/2010/main" val="2347293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78A88-80DA-48D0-A69C-FE89CEDAF566}"/>
              </a:ext>
            </a:extLst>
          </p:cNvPr>
          <p:cNvSpPr>
            <a:spLocks noGrp="1"/>
          </p:cNvSpPr>
          <p:nvPr>
            <p:ph type="title"/>
          </p:nvPr>
        </p:nvSpPr>
        <p:spPr>
          <a:xfrm>
            <a:off x="1371600" y="0"/>
            <a:ext cx="5043488" cy="990600"/>
          </a:xfrm>
        </p:spPr>
        <p:txBody>
          <a:bodyPr/>
          <a:lstStyle/>
          <a:p>
            <a:r>
              <a:rPr lang="en-US" b="1" u="sng" dirty="0"/>
              <a:t>Map Scales</a:t>
            </a:r>
            <a:r>
              <a:rPr lang="en-US" dirty="0"/>
              <a:t>, </a:t>
            </a:r>
          </a:p>
        </p:txBody>
      </p:sp>
      <p:sp>
        <p:nvSpPr>
          <p:cNvPr id="3" name="Content Placeholder 2">
            <a:extLst>
              <a:ext uri="{FF2B5EF4-FFF2-40B4-BE49-F238E27FC236}">
                <a16:creationId xmlns:a16="http://schemas.microsoft.com/office/drawing/2014/main" id="{882051E4-C9CF-4EB4-9C1B-86849DE5D753}"/>
              </a:ext>
            </a:extLst>
          </p:cNvPr>
          <p:cNvSpPr>
            <a:spLocks noGrp="1"/>
          </p:cNvSpPr>
          <p:nvPr>
            <p:ph sz="half" idx="1"/>
          </p:nvPr>
        </p:nvSpPr>
        <p:spPr>
          <a:xfrm>
            <a:off x="742950" y="814389"/>
            <a:ext cx="5672138" cy="5843586"/>
          </a:xfrm>
        </p:spPr>
        <p:txBody>
          <a:bodyPr>
            <a:normAutofit fontScale="92500"/>
          </a:bodyPr>
          <a:lstStyle/>
          <a:p>
            <a:r>
              <a:rPr lang="en-US" b="1" dirty="0">
                <a:solidFill>
                  <a:srgbClr val="008000"/>
                </a:solidFill>
              </a:rPr>
              <a:t>Small Scale maps are the “Bigger Picture” Maps such as the whole state </a:t>
            </a:r>
            <a:r>
              <a:rPr lang="en-US" b="1" dirty="0"/>
              <a:t>and </a:t>
            </a:r>
            <a:r>
              <a:rPr lang="en-US" b="1" dirty="0">
                <a:solidFill>
                  <a:srgbClr val="0033CC"/>
                </a:solidFill>
              </a:rPr>
              <a:t>Large-Scale Maps are the smaller picture that provides the details of an area such as a city</a:t>
            </a:r>
          </a:p>
          <a:p>
            <a:r>
              <a:rPr lang="en-US" b="1" dirty="0">
                <a:solidFill>
                  <a:srgbClr val="0033CC"/>
                </a:solidFill>
              </a:rPr>
              <a:t>Large Scale = detail (city blocks, parks)</a:t>
            </a:r>
          </a:p>
          <a:p>
            <a:r>
              <a:rPr lang="en-US" b="1" dirty="0">
                <a:solidFill>
                  <a:srgbClr val="008000"/>
                </a:solidFill>
              </a:rPr>
              <a:t>Small scale = small detail</a:t>
            </a:r>
          </a:p>
          <a:p>
            <a:r>
              <a:rPr lang="en-US" b="1" dirty="0">
                <a:solidFill>
                  <a:srgbClr val="008000"/>
                </a:solidFill>
              </a:rPr>
              <a:t>Small scale is zoomed out, so you see little detail</a:t>
            </a:r>
          </a:p>
          <a:p>
            <a:r>
              <a:rPr lang="en-US" b="1" dirty="0">
                <a:solidFill>
                  <a:srgbClr val="0033CC"/>
                </a:solidFill>
              </a:rPr>
              <a:t>Large scale is zoomed in, so you see more detail</a:t>
            </a:r>
          </a:p>
          <a:p>
            <a:r>
              <a:rPr lang="en-US" b="1" dirty="0">
                <a:solidFill>
                  <a:srgbClr val="008000"/>
                </a:solidFill>
              </a:rPr>
              <a:t>Small Scale = small amount of detail</a:t>
            </a:r>
          </a:p>
          <a:p>
            <a:r>
              <a:rPr lang="en-US" b="1" dirty="0">
                <a:solidFill>
                  <a:srgbClr val="0033CC"/>
                </a:solidFill>
              </a:rPr>
              <a:t>Large scale = large amount of detail</a:t>
            </a:r>
          </a:p>
          <a:p>
            <a:endParaRPr lang="en-US" dirty="0"/>
          </a:p>
        </p:txBody>
      </p:sp>
      <p:pic>
        <p:nvPicPr>
          <p:cNvPr id="8" name="Content Placeholder 7" descr="A picture containing text, map&#10;&#10;Description automatically generated">
            <a:extLst>
              <a:ext uri="{FF2B5EF4-FFF2-40B4-BE49-F238E27FC236}">
                <a16:creationId xmlns:a16="http://schemas.microsoft.com/office/drawing/2014/main" id="{8E4A5750-E31C-433F-9B5C-76B1CFA21C12}"/>
              </a:ext>
            </a:extLst>
          </p:cNvPr>
          <p:cNvPicPr>
            <a:picLocks noGrp="1" noChangeAspect="1"/>
          </p:cNvPicPr>
          <p:nvPr>
            <p:ph sz="half" idx="2"/>
          </p:nvPr>
        </p:nvPicPr>
        <p:blipFill>
          <a:blip r:embed="rId2"/>
          <a:stretch>
            <a:fillRect/>
          </a:stretch>
        </p:blipFill>
        <p:spPr>
          <a:xfrm>
            <a:off x="6643687" y="0"/>
            <a:ext cx="5548313" cy="6657975"/>
          </a:xfrm>
        </p:spPr>
      </p:pic>
    </p:spTree>
    <p:extLst>
      <p:ext uri="{BB962C8B-B14F-4D97-AF65-F5344CB8AC3E}">
        <p14:creationId xmlns:p14="http://schemas.microsoft.com/office/powerpoint/2010/main" val="294972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713F-AE5D-4D54-8789-B06C080BEE6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1E386CC-8EC9-4B2D-8DB6-F1CFF4802D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774" y="212034"/>
            <a:ext cx="11648661" cy="6645965"/>
          </a:xfrm>
        </p:spPr>
      </p:pic>
    </p:spTree>
    <p:extLst>
      <p:ext uri="{BB962C8B-B14F-4D97-AF65-F5344CB8AC3E}">
        <p14:creationId xmlns:p14="http://schemas.microsoft.com/office/powerpoint/2010/main" val="349385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7461E-CE93-4696-A1B4-1A56CF87A7D7}"/>
              </a:ext>
            </a:extLst>
          </p:cNvPr>
          <p:cNvSpPr>
            <a:spLocks noGrp="1"/>
          </p:cNvSpPr>
          <p:nvPr>
            <p:ph type="title"/>
          </p:nvPr>
        </p:nvSpPr>
        <p:spPr>
          <a:xfrm>
            <a:off x="822960" y="0"/>
            <a:ext cx="11369040" cy="1543050"/>
          </a:xfrm>
        </p:spPr>
        <p:txBody>
          <a:bodyPr>
            <a:normAutofit/>
          </a:bodyPr>
          <a:lstStyle/>
          <a:p>
            <a:r>
              <a:rPr lang="en-US" b="1" u="sng" dirty="0">
                <a:solidFill>
                  <a:srgbClr val="7030A0"/>
                </a:solidFill>
              </a:rPr>
              <a:t>Reference Maps</a:t>
            </a:r>
            <a:r>
              <a:rPr lang="en-US" b="1" dirty="0"/>
              <a:t>: </a:t>
            </a:r>
            <a:r>
              <a:rPr lang="en-US" b="1" dirty="0">
                <a:solidFill>
                  <a:srgbClr val="7030A0"/>
                </a:solidFill>
              </a:rPr>
              <a:t>are designed for people to refer to for general information about places</a:t>
            </a:r>
            <a:endParaRPr lang="en-US" dirty="0">
              <a:solidFill>
                <a:srgbClr val="7030A0"/>
              </a:solidFill>
            </a:endParaRPr>
          </a:p>
        </p:txBody>
      </p:sp>
      <p:graphicFrame>
        <p:nvGraphicFramePr>
          <p:cNvPr id="4" name="Content Placeholder 3">
            <a:extLst>
              <a:ext uri="{FF2B5EF4-FFF2-40B4-BE49-F238E27FC236}">
                <a16:creationId xmlns:a16="http://schemas.microsoft.com/office/drawing/2014/main" id="{D0FEF262-7F4A-4BBC-92E4-4212AA66A489}"/>
              </a:ext>
            </a:extLst>
          </p:cNvPr>
          <p:cNvGraphicFramePr>
            <a:graphicFrameLocks noGrp="1"/>
          </p:cNvGraphicFramePr>
          <p:nvPr>
            <p:ph idx="1"/>
          </p:nvPr>
        </p:nvGraphicFramePr>
        <p:xfrm>
          <a:off x="822960" y="1543050"/>
          <a:ext cx="11369039" cy="5314951"/>
        </p:xfrm>
        <a:graphic>
          <a:graphicData uri="http://schemas.openxmlformats.org/drawingml/2006/table">
            <a:tbl>
              <a:tblPr firstRow="1" firstCol="1" bandRow="1">
                <a:tableStyleId>{5C22544A-7EE6-4342-B048-85BDC9FD1C3A}</a:tableStyleId>
              </a:tblPr>
              <a:tblGrid>
                <a:gridCol w="2292047">
                  <a:extLst>
                    <a:ext uri="{9D8B030D-6E8A-4147-A177-3AD203B41FA5}">
                      <a16:colId xmlns:a16="http://schemas.microsoft.com/office/drawing/2014/main" val="2243973274"/>
                    </a:ext>
                  </a:extLst>
                </a:gridCol>
                <a:gridCol w="9076992">
                  <a:extLst>
                    <a:ext uri="{9D8B030D-6E8A-4147-A177-3AD203B41FA5}">
                      <a16:colId xmlns:a16="http://schemas.microsoft.com/office/drawing/2014/main" val="3569776764"/>
                    </a:ext>
                  </a:extLst>
                </a:gridCol>
              </a:tblGrid>
              <a:tr h="1134373">
                <a:tc>
                  <a:txBody>
                    <a:bodyPr/>
                    <a:lstStyle/>
                    <a:p>
                      <a:pPr marL="0" marR="0">
                        <a:lnSpc>
                          <a:spcPct val="107000"/>
                        </a:lnSpc>
                        <a:spcBef>
                          <a:spcPts val="0"/>
                        </a:spcBef>
                        <a:spcAft>
                          <a:spcPts val="0"/>
                        </a:spcAft>
                      </a:pPr>
                      <a:endParaRPr lang="en-US" sz="2400" dirty="0">
                        <a:effectLst/>
                      </a:endParaRPr>
                    </a:p>
                    <a:p>
                      <a:pPr marL="0" marR="0">
                        <a:lnSpc>
                          <a:spcPct val="107000"/>
                        </a:lnSpc>
                        <a:spcBef>
                          <a:spcPts val="0"/>
                        </a:spcBef>
                        <a:spcAft>
                          <a:spcPts val="0"/>
                        </a:spcAft>
                      </a:pPr>
                      <a:r>
                        <a:rPr lang="en-US" sz="2400" dirty="0">
                          <a:effectLst/>
                        </a:rPr>
                        <a:t>Political Maps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Show and label human created  boundaries and designations such as countries, states, cities and capitals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2578439"/>
                  </a:ext>
                </a:extLst>
              </a:tr>
              <a:tr h="850993">
                <a:tc>
                  <a:txBody>
                    <a:bodyPr/>
                    <a:lstStyle/>
                    <a:p>
                      <a:pPr marL="0" marR="0">
                        <a:lnSpc>
                          <a:spcPct val="107000"/>
                        </a:lnSpc>
                        <a:spcBef>
                          <a:spcPts val="0"/>
                        </a:spcBef>
                        <a:spcAft>
                          <a:spcPts val="0"/>
                        </a:spcAft>
                      </a:pPr>
                      <a:r>
                        <a:rPr lang="en-US" sz="2400" dirty="0">
                          <a:effectLst/>
                        </a:rPr>
                        <a:t>Physical Maps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Show and label natural features, such as mountains, rivers, and deserts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5815578"/>
                  </a:ext>
                </a:extLst>
              </a:tr>
              <a:tr h="821605">
                <a:tc>
                  <a:txBody>
                    <a:bodyPr/>
                    <a:lstStyle/>
                    <a:p>
                      <a:pPr marL="0" marR="0">
                        <a:lnSpc>
                          <a:spcPct val="107000"/>
                        </a:lnSpc>
                        <a:spcBef>
                          <a:spcPts val="0"/>
                        </a:spcBef>
                        <a:spcAft>
                          <a:spcPts val="0"/>
                        </a:spcAft>
                      </a:pPr>
                      <a:r>
                        <a:rPr lang="en-US" sz="2400" dirty="0">
                          <a:effectLst/>
                        </a:rPr>
                        <a:t>Road Maps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Show and label highways, streets and alleys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8399128"/>
                  </a:ext>
                </a:extLst>
              </a:tr>
              <a:tr h="821605">
                <a:tc>
                  <a:txBody>
                    <a:bodyPr/>
                    <a:lstStyle/>
                    <a:p>
                      <a:pPr marL="0" marR="0">
                        <a:lnSpc>
                          <a:spcPct val="107000"/>
                        </a:lnSpc>
                        <a:spcBef>
                          <a:spcPts val="0"/>
                        </a:spcBef>
                        <a:spcAft>
                          <a:spcPts val="0"/>
                        </a:spcAft>
                      </a:pPr>
                      <a:r>
                        <a:rPr lang="en-US" sz="2400" dirty="0">
                          <a:effectLst/>
                        </a:rPr>
                        <a:t>Plat Maps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Show and label property lines and details of land ownership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9852591"/>
                  </a:ext>
                </a:extLst>
              </a:tr>
              <a:tr h="1686375">
                <a:tc>
                  <a:txBody>
                    <a:bodyPr/>
                    <a:lstStyle/>
                    <a:p>
                      <a:pPr marL="0" marR="0">
                        <a:lnSpc>
                          <a:spcPct val="107000"/>
                        </a:lnSpc>
                        <a:spcBef>
                          <a:spcPts val="0"/>
                        </a:spcBef>
                        <a:spcAft>
                          <a:spcPts val="0"/>
                        </a:spcAft>
                      </a:pPr>
                      <a:r>
                        <a:rPr lang="en-US" sz="2400" dirty="0">
                          <a:effectLst/>
                        </a:rPr>
                        <a:t>Locator Maps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Are illustrations used in books and advertisements to show specific locations mentioned in the text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0491760"/>
                  </a:ext>
                </a:extLst>
              </a:tr>
            </a:tbl>
          </a:graphicData>
        </a:graphic>
      </p:graphicFrame>
    </p:spTree>
    <p:extLst>
      <p:ext uri="{BB962C8B-B14F-4D97-AF65-F5344CB8AC3E}">
        <p14:creationId xmlns:p14="http://schemas.microsoft.com/office/powerpoint/2010/main" val="46608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D8215-DF3F-4F5C-95C4-71FF9C3BB6A2}"/>
              </a:ext>
            </a:extLst>
          </p:cNvPr>
          <p:cNvSpPr>
            <a:spLocks noGrp="1"/>
          </p:cNvSpPr>
          <p:nvPr>
            <p:ph type="title"/>
          </p:nvPr>
        </p:nvSpPr>
        <p:spPr>
          <a:xfrm>
            <a:off x="1371600" y="0"/>
            <a:ext cx="9601200" cy="992459"/>
          </a:xfrm>
        </p:spPr>
        <p:txBody>
          <a:bodyPr anchor="ctr"/>
          <a:lstStyle/>
          <a:p>
            <a:pPr>
              <a:defRPr/>
            </a:pPr>
            <a:r>
              <a:rPr lang="en-US" sz="3300" dirty="0"/>
              <a:t>              </a:t>
            </a:r>
            <a:r>
              <a:rPr lang="en-US" sz="3600" b="1" u="sng" dirty="0">
                <a:solidFill>
                  <a:srgbClr val="7030A0"/>
                </a:solidFill>
              </a:rPr>
              <a:t>Geography as a field of study</a:t>
            </a:r>
          </a:p>
        </p:txBody>
      </p:sp>
      <p:sp>
        <p:nvSpPr>
          <p:cNvPr id="3" name="Content Placeholder 2">
            <a:extLst>
              <a:ext uri="{FF2B5EF4-FFF2-40B4-BE49-F238E27FC236}">
                <a16:creationId xmlns:a16="http://schemas.microsoft.com/office/drawing/2014/main" id="{7D656ECC-9496-488F-BC2C-E6416E6FE203}"/>
              </a:ext>
            </a:extLst>
          </p:cNvPr>
          <p:cNvSpPr>
            <a:spLocks noGrp="1"/>
          </p:cNvSpPr>
          <p:nvPr>
            <p:ph idx="1"/>
          </p:nvPr>
        </p:nvSpPr>
        <p:spPr>
          <a:xfrm>
            <a:off x="132523" y="1293541"/>
            <a:ext cx="11843888" cy="5330283"/>
          </a:xfrm>
        </p:spPr>
        <p:txBody>
          <a:bodyPr rtlCol="0" anchor="t">
            <a:normAutofit/>
          </a:bodyPr>
          <a:lstStyle/>
          <a:p>
            <a:pPr marL="306000" indent="-306000">
              <a:defRPr/>
            </a:pPr>
            <a:r>
              <a:rPr lang="en-US" sz="3200" b="1" u="sng" dirty="0">
                <a:solidFill>
                  <a:srgbClr val="C00000"/>
                </a:solidFill>
              </a:rPr>
              <a:t>Subfields of Human Geography</a:t>
            </a:r>
          </a:p>
          <a:p>
            <a:pPr marL="900000" lvl="2" indent="-270000">
              <a:defRPr/>
            </a:pPr>
            <a:r>
              <a:rPr lang="en-US" sz="3200" b="1" u="sng" dirty="0">
                <a:solidFill>
                  <a:srgbClr val="002060"/>
                </a:solidFill>
              </a:rPr>
              <a:t>Population – health, births, migration</a:t>
            </a:r>
            <a:r>
              <a:rPr lang="en-US" sz="3200" b="1" dirty="0">
                <a:solidFill>
                  <a:srgbClr val="002060"/>
                </a:solidFill>
              </a:rPr>
              <a:t>, etc.</a:t>
            </a:r>
          </a:p>
          <a:p>
            <a:pPr marL="900000" lvl="2" indent="-270000">
              <a:defRPr/>
            </a:pPr>
            <a:r>
              <a:rPr lang="en-US" sz="3200" b="1" dirty="0">
                <a:solidFill>
                  <a:srgbClr val="FF6600"/>
                </a:solidFill>
              </a:rPr>
              <a:t>Culture – language, religion, popular music, etc.</a:t>
            </a:r>
          </a:p>
          <a:p>
            <a:pPr marL="900000" lvl="2" indent="-270000">
              <a:defRPr/>
            </a:pPr>
            <a:r>
              <a:rPr lang="en-US" sz="3200" b="1" dirty="0">
                <a:solidFill>
                  <a:srgbClr val="008000"/>
                </a:solidFill>
              </a:rPr>
              <a:t>Economics – agriculture, level of development, wealth, etc.</a:t>
            </a:r>
          </a:p>
          <a:p>
            <a:pPr marL="900000" lvl="2" indent="-270000">
              <a:defRPr/>
            </a:pPr>
            <a:r>
              <a:rPr lang="en-US" sz="3200" b="1" dirty="0">
                <a:solidFill>
                  <a:srgbClr val="FF3399"/>
                </a:solidFill>
              </a:rPr>
              <a:t>Urban areas – cities, suburbs, challenges from growth, etc.</a:t>
            </a:r>
          </a:p>
          <a:p>
            <a:pPr marL="900000" lvl="2" indent="-270000">
              <a:defRPr/>
            </a:pPr>
            <a:r>
              <a:rPr lang="en-US" sz="3200" b="1" dirty="0">
                <a:solidFill>
                  <a:srgbClr val="CC0099"/>
                </a:solidFill>
              </a:rPr>
              <a:t>Political  - local government, nations, distribution of power, etc</a:t>
            </a:r>
            <a:r>
              <a:rPr lang="en-US" sz="3200" b="1" dirty="0">
                <a:solidFill>
                  <a:schemeClr val="tx1"/>
                </a:solidFill>
              </a:rPr>
              <a:t>.</a:t>
            </a:r>
          </a:p>
        </p:txBody>
      </p:sp>
    </p:spTree>
    <p:extLst>
      <p:ext uri="{BB962C8B-B14F-4D97-AF65-F5344CB8AC3E}">
        <p14:creationId xmlns:p14="http://schemas.microsoft.com/office/powerpoint/2010/main" val="1761860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9CFFF-A075-4505-9966-85A4C34DA2CF}"/>
              </a:ext>
            </a:extLst>
          </p:cNvPr>
          <p:cNvSpPr>
            <a:spLocks noGrp="1"/>
          </p:cNvSpPr>
          <p:nvPr>
            <p:ph type="title"/>
          </p:nvPr>
        </p:nvSpPr>
        <p:spPr>
          <a:xfrm>
            <a:off x="119270" y="0"/>
            <a:ext cx="12072730" cy="2286000"/>
          </a:xfrm>
        </p:spPr>
        <p:txBody>
          <a:bodyPr>
            <a:normAutofit fontScale="90000"/>
          </a:bodyPr>
          <a:lstStyle/>
          <a:p>
            <a:r>
              <a:rPr lang="en-US" b="1" u="sng" dirty="0">
                <a:solidFill>
                  <a:srgbClr val="00B050"/>
                </a:solidFill>
              </a:rPr>
              <a:t>Choropleth Map</a:t>
            </a:r>
            <a:r>
              <a:rPr lang="en-US" dirty="0"/>
              <a:t> is a thematic map in which areas are shaded or patterned in proportion to the measurement of the statistical variable being displayed on the </a:t>
            </a:r>
            <a:r>
              <a:rPr lang="en-US" b="1" dirty="0"/>
              <a:t>map</a:t>
            </a:r>
            <a:r>
              <a:rPr lang="en-US" dirty="0"/>
              <a:t>, such as population density per-capita income.</a:t>
            </a:r>
          </a:p>
        </p:txBody>
      </p:sp>
      <p:pic>
        <p:nvPicPr>
          <p:cNvPr id="5" name="Content Placeholder 4">
            <a:extLst>
              <a:ext uri="{FF2B5EF4-FFF2-40B4-BE49-F238E27FC236}">
                <a16:creationId xmlns:a16="http://schemas.microsoft.com/office/drawing/2014/main" id="{17726CC3-0C9E-4B4D-B66A-D87EF9FE8279}"/>
              </a:ext>
            </a:extLst>
          </p:cNvPr>
          <p:cNvPicPr>
            <a:picLocks noGrp="1" noChangeAspect="1"/>
          </p:cNvPicPr>
          <p:nvPr>
            <p:ph idx="1"/>
          </p:nvPr>
        </p:nvPicPr>
        <p:blipFill>
          <a:blip r:embed="rId2"/>
          <a:stretch>
            <a:fillRect/>
          </a:stretch>
        </p:blipFill>
        <p:spPr>
          <a:xfrm>
            <a:off x="119270" y="2286000"/>
            <a:ext cx="12072730" cy="4480560"/>
          </a:xfrm>
        </p:spPr>
      </p:pic>
    </p:spTree>
    <p:extLst>
      <p:ext uri="{BB962C8B-B14F-4D97-AF65-F5344CB8AC3E}">
        <p14:creationId xmlns:p14="http://schemas.microsoft.com/office/powerpoint/2010/main" val="310854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08B5C-034F-4212-A692-25282EC4B073}"/>
              </a:ext>
            </a:extLst>
          </p:cNvPr>
          <p:cNvSpPr>
            <a:spLocks noGrp="1"/>
          </p:cNvSpPr>
          <p:nvPr>
            <p:ph type="title"/>
          </p:nvPr>
        </p:nvSpPr>
        <p:spPr>
          <a:xfrm>
            <a:off x="106017" y="0"/>
            <a:ext cx="12085983" cy="2171700"/>
          </a:xfrm>
        </p:spPr>
        <p:txBody>
          <a:bodyPr>
            <a:noAutofit/>
          </a:bodyPr>
          <a:lstStyle/>
          <a:p>
            <a:r>
              <a:rPr lang="en-US" sz="3200" b="1" u="sng" dirty="0">
                <a:solidFill>
                  <a:srgbClr val="C00000"/>
                </a:solidFill>
              </a:rPr>
              <a:t>A Cartogram is a map </a:t>
            </a:r>
            <a:r>
              <a:rPr lang="en-US" sz="3200" b="1" dirty="0"/>
              <a:t>in which some thematic mapping variable – such as travel time, population, or Gross National Product – is substituted for land area or distance. The geometry or space of the map is distorted in order to convey the information of this alternate variable.</a:t>
            </a:r>
          </a:p>
        </p:txBody>
      </p:sp>
      <p:pic>
        <p:nvPicPr>
          <p:cNvPr id="5" name="Content Placeholder 4">
            <a:extLst>
              <a:ext uri="{FF2B5EF4-FFF2-40B4-BE49-F238E27FC236}">
                <a16:creationId xmlns:a16="http://schemas.microsoft.com/office/drawing/2014/main" id="{EC7F7633-A0E6-4BFE-B487-45567CD64EB9}"/>
              </a:ext>
            </a:extLst>
          </p:cNvPr>
          <p:cNvPicPr>
            <a:picLocks noGrp="1" noChangeAspect="1"/>
          </p:cNvPicPr>
          <p:nvPr>
            <p:ph idx="1"/>
          </p:nvPr>
        </p:nvPicPr>
        <p:blipFill>
          <a:blip r:embed="rId2"/>
          <a:stretch>
            <a:fillRect/>
          </a:stretch>
        </p:blipFill>
        <p:spPr>
          <a:xfrm>
            <a:off x="106017" y="2251711"/>
            <a:ext cx="12085983" cy="4606290"/>
          </a:xfrm>
        </p:spPr>
      </p:pic>
    </p:spTree>
    <p:extLst>
      <p:ext uri="{BB962C8B-B14F-4D97-AF65-F5344CB8AC3E}">
        <p14:creationId xmlns:p14="http://schemas.microsoft.com/office/powerpoint/2010/main" val="3230722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F785-E5BB-4346-9678-6F9CE69458CB}"/>
              </a:ext>
            </a:extLst>
          </p:cNvPr>
          <p:cNvSpPr>
            <a:spLocks noGrp="1"/>
          </p:cNvSpPr>
          <p:nvPr>
            <p:ph type="title"/>
          </p:nvPr>
        </p:nvSpPr>
        <p:spPr>
          <a:xfrm>
            <a:off x="777240" y="0"/>
            <a:ext cx="11414760" cy="1577340"/>
          </a:xfrm>
        </p:spPr>
        <p:txBody>
          <a:bodyPr>
            <a:normAutofit/>
          </a:bodyPr>
          <a:lstStyle/>
          <a:p>
            <a:r>
              <a:rPr lang="en-US" sz="3100" b="1" u="sng" dirty="0">
                <a:solidFill>
                  <a:srgbClr val="FF0000"/>
                </a:solidFill>
              </a:rPr>
              <a:t>Dot distribution map</a:t>
            </a:r>
            <a:r>
              <a:rPr lang="en-US" sz="3100" dirty="0"/>
              <a:t>, or </a:t>
            </a:r>
            <a:r>
              <a:rPr lang="en-US" sz="3100" b="1" dirty="0">
                <a:solidFill>
                  <a:srgbClr val="FF0000"/>
                </a:solidFill>
              </a:rPr>
              <a:t>dot</a:t>
            </a:r>
            <a:r>
              <a:rPr lang="en-US" sz="3100" dirty="0"/>
              <a:t> density </a:t>
            </a:r>
            <a:r>
              <a:rPr lang="en-US" sz="3100" b="1" dirty="0"/>
              <a:t>map</a:t>
            </a:r>
            <a:r>
              <a:rPr lang="en-US" sz="3100" dirty="0"/>
              <a:t>, is a </a:t>
            </a:r>
            <a:r>
              <a:rPr lang="en-US" sz="3100" b="1" dirty="0"/>
              <a:t>map </a:t>
            </a:r>
            <a:r>
              <a:rPr lang="en-US" sz="3100" dirty="0"/>
              <a:t>type that uses a </a:t>
            </a:r>
            <a:r>
              <a:rPr lang="en-US" sz="3100" b="1" dirty="0">
                <a:solidFill>
                  <a:srgbClr val="FF0000"/>
                </a:solidFill>
              </a:rPr>
              <a:t>dot</a:t>
            </a:r>
            <a:r>
              <a:rPr lang="en-US" sz="3100" dirty="0"/>
              <a:t> symbol to show the presence of a feature or phenomenon. </a:t>
            </a:r>
            <a:r>
              <a:rPr lang="en-US" sz="3100" b="1" dirty="0">
                <a:solidFill>
                  <a:srgbClr val="FF0000"/>
                </a:solidFill>
              </a:rPr>
              <a:t>Dot maps</a:t>
            </a:r>
            <a:r>
              <a:rPr lang="en-US" sz="3100" dirty="0"/>
              <a:t> rely on a visual scatter to show spatial pattern</a:t>
            </a:r>
          </a:p>
        </p:txBody>
      </p:sp>
      <p:pic>
        <p:nvPicPr>
          <p:cNvPr id="5" name="Content Placeholder 4">
            <a:extLst>
              <a:ext uri="{FF2B5EF4-FFF2-40B4-BE49-F238E27FC236}">
                <a16:creationId xmlns:a16="http://schemas.microsoft.com/office/drawing/2014/main" id="{4E7801F7-D8D5-4885-9417-9EB157092820}"/>
              </a:ext>
            </a:extLst>
          </p:cNvPr>
          <p:cNvPicPr>
            <a:picLocks noGrp="1" noChangeAspect="1"/>
          </p:cNvPicPr>
          <p:nvPr>
            <p:ph idx="1"/>
          </p:nvPr>
        </p:nvPicPr>
        <p:blipFill>
          <a:blip r:embed="rId2"/>
          <a:stretch>
            <a:fillRect/>
          </a:stretch>
        </p:blipFill>
        <p:spPr>
          <a:xfrm>
            <a:off x="212036" y="1577340"/>
            <a:ext cx="11979964" cy="5280660"/>
          </a:xfrm>
        </p:spPr>
      </p:pic>
    </p:spTree>
    <p:extLst>
      <p:ext uri="{BB962C8B-B14F-4D97-AF65-F5344CB8AC3E}">
        <p14:creationId xmlns:p14="http://schemas.microsoft.com/office/powerpoint/2010/main" val="3841418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3B7F-CE43-4993-ACE7-355B5591A75E}"/>
              </a:ext>
            </a:extLst>
          </p:cNvPr>
          <p:cNvSpPr>
            <a:spLocks noGrp="1"/>
          </p:cNvSpPr>
          <p:nvPr>
            <p:ph type="title"/>
          </p:nvPr>
        </p:nvSpPr>
        <p:spPr>
          <a:xfrm>
            <a:off x="814389" y="157162"/>
            <a:ext cx="11229974" cy="1128713"/>
          </a:xfrm>
        </p:spPr>
        <p:txBody>
          <a:bodyPr>
            <a:normAutofit/>
          </a:bodyPr>
          <a:lstStyle/>
          <a:p>
            <a:r>
              <a:rPr lang="en-US" b="1" u="sng" dirty="0"/>
              <a:t>A Topographical Map Looking at Landforms</a:t>
            </a:r>
          </a:p>
        </p:txBody>
      </p:sp>
      <p:pic>
        <p:nvPicPr>
          <p:cNvPr id="5" name="Content Placeholder 4" descr="A close up of text on a white background&#10;&#10;Description automatically generated">
            <a:extLst>
              <a:ext uri="{FF2B5EF4-FFF2-40B4-BE49-F238E27FC236}">
                <a16:creationId xmlns:a16="http://schemas.microsoft.com/office/drawing/2014/main" id="{79252430-8D26-48CE-9210-D7624AFA6A99}"/>
              </a:ext>
            </a:extLst>
          </p:cNvPr>
          <p:cNvPicPr>
            <a:picLocks noGrp="1" noChangeAspect="1"/>
          </p:cNvPicPr>
          <p:nvPr>
            <p:ph idx="1"/>
          </p:nvPr>
        </p:nvPicPr>
        <p:blipFill>
          <a:blip r:embed="rId2"/>
          <a:stretch>
            <a:fillRect/>
          </a:stretch>
        </p:blipFill>
        <p:spPr>
          <a:xfrm>
            <a:off x="962026" y="885825"/>
            <a:ext cx="11229974" cy="5815013"/>
          </a:xfrm>
        </p:spPr>
      </p:pic>
    </p:spTree>
    <p:extLst>
      <p:ext uri="{BB962C8B-B14F-4D97-AF65-F5344CB8AC3E}">
        <p14:creationId xmlns:p14="http://schemas.microsoft.com/office/powerpoint/2010/main" val="3025035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C8D3D-9C48-4314-A7AD-0E4C64528617}"/>
              </a:ext>
            </a:extLst>
          </p:cNvPr>
          <p:cNvSpPr>
            <a:spLocks noGrp="1"/>
          </p:cNvSpPr>
          <p:nvPr>
            <p:ph type="title"/>
          </p:nvPr>
        </p:nvSpPr>
        <p:spPr>
          <a:xfrm>
            <a:off x="1371600" y="132202"/>
            <a:ext cx="9601200" cy="936434"/>
          </a:xfrm>
        </p:spPr>
        <p:txBody>
          <a:bodyPr/>
          <a:lstStyle/>
          <a:p>
            <a:r>
              <a:rPr lang="en-US" dirty="0"/>
              <a:t>                  </a:t>
            </a:r>
            <a:r>
              <a:rPr lang="en-US" b="1" u="sng" dirty="0"/>
              <a:t>Geospatial Techniques</a:t>
            </a:r>
          </a:p>
        </p:txBody>
      </p:sp>
      <p:graphicFrame>
        <p:nvGraphicFramePr>
          <p:cNvPr id="4" name="Content Placeholder 3">
            <a:extLst>
              <a:ext uri="{FF2B5EF4-FFF2-40B4-BE49-F238E27FC236}">
                <a16:creationId xmlns:a16="http://schemas.microsoft.com/office/drawing/2014/main" id="{6E2F4884-1016-4F8E-B088-A4C1A372334C}"/>
              </a:ext>
            </a:extLst>
          </p:cNvPr>
          <p:cNvGraphicFramePr>
            <a:graphicFrameLocks noGrp="1"/>
          </p:cNvGraphicFramePr>
          <p:nvPr>
            <p:ph idx="1"/>
            <p:extLst>
              <p:ext uri="{D42A27DB-BD31-4B8C-83A1-F6EECF244321}">
                <p14:modId xmlns:p14="http://schemas.microsoft.com/office/powerpoint/2010/main" val="3794584871"/>
              </p:ext>
            </p:extLst>
          </p:nvPr>
        </p:nvGraphicFramePr>
        <p:xfrm>
          <a:off x="384314" y="914400"/>
          <a:ext cx="11657124" cy="5104258"/>
        </p:xfrm>
        <a:graphic>
          <a:graphicData uri="http://schemas.openxmlformats.org/drawingml/2006/table">
            <a:tbl>
              <a:tblPr firstRow="1" firstCol="1" bandRow="1">
                <a:tableStyleId>{5C22544A-7EE6-4342-B048-85BDC9FD1C3A}</a:tableStyleId>
              </a:tblPr>
              <a:tblGrid>
                <a:gridCol w="3240439">
                  <a:extLst>
                    <a:ext uri="{9D8B030D-6E8A-4147-A177-3AD203B41FA5}">
                      <a16:colId xmlns:a16="http://schemas.microsoft.com/office/drawing/2014/main" val="2451449814"/>
                    </a:ext>
                  </a:extLst>
                </a:gridCol>
                <a:gridCol w="4530562">
                  <a:extLst>
                    <a:ext uri="{9D8B030D-6E8A-4147-A177-3AD203B41FA5}">
                      <a16:colId xmlns:a16="http://schemas.microsoft.com/office/drawing/2014/main" val="1306948292"/>
                    </a:ext>
                  </a:extLst>
                </a:gridCol>
                <a:gridCol w="3886123">
                  <a:extLst>
                    <a:ext uri="{9D8B030D-6E8A-4147-A177-3AD203B41FA5}">
                      <a16:colId xmlns:a16="http://schemas.microsoft.com/office/drawing/2014/main" val="460577743"/>
                    </a:ext>
                  </a:extLst>
                </a:gridCol>
              </a:tblGrid>
              <a:tr h="384857">
                <a:tc gridSpan="3">
                  <a:txBody>
                    <a:bodyPr/>
                    <a:lstStyle/>
                    <a:p>
                      <a:pPr marL="0" marR="0">
                        <a:lnSpc>
                          <a:spcPct val="107000"/>
                        </a:lnSpc>
                        <a:spcBef>
                          <a:spcPts val="0"/>
                        </a:spcBef>
                        <a:spcAft>
                          <a:spcPts val="0"/>
                        </a:spcAft>
                      </a:pPr>
                      <a:r>
                        <a:rPr lang="en-US" sz="2000" b="1" dirty="0">
                          <a:effectLst/>
                        </a:rPr>
                        <a:t>                                                                      Geospatial Techniques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8534778"/>
                  </a:ext>
                </a:extLst>
              </a:tr>
              <a:tr h="384857">
                <a:tc>
                  <a:txBody>
                    <a:bodyPr/>
                    <a:lstStyle/>
                    <a:p>
                      <a:pPr marL="0" marR="0">
                        <a:lnSpc>
                          <a:spcPct val="107000"/>
                        </a:lnSpc>
                        <a:spcBef>
                          <a:spcPts val="0"/>
                        </a:spcBef>
                        <a:spcAft>
                          <a:spcPts val="0"/>
                        </a:spcAft>
                      </a:pPr>
                      <a:r>
                        <a:rPr lang="en-US" sz="1800" b="1" dirty="0">
                          <a:effectLst/>
                        </a:rPr>
                        <a:t>                         Type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               Description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a:effectLst/>
                        </a:rPr>
                        <a:t>                       Uses</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0094444"/>
                  </a:ext>
                </a:extLst>
              </a:tr>
              <a:tr h="1297625">
                <a:tc>
                  <a:txBody>
                    <a:bodyPr/>
                    <a:lstStyle/>
                    <a:p>
                      <a:pPr marL="0" marR="0">
                        <a:lnSpc>
                          <a:spcPct val="107000"/>
                        </a:lnSpc>
                        <a:spcBef>
                          <a:spcPts val="0"/>
                        </a:spcBef>
                        <a:spcAft>
                          <a:spcPts val="0"/>
                        </a:spcAft>
                      </a:pPr>
                      <a:r>
                        <a:rPr lang="en-US" sz="1800" b="1" dirty="0">
                          <a:effectLst/>
                        </a:rPr>
                        <a:t> </a:t>
                      </a:r>
                    </a:p>
                    <a:p>
                      <a:pPr marL="0" marR="0">
                        <a:lnSpc>
                          <a:spcPct val="107000"/>
                        </a:lnSpc>
                        <a:spcBef>
                          <a:spcPts val="0"/>
                        </a:spcBef>
                        <a:spcAft>
                          <a:spcPts val="0"/>
                        </a:spcAft>
                      </a:pPr>
                      <a:r>
                        <a:rPr lang="en-US" sz="1800" b="1" dirty="0">
                          <a:effectLst/>
                        </a:rPr>
                        <a:t>GPS: Global Positioning System</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GPS receivers on the earth’s surface use the locations of multiple satellites to determine and record a receiver’s exact location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b="1" dirty="0">
                          <a:effectLst/>
                        </a:rPr>
                        <a:t>Precisely locating borders</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Navigating ships, aircraft, cars</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Mapping lines (trails) or points (fire hydrants)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314317"/>
                  </a:ext>
                </a:extLst>
              </a:tr>
              <a:tr h="1497496">
                <a:tc>
                  <a:txBody>
                    <a:bodyPr/>
                    <a:lstStyle/>
                    <a:p>
                      <a:pPr marL="0" marR="0">
                        <a:lnSpc>
                          <a:spcPct val="107000"/>
                        </a:lnSpc>
                        <a:spcBef>
                          <a:spcPts val="0"/>
                        </a:spcBef>
                        <a:spcAft>
                          <a:spcPts val="0"/>
                        </a:spcAft>
                      </a:pPr>
                      <a:r>
                        <a:rPr lang="en-US" sz="1800" b="1" dirty="0">
                          <a:effectLst/>
                        </a:rPr>
                        <a:t> </a:t>
                      </a:r>
                    </a:p>
                    <a:p>
                      <a:pPr marL="0" marR="0">
                        <a:lnSpc>
                          <a:spcPct val="107000"/>
                        </a:lnSpc>
                        <a:spcBef>
                          <a:spcPts val="0"/>
                        </a:spcBef>
                        <a:spcAft>
                          <a:spcPts val="0"/>
                        </a:spcAft>
                      </a:pPr>
                      <a:r>
                        <a:rPr lang="en-US" sz="1800" b="1" dirty="0">
                          <a:effectLst/>
                        </a:rPr>
                        <a:t> </a:t>
                      </a:r>
                    </a:p>
                    <a:p>
                      <a:pPr marL="0" marR="0">
                        <a:lnSpc>
                          <a:spcPct val="107000"/>
                        </a:lnSpc>
                        <a:spcBef>
                          <a:spcPts val="0"/>
                        </a:spcBef>
                        <a:spcAft>
                          <a:spcPts val="0"/>
                        </a:spcAft>
                      </a:pPr>
                      <a:r>
                        <a:rPr lang="en-US" sz="1800" b="1" dirty="0">
                          <a:effectLst/>
                        </a:rPr>
                        <a:t>        Remote Sensing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The use of cameras or other sensors mounted on aircraft or satellites to collect digital images of the earth’s surface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b="1" dirty="0">
                          <a:effectLst/>
                        </a:rPr>
                        <a:t>Determining land cover and use</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Monitoring environmental changes</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Assessing spread of spatial phenomena</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Monitoring the weather</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939579"/>
                  </a:ext>
                </a:extLst>
              </a:tr>
              <a:tr h="1539423">
                <a:tc>
                  <a:txBody>
                    <a:bodyPr/>
                    <a:lstStyle/>
                    <a:p>
                      <a:pPr marL="0" marR="0">
                        <a:lnSpc>
                          <a:spcPct val="107000"/>
                        </a:lnSpc>
                        <a:spcBef>
                          <a:spcPts val="0"/>
                        </a:spcBef>
                        <a:spcAft>
                          <a:spcPts val="0"/>
                        </a:spcAft>
                      </a:pPr>
                      <a:r>
                        <a:rPr lang="en-US" sz="1800" b="1" dirty="0">
                          <a:effectLst/>
                        </a:rPr>
                        <a:t> </a:t>
                      </a:r>
                    </a:p>
                    <a:p>
                      <a:pPr marL="0" marR="0">
                        <a:lnSpc>
                          <a:spcPct val="107000"/>
                        </a:lnSpc>
                        <a:spcBef>
                          <a:spcPts val="0"/>
                        </a:spcBef>
                        <a:spcAft>
                          <a:spcPts val="0"/>
                        </a:spcAft>
                      </a:pPr>
                      <a:r>
                        <a:rPr lang="en-US" sz="1800" b="1" dirty="0">
                          <a:effectLst/>
                        </a:rPr>
                        <a:t>GIS: Geographic Information Systems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b="1" dirty="0">
                          <a:effectLst/>
                        </a:rPr>
                        <a:t>Computer system that can store, analyze, and display information from multiple digital maps or geospatial data sets. Allows person to visualize patters, relationships and trends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b="1" dirty="0">
                          <a:effectLst/>
                        </a:rPr>
                        <a:t>Analysis of crime data</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Effects of pollution</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Transportation/travel time analysis</a:t>
                      </a:r>
                    </a:p>
                    <a:p>
                      <a:pPr marL="342900" marR="0" lvl="0" indent="-342900">
                        <a:lnSpc>
                          <a:spcPct val="107000"/>
                        </a:lnSpc>
                        <a:spcBef>
                          <a:spcPts val="0"/>
                        </a:spcBef>
                        <a:spcAft>
                          <a:spcPts val="0"/>
                        </a:spcAft>
                        <a:buFont typeface="Symbol" panose="05050102010706020507" pitchFamily="18" charset="2"/>
                        <a:buChar char=""/>
                      </a:pPr>
                      <a:r>
                        <a:rPr lang="en-US" sz="1600" b="1" dirty="0">
                          <a:effectLst/>
                        </a:rPr>
                        <a:t>Urban planning</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9921252"/>
                  </a:ext>
                </a:extLst>
              </a:tr>
            </a:tbl>
          </a:graphicData>
        </a:graphic>
      </p:graphicFrame>
    </p:spTree>
    <p:extLst>
      <p:ext uri="{BB962C8B-B14F-4D97-AF65-F5344CB8AC3E}">
        <p14:creationId xmlns:p14="http://schemas.microsoft.com/office/powerpoint/2010/main" val="3589774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7A1A-E513-45D2-B025-7C4CDBF4B08E}"/>
              </a:ext>
            </a:extLst>
          </p:cNvPr>
          <p:cNvSpPr>
            <a:spLocks noGrp="1"/>
          </p:cNvSpPr>
          <p:nvPr>
            <p:ph type="title"/>
          </p:nvPr>
        </p:nvSpPr>
        <p:spPr>
          <a:xfrm>
            <a:off x="774700" y="0"/>
            <a:ext cx="11417300" cy="1054100"/>
          </a:xfrm>
        </p:spPr>
        <p:txBody>
          <a:bodyPr/>
          <a:lstStyle/>
          <a:p>
            <a:r>
              <a:rPr lang="en-US" dirty="0"/>
              <a:t>                           </a:t>
            </a:r>
            <a:r>
              <a:rPr lang="en-US" b="1" u="sng" dirty="0">
                <a:solidFill>
                  <a:srgbClr val="339933"/>
                </a:solidFill>
              </a:rPr>
              <a:t>Cultural Ecology</a:t>
            </a:r>
          </a:p>
        </p:txBody>
      </p:sp>
      <p:sp>
        <p:nvSpPr>
          <p:cNvPr id="3" name="Content Placeholder 2">
            <a:extLst>
              <a:ext uri="{FF2B5EF4-FFF2-40B4-BE49-F238E27FC236}">
                <a16:creationId xmlns:a16="http://schemas.microsoft.com/office/drawing/2014/main" id="{8E0E4417-13F6-4D54-A8DF-D6CFC624B079}"/>
              </a:ext>
            </a:extLst>
          </p:cNvPr>
          <p:cNvSpPr>
            <a:spLocks noGrp="1"/>
          </p:cNvSpPr>
          <p:nvPr>
            <p:ph idx="1"/>
          </p:nvPr>
        </p:nvSpPr>
        <p:spPr>
          <a:xfrm>
            <a:off x="119270" y="771525"/>
            <a:ext cx="12072730" cy="6086475"/>
          </a:xfrm>
        </p:spPr>
        <p:txBody>
          <a:bodyPr/>
          <a:lstStyle/>
          <a:p>
            <a:r>
              <a:rPr lang="en-US" sz="2400" b="1" u="sng" dirty="0">
                <a:solidFill>
                  <a:srgbClr val="C00000"/>
                </a:solidFill>
              </a:rPr>
              <a:t>Cultural Ecology</a:t>
            </a:r>
            <a:r>
              <a:rPr lang="en-US" sz="2400" b="1" dirty="0">
                <a:solidFill>
                  <a:srgbClr val="002060"/>
                </a:solidFill>
              </a:rPr>
              <a:t>: Geographic study of human environment relationships – combing culture and environment</a:t>
            </a:r>
          </a:p>
          <a:p>
            <a:r>
              <a:rPr lang="en-US" sz="2400" b="1" u="sng" dirty="0">
                <a:solidFill>
                  <a:srgbClr val="C00000"/>
                </a:solidFill>
              </a:rPr>
              <a:t>Environmental determinism</a:t>
            </a:r>
            <a:r>
              <a:rPr lang="en-US" sz="2400" b="1" dirty="0">
                <a:solidFill>
                  <a:srgbClr val="339933"/>
                </a:solidFill>
              </a:rPr>
              <a:t>: A 19</a:t>
            </a:r>
            <a:r>
              <a:rPr lang="en-US" sz="2400" b="1" baseline="30000" dirty="0">
                <a:solidFill>
                  <a:srgbClr val="339933"/>
                </a:solidFill>
              </a:rPr>
              <a:t>th</a:t>
            </a:r>
            <a:r>
              <a:rPr lang="en-US" sz="2400" b="1" dirty="0">
                <a:solidFill>
                  <a:srgbClr val="339933"/>
                </a:solidFill>
              </a:rPr>
              <a:t>- and early 20</a:t>
            </a:r>
            <a:r>
              <a:rPr lang="en-US" sz="2400" b="1" baseline="30000" dirty="0">
                <a:solidFill>
                  <a:srgbClr val="339933"/>
                </a:solidFill>
              </a:rPr>
              <a:t>th</a:t>
            </a:r>
            <a:r>
              <a:rPr lang="en-US" sz="2400" b="1" dirty="0">
                <a:solidFill>
                  <a:srgbClr val="339933"/>
                </a:solidFill>
              </a:rPr>
              <a:t>-century approach to the study of geography that argued that the general laws sought by human geographers could be found in the physical sciences.  Geography was therefore the study of how the physical environment caused human activities. Physical environment causes social development</a:t>
            </a:r>
          </a:p>
          <a:p>
            <a:r>
              <a:rPr lang="en-US" sz="2400" b="1" dirty="0" err="1">
                <a:solidFill>
                  <a:srgbClr val="C00000"/>
                </a:solidFill>
              </a:rPr>
              <a:t>Possibilism</a:t>
            </a:r>
            <a:r>
              <a:rPr lang="en-US" sz="2400" b="1" dirty="0">
                <a:solidFill>
                  <a:srgbClr val="C00000"/>
                </a:solidFill>
              </a:rPr>
              <a:t>- </a:t>
            </a:r>
            <a:r>
              <a:rPr lang="en-US" sz="2400" b="1" dirty="0">
                <a:solidFill>
                  <a:srgbClr val="002060"/>
                </a:solidFill>
              </a:rPr>
              <a:t> The physical environment may limit some human actions, but people have the ability to adjust to their environment (this is a rejection of environmental determinism)</a:t>
            </a:r>
          </a:p>
          <a:p>
            <a:pPr marL="0" indent="0">
              <a:buNone/>
            </a:pPr>
            <a:r>
              <a:rPr lang="en-US" sz="2400" b="1" dirty="0">
                <a:solidFill>
                  <a:srgbClr val="002060"/>
                </a:solidFill>
              </a:rPr>
              <a:t>       EX: people learn to adjust and grow different crops depending on climate</a:t>
            </a:r>
          </a:p>
          <a:p>
            <a:pPr marL="0" indent="0">
              <a:buNone/>
            </a:pPr>
            <a:endParaRPr lang="en-US" dirty="0"/>
          </a:p>
          <a:p>
            <a:pPr marL="0" indent="0">
              <a:buNone/>
            </a:pPr>
            <a:r>
              <a:rPr lang="en-US" b="1" dirty="0">
                <a:solidFill>
                  <a:srgbClr val="339933"/>
                </a:solidFill>
              </a:rPr>
              <a:t>Why plant grass in a front yard? Why not let it grow? Why mow it?  How do your cultural values impact the environment? </a:t>
            </a:r>
          </a:p>
          <a:p>
            <a:endParaRPr lang="en-US" dirty="0"/>
          </a:p>
          <a:p>
            <a:endParaRPr lang="en-US" dirty="0"/>
          </a:p>
        </p:txBody>
      </p:sp>
    </p:spTree>
    <p:extLst>
      <p:ext uri="{BB962C8B-B14F-4D97-AF65-F5344CB8AC3E}">
        <p14:creationId xmlns:p14="http://schemas.microsoft.com/office/powerpoint/2010/main" val="3473090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942A-7D9A-4702-B0CB-47F9A919C5B7}"/>
              </a:ext>
            </a:extLst>
          </p:cNvPr>
          <p:cNvSpPr>
            <a:spLocks noGrp="1"/>
          </p:cNvSpPr>
          <p:nvPr>
            <p:ph type="title"/>
          </p:nvPr>
        </p:nvSpPr>
        <p:spPr>
          <a:xfrm>
            <a:off x="771525" y="0"/>
            <a:ext cx="11420475" cy="1628775"/>
          </a:xfrm>
        </p:spPr>
        <p:txBody>
          <a:bodyPr>
            <a:noAutofit/>
          </a:bodyPr>
          <a:lstStyle/>
          <a:p>
            <a:r>
              <a:rPr lang="en-US" sz="2000" b="1" u="sng" dirty="0">
                <a:solidFill>
                  <a:srgbClr val="C00000"/>
                </a:solidFill>
              </a:rPr>
              <a:t>Globalization</a:t>
            </a:r>
            <a:r>
              <a:rPr lang="en-US" sz="2000" dirty="0">
                <a:solidFill>
                  <a:srgbClr val="C00000"/>
                </a:solidFill>
              </a:rPr>
              <a:t> </a:t>
            </a:r>
            <a:r>
              <a:rPr lang="en-US" sz="2000" b="1" dirty="0">
                <a:solidFill>
                  <a:srgbClr val="C00000"/>
                </a:solidFill>
              </a:rPr>
              <a:t>is the process by which businesses or other organizations develop international influence or start operating on an international scale.</a:t>
            </a:r>
            <a:br>
              <a:rPr lang="en-US" sz="2000" b="1" dirty="0">
                <a:solidFill>
                  <a:srgbClr val="C00000"/>
                </a:solidFill>
              </a:rPr>
            </a:br>
            <a:r>
              <a:rPr lang="en-US" sz="2000" b="1" u="sng" dirty="0">
                <a:solidFill>
                  <a:srgbClr val="002060"/>
                </a:solidFill>
              </a:rPr>
              <a:t>Globalization</a:t>
            </a:r>
            <a:r>
              <a:rPr lang="en-US" sz="2000" b="1" dirty="0">
                <a:solidFill>
                  <a:srgbClr val="002060"/>
                </a:solidFill>
              </a:rPr>
              <a:t> is about the interconnectedness of people and businesses across the world that eventually leads to global cultural, political and economic integration. It is the ability to move and communicate easily with others all over the world in order to conduct business internationally</a:t>
            </a:r>
          </a:p>
        </p:txBody>
      </p:sp>
      <p:sp>
        <p:nvSpPr>
          <p:cNvPr id="3" name="Content Placeholder 2">
            <a:extLst>
              <a:ext uri="{FF2B5EF4-FFF2-40B4-BE49-F238E27FC236}">
                <a16:creationId xmlns:a16="http://schemas.microsoft.com/office/drawing/2014/main" id="{F1F84505-E652-4A6B-BEE4-47B35690D4B6}"/>
              </a:ext>
            </a:extLst>
          </p:cNvPr>
          <p:cNvSpPr>
            <a:spLocks noGrp="1"/>
          </p:cNvSpPr>
          <p:nvPr>
            <p:ph sz="half" idx="1"/>
          </p:nvPr>
        </p:nvSpPr>
        <p:spPr>
          <a:xfrm>
            <a:off x="176215" y="1628775"/>
            <a:ext cx="5919785" cy="5229225"/>
          </a:xfrm>
        </p:spPr>
        <p:txBody>
          <a:bodyPr>
            <a:normAutofit fontScale="85000" lnSpcReduction="10000"/>
          </a:bodyPr>
          <a:lstStyle/>
          <a:p>
            <a:r>
              <a:rPr lang="en-US" b="1" u="sng" dirty="0">
                <a:solidFill>
                  <a:srgbClr val="008000"/>
                </a:solidFill>
              </a:rPr>
              <a:t>Some Benefits of Globalization are</a:t>
            </a:r>
          </a:p>
          <a:p>
            <a:r>
              <a:rPr lang="en-US" b="1" dirty="0">
                <a:solidFill>
                  <a:srgbClr val="008000"/>
                </a:solidFill>
              </a:rPr>
              <a:t>more International trade.</a:t>
            </a:r>
          </a:p>
          <a:p>
            <a:r>
              <a:rPr lang="en-US" b="1" dirty="0">
                <a:solidFill>
                  <a:srgbClr val="008000"/>
                </a:solidFill>
              </a:rPr>
              <a:t>more goods &amp; services generally available at lower prices.</a:t>
            </a:r>
          </a:p>
          <a:p>
            <a:r>
              <a:rPr lang="en-US" b="1" dirty="0">
                <a:solidFill>
                  <a:srgbClr val="008000"/>
                </a:solidFill>
              </a:rPr>
              <a:t>higher quality goods &amp; services more generally available.</a:t>
            </a:r>
          </a:p>
          <a:p>
            <a:r>
              <a:rPr lang="en-US" b="1" dirty="0">
                <a:solidFill>
                  <a:srgbClr val="008000"/>
                </a:solidFill>
              </a:rPr>
              <a:t>more wealth in the world.</a:t>
            </a:r>
          </a:p>
          <a:p>
            <a:r>
              <a:rPr lang="en-US" b="1" dirty="0">
                <a:solidFill>
                  <a:srgbClr val="008000"/>
                </a:solidFill>
              </a:rPr>
              <a:t>lower cost of living.</a:t>
            </a:r>
          </a:p>
          <a:p>
            <a:r>
              <a:rPr lang="en-US" b="1" dirty="0">
                <a:solidFill>
                  <a:srgbClr val="008000"/>
                </a:solidFill>
              </a:rPr>
              <a:t>higher standard of living.</a:t>
            </a:r>
          </a:p>
          <a:p>
            <a:r>
              <a:rPr lang="en-US" b="1" dirty="0">
                <a:solidFill>
                  <a:srgbClr val="008000"/>
                </a:solidFill>
              </a:rPr>
              <a:t>Waste Reduction from greater economic efficiency.</a:t>
            </a:r>
          </a:p>
          <a:p>
            <a:endParaRPr lang="en-US" dirty="0"/>
          </a:p>
        </p:txBody>
      </p:sp>
      <p:sp>
        <p:nvSpPr>
          <p:cNvPr id="4" name="Content Placeholder 3">
            <a:extLst>
              <a:ext uri="{FF2B5EF4-FFF2-40B4-BE49-F238E27FC236}">
                <a16:creationId xmlns:a16="http://schemas.microsoft.com/office/drawing/2014/main" id="{37042386-8E08-4988-B44F-6C8F17433808}"/>
              </a:ext>
            </a:extLst>
          </p:cNvPr>
          <p:cNvSpPr>
            <a:spLocks noGrp="1"/>
          </p:cNvSpPr>
          <p:nvPr>
            <p:ph sz="half" idx="2"/>
          </p:nvPr>
        </p:nvSpPr>
        <p:spPr>
          <a:xfrm>
            <a:off x="6272214" y="1628775"/>
            <a:ext cx="5919786" cy="5114925"/>
          </a:xfrm>
        </p:spPr>
        <p:txBody>
          <a:bodyPr>
            <a:normAutofit fontScale="85000" lnSpcReduction="10000"/>
          </a:bodyPr>
          <a:lstStyle/>
          <a:p>
            <a:r>
              <a:rPr lang="en-US" b="1" u="sng" dirty="0">
                <a:solidFill>
                  <a:srgbClr val="7030A0"/>
                </a:solidFill>
              </a:rPr>
              <a:t>Some Disadvantages of Globalization:</a:t>
            </a:r>
          </a:p>
          <a:p>
            <a:r>
              <a:rPr lang="en-US" b="1" dirty="0">
                <a:solidFill>
                  <a:srgbClr val="7030A0"/>
                </a:solidFill>
              </a:rPr>
              <a:t>Developed countries can stifle development of undeveloped and under-developed countries.</a:t>
            </a:r>
          </a:p>
          <a:p>
            <a:r>
              <a:rPr lang="en-US" b="1" dirty="0">
                <a:solidFill>
                  <a:srgbClr val="7030A0"/>
                </a:solidFill>
              </a:rPr>
              <a:t>Economic depression in one country can trigger adverse reaction across the globe.</a:t>
            </a:r>
          </a:p>
          <a:p>
            <a:r>
              <a:rPr lang="en-US" b="1" dirty="0">
                <a:solidFill>
                  <a:srgbClr val="7030A0"/>
                </a:solidFill>
              </a:rPr>
              <a:t>It can increase spread of communicable diseases.</a:t>
            </a:r>
          </a:p>
          <a:p>
            <a:r>
              <a:rPr lang="en-US" b="1" dirty="0">
                <a:solidFill>
                  <a:srgbClr val="7030A0"/>
                </a:solidFill>
              </a:rPr>
              <a:t>Companies face much greater competition.</a:t>
            </a:r>
          </a:p>
          <a:p>
            <a:r>
              <a:rPr lang="en-US" b="1" dirty="0">
                <a:solidFill>
                  <a:srgbClr val="7030A0"/>
                </a:solidFill>
              </a:rPr>
              <a:t>Manufacturing jobs can be moved overseas causing many to lost jobs</a:t>
            </a:r>
          </a:p>
          <a:p>
            <a:r>
              <a:rPr lang="en-US" b="1" dirty="0">
                <a:solidFill>
                  <a:srgbClr val="7030A0"/>
                </a:solidFill>
              </a:rPr>
              <a:t>Heighten economic differences between places</a:t>
            </a:r>
          </a:p>
          <a:p>
            <a:r>
              <a:rPr lang="en-US" b="1" dirty="0">
                <a:solidFill>
                  <a:srgbClr val="7030A0"/>
                </a:solidFill>
              </a:rPr>
              <a:t>Decline of local cultures and traditions</a:t>
            </a:r>
          </a:p>
          <a:p>
            <a:endParaRPr lang="en-US" dirty="0"/>
          </a:p>
        </p:txBody>
      </p:sp>
    </p:spTree>
    <p:extLst>
      <p:ext uri="{BB962C8B-B14F-4D97-AF65-F5344CB8AC3E}">
        <p14:creationId xmlns:p14="http://schemas.microsoft.com/office/powerpoint/2010/main" val="3041858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A12B-A705-4D71-B853-5E1B146C7F78}"/>
              </a:ext>
            </a:extLst>
          </p:cNvPr>
          <p:cNvSpPr>
            <a:spLocks noGrp="1"/>
          </p:cNvSpPr>
          <p:nvPr>
            <p:ph type="title"/>
          </p:nvPr>
        </p:nvSpPr>
        <p:spPr>
          <a:xfrm>
            <a:off x="808385" y="92766"/>
            <a:ext cx="11290850" cy="1378226"/>
          </a:xfrm>
        </p:spPr>
        <p:txBody>
          <a:bodyPr>
            <a:normAutofit/>
          </a:bodyPr>
          <a:lstStyle/>
          <a:p>
            <a:r>
              <a:rPr lang="en-US" sz="3200" b="1" u="sng" dirty="0">
                <a:solidFill>
                  <a:srgbClr val="0033CC"/>
                </a:solidFill>
              </a:rPr>
              <a:t>Sustainability</a:t>
            </a:r>
            <a:r>
              <a:rPr lang="en-US" sz="3200" dirty="0"/>
              <a:t> is the use of Earth’s resources in ways that ensure their availability in the future</a:t>
            </a:r>
            <a:r>
              <a:rPr lang="en-US" dirty="0"/>
              <a:t>. </a:t>
            </a:r>
            <a:r>
              <a:rPr lang="en-US" sz="1400" dirty="0"/>
              <a:t>Patterson 17 min </a:t>
            </a:r>
            <a:r>
              <a:rPr lang="en-US" sz="1400" dirty="0">
                <a:hlinkClick r:id="rId2"/>
              </a:rPr>
              <a:t>https://www.youtube.com/watch?v=6HuKphKJnQk</a:t>
            </a:r>
            <a:br>
              <a:rPr lang="en-US" sz="1400" dirty="0"/>
            </a:br>
            <a:endParaRPr lang="en-US" sz="1400" dirty="0"/>
          </a:p>
        </p:txBody>
      </p:sp>
      <p:pic>
        <p:nvPicPr>
          <p:cNvPr id="6" name="Content Placeholder 5">
            <a:extLst>
              <a:ext uri="{FF2B5EF4-FFF2-40B4-BE49-F238E27FC236}">
                <a16:creationId xmlns:a16="http://schemas.microsoft.com/office/drawing/2014/main" id="{221C9383-16EE-49A5-BB2C-6A9DC8674825}"/>
              </a:ext>
            </a:extLst>
          </p:cNvPr>
          <p:cNvPicPr>
            <a:picLocks noGrp="1" noChangeAspect="1"/>
          </p:cNvPicPr>
          <p:nvPr>
            <p:ph sz="half" idx="1"/>
          </p:nvPr>
        </p:nvPicPr>
        <p:blipFill>
          <a:blip r:embed="rId3"/>
          <a:stretch>
            <a:fillRect/>
          </a:stretch>
        </p:blipFill>
        <p:spPr>
          <a:xfrm>
            <a:off x="198783" y="1775792"/>
            <a:ext cx="6095999" cy="5082208"/>
          </a:xfrm>
        </p:spPr>
      </p:pic>
      <p:pic>
        <p:nvPicPr>
          <p:cNvPr id="8" name="Content Placeholder 7">
            <a:extLst>
              <a:ext uri="{FF2B5EF4-FFF2-40B4-BE49-F238E27FC236}">
                <a16:creationId xmlns:a16="http://schemas.microsoft.com/office/drawing/2014/main" id="{DFECE683-6F6D-4017-B003-36D89AB12CDA}"/>
              </a:ext>
            </a:extLst>
          </p:cNvPr>
          <p:cNvPicPr>
            <a:picLocks noGrp="1" noChangeAspect="1"/>
          </p:cNvPicPr>
          <p:nvPr>
            <p:ph sz="half" idx="2"/>
          </p:nvPr>
        </p:nvPicPr>
        <p:blipFill>
          <a:blip r:embed="rId4"/>
          <a:stretch>
            <a:fillRect/>
          </a:stretch>
        </p:blipFill>
        <p:spPr>
          <a:xfrm>
            <a:off x="6524625" y="1643270"/>
            <a:ext cx="5574610" cy="5214729"/>
          </a:xfrm>
        </p:spPr>
      </p:pic>
    </p:spTree>
    <p:extLst>
      <p:ext uri="{BB962C8B-B14F-4D97-AF65-F5344CB8AC3E}">
        <p14:creationId xmlns:p14="http://schemas.microsoft.com/office/powerpoint/2010/main" val="610049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94C8D-0EEB-4559-96BE-B257BC6832B7}"/>
              </a:ext>
            </a:extLst>
          </p:cNvPr>
          <p:cNvSpPr>
            <a:spLocks noGrp="1"/>
          </p:cNvSpPr>
          <p:nvPr>
            <p:ph type="title"/>
          </p:nvPr>
        </p:nvSpPr>
        <p:spPr>
          <a:xfrm>
            <a:off x="838200" y="92766"/>
            <a:ext cx="10515600" cy="1219200"/>
          </a:xfrm>
        </p:spPr>
        <p:txBody>
          <a:bodyPr/>
          <a:lstStyle/>
          <a:p>
            <a:r>
              <a:rPr lang="en-US" dirty="0">
                <a:solidFill>
                  <a:srgbClr val="C00000"/>
                </a:solidFill>
              </a:rPr>
              <a:t>                             </a:t>
            </a:r>
            <a:r>
              <a:rPr lang="en-US" u="sng" dirty="0">
                <a:solidFill>
                  <a:srgbClr val="C00000"/>
                </a:solidFill>
              </a:rPr>
              <a:t>Quick Summary</a:t>
            </a:r>
            <a:endParaRPr lang="en-US" dirty="0"/>
          </a:p>
        </p:txBody>
      </p:sp>
      <p:sp>
        <p:nvSpPr>
          <p:cNvPr id="3" name="Content Placeholder 2">
            <a:extLst>
              <a:ext uri="{FF2B5EF4-FFF2-40B4-BE49-F238E27FC236}">
                <a16:creationId xmlns:a16="http://schemas.microsoft.com/office/drawing/2014/main" id="{2427BC99-4BED-4ABC-AD22-2664EA0359E8}"/>
              </a:ext>
            </a:extLst>
          </p:cNvPr>
          <p:cNvSpPr>
            <a:spLocks noGrp="1"/>
          </p:cNvSpPr>
          <p:nvPr>
            <p:ph sz="half" idx="1"/>
          </p:nvPr>
        </p:nvSpPr>
        <p:spPr>
          <a:xfrm>
            <a:off x="145774" y="1411356"/>
            <a:ext cx="5035826" cy="5353877"/>
          </a:xfrm>
        </p:spPr>
        <p:txBody>
          <a:bodyPr>
            <a:normAutofit fontScale="92500" lnSpcReduction="20000"/>
          </a:bodyPr>
          <a:lstStyle/>
          <a:p>
            <a:r>
              <a:rPr lang="en-US" b="1" dirty="0">
                <a:solidFill>
                  <a:srgbClr val="339933"/>
                </a:solidFill>
              </a:rPr>
              <a:t>Place Specific point on earth disguised by a particular characteristic</a:t>
            </a:r>
          </a:p>
          <a:p>
            <a:r>
              <a:rPr lang="en-US" b="1" dirty="0">
                <a:solidFill>
                  <a:schemeClr val="accent4">
                    <a:lumMod val="50000"/>
                  </a:schemeClr>
                </a:solidFill>
              </a:rPr>
              <a:t>Location Position that something occupies</a:t>
            </a:r>
          </a:p>
          <a:p>
            <a:r>
              <a:rPr lang="en-US" b="1" dirty="0">
                <a:solidFill>
                  <a:srgbClr val="CC0000"/>
                </a:solidFill>
              </a:rPr>
              <a:t>Toponym: Name given to a place on earth</a:t>
            </a:r>
          </a:p>
          <a:p>
            <a:r>
              <a:rPr lang="en-US" b="1" dirty="0">
                <a:solidFill>
                  <a:srgbClr val="7030A0"/>
                </a:solidFill>
              </a:rPr>
              <a:t>Site:  Physical characteristics of a place</a:t>
            </a:r>
          </a:p>
          <a:p>
            <a:r>
              <a:rPr lang="en-US" b="1" dirty="0">
                <a:solidFill>
                  <a:srgbClr val="FFC000"/>
                </a:solidFill>
              </a:rPr>
              <a:t>Situation: location of a place relative to other places</a:t>
            </a:r>
          </a:p>
          <a:p>
            <a:endParaRPr lang="en-US" dirty="0"/>
          </a:p>
        </p:txBody>
      </p:sp>
      <p:sp>
        <p:nvSpPr>
          <p:cNvPr id="4" name="Content Placeholder 3">
            <a:extLst>
              <a:ext uri="{FF2B5EF4-FFF2-40B4-BE49-F238E27FC236}">
                <a16:creationId xmlns:a16="http://schemas.microsoft.com/office/drawing/2014/main" id="{63212897-768F-473C-9F11-D1776A843EC9}"/>
              </a:ext>
            </a:extLst>
          </p:cNvPr>
          <p:cNvSpPr>
            <a:spLocks noGrp="1"/>
          </p:cNvSpPr>
          <p:nvPr>
            <p:ph sz="half" idx="2"/>
          </p:nvPr>
        </p:nvSpPr>
        <p:spPr>
          <a:xfrm>
            <a:off x="5830957" y="1311966"/>
            <a:ext cx="6215269" cy="5353877"/>
          </a:xfrm>
        </p:spPr>
        <p:txBody>
          <a:bodyPr>
            <a:normAutofit fontScale="92500" lnSpcReduction="20000"/>
          </a:bodyPr>
          <a:lstStyle/>
          <a:p>
            <a:r>
              <a:rPr lang="en-US" u="sng" dirty="0">
                <a:solidFill>
                  <a:srgbClr val="C00000"/>
                </a:solidFill>
              </a:rPr>
              <a:t>Regions:</a:t>
            </a:r>
          </a:p>
          <a:p>
            <a:r>
              <a:rPr lang="en-US" b="1" u="sng" dirty="0">
                <a:solidFill>
                  <a:srgbClr val="7030A0"/>
                </a:solidFill>
              </a:rPr>
              <a:t>Region</a:t>
            </a:r>
            <a:r>
              <a:rPr lang="en-US" dirty="0">
                <a:solidFill>
                  <a:srgbClr val="7030A0"/>
                </a:solidFill>
              </a:rPr>
              <a:t>: area of the earth defined by one or more distinctive characteristics</a:t>
            </a:r>
          </a:p>
          <a:p>
            <a:r>
              <a:rPr lang="en-US" b="1" u="sng" dirty="0">
                <a:solidFill>
                  <a:srgbClr val="CC0099"/>
                </a:solidFill>
              </a:rPr>
              <a:t>Cultural Landscape</a:t>
            </a:r>
            <a:r>
              <a:rPr lang="en-US" dirty="0">
                <a:solidFill>
                  <a:srgbClr val="CC0099"/>
                </a:solidFill>
              </a:rPr>
              <a:t>: A combination of cultural, economic and physical features giving a region character</a:t>
            </a:r>
          </a:p>
          <a:p>
            <a:r>
              <a:rPr lang="en-US" b="1" u="sng" dirty="0">
                <a:solidFill>
                  <a:srgbClr val="0070C0"/>
                </a:solidFill>
              </a:rPr>
              <a:t>Regional Studies</a:t>
            </a:r>
            <a:r>
              <a:rPr lang="en-US" dirty="0">
                <a:solidFill>
                  <a:srgbClr val="0070C0"/>
                </a:solidFill>
              </a:rPr>
              <a:t>: an area fashioned from nature by a cultural group</a:t>
            </a:r>
          </a:p>
          <a:p>
            <a:r>
              <a:rPr lang="en-US" b="1" u="sng" dirty="0">
                <a:solidFill>
                  <a:srgbClr val="FF3399"/>
                </a:solidFill>
              </a:rPr>
              <a:t>Formal Region</a:t>
            </a:r>
            <a:r>
              <a:rPr lang="en-US" dirty="0">
                <a:solidFill>
                  <a:srgbClr val="FF3399"/>
                </a:solidFill>
              </a:rPr>
              <a:t> (uniform region) area where everyone shares common characteristics</a:t>
            </a:r>
          </a:p>
          <a:p>
            <a:r>
              <a:rPr lang="en-US" b="1" u="sng" dirty="0">
                <a:solidFill>
                  <a:srgbClr val="339933"/>
                </a:solidFill>
              </a:rPr>
              <a:t>Functional Region</a:t>
            </a:r>
            <a:r>
              <a:rPr lang="en-US" dirty="0">
                <a:solidFill>
                  <a:srgbClr val="339933"/>
                </a:solidFill>
              </a:rPr>
              <a:t> (nodal region) area organized around a nodal for focal point</a:t>
            </a:r>
          </a:p>
          <a:p>
            <a:r>
              <a:rPr lang="en-US" b="1" u="sng" dirty="0">
                <a:solidFill>
                  <a:srgbClr val="FF6600"/>
                </a:solidFill>
              </a:rPr>
              <a:t>Vernacular Region</a:t>
            </a:r>
            <a:r>
              <a:rPr lang="en-US" dirty="0">
                <a:solidFill>
                  <a:srgbClr val="FF6600"/>
                </a:solidFill>
              </a:rPr>
              <a:t>: area that people believe exist as part of their cultural identity</a:t>
            </a:r>
          </a:p>
          <a:p>
            <a:endParaRPr lang="en-US" dirty="0"/>
          </a:p>
        </p:txBody>
      </p:sp>
    </p:spTree>
    <p:extLst>
      <p:ext uri="{BB962C8B-B14F-4D97-AF65-F5344CB8AC3E}">
        <p14:creationId xmlns:p14="http://schemas.microsoft.com/office/powerpoint/2010/main" val="1967184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7867-6E90-4873-8033-C7C41BE43A01}"/>
              </a:ext>
            </a:extLst>
          </p:cNvPr>
          <p:cNvSpPr>
            <a:spLocks noGrp="1"/>
          </p:cNvSpPr>
          <p:nvPr>
            <p:ph type="title"/>
          </p:nvPr>
        </p:nvSpPr>
        <p:spPr>
          <a:xfrm>
            <a:off x="900953" y="242047"/>
            <a:ext cx="11187953" cy="1237130"/>
          </a:xfrm>
        </p:spPr>
        <p:txBody>
          <a:bodyPr/>
          <a:lstStyle/>
          <a:p>
            <a:r>
              <a:rPr lang="en-US" b="1" dirty="0"/>
              <a:t>                  </a:t>
            </a:r>
            <a:r>
              <a:rPr lang="en-US" b="1" u="sng" dirty="0">
                <a:solidFill>
                  <a:srgbClr val="C00000"/>
                </a:solidFill>
              </a:rPr>
              <a:t>Connections Between Places</a:t>
            </a:r>
            <a:endParaRPr lang="en-US" dirty="0">
              <a:solidFill>
                <a:srgbClr val="C00000"/>
              </a:solidFill>
            </a:endParaRPr>
          </a:p>
        </p:txBody>
      </p:sp>
      <p:sp>
        <p:nvSpPr>
          <p:cNvPr id="3" name="Content Placeholder 2">
            <a:extLst>
              <a:ext uri="{FF2B5EF4-FFF2-40B4-BE49-F238E27FC236}">
                <a16:creationId xmlns:a16="http://schemas.microsoft.com/office/drawing/2014/main" id="{B590D620-7D31-40A7-A24D-7060A83DEA43}"/>
              </a:ext>
            </a:extLst>
          </p:cNvPr>
          <p:cNvSpPr>
            <a:spLocks noGrp="1"/>
          </p:cNvSpPr>
          <p:nvPr>
            <p:ph idx="1"/>
          </p:nvPr>
        </p:nvSpPr>
        <p:spPr>
          <a:xfrm>
            <a:off x="344557" y="1028700"/>
            <a:ext cx="11847443" cy="5829300"/>
          </a:xfrm>
        </p:spPr>
        <p:txBody>
          <a:bodyPr>
            <a:normAutofit fontScale="92500" lnSpcReduction="20000"/>
          </a:bodyPr>
          <a:lstStyle/>
          <a:p>
            <a:r>
              <a:rPr lang="en-US" b="1" u="sng" dirty="0">
                <a:solidFill>
                  <a:srgbClr val="7030A0"/>
                </a:solidFill>
              </a:rPr>
              <a:t>Connection</a:t>
            </a:r>
            <a:r>
              <a:rPr lang="en-US" b="1" dirty="0">
                <a:solidFill>
                  <a:srgbClr val="7030A0"/>
                </a:solidFill>
              </a:rPr>
              <a:t>:</a:t>
            </a:r>
            <a:r>
              <a:rPr lang="en-US" dirty="0">
                <a:solidFill>
                  <a:srgbClr val="7030A0"/>
                </a:solidFill>
              </a:rPr>
              <a:t> relationships between people and objects across the barrier of space</a:t>
            </a:r>
          </a:p>
          <a:p>
            <a:r>
              <a:rPr lang="en-US" b="1" u="sng" dirty="0">
                <a:solidFill>
                  <a:srgbClr val="339933"/>
                </a:solidFill>
              </a:rPr>
              <a:t>Hearth:</a:t>
            </a:r>
            <a:r>
              <a:rPr lang="en-US" dirty="0">
                <a:solidFill>
                  <a:srgbClr val="339933"/>
                </a:solidFill>
              </a:rPr>
              <a:t> places from which an innovation originates</a:t>
            </a:r>
          </a:p>
          <a:p>
            <a:r>
              <a:rPr lang="en-US" b="1" u="sng" dirty="0">
                <a:solidFill>
                  <a:srgbClr val="7030A0"/>
                </a:solidFill>
              </a:rPr>
              <a:t>Diffusion</a:t>
            </a:r>
            <a:r>
              <a:rPr lang="en-US" dirty="0">
                <a:solidFill>
                  <a:srgbClr val="7030A0"/>
                </a:solidFill>
              </a:rPr>
              <a:t>:  process by which a characteristic spreads</a:t>
            </a:r>
          </a:p>
          <a:p>
            <a:r>
              <a:rPr lang="en-US" b="1" u="sng" dirty="0">
                <a:solidFill>
                  <a:srgbClr val="339933"/>
                </a:solidFill>
              </a:rPr>
              <a:t>Relocation Diffusion</a:t>
            </a:r>
            <a:r>
              <a:rPr lang="en-US" dirty="0">
                <a:solidFill>
                  <a:srgbClr val="339933"/>
                </a:solidFill>
              </a:rPr>
              <a:t>: spread by the physical movement of people from one place to another</a:t>
            </a:r>
          </a:p>
          <a:p>
            <a:r>
              <a:rPr lang="en-US" b="1" dirty="0">
                <a:solidFill>
                  <a:srgbClr val="339933"/>
                </a:solidFill>
              </a:rPr>
              <a:t>Example</a:t>
            </a:r>
            <a:r>
              <a:rPr lang="en-US" dirty="0">
                <a:solidFill>
                  <a:srgbClr val="339933"/>
                </a:solidFill>
              </a:rPr>
              <a:t>: spread of English language from Europe to North America</a:t>
            </a:r>
          </a:p>
          <a:p>
            <a:r>
              <a:rPr lang="en-US" b="1" u="sng" dirty="0">
                <a:solidFill>
                  <a:srgbClr val="7030A0"/>
                </a:solidFill>
              </a:rPr>
              <a:t>Expansion Diffusion</a:t>
            </a:r>
            <a:r>
              <a:rPr lang="en-US" dirty="0">
                <a:solidFill>
                  <a:srgbClr val="7030A0"/>
                </a:solidFill>
              </a:rPr>
              <a:t>: spread in an additive process</a:t>
            </a:r>
          </a:p>
          <a:p>
            <a:pPr lvl="0"/>
            <a:r>
              <a:rPr lang="en-US" b="1" u="sng" dirty="0">
                <a:solidFill>
                  <a:srgbClr val="339933"/>
                </a:solidFill>
              </a:rPr>
              <a:t>Hierarchal Diffusion</a:t>
            </a:r>
            <a:r>
              <a:rPr lang="en-US" dirty="0">
                <a:solidFill>
                  <a:srgbClr val="339933"/>
                </a:solidFill>
              </a:rPr>
              <a:t>:  spread by certain levels</a:t>
            </a:r>
          </a:p>
          <a:p>
            <a:r>
              <a:rPr lang="en-US" dirty="0">
                <a:solidFill>
                  <a:srgbClr val="339933"/>
                </a:solidFill>
              </a:rPr>
              <a:t>Example: fashion, soccer, rap music</a:t>
            </a:r>
          </a:p>
          <a:p>
            <a:pPr lvl="0"/>
            <a:r>
              <a:rPr lang="en-US" b="1" u="sng" dirty="0">
                <a:solidFill>
                  <a:srgbClr val="7030A0"/>
                </a:solidFill>
              </a:rPr>
              <a:t>Contagious Diffusion</a:t>
            </a:r>
            <a:r>
              <a:rPr lang="en-US" dirty="0">
                <a:solidFill>
                  <a:srgbClr val="7030A0"/>
                </a:solidFill>
              </a:rPr>
              <a:t>: rapid, widespread throughout the population</a:t>
            </a:r>
          </a:p>
          <a:p>
            <a:r>
              <a:rPr lang="en-US" b="1" dirty="0">
                <a:solidFill>
                  <a:srgbClr val="7030A0"/>
                </a:solidFill>
              </a:rPr>
              <a:t>Example</a:t>
            </a:r>
            <a:r>
              <a:rPr lang="en-US" dirty="0">
                <a:solidFill>
                  <a:srgbClr val="7030A0"/>
                </a:solidFill>
              </a:rPr>
              <a:t>: Influenza, ideas on the internet </a:t>
            </a:r>
          </a:p>
          <a:p>
            <a:pPr lvl="0"/>
            <a:r>
              <a:rPr lang="en-US" b="1" u="sng" dirty="0">
                <a:solidFill>
                  <a:srgbClr val="339933"/>
                </a:solidFill>
              </a:rPr>
              <a:t>Stimulus Diffusion</a:t>
            </a:r>
            <a:r>
              <a:rPr lang="en-US" dirty="0">
                <a:solidFill>
                  <a:srgbClr val="339933"/>
                </a:solidFill>
              </a:rPr>
              <a:t>: spread of underlying principle</a:t>
            </a:r>
          </a:p>
          <a:p>
            <a:r>
              <a:rPr lang="en-US" dirty="0">
                <a:solidFill>
                  <a:srgbClr val="339933"/>
                </a:solidFill>
              </a:rPr>
              <a:t>Example: innovative features of the </a:t>
            </a:r>
            <a:r>
              <a:rPr lang="en-US" dirty="0" err="1">
                <a:solidFill>
                  <a:srgbClr val="339933"/>
                </a:solidFill>
              </a:rPr>
              <a:t>IPhone</a:t>
            </a:r>
            <a:r>
              <a:rPr lang="en-US" dirty="0">
                <a:solidFill>
                  <a:srgbClr val="339933"/>
                </a:solidFill>
              </a:rPr>
              <a:t>, McDonalds in India serving veggie burgers </a:t>
            </a:r>
          </a:p>
          <a:p>
            <a:endParaRPr lang="en-US" dirty="0"/>
          </a:p>
        </p:txBody>
      </p:sp>
    </p:spTree>
    <p:extLst>
      <p:ext uri="{BB962C8B-B14F-4D97-AF65-F5344CB8AC3E}">
        <p14:creationId xmlns:p14="http://schemas.microsoft.com/office/powerpoint/2010/main" val="165888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893E-BDC5-4A4A-9A02-26EF340132C1}"/>
              </a:ext>
            </a:extLst>
          </p:cNvPr>
          <p:cNvSpPr>
            <a:spLocks noGrp="1"/>
          </p:cNvSpPr>
          <p:nvPr>
            <p:ph type="title"/>
          </p:nvPr>
        </p:nvSpPr>
        <p:spPr>
          <a:xfrm>
            <a:off x="159027" y="0"/>
            <a:ext cx="12032973" cy="1129553"/>
          </a:xfrm>
        </p:spPr>
        <p:txBody>
          <a:bodyPr>
            <a:noAutofit/>
          </a:bodyPr>
          <a:lstStyle/>
          <a:p>
            <a:r>
              <a:rPr lang="en-US" sz="2000" b="1" i="1" u="sng" dirty="0">
                <a:solidFill>
                  <a:srgbClr val="C00000"/>
                </a:solidFill>
              </a:rPr>
              <a:t>Place</a:t>
            </a:r>
            <a:r>
              <a:rPr lang="en-US" sz="2000" b="1" dirty="0">
                <a:solidFill>
                  <a:schemeClr val="accent6">
                    <a:lumMod val="75000"/>
                  </a:schemeClr>
                </a:solidFill>
              </a:rPr>
              <a:t> refers a specific point on Earth, distinguished by a particular characteristic. Every place occupies a unique location, or position, on Earth’s surface.  Differentiates each location from another, like a fingerprint! Sound, smell, climate, language, damns, pollution, roads, lawns, homes, images you can develop  a sense of place from somewhere you’ve never been tv’s, books, movies, people</a:t>
            </a:r>
          </a:p>
        </p:txBody>
      </p:sp>
      <p:sp>
        <p:nvSpPr>
          <p:cNvPr id="3" name="Content Placeholder 2">
            <a:extLst>
              <a:ext uri="{FF2B5EF4-FFF2-40B4-BE49-F238E27FC236}">
                <a16:creationId xmlns:a16="http://schemas.microsoft.com/office/drawing/2014/main" id="{96707C42-66AF-4DBD-86BB-AC77CF2E192A}"/>
              </a:ext>
            </a:extLst>
          </p:cNvPr>
          <p:cNvSpPr>
            <a:spLocks noGrp="1"/>
          </p:cNvSpPr>
          <p:nvPr>
            <p:ph sz="half" idx="1"/>
          </p:nvPr>
        </p:nvSpPr>
        <p:spPr>
          <a:xfrm>
            <a:off x="159027" y="1379800"/>
            <a:ext cx="6056036" cy="5330281"/>
          </a:xfrm>
        </p:spPr>
        <p:txBody>
          <a:bodyPr>
            <a:normAutofit fontScale="77500" lnSpcReduction="20000"/>
          </a:bodyPr>
          <a:lstStyle/>
          <a:p>
            <a:r>
              <a:rPr lang="en-US" sz="2600" b="1" u="sng" dirty="0">
                <a:solidFill>
                  <a:srgbClr val="C00000"/>
                </a:solidFill>
              </a:rPr>
              <a:t>Site</a:t>
            </a:r>
            <a:r>
              <a:rPr lang="en-US" sz="2600" b="1" dirty="0">
                <a:solidFill>
                  <a:schemeClr val="accent5">
                    <a:lumMod val="75000"/>
                  </a:schemeClr>
                </a:solidFill>
              </a:rPr>
              <a:t> </a:t>
            </a:r>
            <a:r>
              <a:rPr lang="en-US" b="1" dirty="0">
                <a:solidFill>
                  <a:schemeClr val="accent5">
                    <a:lumMod val="75000"/>
                  </a:schemeClr>
                </a:solidFill>
              </a:rPr>
              <a:t>the characteristics at the immediate location. </a:t>
            </a:r>
          </a:p>
          <a:p>
            <a:r>
              <a:rPr lang="en-US" b="1" dirty="0">
                <a:solidFill>
                  <a:schemeClr val="accent5">
                    <a:lumMod val="75000"/>
                  </a:schemeClr>
                </a:solidFill>
              </a:rPr>
              <a:t>EX the location of a city, often chose for trade, defense or religion.</a:t>
            </a:r>
          </a:p>
          <a:p>
            <a:r>
              <a:rPr lang="en-US" b="1" dirty="0">
                <a:solidFill>
                  <a:schemeClr val="accent5">
                    <a:lumMod val="75000"/>
                  </a:schemeClr>
                </a:solidFill>
              </a:rPr>
              <a:t>EX: Climate, labor force, soil type, human structures, water sources, topography, vegetation, latitude and elevation. The combination of physical features gives each place a distinctive character</a:t>
            </a:r>
          </a:p>
          <a:p>
            <a:r>
              <a:rPr lang="en-US" b="1" dirty="0">
                <a:solidFill>
                  <a:schemeClr val="accent5">
                    <a:lumMod val="75000"/>
                  </a:schemeClr>
                </a:solidFill>
              </a:rPr>
              <a:t>EX: Humans have the ability to modify the characteristics of site. Cities like Boston, New York and San Francisco have all added lands to marshes, bays </a:t>
            </a:r>
            <a:r>
              <a:rPr lang="en-US" b="1" dirty="0" err="1">
                <a:solidFill>
                  <a:schemeClr val="accent5">
                    <a:lumMod val="75000"/>
                  </a:schemeClr>
                </a:solidFill>
              </a:rPr>
              <a:t>etc</a:t>
            </a:r>
            <a:r>
              <a:rPr lang="en-US" b="1" dirty="0">
                <a:solidFill>
                  <a:schemeClr val="accent5">
                    <a:lumMod val="75000"/>
                  </a:schemeClr>
                </a:solidFill>
              </a:rPr>
              <a:t> to add to their land </a:t>
            </a:r>
          </a:p>
          <a:p>
            <a:endParaRPr lang="en-US" dirty="0"/>
          </a:p>
        </p:txBody>
      </p:sp>
      <p:sp>
        <p:nvSpPr>
          <p:cNvPr id="4" name="Content Placeholder 3">
            <a:extLst>
              <a:ext uri="{FF2B5EF4-FFF2-40B4-BE49-F238E27FC236}">
                <a16:creationId xmlns:a16="http://schemas.microsoft.com/office/drawing/2014/main" id="{F034EEA5-76C7-4C63-9680-73F76D61993F}"/>
              </a:ext>
            </a:extLst>
          </p:cNvPr>
          <p:cNvSpPr>
            <a:spLocks noGrp="1"/>
          </p:cNvSpPr>
          <p:nvPr>
            <p:ph sz="half" idx="2"/>
          </p:nvPr>
        </p:nvSpPr>
        <p:spPr>
          <a:xfrm>
            <a:off x="6347792" y="1379800"/>
            <a:ext cx="5844208" cy="5478199"/>
          </a:xfrm>
        </p:spPr>
        <p:txBody>
          <a:bodyPr>
            <a:normAutofit fontScale="77500" lnSpcReduction="20000"/>
          </a:bodyPr>
          <a:lstStyle/>
          <a:p>
            <a:r>
              <a:rPr lang="en-US" sz="2400" b="1" u="sng" dirty="0">
                <a:solidFill>
                  <a:srgbClr val="C00000"/>
                </a:solidFill>
              </a:rPr>
              <a:t>Situation</a:t>
            </a:r>
            <a:r>
              <a:rPr lang="en-US" sz="1800" b="1" dirty="0">
                <a:solidFill>
                  <a:srgbClr val="002060"/>
                </a:solidFill>
              </a:rPr>
              <a:t> </a:t>
            </a:r>
            <a:r>
              <a:rPr lang="en-US" b="1" dirty="0">
                <a:solidFill>
                  <a:srgbClr val="002060"/>
                </a:solidFill>
              </a:rPr>
              <a:t>a way of describing where a place is based on the physical characteristics of the surrounding area. It is valuable way to indicate location, for two reasons</a:t>
            </a:r>
          </a:p>
          <a:p>
            <a:pPr marL="0" indent="0">
              <a:buNone/>
            </a:pPr>
            <a:r>
              <a:rPr lang="en-US" b="1" dirty="0">
                <a:solidFill>
                  <a:srgbClr val="002060"/>
                </a:solidFill>
              </a:rPr>
              <a:t>        1. Finding a familiar place: Giving direction    </a:t>
            </a:r>
          </a:p>
          <a:p>
            <a:pPr marL="0" indent="0">
              <a:buNone/>
            </a:pPr>
            <a:r>
              <a:rPr lang="en-US" b="1" dirty="0">
                <a:solidFill>
                  <a:srgbClr val="002060"/>
                </a:solidFill>
              </a:rPr>
              <a:t>              based on current situation of place, It’s    </a:t>
            </a:r>
          </a:p>
          <a:p>
            <a:pPr marL="0" indent="0">
              <a:buNone/>
            </a:pPr>
            <a:r>
              <a:rPr lang="en-US" b="1" dirty="0">
                <a:solidFill>
                  <a:srgbClr val="002060"/>
                </a:solidFill>
              </a:rPr>
              <a:t>              down past the courthouse, on Main St    </a:t>
            </a:r>
          </a:p>
          <a:p>
            <a:pPr marL="0" indent="0">
              <a:buNone/>
            </a:pPr>
            <a:r>
              <a:rPr lang="en-US" b="1" dirty="0">
                <a:solidFill>
                  <a:srgbClr val="002060"/>
                </a:solidFill>
              </a:rPr>
              <a:t>               after the 3</a:t>
            </a:r>
            <a:r>
              <a:rPr lang="en-US" b="1" baseline="30000" dirty="0">
                <a:solidFill>
                  <a:srgbClr val="002060"/>
                </a:solidFill>
              </a:rPr>
              <a:t>rd</a:t>
            </a:r>
            <a:r>
              <a:rPr lang="en-US" b="1" dirty="0">
                <a:solidFill>
                  <a:srgbClr val="002060"/>
                </a:solidFill>
              </a:rPr>
              <a:t> stoplight</a:t>
            </a:r>
          </a:p>
          <a:p>
            <a:pPr marL="0" indent="0">
              <a:buNone/>
            </a:pPr>
            <a:r>
              <a:rPr lang="en-US" b="1" dirty="0">
                <a:solidFill>
                  <a:srgbClr val="002060"/>
                </a:solidFill>
              </a:rPr>
              <a:t>         2. Understanding the importance of a place:  Situation helps us understand the importance of a location. Some just because they are accessible to other places.</a:t>
            </a:r>
          </a:p>
          <a:p>
            <a:pPr marL="0" indent="0">
              <a:buNone/>
            </a:pPr>
            <a:r>
              <a:rPr lang="en-US" b="1" dirty="0">
                <a:solidFill>
                  <a:srgbClr val="002060"/>
                </a:solidFill>
              </a:rPr>
              <a:t>EX: Istanbul is center for trading &amp; distribution of goods between Asia, and Europe along the Bosporus Strait connecting the Mediterranean and Black seas and Russia</a:t>
            </a:r>
          </a:p>
        </p:txBody>
      </p:sp>
    </p:spTree>
    <p:extLst>
      <p:ext uri="{BB962C8B-B14F-4D97-AF65-F5344CB8AC3E}">
        <p14:creationId xmlns:p14="http://schemas.microsoft.com/office/powerpoint/2010/main" val="1804228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0DA84-7976-4C4B-9957-45E206060078}"/>
              </a:ext>
            </a:extLst>
          </p:cNvPr>
          <p:cNvSpPr>
            <a:spLocks noGrp="1"/>
          </p:cNvSpPr>
          <p:nvPr>
            <p:ph type="title"/>
          </p:nvPr>
        </p:nvSpPr>
        <p:spPr>
          <a:xfrm>
            <a:off x="781879" y="106018"/>
            <a:ext cx="11317356" cy="1219200"/>
          </a:xfrm>
        </p:spPr>
        <p:txBody>
          <a:bodyPr/>
          <a:lstStyle/>
          <a:p>
            <a:r>
              <a:rPr lang="en-US" b="1" dirty="0">
                <a:solidFill>
                  <a:srgbClr val="C00000"/>
                </a:solidFill>
              </a:rPr>
              <a:t>                    </a:t>
            </a:r>
            <a:r>
              <a:rPr lang="en-US" b="1" u="sng" dirty="0">
                <a:solidFill>
                  <a:srgbClr val="C00000"/>
                </a:solidFill>
              </a:rPr>
              <a:t>Review Regions of Culture</a:t>
            </a:r>
            <a:endParaRPr lang="en-US" dirty="0">
              <a:solidFill>
                <a:srgbClr val="C00000"/>
              </a:solidFill>
            </a:endParaRPr>
          </a:p>
        </p:txBody>
      </p:sp>
      <p:sp>
        <p:nvSpPr>
          <p:cNvPr id="3" name="Content Placeholder 2">
            <a:extLst>
              <a:ext uri="{FF2B5EF4-FFF2-40B4-BE49-F238E27FC236}">
                <a16:creationId xmlns:a16="http://schemas.microsoft.com/office/drawing/2014/main" id="{7DC8E6EB-69C1-4A43-A4A4-83B62FDC1439}"/>
              </a:ext>
            </a:extLst>
          </p:cNvPr>
          <p:cNvSpPr>
            <a:spLocks noGrp="1"/>
          </p:cNvSpPr>
          <p:nvPr>
            <p:ph idx="1"/>
          </p:nvPr>
        </p:nvSpPr>
        <p:spPr>
          <a:xfrm>
            <a:off x="384313" y="1325218"/>
            <a:ext cx="11714922" cy="5532782"/>
          </a:xfrm>
        </p:spPr>
        <p:txBody>
          <a:bodyPr>
            <a:normAutofit lnSpcReduction="10000"/>
          </a:bodyPr>
          <a:lstStyle/>
          <a:p>
            <a:r>
              <a:rPr lang="en-US" b="1" u="sng" dirty="0">
                <a:solidFill>
                  <a:srgbClr val="7030A0"/>
                </a:solidFill>
              </a:rPr>
              <a:t>Culture:</a:t>
            </a:r>
            <a:r>
              <a:rPr lang="en-US" b="1" dirty="0">
                <a:solidFill>
                  <a:srgbClr val="7030A0"/>
                </a:solidFill>
              </a:rPr>
              <a:t> a body of beliefs, materiel trails, and social forms that together constitute the distinct traditions of a group or people</a:t>
            </a:r>
          </a:p>
          <a:p>
            <a:r>
              <a:rPr lang="en-US" b="1" dirty="0">
                <a:solidFill>
                  <a:srgbClr val="CC0099"/>
                </a:solidFill>
              </a:rPr>
              <a:t>Culture is what people care about</a:t>
            </a:r>
          </a:p>
          <a:p>
            <a:r>
              <a:rPr lang="en-US" b="1" dirty="0">
                <a:solidFill>
                  <a:srgbClr val="FF3399"/>
                </a:solidFill>
              </a:rPr>
              <a:t>Geographers study why  customary ideas, beliefs and values of a people produce a distinctive culture in a particular location a place</a:t>
            </a:r>
          </a:p>
          <a:p>
            <a:r>
              <a:rPr lang="en-US" b="1" dirty="0">
                <a:solidFill>
                  <a:srgbClr val="339933"/>
                </a:solidFill>
              </a:rPr>
              <a:t>Language: communication</a:t>
            </a:r>
          </a:p>
          <a:p>
            <a:r>
              <a:rPr lang="en-US" b="1" dirty="0">
                <a:solidFill>
                  <a:srgbClr val="339933"/>
                </a:solidFill>
              </a:rPr>
              <a:t>Religion: beliefs and practices</a:t>
            </a:r>
          </a:p>
          <a:p>
            <a:r>
              <a:rPr lang="en-US" b="1" dirty="0">
                <a:solidFill>
                  <a:srgbClr val="339933"/>
                </a:solidFill>
              </a:rPr>
              <a:t>Ethnicity:  language, religion, physical traits</a:t>
            </a:r>
          </a:p>
          <a:p>
            <a:pPr marL="0" indent="0">
              <a:buNone/>
            </a:pPr>
            <a:r>
              <a:rPr lang="en-US" b="1" dirty="0"/>
              <a:t> </a:t>
            </a:r>
          </a:p>
          <a:p>
            <a:r>
              <a:rPr lang="en-US" b="1" dirty="0">
                <a:solidFill>
                  <a:srgbClr val="0033CC"/>
                </a:solidFill>
              </a:rPr>
              <a:t>Culture: What people take care of</a:t>
            </a:r>
          </a:p>
          <a:p>
            <a:r>
              <a:rPr lang="en-US" b="1" u="sng" dirty="0">
                <a:solidFill>
                  <a:srgbClr val="FF6600"/>
                </a:solidFill>
              </a:rPr>
              <a:t>Material wealth</a:t>
            </a:r>
            <a:r>
              <a:rPr lang="en-US" b="1" dirty="0">
                <a:solidFill>
                  <a:srgbClr val="FF6600"/>
                </a:solidFill>
              </a:rPr>
              <a:t> food, clothing, shelter</a:t>
            </a:r>
          </a:p>
          <a:p>
            <a:r>
              <a:rPr lang="en-US" b="1" dirty="0">
                <a:solidFill>
                  <a:srgbClr val="FFC000"/>
                </a:solidFill>
              </a:rPr>
              <a:t>Developed MDC vs. developing regions  LDC</a:t>
            </a:r>
          </a:p>
        </p:txBody>
      </p:sp>
    </p:spTree>
    <p:extLst>
      <p:ext uri="{BB962C8B-B14F-4D97-AF65-F5344CB8AC3E}">
        <p14:creationId xmlns:p14="http://schemas.microsoft.com/office/powerpoint/2010/main" val="4024778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CD6E0-0812-466F-ACA2-4262DB2C4DF8}"/>
              </a:ext>
            </a:extLst>
          </p:cNvPr>
          <p:cNvSpPr>
            <a:spLocks noGrp="1"/>
          </p:cNvSpPr>
          <p:nvPr>
            <p:ph type="title"/>
          </p:nvPr>
        </p:nvSpPr>
        <p:spPr>
          <a:xfrm>
            <a:off x="754380" y="0"/>
            <a:ext cx="11338560" cy="1394460"/>
          </a:xfrm>
        </p:spPr>
        <p:txBody>
          <a:bodyPr/>
          <a:lstStyle/>
          <a:p>
            <a:r>
              <a:rPr lang="en-US" b="1" u="sng" dirty="0">
                <a:solidFill>
                  <a:srgbClr val="0070C0"/>
                </a:solidFill>
              </a:rPr>
              <a:t>Place</a:t>
            </a:r>
            <a:r>
              <a:rPr lang="en-US" dirty="0">
                <a:solidFill>
                  <a:srgbClr val="002060"/>
                </a:solidFill>
              </a:rPr>
              <a:t> </a:t>
            </a:r>
            <a:r>
              <a:rPr lang="en-US" u="sng" dirty="0">
                <a:solidFill>
                  <a:srgbClr val="002060"/>
                </a:solidFill>
              </a:rPr>
              <a:t>refers to all the Human and Physical Attributes in a Location</a:t>
            </a:r>
          </a:p>
        </p:txBody>
      </p:sp>
      <p:sp>
        <p:nvSpPr>
          <p:cNvPr id="3" name="Content Placeholder 2">
            <a:extLst>
              <a:ext uri="{FF2B5EF4-FFF2-40B4-BE49-F238E27FC236}">
                <a16:creationId xmlns:a16="http://schemas.microsoft.com/office/drawing/2014/main" id="{BD55398F-78FF-47C8-8AE6-7D45AEA4542C}"/>
              </a:ext>
            </a:extLst>
          </p:cNvPr>
          <p:cNvSpPr>
            <a:spLocks noGrp="1"/>
          </p:cNvSpPr>
          <p:nvPr>
            <p:ph sz="half" idx="1"/>
          </p:nvPr>
        </p:nvSpPr>
        <p:spPr>
          <a:xfrm>
            <a:off x="754379" y="1394461"/>
            <a:ext cx="6146484" cy="5463540"/>
          </a:xfrm>
        </p:spPr>
        <p:txBody>
          <a:bodyPr>
            <a:normAutofit/>
          </a:bodyPr>
          <a:lstStyle/>
          <a:p>
            <a:r>
              <a:rPr lang="en-US" sz="2800" b="1" dirty="0">
                <a:solidFill>
                  <a:srgbClr val="00B050"/>
                </a:solidFill>
              </a:rPr>
              <a:t>The attachments we have to a specific location and its characteristics </a:t>
            </a:r>
          </a:p>
          <a:p>
            <a:r>
              <a:rPr lang="en-US" sz="2800" b="1" dirty="0">
                <a:solidFill>
                  <a:srgbClr val="00B050"/>
                </a:solidFill>
              </a:rPr>
              <a:t>Often the human and physical attributes in a location give it a </a:t>
            </a:r>
            <a:r>
              <a:rPr lang="en-US" sz="2800" b="1" dirty="0">
                <a:solidFill>
                  <a:srgbClr val="FF0000"/>
                </a:solidFill>
              </a:rPr>
              <a:t>sense of place </a:t>
            </a:r>
            <a:r>
              <a:rPr lang="en-US" sz="2800" b="1" dirty="0">
                <a:solidFill>
                  <a:srgbClr val="00B050"/>
                </a:solidFill>
              </a:rPr>
              <a:t>that is different from other places</a:t>
            </a:r>
          </a:p>
          <a:p>
            <a:r>
              <a:rPr lang="en-US" sz="2800" b="1" dirty="0">
                <a:solidFill>
                  <a:srgbClr val="00B050"/>
                </a:solidFill>
              </a:rPr>
              <a:t>Human attributes can include elements like religions, languages, political organizations, clothing etc.</a:t>
            </a:r>
          </a:p>
          <a:p>
            <a:r>
              <a:rPr lang="en-US" sz="2800" b="1" dirty="0">
                <a:solidFill>
                  <a:srgbClr val="00B050"/>
                </a:solidFill>
              </a:rPr>
              <a:t>What gives Holly Springs a </a:t>
            </a:r>
            <a:r>
              <a:rPr lang="en-US" sz="2800" b="1" dirty="0">
                <a:solidFill>
                  <a:srgbClr val="FF0000"/>
                </a:solidFill>
              </a:rPr>
              <a:t>Sense of Place</a:t>
            </a:r>
            <a:r>
              <a:rPr lang="en-US" sz="2800" b="1" dirty="0">
                <a:solidFill>
                  <a:srgbClr val="00B050"/>
                </a:solidFill>
              </a:rPr>
              <a:t>?</a:t>
            </a:r>
          </a:p>
        </p:txBody>
      </p:sp>
      <p:pic>
        <p:nvPicPr>
          <p:cNvPr id="6" name="Content Placeholder 5">
            <a:extLst>
              <a:ext uri="{FF2B5EF4-FFF2-40B4-BE49-F238E27FC236}">
                <a16:creationId xmlns:a16="http://schemas.microsoft.com/office/drawing/2014/main" id="{240BE377-BBE4-445E-B1D8-72BD1EE22D67}"/>
              </a:ext>
            </a:extLst>
          </p:cNvPr>
          <p:cNvPicPr>
            <a:picLocks noGrp="1" noChangeAspect="1"/>
          </p:cNvPicPr>
          <p:nvPr>
            <p:ph sz="half" idx="2"/>
          </p:nvPr>
        </p:nvPicPr>
        <p:blipFill>
          <a:blip r:embed="rId2"/>
          <a:stretch>
            <a:fillRect/>
          </a:stretch>
        </p:blipFill>
        <p:spPr>
          <a:xfrm>
            <a:off x="7195930" y="1668781"/>
            <a:ext cx="4996071" cy="4876610"/>
          </a:xfrm>
        </p:spPr>
      </p:pic>
    </p:spTree>
    <p:extLst>
      <p:ext uri="{BB962C8B-B14F-4D97-AF65-F5344CB8AC3E}">
        <p14:creationId xmlns:p14="http://schemas.microsoft.com/office/powerpoint/2010/main" val="149831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CADD-39FE-482F-9AAF-EF6FF489BF9C}"/>
              </a:ext>
            </a:extLst>
          </p:cNvPr>
          <p:cNvSpPr>
            <a:spLocks noGrp="1"/>
          </p:cNvSpPr>
          <p:nvPr>
            <p:ph type="title"/>
          </p:nvPr>
        </p:nvSpPr>
        <p:spPr>
          <a:xfrm>
            <a:off x="7860667" y="0"/>
            <a:ext cx="4226558" cy="942975"/>
          </a:xfrm>
        </p:spPr>
        <p:txBody>
          <a:bodyPr vert="horz" lIns="91440" tIns="45720" rIns="91440" bIns="45720" rtlCol="0" anchor="t">
            <a:normAutofit/>
          </a:bodyPr>
          <a:lstStyle/>
          <a:p>
            <a:r>
              <a:rPr lang="en-US" b="1" u="sng" dirty="0">
                <a:solidFill>
                  <a:srgbClr val="7030A0"/>
                </a:solidFill>
              </a:rPr>
              <a:t>Relative Location</a:t>
            </a:r>
          </a:p>
        </p:txBody>
      </p:sp>
      <p:pic>
        <p:nvPicPr>
          <p:cNvPr id="6" name="Content Placeholder 5" descr="A picture containing text&#10;&#10;Description automatically generated">
            <a:extLst>
              <a:ext uri="{FF2B5EF4-FFF2-40B4-BE49-F238E27FC236}">
                <a16:creationId xmlns:a16="http://schemas.microsoft.com/office/drawing/2014/main" id="{3A4A4D0D-9E9D-4B2C-A1DA-91E1021C06D4}"/>
              </a:ext>
            </a:extLst>
          </p:cNvPr>
          <p:cNvPicPr>
            <a:picLocks noGrp="1" noChangeAspect="1"/>
          </p:cNvPicPr>
          <p:nvPr>
            <p:ph sz="half" idx="2"/>
          </p:nvPr>
        </p:nvPicPr>
        <p:blipFill>
          <a:blip r:embed="rId2"/>
          <a:stretch>
            <a:fillRect/>
          </a:stretch>
        </p:blipFill>
        <p:spPr>
          <a:xfrm>
            <a:off x="1023562" y="200026"/>
            <a:ext cx="5517916" cy="6157912"/>
          </a:xfrm>
          <a:prstGeom prst="rect">
            <a:avLst/>
          </a:prstGeom>
        </p:spPr>
      </p:pic>
      <p:sp>
        <p:nvSpPr>
          <p:cNvPr id="3" name="Content Placeholder 2">
            <a:extLst>
              <a:ext uri="{FF2B5EF4-FFF2-40B4-BE49-F238E27FC236}">
                <a16:creationId xmlns:a16="http://schemas.microsoft.com/office/drawing/2014/main" id="{71DEFB27-B658-4914-9700-FD2B0A35D3DA}"/>
              </a:ext>
            </a:extLst>
          </p:cNvPr>
          <p:cNvSpPr>
            <a:spLocks noGrp="1"/>
          </p:cNvSpPr>
          <p:nvPr>
            <p:ph sz="half" idx="1"/>
          </p:nvPr>
        </p:nvSpPr>
        <p:spPr>
          <a:xfrm>
            <a:off x="6668086" y="942975"/>
            <a:ext cx="5419139" cy="5729288"/>
          </a:xfrm>
        </p:spPr>
        <p:txBody>
          <a:bodyPr vert="horz" lIns="91440" tIns="45720" rIns="91440" bIns="45720" rtlCol="0">
            <a:normAutofit/>
          </a:bodyPr>
          <a:lstStyle/>
          <a:p>
            <a:r>
              <a:rPr lang="en-US" sz="2400" b="1" u="sng" dirty="0">
                <a:solidFill>
                  <a:srgbClr val="0070C0"/>
                </a:solidFill>
              </a:rPr>
              <a:t>Relative Location </a:t>
            </a:r>
            <a:r>
              <a:rPr lang="en-US" sz="2400" b="1" dirty="0">
                <a:solidFill>
                  <a:srgbClr val="7030A0"/>
                </a:solidFill>
              </a:rPr>
              <a:t>refers to the position of a place or entity based on its location with respect to other locations. For example, the location of the US Capitol is located about 38 miles southwest of Baltimore.</a:t>
            </a:r>
            <a:r>
              <a:rPr lang="en-US" sz="2400" b="1" dirty="0">
                <a:solidFill>
                  <a:srgbClr val="0070C0"/>
                </a:solidFill>
              </a:rPr>
              <a:t> </a:t>
            </a:r>
            <a:r>
              <a:rPr lang="en-US" sz="2400" b="1" u="sng" dirty="0">
                <a:solidFill>
                  <a:srgbClr val="0070C0"/>
                </a:solidFill>
              </a:rPr>
              <a:t>Relative location </a:t>
            </a:r>
            <a:r>
              <a:rPr lang="en-US" sz="2400" b="1" dirty="0">
                <a:solidFill>
                  <a:srgbClr val="7030A0"/>
                </a:solidFill>
              </a:rPr>
              <a:t>can be expressed in terms of distance, travel time, or cost.</a:t>
            </a:r>
          </a:p>
          <a:p>
            <a:r>
              <a:rPr lang="en-US" sz="2400" b="1" dirty="0">
                <a:solidFill>
                  <a:srgbClr val="CC0099"/>
                </a:solidFill>
              </a:rPr>
              <a:t>Problematic because you have to assume the other person has the same reference points. It can change if the surroundings change</a:t>
            </a:r>
          </a:p>
          <a:p>
            <a:endParaRPr lang="en-US" sz="2400" b="1" dirty="0">
              <a:solidFill>
                <a:srgbClr val="7030A0"/>
              </a:solidFill>
            </a:endParaRPr>
          </a:p>
        </p:txBody>
      </p:sp>
    </p:spTree>
    <p:extLst>
      <p:ext uri="{BB962C8B-B14F-4D97-AF65-F5344CB8AC3E}">
        <p14:creationId xmlns:p14="http://schemas.microsoft.com/office/powerpoint/2010/main" val="779867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0573-C821-4AD6-93B2-678CEC136C53}"/>
              </a:ext>
            </a:extLst>
          </p:cNvPr>
          <p:cNvSpPr>
            <a:spLocks noGrp="1"/>
          </p:cNvSpPr>
          <p:nvPr>
            <p:ph type="title"/>
          </p:nvPr>
        </p:nvSpPr>
        <p:spPr>
          <a:xfrm>
            <a:off x="1371600" y="100014"/>
            <a:ext cx="9601200" cy="800100"/>
          </a:xfrm>
        </p:spPr>
        <p:txBody>
          <a:bodyPr/>
          <a:lstStyle/>
          <a:p>
            <a:r>
              <a:rPr lang="en-US" dirty="0"/>
              <a:t>                  </a:t>
            </a:r>
            <a:r>
              <a:rPr lang="en-US" b="1" u="sng" dirty="0">
                <a:solidFill>
                  <a:srgbClr val="7030A0"/>
                </a:solidFill>
              </a:rPr>
              <a:t>Absolute Location</a:t>
            </a:r>
          </a:p>
        </p:txBody>
      </p:sp>
      <p:pic>
        <p:nvPicPr>
          <p:cNvPr id="6" name="Content Placeholder 5" descr="A screenshot of a cell phone&#10;&#10;Description automatically generated">
            <a:extLst>
              <a:ext uri="{FF2B5EF4-FFF2-40B4-BE49-F238E27FC236}">
                <a16:creationId xmlns:a16="http://schemas.microsoft.com/office/drawing/2014/main" id="{90187D0A-D0FA-4030-8988-28F53B4D5903}"/>
              </a:ext>
            </a:extLst>
          </p:cNvPr>
          <p:cNvPicPr>
            <a:picLocks noGrp="1" noChangeAspect="1"/>
          </p:cNvPicPr>
          <p:nvPr>
            <p:ph sz="half" idx="1"/>
          </p:nvPr>
        </p:nvPicPr>
        <p:blipFill>
          <a:blip r:embed="rId2"/>
          <a:stretch>
            <a:fillRect/>
          </a:stretch>
        </p:blipFill>
        <p:spPr>
          <a:xfrm>
            <a:off x="714375" y="1014414"/>
            <a:ext cx="5810249" cy="5743572"/>
          </a:xfrm>
        </p:spPr>
      </p:pic>
      <p:pic>
        <p:nvPicPr>
          <p:cNvPr id="8" name="Content Placeholder 7" descr="A close up of a sign&#10;&#10;Description automatically generated">
            <a:extLst>
              <a:ext uri="{FF2B5EF4-FFF2-40B4-BE49-F238E27FC236}">
                <a16:creationId xmlns:a16="http://schemas.microsoft.com/office/drawing/2014/main" id="{E1874542-B8A1-4742-AF65-343723CB03D0}"/>
              </a:ext>
            </a:extLst>
          </p:cNvPr>
          <p:cNvPicPr>
            <a:picLocks noGrp="1" noChangeAspect="1"/>
          </p:cNvPicPr>
          <p:nvPr>
            <p:ph sz="half" idx="2"/>
          </p:nvPr>
        </p:nvPicPr>
        <p:blipFill>
          <a:blip r:embed="rId3"/>
          <a:stretch>
            <a:fillRect/>
          </a:stretch>
        </p:blipFill>
        <p:spPr>
          <a:xfrm>
            <a:off x="6524625" y="1014414"/>
            <a:ext cx="5519738" cy="5743572"/>
          </a:xfrm>
        </p:spPr>
      </p:pic>
    </p:spTree>
    <p:extLst>
      <p:ext uri="{BB962C8B-B14F-4D97-AF65-F5344CB8AC3E}">
        <p14:creationId xmlns:p14="http://schemas.microsoft.com/office/powerpoint/2010/main" val="43228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14CCD-627C-4AEF-A596-648750CE4F04}"/>
              </a:ext>
            </a:extLst>
          </p:cNvPr>
          <p:cNvSpPr>
            <a:spLocks noGrp="1"/>
          </p:cNvSpPr>
          <p:nvPr>
            <p:ph type="title"/>
          </p:nvPr>
        </p:nvSpPr>
        <p:spPr>
          <a:xfrm>
            <a:off x="1371600" y="0"/>
            <a:ext cx="9601200" cy="80010"/>
          </a:xfrm>
        </p:spPr>
        <p:txBody>
          <a:bodyPr>
            <a:normAutofit fontScale="90000"/>
          </a:bodyPr>
          <a:lstStyle/>
          <a:p>
            <a:endParaRPr lang="en-US" dirty="0"/>
          </a:p>
        </p:txBody>
      </p:sp>
      <p:pic>
        <p:nvPicPr>
          <p:cNvPr id="5" name="Content Placeholder 4">
            <a:extLst>
              <a:ext uri="{FF2B5EF4-FFF2-40B4-BE49-F238E27FC236}">
                <a16:creationId xmlns:a16="http://schemas.microsoft.com/office/drawing/2014/main" id="{FBE6975E-4B28-4664-AD9F-C5D6E4982CAF}"/>
              </a:ext>
            </a:extLst>
          </p:cNvPr>
          <p:cNvPicPr>
            <a:picLocks noGrp="1" noChangeAspect="1"/>
          </p:cNvPicPr>
          <p:nvPr>
            <p:ph idx="1"/>
          </p:nvPr>
        </p:nvPicPr>
        <p:blipFill>
          <a:blip r:embed="rId2"/>
          <a:stretch>
            <a:fillRect/>
          </a:stretch>
        </p:blipFill>
        <p:spPr>
          <a:xfrm>
            <a:off x="731520" y="80010"/>
            <a:ext cx="11460480" cy="7280910"/>
          </a:xfrm>
        </p:spPr>
      </p:pic>
    </p:spTree>
    <p:extLst>
      <p:ext uri="{BB962C8B-B14F-4D97-AF65-F5344CB8AC3E}">
        <p14:creationId xmlns:p14="http://schemas.microsoft.com/office/powerpoint/2010/main" val="1558497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6604-4D31-4E8E-B1FD-51D37224DFB7}"/>
              </a:ext>
            </a:extLst>
          </p:cNvPr>
          <p:cNvSpPr>
            <a:spLocks noGrp="1"/>
          </p:cNvSpPr>
          <p:nvPr>
            <p:ph type="title"/>
          </p:nvPr>
        </p:nvSpPr>
        <p:spPr>
          <a:xfrm>
            <a:off x="98474" y="0"/>
            <a:ext cx="12093526" cy="1428750"/>
          </a:xfrm>
        </p:spPr>
        <p:txBody>
          <a:bodyPr>
            <a:normAutofit fontScale="90000"/>
          </a:bodyPr>
          <a:lstStyle/>
          <a:p>
            <a:r>
              <a:rPr lang="en-US" sz="3600" b="1" u="sng" dirty="0">
                <a:solidFill>
                  <a:srgbClr val="C00000"/>
                </a:solidFill>
              </a:rPr>
              <a:t>Culture </a:t>
            </a:r>
            <a:r>
              <a:rPr lang="en-US" sz="3600" b="1" dirty="0">
                <a:solidFill>
                  <a:srgbClr val="C00000"/>
                </a:solidFill>
              </a:rPr>
              <a:t>- the body of customary beliefs, material traits, and social forms that together constitute the distinct tradition of a group of people</a:t>
            </a:r>
            <a:br>
              <a:rPr lang="en-US" b="1" dirty="0"/>
            </a:br>
            <a:endParaRPr lang="en-US" b="1" dirty="0"/>
          </a:p>
        </p:txBody>
      </p:sp>
      <p:sp>
        <p:nvSpPr>
          <p:cNvPr id="3" name="Content Placeholder 2">
            <a:extLst>
              <a:ext uri="{FF2B5EF4-FFF2-40B4-BE49-F238E27FC236}">
                <a16:creationId xmlns:a16="http://schemas.microsoft.com/office/drawing/2014/main" id="{92CC0CA7-D25E-401E-A870-64A5DEDC5A5E}"/>
              </a:ext>
            </a:extLst>
          </p:cNvPr>
          <p:cNvSpPr>
            <a:spLocks noGrp="1"/>
          </p:cNvSpPr>
          <p:nvPr>
            <p:ph sz="half" idx="1"/>
          </p:nvPr>
        </p:nvSpPr>
        <p:spPr>
          <a:xfrm>
            <a:off x="98473" y="1428750"/>
            <a:ext cx="5720913" cy="5429249"/>
          </a:xfrm>
        </p:spPr>
        <p:txBody>
          <a:bodyPr>
            <a:normAutofit/>
          </a:bodyPr>
          <a:lstStyle/>
          <a:p>
            <a:r>
              <a:rPr lang="en-US" sz="2400" b="1" u="sng" dirty="0">
                <a:solidFill>
                  <a:srgbClr val="002060"/>
                </a:solidFill>
              </a:rPr>
              <a:t>Culture: What People Care About</a:t>
            </a:r>
            <a:endParaRPr lang="en-US" sz="2400" b="1" dirty="0">
              <a:solidFill>
                <a:srgbClr val="002060"/>
              </a:solidFill>
            </a:endParaRPr>
          </a:p>
          <a:p>
            <a:r>
              <a:rPr lang="en-US" sz="2400" b="1" dirty="0">
                <a:solidFill>
                  <a:srgbClr val="002060"/>
                </a:solidFill>
              </a:rPr>
              <a:t>Studying a group’s language, religion, values, customs, beliefs,  and ethnicity help identify location of a culture and principal means by which cultural values become distributed around the world</a:t>
            </a:r>
          </a:p>
          <a:p>
            <a:r>
              <a:rPr lang="en-US" sz="2400" b="1" dirty="0">
                <a:solidFill>
                  <a:srgbClr val="002060"/>
                </a:solidFill>
              </a:rPr>
              <a:t>Language - Communication</a:t>
            </a:r>
          </a:p>
          <a:p>
            <a:r>
              <a:rPr lang="en-US" sz="2400" b="1" dirty="0">
                <a:solidFill>
                  <a:srgbClr val="002060"/>
                </a:solidFill>
              </a:rPr>
              <a:t>Religion – Beliefs and practices</a:t>
            </a:r>
          </a:p>
          <a:p>
            <a:r>
              <a:rPr lang="en-US" sz="2400" b="1" dirty="0">
                <a:solidFill>
                  <a:srgbClr val="002060"/>
                </a:solidFill>
              </a:rPr>
              <a:t>Ethnicity – Language, Religion, physical traits</a:t>
            </a:r>
          </a:p>
        </p:txBody>
      </p:sp>
      <p:sp>
        <p:nvSpPr>
          <p:cNvPr id="4" name="Content Placeholder 3">
            <a:extLst>
              <a:ext uri="{FF2B5EF4-FFF2-40B4-BE49-F238E27FC236}">
                <a16:creationId xmlns:a16="http://schemas.microsoft.com/office/drawing/2014/main" id="{6F32BB00-95D4-4217-BC6E-7CA84603FEF7}"/>
              </a:ext>
            </a:extLst>
          </p:cNvPr>
          <p:cNvSpPr>
            <a:spLocks noGrp="1"/>
          </p:cNvSpPr>
          <p:nvPr>
            <p:ph sz="half" idx="2"/>
          </p:nvPr>
        </p:nvSpPr>
        <p:spPr>
          <a:xfrm>
            <a:off x="6525402" y="1428749"/>
            <a:ext cx="5666597" cy="5429249"/>
          </a:xfrm>
        </p:spPr>
        <p:txBody>
          <a:bodyPr>
            <a:normAutofit/>
          </a:bodyPr>
          <a:lstStyle/>
          <a:p>
            <a:r>
              <a:rPr lang="en-US" sz="2400" b="1" u="sng" dirty="0">
                <a:solidFill>
                  <a:srgbClr val="008000"/>
                </a:solidFill>
              </a:rPr>
              <a:t>Culture: What People Take Care Of</a:t>
            </a:r>
            <a:endParaRPr lang="en-US" sz="2400" b="1" dirty="0">
              <a:solidFill>
                <a:srgbClr val="008000"/>
              </a:solidFill>
            </a:endParaRPr>
          </a:p>
          <a:p>
            <a:r>
              <a:rPr lang="en-US" sz="2400" b="1" dirty="0">
                <a:solidFill>
                  <a:srgbClr val="008000"/>
                </a:solidFill>
              </a:rPr>
              <a:t>Study the production of material wealth - food, shelter, clothing - but different cultural groups obtain their wealth in different ways world divided into developed and developing countries </a:t>
            </a:r>
          </a:p>
          <a:p>
            <a:r>
              <a:rPr lang="en-US" sz="2400" b="1" dirty="0">
                <a:solidFill>
                  <a:srgbClr val="008000"/>
                </a:solidFill>
              </a:rPr>
              <a:t>characteristics of developed countries (MDC’s) More Developed Countries</a:t>
            </a:r>
          </a:p>
          <a:p>
            <a:pPr marL="0" indent="0">
              <a:buNone/>
            </a:pPr>
            <a:endParaRPr lang="en-US" sz="2400" b="1" dirty="0">
              <a:solidFill>
                <a:srgbClr val="008000"/>
              </a:solidFill>
            </a:endParaRPr>
          </a:p>
          <a:p>
            <a:r>
              <a:rPr lang="en-US" sz="2400" b="1" dirty="0">
                <a:solidFill>
                  <a:srgbClr val="008000"/>
                </a:solidFill>
              </a:rPr>
              <a:t> characteristics of developing countries (LDC’s) Less developed Countries</a:t>
            </a:r>
          </a:p>
          <a:p>
            <a:endParaRPr lang="en-US" dirty="0"/>
          </a:p>
        </p:txBody>
      </p:sp>
    </p:spTree>
    <p:extLst>
      <p:ext uri="{BB962C8B-B14F-4D97-AF65-F5344CB8AC3E}">
        <p14:creationId xmlns:p14="http://schemas.microsoft.com/office/powerpoint/2010/main" val="1099440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2836</Words>
  <Application>Microsoft Office PowerPoint</Application>
  <PresentationFormat>Widescreen</PresentationFormat>
  <Paragraphs>243</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Symbol</vt:lpstr>
      <vt:lpstr>Office Theme</vt:lpstr>
      <vt:lpstr>APHUGE: Unit 1 Quick Review</vt:lpstr>
      <vt:lpstr>         Unit 1: Geography: Its Nature and Perspective</vt:lpstr>
      <vt:lpstr>              Geography as a field of study</vt:lpstr>
      <vt:lpstr>Place refers a specific point on Earth, distinguished by a particular characteristic. Every place occupies a unique location, or position, on Earth’s surface.  Differentiates each location from another, like a fingerprint! Sound, smell, climate, language, damns, pollution, roads, lawns, homes, images you can develop  a sense of place from somewhere you’ve never been tv’s, books, movies, people</vt:lpstr>
      <vt:lpstr>Place refers to all the Human and Physical Attributes in a Location</vt:lpstr>
      <vt:lpstr>Relative Location</vt:lpstr>
      <vt:lpstr>                  Absolute Location</vt:lpstr>
      <vt:lpstr>PowerPoint Presentation</vt:lpstr>
      <vt:lpstr>Culture - the body of customary beliefs, material traits, and social forms that together constitute the distinct tradition of a group of people </vt:lpstr>
      <vt:lpstr>“The physical features, economic features, and  cultural features that make up a region are called its cultural landscape.”</vt:lpstr>
      <vt:lpstr>                   Types of Regions</vt:lpstr>
      <vt:lpstr>                            Regions</vt:lpstr>
      <vt:lpstr> Density: is the number of things—which could be people, animals, plants, or objects—in a certain area. The frequency something occurs</vt:lpstr>
      <vt:lpstr>                    Pattern / Concentration</vt:lpstr>
      <vt:lpstr>PowerPoint Presentation</vt:lpstr>
      <vt:lpstr>How has the time it takes to travel changed through the years? Why? Mind shift (change in information gathering) 5min: https://www.youtube.com/watch?v=TwtS6Jy3ll8 </vt:lpstr>
      <vt:lpstr>               Causes of the World Shrinking</vt:lpstr>
      <vt:lpstr>What determines the interaction between places? Movement: the theme of geography associated with the flow of people, goods, and/or ideas</vt:lpstr>
      <vt:lpstr>Friction of Distance is based on the notion that distance usually requires some amount of effort, money, and/or energy to overcome. Because of this "friction," spatial interactions will tend to take place more often over shorter distances; quantity of interaction will decline with distance. Elrod video Friction of distance and distance decay:  https://www.youtube.com/watch?v=c22DD7rHM-Q    </vt:lpstr>
      <vt:lpstr>Friction of Distance and Distance Decay </vt:lpstr>
      <vt:lpstr>A hearth is the place which an innovation or cultural change originates.</vt:lpstr>
      <vt:lpstr>                           Diffusion</vt:lpstr>
      <vt:lpstr>PowerPoint Presentation</vt:lpstr>
      <vt:lpstr>                        Map Essentials</vt:lpstr>
      <vt:lpstr>Map Distortions Why all maps are wrong 4 min:  https://www.youtube.com/watch?v=kIID5FDi2JQ </vt:lpstr>
      <vt:lpstr>                        Comparing Maps</vt:lpstr>
      <vt:lpstr>Map Scales, </vt:lpstr>
      <vt:lpstr>PowerPoint Presentation</vt:lpstr>
      <vt:lpstr>Reference Maps: are designed for people to refer to for general information about places</vt:lpstr>
      <vt:lpstr>Choropleth Map is a thematic map in which areas are shaded or patterned in proportion to the measurement of the statistical variable being displayed on the map, such as population density per-capita income.</vt:lpstr>
      <vt:lpstr>A Cartogram is a map in which some thematic mapping variable – such as travel time, population, or Gross National Product – is substituted for land area or distance. The geometry or space of the map is distorted in order to convey the information of this alternate variable.</vt:lpstr>
      <vt:lpstr>Dot distribution map, or dot density map, is a map type that uses a dot symbol to show the presence of a feature or phenomenon. Dot maps rely on a visual scatter to show spatial pattern</vt:lpstr>
      <vt:lpstr>A Topographical Map Looking at Landforms</vt:lpstr>
      <vt:lpstr>                  Geospatial Techniques</vt:lpstr>
      <vt:lpstr>                           Cultural Ecology</vt:lpstr>
      <vt:lpstr>Globalization is the process by which businesses or other organizations develop international influence or start operating on an international scale. Globalization is about the interconnectedness of people and businesses across the world that eventually leads to global cultural, political and economic integration. It is the ability to move and communicate easily with others all over the world in order to conduct business internationally</vt:lpstr>
      <vt:lpstr>Sustainability is the use of Earth’s resources in ways that ensure their availability in the future. Patterson 17 min https://www.youtube.com/watch?v=6HuKphKJnQk </vt:lpstr>
      <vt:lpstr>                             Quick Summary</vt:lpstr>
      <vt:lpstr>                  Connections Between Places</vt:lpstr>
      <vt:lpstr>                    Review Regions of Culture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APHUGE:Unit 1 Quick Review</dc:title>
  <dc:creator>Carrie</dc:creator>
  <cp:lastModifiedBy>Carrie</cp:lastModifiedBy>
  <cp:revision>8</cp:revision>
  <dcterms:created xsi:type="dcterms:W3CDTF">2020-05-04T13:51:42Z</dcterms:created>
  <dcterms:modified xsi:type="dcterms:W3CDTF">2020-05-04T15:15:36Z</dcterms:modified>
</cp:coreProperties>
</file>