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9" r:id="rId5"/>
    <p:sldId id="270" r:id="rId6"/>
    <p:sldId id="291" r:id="rId7"/>
    <p:sldId id="273" r:id="rId8"/>
    <p:sldId id="282" r:id="rId9"/>
    <p:sldId id="293" r:id="rId10"/>
    <p:sldId id="266" r:id="rId11"/>
    <p:sldId id="358" r:id="rId12"/>
    <p:sldId id="261" r:id="rId13"/>
    <p:sldId id="295" r:id="rId14"/>
    <p:sldId id="264" r:id="rId15"/>
    <p:sldId id="289" r:id="rId16"/>
    <p:sldId id="265" r:id="rId17"/>
    <p:sldId id="296" r:id="rId18"/>
    <p:sldId id="389" r:id="rId19"/>
    <p:sldId id="388" r:id="rId20"/>
    <p:sldId id="267" r:id="rId21"/>
    <p:sldId id="280" r:id="rId22"/>
    <p:sldId id="299" r:id="rId23"/>
    <p:sldId id="275" r:id="rId24"/>
    <p:sldId id="381" r:id="rId25"/>
    <p:sldId id="288" r:id="rId26"/>
    <p:sldId id="276" r:id="rId27"/>
    <p:sldId id="278" r:id="rId28"/>
    <p:sldId id="352" r:id="rId29"/>
    <p:sldId id="385" r:id="rId30"/>
    <p:sldId id="336" r:id="rId31"/>
    <p:sldId id="319" r:id="rId32"/>
    <p:sldId id="354" r:id="rId33"/>
    <p:sldId id="355" r:id="rId34"/>
    <p:sldId id="338" r:id="rId35"/>
    <p:sldId id="383" r:id="rId36"/>
    <p:sldId id="313" r:id="rId37"/>
    <p:sldId id="290" r:id="rId38"/>
    <p:sldId id="317" r:id="rId39"/>
    <p:sldId id="325" r:id="rId40"/>
    <p:sldId id="350" r:id="rId41"/>
    <p:sldId id="349" r:id="rId42"/>
    <p:sldId id="339" r:id="rId43"/>
    <p:sldId id="390" r:id="rId44"/>
    <p:sldId id="3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772A2-FEAE-49E2-A22D-4912911BCDCD}" type="doc">
      <dgm:prSet loTypeId="urn:microsoft.com/office/officeart/2008/layout/HorizontalMultiLevelHierarchy" loCatId="hierarchy" qsTypeId="urn:microsoft.com/office/officeart/2005/8/quickstyle/3d2" qsCatId="3D" csTypeId="urn:microsoft.com/office/officeart/2005/8/colors/accent6_1" csCatId="accent6" phldr="1"/>
      <dgm:spPr/>
      <dgm:t>
        <a:bodyPr/>
        <a:lstStyle/>
        <a:p>
          <a:endParaRPr lang="en-US"/>
        </a:p>
      </dgm:t>
    </dgm:pt>
    <dgm:pt modelId="{FE495918-374D-4688-910E-14F5DA53371E}">
      <dgm:prSet phldrT="[Text]"/>
      <dgm:spPr/>
      <dgm:t>
        <a:bodyPr/>
        <a:lstStyle/>
        <a:p>
          <a:r>
            <a:rPr lang="en-US" dirty="0"/>
            <a:t>Migration</a:t>
          </a:r>
        </a:p>
      </dgm:t>
    </dgm:pt>
    <dgm:pt modelId="{4273D539-9457-44CD-A0DD-1510052E965F}" type="parTrans" cxnId="{57214134-B986-44A7-A2C3-0B5E3D802EC0}">
      <dgm:prSet/>
      <dgm:spPr/>
      <dgm:t>
        <a:bodyPr/>
        <a:lstStyle/>
        <a:p>
          <a:endParaRPr lang="en-US"/>
        </a:p>
      </dgm:t>
    </dgm:pt>
    <dgm:pt modelId="{EA222B3F-16BC-4F6F-BB89-D80D3D78EF5E}" type="sibTrans" cxnId="{57214134-B986-44A7-A2C3-0B5E3D802EC0}">
      <dgm:prSet/>
      <dgm:spPr/>
      <dgm:t>
        <a:bodyPr/>
        <a:lstStyle/>
        <a:p>
          <a:endParaRPr lang="en-US"/>
        </a:p>
      </dgm:t>
    </dgm:pt>
    <dgm:pt modelId="{18CCB343-7B00-46CA-8FDE-EC6F228265E3}" type="asst">
      <dgm:prSet phldrT="[Text]" custT="1"/>
      <dgm:spPr/>
      <dgm:t>
        <a:bodyPr/>
        <a:lstStyle/>
        <a:p>
          <a:r>
            <a:rPr lang="en-US" sz="2400" dirty="0"/>
            <a:t>International</a:t>
          </a:r>
        </a:p>
      </dgm:t>
    </dgm:pt>
    <dgm:pt modelId="{CD69EEEE-A64A-4079-8B4C-C1CF39F06B1B}" type="parTrans" cxnId="{6526FA40-0037-4298-8DD5-E4E08CEADA32}">
      <dgm:prSet/>
      <dgm:spPr/>
      <dgm:t>
        <a:bodyPr/>
        <a:lstStyle/>
        <a:p>
          <a:endParaRPr lang="en-US"/>
        </a:p>
      </dgm:t>
    </dgm:pt>
    <dgm:pt modelId="{1D52448E-A1F6-4631-ACB0-341546DC98C8}" type="sibTrans" cxnId="{6526FA40-0037-4298-8DD5-E4E08CEADA32}">
      <dgm:prSet/>
      <dgm:spPr/>
      <dgm:t>
        <a:bodyPr/>
        <a:lstStyle/>
        <a:p>
          <a:endParaRPr lang="en-US"/>
        </a:p>
      </dgm:t>
    </dgm:pt>
    <dgm:pt modelId="{4F6C7E94-B801-464E-A715-3A68E4F66C78}">
      <dgm:prSet phldrT="[Text]" custT="1"/>
      <dgm:spPr/>
      <dgm:t>
        <a:bodyPr/>
        <a:lstStyle/>
        <a:p>
          <a:r>
            <a:rPr lang="en-US" sz="2400" dirty="0"/>
            <a:t>Voluntary</a:t>
          </a:r>
        </a:p>
      </dgm:t>
    </dgm:pt>
    <dgm:pt modelId="{36E956FA-F8A0-4493-9481-B5E83EB165E6}" type="parTrans" cxnId="{29B77ABD-35DA-4D38-AAB6-25D097B4543B}">
      <dgm:prSet/>
      <dgm:spPr/>
      <dgm:t>
        <a:bodyPr/>
        <a:lstStyle/>
        <a:p>
          <a:endParaRPr lang="en-US"/>
        </a:p>
      </dgm:t>
    </dgm:pt>
    <dgm:pt modelId="{EC7937EE-B12E-4F17-8B17-16D566B19F5B}" type="sibTrans" cxnId="{29B77ABD-35DA-4D38-AAB6-25D097B4543B}">
      <dgm:prSet/>
      <dgm:spPr/>
      <dgm:t>
        <a:bodyPr/>
        <a:lstStyle/>
        <a:p>
          <a:endParaRPr lang="en-US"/>
        </a:p>
      </dgm:t>
    </dgm:pt>
    <dgm:pt modelId="{67BBBED9-6BEC-4DF8-9BE5-5FA37791BF8D}">
      <dgm:prSet phldrT="[Text]" custT="1"/>
      <dgm:spPr/>
      <dgm:t>
        <a:bodyPr/>
        <a:lstStyle/>
        <a:p>
          <a:r>
            <a:rPr lang="en-US" sz="2400" dirty="0"/>
            <a:t>Forced</a:t>
          </a:r>
        </a:p>
      </dgm:t>
    </dgm:pt>
    <dgm:pt modelId="{D586205E-D66E-4250-9DCF-F7A59C0EDAB1}" type="parTrans" cxnId="{0E248020-4B17-4EEA-A1F6-68FD71582BB4}">
      <dgm:prSet/>
      <dgm:spPr/>
      <dgm:t>
        <a:bodyPr/>
        <a:lstStyle/>
        <a:p>
          <a:endParaRPr lang="en-US"/>
        </a:p>
      </dgm:t>
    </dgm:pt>
    <dgm:pt modelId="{E7B41B04-82E1-4E1D-BF37-AD49F3CD90BF}" type="sibTrans" cxnId="{0E248020-4B17-4EEA-A1F6-68FD71582BB4}">
      <dgm:prSet/>
      <dgm:spPr/>
      <dgm:t>
        <a:bodyPr/>
        <a:lstStyle/>
        <a:p>
          <a:endParaRPr lang="en-US"/>
        </a:p>
      </dgm:t>
    </dgm:pt>
    <dgm:pt modelId="{3586F587-B173-46F5-AD56-2662E0F511AB}">
      <dgm:prSet phldrT="[Text]" custT="1"/>
      <dgm:spPr/>
      <dgm:t>
        <a:bodyPr/>
        <a:lstStyle/>
        <a:p>
          <a:r>
            <a:rPr lang="en-US" sz="2400" dirty="0"/>
            <a:t>Internal</a:t>
          </a:r>
        </a:p>
      </dgm:t>
    </dgm:pt>
    <dgm:pt modelId="{1A6485AD-7119-4696-9EB1-A1DEFE0708FA}" type="parTrans" cxnId="{AE3344D1-C0ED-4564-BC87-3CEDF62B5DFA}">
      <dgm:prSet/>
      <dgm:spPr/>
      <dgm:t>
        <a:bodyPr/>
        <a:lstStyle/>
        <a:p>
          <a:endParaRPr lang="en-US"/>
        </a:p>
      </dgm:t>
    </dgm:pt>
    <dgm:pt modelId="{5771C7F7-C1F2-4DC0-91ED-1E5E4931A52A}" type="sibTrans" cxnId="{AE3344D1-C0ED-4564-BC87-3CEDF62B5DFA}">
      <dgm:prSet/>
      <dgm:spPr/>
      <dgm:t>
        <a:bodyPr/>
        <a:lstStyle/>
        <a:p>
          <a:endParaRPr lang="en-US"/>
        </a:p>
      </dgm:t>
    </dgm:pt>
    <dgm:pt modelId="{FF8C7509-D3BB-4F7A-A2BC-01F6F7E94FC7}">
      <dgm:prSet phldrT="[Text]" custT="1"/>
      <dgm:spPr/>
      <dgm:t>
        <a:bodyPr/>
        <a:lstStyle/>
        <a:p>
          <a:r>
            <a:rPr lang="en-US" sz="2400" dirty="0"/>
            <a:t>Interregional</a:t>
          </a:r>
        </a:p>
      </dgm:t>
    </dgm:pt>
    <dgm:pt modelId="{F2A24674-2585-410C-AD36-283DBF03B175}" type="parTrans" cxnId="{C3AACC0C-953C-4C10-A956-2DF8C9A4FC2E}">
      <dgm:prSet/>
      <dgm:spPr/>
      <dgm:t>
        <a:bodyPr/>
        <a:lstStyle/>
        <a:p>
          <a:endParaRPr lang="en-US"/>
        </a:p>
      </dgm:t>
    </dgm:pt>
    <dgm:pt modelId="{C1B688A7-6802-49D9-B43B-5B9C712FDCB8}" type="sibTrans" cxnId="{C3AACC0C-953C-4C10-A956-2DF8C9A4FC2E}">
      <dgm:prSet/>
      <dgm:spPr/>
      <dgm:t>
        <a:bodyPr/>
        <a:lstStyle/>
        <a:p>
          <a:endParaRPr lang="en-US"/>
        </a:p>
      </dgm:t>
    </dgm:pt>
    <dgm:pt modelId="{94D26511-3212-484F-B570-82CF8D2504BE}">
      <dgm:prSet phldrT="[Text]" custT="1"/>
      <dgm:spPr/>
      <dgm:t>
        <a:bodyPr/>
        <a:lstStyle/>
        <a:p>
          <a:r>
            <a:rPr lang="en-US" sz="2400" dirty="0"/>
            <a:t>Intraregional</a:t>
          </a:r>
        </a:p>
      </dgm:t>
    </dgm:pt>
    <dgm:pt modelId="{1D5E2DD4-46F5-4295-807B-AC8CF6170344}" type="parTrans" cxnId="{93282D67-D2CC-4A76-B9AF-853F56A71A16}">
      <dgm:prSet/>
      <dgm:spPr/>
      <dgm:t>
        <a:bodyPr/>
        <a:lstStyle/>
        <a:p>
          <a:endParaRPr lang="en-US"/>
        </a:p>
      </dgm:t>
    </dgm:pt>
    <dgm:pt modelId="{66195CF2-E485-4EA2-B785-DFD4E3B5C74E}" type="sibTrans" cxnId="{93282D67-D2CC-4A76-B9AF-853F56A71A16}">
      <dgm:prSet/>
      <dgm:spPr/>
      <dgm:t>
        <a:bodyPr/>
        <a:lstStyle/>
        <a:p>
          <a:endParaRPr lang="en-US"/>
        </a:p>
      </dgm:t>
    </dgm:pt>
    <dgm:pt modelId="{1FC9F13F-DED2-4F97-9164-0256E6EFA269}">
      <dgm:prSet phldrT="[Text]"/>
      <dgm:spPr/>
      <dgm:t>
        <a:bodyPr/>
        <a:lstStyle/>
        <a:p>
          <a:r>
            <a:rPr lang="en-US" dirty="0"/>
            <a:t>Usually economic or environmental</a:t>
          </a:r>
        </a:p>
      </dgm:t>
    </dgm:pt>
    <dgm:pt modelId="{DC92B164-6BBD-48DF-B9AC-398CA82DB40B}" type="parTrans" cxnId="{7063C7C4-A132-4CF9-AEBF-F66857409806}">
      <dgm:prSet/>
      <dgm:spPr/>
      <dgm:t>
        <a:bodyPr/>
        <a:lstStyle/>
        <a:p>
          <a:endParaRPr lang="en-US"/>
        </a:p>
      </dgm:t>
    </dgm:pt>
    <dgm:pt modelId="{E4ACE6CA-22C6-46AA-A4E8-A7959049F1A9}" type="sibTrans" cxnId="{7063C7C4-A132-4CF9-AEBF-F66857409806}">
      <dgm:prSet/>
      <dgm:spPr/>
      <dgm:t>
        <a:bodyPr/>
        <a:lstStyle/>
        <a:p>
          <a:endParaRPr lang="en-US"/>
        </a:p>
      </dgm:t>
    </dgm:pt>
    <dgm:pt modelId="{24469DD3-95B9-4E4F-A430-9F5EB7050F47}">
      <dgm:prSet phldrT="[Text]"/>
      <dgm:spPr/>
      <dgm:t>
        <a:bodyPr/>
        <a:lstStyle/>
        <a:p>
          <a:r>
            <a:rPr lang="en-US" dirty="0"/>
            <a:t>Usually cultural or environmental</a:t>
          </a:r>
        </a:p>
      </dgm:t>
    </dgm:pt>
    <dgm:pt modelId="{3428C2F7-4C80-4DD8-A392-A6F1DB3397F4}" type="parTrans" cxnId="{C45E2447-1BD4-4CF7-AC50-B0A0569A6C09}">
      <dgm:prSet/>
      <dgm:spPr/>
      <dgm:t>
        <a:bodyPr/>
        <a:lstStyle/>
        <a:p>
          <a:endParaRPr lang="en-US"/>
        </a:p>
      </dgm:t>
    </dgm:pt>
    <dgm:pt modelId="{746C3AEA-5425-446F-90B3-8750BED9778C}" type="sibTrans" cxnId="{C45E2447-1BD4-4CF7-AC50-B0A0569A6C09}">
      <dgm:prSet/>
      <dgm:spPr/>
      <dgm:t>
        <a:bodyPr/>
        <a:lstStyle/>
        <a:p>
          <a:endParaRPr lang="en-US"/>
        </a:p>
      </dgm:t>
    </dgm:pt>
    <dgm:pt modelId="{A738AF0F-B4C8-4BC8-98EC-61E57CF93CFF}">
      <dgm:prSet phldrT="[Text]"/>
      <dgm:spPr/>
      <dgm:t>
        <a:bodyPr/>
        <a:lstStyle/>
        <a:p>
          <a:r>
            <a:rPr lang="en-US" dirty="0"/>
            <a:t>Historically rural to urban for jobs</a:t>
          </a:r>
        </a:p>
      </dgm:t>
    </dgm:pt>
    <dgm:pt modelId="{15D677F9-197C-497C-94C7-8DBEF7BABB94}" type="parTrans" cxnId="{7BAF47FA-741E-43BB-B27C-FA2D9D2623D9}">
      <dgm:prSet/>
      <dgm:spPr/>
      <dgm:t>
        <a:bodyPr/>
        <a:lstStyle/>
        <a:p>
          <a:endParaRPr lang="en-US"/>
        </a:p>
      </dgm:t>
    </dgm:pt>
    <dgm:pt modelId="{41E4FFDB-15D8-4080-BED5-0895B4303F04}" type="sibTrans" cxnId="{7BAF47FA-741E-43BB-B27C-FA2D9D2623D9}">
      <dgm:prSet/>
      <dgm:spPr/>
      <dgm:t>
        <a:bodyPr/>
        <a:lstStyle/>
        <a:p>
          <a:endParaRPr lang="en-US"/>
        </a:p>
      </dgm:t>
    </dgm:pt>
    <dgm:pt modelId="{D2D941A6-9A65-4093-8FD7-434F24649BDB}">
      <dgm:prSet phldrT="[Text]"/>
      <dgm:spPr/>
      <dgm:t>
        <a:bodyPr/>
        <a:lstStyle/>
        <a:p>
          <a:r>
            <a:rPr lang="en-US" dirty="0"/>
            <a:t>Usually within urban areas from older cities to newer suburbs</a:t>
          </a:r>
        </a:p>
      </dgm:t>
    </dgm:pt>
    <dgm:pt modelId="{AA47A2B0-225B-46A8-85DC-81BB8C052125}" type="parTrans" cxnId="{25CA495B-5EF0-483C-BF91-51FCC479CE7B}">
      <dgm:prSet/>
      <dgm:spPr/>
      <dgm:t>
        <a:bodyPr/>
        <a:lstStyle/>
        <a:p>
          <a:endParaRPr lang="en-US"/>
        </a:p>
      </dgm:t>
    </dgm:pt>
    <dgm:pt modelId="{8E49BA78-82E5-482E-93FF-142459D8B12D}" type="sibTrans" cxnId="{25CA495B-5EF0-483C-BF91-51FCC479CE7B}">
      <dgm:prSet/>
      <dgm:spPr/>
      <dgm:t>
        <a:bodyPr/>
        <a:lstStyle/>
        <a:p>
          <a:endParaRPr lang="en-US"/>
        </a:p>
      </dgm:t>
    </dgm:pt>
    <dgm:pt modelId="{332DC6F7-CEB2-4035-85CF-FF3F41AC0097}">
      <dgm:prSet phldrT="[Text]"/>
      <dgm:spPr/>
      <dgm:t>
        <a:bodyPr/>
        <a:lstStyle/>
        <a:p>
          <a:r>
            <a:rPr lang="en-US" dirty="0"/>
            <a:t>Refugees, IDPs, and asylum seekers</a:t>
          </a:r>
        </a:p>
      </dgm:t>
    </dgm:pt>
    <dgm:pt modelId="{D1FF0568-0B97-4702-A2AB-EB997C4D5655}" type="parTrans" cxnId="{BFBDA14A-FBA7-4EDF-BAE9-45E9925D6F4D}">
      <dgm:prSet/>
      <dgm:spPr/>
      <dgm:t>
        <a:bodyPr/>
        <a:lstStyle/>
        <a:p>
          <a:endParaRPr lang="en-US"/>
        </a:p>
      </dgm:t>
    </dgm:pt>
    <dgm:pt modelId="{5E5BBD96-F2CD-419E-9759-74A3C7D097DF}" type="sibTrans" cxnId="{BFBDA14A-FBA7-4EDF-BAE9-45E9925D6F4D}">
      <dgm:prSet/>
      <dgm:spPr/>
      <dgm:t>
        <a:bodyPr/>
        <a:lstStyle/>
        <a:p>
          <a:endParaRPr lang="en-US"/>
        </a:p>
      </dgm:t>
    </dgm:pt>
    <dgm:pt modelId="{7739BF2F-8274-4391-B5B0-E931558C501E}">
      <dgm:prSet phldrT="[Text]" custT="1"/>
      <dgm:spPr/>
      <dgm:t>
        <a:bodyPr/>
        <a:lstStyle/>
        <a:p>
          <a:r>
            <a:rPr lang="en-US" sz="1500" dirty="0"/>
            <a:t>Transnational, internal, chain, step, and rural to urban</a:t>
          </a:r>
        </a:p>
      </dgm:t>
    </dgm:pt>
    <dgm:pt modelId="{16C5DB2C-292A-41F1-9011-6183A1B9FF17}" type="parTrans" cxnId="{B9A4BB0B-2E7F-4282-9116-BC0AD28A67E1}">
      <dgm:prSet/>
      <dgm:spPr/>
      <dgm:t>
        <a:bodyPr/>
        <a:lstStyle/>
        <a:p>
          <a:endParaRPr lang="en-US"/>
        </a:p>
      </dgm:t>
    </dgm:pt>
    <dgm:pt modelId="{B333142A-91E5-4621-BA31-0ABBE520F523}" type="sibTrans" cxnId="{B9A4BB0B-2E7F-4282-9116-BC0AD28A67E1}">
      <dgm:prSet/>
      <dgm:spPr/>
      <dgm:t>
        <a:bodyPr/>
        <a:lstStyle/>
        <a:p>
          <a:endParaRPr lang="en-US"/>
        </a:p>
      </dgm:t>
    </dgm:pt>
    <dgm:pt modelId="{2F548E87-45A2-4911-AB4E-DB4C3AB11820}" type="pres">
      <dgm:prSet presAssocID="{C3B772A2-FEAE-49E2-A22D-4912911BCDCD}" presName="Name0" presStyleCnt="0">
        <dgm:presLayoutVars>
          <dgm:chPref val="1"/>
          <dgm:dir/>
          <dgm:animOne val="branch"/>
          <dgm:animLvl val="lvl"/>
          <dgm:resizeHandles val="exact"/>
        </dgm:presLayoutVars>
      </dgm:prSet>
      <dgm:spPr/>
    </dgm:pt>
    <dgm:pt modelId="{7FD94CEA-DD89-4678-BDCD-6604ED66D803}" type="pres">
      <dgm:prSet presAssocID="{FE495918-374D-4688-910E-14F5DA53371E}" presName="root1" presStyleCnt="0"/>
      <dgm:spPr/>
    </dgm:pt>
    <dgm:pt modelId="{844D4714-170A-4B3E-903F-FA300DF0FAD5}" type="pres">
      <dgm:prSet presAssocID="{FE495918-374D-4688-910E-14F5DA53371E}" presName="LevelOneTextNode" presStyleLbl="node0" presStyleIdx="0" presStyleCnt="1">
        <dgm:presLayoutVars>
          <dgm:chPref val="3"/>
        </dgm:presLayoutVars>
      </dgm:prSet>
      <dgm:spPr/>
    </dgm:pt>
    <dgm:pt modelId="{48AF4A15-4A73-4B91-A732-83E328BF4ABA}" type="pres">
      <dgm:prSet presAssocID="{FE495918-374D-4688-910E-14F5DA53371E}" presName="level2hierChild" presStyleCnt="0"/>
      <dgm:spPr/>
    </dgm:pt>
    <dgm:pt modelId="{8534C8A0-014A-4913-9F2D-BF445D8088C4}" type="pres">
      <dgm:prSet presAssocID="{CD69EEEE-A64A-4079-8B4C-C1CF39F06B1B}" presName="conn2-1" presStyleLbl="parChTrans1D2" presStyleIdx="0" presStyleCnt="2"/>
      <dgm:spPr/>
    </dgm:pt>
    <dgm:pt modelId="{42BB3CB6-A26B-4C69-99A6-7895BF1D44EE}" type="pres">
      <dgm:prSet presAssocID="{CD69EEEE-A64A-4079-8B4C-C1CF39F06B1B}" presName="connTx" presStyleLbl="parChTrans1D2" presStyleIdx="0" presStyleCnt="2"/>
      <dgm:spPr/>
    </dgm:pt>
    <dgm:pt modelId="{7E8EDA05-F521-4389-A0BC-C88B3F06509D}" type="pres">
      <dgm:prSet presAssocID="{18CCB343-7B00-46CA-8FDE-EC6F228265E3}" presName="root2" presStyleCnt="0"/>
      <dgm:spPr/>
    </dgm:pt>
    <dgm:pt modelId="{79555DA1-459E-4C64-8AF5-E46E4601709E}" type="pres">
      <dgm:prSet presAssocID="{18CCB343-7B00-46CA-8FDE-EC6F228265E3}" presName="LevelTwoTextNode" presStyleLbl="asst1" presStyleIdx="0" presStyleCnt="1" custLinFactNeighborY="1241">
        <dgm:presLayoutVars>
          <dgm:chPref val="3"/>
        </dgm:presLayoutVars>
      </dgm:prSet>
      <dgm:spPr/>
    </dgm:pt>
    <dgm:pt modelId="{D2C00523-8FBC-47B6-9565-267A1D2236DF}" type="pres">
      <dgm:prSet presAssocID="{18CCB343-7B00-46CA-8FDE-EC6F228265E3}" presName="level3hierChild" presStyleCnt="0"/>
      <dgm:spPr/>
    </dgm:pt>
    <dgm:pt modelId="{99B5FE92-4B77-44EC-AF0A-B85390D71ACC}" type="pres">
      <dgm:prSet presAssocID="{36E956FA-F8A0-4493-9481-B5E83EB165E6}" presName="conn2-1" presStyleLbl="parChTrans1D3" presStyleIdx="0" presStyleCnt="4"/>
      <dgm:spPr/>
    </dgm:pt>
    <dgm:pt modelId="{643E304D-02B8-4C96-B257-A403B5C1B703}" type="pres">
      <dgm:prSet presAssocID="{36E956FA-F8A0-4493-9481-B5E83EB165E6}" presName="connTx" presStyleLbl="parChTrans1D3" presStyleIdx="0" presStyleCnt="4"/>
      <dgm:spPr/>
    </dgm:pt>
    <dgm:pt modelId="{EA25F6C9-BC0C-4D61-97E6-60C5E9152931}" type="pres">
      <dgm:prSet presAssocID="{4F6C7E94-B801-464E-A715-3A68E4F66C78}" presName="root2" presStyleCnt="0"/>
      <dgm:spPr/>
    </dgm:pt>
    <dgm:pt modelId="{1EB8EE7A-2558-4DB8-AC10-7FC805D38F44}" type="pres">
      <dgm:prSet presAssocID="{4F6C7E94-B801-464E-A715-3A68E4F66C78}" presName="LevelTwoTextNode" presStyleLbl="node3" presStyleIdx="0" presStyleCnt="4" custLinFactNeighborY="1241">
        <dgm:presLayoutVars>
          <dgm:chPref val="3"/>
        </dgm:presLayoutVars>
      </dgm:prSet>
      <dgm:spPr/>
    </dgm:pt>
    <dgm:pt modelId="{EA0EFC5D-0DBD-4EF3-90F3-9F043E407C3C}" type="pres">
      <dgm:prSet presAssocID="{4F6C7E94-B801-464E-A715-3A68E4F66C78}" presName="level3hierChild" presStyleCnt="0"/>
      <dgm:spPr/>
    </dgm:pt>
    <dgm:pt modelId="{83935F8D-C785-4FB8-A0A7-62439D0558B3}" type="pres">
      <dgm:prSet presAssocID="{16C5DB2C-292A-41F1-9011-6183A1B9FF17}" presName="conn2-1" presStyleLbl="parChTrans1D4" presStyleIdx="0" presStyleCnt="6"/>
      <dgm:spPr/>
    </dgm:pt>
    <dgm:pt modelId="{0F55B00B-760E-4DBF-B095-832DBBB05D55}" type="pres">
      <dgm:prSet presAssocID="{16C5DB2C-292A-41F1-9011-6183A1B9FF17}" presName="connTx" presStyleLbl="parChTrans1D4" presStyleIdx="0" presStyleCnt="6"/>
      <dgm:spPr/>
    </dgm:pt>
    <dgm:pt modelId="{94852F14-B8D7-4C11-8A70-5156DA5E746C}" type="pres">
      <dgm:prSet presAssocID="{7739BF2F-8274-4391-B5B0-E931558C501E}" presName="root2" presStyleCnt="0"/>
      <dgm:spPr/>
    </dgm:pt>
    <dgm:pt modelId="{2BC78FA0-459A-48EA-961C-5CAF3C119698}" type="pres">
      <dgm:prSet presAssocID="{7739BF2F-8274-4391-B5B0-E931558C501E}" presName="LevelTwoTextNode" presStyleLbl="node4" presStyleIdx="0" presStyleCnt="6" custScaleX="113721">
        <dgm:presLayoutVars>
          <dgm:chPref val="3"/>
        </dgm:presLayoutVars>
      </dgm:prSet>
      <dgm:spPr/>
    </dgm:pt>
    <dgm:pt modelId="{E629C6E6-3CAF-459A-9BB2-3E2D885A9B5D}" type="pres">
      <dgm:prSet presAssocID="{7739BF2F-8274-4391-B5B0-E931558C501E}" presName="level3hierChild" presStyleCnt="0"/>
      <dgm:spPr/>
    </dgm:pt>
    <dgm:pt modelId="{EF2A779C-372F-4BC1-9D3D-089009A3EE45}" type="pres">
      <dgm:prSet presAssocID="{DC92B164-6BBD-48DF-B9AC-398CA82DB40B}" presName="conn2-1" presStyleLbl="parChTrans1D4" presStyleIdx="1" presStyleCnt="6"/>
      <dgm:spPr/>
    </dgm:pt>
    <dgm:pt modelId="{DCD92731-9D74-4921-A9CF-57227A6C3402}" type="pres">
      <dgm:prSet presAssocID="{DC92B164-6BBD-48DF-B9AC-398CA82DB40B}" presName="connTx" presStyleLbl="parChTrans1D4" presStyleIdx="1" presStyleCnt="6"/>
      <dgm:spPr/>
    </dgm:pt>
    <dgm:pt modelId="{1EEFFAE7-C1E2-4ADD-B140-80CD463FFE19}" type="pres">
      <dgm:prSet presAssocID="{1FC9F13F-DED2-4F97-9164-0256E6EFA269}" presName="root2" presStyleCnt="0"/>
      <dgm:spPr/>
    </dgm:pt>
    <dgm:pt modelId="{47E9260A-6D0C-4820-887A-17FE492EF8CE}" type="pres">
      <dgm:prSet presAssocID="{1FC9F13F-DED2-4F97-9164-0256E6EFA269}" presName="LevelTwoTextNode" presStyleLbl="node4" presStyleIdx="1" presStyleCnt="6" custScaleX="113721" custLinFactNeighborY="-1275">
        <dgm:presLayoutVars>
          <dgm:chPref val="3"/>
        </dgm:presLayoutVars>
      </dgm:prSet>
      <dgm:spPr/>
    </dgm:pt>
    <dgm:pt modelId="{D318AB6B-3C75-4C72-A43E-54AA933113AD}" type="pres">
      <dgm:prSet presAssocID="{1FC9F13F-DED2-4F97-9164-0256E6EFA269}" presName="level3hierChild" presStyleCnt="0"/>
      <dgm:spPr/>
    </dgm:pt>
    <dgm:pt modelId="{18E49C4E-CF02-4CBF-B842-E7A61702FF04}" type="pres">
      <dgm:prSet presAssocID="{D586205E-D66E-4250-9DCF-F7A59C0EDAB1}" presName="conn2-1" presStyleLbl="parChTrans1D3" presStyleIdx="1" presStyleCnt="4"/>
      <dgm:spPr/>
    </dgm:pt>
    <dgm:pt modelId="{27E9E7FD-0629-4B8C-A656-6B00E074EC90}" type="pres">
      <dgm:prSet presAssocID="{D586205E-D66E-4250-9DCF-F7A59C0EDAB1}" presName="connTx" presStyleLbl="parChTrans1D3" presStyleIdx="1" presStyleCnt="4"/>
      <dgm:spPr/>
    </dgm:pt>
    <dgm:pt modelId="{BC597067-3049-44F6-865C-4D243ECA6401}" type="pres">
      <dgm:prSet presAssocID="{67BBBED9-6BEC-4DF8-9BE5-5FA37791BF8D}" presName="root2" presStyleCnt="0"/>
      <dgm:spPr/>
    </dgm:pt>
    <dgm:pt modelId="{139B817F-4632-4951-9423-3AC5C67E01B0}" type="pres">
      <dgm:prSet presAssocID="{67BBBED9-6BEC-4DF8-9BE5-5FA37791BF8D}" presName="LevelTwoTextNode" presStyleLbl="node3" presStyleIdx="1" presStyleCnt="4" custLinFactNeighborY="1241">
        <dgm:presLayoutVars>
          <dgm:chPref val="3"/>
        </dgm:presLayoutVars>
      </dgm:prSet>
      <dgm:spPr/>
    </dgm:pt>
    <dgm:pt modelId="{4A41AD90-ED23-46D9-812C-797E175FA375}" type="pres">
      <dgm:prSet presAssocID="{67BBBED9-6BEC-4DF8-9BE5-5FA37791BF8D}" presName="level3hierChild" presStyleCnt="0"/>
      <dgm:spPr/>
    </dgm:pt>
    <dgm:pt modelId="{FF462CBB-E7A9-4893-A71D-906CBFA46679}" type="pres">
      <dgm:prSet presAssocID="{D1FF0568-0B97-4702-A2AB-EB997C4D5655}" presName="conn2-1" presStyleLbl="parChTrans1D4" presStyleIdx="2" presStyleCnt="6"/>
      <dgm:spPr/>
    </dgm:pt>
    <dgm:pt modelId="{5EEE9663-1606-4EDE-BA57-BC0C22259092}" type="pres">
      <dgm:prSet presAssocID="{D1FF0568-0B97-4702-A2AB-EB997C4D5655}" presName="connTx" presStyleLbl="parChTrans1D4" presStyleIdx="2" presStyleCnt="6"/>
      <dgm:spPr/>
    </dgm:pt>
    <dgm:pt modelId="{8707BA98-F067-491E-B8B0-6C9B50B3B9B9}" type="pres">
      <dgm:prSet presAssocID="{332DC6F7-CEB2-4035-85CF-FF3F41AC0097}" presName="root2" presStyleCnt="0"/>
      <dgm:spPr/>
    </dgm:pt>
    <dgm:pt modelId="{73EC3E28-9279-45A2-AC68-A564F1BC16BB}" type="pres">
      <dgm:prSet presAssocID="{332DC6F7-CEB2-4035-85CF-FF3F41AC0097}" presName="LevelTwoTextNode" presStyleLbl="node4" presStyleIdx="2" presStyleCnt="6" custScaleX="113721" custLinFactNeighborY="-1275">
        <dgm:presLayoutVars>
          <dgm:chPref val="3"/>
        </dgm:presLayoutVars>
      </dgm:prSet>
      <dgm:spPr/>
    </dgm:pt>
    <dgm:pt modelId="{550E1B2E-F060-4CB6-8102-056261ABD291}" type="pres">
      <dgm:prSet presAssocID="{332DC6F7-CEB2-4035-85CF-FF3F41AC0097}" presName="level3hierChild" presStyleCnt="0"/>
      <dgm:spPr/>
    </dgm:pt>
    <dgm:pt modelId="{9927FDDB-3780-43E2-A3AD-9C9C86D352FD}" type="pres">
      <dgm:prSet presAssocID="{3428C2F7-4C80-4DD8-A392-A6F1DB3397F4}" presName="conn2-1" presStyleLbl="parChTrans1D4" presStyleIdx="3" presStyleCnt="6"/>
      <dgm:spPr/>
    </dgm:pt>
    <dgm:pt modelId="{ACD3FF8B-3793-4F4E-9147-525F68AE9EBB}" type="pres">
      <dgm:prSet presAssocID="{3428C2F7-4C80-4DD8-A392-A6F1DB3397F4}" presName="connTx" presStyleLbl="parChTrans1D4" presStyleIdx="3" presStyleCnt="6"/>
      <dgm:spPr/>
    </dgm:pt>
    <dgm:pt modelId="{9E2A39AE-E0FC-4C02-9F3D-32937099F812}" type="pres">
      <dgm:prSet presAssocID="{24469DD3-95B9-4E4F-A430-9F5EB7050F47}" presName="root2" presStyleCnt="0"/>
      <dgm:spPr/>
    </dgm:pt>
    <dgm:pt modelId="{AE9A2750-21AC-40F0-8695-93813FE000E6}" type="pres">
      <dgm:prSet presAssocID="{24469DD3-95B9-4E4F-A430-9F5EB7050F47}" presName="LevelTwoTextNode" presStyleLbl="node4" presStyleIdx="3" presStyleCnt="6" custScaleX="113721" custLinFactNeighborY="-1275">
        <dgm:presLayoutVars>
          <dgm:chPref val="3"/>
        </dgm:presLayoutVars>
      </dgm:prSet>
      <dgm:spPr/>
    </dgm:pt>
    <dgm:pt modelId="{36FD4E6A-C76C-42CD-A985-9B105DCA4B54}" type="pres">
      <dgm:prSet presAssocID="{24469DD3-95B9-4E4F-A430-9F5EB7050F47}" presName="level3hierChild" presStyleCnt="0"/>
      <dgm:spPr/>
    </dgm:pt>
    <dgm:pt modelId="{5286B348-43AF-4672-A084-2754615F371F}" type="pres">
      <dgm:prSet presAssocID="{1A6485AD-7119-4696-9EB1-A1DEFE0708FA}" presName="conn2-1" presStyleLbl="parChTrans1D2" presStyleIdx="1" presStyleCnt="2"/>
      <dgm:spPr/>
    </dgm:pt>
    <dgm:pt modelId="{229F40CD-A179-469F-B08D-CB8E59F95EB6}" type="pres">
      <dgm:prSet presAssocID="{1A6485AD-7119-4696-9EB1-A1DEFE0708FA}" presName="connTx" presStyleLbl="parChTrans1D2" presStyleIdx="1" presStyleCnt="2"/>
      <dgm:spPr/>
    </dgm:pt>
    <dgm:pt modelId="{C1FE6B18-B072-4B73-BE9E-BDEBF384E8CC}" type="pres">
      <dgm:prSet presAssocID="{3586F587-B173-46F5-AD56-2662E0F511AB}" presName="root2" presStyleCnt="0"/>
      <dgm:spPr/>
    </dgm:pt>
    <dgm:pt modelId="{019F854C-D9A0-4CE5-90B6-E6DA6CEEFCEF}" type="pres">
      <dgm:prSet presAssocID="{3586F587-B173-46F5-AD56-2662E0F511AB}" presName="LevelTwoTextNode" presStyleLbl="node2" presStyleIdx="0" presStyleCnt="1" custLinFactNeighborY="1241">
        <dgm:presLayoutVars>
          <dgm:chPref val="3"/>
        </dgm:presLayoutVars>
      </dgm:prSet>
      <dgm:spPr/>
    </dgm:pt>
    <dgm:pt modelId="{300589DE-0E2E-4BB5-82F3-638ECFAADDCA}" type="pres">
      <dgm:prSet presAssocID="{3586F587-B173-46F5-AD56-2662E0F511AB}" presName="level3hierChild" presStyleCnt="0"/>
      <dgm:spPr/>
    </dgm:pt>
    <dgm:pt modelId="{16BC3F44-240F-4FD8-85CB-689F6C2C8024}" type="pres">
      <dgm:prSet presAssocID="{F2A24674-2585-410C-AD36-283DBF03B175}" presName="conn2-1" presStyleLbl="parChTrans1D3" presStyleIdx="2" presStyleCnt="4"/>
      <dgm:spPr/>
    </dgm:pt>
    <dgm:pt modelId="{88BC652E-F7DA-485D-B7ED-20CEA1DF7201}" type="pres">
      <dgm:prSet presAssocID="{F2A24674-2585-410C-AD36-283DBF03B175}" presName="connTx" presStyleLbl="parChTrans1D3" presStyleIdx="2" presStyleCnt="4"/>
      <dgm:spPr/>
    </dgm:pt>
    <dgm:pt modelId="{CC4E6A4B-A927-4A61-B317-24944BDAEBF2}" type="pres">
      <dgm:prSet presAssocID="{FF8C7509-D3BB-4F7A-A2BC-01F6F7E94FC7}" presName="root2" presStyleCnt="0"/>
      <dgm:spPr/>
    </dgm:pt>
    <dgm:pt modelId="{19810DAB-DDC1-4A1B-AC09-3788EAD404EF}" type="pres">
      <dgm:prSet presAssocID="{FF8C7509-D3BB-4F7A-A2BC-01F6F7E94FC7}" presName="LevelTwoTextNode" presStyleLbl="node3" presStyleIdx="2" presStyleCnt="4" custLinFactNeighborY="1241">
        <dgm:presLayoutVars>
          <dgm:chPref val="3"/>
        </dgm:presLayoutVars>
      </dgm:prSet>
      <dgm:spPr/>
    </dgm:pt>
    <dgm:pt modelId="{04D5BBFA-4252-4C78-B4EF-C3E7767FE2B1}" type="pres">
      <dgm:prSet presAssocID="{FF8C7509-D3BB-4F7A-A2BC-01F6F7E94FC7}" presName="level3hierChild" presStyleCnt="0"/>
      <dgm:spPr/>
    </dgm:pt>
    <dgm:pt modelId="{7FD179CD-EC49-416E-94BF-2A221F512A3B}" type="pres">
      <dgm:prSet presAssocID="{15D677F9-197C-497C-94C7-8DBEF7BABB94}" presName="conn2-1" presStyleLbl="parChTrans1D4" presStyleIdx="4" presStyleCnt="6"/>
      <dgm:spPr/>
    </dgm:pt>
    <dgm:pt modelId="{94759B62-F2AC-4E08-A6EE-459EE5CE0A0C}" type="pres">
      <dgm:prSet presAssocID="{15D677F9-197C-497C-94C7-8DBEF7BABB94}" presName="connTx" presStyleLbl="parChTrans1D4" presStyleIdx="4" presStyleCnt="6"/>
      <dgm:spPr/>
    </dgm:pt>
    <dgm:pt modelId="{FC069A7A-83CC-4E91-A773-CF6E824121E5}" type="pres">
      <dgm:prSet presAssocID="{A738AF0F-B4C8-4BC8-98EC-61E57CF93CFF}" presName="root2" presStyleCnt="0"/>
      <dgm:spPr/>
    </dgm:pt>
    <dgm:pt modelId="{44C0B46A-6E46-4BE1-AFCA-784C46AF59D4}" type="pres">
      <dgm:prSet presAssocID="{A738AF0F-B4C8-4BC8-98EC-61E57CF93CFF}" presName="LevelTwoTextNode" presStyleLbl="node4" presStyleIdx="4" presStyleCnt="6" custScaleX="113721" custLinFactNeighborY="1275">
        <dgm:presLayoutVars>
          <dgm:chPref val="3"/>
        </dgm:presLayoutVars>
      </dgm:prSet>
      <dgm:spPr/>
    </dgm:pt>
    <dgm:pt modelId="{9F185209-383F-43EB-9AD2-CE8C1068A367}" type="pres">
      <dgm:prSet presAssocID="{A738AF0F-B4C8-4BC8-98EC-61E57CF93CFF}" presName="level3hierChild" presStyleCnt="0"/>
      <dgm:spPr/>
    </dgm:pt>
    <dgm:pt modelId="{4F739236-2981-4243-96CE-14FB2C6551BC}" type="pres">
      <dgm:prSet presAssocID="{1D5E2DD4-46F5-4295-807B-AC8CF6170344}" presName="conn2-1" presStyleLbl="parChTrans1D3" presStyleIdx="3" presStyleCnt="4"/>
      <dgm:spPr/>
    </dgm:pt>
    <dgm:pt modelId="{AF10AE78-1739-48C4-9BA5-7655A14B8D56}" type="pres">
      <dgm:prSet presAssocID="{1D5E2DD4-46F5-4295-807B-AC8CF6170344}" presName="connTx" presStyleLbl="parChTrans1D3" presStyleIdx="3" presStyleCnt="4"/>
      <dgm:spPr/>
    </dgm:pt>
    <dgm:pt modelId="{278DF47E-6836-4B5C-BD2F-51E0B49942AC}" type="pres">
      <dgm:prSet presAssocID="{94D26511-3212-484F-B570-82CF8D2504BE}" presName="root2" presStyleCnt="0"/>
      <dgm:spPr/>
    </dgm:pt>
    <dgm:pt modelId="{4B2D987B-33F6-4962-B437-692C67A0981F}" type="pres">
      <dgm:prSet presAssocID="{94D26511-3212-484F-B570-82CF8D2504BE}" presName="LevelTwoTextNode" presStyleLbl="node3" presStyleIdx="3" presStyleCnt="4" custLinFactNeighborY="1241">
        <dgm:presLayoutVars>
          <dgm:chPref val="3"/>
        </dgm:presLayoutVars>
      </dgm:prSet>
      <dgm:spPr/>
    </dgm:pt>
    <dgm:pt modelId="{BF2CB4C9-4C75-443E-889D-81BBC896F379}" type="pres">
      <dgm:prSet presAssocID="{94D26511-3212-484F-B570-82CF8D2504BE}" presName="level3hierChild" presStyleCnt="0"/>
      <dgm:spPr/>
    </dgm:pt>
    <dgm:pt modelId="{C092DCF2-899C-4C22-8B6F-0CB0E67E7E8C}" type="pres">
      <dgm:prSet presAssocID="{AA47A2B0-225B-46A8-85DC-81BB8C052125}" presName="conn2-1" presStyleLbl="parChTrans1D4" presStyleIdx="5" presStyleCnt="6"/>
      <dgm:spPr/>
    </dgm:pt>
    <dgm:pt modelId="{B58F854C-BC9C-4F79-BEB2-31C5AB6071C7}" type="pres">
      <dgm:prSet presAssocID="{AA47A2B0-225B-46A8-85DC-81BB8C052125}" presName="connTx" presStyleLbl="parChTrans1D4" presStyleIdx="5" presStyleCnt="6"/>
      <dgm:spPr/>
    </dgm:pt>
    <dgm:pt modelId="{8DB016F1-EF1A-4FA2-B63E-57E474F5F5C0}" type="pres">
      <dgm:prSet presAssocID="{D2D941A6-9A65-4093-8FD7-434F24649BDB}" presName="root2" presStyleCnt="0"/>
      <dgm:spPr/>
    </dgm:pt>
    <dgm:pt modelId="{5F2F3B56-9E74-4A7F-A02D-E1DEAC53BA31}" type="pres">
      <dgm:prSet presAssocID="{D2D941A6-9A65-4093-8FD7-434F24649BDB}" presName="LevelTwoTextNode" presStyleLbl="node4" presStyleIdx="5" presStyleCnt="6" custScaleX="114498">
        <dgm:presLayoutVars>
          <dgm:chPref val="3"/>
        </dgm:presLayoutVars>
      </dgm:prSet>
      <dgm:spPr/>
    </dgm:pt>
    <dgm:pt modelId="{6C779C3F-8550-4482-BB66-BB49E3EFB53F}" type="pres">
      <dgm:prSet presAssocID="{D2D941A6-9A65-4093-8FD7-434F24649BDB}" presName="level3hierChild" presStyleCnt="0"/>
      <dgm:spPr/>
    </dgm:pt>
  </dgm:ptLst>
  <dgm:cxnLst>
    <dgm:cxn modelId="{86683805-8E3C-45AB-B29B-179FF190F036}" type="presOf" srcId="{3586F587-B173-46F5-AD56-2662E0F511AB}" destId="{019F854C-D9A0-4CE5-90B6-E6DA6CEEFCEF}" srcOrd="0" destOrd="0" presId="urn:microsoft.com/office/officeart/2008/layout/HorizontalMultiLevelHierarchy"/>
    <dgm:cxn modelId="{80B86C09-3859-418D-9CBC-5C9103E18F1A}" type="presOf" srcId="{AA47A2B0-225B-46A8-85DC-81BB8C052125}" destId="{C092DCF2-899C-4C22-8B6F-0CB0E67E7E8C}" srcOrd="0" destOrd="0" presId="urn:microsoft.com/office/officeart/2008/layout/HorizontalMultiLevelHierarchy"/>
    <dgm:cxn modelId="{5346DF0A-6F0E-49D9-8924-E69966D8FBF9}" type="presOf" srcId="{94D26511-3212-484F-B570-82CF8D2504BE}" destId="{4B2D987B-33F6-4962-B437-692C67A0981F}" srcOrd="0" destOrd="0" presId="urn:microsoft.com/office/officeart/2008/layout/HorizontalMultiLevelHierarchy"/>
    <dgm:cxn modelId="{B9A4BB0B-2E7F-4282-9116-BC0AD28A67E1}" srcId="{4F6C7E94-B801-464E-A715-3A68E4F66C78}" destId="{7739BF2F-8274-4391-B5B0-E931558C501E}" srcOrd="0" destOrd="0" parTransId="{16C5DB2C-292A-41F1-9011-6183A1B9FF17}" sibTransId="{B333142A-91E5-4621-BA31-0ABBE520F523}"/>
    <dgm:cxn modelId="{003F490C-825F-4E42-B2D9-116EA7B09480}" type="presOf" srcId="{1D5E2DD4-46F5-4295-807B-AC8CF6170344}" destId="{AF10AE78-1739-48C4-9BA5-7655A14B8D56}" srcOrd="1" destOrd="0" presId="urn:microsoft.com/office/officeart/2008/layout/HorizontalMultiLevelHierarchy"/>
    <dgm:cxn modelId="{F7E6870C-A8A5-4A57-831E-4725ED01CE25}" type="presOf" srcId="{15D677F9-197C-497C-94C7-8DBEF7BABB94}" destId="{94759B62-F2AC-4E08-A6EE-459EE5CE0A0C}" srcOrd="1" destOrd="0" presId="urn:microsoft.com/office/officeart/2008/layout/HorizontalMultiLevelHierarchy"/>
    <dgm:cxn modelId="{C3AACC0C-953C-4C10-A956-2DF8C9A4FC2E}" srcId="{3586F587-B173-46F5-AD56-2662E0F511AB}" destId="{FF8C7509-D3BB-4F7A-A2BC-01F6F7E94FC7}" srcOrd="0" destOrd="0" parTransId="{F2A24674-2585-410C-AD36-283DBF03B175}" sibTransId="{C1B688A7-6802-49D9-B43B-5B9C712FDCB8}"/>
    <dgm:cxn modelId="{12DF480D-21C9-4A26-95F4-435D7318BBC3}" type="presOf" srcId="{3428C2F7-4C80-4DD8-A392-A6F1DB3397F4}" destId="{ACD3FF8B-3793-4F4E-9147-525F68AE9EBB}" srcOrd="1" destOrd="0" presId="urn:microsoft.com/office/officeart/2008/layout/HorizontalMultiLevelHierarchy"/>
    <dgm:cxn modelId="{DC2B620F-FE9A-4E79-84CF-C5B2094749EB}" type="presOf" srcId="{D1FF0568-0B97-4702-A2AB-EB997C4D5655}" destId="{5EEE9663-1606-4EDE-BA57-BC0C22259092}" srcOrd="1" destOrd="0" presId="urn:microsoft.com/office/officeart/2008/layout/HorizontalMultiLevelHierarchy"/>
    <dgm:cxn modelId="{4D2A9212-D03A-4131-B93A-65EF5D05FAED}" type="presOf" srcId="{D2D941A6-9A65-4093-8FD7-434F24649BDB}" destId="{5F2F3B56-9E74-4A7F-A02D-E1DEAC53BA31}" srcOrd="0" destOrd="0" presId="urn:microsoft.com/office/officeart/2008/layout/HorizontalMultiLevelHierarchy"/>
    <dgm:cxn modelId="{17F58F1A-E84E-4432-9624-030AAA717ECD}" type="presOf" srcId="{CD69EEEE-A64A-4079-8B4C-C1CF39F06B1B}" destId="{42BB3CB6-A26B-4C69-99A6-7895BF1D44EE}" srcOrd="1" destOrd="0" presId="urn:microsoft.com/office/officeart/2008/layout/HorizontalMultiLevelHierarchy"/>
    <dgm:cxn modelId="{0E248020-4B17-4EEA-A1F6-68FD71582BB4}" srcId="{18CCB343-7B00-46CA-8FDE-EC6F228265E3}" destId="{67BBBED9-6BEC-4DF8-9BE5-5FA37791BF8D}" srcOrd="1" destOrd="0" parTransId="{D586205E-D66E-4250-9DCF-F7A59C0EDAB1}" sibTransId="{E7B41B04-82E1-4E1D-BF37-AD49F3CD90BF}"/>
    <dgm:cxn modelId="{1A9B5B28-2C0F-423A-B950-EDDFC46BC6E3}" type="presOf" srcId="{3428C2F7-4C80-4DD8-A392-A6F1DB3397F4}" destId="{9927FDDB-3780-43E2-A3AD-9C9C86D352FD}" srcOrd="0" destOrd="0" presId="urn:microsoft.com/office/officeart/2008/layout/HorizontalMultiLevelHierarchy"/>
    <dgm:cxn modelId="{26856D2D-9758-46D8-A167-1F5A2F187A11}" type="presOf" srcId="{DC92B164-6BBD-48DF-B9AC-398CA82DB40B}" destId="{DCD92731-9D74-4921-A9CF-57227A6C3402}" srcOrd="1" destOrd="0" presId="urn:microsoft.com/office/officeart/2008/layout/HorizontalMultiLevelHierarchy"/>
    <dgm:cxn modelId="{3E4E4C31-8763-4C37-A13E-BFBD86091510}" type="presOf" srcId="{18CCB343-7B00-46CA-8FDE-EC6F228265E3}" destId="{79555DA1-459E-4C64-8AF5-E46E4601709E}" srcOrd="0" destOrd="0" presId="urn:microsoft.com/office/officeart/2008/layout/HorizontalMultiLevelHierarchy"/>
    <dgm:cxn modelId="{3B4EA832-8AEA-4890-8249-AD3407CBC0A0}" type="presOf" srcId="{16C5DB2C-292A-41F1-9011-6183A1B9FF17}" destId="{83935F8D-C785-4FB8-A0A7-62439D0558B3}" srcOrd="0" destOrd="0" presId="urn:microsoft.com/office/officeart/2008/layout/HorizontalMultiLevelHierarchy"/>
    <dgm:cxn modelId="{57214134-B986-44A7-A2C3-0B5E3D802EC0}" srcId="{C3B772A2-FEAE-49E2-A22D-4912911BCDCD}" destId="{FE495918-374D-4688-910E-14F5DA53371E}" srcOrd="0" destOrd="0" parTransId="{4273D539-9457-44CD-A0DD-1510052E965F}" sibTransId="{EA222B3F-16BC-4F6F-BB89-D80D3D78EF5E}"/>
    <dgm:cxn modelId="{6526FA40-0037-4298-8DD5-E4E08CEADA32}" srcId="{FE495918-374D-4688-910E-14F5DA53371E}" destId="{18CCB343-7B00-46CA-8FDE-EC6F228265E3}" srcOrd="0" destOrd="0" parTransId="{CD69EEEE-A64A-4079-8B4C-C1CF39F06B1B}" sibTransId="{1D52448E-A1F6-4631-ACB0-341546DC98C8}"/>
    <dgm:cxn modelId="{25CA495B-5EF0-483C-BF91-51FCC479CE7B}" srcId="{94D26511-3212-484F-B570-82CF8D2504BE}" destId="{D2D941A6-9A65-4093-8FD7-434F24649BDB}" srcOrd="0" destOrd="0" parTransId="{AA47A2B0-225B-46A8-85DC-81BB8C052125}" sibTransId="{8E49BA78-82E5-482E-93FF-142459D8B12D}"/>
    <dgm:cxn modelId="{8466BD63-84B1-499F-BB4E-18EB116A3216}" type="presOf" srcId="{36E956FA-F8A0-4493-9481-B5E83EB165E6}" destId="{99B5FE92-4B77-44EC-AF0A-B85390D71ACC}" srcOrd="0" destOrd="0" presId="urn:microsoft.com/office/officeart/2008/layout/HorizontalMultiLevelHierarchy"/>
    <dgm:cxn modelId="{C45E2447-1BD4-4CF7-AC50-B0A0569A6C09}" srcId="{67BBBED9-6BEC-4DF8-9BE5-5FA37791BF8D}" destId="{24469DD3-95B9-4E4F-A430-9F5EB7050F47}" srcOrd="1" destOrd="0" parTransId="{3428C2F7-4C80-4DD8-A392-A6F1DB3397F4}" sibTransId="{746C3AEA-5425-446F-90B3-8750BED9778C}"/>
    <dgm:cxn modelId="{93282D67-D2CC-4A76-B9AF-853F56A71A16}" srcId="{3586F587-B173-46F5-AD56-2662E0F511AB}" destId="{94D26511-3212-484F-B570-82CF8D2504BE}" srcOrd="1" destOrd="0" parTransId="{1D5E2DD4-46F5-4295-807B-AC8CF6170344}" sibTransId="{66195CF2-E485-4EA2-B785-DFD4E3B5C74E}"/>
    <dgm:cxn modelId="{3D235D6A-A6EE-4BC0-8788-330A39ECA672}" type="presOf" srcId="{7739BF2F-8274-4391-B5B0-E931558C501E}" destId="{2BC78FA0-459A-48EA-961C-5CAF3C119698}" srcOrd="0" destOrd="0" presId="urn:microsoft.com/office/officeart/2008/layout/HorizontalMultiLevelHierarchy"/>
    <dgm:cxn modelId="{BFBDA14A-FBA7-4EDF-BAE9-45E9925D6F4D}" srcId="{67BBBED9-6BEC-4DF8-9BE5-5FA37791BF8D}" destId="{332DC6F7-CEB2-4035-85CF-FF3F41AC0097}" srcOrd="0" destOrd="0" parTransId="{D1FF0568-0B97-4702-A2AB-EB997C4D5655}" sibTransId="{5E5BBD96-F2CD-419E-9759-74A3C7D097DF}"/>
    <dgm:cxn modelId="{5D1A8774-9344-43C1-9018-4BD997DA09A7}" type="presOf" srcId="{16C5DB2C-292A-41F1-9011-6183A1B9FF17}" destId="{0F55B00B-760E-4DBF-B095-832DBBB05D55}" srcOrd="1" destOrd="0" presId="urn:microsoft.com/office/officeart/2008/layout/HorizontalMultiLevelHierarchy"/>
    <dgm:cxn modelId="{79D2EC59-FD5D-4682-84FB-8015B6644816}" type="presOf" srcId="{15D677F9-197C-497C-94C7-8DBEF7BABB94}" destId="{7FD179CD-EC49-416E-94BF-2A221F512A3B}" srcOrd="0" destOrd="0" presId="urn:microsoft.com/office/officeart/2008/layout/HorizontalMultiLevelHierarchy"/>
    <dgm:cxn modelId="{0266FD59-29C9-43CD-BBF2-ACFB123C670F}" type="presOf" srcId="{67BBBED9-6BEC-4DF8-9BE5-5FA37791BF8D}" destId="{139B817F-4632-4951-9423-3AC5C67E01B0}" srcOrd="0" destOrd="0" presId="urn:microsoft.com/office/officeart/2008/layout/HorizontalMultiLevelHierarchy"/>
    <dgm:cxn modelId="{739D6981-2311-489D-AF33-92D9707CD94D}" type="presOf" srcId="{FF8C7509-D3BB-4F7A-A2BC-01F6F7E94FC7}" destId="{19810DAB-DDC1-4A1B-AC09-3788EAD404EF}" srcOrd="0" destOrd="0" presId="urn:microsoft.com/office/officeart/2008/layout/HorizontalMultiLevelHierarchy"/>
    <dgm:cxn modelId="{0103118A-8218-4E6C-9281-65460C9C10C6}" type="presOf" srcId="{1A6485AD-7119-4696-9EB1-A1DEFE0708FA}" destId="{5286B348-43AF-4672-A084-2754615F371F}" srcOrd="0" destOrd="0" presId="urn:microsoft.com/office/officeart/2008/layout/HorizontalMultiLevelHierarchy"/>
    <dgm:cxn modelId="{24F90A8C-FF6D-4261-93DE-676052066622}" type="presOf" srcId="{D1FF0568-0B97-4702-A2AB-EB997C4D5655}" destId="{FF462CBB-E7A9-4893-A71D-906CBFA46679}" srcOrd="0" destOrd="0" presId="urn:microsoft.com/office/officeart/2008/layout/HorizontalMultiLevelHierarchy"/>
    <dgm:cxn modelId="{85B7678F-E6CD-46C6-84C9-8EC0F68E4452}" type="presOf" srcId="{D586205E-D66E-4250-9DCF-F7A59C0EDAB1}" destId="{18E49C4E-CF02-4CBF-B842-E7A61702FF04}" srcOrd="0" destOrd="0" presId="urn:microsoft.com/office/officeart/2008/layout/HorizontalMultiLevelHierarchy"/>
    <dgm:cxn modelId="{FEC0FD92-C9A0-412E-BA94-60D140568F08}" type="presOf" srcId="{C3B772A2-FEAE-49E2-A22D-4912911BCDCD}" destId="{2F548E87-45A2-4911-AB4E-DB4C3AB11820}" srcOrd="0" destOrd="0" presId="urn:microsoft.com/office/officeart/2008/layout/HorizontalMultiLevelHierarchy"/>
    <dgm:cxn modelId="{3C68769C-55A4-4F4A-B393-2EEFECAD383F}" type="presOf" srcId="{F2A24674-2585-410C-AD36-283DBF03B175}" destId="{88BC652E-F7DA-485D-B7ED-20CEA1DF7201}" srcOrd="1" destOrd="0" presId="urn:microsoft.com/office/officeart/2008/layout/HorizontalMultiLevelHierarchy"/>
    <dgm:cxn modelId="{29B77ABD-35DA-4D38-AAB6-25D097B4543B}" srcId="{18CCB343-7B00-46CA-8FDE-EC6F228265E3}" destId="{4F6C7E94-B801-464E-A715-3A68E4F66C78}" srcOrd="0" destOrd="0" parTransId="{36E956FA-F8A0-4493-9481-B5E83EB165E6}" sibTransId="{EC7937EE-B12E-4F17-8B17-16D566B19F5B}"/>
    <dgm:cxn modelId="{E10D81C1-79F9-4637-BC13-3E1412AFD610}" type="presOf" srcId="{F2A24674-2585-410C-AD36-283DBF03B175}" destId="{16BC3F44-240F-4FD8-85CB-689F6C2C8024}" srcOrd="0" destOrd="0" presId="urn:microsoft.com/office/officeart/2008/layout/HorizontalMultiLevelHierarchy"/>
    <dgm:cxn modelId="{7063C7C4-A132-4CF9-AEBF-F66857409806}" srcId="{4F6C7E94-B801-464E-A715-3A68E4F66C78}" destId="{1FC9F13F-DED2-4F97-9164-0256E6EFA269}" srcOrd="1" destOrd="0" parTransId="{DC92B164-6BBD-48DF-B9AC-398CA82DB40B}" sibTransId="{E4ACE6CA-22C6-46AA-A4E8-A7959049F1A9}"/>
    <dgm:cxn modelId="{B35AFBC8-2A5E-47E0-A617-B040692B7BD6}" type="presOf" srcId="{332DC6F7-CEB2-4035-85CF-FF3F41AC0097}" destId="{73EC3E28-9279-45A2-AC68-A564F1BC16BB}" srcOrd="0" destOrd="0" presId="urn:microsoft.com/office/officeart/2008/layout/HorizontalMultiLevelHierarchy"/>
    <dgm:cxn modelId="{AE3344D1-C0ED-4564-BC87-3CEDF62B5DFA}" srcId="{FE495918-374D-4688-910E-14F5DA53371E}" destId="{3586F587-B173-46F5-AD56-2662E0F511AB}" srcOrd="1" destOrd="0" parTransId="{1A6485AD-7119-4696-9EB1-A1DEFE0708FA}" sibTransId="{5771C7F7-C1F2-4DC0-91ED-1E5E4931A52A}"/>
    <dgm:cxn modelId="{B03223D6-05FA-45FC-83A5-F26DA4AA7909}" type="presOf" srcId="{DC92B164-6BBD-48DF-B9AC-398CA82DB40B}" destId="{EF2A779C-372F-4BC1-9D3D-089009A3EE45}" srcOrd="0" destOrd="0" presId="urn:microsoft.com/office/officeart/2008/layout/HorizontalMultiLevelHierarchy"/>
    <dgm:cxn modelId="{43B796D6-0028-4D84-86A8-FEF56B5F22DE}" type="presOf" srcId="{D586205E-D66E-4250-9DCF-F7A59C0EDAB1}" destId="{27E9E7FD-0629-4B8C-A656-6B00E074EC90}" srcOrd="1" destOrd="0" presId="urn:microsoft.com/office/officeart/2008/layout/HorizontalMultiLevelHierarchy"/>
    <dgm:cxn modelId="{6AD26ADA-9770-49FE-B929-6DB4E68B241C}" type="presOf" srcId="{24469DD3-95B9-4E4F-A430-9F5EB7050F47}" destId="{AE9A2750-21AC-40F0-8695-93813FE000E6}" srcOrd="0" destOrd="0" presId="urn:microsoft.com/office/officeart/2008/layout/HorizontalMultiLevelHierarchy"/>
    <dgm:cxn modelId="{F616D2DB-BF65-4B58-8D3F-CE40B37F7A62}" type="presOf" srcId="{FE495918-374D-4688-910E-14F5DA53371E}" destId="{844D4714-170A-4B3E-903F-FA300DF0FAD5}" srcOrd="0" destOrd="0" presId="urn:microsoft.com/office/officeart/2008/layout/HorizontalMultiLevelHierarchy"/>
    <dgm:cxn modelId="{CC5A5BDC-711D-49E8-9197-83B37A4D40E8}" type="presOf" srcId="{1D5E2DD4-46F5-4295-807B-AC8CF6170344}" destId="{4F739236-2981-4243-96CE-14FB2C6551BC}" srcOrd="0" destOrd="0" presId="urn:microsoft.com/office/officeart/2008/layout/HorizontalMultiLevelHierarchy"/>
    <dgm:cxn modelId="{D675D1E3-A528-439F-B8B6-6F772AF8319B}" type="presOf" srcId="{1A6485AD-7119-4696-9EB1-A1DEFE0708FA}" destId="{229F40CD-A179-469F-B08D-CB8E59F95EB6}" srcOrd="1" destOrd="0" presId="urn:microsoft.com/office/officeart/2008/layout/HorizontalMultiLevelHierarchy"/>
    <dgm:cxn modelId="{80CCBDE6-1557-4442-84F9-0C494E4B3352}" type="presOf" srcId="{A738AF0F-B4C8-4BC8-98EC-61E57CF93CFF}" destId="{44C0B46A-6E46-4BE1-AFCA-784C46AF59D4}" srcOrd="0" destOrd="0" presId="urn:microsoft.com/office/officeart/2008/layout/HorizontalMultiLevelHierarchy"/>
    <dgm:cxn modelId="{F94B9EE8-89B1-4953-8186-F45BBD97017B}" type="presOf" srcId="{4F6C7E94-B801-464E-A715-3A68E4F66C78}" destId="{1EB8EE7A-2558-4DB8-AC10-7FC805D38F44}" srcOrd="0" destOrd="0" presId="urn:microsoft.com/office/officeart/2008/layout/HorizontalMultiLevelHierarchy"/>
    <dgm:cxn modelId="{14FC30EC-4283-4D09-98FB-921B59A44166}" type="presOf" srcId="{1FC9F13F-DED2-4F97-9164-0256E6EFA269}" destId="{47E9260A-6D0C-4820-887A-17FE492EF8CE}" srcOrd="0" destOrd="0" presId="urn:microsoft.com/office/officeart/2008/layout/HorizontalMultiLevelHierarchy"/>
    <dgm:cxn modelId="{2805B7F2-55BA-4AD4-BFB4-BD0898B1BC10}" type="presOf" srcId="{36E956FA-F8A0-4493-9481-B5E83EB165E6}" destId="{643E304D-02B8-4C96-B257-A403B5C1B703}" srcOrd="1" destOrd="0" presId="urn:microsoft.com/office/officeart/2008/layout/HorizontalMultiLevelHierarchy"/>
    <dgm:cxn modelId="{0726F9F2-1307-43AF-9346-C5C5ADD0261B}" type="presOf" srcId="{CD69EEEE-A64A-4079-8B4C-C1CF39F06B1B}" destId="{8534C8A0-014A-4913-9F2D-BF445D8088C4}" srcOrd="0" destOrd="0" presId="urn:microsoft.com/office/officeart/2008/layout/HorizontalMultiLevelHierarchy"/>
    <dgm:cxn modelId="{1CD19BF6-13B3-46AD-BDE2-CA75C065953F}" type="presOf" srcId="{AA47A2B0-225B-46A8-85DC-81BB8C052125}" destId="{B58F854C-BC9C-4F79-BEB2-31C5AB6071C7}" srcOrd="1" destOrd="0" presId="urn:microsoft.com/office/officeart/2008/layout/HorizontalMultiLevelHierarchy"/>
    <dgm:cxn modelId="{7BAF47FA-741E-43BB-B27C-FA2D9D2623D9}" srcId="{FF8C7509-D3BB-4F7A-A2BC-01F6F7E94FC7}" destId="{A738AF0F-B4C8-4BC8-98EC-61E57CF93CFF}" srcOrd="0" destOrd="0" parTransId="{15D677F9-197C-497C-94C7-8DBEF7BABB94}" sibTransId="{41E4FFDB-15D8-4080-BED5-0895B4303F04}"/>
    <dgm:cxn modelId="{9DE3408A-3BE5-4CA2-ABBD-1654D15B27D8}" type="presParOf" srcId="{2F548E87-45A2-4911-AB4E-DB4C3AB11820}" destId="{7FD94CEA-DD89-4678-BDCD-6604ED66D803}" srcOrd="0" destOrd="0" presId="urn:microsoft.com/office/officeart/2008/layout/HorizontalMultiLevelHierarchy"/>
    <dgm:cxn modelId="{DFF2DD82-5D8A-44DC-8D21-592EFCEC91DD}" type="presParOf" srcId="{7FD94CEA-DD89-4678-BDCD-6604ED66D803}" destId="{844D4714-170A-4B3E-903F-FA300DF0FAD5}" srcOrd="0" destOrd="0" presId="urn:microsoft.com/office/officeart/2008/layout/HorizontalMultiLevelHierarchy"/>
    <dgm:cxn modelId="{1E492C81-8A62-4005-B836-BDE926EA15AD}" type="presParOf" srcId="{7FD94CEA-DD89-4678-BDCD-6604ED66D803}" destId="{48AF4A15-4A73-4B91-A732-83E328BF4ABA}" srcOrd="1" destOrd="0" presId="urn:microsoft.com/office/officeart/2008/layout/HorizontalMultiLevelHierarchy"/>
    <dgm:cxn modelId="{79C349A6-8F90-4CFA-BEBA-1E9F16C98E85}" type="presParOf" srcId="{48AF4A15-4A73-4B91-A732-83E328BF4ABA}" destId="{8534C8A0-014A-4913-9F2D-BF445D8088C4}" srcOrd="0" destOrd="0" presId="urn:microsoft.com/office/officeart/2008/layout/HorizontalMultiLevelHierarchy"/>
    <dgm:cxn modelId="{D4F54A34-E752-4DE7-9C3B-C7BE9B9942A9}" type="presParOf" srcId="{8534C8A0-014A-4913-9F2D-BF445D8088C4}" destId="{42BB3CB6-A26B-4C69-99A6-7895BF1D44EE}" srcOrd="0" destOrd="0" presId="urn:microsoft.com/office/officeart/2008/layout/HorizontalMultiLevelHierarchy"/>
    <dgm:cxn modelId="{6E63C053-7CAD-4581-94F3-97927FD5BCC9}" type="presParOf" srcId="{48AF4A15-4A73-4B91-A732-83E328BF4ABA}" destId="{7E8EDA05-F521-4389-A0BC-C88B3F06509D}" srcOrd="1" destOrd="0" presId="urn:microsoft.com/office/officeart/2008/layout/HorizontalMultiLevelHierarchy"/>
    <dgm:cxn modelId="{3ABC949A-3667-414A-9E0D-340E4F70E194}" type="presParOf" srcId="{7E8EDA05-F521-4389-A0BC-C88B3F06509D}" destId="{79555DA1-459E-4C64-8AF5-E46E4601709E}" srcOrd="0" destOrd="0" presId="urn:microsoft.com/office/officeart/2008/layout/HorizontalMultiLevelHierarchy"/>
    <dgm:cxn modelId="{3527F8EB-8EF3-4F2D-BC35-4CDE92C3F739}" type="presParOf" srcId="{7E8EDA05-F521-4389-A0BC-C88B3F06509D}" destId="{D2C00523-8FBC-47B6-9565-267A1D2236DF}" srcOrd="1" destOrd="0" presId="urn:microsoft.com/office/officeart/2008/layout/HorizontalMultiLevelHierarchy"/>
    <dgm:cxn modelId="{87EDA391-9D25-4347-8E7C-635E33BD855F}" type="presParOf" srcId="{D2C00523-8FBC-47B6-9565-267A1D2236DF}" destId="{99B5FE92-4B77-44EC-AF0A-B85390D71ACC}" srcOrd="0" destOrd="0" presId="urn:microsoft.com/office/officeart/2008/layout/HorizontalMultiLevelHierarchy"/>
    <dgm:cxn modelId="{AE728696-B6E2-42D1-A7EC-B87420EE4BBB}" type="presParOf" srcId="{99B5FE92-4B77-44EC-AF0A-B85390D71ACC}" destId="{643E304D-02B8-4C96-B257-A403B5C1B703}" srcOrd="0" destOrd="0" presId="urn:microsoft.com/office/officeart/2008/layout/HorizontalMultiLevelHierarchy"/>
    <dgm:cxn modelId="{D9461173-611C-4741-98B5-ED015413C2B4}" type="presParOf" srcId="{D2C00523-8FBC-47B6-9565-267A1D2236DF}" destId="{EA25F6C9-BC0C-4D61-97E6-60C5E9152931}" srcOrd="1" destOrd="0" presId="urn:microsoft.com/office/officeart/2008/layout/HorizontalMultiLevelHierarchy"/>
    <dgm:cxn modelId="{B9105512-7287-49DA-88B0-7D704ACED9B4}" type="presParOf" srcId="{EA25F6C9-BC0C-4D61-97E6-60C5E9152931}" destId="{1EB8EE7A-2558-4DB8-AC10-7FC805D38F44}" srcOrd="0" destOrd="0" presId="urn:microsoft.com/office/officeart/2008/layout/HorizontalMultiLevelHierarchy"/>
    <dgm:cxn modelId="{4FFED209-635F-4312-B8C6-031AEA994B19}" type="presParOf" srcId="{EA25F6C9-BC0C-4D61-97E6-60C5E9152931}" destId="{EA0EFC5D-0DBD-4EF3-90F3-9F043E407C3C}" srcOrd="1" destOrd="0" presId="urn:microsoft.com/office/officeart/2008/layout/HorizontalMultiLevelHierarchy"/>
    <dgm:cxn modelId="{BDB0FCE4-183E-4C54-9C39-1EAFF0893F80}" type="presParOf" srcId="{EA0EFC5D-0DBD-4EF3-90F3-9F043E407C3C}" destId="{83935F8D-C785-4FB8-A0A7-62439D0558B3}" srcOrd="0" destOrd="0" presId="urn:microsoft.com/office/officeart/2008/layout/HorizontalMultiLevelHierarchy"/>
    <dgm:cxn modelId="{6CB94B03-EF3B-4442-A30D-3575BBD8F294}" type="presParOf" srcId="{83935F8D-C785-4FB8-A0A7-62439D0558B3}" destId="{0F55B00B-760E-4DBF-B095-832DBBB05D55}" srcOrd="0" destOrd="0" presId="urn:microsoft.com/office/officeart/2008/layout/HorizontalMultiLevelHierarchy"/>
    <dgm:cxn modelId="{2ABB96CD-8A81-4006-A654-C886A80DD472}" type="presParOf" srcId="{EA0EFC5D-0DBD-4EF3-90F3-9F043E407C3C}" destId="{94852F14-B8D7-4C11-8A70-5156DA5E746C}" srcOrd="1" destOrd="0" presId="urn:microsoft.com/office/officeart/2008/layout/HorizontalMultiLevelHierarchy"/>
    <dgm:cxn modelId="{E140B5E9-FED9-459A-8789-AA06AA72971C}" type="presParOf" srcId="{94852F14-B8D7-4C11-8A70-5156DA5E746C}" destId="{2BC78FA0-459A-48EA-961C-5CAF3C119698}" srcOrd="0" destOrd="0" presId="urn:microsoft.com/office/officeart/2008/layout/HorizontalMultiLevelHierarchy"/>
    <dgm:cxn modelId="{5181E6FA-1804-42D5-993E-09007C4BBBC2}" type="presParOf" srcId="{94852F14-B8D7-4C11-8A70-5156DA5E746C}" destId="{E629C6E6-3CAF-459A-9BB2-3E2D885A9B5D}" srcOrd="1" destOrd="0" presId="urn:microsoft.com/office/officeart/2008/layout/HorizontalMultiLevelHierarchy"/>
    <dgm:cxn modelId="{3B104F6D-AEA5-4811-ACCB-BA38F76E50A3}" type="presParOf" srcId="{EA0EFC5D-0DBD-4EF3-90F3-9F043E407C3C}" destId="{EF2A779C-372F-4BC1-9D3D-089009A3EE45}" srcOrd="2" destOrd="0" presId="urn:microsoft.com/office/officeart/2008/layout/HorizontalMultiLevelHierarchy"/>
    <dgm:cxn modelId="{4A98C636-137C-4376-8CAE-F6A65D700A9B}" type="presParOf" srcId="{EF2A779C-372F-4BC1-9D3D-089009A3EE45}" destId="{DCD92731-9D74-4921-A9CF-57227A6C3402}" srcOrd="0" destOrd="0" presId="urn:microsoft.com/office/officeart/2008/layout/HorizontalMultiLevelHierarchy"/>
    <dgm:cxn modelId="{EDD985C6-85BF-4F49-86CD-D8E583506C39}" type="presParOf" srcId="{EA0EFC5D-0DBD-4EF3-90F3-9F043E407C3C}" destId="{1EEFFAE7-C1E2-4ADD-B140-80CD463FFE19}" srcOrd="3" destOrd="0" presId="urn:microsoft.com/office/officeart/2008/layout/HorizontalMultiLevelHierarchy"/>
    <dgm:cxn modelId="{AD76A53A-413B-4CFF-AC02-973686744D66}" type="presParOf" srcId="{1EEFFAE7-C1E2-4ADD-B140-80CD463FFE19}" destId="{47E9260A-6D0C-4820-887A-17FE492EF8CE}" srcOrd="0" destOrd="0" presId="urn:microsoft.com/office/officeart/2008/layout/HorizontalMultiLevelHierarchy"/>
    <dgm:cxn modelId="{8766099E-27EF-444C-8242-A3291E9EBA11}" type="presParOf" srcId="{1EEFFAE7-C1E2-4ADD-B140-80CD463FFE19}" destId="{D318AB6B-3C75-4C72-A43E-54AA933113AD}" srcOrd="1" destOrd="0" presId="urn:microsoft.com/office/officeart/2008/layout/HorizontalMultiLevelHierarchy"/>
    <dgm:cxn modelId="{D8024429-4FA1-40E9-8C90-9B7954CAD6AA}" type="presParOf" srcId="{D2C00523-8FBC-47B6-9565-267A1D2236DF}" destId="{18E49C4E-CF02-4CBF-B842-E7A61702FF04}" srcOrd="2" destOrd="0" presId="urn:microsoft.com/office/officeart/2008/layout/HorizontalMultiLevelHierarchy"/>
    <dgm:cxn modelId="{4C89193D-831D-4D83-B59D-D7173C35DB5E}" type="presParOf" srcId="{18E49C4E-CF02-4CBF-B842-E7A61702FF04}" destId="{27E9E7FD-0629-4B8C-A656-6B00E074EC90}" srcOrd="0" destOrd="0" presId="urn:microsoft.com/office/officeart/2008/layout/HorizontalMultiLevelHierarchy"/>
    <dgm:cxn modelId="{71096F1C-718B-45D1-B1B8-8D04DC2B5CF9}" type="presParOf" srcId="{D2C00523-8FBC-47B6-9565-267A1D2236DF}" destId="{BC597067-3049-44F6-865C-4D243ECA6401}" srcOrd="3" destOrd="0" presId="urn:microsoft.com/office/officeart/2008/layout/HorizontalMultiLevelHierarchy"/>
    <dgm:cxn modelId="{ECA2FDF7-C08A-428C-8AFB-C1A5153722AD}" type="presParOf" srcId="{BC597067-3049-44F6-865C-4D243ECA6401}" destId="{139B817F-4632-4951-9423-3AC5C67E01B0}" srcOrd="0" destOrd="0" presId="urn:microsoft.com/office/officeart/2008/layout/HorizontalMultiLevelHierarchy"/>
    <dgm:cxn modelId="{3FC2D314-220B-41AD-A864-C2098A8DF60F}" type="presParOf" srcId="{BC597067-3049-44F6-865C-4D243ECA6401}" destId="{4A41AD90-ED23-46D9-812C-797E175FA375}" srcOrd="1" destOrd="0" presId="urn:microsoft.com/office/officeart/2008/layout/HorizontalMultiLevelHierarchy"/>
    <dgm:cxn modelId="{E6775AE1-9E12-465A-BDCB-BAE8059481DF}" type="presParOf" srcId="{4A41AD90-ED23-46D9-812C-797E175FA375}" destId="{FF462CBB-E7A9-4893-A71D-906CBFA46679}" srcOrd="0" destOrd="0" presId="urn:microsoft.com/office/officeart/2008/layout/HorizontalMultiLevelHierarchy"/>
    <dgm:cxn modelId="{CC04BAED-9C14-4542-ADD5-BCDA25C31D44}" type="presParOf" srcId="{FF462CBB-E7A9-4893-A71D-906CBFA46679}" destId="{5EEE9663-1606-4EDE-BA57-BC0C22259092}" srcOrd="0" destOrd="0" presId="urn:microsoft.com/office/officeart/2008/layout/HorizontalMultiLevelHierarchy"/>
    <dgm:cxn modelId="{D5F6AC9B-36E6-4DE2-8EC4-71075216B983}" type="presParOf" srcId="{4A41AD90-ED23-46D9-812C-797E175FA375}" destId="{8707BA98-F067-491E-B8B0-6C9B50B3B9B9}" srcOrd="1" destOrd="0" presId="urn:microsoft.com/office/officeart/2008/layout/HorizontalMultiLevelHierarchy"/>
    <dgm:cxn modelId="{D25D81DB-5ABE-4BBA-AE26-67BD56F995A2}" type="presParOf" srcId="{8707BA98-F067-491E-B8B0-6C9B50B3B9B9}" destId="{73EC3E28-9279-45A2-AC68-A564F1BC16BB}" srcOrd="0" destOrd="0" presId="urn:microsoft.com/office/officeart/2008/layout/HorizontalMultiLevelHierarchy"/>
    <dgm:cxn modelId="{6335177D-BC27-4005-9ECF-F8EDC7C855F6}" type="presParOf" srcId="{8707BA98-F067-491E-B8B0-6C9B50B3B9B9}" destId="{550E1B2E-F060-4CB6-8102-056261ABD291}" srcOrd="1" destOrd="0" presId="urn:microsoft.com/office/officeart/2008/layout/HorizontalMultiLevelHierarchy"/>
    <dgm:cxn modelId="{57C0238B-77CD-4AEE-99D3-3717FA78CE73}" type="presParOf" srcId="{4A41AD90-ED23-46D9-812C-797E175FA375}" destId="{9927FDDB-3780-43E2-A3AD-9C9C86D352FD}" srcOrd="2" destOrd="0" presId="urn:microsoft.com/office/officeart/2008/layout/HorizontalMultiLevelHierarchy"/>
    <dgm:cxn modelId="{25DC5C63-7A2D-4CB2-97F5-4E40F9203C9D}" type="presParOf" srcId="{9927FDDB-3780-43E2-A3AD-9C9C86D352FD}" destId="{ACD3FF8B-3793-4F4E-9147-525F68AE9EBB}" srcOrd="0" destOrd="0" presId="urn:microsoft.com/office/officeart/2008/layout/HorizontalMultiLevelHierarchy"/>
    <dgm:cxn modelId="{8C399865-6E9E-4E6B-81D6-552A154B5982}" type="presParOf" srcId="{4A41AD90-ED23-46D9-812C-797E175FA375}" destId="{9E2A39AE-E0FC-4C02-9F3D-32937099F812}" srcOrd="3" destOrd="0" presId="urn:microsoft.com/office/officeart/2008/layout/HorizontalMultiLevelHierarchy"/>
    <dgm:cxn modelId="{40EE3EC3-4FD6-4C8F-B2C0-FB308761A89C}" type="presParOf" srcId="{9E2A39AE-E0FC-4C02-9F3D-32937099F812}" destId="{AE9A2750-21AC-40F0-8695-93813FE000E6}" srcOrd="0" destOrd="0" presId="urn:microsoft.com/office/officeart/2008/layout/HorizontalMultiLevelHierarchy"/>
    <dgm:cxn modelId="{14142D08-EEA5-41BF-AE5F-89D20062D80A}" type="presParOf" srcId="{9E2A39AE-E0FC-4C02-9F3D-32937099F812}" destId="{36FD4E6A-C76C-42CD-A985-9B105DCA4B54}" srcOrd="1" destOrd="0" presId="urn:microsoft.com/office/officeart/2008/layout/HorizontalMultiLevelHierarchy"/>
    <dgm:cxn modelId="{B718DA54-36AD-4D2B-B709-F23065CD765B}" type="presParOf" srcId="{48AF4A15-4A73-4B91-A732-83E328BF4ABA}" destId="{5286B348-43AF-4672-A084-2754615F371F}" srcOrd="2" destOrd="0" presId="urn:microsoft.com/office/officeart/2008/layout/HorizontalMultiLevelHierarchy"/>
    <dgm:cxn modelId="{601693DE-DE2F-468B-A6B7-36E41598F259}" type="presParOf" srcId="{5286B348-43AF-4672-A084-2754615F371F}" destId="{229F40CD-A179-469F-B08D-CB8E59F95EB6}" srcOrd="0" destOrd="0" presId="urn:microsoft.com/office/officeart/2008/layout/HorizontalMultiLevelHierarchy"/>
    <dgm:cxn modelId="{31E006D0-3DB2-4783-A791-84303438609C}" type="presParOf" srcId="{48AF4A15-4A73-4B91-A732-83E328BF4ABA}" destId="{C1FE6B18-B072-4B73-BE9E-BDEBF384E8CC}" srcOrd="3" destOrd="0" presId="urn:microsoft.com/office/officeart/2008/layout/HorizontalMultiLevelHierarchy"/>
    <dgm:cxn modelId="{063171CB-3EF7-41C9-9477-4E930C5380FD}" type="presParOf" srcId="{C1FE6B18-B072-4B73-BE9E-BDEBF384E8CC}" destId="{019F854C-D9A0-4CE5-90B6-E6DA6CEEFCEF}" srcOrd="0" destOrd="0" presId="urn:microsoft.com/office/officeart/2008/layout/HorizontalMultiLevelHierarchy"/>
    <dgm:cxn modelId="{ED863A18-C127-410F-8A40-7AADA9AE49A5}" type="presParOf" srcId="{C1FE6B18-B072-4B73-BE9E-BDEBF384E8CC}" destId="{300589DE-0E2E-4BB5-82F3-638ECFAADDCA}" srcOrd="1" destOrd="0" presId="urn:microsoft.com/office/officeart/2008/layout/HorizontalMultiLevelHierarchy"/>
    <dgm:cxn modelId="{AF359057-9463-4E86-AA16-5818EB174938}" type="presParOf" srcId="{300589DE-0E2E-4BB5-82F3-638ECFAADDCA}" destId="{16BC3F44-240F-4FD8-85CB-689F6C2C8024}" srcOrd="0" destOrd="0" presId="urn:microsoft.com/office/officeart/2008/layout/HorizontalMultiLevelHierarchy"/>
    <dgm:cxn modelId="{BF3469E5-5F90-4EFF-AA3E-FFCBD29D7D24}" type="presParOf" srcId="{16BC3F44-240F-4FD8-85CB-689F6C2C8024}" destId="{88BC652E-F7DA-485D-B7ED-20CEA1DF7201}" srcOrd="0" destOrd="0" presId="urn:microsoft.com/office/officeart/2008/layout/HorizontalMultiLevelHierarchy"/>
    <dgm:cxn modelId="{A054B341-2265-40A2-8734-0D5C6BE3EA0C}" type="presParOf" srcId="{300589DE-0E2E-4BB5-82F3-638ECFAADDCA}" destId="{CC4E6A4B-A927-4A61-B317-24944BDAEBF2}" srcOrd="1" destOrd="0" presId="urn:microsoft.com/office/officeart/2008/layout/HorizontalMultiLevelHierarchy"/>
    <dgm:cxn modelId="{BB4E1069-E7CA-4659-9CEF-33F6B400FCA2}" type="presParOf" srcId="{CC4E6A4B-A927-4A61-B317-24944BDAEBF2}" destId="{19810DAB-DDC1-4A1B-AC09-3788EAD404EF}" srcOrd="0" destOrd="0" presId="urn:microsoft.com/office/officeart/2008/layout/HorizontalMultiLevelHierarchy"/>
    <dgm:cxn modelId="{01136B60-F345-41C9-868F-D49D6EBC1390}" type="presParOf" srcId="{CC4E6A4B-A927-4A61-B317-24944BDAEBF2}" destId="{04D5BBFA-4252-4C78-B4EF-C3E7767FE2B1}" srcOrd="1" destOrd="0" presId="urn:microsoft.com/office/officeart/2008/layout/HorizontalMultiLevelHierarchy"/>
    <dgm:cxn modelId="{8939CD33-99F4-448C-A2A9-0BCA6C5AFEE6}" type="presParOf" srcId="{04D5BBFA-4252-4C78-B4EF-C3E7767FE2B1}" destId="{7FD179CD-EC49-416E-94BF-2A221F512A3B}" srcOrd="0" destOrd="0" presId="urn:microsoft.com/office/officeart/2008/layout/HorizontalMultiLevelHierarchy"/>
    <dgm:cxn modelId="{825733A9-62F4-49BA-BE4B-96709795A9CA}" type="presParOf" srcId="{7FD179CD-EC49-416E-94BF-2A221F512A3B}" destId="{94759B62-F2AC-4E08-A6EE-459EE5CE0A0C}" srcOrd="0" destOrd="0" presId="urn:microsoft.com/office/officeart/2008/layout/HorizontalMultiLevelHierarchy"/>
    <dgm:cxn modelId="{1570691B-B331-419B-B55E-315AFF1077A4}" type="presParOf" srcId="{04D5BBFA-4252-4C78-B4EF-C3E7767FE2B1}" destId="{FC069A7A-83CC-4E91-A773-CF6E824121E5}" srcOrd="1" destOrd="0" presId="urn:microsoft.com/office/officeart/2008/layout/HorizontalMultiLevelHierarchy"/>
    <dgm:cxn modelId="{2BB1C821-F4AC-4EFE-A2EE-A63E698EDE6E}" type="presParOf" srcId="{FC069A7A-83CC-4E91-A773-CF6E824121E5}" destId="{44C0B46A-6E46-4BE1-AFCA-784C46AF59D4}" srcOrd="0" destOrd="0" presId="urn:microsoft.com/office/officeart/2008/layout/HorizontalMultiLevelHierarchy"/>
    <dgm:cxn modelId="{886B2957-9BD8-41F7-8DBD-A43457FEA698}" type="presParOf" srcId="{FC069A7A-83CC-4E91-A773-CF6E824121E5}" destId="{9F185209-383F-43EB-9AD2-CE8C1068A367}" srcOrd="1" destOrd="0" presId="urn:microsoft.com/office/officeart/2008/layout/HorizontalMultiLevelHierarchy"/>
    <dgm:cxn modelId="{E56A9DA6-957E-4D27-983B-18035F2B3F2E}" type="presParOf" srcId="{300589DE-0E2E-4BB5-82F3-638ECFAADDCA}" destId="{4F739236-2981-4243-96CE-14FB2C6551BC}" srcOrd="2" destOrd="0" presId="urn:microsoft.com/office/officeart/2008/layout/HorizontalMultiLevelHierarchy"/>
    <dgm:cxn modelId="{6F00B139-542D-4526-9A73-8889DAA150BA}" type="presParOf" srcId="{4F739236-2981-4243-96CE-14FB2C6551BC}" destId="{AF10AE78-1739-48C4-9BA5-7655A14B8D56}" srcOrd="0" destOrd="0" presId="urn:microsoft.com/office/officeart/2008/layout/HorizontalMultiLevelHierarchy"/>
    <dgm:cxn modelId="{8F12541A-245C-46A7-BFEA-600E251CD2E0}" type="presParOf" srcId="{300589DE-0E2E-4BB5-82F3-638ECFAADDCA}" destId="{278DF47E-6836-4B5C-BD2F-51E0B49942AC}" srcOrd="3" destOrd="0" presId="urn:microsoft.com/office/officeart/2008/layout/HorizontalMultiLevelHierarchy"/>
    <dgm:cxn modelId="{299508B7-08E8-4D7C-86DE-78C5EC8EF223}" type="presParOf" srcId="{278DF47E-6836-4B5C-BD2F-51E0B49942AC}" destId="{4B2D987B-33F6-4962-B437-692C67A0981F}" srcOrd="0" destOrd="0" presId="urn:microsoft.com/office/officeart/2008/layout/HorizontalMultiLevelHierarchy"/>
    <dgm:cxn modelId="{870FF9EA-E94C-438E-B078-76FBD4B9F618}" type="presParOf" srcId="{278DF47E-6836-4B5C-BD2F-51E0B49942AC}" destId="{BF2CB4C9-4C75-443E-889D-81BBC896F379}" srcOrd="1" destOrd="0" presId="urn:microsoft.com/office/officeart/2008/layout/HorizontalMultiLevelHierarchy"/>
    <dgm:cxn modelId="{E9EF7AE0-2A40-47E6-A7D6-F47EE4EB8C4C}" type="presParOf" srcId="{BF2CB4C9-4C75-443E-889D-81BBC896F379}" destId="{C092DCF2-899C-4C22-8B6F-0CB0E67E7E8C}" srcOrd="0" destOrd="0" presId="urn:microsoft.com/office/officeart/2008/layout/HorizontalMultiLevelHierarchy"/>
    <dgm:cxn modelId="{8E7EE150-4A59-4DB6-B2DF-FBE3EF908278}" type="presParOf" srcId="{C092DCF2-899C-4C22-8B6F-0CB0E67E7E8C}" destId="{B58F854C-BC9C-4F79-BEB2-31C5AB6071C7}" srcOrd="0" destOrd="0" presId="urn:microsoft.com/office/officeart/2008/layout/HorizontalMultiLevelHierarchy"/>
    <dgm:cxn modelId="{38B3E6FD-31F7-4251-AE53-AB853D93581F}" type="presParOf" srcId="{BF2CB4C9-4C75-443E-889D-81BBC896F379}" destId="{8DB016F1-EF1A-4FA2-B63E-57E474F5F5C0}" srcOrd="1" destOrd="0" presId="urn:microsoft.com/office/officeart/2008/layout/HorizontalMultiLevelHierarchy"/>
    <dgm:cxn modelId="{F930E92C-6441-426A-8F37-CE28D7D9680B}" type="presParOf" srcId="{8DB016F1-EF1A-4FA2-B63E-57E474F5F5C0}" destId="{5F2F3B56-9E74-4A7F-A02D-E1DEAC53BA31}" srcOrd="0" destOrd="0" presId="urn:microsoft.com/office/officeart/2008/layout/HorizontalMultiLevelHierarchy"/>
    <dgm:cxn modelId="{7D52AB0F-3A2D-4CDE-B998-2D9BB6957DC8}" type="presParOf" srcId="{8DB016F1-EF1A-4FA2-B63E-57E474F5F5C0}" destId="{6C779C3F-8550-4482-BB66-BB49E3EFB53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2DCF2-899C-4C22-8B6F-0CB0E67E7E8C}">
      <dsp:nvSpPr>
        <dsp:cNvPr id="0" name=""/>
        <dsp:cNvSpPr/>
      </dsp:nvSpPr>
      <dsp:spPr>
        <a:xfrm>
          <a:off x="5361149" y="3904402"/>
          <a:ext cx="383587" cy="91440"/>
        </a:xfrm>
        <a:custGeom>
          <a:avLst/>
          <a:gdLst/>
          <a:ahLst/>
          <a:cxnLst/>
          <a:rect l="0" t="0" r="0" b="0"/>
          <a:pathLst>
            <a:path>
              <a:moveTo>
                <a:pt x="0" y="48864"/>
              </a:moveTo>
              <a:lnTo>
                <a:pt x="191793" y="48864"/>
              </a:lnTo>
              <a:lnTo>
                <a:pt x="191793" y="45720"/>
              </a:lnTo>
              <a:lnTo>
                <a:pt x="383587" y="4572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3352" y="3940532"/>
        <a:ext cx="19180" cy="19180"/>
      </dsp:txXfrm>
    </dsp:sp>
    <dsp:sp modelId="{4F739236-2981-4243-96CE-14FB2C6551BC}">
      <dsp:nvSpPr>
        <dsp:cNvPr id="0" name=""/>
        <dsp:cNvSpPr/>
      </dsp:nvSpPr>
      <dsp:spPr>
        <a:xfrm>
          <a:off x="3059622" y="3591918"/>
          <a:ext cx="383587" cy="361349"/>
        </a:xfrm>
        <a:custGeom>
          <a:avLst/>
          <a:gdLst/>
          <a:ahLst/>
          <a:cxnLst/>
          <a:rect l="0" t="0" r="0" b="0"/>
          <a:pathLst>
            <a:path>
              <a:moveTo>
                <a:pt x="0" y="0"/>
              </a:moveTo>
              <a:lnTo>
                <a:pt x="191793" y="0"/>
              </a:lnTo>
              <a:lnTo>
                <a:pt x="191793" y="361349"/>
              </a:lnTo>
              <a:lnTo>
                <a:pt x="383587" y="361349"/>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8241" y="3759418"/>
        <a:ext cx="26349" cy="26349"/>
      </dsp:txXfrm>
    </dsp:sp>
    <dsp:sp modelId="{7FD179CD-EC49-416E-94BF-2A221F512A3B}">
      <dsp:nvSpPr>
        <dsp:cNvPr id="0" name=""/>
        <dsp:cNvSpPr/>
      </dsp:nvSpPr>
      <dsp:spPr>
        <a:xfrm>
          <a:off x="5361149" y="3180737"/>
          <a:ext cx="383587" cy="91440"/>
        </a:xfrm>
        <a:custGeom>
          <a:avLst/>
          <a:gdLst/>
          <a:ahLst/>
          <a:cxnLst/>
          <a:rect l="0" t="0" r="0" b="0"/>
          <a:pathLst>
            <a:path>
              <a:moveTo>
                <a:pt x="0" y="45720"/>
              </a:moveTo>
              <a:lnTo>
                <a:pt x="191793" y="45720"/>
              </a:lnTo>
              <a:lnTo>
                <a:pt x="191793" y="45918"/>
              </a:lnTo>
              <a:lnTo>
                <a:pt x="383587" y="4591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3353" y="3216867"/>
        <a:ext cx="19179" cy="19179"/>
      </dsp:txXfrm>
    </dsp:sp>
    <dsp:sp modelId="{16BC3F44-240F-4FD8-85CB-689F6C2C8024}">
      <dsp:nvSpPr>
        <dsp:cNvPr id="0" name=""/>
        <dsp:cNvSpPr/>
      </dsp:nvSpPr>
      <dsp:spPr>
        <a:xfrm>
          <a:off x="3059622" y="3226457"/>
          <a:ext cx="383587" cy="365460"/>
        </a:xfrm>
        <a:custGeom>
          <a:avLst/>
          <a:gdLst/>
          <a:ahLst/>
          <a:cxnLst/>
          <a:rect l="0" t="0" r="0" b="0"/>
          <a:pathLst>
            <a:path>
              <a:moveTo>
                <a:pt x="0" y="365460"/>
              </a:moveTo>
              <a:lnTo>
                <a:pt x="191793" y="365460"/>
              </a:lnTo>
              <a:lnTo>
                <a:pt x="191793" y="0"/>
              </a:lnTo>
              <a:lnTo>
                <a:pt x="383587" y="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8171" y="3395942"/>
        <a:ext cx="26490" cy="26490"/>
      </dsp:txXfrm>
    </dsp:sp>
    <dsp:sp modelId="{5286B348-43AF-4672-A084-2754615F371F}">
      <dsp:nvSpPr>
        <dsp:cNvPr id="0" name=""/>
        <dsp:cNvSpPr/>
      </dsp:nvSpPr>
      <dsp:spPr>
        <a:xfrm>
          <a:off x="758096" y="2488278"/>
          <a:ext cx="383587" cy="1103639"/>
        </a:xfrm>
        <a:custGeom>
          <a:avLst/>
          <a:gdLst/>
          <a:ahLst/>
          <a:cxnLst/>
          <a:rect l="0" t="0" r="0" b="0"/>
          <a:pathLst>
            <a:path>
              <a:moveTo>
                <a:pt x="0" y="0"/>
              </a:moveTo>
              <a:lnTo>
                <a:pt x="191793" y="0"/>
              </a:lnTo>
              <a:lnTo>
                <a:pt x="191793" y="1103639"/>
              </a:lnTo>
              <a:lnTo>
                <a:pt x="383587" y="1103639"/>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0679" y="3010888"/>
        <a:ext cx="58420" cy="58420"/>
      </dsp:txXfrm>
    </dsp:sp>
    <dsp:sp modelId="{9927FDDB-3780-43E2-A3AD-9C9C86D352FD}">
      <dsp:nvSpPr>
        <dsp:cNvPr id="0" name=""/>
        <dsp:cNvSpPr/>
      </dsp:nvSpPr>
      <dsp:spPr>
        <a:xfrm>
          <a:off x="5361149" y="2130074"/>
          <a:ext cx="383587" cy="350748"/>
        </a:xfrm>
        <a:custGeom>
          <a:avLst/>
          <a:gdLst/>
          <a:ahLst/>
          <a:cxnLst/>
          <a:rect l="0" t="0" r="0" b="0"/>
          <a:pathLst>
            <a:path>
              <a:moveTo>
                <a:pt x="0" y="0"/>
              </a:moveTo>
              <a:lnTo>
                <a:pt x="191793" y="0"/>
              </a:lnTo>
              <a:lnTo>
                <a:pt x="191793" y="350748"/>
              </a:lnTo>
              <a:lnTo>
                <a:pt x="383587" y="35074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9948" y="2292454"/>
        <a:ext cx="25988" cy="25988"/>
      </dsp:txXfrm>
    </dsp:sp>
    <dsp:sp modelId="{FF462CBB-E7A9-4893-A71D-906CBFA46679}">
      <dsp:nvSpPr>
        <dsp:cNvPr id="0" name=""/>
        <dsp:cNvSpPr/>
      </dsp:nvSpPr>
      <dsp:spPr>
        <a:xfrm>
          <a:off x="5361149" y="1749901"/>
          <a:ext cx="383587" cy="380172"/>
        </a:xfrm>
        <a:custGeom>
          <a:avLst/>
          <a:gdLst/>
          <a:ahLst/>
          <a:cxnLst/>
          <a:rect l="0" t="0" r="0" b="0"/>
          <a:pathLst>
            <a:path>
              <a:moveTo>
                <a:pt x="0" y="380172"/>
              </a:moveTo>
              <a:lnTo>
                <a:pt x="191793" y="380172"/>
              </a:lnTo>
              <a:lnTo>
                <a:pt x="191793" y="0"/>
              </a:lnTo>
              <a:lnTo>
                <a:pt x="383587" y="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9441" y="1926486"/>
        <a:ext cx="27003" cy="27003"/>
      </dsp:txXfrm>
    </dsp:sp>
    <dsp:sp modelId="{18E49C4E-CF02-4CBF-B842-E7A61702FF04}">
      <dsp:nvSpPr>
        <dsp:cNvPr id="0" name=""/>
        <dsp:cNvSpPr/>
      </dsp:nvSpPr>
      <dsp:spPr>
        <a:xfrm>
          <a:off x="3059622" y="1399152"/>
          <a:ext cx="383587" cy="730921"/>
        </a:xfrm>
        <a:custGeom>
          <a:avLst/>
          <a:gdLst/>
          <a:ahLst/>
          <a:cxnLst/>
          <a:rect l="0" t="0" r="0" b="0"/>
          <a:pathLst>
            <a:path>
              <a:moveTo>
                <a:pt x="0" y="0"/>
              </a:moveTo>
              <a:lnTo>
                <a:pt x="191793" y="0"/>
              </a:lnTo>
              <a:lnTo>
                <a:pt x="191793" y="730921"/>
              </a:lnTo>
              <a:lnTo>
                <a:pt x="383587" y="730921"/>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0779" y="1743977"/>
        <a:ext cx="41273" cy="41273"/>
      </dsp:txXfrm>
    </dsp:sp>
    <dsp:sp modelId="{EF2A779C-372F-4BC1-9D3D-089009A3EE45}">
      <dsp:nvSpPr>
        <dsp:cNvPr id="0" name=""/>
        <dsp:cNvSpPr/>
      </dsp:nvSpPr>
      <dsp:spPr>
        <a:xfrm>
          <a:off x="5361149" y="668231"/>
          <a:ext cx="383587" cy="350748"/>
        </a:xfrm>
        <a:custGeom>
          <a:avLst/>
          <a:gdLst/>
          <a:ahLst/>
          <a:cxnLst/>
          <a:rect l="0" t="0" r="0" b="0"/>
          <a:pathLst>
            <a:path>
              <a:moveTo>
                <a:pt x="0" y="0"/>
              </a:moveTo>
              <a:lnTo>
                <a:pt x="191793" y="0"/>
              </a:lnTo>
              <a:lnTo>
                <a:pt x="191793" y="350748"/>
              </a:lnTo>
              <a:lnTo>
                <a:pt x="383587" y="350748"/>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9948" y="830611"/>
        <a:ext cx="25988" cy="25988"/>
      </dsp:txXfrm>
    </dsp:sp>
    <dsp:sp modelId="{83935F8D-C785-4FB8-A0A7-62439D0558B3}">
      <dsp:nvSpPr>
        <dsp:cNvPr id="0" name=""/>
        <dsp:cNvSpPr/>
      </dsp:nvSpPr>
      <dsp:spPr>
        <a:xfrm>
          <a:off x="5361149" y="295513"/>
          <a:ext cx="383587" cy="372717"/>
        </a:xfrm>
        <a:custGeom>
          <a:avLst/>
          <a:gdLst/>
          <a:ahLst/>
          <a:cxnLst/>
          <a:rect l="0" t="0" r="0" b="0"/>
          <a:pathLst>
            <a:path>
              <a:moveTo>
                <a:pt x="0" y="372717"/>
              </a:moveTo>
              <a:lnTo>
                <a:pt x="191793" y="372717"/>
              </a:lnTo>
              <a:lnTo>
                <a:pt x="191793" y="0"/>
              </a:lnTo>
              <a:lnTo>
                <a:pt x="383587" y="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9571" y="468501"/>
        <a:ext cx="26742" cy="26742"/>
      </dsp:txXfrm>
    </dsp:sp>
    <dsp:sp modelId="{99B5FE92-4B77-44EC-AF0A-B85390D71ACC}">
      <dsp:nvSpPr>
        <dsp:cNvPr id="0" name=""/>
        <dsp:cNvSpPr/>
      </dsp:nvSpPr>
      <dsp:spPr>
        <a:xfrm>
          <a:off x="3059622" y="668231"/>
          <a:ext cx="383587" cy="730921"/>
        </a:xfrm>
        <a:custGeom>
          <a:avLst/>
          <a:gdLst/>
          <a:ahLst/>
          <a:cxnLst/>
          <a:rect l="0" t="0" r="0" b="0"/>
          <a:pathLst>
            <a:path>
              <a:moveTo>
                <a:pt x="0" y="730921"/>
              </a:moveTo>
              <a:lnTo>
                <a:pt x="191793" y="730921"/>
              </a:lnTo>
              <a:lnTo>
                <a:pt x="191793" y="0"/>
              </a:lnTo>
              <a:lnTo>
                <a:pt x="383587" y="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0779" y="1013055"/>
        <a:ext cx="41273" cy="41273"/>
      </dsp:txXfrm>
    </dsp:sp>
    <dsp:sp modelId="{8534C8A0-014A-4913-9F2D-BF445D8088C4}">
      <dsp:nvSpPr>
        <dsp:cNvPr id="0" name=""/>
        <dsp:cNvSpPr/>
      </dsp:nvSpPr>
      <dsp:spPr>
        <a:xfrm>
          <a:off x="758096" y="1399152"/>
          <a:ext cx="383587" cy="1089126"/>
        </a:xfrm>
        <a:custGeom>
          <a:avLst/>
          <a:gdLst/>
          <a:ahLst/>
          <a:cxnLst/>
          <a:rect l="0" t="0" r="0" b="0"/>
          <a:pathLst>
            <a:path>
              <a:moveTo>
                <a:pt x="0" y="1089126"/>
              </a:moveTo>
              <a:lnTo>
                <a:pt x="191793" y="1089126"/>
              </a:lnTo>
              <a:lnTo>
                <a:pt x="191793" y="0"/>
              </a:lnTo>
              <a:lnTo>
                <a:pt x="383587" y="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1022" y="1914848"/>
        <a:ext cx="57735" cy="57735"/>
      </dsp:txXfrm>
    </dsp:sp>
    <dsp:sp modelId="{844D4714-170A-4B3E-903F-FA300DF0FAD5}">
      <dsp:nvSpPr>
        <dsp:cNvPr id="0" name=""/>
        <dsp:cNvSpPr/>
      </dsp:nvSpPr>
      <dsp:spPr>
        <a:xfrm rot="16200000">
          <a:off x="-1073055" y="2195910"/>
          <a:ext cx="3077565"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Migration</a:t>
          </a:r>
        </a:p>
      </dsp:txBody>
      <dsp:txXfrm>
        <a:off x="-1073055" y="2195910"/>
        <a:ext cx="3077565" cy="584737"/>
      </dsp:txXfrm>
    </dsp:sp>
    <dsp:sp modelId="{79555DA1-459E-4C64-8AF5-E46E4601709E}">
      <dsp:nvSpPr>
        <dsp:cNvPr id="0" name=""/>
        <dsp:cNvSpPr/>
      </dsp:nvSpPr>
      <dsp:spPr>
        <a:xfrm>
          <a:off x="1141683" y="1106784"/>
          <a:ext cx="1917938"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International</a:t>
          </a:r>
        </a:p>
      </dsp:txBody>
      <dsp:txXfrm>
        <a:off x="1141683" y="1106784"/>
        <a:ext cx="1917938" cy="584737"/>
      </dsp:txXfrm>
    </dsp:sp>
    <dsp:sp modelId="{1EB8EE7A-2558-4DB8-AC10-7FC805D38F44}">
      <dsp:nvSpPr>
        <dsp:cNvPr id="0" name=""/>
        <dsp:cNvSpPr/>
      </dsp:nvSpPr>
      <dsp:spPr>
        <a:xfrm>
          <a:off x="3443210" y="375862"/>
          <a:ext cx="1917938"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Voluntary</a:t>
          </a:r>
        </a:p>
      </dsp:txBody>
      <dsp:txXfrm>
        <a:off x="3443210" y="375862"/>
        <a:ext cx="1917938" cy="584737"/>
      </dsp:txXfrm>
    </dsp:sp>
    <dsp:sp modelId="{2BC78FA0-459A-48EA-961C-5CAF3C119698}">
      <dsp:nvSpPr>
        <dsp:cNvPr id="0" name=""/>
        <dsp:cNvSpPr/>
      </dsp:nvSpPr>
      <dsp:spPr>
        <a:xfrm>
          <a:off x="5744736" y="3144"/>
          <a:ext cx="2181099"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Transnational, internal, chain, step, and rural to urban</a:t>
          </a:r>
        </a:p>
      </dsp:txBody>
      <dsp:txXfrm>
        <a:off x="5744736" y="3144"/>
        <a:ext cx="2181099" cy="584737"/>
      </dsp:txXfrm>
    </dsp:sp>
    <dsp:sp modelId="{47E9260A-6D0C-4820-887A-17FE492EF8CE}">
      <dsp:nvSpPr>
        <dsp:cNvPr id="0" name=""/>
        <dsp:cNvSpPr/>
      </dsp:nvSpPr>
      <dsp:spPr>
        <a:xfrm>
          <a:off x="5744736" y="726611"/>
          <a:ext cx="2181099"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Usually economic or environmental</a:t>
          </a:r>
        </a:p>
      </dsp:txBody>
      <dsp:txXfrm>
        <a:off x="5744736" y="726611"/>
        <a:ext cx="2181099" cy="584737"/>
      </dsp:txXfrm>
    </dsp:sp>
    <dsp:sp modelId="{139B817F-4632-4951-9423-3AC5C67E01B0}">
      <dsp:nvSpPr>
        <dsp:cNvPr id="0" name=""/>
        <dsp:cNvSpPr/>
      </dsp:nvSpPr>
      <dsp:spPr>
        <a:xfrm>
          <a:off x="3443210" y="1837705"/>
          <a:ext cx="1917938"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Forced</a:t>
          </a:r>
        </a:p>
      </dsp:txBody>
      <dsp:txXfrm>
        <a:off x="3443210" y="1837705"/>
        <a:ext cx="1917938" cy="584737"/>
      </dsp:txXfrm>
    </dsp:sp>
    <dsp:sp modelId="{73EC3E28-9279-45A2-AC68-A564F1BC16BB}">
      <dsp:nvSpPr>
        <dsp:cNvPr id="0" name=""/>
        <dsp:cNvSpPr/>
      </dsp:nvSpPr>
      <dsp:spPr>
        <a:xfrm>
          <a:off x="5744736" y="1457532"/>
          <a:ext cx="2181099"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Refugees, IDPs, and asylum seekers</a:t>
          </a:r>
        </a:p>
      </dsp:txBody>
      <dsp:txXfrm>
        <a:off x="5744736" y="1457532"/>
        <a:ext cx="2181099" cy="584737"/>
      </dsp:txXfrm>
    </dsp:sp>
    <dsp:sp modelId="{AE9A2750-21AC-40F0-8695-93813FE000E6}">
      <dsp:nvSpPr>
        <dsp:cNvPr id="0" name=""/>
        <dsp:cNvSpPr/>
      </dsp:nvSpPr>
      <dsp:spPr>
        <a:xfrm>
          <a:off x="5744736" y="2188454"/>
          <a:ext cx="2181099"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Usually cultural or environmental</a:t>
          </a:r>
        </a:p>
      </dsp:txBody>
      <dsp:txXfrm>
        <a:off x="5744736" y="2188454"/>
        <a:ext cx="2181099" cy="584737"/>
      </dsp:txXfrm>
    </dsp:sp>
    <dsp:sp modelId="{019F854C-D9A0-4CE5-90B6-E6DA6CEEFCEF}">
      <dsp:nvSpPr>
        <dsp:cNvPr id="0" name=""/>
        <dsp:cNvSpPr/>
      </dsp:nvSpPr>
      <dsp:spPr>
        <a:xfrm>
          <a:off x="1141683" y="3299549"/>
          <a:ext cx="1917938"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Internal</a:t>
          </a:r>
        </a:p>
      </dsp:txBody>
      <dsp:txXfrm>
        <a:off x="1141683" y="3299549"/>
        <a:ext cx="1917938" cy="584737"/>
      </dsp:txXfrm>
    </dsp:sp>
    <dsp:sp modelId="{19810DAB-DDC1-4A1B-AC09-3788EAD404EF}">
      <dsp:nvSpPr>
        <dsp:cNvPr id="0" name=""/>
        <dsp:cNvSpPr/>
      </dsp:nvSpPr>
      <dsp:spPr>
        <a:xfrm>
          <a:off x="3443210" y="2934088"/>
          <a:ext cx="1917938"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Interregional</a:t>
          </a:r>
        </a:p>
      </dsp:txBody>
      <dsp:txXfrm>
        <a:off x="3443210" y="2934088"/>
        <a:ext cx="1917938" cy="584737"/>
      </dsp:txXfrm>
    </dsp:sp>
    <dsp:sp modelId="{44C0B46A-6E46-4BE1-AFCA-784C46AF59D4}">
      <dsp:nvSpPr>
        <dsp:cNvPr id="0" name=""/>
        <dsp:cNvSpPr/>
      </dsp:nvSpPr>
      <dsp:spPr>
        <a:xfrm>
          <a:off x="5744736" y="2934287"/>
          <a:ext cx="2181099"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Historically rural to urban for jobs</a:t>
          </a:r>
        </a:p>
      </dsp:txBody>
      <dsp:txXfrm>
        <a:off x="5744736" y="2934287"/>
        <a:ext cx="2181099" cy="584737"/>
      </dsp:txXfrm>
    </dsp:sp>
    <dsp:sp modelId="{4B2D987B-33F6-4962-B437-692C67A0981F}">
      <dsp:nvSpPr>
        <dsp:cNvPr id="0" name=""/>
        <dsp:cNvSpPr/>
      </dsp:nvSpPr>
      <dsp:spPr>
        <a:xfrm>
          <a:off x="3443210" y="3660898"/>
          <a:ext cx="1917938"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Intraregional</a:t>
          </a:r>
        </a:p>
      </dsp:txBody>
      <dsp:txXfrm>
        <a:off x="3443210" y="3660898"/>
        <a:ext cx="1917938" cy="584737"/>
      </dsp:txXfrm>
    </dsp:sp>
    <dsp:sp modelId="{5F2F3B56-9E74-4A7F-A02D-E1DEAC53BA31}">
      <dsp:nvSpPr>
        <dsp:cNvPr id="0" name=""/>
        <dsp:cNvSpPr/>
      </dsp:nvSpPr>
      <dsp:spPr>
        <a:xfrm>
          <a:off x="5744736" y="3657753"/>
          <a:ext cx="2196001" cy="5847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Usually within urban areas from older cities to newer suburbs</a:t>
          </a:r>
        </a:p>
      </dsp:txBody>
      <dsp:txXfrm>
        <a:off x="5744736" y="3657753"/>
        <a:ext cx="2196001" cy="58473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7-09-26T13:46:14.506"/>
    </inkml:context>
    <inkml:brush xml:id="br0">
      <inkml:brushProperty name="width" value="0.05292" units="cm"/>
      <inkml:brushProperty name="height" value="0.05292" units="cm"/>
      <inkml:brushProperty name="color" value="#002060"/>
    </inkml:brush>
  </inkml:definitions>
  <inkml:trace contextRef="#ctx0" brushRef="#br0">10215 15258 0,'0'0'234,"0"0"-218,0 18-1,0-18 1,0 18-1,0 1 17,0-19-17,0 18-15,0-18 16,0 18-16,0-18 15,0 18 1,0 0 15,0-18-31,0 18 16,0-18-1,0 0 1,0 18-16,0 1 16,0-19-1,0 18-15,0-18 16,0 18-1,0-18 1,0 18 0,0 0-16,-19-18 15,19 0-15,0 18 16,0-18-1,0 0-15,0 18 16,0 1-16,0-19 16,0 18-1,0-18 1,0 18 31,0-18-32,-18 18 16,18 0-31,0-18 16,0 18 15,0-18-15,0 18 15,0 1-15,0-19-1,0 18 1,0-18-16,0 18 15,0-18 1,0 18-16,0 0 16,0-18-1,0 18-15,0-18 16,0 18-1,0 1-15,0-19 16,0 18 0,0-18-16,0 18 15,0-18-15,0 18 16,0 0-16,0-18 15,0 0 1,0 18 0,0-18-1,0 0 63,0 18-78,0 1 187,0-19-171,0 18-16,0-18 16,0 0-16,0 18 15,0-18 1,0 18-1,0 0 17,0-18 61,0 18-93,18-18 16,-18 0-16,0 18 15,0 1-15,0-19 16,0 18 0,0-18-16,0 0 15,0 18-15,0-18 16,0 18-1,19-18 1,-19 18 0,18-18-1,-18 18 16,0-18-15,0 0 0,0 18-16,0-18 93,18 19-77,-18-1-16,0-18 15,0 18 17,0-18-32,0 0 15,0 18-15,0 0 16,18-18-1,-18 0 1,0 18 0,0-18 15,0 18-16,18-18 1,-18 0-16,0 19 16,0-19-1,0 18 1,0-18-1,0 18 1,0-18 0,0 18-16,0 0 15,18-18 1,-18 0-16,0 18 15,0-18 1,0 18 0,0-18-1,0 0-15,0 19 16,0-1-16,0-18 15,0 18 1,0-18-16,0 18 16,0 0-1,0-18 1,18 0-16,-18 18 15,0-18 1,0 18 0,0-18-1,0 19-15,0-1 16,0-18-16,0 0 15,0 18-15,0-18 16,0 18-16,0 0 16,0-18-16,19 18 15,-19-18-15,0 18 16,0-18-16,0 19 15,0-1 1,0-18 0,0 18-1,18-18 1,-18 18-16,0 0 15,0-18-15,0 18 16,0-18-16,0 18 16,0 1-16,0-19 15,0 18-15,0-18 16,0 18-1,0-18 1,0 18-16,0 0 16,0-18-16,0 18 15,0-18 1,0 18-16,0 1 15,0-19-15,0 18 16,0-18-16,0 18 16,0-18-16,0 18 15,0 0 1,0-18-16,0 18 15,0-18 1,0 18 0,0 1-16,0-19 15,0 18 1,0-18-16,0 18 15,0-18-15,0 18 16,0 0-16,0-18 16,0 18-1,0-18 1,0 18-1,0-18 1,0 19 0,0-1-1,0-18 1,0 18 15,0-18-15,0 0-1,0 18 126,0 0-126,0-18-15,36 0 16,-18 0-16,-18 0 15,36 0-15,-17 0 16,-1 0-16,0 0 16,-18 0-16,18 0 15,0 0-15,-18 0 47,18 0-31,19 0-16,-19 0 15,18 0-15,0 0 16,1 0-16,-37 0 15,18 0-15,0 0 16,0 0 0,-18 0-16,18 0 31,-18 0 0,36 0-31,19 0 16,-19 0-16,-18 0 15,19 0-15,17 0 16,-54-18-16,18 18 15,-18 0 173</inkml:trace>
  <inkml:trace contextRef="#ctx0" brushRef="#br0" timeOffset="824">11031 16728 0,'0'0'31,"0"0"-31,0 18 16,0 36-16,0 1 15,0-1-15,0 1 16,0-1-16,0-18 15,0 19-15,0-1 16,0 1-16,0-19 16,0 36-16,0-17 15,0-1-15,0-17 16,0-1-16,0 0 15,0 19-15,0-19 16,0 18 0,0-36-16,0 1 15,0 35-15,0-36 16,0 0-16,0 0 15,0 19-15,0-19 16,0 0-16,0 18 16,0-18-16,0 1 15,0 17-15,0-36 16,-18 18-16,18-18 78,0-18-78,0-18 15,0-1-15</inkml:trace>
  <inkml:trace contextRef="#ctx0" brushRef="#br0" timeOffset="3937">11085 16728 0,'0'0'46,"0"0"-46,0 0 16,37 0-16,-19 0 16,18 18-16,19-18 15,17 18-15,1-18 16,-1 0-16,37 0 15,-36 0-15,-1 0 16,37 0-16,-36 0 16,17 0-16,-35 0 15,17 0-15,-17 0 16,-1 0-16,-17 0 15,17 0-15,-18 0 16,19 0-16,-19 0 16,18 0-16,19 0 15,-19 0-15,19 0 16,-19 0-16,19 0 15,0 0-15,-19 0 16,0 0 0,-17 0-16,17 0 15,1 0-15,-1 0 16,-18 0-16,19 0 15,-19 0-15,0 0 16,1 0-16,17 0 16,-18 0-16,1 0 15,-1 0-15,18 0 16,-17 0-16,35 0 15,-17-18-15,-1 18 16,-18 0-16,1 0 16,-1 0-16,18 0 15,-17 0-15,-1 0 16,0 0-16,0 0 15,19 0-15,-19 0 16,0 0-16,1-18 16,17 18-16,-18 0 15,37-18-15,-37 18 16,19-19-16,-19 19 15,18-18-15,-17 18 16,17 0 0,1 0-16,-19 0 15,0 0-15,0 0 16,19 0-16,-1 0 15,-17 0-15,17 0 16,0 0-16,-17-18 16,17 18-16,-18 0 15,1 0-15,-1 0 16,0 0-16,-18 0 15,1 0-15,-1 0 16,0 0-16,-18 0 16,36 0-16,-18 0 15,0 18-15,19-18 16,-19 18-16,36 1 15,-36-1-15,19-18 16,-19 18-16,18-18 16,-36 0-16,36 18 15,-36-18-15,19 18 16,-19-18-16,0 0 234,0 36-234,0-17 15,0 17-15,0-18 16,0 36-16,0 1 16,0-1-16,0 1 15,0-1-15,18 1 16,-18-1-16,0 0 15,18 1-15,-18-19 16,18 19 0,-18-1-16,0 0 15,18-17-15,-18-1 16,0 0-16,0 1 15,0-1-15,0-18 16,0 0-16,18-18 16,-18 18-16,0 0 15,0-18 1,0 0-1,0 19-15,0-19 16,0 18-16,0-18 16,0 18-16,0 0 15,0-18-15,0 18 16,0 0-16,0 0 15,0-18-15,0 19 16,0-19 0,0 18-1,0 0 1,0-18-1,0 18-15,0-18 16,0 18 0,0-18 15,0 18-16,0 0-15,0-18 16,0 19 0,0-19-1,0 0 63,0 0-78,0 0 16,-36 0-16,-18 0 15,17 0-15,-17 0 16,-1 0-16,1 0 16,-19 0-16,19 0 15,-19 0-15,1 0 16,-19 0-16,19 0 15,-1 0-15,19 0 16,-19 0 0,-36 0-16,37 0 15,-37 0-15,18 0 16,18 0-16,-17 0 15,17 18-15,1 0 16,-1 0-16,19 0 16,-1-18-16,-17 0 15,17 0-15,-17 0 16,17 0-16,19 0 15,-19 0-15,1 0 16,0 0-16,-1 0 16,37 0-16,-36 0 15,17 0-15,-17 0 16,18 0-16,-1 0 15,1 0-15,0 0 16,-1 0-16,-17 0 16,36 0-16,-18 0 15,-1 0-15,1 0 16,-37 0-16,37 0 15,-18 0-15,-1 0 16,-17 0 0,-19 0-16,-18 0 15,37 0-15,-37 0 16,18 0-16,-18 0 15,18 0-15,-17 0 16,-1 0-16,54 0 16,1 0-16,-1 0 15,19 0-15,18 0 16,-18 0-16,18 0 15,-1 0-15,1 0 16,0 0-16,0 0 16,0-18-16,0 18 15,0-18-15,-1 18 16,-17 0-16,36 0 15,-18 0-15,18 0 16,-18 0-16,0 0 16,0 0-16,18 0 15,-19 0-15,1 0 16,0 0-16,-18 0 15,36 0-15,-18 0 16,0 0 0,18 0 140,-19 0-141,19 0 1,-18 0-16,18-18 15</inkml:trace>
  <inkml:trace contextRef="#ctx0" brushRef="#br0" timeOffset="4520">11666 17072 0,'0'0'0,"0"19"15,0-1-15,0 36 16,0 1-16,0-1 15,0 19-15,0-19 16,0 0-16,0 1 16,0-19-1,0-18-15,0 0 16,0-18-16,0 19 15,0-19-15,0 0 110,0 0-110</inkml:trace>
  <inkml:trace contextRef="#ctx0" brushRef="#br0" timeOffset="5184">11720 17181 0,'0'0'63,"19"0"-63,-1 0 0,18 0 15,0 0 1,1 0-16,35 0 15,-36 0-15,1 0 16,-1 0-16,-18 0 16,0 0-16,-18 0 124</inkml:trace>
  <inkml:trace contextRef="#ctx0" brushRef="#br0" timeOffset="5768">11775 17326 0,'0'19'62,"0"-19"-62,0 0 16,36 0-16,-18 0 15,55 18 1,-55-18-16,0 0 15,0 0-15,-18 0 110</inkml:trace>
  <inkml:trace contextRef="#ctx0" brushRef="#br0" timeOffset="6824">12374 17417 0,'0'0'31,"0"0"-15,-37 18-16,19-18 15,-18 37-15,18-19 16,0 0-16,-1 0 15,19-18-15,0 18 16,0-18-16,0 0 16,0 36-16,0-36 15,0 19-15,0-1 16,0 0-16,0-18 15,0 18-15,0-18 16,0 18-16,0-18 16,0 0-16,19 18 15,-19 0 1,18-18-16,0 0 15,0 0-15,-18 0 16,36 0-16,-18 0 16,1 0-16,17 0 15,0 0-15,-36 0 16,18 0-16,0 0 15,-18 0-15,19 0 16,-19 0-16,0 0 16,0-18-16,18 18 15,-18-18-15,0 18 16,18-18-16,-18 18 15,18-18-15,-18 0 16,0 18-16,0-18 16,0 18-16,0-19 15,0 1-15,0 18 16,0-18-16,0 18 15,0-18 1,0 18-16,0-18 16,0 0-1,0 18 1,0-18-1,-18 18 1,18 0-16,-18-19 16,18 19-16,-18-18 15,-1 18-15,1 0 16,18 0-16,-18 0 15,0 0-15,0 0 16,0 0-16,18 0 16,-37 0-16,19 0 15,0 0-15,18 0 16,0 0 62,18 0-63</inkml:trace>
  <inkml:trace contextRef="#ctx0" brushRef="#br0" timeOffset="7848">12773 17435 0,'0'0'15,"0"0"1,0 37-16,0-19 16,0 18-16,0 0 15,0 1-15,0-1 16,0-18-16,0 18 15,0-36-15,0 18 16,0-18-16,0 19 16,0-19 62,0 0-63,0-19-15,0 19 16,-18-18-16,18 0 15,0 18-15,0-18 16,0 18-16,0-18 16,0 0-16,0 0 15,0-1 1,0 1-16,0 18 15,0-18 1,0 18-16,0 0 16,0 0-1,18 0-15,0 0 16,-18-18-16,18 18 15,0-18-15,0 18 16,19 0-16,-19 0 16,0 0-16,0 0 15</inkml:trace>
  <inkml:trace contextRef="#ctx0" brushRef="#br0" timeOffset="8695">13244 17508 0,'0'0'31,"0"0"-31,-18 0 16,18 0-16,-36 0 15,18 0-15,18 0 16,-18 0-16,0 18 16,18-18-16,-19 0 15,19 18-15,-18 0 16,0 0-16,-18 1 15,36-1-15,-18-18 16,18 18-16,0-18 16,-18 0-16,18 18 15,0 0-15,0 0 16,0-18-16,0 18 15,0 1-15,0-19 16,0 18-16,0-18 16,0 18-1,0 0 1,0-18-16,18 0 15,-18 18-15,18-18 16,-18 0-16,36 0 16,-36 0-16,36 0 15,-17 0-15,17 0 16,0 0-16,-18 0 15,0 0-15,1 0 16,-1 0-16,0 0 16,0 0-16</inkml:trace>
  <inkml:trace contextRef="#ctx0" brushRef="#br0" timeOffset="9927">13462 17635 0,'18'0'78,"-18"0"-63,18 0-15,19 0 16,-19 0-16,0 0 15,18 0-15,-18 0 16,1 0-16,-1 0 16,-18 0-16,18 0 15,0 0 16,-18-18-15,0 18-16,0-18 16,0-1-1,0 19-15,0-18 16,0 18-16,0-18 15,0 18 1,0 0-16,0-18 16,0 18-16,0-18 15,-18 18-15,18 0 16,-18 0-16,0 0 15,-1 0-15,1 0 16,0 0-16,0 0 16,-18 0-16,18 18 15,-19-18-15,19 0 16,0 18-16,18 0 15,0-18-15,-18 0 16,18 18-16,0-18 16,-18 19-16,18-1 15,-18 18-15,-1-18 16,19 0-16,0-18 15,0 18-15,0-18 16,0 19-16,0-1 16,0 0-1,0-18-15,0 18 16,0 0-16,0 0 15,19-18-15,-1 18 16,36-18-16,1 0 16,-37 0-16,18 0 15,0 0-15,1 0 16,-1 0-16,-18 0 15,0 0-15,-18 0 16,0 0 46,0-18-15</inkml:trace>
  <inkml:trace contextRef="#ctx0" brushRef="#br0" timeOffset="11359">14170 17199 0,'0'0'16,"0"19"0,0 53-16,0-17 15,0 17-15,0-17 16,-18 35-16,18-35 15,0-19-15,0 0 16,0 1-16,0-19 16,0 18-16,0-18 15,0-18-15,0 18 16,0-18 93,0 0-93,0-18-16,-19 0 15,19-18-15,0-19 16,0 19-16,0 18 15,0 0-15,0 18 16,0 0-16,0-18 16,-18 18-16,18 0 15,0-19-15,-18 1 16,0 18-16,18 0 15,-18 0-15,0 0 16,0 0-16,18 0 16,-19 0-16,19 0 15,-36 0-15,36 0 16,-18 0-16,0 0 15,0 18-15,18-18 16,-18 0-16,-1 19 16,1-1-1,0 0-15,0 0 16,18 0-16,0-18 15,-18 18-15,18 0 16,0 1-16,-18-1 16,18-18-16,0 18 15,0 0-15,0-18 16,0 18-16,0-18 15,0 18-15,18-18 16,-18 18-16,36-18 16,-18 0-16,19 0 15,-1 0-15,-18 0 16,0 0-16,18 0 15,-36 0-15,19 0 16,-19 0-16,18 0 16,-18 0-16,18 0 15,0-18-15,18 0 16,-36 18-16,18-18 15,-18 18 141</inkml:trace>
  <inkml:trace contextRef="#ctx0" brushRef="#br0" timeOffset="12487">15857 17472 0,'0'18'32,"0"-18"-32,0 0 15,18 0-15,18 0 16,1 18-16,17-18 15,-18 0-15,19 0 16,-19 0-16,19 0 16,17 0-1,-17 0-15,-19 0 16,-18 0-16,18 0 15,-36 0-15,18 0 63,-18 0-48,19 0-15,-19 0 16,36 0-16,-36 0 16,18 0-16</inkml:trace>
  <inkml:trace contextRef="#ctx0" brushRef="#br0" timeOffset="17791">16873 16800 0,'0'0'46,"0"18"-46,0 19 16,0-1-16,-18 37 16,18-1-16,-18 37 15,0-36-15,-1 35 16,1 1-16,0-36 15,0 36-15,18-55 16,0 1-16,0-1 16,0-18-16,0 19 15,0-19-15,0 0 16,0-18-16,0 1 15,0-1-15,0 0 16,0-18-16,0 18 16,0-18-16,0 18 15,0 0-15,0-18 16,0 18-16,0-18 15,0 19 1,0-1 140,0-18-140,36 0-16,19 0 15,72 0-15,-37 0 16,37 0-16,0 0 15,0 0-15,0 0 16,-36 0-16,-18 0 16,17 0-16,-17 0 15,-37 0-15,1 0 16,-1 0-16,18 0 15,-17 0-15,-1 0 16,18 0-16,-17 0 16,-1 0-1,18 0-15,-36 0 16,1 0-16,17 0 15,-18 0-15,0 0 16,18 0-16,-17 0 16,17 0-16,-18 0 15,36 0-15,-17 0 16,-19 0-16,18 0 15,0 0-15,1 0 16,-19 0-16,18 0 16,-18 0-16,19 0 15,-19 0-15,18 0 16,18 0-16,-17 0 15,17 0-15,-36 0 16,19 0-16,-1 0 16,-18 0-16,18 0 15,-18 0-15,19 0 16,-1 0-16,0 0 15,1 0-15,-1 0 16,18 0-16,19 0 16,-19-18-1,1 18-15,-19-19 16,0 19-16,1 0 15,17 0-15,-36 0 16,0 0-16,0 0 16,19 0-16,-1 0 15,-18 0-15,37 0 16,-19 0-16,-18 19 15,18-19-15,19 0 16,-37 0-16,36 0 16,-17 0-16,17 0 15,0 0-15,-17 0 16,35 0-16,-35 0 15,17 0-15,-18 0 16,19 0-16,-37 18 16,54-18-16,-35 18 15,-1-18-15,0 18 16,19-18-16,-1 0 15,-18 18-15,1-18 16,-1 0-16,0 18 16,19-18-1,-55 0-15,36 0 16,-18 0-16,37 0 15,-19 0-15,-18 0 16,36 0-16,1 0 16,-1 0-16,1 0 15,-1 0-15,1 0 16,-19 0-16,-18 0 15,18 0-15,19 0 16,-37-18-16,18 18 16,0 0-16,19 0 15,-37 0-15,0 0 16,18 0-16,-17 0 15,-1 0-15,0 0 16,0 0-16,0 0 16,0 0-16,-18 0 15,37 0-15,-19 0 16,0 0-16,18 0 15,-18 0-15,-18 0 16,37-18-16,-19 18 16,0 0-1,0 0-15,0 0 16,18 0-16,-17 0 15,-1-18-15,18 18 16,0 0-16,1 0 16,-19-18-16,0 18 15,0 0-15,0-18 16,0 18-16,0 0 15,1 0-15,-19 0 16,18 0-16,0 0 16,-18 0-16,18 0 15,-18 0-15,18 0 16,0 0-1,-18 0-15,18 0 16,-18 0-16,19 0 16,-19-19 108,0 19-108,0-36-16,0 18 16,0-18-16,0-1 15,0 1-15,-19 0 16,19 0-16,0-1 15,0-17-15,-18 18 16,18-1-16,0 19 16,-18-18-16,18 18 15,0-19-15,0 1 16,0 0-16,0 18 15,0 0-15,0-1 16,0 19-16,0-18 16,0 0 46,0 18-46,0-18-1,0 18-15,0-18 16,0 0-16,0 0 15,0-19-15,0 19 16,0 0-16,0 18 16,0-18-16,0 18 15,0-18 1,0 0-1,0 18-15,0-19 16,0 19 0,0-18-16,0 18 15,0-36-15,0 36 16,0-18-16,0 18 15,0-18-15,0 0 16,0 18-16,0-19 16,0 19-16,0-18 15,0 0-15,0 18 16,0-18-1,0 18 1,0-18 0,0 18-1,0-18-15,0 0 16,0 18-16,0 0 15,0-19-15,0 19 16,0-18-16,0 0 31,0 18 63,-18 0-94,18-18 15,0 18 1,0 0 109,-18 0-94,0 0-15,18 0-1,-18 0-15,-1 0 16,1 0-16,-36 0 15,18 0-15,-1 0 16,-17 0-16,-19 0 16,19 0-16,-1 0 15,1 0-15,36 18 16,0-18-16,0 18 15,18-18-15,-19 0 32,1 0-17,0 0-15,-18 0 16,0 0-16,-1 0 15,-35 0-15,35 18 16,1-18-16,0 19 16,0-19-1,-1 18-15,1-18 16,0 0-16,-1 0 15,1 0-15,0 0 16,-19 0-16,19 0 16,0 0-16,-19 0 15,19 0-15,0 0 16,0 0-16,-1 0 15,-17 0-15,-1 0 16,19 0-16,0 0 16,-19 0-16,19 0 15,0 0-15,-19 0 16,19 0-16,0 0 15,0 0-15,-1 0 16,1 0-16,-18 0 16,17 0-16,1 0 15,-18 0-15,17 0 16,1 0-16,0 0 15,-1 0-15,1 0 16,0 0 0,-19 0-16,19 0 15,0 0-15,0 0 16,-1 0-16,1 0 15,-18 0-15,17 0 16,1 0-16,18 0 16,-37 0-16,37 0 15,-18 0-15,0 0 16,-1 0-16,-17 0 15,18 0-15,-1 0 16,1 0-16,-18 0 16,17 0-16,-17 0 15,18 0-15,-1 0 16,1 0-16,0 0 15,0 0-15,-1 0 16,1 0-16,0 0 16,-1 0-16,19-18 15,0 18-15,-36 0 16,-1 0-16,37 0 15,-18 0-15,0 0 16,-19 0 0,1 0-16,17 0 15,-17 0-15,0 0 16,17 0-16,-17 0 15,18 0-15,-1-19 16,-17 19-16,18 0 16,-1 0-16,19 0 15,-36 0-15,36-18 16,-19 18-16,-17 0 15,36 0-15,-19-18 16,1 18-16,0 0 16,18 0-16,0 0 15,-19 0-15,37 0 16,-18 0-16,0 0 15,0 0-15,0 0 16,0 0-16,-19 0 16,19 0-16,-18 0 15,0 0-15,17 0 16,-17 0-16,-18 0 15,17 0-15,1 0 16,18 0 0,-36-18-16,35 18 15,-17 0-15,18 0 16,-18-18-16,18 18 15,-1 0-15,1-18 16,0 18-16,-18 0 16,18 0-16,0 0 15,18 0-15,-19 0 16,19 0-16,0-18 15,-18 18-15,18 0 16,-18 0-16,0 0 16,18 0-16,-18 0 15,18 0-15,-18 0 16,0 0 187,18 0-188,-19-19-15,-17 19 16,36 0-16,-36 0 15,36 0-15,-18 0 203,18 19-203</inkml:trace>
  <inkml:trace contextRef="#ctx0" brushRef="#br0" timeOffset="18727">17091 17417 0,'0'0'47,"0"0"-32,0 18-15,0 0 16,0 19-16,0-19 15,0 0-15,0 18 16,0-36-16,0 18 16,0 19-16,0-19 15,0 0-15,0 0 16,0-18-16,0 18 15,0 0 1</inkml:trace>
  <inkml:trace contextRef="#ctx0" brushRef="#br0" timeOffset="21327">17218 17453 0,'0'-18'78,"0"18"-78,0 0 15,-18 0-15,-1 0 16,1 0-16,0 0 15,-18 0-15,18 0 16,18 0-16,-37 0 16,19 0-16,0 0 15,18 0 48,-18 0-48,18 0 63,-18 0-62,0 0-16,18 0 125</inkml:trace>
  <inkml:trace contextRef="#ctx0" brushRef="#br0" timeOffset="22759">17327 17562 0,'18'0'78,"-18"18"-78,0 1 15,0-19-15,0 18 16,0 0 0,18 0-16,-18-18 15,0 18-15,18-18 16,-18 0 202,0 18-202,0-18 140,0 0-156,0-18 15,0 18 1,0 0 0,0-18-1,18 18 48,-18-18-48,18 18 1,-18-18-1,18 18 1,-18 0-16,19 0 16,-19 0-1,18-18 1,-18 18-16,36 0 15,-36 0-15,18 0 16,0 0-16,0 0 16,1 0-16,-19 0 15,18-19-15,0 19 16</inkml:trace>
  <inkml:trace contextRef="#ctx0" brushRef="#br0" timeOffset="24143">17853 17635 0,'0'0'16,"0"0"-1,0 0 1,-18 0-16,-1 0 16,1 0-16,18 0 15,-18 0-15,18 18 16,0-18 15,0 18-31,0-18 16,0 18-1,0 0-15,0-18 16,0 19-1,0-19-15,0 0 16,0 0-16,0 0 16,18 0-16,-18 0 31,18 0-16,1 0 1,-19 0-16,0 0 16,18 0-16,0 0 46,-18 0 17,0-19-48,0 1 1,0 18 15,0-18 63,0 18-94,0 0 109,0 0-109,0 0 16,0 36-16,0-36 15,18 0-15,-18 19 16,0-19-16,0 18 15,18-18-15,-18 18 16,0-18 0,0 0 15,18 0-31,0 0 15,-18 0 32,19 0-31,-19 0-16,18 0 15</inkml:trace>
  <inkml:trace contextRef="#ctx0" brushRef="#br0" timeOffset="24719">18143 17635 0,'0'0'16,"0"0"-16,0 18 15,0-18 1,0 18-16,0-18 16,0 18 108,0-18-124,0 37 16,0-37-16,0 18 16,0-18-16</inkml:trace>
  <inkml:trace contextRef="#ctx0" brushRef="#br0" timeOffset="25479">18361 17435 0,'18'0'31,"-18"0"-31,0 37 16,0 17-16,0 0 16,0 1-16,0-37 15,0 18 1,0-18-16,0-18 15,0 19-15,0-19 16</inkml:trace>
  <inkml:trace contextRef="#ctx0" brushRef="#br0" timeOffset="26031">18161 17526 0,'0'0'109</inkml:trace>
  <inkml:trace contextRef="#ctx0" brushRef="#br0" timeOffset="27527">18923 17653 0,'0'0'15,"-18"0"17,0 0-17,18 0-15,-18 0 16,-19 18-16,19 0 15,-18 0-15,36-18 16,-18 19-16,18-1 16,0-18 30,0 18-30,0-18 15,0 0-15,0 18-1,0-18 1,0 18-16,0-18 16,18 0 62,-18 0-78,18 0 15,0 0-15,-18 0 16,18 0-16,-18 0 15,19 0-15,-1 0 16,-18 0 31,0-18-32,0 18-15,0-18 94,0 18-78,18 0-16,-18-18 15,0 0 1,0 18 15,0-19 47,0 19-47,0-18 0,18 18 110</inkml:trace>
  <inkml:trace contextRef="#ctx0" brushRef="#br0" timeOffset="28510">19304 17453 0,'-54'0'16,"36"0"-1,18 0-15,-19 0 16,19 0 46,0 0-62,-18 0 16,0 37-16,18-37 16,0 36-16,0-36 15,-18 18-15,18-18 16,0 18-16,0-18 15,0 0 1,0 37-16,0-37 16,0 18-16,0-18 15,0 18-15,0 0 16,0-18-16,0 18 15,0 0-15,0 0 16,0-18 0,0 19-16,0-19 15,0 18 1,0 0-1,0-18-15,0 18 16,0-18-16,0 18 16,0-18-1,0 0-15,0 18 31,0 0-15</inkml:trace>
  <inkml:trace contextRef="#ctx0" brushRef="#br0" timeOffset="29310">19268 17744 0,'0'-18'15,"0"18"16,-18 0-31,18 0 16,-18 0-16,-19 0 16,19 0-16,0 0 15,-18 0-15,18 0 16,-1 0-16,1 0 15,18 0-15,0 0 47,0 0 109,0 0-156</inkml:trace>
  <inkml:trace contextRef="#ctx0" brushRef="#br0" timeOffset="30063">19758 17435 0,'0'0'15,"0"0"1,0 18-16,0 1 16,0 35-16,0-18 15,0 19-15,0-19 16,0 18-16,0-17 15,0-1-15,0-18 16,18 0-16,-18 19 16,0-37-16,0 18 15,0-18 110</inkml:trace>
  <inkml:trace contextRef="#ctx0" brushRef="#br0" timeOffset="31086">19975 17399 0,'-18'0'32,"0"0"-32,18 0 15,-18 0-15,-18 0 16,18 0-16,-19 0 15,-17 0-15,18 0 16,-1 0-16,1 0 16,18 0-16,-18 0 15,-1 0-15,1 0 16,0 0-1,18 0-15,-1 0 16,1 0-16,18 18 172,18 0-172</inkml:trace>
  <inkml:trace contextRef="#ctx0" brushRef="#br0" timeOffset="32638">19957 17707 0,'0'0'78,"18"0"-62,1 0-1,-19 0 16,18 0-15,-18 0 0,18 0-16,-18 0 15,18 0 1,-18-18-1,18 18-15,-18 0 16,0 0 0,18 0-16,-18 0 15,18-18 1,1 18 31,-19-18-32,0 18 16,0-18-15,0 0 15,0 18-31,-19 0 16,19 0-16,-18 0 15,18 0 1,-18 0-16,0 0 16,18 0-16,-18 0 15,0 0-15,18 0 16,-18 0-16,-1 0 31,19 18-15,-18-18-1,18 18-15,0-18 16,0 18-1,0-18-15,0 18 16,0 0-16,-18-18 16,18 19 15,0-19-16,0 18 1,0 0 0,0-18-1,0 18-15,0-18 16,0 0-16,18 18 15,-18 0-15,0-18 16,18 0-16,1 0 31,-19 0 0,18 18-31,-18-18 16,18 0-16,0 0 16,-18 0-16,18 0 15,0 0-15,0 0 16,-18 0-1,19 0-15,-1 0 16,0 0-16</inkml:trace>
  <inkml:trace contextRef="#ctx0" brushRef="#br0" timeOffset="34342">20375 17689 0,'0'0'78,"0"0"-78,-19 0 16,19 0-16,-18 0 15,0 0-15,18 0 16,-18 0-1,18 0-15,-36 0 16,36 0-16,-18 0 16,18 0-16,0 18 31,0-18-31,0 19 15,0-19-15,0 18 16,0-18-16,0 18 16,0 0-1,0-18 1,0 0-16,0 18 15,0-18-15,0 0 16,18 0 0,-18 18-1,18-18-15,0 0 16,-18 0-16,18 0 15,0 0-15,-18 0 47,18 0-16,-18 0-15,0 0-16,19-18 16,-19 18-16,0-18 15,18 18-15,-18-18 16,0 18-16,0-18 15,0 18-15,0-18 16,0 18-16,18-19 31,-18 19 110,0 0-126,0 19-15,0-19 16,0 18-1,0-18-15,0 18 16,0 0-16,0-18 16,0 18-1,0-18 1,0 0-16,0 0 15,18 18-15,0-18 16,0 0-16,19 0 16,-37 0-16,18 0 15,-18 0 126,0 0-126,-18 0 16</inkml:trace>
  <inkml:trace contextRef="#ctx0" brushRef="#br0" timeOffset="35846">20574 17726 0,'0'0'31,"0"0"-31,0 18 16,0-18-16,18 36 15,-18-36-15,0 18 16,18-18 0,-18 18 140,0 0-125,0-18-16,0 0 110,0 0-109,0-18-1,0 0-15,0 18 16,0-18-16,0 0 16,0 0-16,0 18 15,0-18 16,0 18-15,0-19 15,0 19 0,0-18 16,0 18-31,19 0-1,-19-18-15,0 18 16,18-18-16,0 0 16,-18 18-16,0 0 15,18 0 48,-18 0-48,18 0 1,0 0-16,-18 0 15,18 0-15,-18 0 16,19 0-16,-19 0 16,18 0-16,0 0 15</inkml:trace>
  <inkml:trace contextRef="#ctx0" brushRef="#br0" timeOffset="37126">20973 17671 0,'0'0'78,"-18"0"-78,18 0 15,-36 0-15,0 0 16,-1 0-16,19 0 16,0 0-16,-18 0 15,36 0 32,0 0-47,0 0 16,-18 0-16,18 18 15,0 0 1,0-18-16,0 19 15,0-1-15,0 0 16,0-18-16,0 18 31,0-18 0,0 0-31,0 0 16,18 0-16,0 0 16,0 0-16,-18 0 15,36 0-15,-36 0 16,18 0-1,-18 0-15,19 0 16,-1 0-16,0 0 16,0 0-16,0 0 15,-18 0 48,0 0-63,0 18 15,0-18 1,0 18 15,0-18-15,0 18-16,-18-18 15,18 19-15,-18-19 16,18 0-16,-18 0 15,0 0-15,18 0 16,-19 0-16,1 18 16,0-18-16,0 0 15,18 0-15,-36 0 16,36 0-16,-18 0 15,18 0-15</inkml:trace>
  <inkml:trace contextRef="#ctx0" brushRef="#br0" timeOffset="37951">21245 17345 0,'0'0'15,"0"0"-15,0 18 16,0 18-16,0-18 16,-36 18-16,36 19 15,-18-19 1,18-18-16,0 37 15,0-19-15,0 0 16,0-18-16,0 19 16,0-1-16,0-18 15,0 0-15,0 0 16,0-18-16</inkml:trace>
  <inkml:trace contextRef="#ctx0" brushRef="#br0" timeOffset="38374">21209 17925 0,'0'0'15,"0"18"126,0-18-141,-18 37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BD3A-3807-4073-B794-48868A690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DCA4C1-12C0-452D-B07A-8D1FC1C2E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80FEB4-25C5-434D-9CB8-F7AEFA61B51B}"/>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5" name="Footer Placeholder 4">
            <a:extLst>
              <a:ext uri="{FF2B5EF4-FFF2-40B4-BE49-F238E27FC236}">
                <a16:creationId xmlns:a16="http://schemas.microsoft.com/office/drawing/2014/main" id="{2CC96765-5A54-4441-86ED-DF6CC2BB1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882E8-D7A5-4C0B-B9E4-D1B693133DD1}"/>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339873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E221-20E0-4477-9A3F-56F940E2B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9C8B1-6432-4602-AA93-EBED6D272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853D7-51BF-41D1-8A8A-F9611027E06B}"/>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5" name="Footer Placeholder 4">
            <a:extLst>
              <a:ext uri="{FF2B5EF4-FFF2-40B4-BE49-F238E27FC236}">
                <a16:creationId xmlns:a16="http://schemas.microsoft.com/office/drawing/2014/main" id="{80DFCE2A-A455-4B37-97A1-97BCB5E39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57119-2802-42EC-A349-E9316787ADD7}"/>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246357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814FF-2DD6-4FF8-8337-9F92FA9933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E21693-D2E1-4193-B2F5-7C7F8DF95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7B0-665B-47C5-A8E8-9E16BF07460B}"/>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5" name="Footer Placeholder 4">
            <a:extLst>
              <a:ext uri="{FF2B5EF4-FFF2-40B4-BE49-F238E27FC236}">
                <a16:creationId xmlns:a16="http://schemas.microsoft.com/office/drawing/2014/main" id="{55BC8ADD-72A0-44B2-B410-AC172340C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7D923-4DF6-4CA5-BFFD-4231FA700C5B}"/>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244206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EBF8-0671-48F1-AF10-EFDC4E291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572EFD-3D5E-4DAB-BFCA-50F6D5BEA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AFFAE-A889-440A-B957-22F7226AE1DA}"/>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5" name="Footer Placeholder 4">
            <a:extLst>
              <a:ext uri="{FF2B5EF4-FFF2-40B4-BE49-F238E27FC236}">
                <a16:creationId xmlns:a16="http://schemas.microsoft.com/office/drawing/2014/main" id="{5AC1FE05-A178-49DB-8BA7-6143909F9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7CDBC-8F4C-4121-9AB2-6FAD96C14E75}"/>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89014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98F9-EFF7-43A4-9F8A-AC5416B8B1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081F5-1815-4E6F-8F04-6EE6AD991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8303AB-7764-4FC0-ABC7-999B4D7A2277}"/>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5" name="Footer Placeholder 4">
            <a:extLst>
              <a:ext uri="{FF2B5EF4-FFF2-40B4-BE49-F238E27FC236}">
                <a16:creationId xmlns:a16="http://schemas.microsoft.com/office/drawing/2014/main" id="{D731AB7F-1C7F-4E81-8107-5FC708574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9CEAF-04D7-4840-9C9B-A5D81963BD03}"/>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271311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DE24-112F-4B43-913F-8AE17F393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83B81-D299-45CD-A811-59FE32DA32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20C96A-1D6E-4B1B-AE3A-4C440FE392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46200-ED93-4C55-8AF1-6EC86C023B4B}"/>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6" name="Footer Placeholder 5">
            <a:extLst>
              <a:ext uri="{FF2B5EF4-FFF2-40B4-BE49-F238E27FC236}">
                <a16:creationId xmlns:a16="http://schemas.microsoft.com/office/drawing/2014/main" id="{85D1EAA1-25C7-41A9-BB13-FA8253294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D5E79-97FE-4A8F-849E-860AD35CFBE6}"/>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108718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A4D5-A311-4201-9ECC-E4646B0A80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47BD2D-581A-402A-B4EE-17EBCFFAD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9DD83-464B-4A66-9B4A-B5ED62819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EA7FB7-FC16-4279-A534-B82C183A2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DA2483-3344-4C23-BF07-4A997D955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112D32-B31D-442A-A92F-923B29219956}"/>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8" name="Footer Placeholder 7">
            <a:extLst>
              <a:ext uri="{FF2B5EF4-FFF2-40B4-BE49-F238E27FC236}">
                <a16:creationId xmlns:a16="http://schemas.microsoft.com/office/drawing/2014/main" id="{0F4E81AD-8EE2-492C-B4A8-E2E5A9C97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59FBCD-F22D-4AD9-B42E-570A0D5A221A}"/>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45862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6689-2436-4752-8E07-09971D35A4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8466F-3FB3-428E-9EBA-C5E3FCEE8345}"/>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4" name="Footer Placeholder 3">
            <a:extLst>
              <a:ext uri="{FF2B5EF4-FFF2-40B4-BE49-F238E27FC236}">
                <a16:creationId xmlns:a16="http://schemas.microsoft.com/office/drawing/2014/main" id="{BC4C0F42-4CDE-47F1-860E-E07FCDBE59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A6092E-BA35-419F-86A9-77C04AE33D09}"/>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2215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EB65DD-D421-4974-A586-F59C2EFB83D3}"/>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3" name="Footer Placeholder 2">
            <a:extLst>
              <a:ext uri="{FF2B5EF4-FFF2-40B4-BE49-F238E27FC236}">
                <a16:creationId xmlns:a16="http://schemas.microsoft.com/office/drawing/2014/main" id="{8DE0F3DE-636A-40E4-B23E-A1EC247D8C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6DC33-5797-414B-9B0B-2B84DC434D79}"/>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22472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BA7D-9611-41C6-B07D-2BF09C755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D0BDD-3A36-4930-BBF3-8AAE4177F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2AE27-BFD5-4A10-8851-701A56D5F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58987-59EA-4830-A319-D1CBB0E6C9A7}"/>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6" name="Footer Placeholder 5">
            <a:extLst>
              <a:ext uri="{FF2B5EF4-FFF2-40B4-BE49-F238E27FC236}">
                <a16:creationId xmlns:a16="http://schemas.microsoft.com/office/drawing/2014/main" id="{EEC9DBC0-6451-490F-87E1-91E34CE4F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9BBA2-6366-4D1F-B1FD-BCE5A2DC05B3}"/>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378195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66-50A7-4551-AE8C-ADD9A602B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00AEB9-3362-4677-AAEF-5C87EC30F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7782CD-D4B7-4EB2-BBE0-1D6989627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3DC7D-72A8-48DE-B55B-71CF7AEC9A0A}"/>
              </a:ext>
            </a:extLst>
          </p:cNvPr>
          <p:cNvSpPr>
            <a:spLocks noGrp="1"/>
          </p:cNvSpPr>
          <p:nvPr>
            <p:ph type="dt" sz="half" idx="10"/>
          </p:nvPr>
        </p:nvSpPr>
        <p:spPr/>
        <p:txBody>
          <a:bodyPr/>
          <a:lstStyle/>
          <a:p>
            <a:fld id="{7F51F53B-0F11-4393-BA0C-6B4051E99746}" type="datetimeFigureOut">
              <a:rPr lang="en-US" smtClean="0"/>
              <a:t>5/5/2020</a:t>
            </a:fld>
            <a:endParaRPr lang="en-US"/>
          </a:p>
        </p:txBody>
      </p:sp>
      <p:sp>
        <p:nvSpPr>
          <p:cNvPr id="6" name="Footer Placeholder 5">
            <a:extLst>
              <a:ext uri="{FF2B5EF4-FFF2-40B4-BE49-F238E27FC236}">
                <a16:creationId xmlns:a16="http://schemas.microsoft.com/office/drawing/2014/main" id="{F2AB9594-12B1-434B-A049-58C5791B4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F2520-9761-40E9-9AF7-3952D5809F3F}"/>
              </a:ext>
            </a:extLst>
          </p:cNvPr>
          <p:cNvSpPr>
            <a:spLocks noGrp="1"/>
          </p:cNvSpPr>
          <p:nvPr>
            <p:ph type="sldNum" sz="quarter" idx="12"/>
          </p:nvPr>
        </p:nvSpPr>
        <p:spPr/>
        <p:txBody>
          <a:bodyPr/>
          <a:lstStyle/>
          <a:p>
            <a:fld id="{DBDD0D00-B3E0-4B48-BE85-9103D366549B}" type="slidenum">
              <a:rPr lang="en-US" smtClean="0"/>
              <a:t>‹#›</a:t>
            </a:fld>
            <a:endParaRPr lang="en-US"/>
          </a:p>
        </p:txBody>
      </p:sp>
    </p:spTree>
    <p:extLst>
      <p:ext uri="{BB962C8B-B14F-4D97-AF65-F5344CB8AC3E}">
        <p14:creationId xmlns:p14="http://schemas.microsoft.com/office/powerpoint/2010/main" val="359447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F2EB3-383C-4D35-AD77-C559F4153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2CED17-7CBB-4177-9128-BEDA09CA3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F4286-32C7-422E-BC8F-37A70ACC6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1F53B-0F11-4393-BA0C-6B4051E99746}" type="datetimeFigureOut">
              <a:rPr lang="en-US" smtClean="0"/>
              <a:t>5/5/2020</a:t>
            </a:fld>
            <a:endParaRPr lang="en-US"/>
          </a:p>
        </p:txBody>
      </p:sp>
      <p:sp>
        <p:nvSpPr>
          <p:cNvPr id="5" name="Footer Placeholder 4">
            <a:extLst>
              <a:ext uri="{FF2B5EF4-FFF2-40B4-BE49-F238E27FC236}">
                <a16:creationId xmlns:a16="http://schemas.microsoft.com/office/drawing/2014/main" id="{713DEB38-A5A2-4B7F-8DB6-F28F2BB25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C18182-9A64-40DD-840E-1F48DCB75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D0D00-B3E0-4B48-BE85-9103D366549B}" type="slidenum">
              <a:rPr lang="en-US" smtClean="0"/>
              <a:t>‹#›</a:t>
            </a:fld>
            <a:endParaRPr lang="en-US"/>
          </a:p>
        </p:txBody>
      </p:sp>
    </p:spTree>
    <p:extLst>
      <p:ext uri="{BB962C8B-B14F-4D97-AF65-F5344CB8AC3E}">
        <p14:creationId xmlns:p14="http://schemas.microsoft.com/office/powerpoint/2010/main" val="426148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diagramLayout" Target="../diagrams/layout1.xml"/><Relationship Id="rId7" Type="http://schemas.openxmlformats.org/officeDocument/2006/relationships/customXml" Target="../ink/ink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73E3-9A95-4D95-885B-111A406D6A5A}"/>
              </a:ext>
            </a:extLst>
          </p:cNvPr>
          <p:cNvSpPr>
            <a:spLocks noGrp="1"/>
          </p:cNvSpPr>
          <p:nvPr>
            <p:ph type="ctrTitle"/>
          </p:nvPr>
        </p:nvSpPr>
        <p:spPr>
          <a:xfrm>
            <a:off x="92765" y="1122363"/>
            <a:ext cx="11926957" cy="2387600"/>
          </a:xfrm>
        </p:spPr>
        <p:txBody>
          <a:bodyPr/>
          <a:lstStyle/>
          <a:p>
            <a:r>
              <a:rPr lang="en-US" dirty="0"/>
              <a:t>Unit 2 Migration Condensed Review Power Point</a:t>
            </a:r>
          </a:p>
        </p:txBody>
      </p:sp>
      <p:sp>
        <p:nvSpPr>
          <p:cNvPr id="3" name="Subtitle 2">
            <a:extLst>
              <a:ext uri="{FF2B5EF4-FFF2-40B4-BE49-F238E27FC236}">
                <a16:creationId xmlns:a16="http://schemas.microsoft.com/office/drawing/2014/main" id="{EAC70412-61CD-43DF-B73E-E37253AA10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714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C806-5E74-49D4-9AEF-8BFCD266223E}"/>
              </a:ext>
            </a:extLst>
          </p:cNvPr>
          <p:cNvSpPr>
            <a:spLocks noGrp="1"/>
          </p:cNvSpPr>
          <p:nvPr>
            <p:ph type="title"/>
          </p:nvPr>
        </p:nvSpPr>
        <p:spPr>
          <a:xfrm>
            <a:off x="848139" y="106018"/>
            <a:ext cx="11131826" cy="861392"/>
          </a:xfrm>
        </p:spPr>
        <p:txBody>
          <a:bodyPr/>
          <a:lstStyle/>
          <a:p>
            <a:r>
              <a:rPr lang="en-US" dirty="0"/>
              <a:t>       </a:t>
            </a:r>
            <a:r>
              <a:rPr lang="en-US" b="1" u="sng" dirty="0">
                <a:solidFill>
                  <a:schemeClr val="accent2">
                    <a:lumMod val="75000"/>
                  </a:schemeClr>
                </a:solidFill>
              </a:rPr>
              <a:t>Environmental Push and Pull Factors</a:t>
            </a:r>
          </a:p>
        </p:txBody>
      </p:sp>
      <p:graphicFrame>
        <p:nvGraphicFramePr>
          <p:cNvPr id="4" name="Content Placeholder 3">
            <a:extLst>
              <a:ext uri="{FF2B5EF4-FFF2-40B4-BE49-F238E27FC236}">
                <a16:creationId xmlns:a16="http://schemas.microsoft.com/office/drawing/2014/main" id="{A50BC09D-F617-4EF6-86BE-451D45CD39C0}"/>
              </a:ext>
            </a:extLst>
          </p:cNvPr>
          <p:cNvGraphicFramePr>
            <a:graphicFrameLocks noGrp="1"/>
          </p:cNvGraphicFramePr>
          <p:nvPr>
            <p:ph idx="1"/>
            <p:extLst>
              <p:ext uri="{D42A27DB-BD31-4B8C-83A1-F6EECF244321}">
                <p14:modId xmlns:p14="http://schemas.microsoft.com/office/powerpoint/2010/main" val="1188381153"/>
              </p:ext>
            </p:extLst>
          </p:nvPr>
        </p:nvGraphicFramePr>
        <p:xfrm>
          <a:off x="212035" y="967410"/>
          <a:ext cx="11860695" cy="5724940"/>
        </p:xfrm>
        <a:graphic>
          <a:graphicData uri="http://schemas.openxmlformats.org/drawingml/2006/table">
            <a:tbl>
              <a:tblPr firstRow="1" firstCol="1" bandRow="1">
                <a:tableStyleId>{21E4AEA4-8DFA-4A89-87EB-49C32662AFE0}</a:tableStyleId>
              </a:tblPr>
              <a:tblGrid>
                <a:gridCol w="3877315">
                  <a:extLst>
                    <a:ext uri="{9D8B030D-6E8A-4147-A177-3AD203B41FA5}">
                      <a16:colId xmlns:a16="http://schemas.microsoft.com/office/drawing/2014/main" val="3503227955"/>
                    </a:ext>
                  </a:extLst>
                </a:gridCol>
                <a:gridCol w="3991690">
                  <a:extLst>
                    <a:ext uri="{9D8B030D-6E8A-4147-A177-3AD203B41FA5}">
                      <a16:colId xmlns:a16="http://schemas.microsoft.com/office/drawing/2014/main" val="3489902377"/>
                    </a:ext>
                  </a:extLst>
                </a:gridCol>
                <a:gridCol w="3991690">
                  <a:extLst>
                    <a:ext uri="{9D8B030D-6E8A-4147-A177-3AD203B41FA5}">
                      <a16:colId xmlns:a16="http://schemas.microsoft.com/office/drawing/2014/main" val="3859382840"/>
                    </a:ext>
                  </a:extLst>
                </a:gridCol>
              </a:tblGrid>
              <a:tr h="697302">
                <a:tc gridSpan="3">
                  <a:txBody>
                    <a:bodyPr/>
                    <a:lstStyle/>
                    <a:p>
                      <a:pPr marL="0" marR="0">
                        <a:lnSpc>
                          <a:spcPct val="107000"/>
                        </a:lnSpc>
                        <a:spcBef>
                          <a:spcPts val="0"/>
                        </a:spcBef>
                        <a:spcAft>
                          <a:spcPts val="0"/>
                        </a:spcAft>
                      </a:pPr>
                      <a:r>
                        <a:rPr lang="en-US" sz="2000" dirty="0">
                          <a:effectLst/>
                        </a:rPr>
                        <a:t>                                   </a:t>
                      </a:r>
                      <a:r>
                        <a:rPr lang="en-US" sz="2800" dirty="0">
                          <a:effectLst/>
                        </a:rPr>
                        <a:t>Examples of Environmental Push and Pull Factors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1752989"/>
                  </a:ext>
                </a:extLst>
              </a:tr>
              <a:tr h="697302">
                <a:tc>
                  <a:txBody>
                    <a:bodyPr/>
                    <a:lstStyle/>
                    <a:p>
                      <a:pPr marL="0" marR="0">
                        <a:lnSpc>
                          <a:spcPct val="107000"/>
                        </a:lnSpc>
                        <a:spcBef>
                          <a:spcPts val="0"/>
                        </a:spcBef>
                        <a:spcAft>
                          <a:spcPts val="0"/>
                        </a:spcAft>
                      </a:pPr>
                      <a:r>
                        <a:rPr lang="en-US" sz="2400" dirty="0">
                          <a:solidFill>
                            <a:srgbClr val="002060"/>
                          </a:solidFill>
                          <a:effectLst/>
                        </a:rPr>
                        <a:t>Group and Place of Origin</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              </a:t>
                      </a:r>
                      <a:r>
                        <a:rPr lang="en-US" sz="2400" b="1" u="sng" dirty="0">
                          <a:effectLst/>
                        </a:rPr>
                        <a:t>Push Factors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         </a:t>
                      </a:r>
                      <a:r>
                        <a:rPr lang="en-US" sz="2400" b="1" u="sng" dirty="0">
                          <a:effectLst/>
                        </a:rPr>
                        <a:t>Pull Factors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412402"/>
                  </a:ext>
                </a:extLst>
              </a:tr>
              <a:tr h="2165168">
                <a:tc>
                  <a:txBody>
                    <a:bodyPr/>
                    <a:lstStyle/>
                    <a:p>
                      <a:pPr marL="0" marR="0">
                        <a:lnSpc>
                          <a:spcPct val="107000"/>
                        </a:lnSpc>
                        <a:spcBef>
                          <a:spcPts val="0"/>
                        </a:spcBef>
                        <a:spcAft>
                          <a:spcPts val="0"/>
                        </a:spcAft>
                      </a:pPr>
                      <a:r>
                        <a:rPr lang="en-US" sz="2400" dirty="0">
                          <a:solidFill>
                            <a:srgbClr val="002060"/>
                          </a:solidFill>
                          <a:effectLst/>
                        </a:rPr>
                        <a:t>Farmers from Colorado, Kansas, OKLAHOMA and </a:t>
                      </a:r>
                      <a:r>
                        <a:rPr lang="en-US" sz="2400" dirty="0" err="1">
                          <a:solidFill>
                            <a:srgbClr val="002060"/>
                          </a:solidFill>
                          <a:effectLst/>
                        </a:rPr>
                        <a:t>texas</a:t>
                      </a:r>
                      <a:r>
                        <a:rPr lang="en-US" sz="2400" dirty="0">
                          <a:solidFill>
                            <a:srgbClr val="002060"/>
                          </a:solidFill>
                          <a:effectLst/>
                        </a:rPr>
                        <a:t>, 1930’s Dust Bowl</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A severe drought caused thousands to lose their farms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Farms moved to California hoping to find work</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139002"/>
                  </a:ext>
                </a:extLst>
              </a:tr>
              <a:tr h="2165168">
                <a:tc>
                  <a:txBody>
                    <a:bodyPr/>
                    <a:lstStyle/>
                    <a:p>
                      <a:pPr marL="0" marR="0">
                        <a:lnSpc>
                          <a:spcPct val="107000"/>
                        </a:lnSpc>
                        <a:spcBef>
                          <a:spcPts val="0"/>
                        </a:spcBef>
                        <a:spcAft>
                          <a:spcPts val="0"/>
                        </a:spcAft>
                      </a:pPr>
                      <a:r>
                        <a:rPr lang="en-US" sz="2400" dirty="0">
                          <a:solidFill>
                            <a:srgbClr val="002060"/>
                          </a:solidFill>
                          <a:effectLst/>
                        </a:rPr>
                        <a:t>Residents living near the Fukushima Nuclear Power Plant in Japan, 2011</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An earthquake and tsunami damaged nuclear reactors, releasing radioactive materials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Residents near the power plant were resettled to cities around Japan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511848"/>
                  </a:ext>
                </a:extLst>
              </a:tr>
            </a:tbl>
          </a:graphicData>
        </a:graphic>
      </p:graphicFrame>
    </p:spTree>
    <p:extLst>
      <p:ext uri="{BB962C8B-B14F-4D97-AF65-F5344CB8AC3E}">
        <p14:creationId xmlns:p14="http://schemas.microsoft.com/office/powerpoint/2010/main" val="87088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E100-5EB0-4EF9-855B-A688A5FD6B02}"/>
              </a:ext>
            </a:extLst>
          </p:cNvPr>
          <p:cNvSpPr>
            <a:spLocks noGrp="1"/>
          </p:cNvSpPr>
          <p:nvPr>
            <p:ph type="title"/>
          </p:nvPr>
        </p:nvSpPr>
        <p:spPr>
          <a:xfrm>
            <a:off x="1371600" y="92766"/>
            <a:ext cx="9601200" cy="901146"/>
          </a:xfrm>
        </p:spPr>
        <p:txBody>
          <a:bodyPr/>
          <a:lstStyle/>
          <a:p>
            <a:r>
              <a:rPr lang="en-US" b="1" u="sng" dirty="0">
                <a:solidFill>
                  <a:srgbClr val="006600"/>
                </a:solidFill>
              </a:rPr>
              <a:t>                Economic Push Pulls</a:t>
            </a:r>
          </a:p>
        </p:txBody>
      </p:sp>
      <p:sp>
        <p:nvSpPr>
          <p:cNvPr id="3" name="Content Placeholder 2">
            <a:extLst>
              <a:ext uri="{FF2B5EF4-FFF2-40B4-BE49-F238E27FC236}">
                <a16:creationId xmlns:a16="http://schemas.microsoft.com/office/drawing/2014/main" id="{8BDC101D-4CF9-43E9-8D1C-F036FAA751FE}"/>
              </a:ext>
            </a:extLst>
          </p:cNvPr>
          <p:cNvSpPr>
            <a:spLocks noGrp="1"/>
          </p:cNvSpPr>
          <p:nvPr>
            <p:ph sz="half" idx="1"/>
          </p:nvPr>
        </p:nvSpPr>
        <p:spPr>
          <a:xfrm>
            <a:off x="145774" y="993912"/>
            <a:ext cx="4810540" cy="5771321"/>
          </a:xfrm>
        </p:spPr>
        <p:txBody>
          <a:bodyPr>
            <a:normAutofit fontScale="55000" lnSpcReduction="20000"/>
          </a:bodyPr>
          <a:lstStyle/>
          <a:p>
            <a:r>
              <a:rPr lang="en-US" sz="4400" b="1" dirty="0">
                <a:solidFill>
                  <a:schemeClr val="tx1"/>
                </a:solidFill>
              </a:rPr>
              <a:t>Pushes:</a:t>
            </a:r>
            <a:r>
              <a:rPr lang="en-US" sz="4400" b="1" dirty="0">
                <a:solidFill>
                  <a:srgbClr val="006600"/>
                </a:solidFill>
              </a:rPr>
              <a:t> </a:t>
            </a:r>
          </a:p>
          <a:p>
            <a:r>
              <a:rPr lang="en-US" sz="4400" b="1" dirty="0">
                <a:solidFill>
                  <a:srgbClr val="006600"/>
                </a:solidFill>
              </a:rPr>
              <a:t>Low wages,</a:t>
            </a:r>
          </a:p>
          <a:p>
            <a:r>
              <a:rPr lang="en-US" sz="4400" b="1" dirty="0">
                <a:solidFill>
                  <a:srgbClr val="006600"/>
                </a:solidFill>
              </a:rPr>
              <a:t> </a:t>
            </a:r>
            <a:r>
              <a:rPr lang="en-US" sz="4400" b="1" dirty="0">
                <a:solidFill>
                  <a:schemeClr val="tx1"/>
                </a:solidFill>
              </a:rPr>
              <a:t>low standard of living.</a:t>
            </a:r>
          </a:p>
          <a:p>
            <a:r>
              <a:rPr lang="en-US" sz="4400" b="1" dirty="0">
                <a:solidFill>
                  <a:srgbClr val="006600"/>
                </a:solidFill>
              </a:rPr>
              <a:t> Poor housing,</a:t>
            </a:r>
          </a:p>
          <a:p>
            <a:r>
              <a:rPr lang="en-US" sz="4400" b="1" dirty="0">
                <a:solidFill>
                  <a:srgbClr val="006600"/>
                </a:solidFill>
              </a:rPr>
              <a:t> </a:t>
            </a:r>
            <a:r>
              <a:rPr lang="en-US" sz="4400" b="1" dirty="0">
                <a:solidFill>
                  <a:schemeClr val="tx1"/>
                </a:solidFill>
              </a:rPr>
              <a:t>lack of educational opportunities</a:t>
            </a:r>
          </a:p>
          <a:p>
            <a:r>
              <a:rPr lang="en-US" sz="4400" b="1" dirty="0">
                <a:solidFill>
                  <a:srgbClr val="006600"/>
                </a:solidFill>
              </a:rPr>
              <a:t> shortages of medical services and facilities</a:t>
            </a:r>
          </a:p>
          <a:p>
            <a:r>
              <a:rPr lang="en-US" sz="4400" b="1" dirty="0">
                <a:solidFill>
                  <a:schemeClr val="tx1"/>
                </a:solidFill>
              </a:rPr>
              <a:t>Many Countries are experiencing large rural to urban migrations as corporate farming and increased technology have reduced the number of agricultural laborers are needed in rural areas</a:t>
            </a:r>
          </a:p>
          <a:p>
            <a:endParaRPr lang="en-US" b="1" dirty="0">
              <a:solidFill>
                <a:srgbClr val="006600"/>
              </a:solidFill>
            </a:endParaRPr>
          </a:p>
          <a:p>
            <a:endParaRPr lang="en-US" dirty="0"/>
          </a:p>
        </p:txBody>
      </p:sp>
      <p:sp>
        <p:nvSpPr>
          <p:cNvPr id="5" name="Content Placeholder 4">
            <a:extLst>
              <a:ext uri="{FF2B5EF4-FFF2-40B4-BE49-F238E27FC236}">
                <a16:creationId xmlns:a16="http://schemas.microsoft.com/office/drawing/2014/main" id="{BB647ED1-B989-466F-B660-7E0AE529E56F}"/>
              </a:ext>
            </a:extLst>
          </p:cNvPr>
          <p:cNvSpPr>
            <a:spLocks noGrp="1"/>
          </p:cNvSpPr>
          <p:nvPr>
            <p:ph sz="half" idx="2"/>
          </p:nvPr>
        </p:nvSpPr>
        <p:spPr>
          <a:xfrm>
            <a:off x="5168348" y="993912"/>
            <a:ext cx="6877878" cy="5771321"/>
          </a:xfrm>
        </p:spPr>
        <p:txBody>
          <a:bodyPr>
            <a:normAutofit fontScale="55000" lnSpcReduction="20000"/>
          </a:bodyPr>
          <a:lstStyle/>
          <a:p>
            <a:r>
              <a:rPr lang="en-US" sz="3300" b="1" u="sng" dirty="0"/>
              <a:t>Economic Push Pulls</a:t>
            </a:r>
          </a:p>
          <a:p>
            <a:r>
              <a:rPr lang="en-US" sz="3300" b="1" u="sng" dirty="0">
                <a:solidFill>
                  <a:srgbClr val="006600"/>
                </a:solidFill>
              </a:rPr>
              <a:t>Jobs!!:</a:t>
            </a:r>
            <a:r>
              <a:rPr lang="en-US" sz="3300" b="1" dirty="0">
                <a:solidFill>
                  <a:srgbClr val="006600"/>
                </a:solidFill>
              </a:rPr>
              <a:t> </a:t>
            </a:r>
          </a:p>
          <a:p>
            <a:r>
              <a:rPr lang="en-US" sz="3300" b="1" u="sng" dirty="0">
                <a:solidFill>
                  <a:srgbClr val="003399"/>
                </a:solidFill>
              </a:rPr>
              <a:t>Examples</a:t>
            </a:r>
            <a:r>
              <a:rPr lang="en-US" sz="3300" b="1" dirty="0">
                <a:solidFill>
                  <a:srgbClr val="003399"/>
                </a:solidFill>
              </a:rPr>
              <a:t>: Those based on valuable resources such as petroleum, uranium, gold, diamonds also lure factory workers, technicians, scientist, construction workers, restaurant employees public service officials who may move to an areas to support a new area, available natural resources, economic advancement, improved living conditions</a:t>
            </a:r>
          </a:p>
          <a:p>
            <a:r>
              <a:rPr lang="en-US" sz="3300" b="1" dirty="0">
                <a:solidFill>
                  <a:srgbClr val="006600"/>
                </a:solidFill>
              </a:rPr>
              <a:t>United States and Canada gold rushes</a:t>
            </a:r>
          </a:p>
          <a:p>
            <a:r>
              <a:rPr lang="en-US" sz="3300" b="1" dirty="0">
                <a:solidFill>
                  <a:srgbClr val="003399"/>
                </a:solidFill>
              </a:rPr>
              <a:t>Oil boom in North Dakota today</a:t>
            </a:r>
          </a:p>
          <a:p>
            <a:r>
              <a:rPr lang="en-US" sz="3300" b="1" dirty="0">
                <a:solidFill>
                  <a:srgbClr val="006600"/>
                </a:solidFill>
              </a:rPr>
              <a:t>Oil boom Midland Texas</a:t>
            </a:r>
          </a:p>
          <a:p>
            <a:r>
              <a:rPr lang="en-US" sz="3300" b="1" dirty="0">
                <a:solidFill>
                  <a:srgbClr val="003399"/>
                </a:solidFill>
              </a:rPr>
              <a:t>20</a:t>
            </a:r>
            <a:r>
              <a:rPr lang="en-US" sz="3300" b="1" baseline="30000" dirty="0">
                <a:solidFill>
                  <a:srgbClr val="003399"/>
                </a:solidFill>
              </a:rPr>
              <a:t>th</a:t>
            </a:r>
            <a:r>
              <a:rPr lang="en-US" sz="3300" b="1" dirty="0">
                <a:solidFill>
                  <a:srgbClr val="003399"/>
                </a:solidFill>
              </a:rPr>
              <a:t> century millions of Europeans immigrants arrived in east coast cities like NYC and Boston searching for economic opportunities not available in their homelands</a:t>
            </a:r>
            <a:r>
              <a:rPr lang="en-US" sz="3300" b="1" dirty="0">
                <a:solidFill>
                  <a:srgbClr val="006600"/>
                </a:solidFill>
              </a:rPr>
              <a:t>.</a:t>
            </a:r>
          </a:p>
          <a:p>
            <a:r>
              <a:rPr lang="en-US" sz="3300" b="1" dirty="0">
                <a:solidFill>
                  <a:srgbClr val="006600"/>
                </a:solidFill>
              </a:rPr>
              <a:t>During the last 40 years thousands of older Americans have moved out of the northeastern states seeking inexpensive retirement living in places like Arizona, NC, and Florida</a:t>
            </a:r>
          </a:p>
          <a:p>
            <a:r>
              <a:rPr lang="en-US" sz="3300" b="1" dirty="0">
                <a:solidFill>
                  <a:srgbClr val="003399"/>
                </a:solidFill>
              </a:rPr>
              <a:t>In the Mid 1990’s thousands of young professional moved to the San Francisco area to take advantage of the high paying jobs in the computer industry.</a:t>
            </a:r>
          </a:p>
          <a:p>
            <a:r>
              <a:rPr lang="en-US" sz="3300" b="1" dirty="0">
                <a:solidFill>
                  <a:srgbClr val="006600"/>
                </a:solidFill>
              </a:rPr>
              <a:t>Many Countries are experiencing large rural to urban migrations for the employment opportunities, entertainment, excitement of cities</a:t>
            </a:r>
          </a:p>
          <a:p>
            <a:endParaRPr lang="en-US" dirty="0"/>
          </a:p>
        </p:txBody>
      </p:sp>
    </p:spTree>
    <p:extLst>
      <p:ext uri="{BB962C8B-B14F-4D97-AF65-F5344CB8AC3E}">
        <p14:creationId xmlns:p14="http://schemas.microsoft.com/office/powerpoint/2010/main" val="370582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E466-1ABB-4E25-9828-AFAC374ED8B0}"/>
              </a:ext>
            </a:extLst>
          </p:cNvPr>
          <p:cNvSpPr>
            <a:spLocks noGrp="1"/>
          </p:cNvSpPr>
          <p:nvPr>
            <p:ph type="title"/>
          </p:nvPr>
        </p:nvSpPr>
        <p:spPr>
          <a:xfrm>
            <a:off x="1371600" y="136478"/>
            <a:ext cx="10638430" cy="736979"/>
          </a:xfrm>
        </p:spPr>
        <p:txBody>
          <a:bodyPr/>
          <a:lstStyle/>
          <a:p>
            <a:r>
              <a:rPr lang="en-US" dirty="0"/>
              <a:t>             </a:t>
            </a:r>
            <a:r>
              <a:rPr lang="en-US" b="1" i="1" u="sng" dirty="0">
                <a:solidFill>
                  <a:schemeClr val="bg2">
                    <a:lumMod val="10000"/>
                  </a:schemeClr>
                </a:solidFill>
              </a:rPr>
              <a:t>Economic Push and Pull</a:t>
            </a:r>
          </a:p>
        </p:txBody>
      </p:sp>
      <p:graphicFrame>
        <p:nvGraphicFramePr>
          <p:cNvPr id="4" name="Content Placeholder 3">
            <a:extLst>
              <a:ext uri="{FF2B5EF4-FFF2-40B4-BE49-F238E27FC236}">
                <a16:creationId xmlns:a16="http://schemas.microsoft.com/office/drawing/2014/main" id="{2457C1BF-159B-48AA-B84B-FB3307F52B4A}"/>
              </a:ext>
            </a:extLst>
          </p:cNvPr>
          <p:cNvGraphicFramePr>
            <a:graphicFrameLocks noGrp="1"/>
          </p:cNvGraphicFramePr>
          <p:nvPr>
            <p:ph idx="1"/>
            <p:extLst>
              <p:ext uri="{D42A27DB-BD31-4B8C-83A1-F6EECF244321}">
                <p14:modId xmlns:p14="http://schemas.microsoft.com/office/powerpoint/2010/main" val="1525849567"/>
              </p:ext>
            </p:extLst>
          </p:nvPr>
        </p:nvGraphicFramePr>
        <p:xfrm>
          <a:off x="286603" y="1009935"/>
          <a:ext cx="11723426" cy="5346507"/>
        </p:xfrm>
        <a:graphic>
          <a:graphicData uri="http://schemas.openxmlformats.org/drawingml/2006/table">
            <a:tbl>
              <a:tblPr firstRow="1" firstCol="1" bandRow="1">
                <a:tableStyleId>{93296810-A885-4BE3-A3E7-6D5BEEA58F35}</a:tableStyleId>
              </a:tblPr>
              <a:tblGrid>
                <a:gridCol w="4407585">
                  <a:extLst>
                    <a:ext uri="{9D8B030D-6E8A-4147-A177-3AD203B41FA5}">
                      <a16:colId xmlns:a16="http://schemas.microsoft.com/office/drawing/2014/main" val="3633312299"/>
                    </a:ext>
                  </a:extLst>
                </a:gridCol>
                <a:gridCol w="3781001">
                  <a:extLst>
                    <a:ext uri="{9D8B030D-6E8A-4147-A177-3AD203B41FA5}">
                      <a16:colId xmlns:a16="http://schemas.microsoft.com/office/drawing/2014/main" val="2789726726"/>
                    </a:ext>
                  </a:extLst>
                </a:gridCol>
                <a:gridCol w="3534840">
                  <a:extLst>
                    <a:ext uri="{9D8B030D-6E8A-4147-A177-3AD203B41FA5}">
                      <a16:colId xmlns:a16="http://schemas.microsoft.com/office/drawing/2014/main" val="656317509"/>
                    </a:ext>
                  </a:extLst>
                </a:gridCol>
              </a:tblGrid>
              <a:tr h="470850">
                <a:tc gridSpan="3">
                  <a:txBody>
                    <a:bodyPr/>
                    <a:lstStyle/>
                    <a:p>
                      <a:pPr marL="0" marR="0">
                        <a:lnSpc>
                          <a:spcPct val="107000"/>
                        </a:lnSpc>
                        <a:spcBef>
                          <a:spcPts val="0"/>
                        </a:spcBef>
                        <a:spcAft>
                          <a:spcPts val="0"/>
                        </a:spcAft>
                      </a:pPr>
                      <a:r>
                        <a:rPr lang="en-US" sz="2000" dirty="0">
                          <a:effectLst/>
                        </a:rPr>
                        <a:t>                                          </a:t>
                      </a:r>
                      <a:r>
                        <a:rPr lang="en-US" sz="2800" dirty="0">
                          <a:effectLst/>
                        </a:rPr>
                        <a:t>Examples of Economic Push and Pull Factors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2282404"/>
                  </a:ext>
                </a:extLst>
              </a:tr>
              <a:tr h="470850">
                <a:tc>
                  <a:txBody>
                    <a:bodyPr/>
                    <a:lstStyle/>
                    <a:p>
                      <a:pPr marL="0" marR="0">
                        <a:lnSpc>
                          <a:spcPct val="107000"/>
                        </a:lnSpc>
                        <a:spcBef>
                          <a:spcPts val="0"/>
                        </a:spcBef>
                        <a:spcAft>
                          <a:spcPts val="0"/>
                        </a:spcAft>
                      </a:pPr>
                      <a:r>
                        <a:rPr lang="en-US" sz="2000" dirty="0">
                          <a:solidFill>
                            <a:schemeClr val="tx1"/>
                          </a:solidFill>
                          <a:effectLst/>
                        </a:rPr>
                        <a:t>   </a:t>
                      </a:r>
                      <a:r>
                        <a:rPr lang="en-US" sz="2000" u="sng" dirty="0">
                          <a:solidFill>
                            <a:schemeClr val="tx1"/>
                          </a:solidFill>
                          <a:effectLst/>
                        </a:rPr>
                        <a:t>Group and Place or Origin</a:t>
                      </a:r>
                      <a:endParaRPr lang="en-US"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r>
                        <a:rPr lang="en-US" sz="2000" b="1" u="sng" dirty="0">
                          <a:effectLst/>
                        </a:rPr>
                        <a:t>Push Factors</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r>
                        <a:rPr lang="en-US" sz="2000" b="1" u="sng" dirty="0">
                          <a:effectLst/>
                        </a:rPr>
                        <a:t>Pull Factors</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1693444"/>
                  </a:ext>
                </a:extLst>
              </a:tr>
              <a:tr h="1951625">
                <a:tc>
                  <a:txBody>
                    <a:bodyPr/>
                    <a:lstStyle/>
                    <a:p>
                      <a:pPr marL="0" marR="0">
                        <a:lnSpc>
                          <a:spcPct val="107000"/>
                        </a:lnSpc>
                        <a:spcBef>
                          <a:spcPts val="0"/>
                        </a:spcBef>
                        <a:spcAft>
                          <a:spcPts val="0"/>
                        </a:spcAft>
                      </a:pPr>
                      <a:endParaRPr lang="en-US" sz="2000" dirty="0">
                        <a:solidFill>
                          <a:schemeClr val="tx1"/>
                        </a:solidFill>
                        <a:effectLst/>
                      </a:endParaRPr>
                    </a:p>
                    <a:p>
                      <a:pPr marL="0" marR="0">
                        <a:lnSpc>
                          <a:spcPct val="107000"/>
                        </a:lnSpc>
                        <a:spcBef>
                          <a:spcPts val="0"/>
                        </a:spcBef>
                        <a:spcAft>
                          <a:spcPts val="0"/>
                        </a:spcAft>
                      </a:pPr>
                      <a:r>
                        <a:rPr lang="en-US" sz="2000" dirty="0">
                          <a:solidFill>
                            <a:schemeClr val="tx1"/>
                          </a:solidFill>
                          <a:effectLst/>
                        </a:rPr>
                        <a:t>Factory workers in the U.S. Rust Belt states, beginning in the 1970’s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Unemployment rose among factory workers, particularly in traditional manufacturing states such as Michigan and Pennsylvania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Many factory workers moved to southern states such as Kentucky and Tennessee, as manufacturers opened now factories there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58405"/>
                  </a:ext>
                </a:extLst>
              </a:tr>
              <a:tr h="2453182">
                <a:tc>
                  <a:txBody>
                    <a:bodyPr/>
                    <a:lstStyle/>
                    <a:p>
                      <a:pPr marL="0" marR="0">
                        <a:lnSpc>
                          <a:spcPct val="107000"/>
                        </a:lnSpc>
                        <a:spcBef>
                          <a:spcPts val="0"/>
                        </a:spcBef>
                        <a:spcAft>
                          <a:spcPts val="0"/>
                        </a:spcAft>
                      </a:pPr>
                      <a:endParaRPr lang="en-US" sz="2000" dirty="0">
                        <a:solidFill>
                          <a:schemeClr val="tx1"/>
                        </a:solidFill>
                        <a:effectLst/>
                      </a:endParaRPr>
                    </a:p>
                    <a:p>
                      <a:pPr marL="0" marR="0">
                        <a:lnSpc>
                          <a:spcPct val="107000"/>
                        </a:lnSpc>
                        <a:spcBef>
                          <a:spcPts val="0"/>
                        </a:spcBef>
                        <a:spcAft>
                          <a:spcPts val="0"/>
                        </a:spcAft>
                      </a:pPr>
                      <a:r>
                        <a:rPr lang="en-US" sz="2000" dirty="0">
                          <a:solidFill>
                            <a:schemeClr val="tx1"/>
                          </a:solidFill>
                          <a:effectLst/>
                        </a:rPr>
                        <a:t>Farming in rural China, beginning around 1950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Increased use of machines and consolidation of small farms into fewer large farms reduced the number of farmers needed to raise crops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Farmers moved to China’s large cities, increasing the urban population from 64 million in 1950 to 636 million by 2010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17524"/>
                  </a:ext>
                </a:extLst>
              </a:tr>
            </a:tbl>
          </a:graphicData>
        </a:graphic>
      </p:graphicFrame>
      <p:sp>
        <p:nvSpPr>
          <p:cNvPr id="5" name="Rectangle 1">
            <a:extLst>
              <a:ext uri="{FF2B5EF4-FFF2-40B4-BE49-F238E27FC236}">
                <a16:creationId xmlns:a16="http://schemas.microsoft.com/office/drawing/2014/main" id="{974C428D-F161-406D-899B-778383F56B69}"/>
              </a:ext>
            </a:extLst>
          </p:cNvPr>
          <p:cNvSpPr>
            <a:spLocks noChangeArrowheads="1"/>
          </p:cNvSpPr>
          <p:nvPr/>
        </p:nvSpPr>
        <p:spPr bwMode="auto">
          <a:xfrm>
            <a:off x="-3761917" y="0"/>
            <a:ext cx="211036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615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1665-AC8A-4C5E-8245-4D2DE4C38BDE}"/>
              </a:ext>
            </a:extLst>
          </p:cNvPr>
          <p:cNvSpPr>
            <a:spLocks noGrp="1"/>
          </p:cNvSpPr>
          <p:nvPr>
            <p:ph type="title"/>
          </p:nvPr>
        </p:nvSpPr>
        <p:spPr>
          <a:xfrm>
            <a:off x="927652" y="106017"/>
            <a:ext cx="11264348" cy="1113183"/>
          </a:xfrm>
        </p:spPr>
        <p:txBody>
          <a:bodyPr>
            <a:normAutofit/>
          </a:bodyPr>
          <a:lstStyle/>
          <a:p>
            <a:r>
              <a:rPr lang="en-US" sz="2400" b="1" i="1" u="sng" dirty="0">
                <a:solidFill>
                  <a:srgbClr val="C00000"/>
                </a:solidFill>
              </a:rPr>
              <a:t>Social/Cultural Push Pull Factors</a:t>
            </a:r>
            <a:r>
              <a:rPr lang="en-US" sz="2400" b="1" dirty="0">
                <a:solidFill>
                  <a:srgbClr val="C00000"/>
                </a:solidFill>
              </a:rPr>
              <a:t>: People will often migrate when they experience discrimination and persecution because of their ethnicity, race, gender or religion: They move to locations where they can practice their culture safely  </a:t>
            </a:r>
          </a:p>
        </p:txBody>
      </p:sp>
      <p:sp>
        <p:nvSpPr>
          <p:cNvPr id="3" name="Content Placeholder 2">
            <a:extLst>
              <a:ext uri="{FF2B5EF4-FFF2-40B4-BE49-F238E27FC236}">
                <a16:creationId xmlns:a16="http://schemas.microsoft.com/office/drawing/2014/main" id="{CB7734A9-5166-47D5-B315-3841DD706BA4}"/>
              </a:ext>
            </a:extLst>
          </p:cNvPr>
          <p:cNvSpPr>
            <a:spLocks noGrp="1"/>
          </p:cNvSpPr>
          <p:nvPr>
            <p:ph sz="half" idx="1"/>
          </p:nvPr>
        </p:nvSpPr>
        <p:spPr>
          <a:xfrm>
            <a:off x="728869" y="1219201"/>
            <a:ext cx="7513983" cy="5638800"/>
          </a:xfrm>
        </p:spPr>
        <p:txBody>
          <a:bodyPr>
            <a:normAutofit fontScale="70000" lnSpcReduction="20000"/>
          </a:bodyPr>
          <a:lstStyle/>
          <a:p>
            <a:r>
              <a:rPr lang="en-US" b="1" i="1" u="sng" dirty="0">
                <a:solidFill>
                  <a:srgbClr val="C00000"/>
                </a:solidFill>
              </a:rPr>
              <a:t>Examples Of Social/Cultural Factors</a:t>
            </a:r>
          </a:p>
          <a:p>
            <a:r>
              <a:rPr lang="en-US" b="1" dirty="0">
                <a:solidFill>
                  <a:srgbClr val="006600"/>
                </a:solidFill>
              </a:rPr>
              <a:t>Africans brought over to the Americas against their will</a:t>
            </a:r>
          </a:p>
          <a:p>
            <a:r>
              <a:rPr lang="en-US" b="1" dirty="0">
                <a:solidFill>
                  <a:srgbClr val="006600"/>
                </a:solidFill>
              </a:rPr>
              <a:t>Jews Diaspora the dispersion of Jews out of their ancestral homeland (the Land of Israel) and their subsequent settlement in other parts of the globe</a:t>
            </a:r>
          </a:p>
          <a:p>
            <a:r>
              <a:rPr lang="en-US" b="1" dirty="0">
                <a:solidFill>
                  <a:srgbClr val="006600"/>
                </a:solidFill>
              </a:rPr>
              <a:t>After WW2 many Jews from Europe and the Americas and else where relocated to the newly formed state of Israel, a place thy considered their homeland</a:t>
            </a:r>
          </a:p>
          <a:p>
            <a:r>
              <a:rPr lang="en-US" b="1" u="sng" dirty="0"/>
              <a:t>Refugees being forced from their homes such as</a:t>
            </a:r>
            <a:r>
              <a:rPr lang="en-US" b="1" dirty="0"/>
              <a:t>:</a:t>
            </a:r>
          </a:p>
          <a:p>
            <a:r>
              <a:rPr lang="en-US" b="1" dirty="0">
                <a:solidFill>
                  <a:srgbClr val="002060"/>
                </a:solidFill>
              </a:rPr>
              <a:t>Palestinians leaving Israel after country was created in 1948</a:t>
            </a:r>
          </a:p>
          <a:p>
            <a:r>
              <a:rPr lang="en-US" b="1" dirty="0"/>
              <a:t>Afghanistan's flee from civil war that began when Soviet Union invaded</a:t>
            </a:r>
          </a:p>
          <a:p>
            <a:r>
              <a:rPr lang="en-US" b="1" dirty="0">
                <a:solidFill>
                  <a:srgbClr val="002060"/>
                </a:solidFill>
              </a:rPr>
              <a:t>Iraqis fleeing Iraq due to war with US and its aftermath and ISIS</a:t>
            </a:r>
          </a:p>
          <a:p>
            <a:r>
              <a:rPr lang="en-US" b="1" dirty="0">
                <a:solidFill>
                  <a:srgbClr val="002060"/>
                </a:solidFill>
              </a:rPr>
              <a:t>Balkan area as a result of fighting between ethnic groups</a:t>
            </a:r>
          </a:p>
          <a:p>
            <a:r>
              <a:rPr lang="en-US" b="1" dirty="0"/>
              <a:t>Internal migration in area of India When India gained its freedom in 1947 migration was based on religion with Muslims migrating to newly created Pakistan and Hindus migrating out of Muslim areas</a:t>
            </a:r>
          </a:p>
          <a:p>
            <a:r>
              <a:rPr lang="en-US" b="1" dirty="0">
                <a:solidFill>
                  <a:srgbClr val="002060"/>
                </a:solidFill>
              </a:rPr>
              <a:t>Pull towards democratic counties in the West and US</a:t>
            </a:r>
          </a:p>
        </p:txBody>
      </p:sp>
      <p:pic>
        <p:nvPicPr>
          <p:cNvPr id="6" name="Content Placeholder 5">
            <a:extLst>
              <a:ext uri="{FF2B5EF4-FFF2-40B4-BE49-F238E27FC236}">
                <a16:creationId xmlns:a16="http://schemas.microsoft.com/office/drawing/2014/main" id="{39CA206F-6D28-4E05-B75D-6CC5D77F770F}"/>
              </a:ext>
            </a:extLst>
          </p:cNvPr>
          <p:cNvPicPr>
            <a:picLocks noGrp="1" noChangeAspect="1"/>
          </p:cNvPicPr>
          <p:nvPr>
            <p:ph sz="half" idx="2"/>
          </p:nvPr>
        </p:nvPicPr>
        <p:blipFill>
          <a:blip r:embed="rId2"/>
          <a:stretch>
            <a:fillRect/>
          </a:stretch>
        </p:blipFill>
        <p:spPr>
          <a:xfrm>
            <a:off x="8242852" y="1603513"/>
            <a:ext cx="3830086" cy="5254487"/>
          </a:xfrm>
        </p:spPr>
      </p:pic>
    </p:spTree>
    <p:extLst>
      <p:ext uri="{BB962C8B-B14F-4D97-AF65-F5344CB8AC3E}">
        <p14:creationId xmlns:p14="http://schemas.microsoft.com/office/powerpoint/2010/main" val="218003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4BFC-1433-415F-AD27-D3E585A79CB1}"/>
              </a:ext>
            </a:extLst>
          </p:cNvPr>
          <p:cNvSpPr>
            <a:spLocks noGrp="1"/>
          </p:cNvSpPr>
          <p:nvPr>
            <p:ph type="title"/>
          </p:nvPr>
        </p:nvSpPr>
        <p:spPr>
          <a:xfrm>
            <a:off x="777922" y="109182"/>
            <a:ext cx="11069522" cy="928048"/>
          </a:xfrm>
        </p:spPr>
        <p:txBody>
          <a:bodyPr>
            <a:normAutofit/>
          </a:bodyPr>
          <a:lstStyle/>
          <a:p>
            <a:r>
              <a:rPr lang="en-US" dirty="0"/>
              <a:t>                  </a:t>
            </a:r>
            <a:r>
              <a:rPr lang="en-US" b="1" u="sng" dirty="0">
                <a:solidFill>
                  <a:srgbClr val="0070C0"/>
                </a:solidFill>
              </a:rPr>
              <a:t>Social / Cultural Push and Pull Factors</a:t>
            </a:r>
          </a:p>
        </p:txBody>
      </p:sp>
      <p:graphicFrame>
        <p:nvGraphicFramePr>
          <p:cNvPr id="4" name="Content Placeholder 3">
            <a:extLst>
              <a:ext uri="{FF2B5EF4-FFF2-40B4-BE49-F238E27FC236}">
                <a16:creationId xmlns:a16="http://schemas.microsoft.com/office/drawing/2014/main" id="{AD959E1F-4DEB-4E0A-8719-FC9559586D1F}"/>
              </a:ext>
            </a:extLst>
          </p:cNvPr>
          <p:cNvGraphicFramePr>
            <a:graphicFrameLocks noGrp="1"/>
          </p:cNvGraphicFramePr>
          <p:nvPr>
            <p:ph idx="1"/>
            <p:extLst>
              <p:ext uri="{D42A27DB-BD31-4B8C-83A1-F6EECF244321}">
                <p14:modId xmlns:p14="http://schemas.microsoft.com/office/powerpoint/2010/main" val="479078933"/>
              </p:ext>
            </p:extLst>
          </p:nvPr>
        </p:nvGraphicFramePr>
        <p:xfrm>
          <a:off x="354842" y="1037230"/>
          <a:ext cx="11696131" cy="5145206"/>
        </p:xfrm>
        <a:graphic>
          <a:graphicData uri="http://schemas.openxmlformats.org/drawingml/2006/table">
            <a:tbl>
              <a:tblPr firstRow="1" firstCol="1" bandRow="1">
                <a:tableStyleId>{7DF18680-E054-41AD-8BC1-D1AEF772440D}</a:tableStyleId>
              </a:tblPr>
              <a:tblGrid>
                <a:gridCol w="3897877">
                  <a:extLst>
                    <a:ext uri="{9D8B030D-6E8A-4147-A177-3AD203B41FA5}">
                      <a16:colId xmlns:a16="http://schemas.microsoft.com/office/drawing/2014/main" val="2736290876"/>
                    </a:ext>
                  </a:extLst>
                </a:gridCol>
                <a:gridCol w="3899127">
                  <a:extLst>
                    <a:ext uri="{9D8B030D-6E8A-4147-A177-3AD203B41FA5}">
                      <a16:colId xmlns:a16="http://schemas.microsoft.com/office/drawing/2014/main" val="2139878862"/>
                    </a:ext>
                  </a:extLst>
                </a:gridCol>
                <a:gridCol w="3899127">
                  <a:extLst>
                    <a:ext uri="{9D8B030D-6E8A-4147-A177-3AD203B41FA5}">
                      <a16:colId xmlns:a16="http://schemas.microsoft.com/office/drawing/2014/main" val="46829076"/>
                    </a:ext>
                  </a:extLst>
                </a:gridCol>
              </a:tblGrid>
              <a:tr h="589394">
                <a:tc gridSpan="3">
                  <a:txBody>
                    <a:bodyPr/>
                    <a:lstStyle/>
                    <a:p>
                      <a:pPr marL="0" marR="0">
                        <a:lnSpc>
                          <a:spcPct val="107000"/>
                        </a:lnSpc>
                        <a:spcBef>
                          <a:spcPts val="0"/>
                        </a:spcBef>
                        <a:spcAft>
                          <a:spcPts val="0"/>
                        </a:spcAft>
                      </a:pPr>
                      <a:r>
                        <a:rPr lang="en-US" sz="2800" dirty="0">
                          <a:effectLst/>
                        </a:rPr>
                        <a:t>                          </a:t>
                      </a:r>
                      <a:r>
                        <a:rPr lang="en-US" sz="2800" u="sng" dirty="0">
                          <a:effectLst/>
                        </a:rPr>
                        <a:t>Examples of Social Push and Pull Factors</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2048241"/>
                  </a:ext>
                </a:extLst>
              </a:tr>
              <a:tr h="589394">
                <a:tc>
                  <a:txBody>
                    <a:bodyPr/>
                    <a:lstStyle/>
                    <a:p>
                      <a:pPr marL="0" marR="0">
                        <a:lnSpc>
                          <a:spcPct val="107000"/>
                        </a:lnSpc>
                        <a:spcBef>
                          <a:spcPts val="0"/>
                        </a:spcBef>
                        <a:spcAft>
                          <a:spcPts val="0"/>
                        </a:spcAft>
                      </a:pPr>
                      <a:r>
                        <a:rPr lang="en-US" sz="2000" dirty="0">
                          <a:effectLst/>
                        </a:rPr>
                        <a:t>Group and Place or Origin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Push Factors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                 Pull Factors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8556485"/>
                  </a:ext>
                </a:extLst>
              </a:tr>
              <a:tr h="2136316">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Mormon Migration 1945 – 1857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Anti-Mormon violence in Illinois and Missouri resulted in dozens of deaths, including that of leader Joseph Smith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Approximately 70,000 Mormons migrated to the Great Salt Lakes area , a place chosen for its isolation and agricultural opportunities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096789"/>
                  </a:ext>
                </a:extLst>
              </a:tr>
              <a:tr h="1830102">
                <a:tc>
                  <a:txBody>
                    <a:bodyPr/>
                    <a:lstStyle/>
                    <a:p>
                      <a:pPr marL="0" marR="0">
                        <a:lnSpc>
                          <a:spcPct val="107000"/>
                        </a:lnSpc>
                        <a:spcBef>
                          <a:spcPts val="0"/>
                        </a:spcBef>
                        <a:spcAft>
                          <a:spcPts val="0"/>
                        </a:spcAft>
                      </a:pPr>
                      <a:r>
                        <a:rPr lang="en-US" sz="2000">
                          <a:effectLst/>
                        </a:rPr>
                        <a:t>Hindus and Muslims during and after the partition of India, 1947 – 1957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Violence resulted in more than 200,00 deaths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More than 14 million people migrated in hopes of finding safety in a new country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093417"/>
                  </a:ext>
                </a:extLst>
              </a:tr>
            </a:tbl>
          </a:graphicData>
        </a:graphic>
      </p:graphicFrame>
      <p:sp>
        <p:nvSpPr>
          <p:cNvPr id="5" name="Rectangle 1">
            <a:extLst>
              <a:ext uri="{FF2B5EF4-FFF2-40B4-BE49-F238E27FC236}">
                <a16:creationId xmlns:a16="http://schemas.microsoft.com/office/drawing/2014/main" id="{F2DD3031-7347-4A9E-A75E-C32F46241B9E}"/>
              </a:ext>
            </a:extLst>
          </p:cNvPr>
          <p:cNvSpPr>
            <a:spLocks noChangeArrowheads="1"/>
          </p:cNvSpPr>
          <p:nvPr/>
        </p:nvSpPr>
        <p:spPr bwMode="auto">
          <a:xfrm>
            <a:off x="-3761917" y="0"/>
            <a:ext cx="215118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5586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BBAE-27F9-4FF1-87AD-69A9EB9CAADE}"/>
              </a:ext>
            </a:extLst>
          </p:cNvPr>
          <p:cNvSpPr>
            <a:spLocks noGrp="1"/>
          </p:cNvSpPr>
          <p:nvPr>
            <p:ph type="title"/>
          </p:nvPr>
        </p:nvSpPr>
        <p:spPr>
          <a:xfrm>
            <a:off x="993913" y="1"/>
            <a:ext cx="11025809" cy="927652"/>
          </a:xfrm>
        </p:spPr>
        <p:txBody>
          <a:bodyPr>
            <a:normAutofit/>
          </a:bodyPr>
          <a:lstStyle/>
          <a:p>
            <a:r>
              <a:rPr lang="en-US" dirty="0"/>
              <a:t>                 </a:t>
            </a:r>
            <a:r>
              <a:rPr lang="en-US" b="1" u="sng" dirty="0">
                <a:solidFill>
                  <a:schemeClr val="accent5">
                    <a:lumMod val="75000"/>
                  </a:schemeClr>
                </a:solidFill>
              </a:rPr>
              <a:t>Political Causes of Migration</a:t>
            </a:r>
          </a:p>
        </p:txBody>
      </p:sp>
      <p:pic>
        <p:nvPicPr>
          <p:cNvPr id="5" name="Content Placeholder 4">
            <a:extLst>
              <a:ext uri="{FF2B5EF4-FFF2-40B4-BE49-F238E27FC236}">
                <a16:creationId xmlns:a16="http://schemas.microsoft.com/office/drawing/2014/main" id="{04D6FCF0-5607-4548-BACE-0839794DF24A}"/>
              </a:ext>
            </a:extLst>
          </p:cNvPr>
          <p:cNvPicPr>
            <a:picLocks noGrp="1" noChangeAspect="1"/>
          </p:cNvPicPr>
          <p:nvPr>
            <p:ph idx="1"/>
          </p:nvPr>
        </p:nvPicPr>
        <p:blipFill>
          <a:blip r:embed="rId2"/>
          <a:stretch>
            <a:fillRect/>
          </a:stretch>
        </p:blipFill>
        <p:spPr>
          <a:xfrm>
            <a:off x="265043" y="795130"/>
            <a:ext cx="11926957" cy="6062870"/>
          </a:xfrm>
        </p:spPr>
      </p:pic>
    </p:spTree>
    <p:extLst>
      <p:ext uri="{BB962C8B-B14F-4D97-AF65-F5344CB8AC3E}">
        <p14:creationId xmlns:p14="http://schemas.microsoft.com/office/powerpoint/2010/main" val="252161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D230-E2BA-45F3-A346-0A6CD37E4A6E}"/>
              </a:ext>
            </a:extLst>
          </p:cNvPr>
          <p:cNvSpPr>
            <a:spLocks noGrp="1"/>
          </p:cNvSpPr>
          <p:nvPr>
            <p:ph type="title"/>
          </p:nvPr>
        </p:nvSpPr>
        <p:spPr>
          <a:xfrm>
            <a:off x="832513" y="122830"/>
            <a:ext cx="11094445" cy="764274"/>
          </a:xfrm>
        </p:spPr>
        <p:txBody>
          <a:bodyPr/>
          <a:lstStyle/>
          <a:p>
            <a:r>
              <a:rPr lang="en-US" dirty="0"/>
              <a:t>              </a:t>
            </a:r>
            <a:r>
              <a:rPr lang="en-US" b="1" u="sng" dirty="0">
                <a:solidFill>
                  <a:schemeClr val="accent4">
                    <a:lumMod val="75000"/>
                  </a:schemeClr>
                </a:solidFill>
              </a:rPr>
              <a:t>Political Push and Pull Factors</a:t>
            </a:r>
          </a:p>
        </p:txBody>
      </p:sp>
      <p:graphicFrame>
        <p:nvGraphicFramePr>
          <p:cNvPr id="4" name="Content Placeholder 3">
            <a:extLst>
              <a:ext uri="{FF2B5EF4-FFF2-40B4-BE49-F238E27FC236}">
                <a16:creationId xmlns:a16="http://schemas.microsoft.com/office/drawing/2014/main" id="{39837082-BC85-4224-8EEB-A7AB650643C7}"/>
              </a:ext>
            </a:extLst>
          </p:cNvPr>
          <p:cNvGraphicFramePr>
            <a:graphicFrameLocks noGrp="1"/>
          </p:cNvGraphicFramePr>
          <p:nvPr>
            <p:ph idx="1"/>
            <p:extLst>
              <p:ext uri="{D42A27DB-BD31-4B8C-83A1-F6EECF244321}">
                <p14:modId xmlns:p14="http://schemas.microsoft.com/office/powerpoint/2010/main" val="3343162483"/>
              </p:ext>
            </p:extLst>
          </p:nvPr>
        </p:nvGraphicFramePr>
        <p:xfrm>
          <a:off x="832513" y="1009935"/>
          <a:ext cx="11191164" cy="5848065"/>
        </p:xfrm>
        <a:graphic>
          <a:graphicData uri="http://schemas.openxmlformats.org/drawingml/2006/table">
            <a:tbl>
              <a:tblPr firstRow="1" firstCol="1" bandRow="1">
                <a:tableStyleId>{93296810-A885-4BE3-A3E7-6D5BEEA58F35}</a:tableStyleId>
              </a:tblPr>
              <a:tblGrid>
                <a:gridCol w="3729590">
                  <a:extLst>
                    <a:ext uri="{9D8B030D-6E8A-4147-A177-3AD203B41FA5}">
                      <a16:colId xmlns:a16="http://schemas.microsoft.com/office/drawing/2014/main" val="3249490986"/>
                    </a:ext>
                  </a:extLst>
                </a:gridCol>
                <a:gridCol w="3730787">
                  <a:extLst>
                    <a:ext uri="{9D8B030D-6E8A-4147-A177-3AD203B41FA5}">
                      <a16:colId xmlns:a16="http://schemas.microsoft.com/office/drawing/2014/main" val="770149430"/>
                    </a:ext>
                  </a:extLst>
                </a:gridCol>
                <a:gridCol w="3730787">
                  <a:extLst>
                    <a:ext uri="{9D8B030D-6E8A-4147-A177-3AD203B41FA5}">
                      <a16:colId xmlns:a16="http://schemas.microsoft.com/office/drawing/2014/main" val="2186182447"/>
                    </a:ext>
                  </a:extLst>
                </a:gridCol>
              </a:tblGrid>
              <a:tr h="459396">
                <a:tc gridSpan="3">
                  <a:txBody>
                    <a:bodyPr/>
                    <a:lstStyle/>
                    <a:p>
                      <a:pPr marL="0" marR="0">
                        <a:lnSpc>
                          <a:spcPct val="107000"/>
                        </a:lnSpc>
                        <a:spcBef>
                          <a:spcPts val="0"/>
                        </a:spcBef>
                        <a:spcAft>
                          <a:spcPts val="0"/>
                        </a:spcAft>
                      </a:pPr>
                      <a:r>
                        <a:rPr lang="en-US" sz="2000" dirty="0">
                          <a:effectLst/>
                        </a:rPr>
                        <a:t>                                          </a:t>
                      </a:r>
                      <a:r>
                        <a:rPr lang="en-US" sz="2800" u="sng" dirty="0">
                          <a:effectLst/>
                        </a:rPr>
                        <a:t>Examples of Political Push and Pull Factors</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7136580"/>
                  </a:ext>
                </a:extLst>
              </a:tr>
              <a:tr h="459396">
                <a:tc>
                  <a:txBody>
                    <a:bodyPr/>
                    <a:lstStyle/>
                    <a:p>
                      <a:pPr marL="0" marR="0">
                        <a:lnSpc>
                          <a:spcPct val="107000"/>
                        </a:lnSpc>
                        <a:spcBef>
                          <a:spcPts val="0"/>
                        </a:spcBef>
                        <a:spcAft>
                          <a:spcPts val="0"/>
                        </a:spcAft>
                      </a:pPr>
                      <a:r>
                        <a:rPr lang="en-US" sz="2000" b="1" u="sng" dirty="0">
                          <a:effectLst/>
                        </a:rPr>
                        <a:t>Group and Place or Origin</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               </a:t>
                      </a:r>
                      <a:r>
                        <a:rPr lang="en-US" sz="2000" b="1" u="sng" dirty="0">
                          <a:effectLst/>
                        </a:rPr>
                        <a:t>Push Factors</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                   </a:t>
                      </a:r>
                      <a:r>
                        <a:rPr lang="en-US" sz="2000" b="1" u="sng" dirty="0">
                          <a:effectLst/>
                        </a:rPr>
                        <a:t>Pull Factors</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759614"/>
                  </a:ext>
                </a:extLst>
              </a:tr>
              <a:tr h="870257">
                <a:tc>
                  <a:txBody>
                    <a:bodyPr/>
                    <a:lstStyle/>
                    <a:p>
                      <a:pPr marL="0" marR="0">
                        <a:lnSpc>
                          <a:spcPct val="107000"/>
                        </a:lnSpc>
                        <a:spcBef>
                          <a:spcPts val="0"/>
                        </a:spcBef>
                        <a:spcAft>
                          <a:spcPts val="0"/>
                        </a:spcAft>
                      </a:pPr>
                      <a:r>
                        <a:rPr lang="en-US" sz="1600" b="1">
                          <a:effectLst/>
                        </a:rPr>
                        <a:t>Anti-communist Cubans after Fidel Castro’s’ communist takeover in 1959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Opponents of Castro were jailed or killed if they spoke out against Castro’s government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Opponents of Castro fled to the United States, where they received asylum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670221"/>
                  </a:ext>
                </a:extLst>
              </a:tr>
              <a:tr h="1165262">
                <a:tc>
                  <a:txBody>
                    <a:bodyPr/>
                    <a:lstStyle/>
                    <a:p>
                      <a:pPr marL="0" marR="0">
                        <a:lnSpc>
                          <a:spcPct val="107000"/>
                        </a:lnSpc>
                        <a:spcBef>
                          <a:spcPts val="0"/>
                        </a:spcBef>
                        <a:spcAft>
                          <a:spcPts val="0"/>
                        </a:spcAft>
                      </a:pPr>
                      <a:r>
                        <a:rPr lang="en-US" sz="1600" b="1" dirty="0">
                          <a:effectLst/>
                        </a:rPr>
                        <a:t>The Dalai Lama and Tibetan government officials, after China’s takeover of Tibet in 1950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The Chinese persecuted, arrested, and killed many Tibetans who opposed the takeover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The Dalai Lama and his supporters fled Tibet in 1959 to India, which allowed them to set up a government in exile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7180226"/>
                  </a:ext>
                </a:extLst>
              </a:tr>
              <a:tr h="983765">
                <a:tc>
                  <a:txBody>
                    <a:bodyPr/>
                    <a:lstStyle/>
                    <a:p>
                      <a:pPr marL="0" marR="0">
                        <a:lnSpc>
                          <a:spcPct val="107000"/>
                        </a:lnSpc>
                        <a:spcBef>
                          <a:spcPts val="0"/>
                        </a:spcBef>
                        <a:spcAft>
                          <a:spcPts val="0"/>
                        </a:spcAft>
                      </a:pPr>
                      <a:r>
                        <a:rPr lang="en-US" sz="1800" b="1" dirty="0">
                          <a:effectLst/>
                        </a:rPr>
                        <a:t>Pilgrims who sailed on the Mayflower to America,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fled oppressive governments that had imposed limitations on their religious freedom in Europe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Religious Freedom</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8189716"/>
                  </a:ext>
                </a:extLst>
              </a:tr>
              <a:tr h="1909989">
                <a:tc>
                  <a:txBody>
                    <a:bodyPr/>
                    <a:lstStyle/>
                    <a:p>
                      <a:pPr marL="0" marR="0">
                        <a:lnSpc>
                          <a:spcPct val="107000"/>
                        </a:lnSpc>
                        <a:spcBef>
                          <a:spcPts val="0"/>
                        </a:spcBef>
                        <a:spcAft>
                          <a:spcPts val="0"/>
                        </a:spcAft>
                      </a:pPr>
                      <a:r>
                        <a:rPr lang="en-US" sz="1600" b="1" dirty="0">
                          <a:effectLst/>
                        </a:rPr>
                        <a:t>Native Americans migration to reservations As the United States expanded westward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they forcibly removed thousands of Native Americans from the lands their ancestors had inhabited for millennia, relocating them to far off reservations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267313"/>
                  </a:ext>
                </a:extLst>
              </a:tr>
            </a:tbl>
          </a:graphicData>
        </a:graphic>
      </p:graphicFrame>
      <p:sp>
        <p:nvSpPr>
          <p:cNvPr id="5" name="Rectangle 1">
            <a:extLst>
              <a:ext uri="{FF2B5EF4-FFF2-40B4-BE49-F238E27FC236}">
                <a16:creationId xmlns:a16="http://schemas.microsoft.com/office/drawing/2014/main" id="{119C4F71-AEC8-4E7A-9678-EF14A6239292}"/>
              </a:ext>
            </a:extLst>
          </p:cNvPr>
          <p:cNvSpPr>
            <a:spLocks noChangeArrowheads="1"/>
          </p:cNvSpPr>
          <p:nvPr/>
        </p:nvSpPr>
        <p:spPr bwMode="auto">
          <a:xfrm>
            <a:off x="-3761917" y="0"/>
            <a:ext cx="21675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6439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B5FD-6272-4ABB-8984-12344AE95E57}"/>
              </a:ext>
            </a:extLst>
          </p:cNvPr>
          <p:cNvSpPr>
            <a:spLocks noGrp="1"/>
          </p:cNvSpPr>
          <p:nvPr>
            <p:ph type="title"/>
          </p:nvPr>
        </p:nvSpPr>
        <p:spPr>
          <a:xfrm>
            <a:off x="834887" y="0"/>
            <a:ext cx="11357113" cy="1139687"/>
          </a:xfrm>
        </p:spPr>
        <p:txBody>
          <a:bodyPr>
            <a:normAutofit fontScale="90000"/>
          </a:bodyPr>
          <a:lstStyle/>
          <a:p>
            <a:r>
              <a:rPr lang="en-US" sz="2400" b="1" u="sng" dirty="0">
                <a:solidFill>
                  <a:srgbClr val="006600"/>
                </a:solidFill>
              </a:rPr>
              <a:t>Political Push Pull factors</a:t>
            </a:r>
            <a:r>
              <a:rPr lang="en-US" sz="2400" dirty="0">
                <a:solidFill>
                  <a:srgbClr val="006600"/>
                </a:solidFill>
              </a:rPr>
              <a:t>: </a:t>
            </a:r>
            <a:r>
              <a:rPr lang="en-US" sz="2400" b="1" dirty="0">
                <a:solidFill>
                  <a:srgbClr val="006600"/>
                </a:solidFill>
              </a:rPr>
              <a:t>People who oppose the policies of a government often migrate because they fact persecution, arrest, and discrimination. Such political migrants move to countries that support their political views or will offer asylum, or protection from the danger hey faced in their home country </a:t>
            </a:r>
          </a:p>
        </p:txBody>
      </p:sp>
      <p:sp>
        <p:nvSpPr>
          <p:cNvPr id="3" name="Content Placeholder 2">
            <a:extLst>
              <a:ext uri="{FF2B5EF4-FFF2-40B4-BE49-F238E27FC236}">
                <a16:creationId xmlns:a16="http://schemas.microsoft.com/office/drawing/2014/main" id="{FBE89AF6-6852-4D2A-ACCF-3CD8507B15FD}"/>
              </a:ext>
            </a:extLst>
          </p:cNvPr>
          <p:cNvSpPr>
            <a:spLocks noGrp="1"/>
          </p:cNvSpPr>
          <p:nvPr>
            <p:ph sz="half" idx="1"/>
          </p:nvPr>
        </p:nvSpPr>
        <p:spPr>
          <a:xfrm>
            <a:off x="715616" y="1391479"/>
            <a:ext cx="6891131" cy="5466522"/>
          </a:xfrm>
        </p:spPr>
        <p:txBody>
          <a:bodyPr>
            <a:normAutofit fontScale="70000" lnSpcReduction="20000"/>
          </a:bodyPr>
          <a:lstStyle/>
          <a:p>
            <a:r>
              <a:rPr lang="en-US" b="1" u="sng" dirty="0">
                <a:solidFill>
                  <a:schemeClr val="tx1"/>
                </a:solidFill>
              </a:rPr>
              <a:t>Syria</a:t>
            </a:r>
            <a:r>
              <a:rPr lang="en-US" b="1" dirty="0">
                <a:solidFill>
                  <a:srgbClr val="002060"/>
                </a:solidFill>
              </a:rPr>
              <a:t>, Civil war forces loyal to President Bashar al-Assad and those opposed to his rule battle each other - as well as ISIS, this war is a push factor</a:t>
            </a:r>
          </a:p>
          <a:p>
            <a:r>
              <a:rPr lang="en-US" b="1" u="sng" dirty="0">
                <a:solidFill>
                  <a:schemeClr val="tx1"/>
                </a:solidFill>
              </a:rPr>
              <a:t>Rwanda: </a:t>
            </a:r>
            <a:r>
              <a:rPr lang="en-US" b="1" dirty="0">
                <a:solidFill>
                  <a:srgbClr val="CC0099"/>
                </a:solidFill>
              </a:rPr>
              <a:t>where members of the majority Hutu ethnic group massacred hundreds of thousands of people, mostly minority Tutsis, from April to July 1994. This is a Push factor</a:t>
            </a:r>
          </a:p>
          <a:p>
            <a:r>
              <a:rPr lang="en-US" b="1" u="sng" dirty="0">
                <a:solidFill>
                  <a:schemeClr val="tx1"/>
                </a:solidFill>
              </a:rPr>
              <a:t>Darfur</a:t>
            </a:r>
            <a:r>
              <a:rPr lang="en-US" b="1" dirty="0">
                <a:solidFill>
                  <a:srgbClr val="0070C0"/>
                </a:solidFill>
              </a:rPr>
              <a:t> from ethnic conflicts armed conflict in the Darfur region of Sudan, that began in February 2003 when the Sudan Liberation Movement (SLM) and the Justice and Equality Movement (JEM) rebel groups began fighting the government of Sudan, which they accused of oppressing  Darfur's non-Arab population</a:t>
            </a:r>
            <a:r>
              <a:rPr lang="en-US" b="1" dirty="0"/>
              <a:t>.</a:t>
            </a:r>
          </a:p>
          <a:p>
            <a:r>
              <a:rPr lang="en-US" b="1" u="sng" dirty="0">
                <a:solidFill>
                  <a:schemeClr val="tx1"/>
                </a:solidFill>
              </a:rPr>
              <a:t>Myanmar</a:t>
            </a:r>
            <a:r>
              <a:rPr lang="en-US" b="1" dirty="0">
                <a:solidFill>
                  <a:srgbClr val="FF0066"/>
                </a:solidFill>
              </a:rPr>
              <a:t> and the refuges of Muslim Rohingya fleeing their homes in the predominantly Buddhist country. Most have crossed by land into Bangladesh, while others have taken to the sea to reach Indonesia, Malaysia, and Thailand</a:t>
            </a:r>
          </a:p>
          <a:p>
            <a:r>
              <a:rPr lang="en-US" b="1" u="sng" dirty="0">
                <a:solidFill>
                  <a:schemeClr val="tx1"/>
                </a:solidFill>
              </a:rPr>
              <a:t>Balkan </a:t>
            </a:r>
            <a:r>
              <a:rPr lang="en-US" b="1" dirty="0">
                <a:solidFill>
                  <a:srgbClr val="006666"/>
                </a:solidFill>
              </a:rPr>
              <a:t>area as a result of fighting between ethnic groups</a:t>
            </a:r>
          </a:p>
          <a:p>
            <a:r>
              <a:rPr lang="en-US" b="1" dirty="0">
                <a:solidFill>
                  <a:srgbClr val="FF3300"/>
                </a:solidFill>
              </a:rPr>
              <a:t>German persecution of Jews</a:t>
            </a:r>
          </a:p>
          <a:p>
            <a:r>
              <a:rPr lang="en-US" b="1" dirty="0">
                <a:solidFill>
                  <a:schemeClr val="tx1"/>
                </a:solidFill>
              </a:rPr>
              <a:t>Internally Displaced Persons </a:t>
            </a:r>
            <a:r>
              <a:rPr lang="en-US" b="1" dirty="0">
                <a:solidFill>
                  <a:srgbClr val="7030A0"/>
                </a:solidFill>
              </a:rPr>
              <a:t>are technically free to remain in their home country, but do not have place to stay</a:t>
            </a:r>
          </a:p>
          <a:p>
            <a:endParaRPr lang="en-US" dirty="0"/>
          </a:p>
        </p:txBody>
      </p:sp>
      <p:sp>
        <p:nvSpPr>
          <p:cNvPr id="4" name="Content Placeholder 3">
            <a:extLst>
              <a:ext uri="{FF2B5EF4-FFF2-40B4-BE49-F238E27FC236}">
                <a16:creationId xmlns:a16="http://schemas.microsoft.com/office/drawing/2014/main" id="{CE7B2121-F044-4DE5-8458-8D5F93E6FC3A}"/>
              </a:ext>
            </a:extLst>
          </p:cNvPr>
          <p:cNvSpPr>
            <a:spLocks noGrp="1"/>
          </p:cNvSpPr>
          <p:nvPr>
            <p:ph sz="half" idx="2"/>
          </p:nvPr>
        </p:nvSpPr>
        <p:spPr>
          <a:xfrm>
            <a:off x="7885043" y="1391478"/>
            <a:ext cx="4306956" cy="5466521"/>
          </a:xfrm>
        </p:spPr>
        <p:txBody>
          <a:bodyPr>
            <a:normAutofit fontScale="70000" lnSpcReduction="20000"/>
          </a:bodyPr>
          <a:lstStyle/>
          <a:p>
            <a:r>
              <a:rPr lang="en-US" dirty="0">
                <a:solidFill>
                  <a:srgbClr val="003399"/>
                </a:solidFill>
              </a:rPr>
              <a:t>“</a:t>
            </a:r>
            <a:r>
              <a:rPr lang="en-US" b="1" dirty="0">
                <a:solidFill>
                  <a:schemeClr val="tx1"/>
                </a:solidFill>
              </a:rPr>
              <a:t>Ethnic cleansing</a:t>
            </a:r>
            <a:r>
              <a:rPr lang="en-US" b="1" dirty="0">
                <a:solidFill>
                  <a:srgbClr val="003399"/>
                </a:solidFill>
              </a:rPr>
              <a:t>” has been defined as the attempt to get rid of (through deportation, displacement or even mass killing) members of an unwanted ethnic group in order to establish an ethnically homogenous geographic area. </a:t>
            </a:r>
          </a:p>
          <a:p>
            <a:r>
              <a:rPr lang="en-US" b="1" u="sng" dirty="0">
                <a:solidFill>
                  <a:schemeClr val="tx1"/>
                </a:solidFill>
              </a:rPr>
              <a:t>Asylum</a:t>
            </a:r>
            <a:r>
              <a:rPr lang="en-US" b="1" dirty="0">
                <a:solidFill>
                  <a:srgbClr val="006600"/>
                </a:solidFill>
              </a:rPr>
              <a:t>: the protection from danger migrants face in their home country </a:t>
            </a:r>
          </a:p>
          <a:p>
            <a:r>
              <a:rPr lang="en-US" b="1" u="sng" dirty="0">
                <a:solidFill>
                  <a:schemeClr val="tx1"/>
                </a:solidFill>
              </a:rPr>
              <a:t>Refugee</a:t>
            </a:r>
            <a:r>
              <a:rPr lang="en-US" b="1" dirty="0">
                <a:solidFill>
                  <a:srgbClr val="C00000"/>
                </a:solidFill>
              </a:rPr>
              <a:t>: A refugee has a well-founded fear of persecution for reasons of race, religion, nationality, political opinion or membership in a particular social group. Most likely, they cannot return home or are afraid to do so. War and ethnic, tribal and religious violence are leading causes of refugees fleeing their countries</a:t>
            </a:r>
          </a:p>
          <a:p>
            <a:r>
              <a:rPr lang="en-US" b="1" dirty="0">
                <a:solidFill>
                  <a:srgbClr val="7030A0"/>
                </a:solidFill>
              </a:rPr>
              <a:t>By definition, a refugee is an asylum seeker whose case has been accepted by an asylum country</a:t>
            </a:r>
          </a:p>
          <a:p>
            <a:endParaRPr lang="en-US" dirty="0"/>
          </a:p>
          <a:p>
            <a:endParaRPr lang="en-US" dirty="0"/>
          </a:p>
        </p:txBody>
      </p:sp>
    </p:spTree>
    <p:extLst>
      <p:ext uri="{BB962C8B-B14F-4D97-AF65-F5344CB8AC3E}">
        <p14:creationId xmlns:p14="http://schemas.microsoft.com/office/powerpoint/2010/main" val="227780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9CD0-FC4E-41C8-A656-DD757E241EDF}"/>
              </a:ext>
            </a:extLst>
          </p:cNvPr>
          <p:cNvSpPr>
            <a:spLocks noGrp="1"/>
          </p:cNvSpPr>
          <p:nvPr>
            <p:ph type="title"/>
          </p:nvPr>
        </p:nvSpPr>
        <p:spPr>
          <a:xfrm>
            <a:off x="1371600" y="0"/>
            <a:ext cx="9601200" cy="628650"/>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DFB1AA27-9E29-4721-9352-3F06AFD48098}"/>
              </a:ext>
            </a:extLst>
          </p:cNvPr>
          <p:cNvGraphicFramePr>
            <a:graphicFrameLocks noGrp="1"/>
          </p:cNvGraphicFramePr>
          <p:nvPr>
            <p:ph idx="1"/>
          </p:nvPr>
        </p:nvGraphicFramePr>
        <p:xfrm>
          <a:off x="811161" y="86240"/>
          <a:ext cx="11380838" cy="6580332"/>
        </p:xfrm>
        <a:graphic>
          <a:graphicData uri="http://schemas.openxmlformats.org/drawingml/2006/table">
            <a:tbl>
              <a:tblPr firstRow="1" firstCol="1" bandRow="1">
                <a:tableStyleId>{5C22544A-7EE6-4342-B048-85BDC9FD1C3A}</a:tableStyleId>
              </a:tblPr>
              <a:tblGrid>
                <a:gridCol w="1402223">
                  <a:extLst>
                    <a:ext uri="{9D8B030D-6E8A-4147-A177-3AD203B41FA5}">
                      <a16:colId xmlns:a16="http://schemas.microsoft.com/office/drawing/2014/main" val="3698299479"/>
                    </a:ext>
                  </a:extLst>
                </a:gridCol>
                <a:gridCol w="2690313">
                  <a:extLst>
                    <a:ext uri="{9D8B030D-6E8A-4147-A177-3AD203B41FA5}">
                      <a16:colId xmlns:a16="http://schemas.microsoft.com/office/drawing/2014/main" val="1592839539"/>
                    </a:ext>
                  </a:extLst>
                </a:gridCol>
                <a:gridCol w="7288302">
                  <a:extLst>
                    <a:ext uri="{9D8B030D-6E8A-4147-A177-3AD203B41FA5}">
                      <a16:colId xmlns:a16="http://schemas.microsoft.com/office/drawing/2014/main" val="3672799811"/>
                    </a:ext>
                  </a:extLst>
                </a:gridCol>
              </a:tblGrid>
              <a:tr h="177475">
                <a:tc>
                  <a:txBody>
                    <a:bodyPr/>
                    <a:lstStyle/>
                    <a:p>
                      <a:pPr marL="0" marR="0">
                        <a:spcBef>
                          <a:spcPts val="0"/>
                        </a:spcBef>
                        <a:spcAft>
                          <a:spcPts val="0"/>
                        </a:spcAft>
                      </a:pPr>
                      <a:r>
                        <a:rPr lang="en-US" sz="1200" b="1">
                          <a:effectLst/>
                        </a:rPr>
                        <a:t>Country</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200" b="1">
                          <a:effectLst/>
                        </a:rPr>
                        <a:t>Why they left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200" b="1" dirty="0">
                          <a:effectLst/>
                        </a:rPr>
                        <a:t>Explanation (1 point)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85189670"/>
                  </a:ext>
                </a:extLst>
              </a:tr>
              <a:tr h="135079">
                <a:tc rowSpan="3">
                  <a:txBody>
                    <a:bodyPr/>
                    <a:lstStyle/>
                    <a:p>
                      <a:pPr marL="0" marR="0">
                        <a:spcBef>
                          <a:spcPts val="0"/>
                        </a:spcBef>
                        <a:spcAft>
                          <a:spcPts val="0"/>
                        </a:spcAft>
                      </a:pPr>
                      <a:r>
                        <a:rPr lang="en-US" sz="1600" b="1">
                          <a:effectLst/>
                        </a:rPr>
                        <a:t>Syria</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800" b="1">
                          <a:effectLst/>
                        </a:rPr>
                        <a:t>Conflict/ War</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800" b="1" dirty="0">
                          <a:effectLst/>
                        </a:rPr>
                        <a:t>Internal Civil War, ISIS</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738609876"/>
                  </a:ext>
                </a:extLst>
              </a:tr>
              <a:tr h="533529">
                <a:tc vMerge="1">
                  <a:txBody>
                    <a:bodyPr/>
                    <a:lstStyle/>
                    <a:p>
                      <a:endParaRPr lang="en-US"/>
                    </a:p>
                  </a:txBody>
                  <a:tcPr/>
                </a:tc>
                <a:tc>
                  <a:txBody>
                    <a:bodyPr/>
                    <a:lstStyle/>
                    <a:p>
                      <a:pPr marL="0" marR="0">
                        <a:spcBef>
                          <a:spcPts val="0"/>
                        </a:spcBef>
                        <a:spcAft>
                          <a:spcPts val="0"/>
                        </a:spcAft>
                      </a:pPr>
                      <a:r>
                        <a:rPr lang="en-US" sz="1600" b="1">
                          <a:effectLst/>
                        </a:rPr>
                        <a:t>Religious Ethnic Gender Persecution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Sunni or ISIS vs Shia vs Non Muslim, Arabs vs Kurds, rights or opportunities denied based on gender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3476290093"/>
                  </a:ext>
                </a:extLst>
              </a:tr>
              <a:tr h="515539">
                <a:tc vMerge="1">
                  <a:txBody>
                    <a:bodyPr/>
                    <a:lstStyle/>
                    <a:p>
                      <a:endParaRPr lang="en-US"/>
                    </a:p>
                  </a:txBody>
                  <a:tcPr/>
                </a:tc>
                <a:tc>
                  <a:txBody>
                    <a:bodyPr/>
                    <a:lstStyle/>
                    <a:p>
                      <a:pPr marL="0" marR="0">
                        <a:spcBef>
                          <a:spcPts val="0"/>
                        </a:spcBef>
                        <a:spcAft>
                          <a:spcPts val="0"/>
                        </a:spcAft>
                      </a:pPr>
                      <a:r>
                        <a:rPr lang="en-US" sz="1600" b="1">
                          <a:effectLst/>
                        </a:rPr>
                        <a:t>Lack of infrastructure- as a result of war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Lack of medical care, lack of education, lack of available food as a result of war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810418739"/>
                  </a:ext>
                </a:extLst>
              </a:tr>
              <a:tr h="515539">
                <a:tc rowSpan="3">
                  <a:txBody>
                    <a:bodyPr/>
                    <a:lstStyle/>
                    <a:p>
                      <a:pPr marL="0" marR="0">
                        <a:spcBef>
                          <a:spcPts val="0"/>
                        </a:spcBef>
                        <a:spcAft>
                          <a:spcPts val="0"/>
                        </a:spcAft>
                      </a:pPr>
                      <a:r>
                        <a:rPr lang="en-US" sz="1600" b="1" dirty="0">
                          <a:effectLst/>
                        </a:rPr>
                        <a:t>Afghanistan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Conflict/ war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dirty="0">
                          <a:effectLst/>
                        </a:rPr>
                        <a:t>Taliban vs NATO (or US) or Taliban vs Afghanistan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304195759"/>
                  </a:ext>
                </a:extLst>
              </a:tr>
              <a:tr h="833087">
                <a:tc vMerge="1">
                  <a:txBody>
                    <a:bodyPr/>
                    <a:lstStyle/>
                    <a:p>
                      <a:endParaRPr lang="en-US"/>
                    </a:p>
                  </a:txBody>
                  <a:tcPr/>
                </a:tc>
                <a:tc>
                  <a:txBody>
                    <a:bodyPr/>
                    <a:lstStyle/>
                    <a:p>
                      <a:pPr marL="0" marR="0">
                        <a:spcBef>
                          <a:spcPts val="0"/>
                        </a:spcBef>
                        <a:spcAft>
                          <a:spcPts val="0"/>
                        </a:spcAft>
                      </a:pPr>
                      <a:r>
                        <a:rPr lang="en-US" sz="1600" b="1" dirty="0">
                          <a:effectLst/>
                        </a:rPr>
                        <a:t>Religious/Ethnic/Gender Persecution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dirty="0">
                          <a:effectLst/>
                        </a:rPr>
                        <a:t>Taliban Wahhabis persecuting other Sunnis or Shiites/Pashtun dominance over other ethnic groups; rights or opportunities denied based on gender or sexuality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984051523"/>
                  </a:ext>
                </a:extLst>
              </a:tr>
              <a:tr h="428004">
                <a:tc vMerge="1">
                  <a:txBody>
                    <a:bodyPr/>
                    <a:lstStyle/>
                    <a:p>
                      <a:endParaRPr lang="en-US"/>
                    </a:p>
                  </a:txBody>
                  <a:tcPr/>
                </a:tc>
                <a:tc>
                  <a:txBody>
                    <a:bodyPr/>
                    <a:lstStyle/>
                    <a:p>
                      <a:pPr marL="0" marR="0">
                        <a:spcBef>
                          <a:spcPts val="0"/>
                        </a:spcBef>
                        <a:spcAft>
                          <a:spcPts val="0"/>
                        </a:spcAft>
                      </a:pPr>
                      <a:r>
                        <a:rPr lang="en-US" sz="1600" b="1">
                          <a:effectLst/>
                        </a:rPr>
                        <a:t>Poverty</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dirty="0">
                          <a:effectLst/>
                        </a:rPr>
                        <a:t>Food Insecurity, lack of water, little infrastructure, education, or medical care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743090829"/>
                  </a:ext>
                </a:extLst>
              </a:tr>
              <a:tr h="515539">
                <a:tc rowSpan="3">
                  <a:txBody>
                    <a:bodyPr/>
                    <a:lstStyle/>
                    <a:p>
                      <a:pPr marL="0" marR="0">
                        <a:spcBef>
                          <a:spcPts val="0"/>
                        </a:spcBef>
                        <a:spcAft>
                          <a:spcPts val="0"/>
                        </a:spcAft>
                      </a:pPr>
                      <a:r>
                        <a:rPr lang="en-US" sz="1600" b="1">
                          <a:effectLst/>
                        </a:rPr>
                        <a:t>South Sudan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Conflict/War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Civil war over control over the oil fields.</a:t>
                      </a:r>
                    </a:p>
                    <a:p>
                      <a:pPr marL="0" marR="0">
                        <a:spcBef>
                          <a:spcPts val="0"/>
                        </a:spcBef>
                        <a:spcAft>
                          <a:spcPts val="0"/>
                        </a:spcAft>
                      </a:pPr>
                      <a:r>
                        <a:rPr lang="en-US" sz="1600" b="1">
                          <a:effectLst/>
                        </a:rPr>
                        <a:t>War with Sudan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887660322"/>
                  </a:ext>
                </a:extLst>
              </a:tr>
              <a:tr h="515539">
                <a:tc vMerge="1">
                  <a:txBody>
                    <a:bodyPr/>
                    <a:lstStyle/>
                    <a:p>
                      <a:endParaRPr lang="en-US"/>
                    </a:p>
                  </a:txBody>
                  <a:tcPr/>
                </a:tc>
                <a:tc>
                  <a:txBody>
                    <a:bodyPr/>
                    <a:lstStyle/>
                    <a:p>
                      <a:pPr marL="0" marR="0">
                        <a:spcBef>
                          <a:spcPts val="0"/>
                        </a:spcBef>
                        <a:spcAft>
                          <a:spcPts val="0"/>
                        </a:spcAft>
                      </a:pPr>
                      <a:r>
                        <a:rPr lang="en-US" sz="1600" b="1">
                          <a:effectLst/>
                        </a:rPr>
                        <a:t>Ethnic/Gender Persecution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Conflict between Ethnic groups</a:t>
                      </a:r>
                    </a:p>
                    <a:p>
                      <a:pPr marL="0" marR="0">
                        <a:spcBef>
                          <a:spcPts val="0"/>
                        </a:spcBef>
                        <a:spcAft>
                          <a:spcPts val="0"/>
                        </a:spcAft>
                      </a:pPr>
                      <a:r>
                        <a:rPr lang="en-US" sz="1600" b="1">
                          <a:effectLst/>
                        </a:rPr>
                        <a:t>Persecution of women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1078342258"/>
                  </a:ext>
                </a:extLst>
              </a:tr>
              <a:tr h="373467">
                <a:tc vMerge="1">
                  <a:txBody>
                    <a:bodyPr/>
                    <a:lstStyle/>
                    <a:p>
                      <a:endParaRPr lang="en-US"/>
                    </a:p>
                  </a:txBody>
                  <a:tcPr/>
                </a:tc>
                <a:tc>
                  <a:txBody>
                    <a:bodyPr/>
                    <a:lstStyle/>
                    <a:p>
                      <a:pPr marL="0" marR="0">
                        <a:spcBef>
                          <a:spcPts val="0"/>
                        </a:spcBef>
                        <a:spcAft>
                          <a:spcPts val="0"/>
                        </a:spcAft>
                      </a:pPr>
                      <a:r>
                        <a:rPr lang="en-US" sz="1600" b="1">
                          <a:effectLst/>
                        </a:rPr>
                        <a:t>Poverty/ Famine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Drought, lack of infrastructure, spread of disease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483970585"/>
                  </a:ext>
                </a:extLst>
              </a:tr>
              <a:tr h="515539">
                <a:tc>
                  <a:txBody>
                    <a:bodyPr/>
                    <a:lstStyle/>
                    <a:p>
                      <a:pPr marL="0" marR="0">
                        <a:spcBef>
                          <a:spcPts val="0"/>
                        </a:spcBef>
                        <a:spcAft>
                          <a:spcPts val="0"/>
                        </a:spcAft>
                      </a:pPr>
                      <a:r>
                        <a:rPr lang="en-US" sz="1600" b="1">
                          <a:effectLst/>
                        </a:rPr>
                        <a:t>Myanmar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Religious  Persecution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Buddhist vs Muslims, with the buddhist government leading genocide/ethnic cleansing</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4180626851"/>
                  </a:ext>
                </a:extLst>
              </a:tr>
              <a:tr h="323164">
                <a:tc rowSpan="3">
                  <a:txBody>
                    <a:bodyPr/>
                    <a:lstStyle/>
                    <a:p>
                      <a:pPr marL="0" marR="0">
                        <a:spcBef>
                          <a:spcPts val="0"/>
                        </a:spcBef>
                        <a:spcAft>
                          <a:spcPts val="0"/>
                        </a:spcAft>
                      </a:pPr>
                      <a:r>
                        <a:rPr lang="en-US" sz="1600" b="1">
                          <a:effectLst/>
                        </a:rPr>
                        <a:t>Somalia</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Conflict/War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Between Warlords; warlords or militants vs UN back government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3101290777"/>
                  </a:ext>
                </a:extLst>
              </a:tr>
              <a:tr h="677888">
                <a:tc vMerge="1">
                  <a:txBody>
                    <a:bodyPr/>
                    <a:lstStyle/>
                    <a:p>
                      <a:endParaRPr lang="en-US"/>
                    </a:p>
                  </a:txBody>
                  <a:tcPr/>
                </a:tc>
                <a:tc>
                  <a:txBody>
                    <a:bodyPr/>
                    <a:lstStyle/>
                    <a:p>
                      <a:pPr marL="0" marR="0">
                        <a:spcBef>
                          <a:spcPts val="0"/>
                        </a:spcBef>
                        <a:spcAft>
                          <a:spcPts val="0"/>
                        </a:spcAft>
                      </a:pPr>
                      <a:r>
                        <a:rPr lang="en-US" sz="1600" b="1">
                          <a:effectLst/>
                        </a:rPr>
                        <a:t>Ethnic/Gender Persecution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a:effectLst/>
                        </a:rPr>
                        <a:t>Militant Wahhabis persecuting other Sunnis, Animists or Christians; conflict based on tribal differences; rights or opportunities denied based on gender or sexuality</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994231890"/>
                  </a:ext>
                </a:extLst>
              </a:tr>
              <a:tr h="515539">
                <a:tc vMerge="1">
                  <a:txBody>
                    <a:bodyPr/>
                    <a:lstStyle/>
                    <a:p>
                      <a:endParaRPr lang="en-US"/>
                    </a:p>
                  </a:txBody>
                  <a:tcPr/>
                </a:tc>
                <a:tc>
                  <a:txBody>
                    <a:bodyPr/>
                    <a:lstStyle/>
                    <a:p>
                      <a:pPr marL="0" marR="0">
                        <a:spcBef>
                          <a:spcPts val="0"/>
                        </a:spcBef>
                        <a:spcAft>
                          <a:spcPts val="0"/>
                        </a:spcAft>
                      </a:pPr>
                      <a:r>
                        <a:rPr lang="en-US" sz="1600" b="1">
                          <a:effectLst/>
                        </a:rPr>
                        <a:t>Poverty/ Famine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tc>
                  <a:txBody>
                    <a:bodyPr/>
                    <a:lstStyle/>
                    <a:p>
                      <a:pPr marL="0" marR="0">
                        <a:spcBef>
                          <a:spcPts val="0"/>
                        </a:spcBef>
                        <a:spcAft>
                          <a:spcPts val="0"/>
                        </a:spcAft>
                      </a:pPr>
                      <a:r>
                        <a:rPr lang="en-US" sz="1600" b="1" dirty="0">
                          <a:effectLst/>
                        </a:rPr>
                        <a:t>Food Insecurity, lack of water, little infrastructure outside of Mogadishu, education or medical care.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970" marR="45970" marT="0" marB="0"/>
                </a:tc>
                <a:extLst>
                  <a:ext uri="{0D108BD9-81ED-4DB2-BD59-A6C34878D82A}">
                    <a16:rowId xmlns:a16="http://schemas.microsoft.com/office/drawing/2014/main" val="2627394395"/>
                  </a:ext>
                </a:extLst>
              </a:tr>
            </a:tbl>
          </a:graphicData>
        </a:graphic>
      </p:graphicFrame>
      <p:sp>
        <p:nvSpPr>
          <p:cNvPr id="5" name="Rectangle 1">
            <a:extLst>
              <a:ext uri="{FF2B5EF4-FFF2-40B4-BE49-F238E27FC236}">
                <a16:creationId xmlns:a16="http://schemas.microsoft.com/office/drawing/2014/main" id="{2AB36161-8358-45E9-A453-6469D24C7076}"/>
              </a:ext>
            </a:extLst>
          </p:cNvPr>
          <p:cNvSpPr>
            <a:spLocks noChangeArrowheads="1"/>
          </p:cNvSpPr>
          <p:nvPr/>
        </p:nvSpPr>
        <p:spPr bwMode="auto">
          <a:xfrm>
            <a:off x="-10392146" y="86240"/>
            <a:ext cx="26157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22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80C0-F78D-4F3D-9CD2-7FAC4CB756A6}"/>
              </a:ext>
            </a:extLst>
          </p:cNvPr>
          <p:cNvSpPr>
            <a:spLocks noGrp="1"/>
          </p:cNvSpPr>
          <p:nvPr>
            <p:ph type="title"/>
          </p:nvPr>
        </p:nvSpPr>
        <p:spPr>
          <a:xfrm>
            <a:off x="785813" y="0"/>
            <a:ext cx="11258550" cy="828675"/>
          </a:xfrm>
        </p:spPr>
        <p:txBody>
          <a:bodyPr>
            <a:normAutofit/>
          </a:bodyPr>
          <a:lstStyle/>
          <a:p>
            <a:r>
              <a:rPr lang="en-US" sz="4000" b="1" u="sng" dirty="0">
                <a:solidFill>
                  <a:srgbClr val="C00000"/>
                </a:solidFill>
              </a:rPr>
              <a:t>Consequence of migration on a receiving country</a:t>
            </a:r>
            <a:endParaRPr lang="en-US" sz="4000" dirty="0">
              <a:solidFill>
                <a:srgbClr val="C00000"/>
              </a:solidFill>
            </a:endParaRPr>
          </a:p>
        </p:txBody>
      </p:sp>
      <p:sp>
        <p:nvSpPr>
          <p:cNvPr id="3" name="Content Placeholder 2">
            <a:extLst>
              <a:ext uri="{FF2B5EF4-FFF2-40B4-BE49-F238E27FC236}">
                <a16:creationId xmlns:a16="http://schemas.microsoft.com/office/drawing/2014/main" id="{47C21DEF-B08B-4E04-BC38-B4238BCBADCF}"/>
              </a:ext>
            </a:extLst>
          </p:cNvPr>
          <p:cNvSpPr>
            <a:spLocks noGrp="1"/>
          </p:cNvSpPr>
          <p:nvPr>
            <p:ph idx="1"/>
          </p:nvPr>
        </p:nvSpPr>
        <p:spPr>
          <a:xfrm>
            <a:off x="785813" y="1028700"/>
            <a:ext cx="11258550" cy="5829300"/>
          </a:xfrm>
        </p:spPr>
        <p:txBody>
          <a:bodyPr>
            <a:normAutofit fontScale="92500" lnSpcReduction="20000"/>
          </a:bodyPr>
          <a:lstStyle/>
          <a:p>
            <a:pPr lvl="0"/>
            <a:r>
              <a:rPr lang="en-US" b="1" dirty="0">
                <a:solidFill>
                  <a:srgbClr val="002060"/>
                </a:solidFill>
              </a:rPr>
              <a:t>Adds to available low wage labor pool</a:t>
            </a:r>
          </a:p>
          <a:p>
            <a:pPr lvl="0"/>
            <a:r>
              <a:rPr lang="en-US" b="1" dirty="0"/>
              <a:t>Competition with locals for limited jobs</a:t>
            </a:r>
          </a:p>
          <a:p>
            <a:pPr lvl="0"/>
            <a:r>
              <a:rPr lang="en-US" b="1" dirty="0">
                <a:solidFill>
                  <a:srgbClr val="002060"/>
                </a:solidFill>
              </a:rPr>
              <a:t>Additional cost on receiving country to provide services (food, housing, education, healthcare)</a:t>
            </a:r>
          </a:p>
          <a:p>
            <a:pPr lvl="0"/>
            <a:r>
              <a:rPr lang="en-US" b="1" dirty="0"/>
              <a:t>May result in higher taxes</a:t>
            </a:r>
          </a:p>
          <a:p>
            <a:pPr lvl="0"/>
            <a:r>
              <a:rPr lang="en-US" b="1" dirty="0">
                <a:solidFill>
                  <a:srgbClr val="002060"/>
                </a:solidFill>
              </a:rPr>
              <a:t>Increased demand for goods and services (housing, food) that may result in price increases</a:t>
            </a:r>
          </a:p>
          <a:p>
            <a:pPr lvl="0"/>
            <a:r>
              <a:rPr lang="en-US" b="1" dirty="0"/>
              <a:t>Increased strain on natural resources (water, energy, food supply)</a:t>
            </a:r>
          </a:p>
          <a:p>
            <a:pPr lvl="0"/>
            <a:r>
              <a:rPr lang="en-US" b="1" dirty="0">
                <a:solidFill>
                  <a:srgbClr val="002060"/>
                </a:solidFill>
              </a:rPr>
              <a:t>Refugee camps financially depend on receiving country</a:t>
            </a:r>
          </a:p>
          <a:p>
            <a:pPr lvl="0"/>
            <a:r>
              <a:rPr lang="en-US" b="1" dirty="0"/>
              <a:t>May pose costly security risks for receiving country</a:t>
            </a:r>
          </a:p>
          <a:p>
            <a:pPr lvl="0"/>
            <a:r>
              <a:rPr lang="en-US" b="1" dirty="0">
                <a:solidFill>
                  <a:srgbClr val="002060"/>
                </a:solidFill>
              </a:rPr>
              <a:t>Strain on local schools for educating immigrating children, supplying ESL teachers</a:t>
            </a:r>
          </a:p>
          <a:p>
            <a:pPr lvl="0"/>
            <a:r>
              <a:rPr lang="en-US" b="1" dirty="0"/>
              <a:t>Refugees may provide skills and knowledge (skilled workers among refugees… doctors, scientists, </a:t>
            </a:r>
            <a:r>
              <a:rPr lang="en-US" b="1" dirty="0" err="1"/>
              <a:t>etc</a:t>
            </a:r>
            <a:r>
              <a:rPr lang="en-US" b="1" dirty="0"/>
              <a:t>)</a:t>
            </a:r>
          </a:p>
          <a:p>
            <a:r>
              <a:rPr lang="en-US" b="1" dirty="0">
                <a:solidFill>
                  <a:srgbClr val="002060"/>
                </a:solidFill>
              </a:rPr>
              <a:t>Replacement population that satisfies the need in countries with an aging population to work decreasing a need to raise taxes on citizens</a:t>
            </a:r>
          </a:p>
        </p:txBody>
      </p:sp>
    </p:spTree>
    <p:extLst>
      <p:ext uri="{BB962C8B-B14F-4D97-AF65-F5344CB8AC3E}">
        <p14:creationId xmlns:p14="http://schemas.microsoft.com/office/powerpoint/2010/main" val="151737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E4FB-3BEC-4001-9F48-7D9EA33DC03E}"/>
              </a:ext>
            </a:extLst>
          </p:cNvPr>
          <p:cNvSpPr>
            <a:spLocks noGrp="1"/>
          </p:cNvSpPr>
          <p:nvPr>
            <p:ph type="title"/>
          </p:nvPr>
        </p:nvSpPr>
        <p:spPr>
          <a:xfrm>
            <a:off x="1371600" y="132522"/>
            <a:ext cx="9601200" cy="980661"/>
          </a:xfrm>
        </p:spPr>
        <p:txBody>
          <a:bodyPr/>
          <a:lstStyle/>
          <a:p>
            <a:r>
              <a:rPr lang="en-US" dirty="0"/>
              <a:t>                        Migration</a:t>
            </a:r>
          </a:p>
        </p:txBody>
      </p:sp>
      <p:pic>
        <p:nvPicPr>
          <p:cNvPr id="7" name="Content Placeholder 6">
            <a:extLst>
              <a:ext uri="{FF2B5EF4-FFF2-40B4-BE49-F238E27FC236}">
                <a16:creationId xmlns:a16="http://schemas.microsoft.com/office/drawing/2014/main" id="{B072F949-D131-440F-9F24-C13A081C7FF1}"/>
              </a:ext>
            </a:extLst>
          </p:cNvPr>
          <p:cNvPicPr>
            <a:picLocks noGrp="1" noChangeAspect="1"/>
          </p:cNvPicPr>
          <p:nvPr>
            <p:ph idx="1"/>
          </p:nvPr>
        </p:nvPicPr>
        <p:blipFill>
          <a:blip r:embed="rId2"/>
          <a:stretch>
            <a:fillRect/>
          </a:stretch>
        </p:blipFill>
        <p:spPr>
          <a:xfrm>
            <a:off x="1007165" y="901148"/>
            <a:ext cx="11052313" cy="5817704"/>
          </a:xfrm>
        </p:spPr>
      </p:pic>
    </p:spTree>
    <p:extLst>
      <p:ext uri="{BB962C8B-B14F-4D97-AF65-F5344CB8AC3E}">
        <p14:creationId xmlns:p14="http://schemas.microsoft.com/office/powerpoint/2010/main" val="235290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9D99-3559-4C6F-A925-00763B9E2C9A}"/>
              </a:ext>
            </a:extLst>
          </p:cNvPr>
          <p:cNvSpPr>
            <a:spLocks noGrp="1"/>
          </p:cNvSpPr>
          <p:nvPr>
            <p:ph type="title"/>
          </p:nvPr>
        </p:nvSpPr>
        <p:spPr>
          <a:xfrm>
            <a:off x="1371600" y="0"/>
            <a:ext cx="10638430" cy="1337481"/>
          </a:xfrm>
        </p:spPr>
        <p:txBody>
          <a:bodyPr>
            <a:normAutofit/>
          </a:bodyPr>
          <a:lstStyle/>
          <a:p>
            <a:r>
              <a:rPr lang="en-US" dirty="0"/>
              <a:t>     </a:t>
            </a:r>
            <a:r>
              <a:rPr lang="en-US" b="1" u="sng" dirty="0"/>
              <a:t>Demographic Push and Pull Factors</a:t>
            </a:r>
          </a:p>
        </p:txBody>
      </p:sp>
      <p:graphicFrame>
        <p:nvGraphicFramePr>
          <p:cNvPr id="4" name="Content Placeholder 3">
            <a:extLst>
              <a:ext uri="{FF2B5EF4-FFF2-40B4-BE49-F238E27FC236}">
                <a16:creationId xmlns:a16="http://schemas.microsoft.com/office/drawing/2014/main" id="{186CC31F-F12A-4C33-A748-5DB52E722E70}"/>
              </a:ext>
            </a:extLst>
          </p:cNvPr>
          <p:cNvGraphicFramePr>
            <a:graphicFrameLocks noGrp="1"/>
          </p:cNvGraphicFramePr>
          <p:nvPr>
            <p:ph idx="1"/>
            <p:extLst>
              <p:ext uri="{D42A27DB-BD31-4B8C-83A1-F6EECF244321}">
                <p14:modId xmlns:p14="http://schemas.microsoft.com/office/powerpoint/2010/main" val="2944394066"/>
              </p:ext>
            </p:extLst>
          </p:nvPr>
        </p:nvGraphicFramePr>
        <p:xfrm>
          <a:off x="354842" y="873457"/>
          <a:ext cx="11532355" cy="5902286"/>
        </p:xfrm>
        <a:graphic>
          <a:graphicData uri="http://schemas.openxmlformats.org/drawingml/2006/table">
            <a:tbl>
              <a:tblPr firstRow="1" firstCol="1" bandRow="1">
                <a:tableStyleId>{93296810-A885-4BE3-A3E7-6D5BEEA58F35}</a:tableStyleId>
              </a:tblPr>
              <a:tblGrid>
                <a:gridCol w="4225475">
                  <a:extLst>
                    <a:ext uri="{9D8B030D-6E8A-4147-A177-3AD203B41FA5}">
                      <a16:colId xmlns:a16="http://schemas.microsoft.com/office/drawing/2014/main" val="3771912126"/>
                    </a:ext>
                  </a:extLst>
                </a:gridCol>
                <a:gridCol w="3653440">
                  <a:extLst>
                    <a:ext uri="{9D8B030D-6E8A-4147-A177-3AD203B41FA5}">
                      <a16:colId xmlns:a16="http://schemas.microsoft.com/office/drawing/2014/main" val="1705422913"/>
                    </a:ext>
                  </a:extLst>
                </a:gridCol>
                <a:gridCol w="3653440">
                  <a:extLst>
                    <a:ext uri="{9D8B030D-6E8A-4147-A177-3AD203B41FA5}">
                      <a16:colId xmlns:a16="http://schemas.microsoft.com/office/drawing/2014/main" val="451739908"/>
                    </a:ext>
                  </a:extLst>
                </a:gridCol>
              </a:tblGrid>
              <a:tr h="475214">
                <a:tc gridSpan="3">
                  <a:txBody>
                    <a:bodyPr/>
                    <a:lstStyle/>
                    <a:p>
                      <a:pPr marL="0" marR="0">
                        <a:lnSpc>
                          <a:spcPct val="107000"/>
                        </a:lnSpc>
                        <a:spcBef>
                          <a:spcPts val="0"/>
                        </a:spcBef>
                        <a:spcAft>
                          <a:spcPts val="0"/>
                        </a:spcAft>
                      </a:pPr>
                      <a:r>
                        <a:rPr lang="en-US" sz="2000" dirty="0">
                          <a:effectLst/>
                        </a:rPr>
                        <a:t>                                           Examples of Demographic Push and Pull Factors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0779382"/>
                  </a:ext>
                </a:extLst>
              </a:tr>
              <a:tr h="475214">
                <a:tc>
                  <a:txBody>
                    <a:bodyPr/>
                    <a:lstStyle/>
                    <a:p>
                      <a:pPr marL="0" marR="0">
                        <a:lnSpc>
                          <a:spcPct val="107000"/>
                        </a:lnSpc>
                        <a:spcBef>
                          <a:spcPts val="0"/>
                        </a:spcBef>
                        <a:spcAft>
                          <a:spcPts val="0"/>
                        </a:spcAft>
                      </a:pPr>
                      <a:r>
                        <a:rPr lang="en-US" sz="2000" dirty="0">
                          <a:effectLst/>
                        </a:rPr>
                        <a:t>Group and Place or Origin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            Push Factors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               Pull Factors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794052"/>
                  </a:ext>
                </a:extLst>
              </a:tr>
              <a:tr h="1975749">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Farmers in Europe 1800’s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The population of industrial countries increased, while land became scarce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Europeans migrants came to the United States, in part because the Homestead Act gave them plots of land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511714"/>
                  </a:ext>
                </a:extLst>
              </a:tr>
              <a:tr h="2976109">
                <a:tc>
                  <a:txBody>
                    <a:bodyPr/>
                    <a:lstStyle/>
                    <a:p>
                      <a:pPr marL="0" marR="0">
                        <a:lnSpc>
                          <a:spcPct val="107000"/>
                        </a:lnSpc>
                        <a:spcBef>
                          <a:spcPts val="0"/>
                        </a:spcBef>
                        <a:spcAft>
                          <a:spcPts val="0"/>
                        </a:spcAft>
                      </a:pPr>
                      <a:r>
                        <a:rPr lang="en-US" sz="2000">
                          <a:effectLst/>
                        </a:rPr>
                        <a:t>Young educated people in less developed countries in Latin America, North Africa, the Middle East, and Asia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Many people unless developed countries live in areas where population is growing very quickly and unemployment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Developed countries in N.  America and Europe with again populations need workers for difficult jobs, so they attract immigrants from less developed countries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783828"/>
                  </a:ext>
                </a:extLst>
              </a:tr>
            </a:tbl>
          </a:graphicData>
        </a:graphic>
      </p:graphicFrame>
      <p:sp>
        <p:nvSpPr>
          <p:cNvPr id="5" name="Rectangle 1">
            <a:extLst>
              <a:ext uri="{FF2B5EF4-FFF2-40B4-BE49-F238E27FC236}">
                <a16:creationId xmlns:a16="http://schemas.microsoft.com/office/drawing/2014/main" id="{7D0C014C-C386-40D2-A58D-EA3F16B09EB0}"/>
              </a:ext>
            </a:extLst>
          </p:cNvPr>
          <p:cNvSpPr>
            <a:spLocks noChangeArrowheads="1"/>
          </p:cNvSpPr>
          <p:nvPr/>
        </p:nvSpPr>
        <p:spPr bwMode="auto">
          <a:xfrm>
            <a:off x="-3761915" y="0"/>
            <a:ext cx="215935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843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5DE3-B060-4299-9BFD-24D3059E5E60}"/>
              </a:ext>
            </a:extLst>
          </p:cNvPr>
          <p:cNvSpPr>
            <a:spLocks noGrp="1"/>
          </p:cNvSpPr>
          <p:nvPr>
            <p:ph type="title"/>
          </p:nvPr>
        </p:nvSpPr>
        <p:spPr>
          <a:xfrm>
            <a:off x="993913" y="119270"/>
            <a:ext cx="11065565" cy="1113182"/>
          </a:xfrm>
        </p:spPr>
        <p:txBody>
          <a:bodyPr>
            <a:normAutofit fontScale="90000"/>
          </a:bodyPr>
          <a:lstStyle/>
          <a:p>
            <a:r>
              <a:rPr lang="en-US" b="1" u="sng" dirty="0">
                <a:solidFill>
                  <a:srgbClr val="00B0F0"/>
                </a:solidFill>
              </a:rPr>
              <a:t>Intervening Obstacles </a:t>
            </a:r>
            <a:r>
              <a:rPr lang="en-US" sz="2000" dirty="0"/>
              <a:t>Event or factor that discourages people from migrating from one place to another</a:t>
            </a:r>
            <a:r>
              <a:rPr lang="en-US" dirty="0"/>
              <a:t>. </a:t>
            </a:r>
            <a:r>
              <a:rPr lang="en-US" b="1" u="sng" dirty="0">
                <a:solidFill>
                  <a:srgbClr val="00B0F0"/>
                </a:solidFill>
              </a:rPr>
              <a:t>and Opportunities: </a:t>
            </a:r>
            <a:r>
              <a:rPr lang="en-US" sz="2000" dirty="0"/>
              <a:t>Factors that encourage people to migrate</a:t>
            </a:r>
          </a:p>
        </p:txBody>
      </p:sp>
      <p:pic>
        <p:nvPicPr>
          <p:cNvPr id="6" name="Content Placeholder 5">
            <a:extLst>
              <a:ext uri="{FF2B5EF4-FFF2-40B4-BE49-F238E27FC236}">
                <a16:creationId xmlns:a16="http://schemas.microsoft.com/office/drawing/2014/main" id="{FCC1DF45-5E0F-4783-86CA-A1D4DE328834}"/>
              </a:ext>
            </a:extLst>
          </p:cNvPr>
          <p:cNvPicPr>
            <a:picLocks noGrp="1" noChangeAspect="1"/>
          </p:cNvPicPr>
          <p:nvPr>
            <p:ph sz="half" idx="1"/>
          </p:nvPr>
        </p:nvPicPr>
        <p:blipFill>
          <a:blip r:embed="rId2"/>
          <a:stretch>
            <a:fillRect/>
          </a:stretch>
        </p:blipFill>
        <p:spPr>
          <a:xfrm>
            <a:off x="132523" y="1232452"/>
            <a:ext cx="6665842" cy="5512905"/>
          </a:xfrm>
        </p:spPr>
      </p:pic>
      <p:pic>
        <p:nvPicPr>
          <p:cNvPr id="8" name="Content Placeholder 7">
            <a:extLst>
              <a:ext uri="{FF2B5EF4-FFF2-40B4-BE49-F238E27FC236}">
                <a16:creationId xmlns:a16="http://schemas.microsoft.com/office/drawing/2014/main" id="{7D7E75DF-8894-4CA6-AF20-B7FB8F0056D0}"/>
              </a:ext>
            </a:extLst>
          </p:cNvPr>
          <p:cNvPicPr>
            <a:picLocks noGrp="1" noChangeAspect="1"/>
          </p:cNvPicPr>
          <p:nvPr>
            <p:ph sz="half" idx="2"/>
          </p:nvPr>
        </p:nvPicPr>
        <p:blipFill>
          <a:blip r:embed="rId3"/>
          <a:stretch>
            <a:fillRect/>
          </a:stretch>
        </p:blipFill>
        <p:spPr>
          <a:xfrm>
            <a:off x="7050157" y="1232452"/>
            <a:ext cx="5009321" cy="5512905"/>
          </a:xfrm>
        </p:spPr>
      </p:pic>
    </p:spTree>
    <p:extLst>
      <p:ext uri="{BB962C8B-B14F-4D97-AF65-F5344CB8AC3E}">
        <p14:creationId xmlns:p14="http://schemas.microsoft.com/office/powerpoint/2010/main" val="48231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1B1B-13F1-4BE3-BE77-843B70124F24}"/>
              </a:ext>
            </a:extLst>
          </p:cNvPr>
          <p:cNvSpPr>
            <a:spLocks noGrp="1"/>
          </p:cNvSpPr>
          <p:nvPr>
            <p:ph type="title"/>
          </p:nvPr>
        </p:nvSpPr>
        <p:spPr>
          <a:xfrm>
            <a:off x="967409" y="119270"/>
            <a:ext cx="11078817" cy="821634"/>
          </a:xfrm>
        </p:spPr>
        <p:txBody>
          <a:bodyPr/>
          <a:lstStyle/>
          <a:p>
            <a:r>
              <a:rPr lang="en-US" dirty="0"/>
              <a:t>                      </a:t>
            </a:r>
            <a:r>
              <a:rPr lang="en-US" b="1" u="sng" dirty="0">
                <a:solidFill>
                  <a:srgbClr val="3366FF"/>
                </a:solidFill>
              </a:rPr>
              <a:t>Obstacles to Migration</a:t>
            </a:r>
          </a:p>
        </p:txBody>
      </p:sp>
      <p:pic>
        <p:nvPicPr>
          <p:cNvPr id="5" name="Content Placeholder 4">
            <a:extLst>
              <a:ext uri="{FF2B5EF4-FFF2-40B4-BE49-F238E27FC236}">
                <a16:creationId xmlns:a16="http://schemas.microsoft.com/office/drawing/2014/main" id="{EED2E8FC-B12B-46CC-A28E-D8249DA30535}"/>
              </a:ext>
            </a:extLst>
          </p:cNvPr>
          <p:cNvPicPr>
            <a:picLocks noGrp="1" noChangeAspect="1"/>
          </p:cNvPicPr>
          <p:nvPr>
            <p:ph idx="1"/>
          </p:nvPr>
        </p:nvPicPr>
        <p:blipFill>
          <a:blip r:embed="rId2"/>
          <a:stretch>
            <a:fillRect/>
          </a:stretch>
        </p:blipFill>
        <p:spPr>
          <a:xfrm>
            <a:off x="556591" y="940904"/>
            <a:ext cx="11078817" cy="5797826"/>
          </a:xfrm>
        </p:spPr>
      </p:pic>
    </p:spTree>
    <p:extLst>
      <p:ext uri="{BB962C8B-B14F-4D97-AF65-F5344CB8AC3E}">
        <p14:creationId xmlns:p14="http://schemas.microsoft.com/office/powerpoint/2010/main" val="343816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DB16-6F8E-40D8-8D19-3DCB8A6D58F5}"/>
              </a:ext>
            </a:extLst>
          </p:cNvPr>
          <p:cNvSpPr>
            <a:spLocks noGrp="1"/>
          </p:cNvSpPr>
          <p:nvPr>
            <p:ph type="title"/>
          </p:nvPr>
        </p:nvSpPr>
        <p:spPr>
          <a:xfrm>
            <a:off x="834887" y="92766"/>
            <a:ext cx="11224591" cy="596347"/>
          </a:xfrm>
        </p:spPr>
        <p:txBody>
          <a:bodyPr>
            <a:normAutofit fontScale="90000"/>
          </a:bodyPr>
          <a:lstStyle/>
          <a:p>
            <a:r>
              <a:rPr lang="en-US" dirty="0"/>
              <a:t>                        </a:t>
            </a:r>
            <a:r>
              <a:rPr lang="en-US" b="1" u="sng" dirty="0">
                <a:solidFill>
                  <a:srgbClr val="C00000"/>
                </a:solidFill>
              </a:rPr>
              <a:t>Why do People Migrate?</a:t>
            </a:r>
          </a:p>
        </p:txBody>
      </p:sp>
      <p:pic>
        <p:nvPicPr>
          <p:cNvPr id="5" name="Content Placeholder 4">
            <a:extLst>
              <a:ext uri="{FF2B5EF4-FFF2-40B4-BE49-F238E27FC236}">
                <a16:creationId xmlns:a16="http://schemas.microsoft.com/office/drawing/2014/main" id="{9C334B6F-33F5-4F37-AD37-AEED54863714}"/>
              </a:ext>
            </a:extLst>
          </p:cNvPr>
          <p:cNvPicPr>
            <a:picLocks noGrp="1" noChangeAspect="1"/>
          </p:cNvPicPr>
          <p:nvPr>
            <p:ph idx="1"/>
          </p:nvPr>
        </p:nvPicPr>
        <p:blipFill>
          <a:blip r:embed="rId2"/>
          <a:stretch>
            <a:fillRect/>
          </a:stretch>
        </p:blipFill>
        <p:spPr>
          <a:xfrm>
            <a:off x="834887" y="795131"/>
            <a:ext cx="11224591" cy="6062870"/>
          </a:xfrm>
        </p:spPr>
      </p:pic>
    </p:spTree>
    <p:extLst>
      <p:ext uri="{BB962C8B-B14F-4D97-AF65-F5344CB8AC3E}">
        <p14:creationId xmlns:p14="http://schemas.microsoft.com/office/powerpoint/2010/main" val="3365058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00E3-DC72-4DAF-94DA-92FDF1E061A7}"/>
              </a:ext>
            </a:extLst>
          </p:cNvPr>
          <p:cNvSpPr>
            <a:spLocks noGrp="1"/>
          </p:cNvSpPr>
          <p:nvPr>
            <p:ph type="title"/>
          </p:nvPr>
        </p:nvSpPr>
        <p:spPr>
          <a:xfrm>
            <a:off x="901149" y="106017"/>
            <a:ext cx="11092068" cy="978629"/>
          </a:xfrm>
        </p:spPr>
        <p:txBody>
          <a:bodyPr anchor="ctr"/>
          <a:lstStyle/>
          <a:p>
            <a:pPr>
              <a:defRPr/>
            </a:pPr>
            <a:r>
              <a:rPr lang="en-US" sz="3300" dirty="0"/>
              <a:t>                            </a:t>
            </a:r>
            <a:r>
              <a:rPr lang="en-US" sz="3300" b="1" u="sng" dirty="0">
                <a:solidFill>
                  <a:schemeClr val="accent6">
                    <a:lumMod val="75000"/>
                  </a:schemeClr>
                </a:solidFill>
              </a:rPr>
              <a:t>Types of migration</a:t>
            </a:r>
          </a:p>
        </p:txBody>
      </p:sp>
      <p:graphicFrame>
        <p:nvGraphicFramePr>
          <p:cNvPr id="4" name="Diagram 3">
            <a:extLst>
              <a:ext uri="{FF2B5EF4-FFF2-40B4-BE49-F238E27FC236}">
                <a16:creationId xmlns:a16="http://schemas.microsoft.com/office/drawing/2014/main" id="{AF545F94-2429-4BFD-8219-7555A6534E71}"/>
              </a:ext>
            </a:extLst>
          </p:cNvPr>
          <p:cNvGraphicFramePr/>
          <p:nvPr/>
        </p:nvGraphicFramePr>
        <p:xfrm>
          <a:off x="1917434" y="1527718"/>
          <a:ext cx="8114097" cy="424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B9E387C-40E2-4AE6-905A-E2DCC253D723}"/>
                  </a:ext>
                </a:extLst>
              </p14:cNvPr>
              <p14:cNvContentPartPr/>
              <p14:nvPr/>
            </p14:nvContentPartPr>
            <p14:xfrm>
              <a:off x="5188080" y="5492880"/>
              <a:ext cx="4539960" cy="1058400"/>
            </p14:xfrm>
          </p:contentPart>
        </mc:Choice>
        <mc:Fallback xmlns="">
          <p:pic>
            <p:nvPicPr>
              <p:cNvPr id="3" name="Ink 2">
                <a:extLst>
                  <a:ext uri="{FF2B5EF4-FFF2-40B4-BE49-F238E27FC236}">
                    <a16:creationId xmlns:a16="http://schemas.microsoft.com/office/drawing/2014/main" id="{6B9E387C-40E2-4AE6-905A-E2DCC253D723}"/>
                  </a:ext>
                </a:extLst>
              </p:cNvPr>
              <p:cNvPicPr/>
              <p:nvPr/>
            </p:nvPicPr>
            <p:blipFill>
              <a:blip r:embed="rId8"/>
              <a:stretch>
                <a:fillRect/>
              </a:stretch>
            </p:blipFill>
            <p:spPr>
              <a:xfrm>
                <a:off x="5178720" y="5483520"/>
                <a:ext cx="4558680" cy="107712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E22E-B285-40F5-B054-064F10F31028}"/>
              </a:ext>
            </a:extLst>
          </p:cNvPr>
          <p:cNvSpPr>
            <a:spLocks noGrp="1"/>
          </p:cNvSpPr>
          <p:nvPr>
            <p:ph type="title"/>
          </p:nvPr>
        </p:nvSpPr>
        <p:spPr>
          <a:xfrm>
            <a:off x="1371600" y="0"/>
            <a:ext cx="9601200" cy="967409"/>
          </a:xfrm>
        </p:spPr>
        <p:txBody>
          <a:bodyPr/>
          <a:lstStyle/>
          <a:p>
            <a:r>
              <a:rPr lang="en-US" dirty="0"/>
              <a:t>               </a:t>
            </a:r>
            <a:r>
              <a:rPr lang="en-US" b="1" u="sng" dirty="0">
                <a:solidFill>
                  <a:srgbClr val="3366FF"/>
                </a:solidFill>
              </a:rPr>
              <a:t>U.S. Push Pull Factors</a:t>
            </a:r>
          </a:p>
        </p:txBody>
      </p:sp>
      <p:pic>
        <p:nvPicPr>
          <p:cNvPr id="5" name="Content Placeholder 4">
            <a:extLst>
              <a:ext uri="{FF2B5EF4-FFF2-40B4-BE49-F238E27FC236}">
                <a16:creationId xmlns:a16="http://schemas.microsoft.com/office/drawing/2014/main" id="{83CC0760-7841-49D4-857B-2EB2A1960238}"/>
              </a:ext>
            </a:extLst>
          </p:cNvPr>
          <p:cNvPicPr>
            <a:picLocks noGrp="1" noChangeAspect="1"/>
          </p:cNvPicPr>
          <p:nvPr>
            <p:ph idx="1"/>
          </p:nvPr>
        </p:nvPicPr>
        <p:blipFill>
          <a:blip r:embed="rId2"/>
          <a:stretch>
            <a:fillRect/>
          </a:stretch>
        </p:blipFill>
        <p:spPr>
          <a:xfrm>
            <a:off x="834887" y="821635"/>
            <a:ext cx="11264348" cy="6036365"/>
          </a:xfrm>
        </p:spPr>
      </p:pic>
    </p:spTree>
    <p:extLst>
      <p:ext uri="{BB962C8B-B14F-4D97-AF65-F5344CB8AC3E}">
        <p14:creationId xmlns:p14="http://schemas.microsoft.com/office/powerpoint/2010/main" val="54281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EBFE-5C52-47FC-AC0B-70E38FF0DAA2}"/>
              </a:ext>
            </a:extLst>
          </p:cNvPr>
          <p:cNvSpPr>
            <a:spLocks noGrp="1"/>
          </p:cNvSpPr>
          <p:nvPr>
            <p:ph type="title"/>
          </p:nvPr>
        </p:nvSpPr>
        <p:spPr>
          <a:xfrm>
            <a:off x="940905" y="119270"/>
            <a:ext cx="10999304" cy="795130"/>
          </a:xfrm>
        </p:spPr>
        <p:txBody>
          <a:bodyPr>
            <a:normAutofit/>
          </a:bodyPr>
          <a:lstStyle/>
          <a:p>
            <a:r>
              <a:rPr lang="en-US" b="1" u="sng" dirty="0">
                <a:solidFill>
                  <a:srgbClr val="FF0066"/>
                </a:solidFill>
              </a:rPr>
              <a:t>Types of Voluntary Migration – Chain Migration</a:t>
            </a:r>
          </a:p>
        </p:txBody>
      </p:sp>
      <p:pic>
        <p:nvPicPr>
          <p:cNvPr id="5" name="Content Placeholder 4">
            <a:extLst>
              <a:ext uri="{FF2B5EF4-FFF2-40B4-BE49-F238E27FC236}">
                <a16:creationId xmlns:a16="http://schemas.microsoft.com/office/drawing/2014/main" id="{3059C03F-5C5F-4D6B-9C36-ADFA401DC567}"/>
              </a:ext>
            </a:extLst>
          </p:cNvPr>
          <p:cNvPicPr>
            <a:picLocks noGrp="1" noChangeAspect="1"/>
          </p:cNvPicPr>
          <p:nvPr>
            <p:ph idx="1"/>
          </p:nvPr>
        </p:nvPicPr>
        <p:blipFill>
          <a:blip r:embed="rId2"/>
          <a:stretch>
            <a:fillRect/>
          </a:stretch>
        </p:blipFill>
        <p:spPr>
          <a:xfrm>
            <a:off x="940904" y="1113183"/>
            <a:ext cx="11118574" cy="5744817"/>
          </a:xfrm>
        </p:spPr>
      </p:pic>
    </p:spTree>
    <p:extLst>
      <p:ext uri="{BB962C8B-B14F-4D97-AF65-F5344CB8AC3E}">
        <p14:creationId xmlns:p14="http://schemas.microsoft.com/office/powerpoint/2010/main" val="188658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7227-FE57-4A7A-B513-8D235033BC5C}"/>
              </a:ext>
            </a:extLst>
          </p:cNvPr>
          <p:cNvSpPr>
            <a:spLocks noGrp="1"/>
          </p:cNvSpPr>
          <p:nvPr>
            <p:ph type="title"/>
          </p:nvPr>
        </p:nvSpPr>
        <p:spPr>
          <a:xfrm>
            <a:off x="781879" y="0"/>
            <a:ext cx="11410122" cy="1671637"/>
          </a:xfrm>
        </p:spPr>
        <p:txBody>
          <a:bodyPr>
            <a:normAutofit fontScale="90000"/>
          </a:bodyPr>
          <a:lstStyle/>
          <a:p>
            <a:r>
              <a:rPr lang="en-US" b="1" u="sng" dirty="0">
                <a:solidFill>
                  <a:srgbClr val="CC0099"/>
                </a:solidFill>
              </a:rPr>
              <a:t>Type of Voluntary Migration - Step Migration:</a:t>
            </a:r>
            <a:br>
              <a:rPr lang="en-US" b="1" u="sng" dirty="0">
                <a:solidFill>
                  <a:srgbClr val="CC0099"/>
                </a:solidFill>
              </a:rPr>
            </a:br>
            <a:r>
              <a:rPr lang="en-US" b="1" dirty="0"/>
              <a:t>Migration</a:t>
            </a:r>
            <a:r>
              <a:rPr lang="en-US" dirty="0"/>
              <a:t> that follows a path of a series of stages or </a:t>
            </a:r>
            <a:r>
              <a:rPr lang="en-US" b="1" dirty="0"/>
              <a:t>steps</a:t>
            </a:r>
            <a:r>
              <a:rPr lang="en-US" dirty="0"/>
              <a:t> towards a final destination</a:t>
            </a:r>
            <a:endParaRPr lang="en-US" b="1" u="sng" dirty="0">
              <a:solidFill>
                <a:srgbClr val="CC0099"/>
              </a:solidFill>
            </a:endParaRPr>
          </a:p>
        </p:txBody>
      </p:sp>
      <p:pic>
        <p:nvPicPr>
          <p:cNvPr id="6" name="Content Placeholder 5">
            <a:extLst>
              <a:ext uri="{FF2B5EF4-FFF2-40B4-BE49-F238E27FC236}">
                <a16:creationId xmlns:a16="http://schemas.microsoft.com/office/drawing/2014/main" id="{C2C9A145-DFA8-427C-996B-D059FC3BDE3C}"/>
              </a:ext>
            </a:extLst>
          </p:cNvPr>
          <p:cNvPicPr>
            <a:picLocks noGrp="1" noChangeAspect="1"/>
          </p:cNvPicPr>
          <p:nvPr>
            <p:ph sz="half" idx="1"/>
          </p:nvPr>
        </p:nvPicPr>
        <p:blipFill>
          <a:blip r:embed="rId2"/>
          <a:stretch>
            <a:fillRect/>
          </a:stretch>
        </p:blipFill>
        <p:spPr>
          <a:xfrm>
            <a:off x="781878" y="1671637"/>
            <a:ext cx="5618922" cy="5186361"/>
          </a:xfrm>
        </p:spPr>
      </p:pic>
      <p:pic>
        <p:nvPicPr>
          <p:cNvPr id="8" name="Content Placeholder 7">
            <a:extLst>
              <a:ext uri="{FF2B5EF4-FFF2-40B4-BE49-F238E27FC236}">
                <a16:creationId xmlns:a16="http://schemas.microsoft.com/office/drawing/2014/main" id="{7240AE23-ADE0-461A-8E67-3B40834EAE33}"/>
              </a:ext>
            </a:extLst>
          </p:cNvPr>
          <p:cNvPicPr>
            <a:picLocks noGrp="1" noChangeAspect="1"/>
          </p:cNvPicPr>
          <p:nvPr>
            <p:ph sz="half" idx="2"/>
          </p:nvPr>
        </p:nvPicPr>
        <p:blipFill>
          <a:blip r:embed="rId3"/>
          <a:stretch>
            <a:fillRect/>
          </a:stretch>
        </p:blipFill>
        <p:spPr>
          <a:xfrm>
            <a:off x="6710362" y="1857375"/>
            <a:ext cx="5667375" cy="5000623"/>
          </a:xfrm>
        </p:spPr>
      </p:pic>
    </p:spTree>
    <p:extLst>
      <p:ext uri="{BB962C8B-B14F-4D97-AF65-F5344CB8AC3E}">
        <p14:creationId xmlns:p14="http://schemas.microsoft.com/office/powerpoint/2010/main" val="365940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EA23-3944-43E7-AA1C-F9F51B88AD0D}"/>
              </a:ext>
            </a:extLst>
          </p:cNvPr>
          <p:cNvSpPr>
            <a:spLocks noGrp="1"/>
          </p:cNvSpPr>
          <p:nvPr>
            <p:ph type="title"/>
          </p:nvPr>
        </p:nvSpPr>
        <p:spPr>
          <a:xfrm>
            <a:off x="1371600" y="0"/>
            <a:ext cx="9601200" cy="384313"/>
          </a:xfrm>
        </p:spPr>
        <p:txBody>
          <a:bodyPr>
            <a:normAutofit fontScale="90000"/>
          </a:bodyPr>
          <a:lstStyle/>
          <a:p>
            <a:endParaRPr lang="en-US" dirty="0"/>
          </a:p>
        </p:txBody>
      </p:sp>
      <p:pic>
        <p:nvPicPr>
          <p:cNvPr id="8" name="Content Placeholder 7">
            <a:extLst>
              <a:ext uri="{FF2B5EF4-FFF2-40B4-BE49-F238E27FC236}">
                <a16:creationId xmlns:a16="http://schemas.microsoft.com/office/drawing/2014/main" id="{A2B399AF-F35E-4889-B471-D42402A9EA2D}"/>
              </a:ext>
            </a:extLst>
          </p:cNvPr>
          <p:cNvPicPr>
            <a:picLocks noGrp="1" noChangeAspect="1"/>
          </p:cNvPicPr>
          <p:nvPr>
            <p:ph idx="1"/>
          </p:nvPr>
        </p:nvPicPr>
        <p:blipFill>
          <a:blip r:embed="rId2"/>
          <a:stretch>
            <a:fillRect/>
          </a:stretch>
        </p:blipFill>
        <p:spPr>
          <a:xfrm>
            <a:off x="742122" y="0"/>
            <a:ext cx="11357113" cy="6732104"/>
          </a:xfrm>
        </p:spPr>
      </p:pic>
    </p:spTree>
    <p:extLst>
      <p:ext uri="{BB962C8B-B14F-4D97-AF65-F5344CB8AC3E}">
        <p14:creationId xmlns:p14="http://schemas.microsoft.com/office/powerpoint/2010/main" val="315096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A149-694F-4445-8197-F675D92FACCB}"/>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C6C31E83-C241-407F-984D-FEE42B05697B}"/>
              </a:ext>
            </a:extLst>
          </p:cNvPr>
          <p:cNvPicPr>
            <a:picLocks noGrp="1" noChangeAspect="1"/>
          </p:cNvPicPr>
          <p:nvPr>
            <p:ph idx="1"/>
          </p:nvPr>
        </p:nvPicPr>
        <p:blipFill>
          <a:blip r:embed="rId2"/>
          <a:stretch>
            <a:fillRect/>
          </a:stretch>
        </p:blipFill>
        <p:spPr>
          <a:xfrm>
            <a:off x="714375" y="271463"/>
            <a:ext cx="11344275" cy="6586537"/>
          </a:xfrm>
        </p:spPr>
      </p:pic>
    </p:spTree>
    <p:extLst>
      <p:ext uri="{BB962C8B-B14F-4D97-AF65-F5344CB8AC3E}">
        <p14:creationId xmlns:p14="http://schemas.microsoft.com/office/powerpoint/2010/main" val="375555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91" y="1"/>
            <a:ext cx="11211339" cy="1086678"/>
          </a:xfrm>
        </p:spPr>
        <p:txBody>
          <a:bodyPr>
            <a:normAutofit/>
          </a:bodyPr>
          <a:lstStyle/>
          <a:p>
            <a:r>
              <a:rPr lang="en-US" b="1" u="sng" dirty="0">
                <a:solidFill>
                  <a:srgbClr val="C00000"/>
                </a:solidFill>
              </a:rPr>
              <a:t>Spatial Interaction and Friction of Distance</a:t>
            </a:r>
          </a:p>
        </p:txBody>
      </p:sp>
      <p:sp>
        <p:nvSpPr>
          <p:cNvPr id="3" name="Content Placeholder 2"/>
          <p:cNvSpPr>
            <a:spLocks noGrp="1"/>
          </p:cNvSpPr>
          <p:nvPr>
            <p:ph idx="1"/>
          </p:nvPr>
        </p:nvSpPr>
        <p:spPr>
          <a:xfrm>
            <a:off x="251791" y="715617"/>
            <a:ext cx="11940209" cy="5885443"/>
          </a:xfrm>
        </p:spPr>
        <p:txBody>
          <a:bodyPr>
            <a:normAutofit/>
          </a:bodyPr>
          <a:lstStyle/>
          <a:p>
            <a:r>
              <a:rPr lang="en-US" b="1" dirty="0">
                <a:solidFill>
                  <a:schemeClr val="bg2">
                    <a:lumMod val="10000"/>
                  </a:schemeClr>
                </a:solidFill>
              </a:rPr>
              <a:t>Distance is not the barrier to communication and travel that it once was for most people.</a:t>
            </a:r>
          </a:p>
          <a:p>
            <a:r>
              <a:rPr lang="en-US" b="1" dirty="0">
                <a:solidFill>
                  <a:srgbClr val="7030A0"/>
                </a:solidFill>
              </a:rPr>
              <a:t>The difficulties we have overcoming these spatial and temporal barriers are commonly referred to as the </a:t>
            </a:r>
            <a:r>
              <a:rPr lang="en-US" b="1" u="sng" dirty="0">
                <a:solidFill>
                  <a:srgbClr val="7030A0"/>
                </a:solidFill>
              </a:rPr>
              <a:t>friction of distance.</a:t>
            </a:r>
            <a:endParaRPr lang="en-US" b="1" dirty="0">
              <a:solidFill>
                <a:srgbClr val="7030A0"/>
              </a:solidFill>
            </a:endParaRPr>
          </a:p>
          <a:p>
            <a:r>
              <a:rPr lang="en-US" b="1" dirty="0">
                <a:solidFill>
                  <a:srgbClr val="CC0099"/>
                </a:solidFill>
              </a:rPr>
              <a:t>The process of coming together and having more contact with each other, even though real distance remains the same, is called </a:t>
            </a:r>
            <a:r>
              <a:rPr lang="en-US" b="1" u="sng" dirty="0">
                <a:solidFill>
                  <a:srgbClr val="CC0099"/>
                </a:solidFill>
              </a:rPr>
              <a:t>space-time compression.</a:t>
            </a:r>
            <a:endParaRPr lang="en-US" b="1" dirty="0">
              <a:solidFill>
                <a:srgbClr val="CC0099"/>
              </a:solidFill>
            </a:endParaRPr>
          </a:p>
          <a:p>
            <a:r>
              <a:rPr lang="en-US" b="1" dirty="0">
                <a:solidFill>
                  <a:srgbClr val="002060"/>
                </a:solidFill>
              </a:rPr>
              <a:t>The </a:t>
            </a:r>
            <a:r>
              <a:rPr lang="en-US" b="1" u="sng" dirty="0">
                <a:solidFill>
                  <a:srgbClr val="002060"/>
                </a:solidFill>
              </a:rPr>
              <a:t>friction of distance </a:t>
            </a:r>
            <a:r>
              <a:rPr lang="en-US" b="1" dirty="0">
                <a:solidFill>
                  <a:srgbClr val="002060"/>
                </a:solidFill>
              </a:rPr>
              <a:t>is being reduced </a:t>
            </a:r>
            <a:r>
              <a:rPr lang="en-US" b="1" u="sng" dirty="0">
                <a:solidFill>
                  <a:srgbClr val="002060"/>
                </a:solidFill>
              </a:rPr>
              <a:t>through space-time compression</a:t>
            </a:r>
            <a:r>
              <a:rPr lang="en-US" b="1" dirty="0">
                <a:solidFill>
                  <a:srgbClr val="002060"/>
                </a:solidFill>
              </a:rPr>
              <a:t>, and as a result, spatial interaction is increasing.</a:t>
            </a:r>
          </a:p>
          <a:p>
            <a:r>
              <a:rPr lang="en-US" b="1" u="sng" dirty="0">
                <a:solidFill>
                  <a:srgbClr val="002060"/>
                </a:solidFill>
              </a:rPr>
              <a:t>Spatial interaction</a:t>
            </a:r>
            <a:r>
              <a:rPr lang="en-US" b="1" dirty="0">
                <a:solidFill>
                  <a:srgbClr val="002060"/>
                </a:solidFill>
              </a:rPr>
              <a:t> is simply the interaction between two places, whether through communication, economic transaction, migration, or travel.</a:t>
            </a:r>
            <a:endParaRPr lang="en-US" b="1" u="sng" dirty="0">
              <a:solidFill>
                <a:srgbClr val="002060"/>
              </a:solidFill>
            </a:endParaRPr>
          </a:p>
        </p:txBody>
      </p:sp>
    </p:spTree>
    <p:extLst>
      <p:ext uri="{BB962C8B-B14F-4D97-AF65-F5344CB8AC3E}">
        <p14:creationId xmlns:p14="http://schemas.microsoft.com/office/powerpoint/2010/main" val="5866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D607-E7A0-49F3-BA71-7430B41DE0B0}"/>
              </a:ext>
            </a:extLst>
          </p:cNvPr>
          <p:cNvSpPr>
            <a:spLocks noGrp="1"/>
          </p:cNvSpPr>
          <p:nvPr>
            <p:ph type="title"/>
          </p:nvPr>
        </p:nvSpPr>
        <p:spPr>
          <a:xfrm>
            <a:off x="1371600" y="119270"/>
            <a:ext cx="9601200" cy="291547"/>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D2913B4A-00DB-4F64-BFF2-C020976C1C86}"/>
              </a:ext>
            </a:extLst>
          </p:cNvPr>
          <p:cNvPicPr>
            <a:picLocks noGrp="1" noChangeAspect="1"/>
          </p:cNvPicPr>
          <p:nvPr>
            <p:ph idx="1"/>
          </p:nvPr>
        </p:nvPicPr>
        <p:blipFill>
          <a:blip r:embed="rId2"/>
          <a:stretch>
            <a:fillRect/>
          </a:stretch>
        </p:blipFill>
        <p:spPr>
          <a:xfrm>
            <a:off x="821635" y="119270"/>
            <a:ext cx="11370365" cy="6738730"/>
          </a:xfrm>
        </p:spPr>
      </p:pic>
    </p:spTree>
    <p:extLst>
      <p:ext uri="{BB962C8B-B14F-4D97-AF65-F5344CB8AC3E}">
        <p14:creationId xmlns:p14="http://schemas.microsoft.com/office/powerpoint/2010/main" val="1918386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45A-CA90-481E-93F4-05A295906F80}"/>
              </a:ext>
            </a:extLst>
          </p:cNvPr>
          <p:cNvSpPr>
            <a:spLocks noGrp="1"/>
          </p:cNvSpPr>
          <p:nvPr>
            <p:ph type="title"/>
          </p:nvPr>
        </p:nvSpPr>
        <p:spPr>
          <a:xfrm>
            <a:off x="1371600" y="106019"/>
            <a:ext cx="9601200" cy="37106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7CA2B09-D7CB-4F11-95BD-D4A0D423F72B}"/>
              </a:ext>
            </a:extLst>
          </p:cNvPr>
          <p:cNvPicPr>
            <a:picLocks noGrp="1" noChangeAspect="1"/>
          </p:cNvPicPr>
          <p:nvPr>
            <p:ph idx="1"/>
          </p:nvPr>
        </p:nvPicPr>
        <p:blipFill>
          <a:blip r:embed="rId2"/>
          <a:stretch>
            <a:fillRect/>
          </a:stretch>
        </p:blipFill>
        <p:spPr>
          <a:xfrm>
            <a:off x="304801" y="212035"/>
            <a:ext cx="11714922" cy="6645965"/>
          </a:xfrm>
        </p:spPr>
      </p:pic>
    </p:spTree>
    <p:extLst>
      <p:ext uri="{BB962C8B-B14F-4D97-AF65-F5344CB8AC3E}">
        <p14:creationId xmlns:p14="http://schemas.microsoft.com/office/powerpoint/2010/main" val="1003134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83" y="110837"/>
            <a:ext cx="12095017" cy="1081860"/>
          </a:xfrm>
        </p:spPr>
        <p:txBody>
          <a:bodyPr>
            <a:normAutofit/>
          </a:bodyPr>
          <a:lstStyle/>
          <a:p>
            <a:r>
              <a:rPr lang="en-US" sz="3200" b="1" u="sng" dirty="0">
                <a:solidFill>
                  <a:srgbClr val="7030A0"/>
                </a:solidFill>
              </a:rPr>
              <a:t>Interregional Migration within the United States</a:t>
            </a:r>
            <a:br>
              <a:rPr lang="en-US" sz="3200" b="1" u="sng" dirty="0">
                <a:solidFill>
                  <a:srgbClr val="7030A0"/>
                </a:solidFill>
              </a:rPr>
            </a:br>
            <a:r>
              <a:rPr lang="en-US" sz="3200" b="1" u="sng" dirty="0">
                <a:solidFill>
                  <a:srgbClr val="7030A0"/>
                </a:solidFill>
              </a:rPr>
              <a:t>Permanent movement from one region of the country to another</a:t>
            </a:r>
          </a:p>
        </p:txBody>
      </p:sp>
      <p:sp>
        <p:nvSpPr>
          <p:cNvPr id="3" name="Content Placeholder 2"/>
          <p:cNvSpPr>
            <a:spLocks noGrp="1"/>
          </p:cNvSpPr>
          <p:nvPr>
            <p:ph sz="half" idx="1"/>
          </p:nvPr>
        </p:nvSpPr>
        <p:spPr>
          <a:xfrm>
            <a:off x="96983" y="1357745"/>
            <a:ext cx="5957453" cy="5237018"/>
          </a:xfrm>
        </p:spPr>
        <p:txBody>
          <a:bodyPr>
            <a:normAutofit fontScale="85000" lnSpcReduction="20000"/>
          </a:bodyPr>
          <a:lstStyle/>
          <a:p>
            <a:r>
              <a:rPr lang="en-US" sz="2400" b="1" u="sng" dirty="0">
                <a:solidFill>
                  <a:srgbClr val="003399"/>
                </a:solidFill>
              </a:rPr>
              <a:t>1790 Hugging the Coast</a:t>
            </a:r>
            <a:r>
              <a:rPr lang="en-US" sz="2400" b="1" dirty="0">
                <a:solidFill>
                  <a:srgbClr val="003399"/>
                </a:solidFill>
              </a:rPr>
              <a:t>: Virtually all colonies settlements were near the Atlantic Coast </a:t>
            </a:r>
          </a:p>
          <a:p>
            <a:r>
              <a:rPr lang="en-US" sz="2400" b="1" u="sng" dirty="0">
                <a:solidFill>
                  <a:srgbClr val="CC0099"/>
                </a:solidFill>
              </a:rPr>
              <a:t>1800-1840 Crossing the Appalachians</a:t>
            </a:r>
            <a:r>
              <a:rPr lang="en-US" sz="2400" b="1" dirty="0">
                <a:solidFill>
                  <a:srgbClr val="CC0099"/>
                </a:solidFill>
              </a:rPr>
              <a:t>: With transportation improvements especially canals, the interior was opened up (NY-Great Lakes</a:t>
            </a:r>
          </a:p>
          <a:p>
            <a:r>
              <a:rPr lang="en-US" sz="2400" b="1" u="sng" dirty="0">
                <a:solidFill>
                  <a:srgbClr val="006600"/>
                </a:solidFill>
              </a:rPr>
              <a:t>1850-1890 Rushing  to the Gold in California:  </a:t>
            </a:r>
            <a:r>
              <a:rPr lang="en-US" sz="2400" b="1" dirty="0">
                <a:solidFill>
                  <a:srgbClr val="006600"/>
                </a:solidFill>
              </a:rPr>
              <a:t>Population shifted westward rapidly  with the pull to California being the Gold Rush </a:t>
            </a:r>
          </a:p>
          <a:p>
            <a:r>
              <a:rPr lang="en-US" sz="2400" b="1" u="sng" dirty="0">
                <a:solidFill>
                  <a:srgbClr val="FF3300"/>
                </a:solidFill>
              </a:rPr>
              <a:t>Rust Belt to Sun Belt</a:t>
            </a:r>
            <a:r>
              <a:rPr lang="en-US" sz="2400" b="1" dirty="0">
                <a:solidFill>
                  <a:srgbClr val="FF3300"/>
                </a:solidFill>
              </a:rPr>
              <a:t>: </a:t>
            </a:r>
            <a:r>
              <a:rPr lang="en-US" sz="2400" b="1" dirty="0"/>
              <a:t>1906’s-1970’s large numbers of white, middle class Americans moved from older northeastern and midwestern cities to the South and West Coast because northern industrial states like Ohio, Michigan and Pennsylvania, places that were industrial powerhouses with vibrant economies, now had factories closing down and people were losing their jobs. Migrants headed south for job opportunities, favorable climate and affordable cost of living. There were new high-tech industries aerospace jobs. The area became known as the Sun Belt</a:t>
            </a:r>
          </a:p>
          <a:p>
            <a:endParaRPr lang="en-US" sz="2400" b="1" dirty="0">
              <a:solidFill>
                <a:srgbClr val="006600"/>
              </a:solidFill>
            </a:endParaRPr>
          </a:p>
        </p:txBody>
      </p:sp>
      <p:sp>
        <p:nvSpPr>
          <p:cNvPr id="4" name="Content Placeholder 3"/>
          <p:cNvSpPr>
            <a:spLocks noGrp="1"/>
          </p:cNvSpPr>
          <p:nvPr>
            <p:ph sz="half" idx="2"/>
          </p:nvPr>
        </p:nvSpPr>
        <p:spPr>
          <a:xfrm>
            <a:off x="6525402" y="1192696"/>
            <a:ext cx="5569615" cy="5568321"/>
          </a:xfrm>
        </p:spPr>
        <p:txBody>
          <a:bodyPr>
            <a:normAutofit fontScale="85000" lnSpcReduction="20000"/>
          </a:bodyPr>
          <a:lstStyle/>
          <a:p>
            <a:r>
              <a:rPr lang="en-US" b="1" u="sng" dirty="0">
                <a:solidFill>
                  <a:srgbClr val="002060"/>
                </a:solidFill>
              </a:rPr>
              <a:t>1900-1940: Filling in the Great Plains</a:t>
            </a:r>
            <a:r>
              <a:rPr lang="en-US" b="1" dirty="0">
                <a:solidFill>
                  <a:srgbClr val="002060"/>
                </a:solidFill>
              </a:rPr>
              <a:t>: The westward movement of the US population with immigrants filling in the Great Plains, Advances in agricultural technology enabled people to cultivate the area. Use of barbed wire reduced dependence on wood fencing, the steel plow to cut thick sod and wind mills and well drilling equipment to pump more water.  Also the federal government gave large land grants to the railroad companies permitted settlers to transport their products to the larger concentrations of customers in the East cost cities</a:t>
            </a:r>
          </a:p>
          <a:p>
            <a:r>
              <a:rPr lang="en-US" b="1" u="sng" dirty="0">
                <a:solidFill>
                  <a:srgbClr val="FF0066"/>
                </a:solidFill>
              </a:rPr>
              <a:t>1950-2010: Moving South</a:t>
            </a:r>
            <a:r>
              <a:rPr lang="en-US" b="1" dirty="0">
                <a:solidFill>
                  <a:srgbClr val="FF0066"/>
                </a:solidFill>
              </a:rPr>
              <a:t>: population centered moved southward for job opportunities and warmer climate..</a:t>
            </a:r>
          </a:p>
          <a:p>
            <a:endParaRPr lang="en-US" dirty="0"/>
          </a:p>
        </p:txBody>
      </p:sp>
    </p:spTree>
    <p:extLst>
      <p:ext uri="{BB962C8B-B14F-4D97-AF65-F5344CB8AC3E}">
        <p14:creationId xmlns:p14="http://schemas.microsoft.com/office/powerpoint/2010/main" val="273110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0"/>
            <a:ext cx="12025745" cy="1330036"/>
          </a:xfrm>
        </p:spPr>
        <p:txBody>
          <a:bodyPr>
            <a:normAutofit/>
          </a:bodyPr>
          <a:lstStyle/>
          <a:p>
            <a:r>
              <a:rPr lang="en-US" b="1" u="sng" dirty="0">
                <a:solidFill>
                  <a:schemeClr val="bg2">
                    <a:lumMod val="10000"/>
                  </a:schemeClr>
                </a:solidFill>
              </a:rPr>
              <a:t>Intraregional</a:t>
            </a:r>
            <a:r>
              <a:rPr lang="en-US" b="1" u="sng" dirty="0">
                <a:solidFill>
                  <a:srgbClr val="C00000"/>
                </a:solidFill>
              </a:rPr>
              <a:t> Migration: Permeant migration within one region of the country</a:t>
            </a:r>
          </a:p>
        </p:txBody>
      </p:sp>
      <p:sp>
        <p:nvSpPr>
          <p:cNvPr id="3" name="Content Placeholder 2"/>
          <p:cNvSpPr>
            <a:spLocks noGrp="1"/>
          </p:cNvSpPr>
          <p:nvPr>
            <p:ph sz="half" idx="1"/>
          </p:nvPr>
        </p:nvSpPr>
        <p:spPr>
          <a:xfrm>
            <a:off x="166255" y="1537855"/>
            <a:ext cx="5653131" cy="5223163"/>
          </a:xfrm>
        </p:spPr>
        <p:txBody>
          <a:bodyPr>
            <a:normAutofit fontScale="92500" lnSpcReduction="10000"/>
          </a:bodyPr>
          <a:lstStyle/>
          <a:p>
            <a:r>
              <a:rPr lang="en-US" b="1" u="sng" dirty="0">
                <a:solidFill>
                  <a:srgbClr val="002060"/>
                </a:solidFill>
              </a:rPr>
              <a:t>Migration from Rural to Urban Areas</a:t>
            </a:r>
            <a:r>
              <a:rPr lang="en-US" b="1" dirty="0">
                <a:solidFill>
                  <a:srgbClr val="002060"/>
                </a:solidFill>
              </a:rPr>
              <a:t>: Migration from rural to urban areas began in the 1800;s as part of the industrial revolution.</a:t>
            </a:r>
          </a:p>
          <a:p>
            <a:endParaRPr lang="en-US" b="1" dirty="0"/>
          </a:p>
          <a:p>
            <a:r>
              <a:rPr lang="en-US" b="1" u="sng" dirty="0">
                <a:solidFill>
                  <a:srgbClr val="CC0099"/>
                </a:solidFill>
              </a:rPr>
              <a:t>Migration from Urban to Suburban Areas</a:t>
            </a:r>
            <a:r>
              <a:rPr lang="en-US" b="1" dirty="0">
                <a:solidFill>
                  <a:srgbClr val="CC0099"/>
                </a:solidFill>
              </a:rPr>
              <a:t>: The major reason for this migration is the Pull of the suburban lifestyle; Detached homes instead of apartments,  private yards, safe plays for children to play, garages. Or driveways so you do not have to pay to park your car, more modern schools, recreational facilities.</a:t>
            </a:r>
          </a:p>
        </p:txBody>
      </p:sp>
      <p:sp>
        <p:nvSpPr>
          <p:cNvPr id="4" name="Content Placeholder 3"/>
          <p:cNvSpPr>
            <a:spLocks noGrp="1"/>
          </p:cNvSpPr>
          <p:nvPr>
            <p:ph sz="half" idx="2"/>
          </p:nvPr>
        </p:nvSpPr>
        <p:spPr>
          <a:xfrm>
            <a:off x="6525403" y="1801091"/>
            <a:ext cx="5500342" cy="4959927"/>
          </a:xfrm>
        </p:spPr>
        <p:txBody>
          <a:bodyPr>
            <a:normAutofit fontScale="92500" lnSpcReduction="10000"/>
          </a:bodyPr>
          <a:lstStyle/>
          <a:p>
            <a:r>
              <a:rPr lang="en-US" b="1" u="sng" dirty="0">
                <a:solidFill>
                  <a:srgbClr val="006600"/>
                </a:solidFill>
              </a:rPr>
              <a:t>Migration from Urban to Rural Areas (</a:t>
            </a:r>
            <a:r>
              <a:rPr lang="en-US" b="1" u="sng" dirty="0" err="1">
                <a:solidFill>
                  <a:srgbClr val="006600"/>
                </a:solidFill>
              </a:rPr>
              <a:t>Counterurbanization</a:t>
            </a:r>
            <a:r>
              <a:rPr lang="en-US" b="1" dirty="0">
                <a:solidFill>
                  <a:srgbClr val="006600"/>
                </a:solidFill>
              </a:rPr>
              <a:t>) The boundaries where suburbs end and the country begins is not well defined but many are moving into more small town or rural communities for lifestyle reasons. Where they can live on farms, own horses, grow their own food and with modern communication and transportation this is easy to do</a:t>
            </a:r>
          </a:p>
        </p:txBody>
      </p:sp>
    </p:spTree>
    <p:extLst>
      <p:ext uri="{BB962C8B-B14F-4D97-AF65-F5344CB8AC3E}">
        <p14:creationId xmlns:p14="http://schemas.microsoft.com/office/powerpoint/2010/main" val="1462178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9639-A83B-4D94-B5FF-B2464B29DEDB}"/>
              </a:ext>
            </a:extLst>
          </p:cNvPr>
          <p:cNvSpPr>
            <a:spLocks noGrp="1"/>
          </p:cNvSpPr>
          <p:nvPr>
            <p:ph type="title"/>
          </p:nvPr>
        </p:nvSpPr>
        <p:spPr>
          <a:xfrm>
            <a:off x="768625" y="0"/>
            <a:ext cx="11423373" cy="940904"/>
          </a:xfrm>
        </p:spPr>
        <p:txBody>
          <a:bodyPr>
            <a:normAutofit/>
          </a:bodyPr>
          <a:lstStyle/>
          <a:p>
            <a:r>
              <a:rPr lang="en-US" b="1" u="sng" dirty="0">
                <a:solidFill>
                  <a:srgbClr val="C00000"/>
                </a:solidFill>
              </a:rPr>
              <a:t>Gravity Model of Migration – Migration Selectivity</a:t>
            </a:r>
          </a:p>
        </p:txBody>
      </p:sp>
      <p:sp>
        <p:nvSpPr>
          <p:cNvPr id="3" name="Content Placeholder 2">
            <a:extLst>
              <a:ext uri="{FF2B5EF4-FFF2-40B4-BE49-F238E27FC236}">
                <a16:creationId xmlns:a16="http://schemas.microsoft.com/office/drawing/2014/main" id="{FD62C64D-F88F-4C2A-B61F-DBF3CE723BED}"/>
              </a:ext>
            </a:extLst>
          </p:cNvPr>
          <p:cNvSpPr>
            <a:spLocks noGrp="1"/>
          </p:cNvSpPr>
          <p:nvPr>
            <p:ph sz="half" idx="1"/>
          </p:nvPr>
        </p:nvSpPr>
        <p:spPr>
          <a:xfrm>
            <a:off x="152789" y="940905"/>
            <a:ext cx="5666597" cy="5917096"/>
          </a:xfrm>
        </p:spPr>
        <p:txBody>
          <a:bodyPr>
            <a:normAutofit lnSpcReduction="10000"/>
          </a:bodyPr>
          <a:lstStyle/>
          <a:p>
            <a:r>
              <a:rPr lang="en-US" b="1" dirty="0">
                <a:solidFill>
                  <a:srgbClr val="006666"/>
                </a:solidFill>
              </a:rPr>
              <a:t>Geographers use the </a:t>
            </a:r>
            <a:r>
              <a:rPr lang="en-US" b="1" dirty="0">
                <a:solidFill>
                  <a:srgbClr val="C00000"/>
                </a:solidFill>
              </a:rPr>
              <a:t>gravity model </a:t>
            </a:r>
            <a:r>
              <a:rPr lang="en-US" b="1" dirty="0">
                <a:solidFill>
                  <a:srgbClr val="006666"/>
                </a:solidFill>
              </a:rPr>
              <a:t>to estimate spatial interaction and movement between two places. It is known as the “gravity” model because it resembles Newton’s theory of gravitational pull.</a:t>
            </a:r>
          </a:p>
          <a:p>
            <a:pPr lvl="1"/>
            <a:r>
              <a:rPr lang="en-US" b="1" dirty="0">
                <a:solidFill>
                  <a:srgbClr val="006666"/>
                </a:solidFill>
              </a:rPr>
              <a:t>Essentially, the </a:t>
            </a:r>
            <a:r>
              <a:rPr lang="en-US" b="1" dirty="0">
                <a:solidFill>
                  <a:srgbClr val="C00000"/>
                </a:solidFill>
              </a:rPr>
              <a:t>gravity model </a:t>
            </a:r>
            <a:r>
              <a:rPr lang="en-US" b="1" dirty="0">
                <a:solidFill>
                  <a:srgbClr val="006666"/>
                </a:solidFill>
              </a:rPr>
              <a:t>predicts that larger places attract more migrants than smaller places.</a:t>
            </a:r>
          </a:p>
          <a:p>
            <a:pPr lvl="1"/>
            <a:r>
              <a:rPr lang="en-US" b="1" dirty="0">
                <a:solidFill>
                  <a:srgbClr val="006666"/>
                </a:solidFill>
              </a:rPr>
              <a:t>It also predicts that closer places attract more migrants than more distant places.</a:t>
            </a:r>
          </a:p>
          <a:p>
            <a:r>
              <a:rPr lang="en-US" b="1" dirty="0">
                <a:solidFill>
                  <a:srgbClr val="006666"/>
                </a:solidFill>
              </a:rPr>
              <a:t>The model can be helpful for predicting migration patterns, but it has limitations. It does not factor in migration selectivity factors</a:t>
            </a:r>
          </a:p>
        </p:txBody>
      </p:sp>
      <p:sp>
        <p:nvSpPr>
          <p:cNvPr id="4" name="Content Placeholder 3">
            <a:extLst>
              <a:ext uri="{FF2B5EF4-FFF2-40B4-BE49-F238E27FC236}">
                <a16:creationId xmlns:a16="http://schemas.microsoft.com/office/drawing/2014/main" id="{571795B3-14DD-4672-8DDB-D140103A4C19}"/>
              </a:ext>
            </a:extLst>
          </p:cNvPr>
          <p:cNvSpPr>
            <a:spLocks noGrp="1"/>
          </p:cNvSpPr>
          <p:nvPr>
            <p:ph sz="half" idx="2"/>
          </p:nvPr>
        </p:nvSpPr>
        <p:spPr>
          <a:xfrm>
            <a:off x="6525402" y="940905"/>
            <a:ext cx="5666597" cy="5917096"/>
          </a:xfrm>
        </p:spPr>
        <p:txBody>
          <a:bodyPr>
            <a:normAutofit lnSpcReduction="10000"/>
          </a:bodyPr>
          <a:lstStyle/>
          <a:p>
            <a:r>
              <a:rPr lang="en-US" b="1" dirty="0">
                <a:solidFill>
                  <a:srgbClr val="7030A0"/>
                </a:solidFill>
              </a:rPr>
              <a:t>The decision to migrate often fits into a predictable pattern based on age, income, and other socio-economic factors.</a:t>
            </a:r>
          </a:p>
          <a:p>
            <a:r>
              <a:rPr lang="en-US" b="1" dirty="0">
                <a:solidFill>
                  <a:srgbClr val="C00000"/>
                </a:solidFill>
              </a:rPr>
              <a:t>Migration Selectivity </a:t>
            </a:r>
            <a:r>
              <a:rPr lang="en-US" b="1" dirty="0">
                <a:solidFill>
                  <a:srgbClr val="7030A0"/>
                </a:solidFill>
              </a:rPr>
              <a:t>is the evaluation of how likely someone is to migrate based on personal, social, and economic factors.</a:t>
            </a:r>
          </a:p>
          <a:p>
            <a:r>
              <a:rPr lang="en-US" b="1" u="sng" dirty="0">
                <a:solidFill>
                  <a:srgbClr val="7030A0"/>
                </a:solidFill>
              </a:rPr>
              <a:t>Age</a:t>
            </a:r>
            <a:r>
              <a:rPr lang="en-US" b="1" dirty="0">
                <a:solidFill>
                  <a:srgbClr val="7030A0"/>
                </a:solidFill>
              </a:rPr>
              <a:t> is the most influential factor. Americans are most likely to move between the ages of 18-30.</a:t>
            </a:r>
          </a:p>
          <a:p>
            <a:r>
              <a:rPr lang="en-US" b="1" u="sng" dirty="0">
                <a:solidFill>
                  <a:srgbClr val="7030A0"/>
                </a:solidFill>
              </a:rPr>
              <a:t>Education</a:t>
            </a:r>
            <a:r>
              <a:rPr lang="en-US" b="1" dirty="0">
                <a:solidFill>
                  <a:srgbClr val="7030A0"/>
                </a:solidFill>
              </a:rPr>
              <a:t> is also a factor. Typically the more educated people are, the more likely they are to make long-distance moves.</a:t>
            </a:r>
            <a:endParaRPr lang="en-US" b="1" u="sng" dirty="0">
              <a:solidFill>
                <a:srgbClr val="7030A0"/>
              </a:solidFill>
            </a:endParaRPr>
          </a:p>
          <a:p>
            <a:endParaRPr lang="en-US" dirty="0"/>
          </a:p>
        </p:txBody>
      </p:sp>
    </p:spTree>
    <p:extLst>
      <p:ext uri="{BB962C8B-B14F-4D97-AF65-F5344CB8AC3E}">
        <p14:creationId xmlns:p14="http://schemas.microsoft.com/office/powerpoint/2010/main" val="293689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7D9B-CF7B-4245-8890-ADEFBE7E2D12}"/>
              </a:ext>
            </a:extLst>
          </p:cNvPr>
          <p:cNvSpPr>
            <a:spLocks noGrp="1"/>
          </p:cNvSpPr>
          <p:nvPr>
            <p:ph type="title"/>
          </p:nvPr>
        </p:nvSpPr>
        <p:spPr>
          <a:xfrm>
            <a:off x="814388" y="1"/>
            <a:ext cx="11377612" cy="1543050"/>
          </a:xfrm>
        </p:spPr>
        <p:txBody>
          <a:bodyPr>
            <a:normAutofit/>
          </a:bodyPr>
          <a:lstStyle/>
          <a:p>
            <a:r>
              <a:rPr lang="en-US" sz="2400" b="1" dirty="0" err="1"/>
              <a:t>Ravenstein's</a:t>
            </a:r>
            <a:r>
              <a:rPr lang="en-US" sz="2400" b="1" dirty="0"/>
              <a:t> Laws of Migration: Most migrants move only a short distance. There is a process of absorption, whereby people immediately surrounding a rapidly growing town move into it and the gaps they leave are filled by migrants from more distant areas, and so on until the attractive force [pull factors] is spent.</a:t>
            </a:r>
          </a:p>
        </p:txBody>
      </p:sp>
      <p:pic>
        <p:nvPicPr>
          <p:cNvPr id="5" name="Content Placeholder 4" descr="A close up of text on a white background&#10;&#10;Description automatically generated">
            <a:extLst>
              <a:ext uri="{FF2B5EF4-FFF2-40B4-BE49-F238E27FC236}">
                <a16:creationId xmlns:a16="http://schemas.microsoft.com/office/drawing/2014/main" id="{6E71233B-C228-4EE8-BDEB-0340DE0183B6}"/>
              </a:ext>
            </a:extLst>
          </p:cNvPr>
          <p:cNvPicPr>
            <a:picLocks noGrp="1" noChangeAspect="1"/>
          </p:cNvPicPr>
          <p:nvPr>
            <p:ph idx="1"/>
          </p:nvPr>
        </p:nvPicPr>
        <p:blipFill>
          <a:blip r:embed="rId2"/>
          <a:stretch>
            <a:fillRect/>
          </a:stretch>
        </p:blipFill>
        <p:spPr>
          <a:xfrm>
            <a:off x="814388" y="1257300"/>
            <a:ext cx="11377612" cy="5600700"/>
          </a:xfrm>
        </p:spPr>
      </p:pic>
    </p:spTree>
    <p:extLst>
      <p:ext uri="{BB962C8B-B14F-4D97-AF65-F5344CB8AC3E}">
        <p14:creationId xmlns:p14="http://schemas.microsoft.com/office/powerpoint/2010/main" val="1499689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2194-8FA6-4273-9C78-EB6CA694086E}"/>
              </a:ext>
            </a:extLst>
          </p:cNvPr>
          <p:cNvSpPr>
            <a:spLocks noGrp="1"/>
          </p:cNvSpPr>
          <p:nvPr>
            <p:ph type="title"/>
          </p:nvPr>
        </p:nvSpPr>
        <p:spPr>
          <a:xfrm>
            <a:off x="887896" y="92765"/>
            <a:ext cx="10084904" cy="848139"/>
          </a:xfrm>
        </p:spPr>
        <p:txBody>
          <a:bodyPr/>
          <a:lstStyle/>
          <a:p>
            <a:r>
              <a:rPr lang="en-US" dirty="0"/>
              <a:t>                 </a:t>
            </a:r>
            <a:r>
              <a:rPr lang="en-US" b="1" u="sng" dirty="0" err="1"/>
              <a:t>Ravenstein</a:t>
            </a:r>
            <a:r>
              <a:rPr lang="en-US" b="1" u="sng" dirty="0"/>
              <a:t> Revisions</a:t>
            </a:r>
          </a:p>
        </p:txBody>
      </p:sp>
      <p:sp>
        <p:nvSpPr>
          <p:cNvPr id="3" name="Content Placeholder 2">
            <a:extLst>
              <a:ext uri="{FF2B5EF4-FFF2-40B4-BE49-F238E27FC236}">
                <a16:creationId xmlns:a16="http://schemas.microsoft.com/office/drawing/2014/main" id="{01D8793E-4A6E-4C28-ACEE-DBF1EB3E7798}"/>
              </a:ext>
            </a:extLst>
          </p:cNvPr>
          <p:cNvSpPr>
            <a:spLocks noGrp="1"/>
          </p:cNvSpPr>
          <p:nvPr>
            <p:ph idx="1"/>
          </p:nvPr>
        </p:nvSpPr>
        <p:spPr>
          <a:xfrm>
            <a:off x="145775" y="1311965"/>
            <a:ext cx="11834190" cy="5446643"/>
          </a:xfrm>
        </p:spPr>
        <p:txBody>
          <a:bodyPr>
            <a:normAutofit fontScale="92500" lnSpcReduction="20000"/>
          </a:bodyPr>
          <a:lstStyle/>
          <a:p>
            <a:r>
              <a:rPr lang="en-US" sz="4000" b="1" dirty="0">
                <a:solidFill>
                  <a:srgbClr val="CC0099"/>
                </a:solidFill>
              </a:rPr>
              <a:t>More migrants are female more likely to migrate within their own country while males go longer distances</a:t>
            </a:r>
          </a:p>
          <a:p>
            <a:r>
              <a:rPr lang="en-US" sz="4000" b="1" dirty="0">
                <a:solidFill>
                  <a:srgbClr val="006666"/>
                </a:solidFill>
              </a:rPr>
              <a:t>Most migrants are among the best educated </a:t>
            </a:r>
          </a:p>
          <a:p>
            <a:r>
              <a:rPr lang="en-US" sz="4000" b="1" dirty="0">
                <a:solidFill>
                  <a:srgbClr val="FF3300"/>
                </a:solidFill>
              </a:rPr>
              <a:t>result: brain drain. </a:t>
            </a:r>
          </a:p>
          <a:p>
            <a:r>
              <a:rPr lang="en-US" sz="4000" b="1" dirty="0">
                <a:solidFill>
                  <a:srgbClr val="006666"/>
                </a:solidFill>
              </a:rPr>
              <a:t>when the most educated people leave their home country</a:t>
            </a:r>
          </a:p>
          <a:p>
            <a:r>
              <a:rPr lang="en-US" sz="4000" b="1" dirty="0">
                <a:solidFill>
                  <a:srgbClr val="006600"/>
                </a:solidFill>
              </a:rPr>
              <a:t>Families are less likely to cross political boarders but is changing</a:t>
            </a:r>
          </a:p>
          <a:p>
            <a:r>
              <a:rPr lang="en-US" sz="4000" b="1" dirty="0">
                <a:solidFill>
                  <a:srgbClr val="003399"/>
                </a:solidFill>
              </a:rPr>
              <a:t>Migration improves economy</a:t>
            </a:r>
          </a:p>
          <a:p>
            <a:r>
              <a:rPr lang="en-US" sz="4000" b="1" dirty="0">
                <a:solidFill>
                  <a:srgbClr val="FF0066"/>
                </a:solidFill>
              </a:rPr>
              <a:t>#1 reason for migration is the economy</a:t>
            </a:r>
          </a:p>
          <a:p>
            <a:r>
              <a:rPr lang="en-US" sz="4000" b="1" dirty="0">
                <a:solidFill>
                  <a:schemeClr val="accent4">
                    <a:lumMod val="50000"/>
                  </a:schemeClr>
                </a:solidFill>
              </a:rPr>
              <a:t>As technology improves so does migration, the obstacles decline, can share information. </a:t>
            </a:r>
          </a:p>
          <a:p>
            <a:endParaRPr lang="en-US" sz="4000" b="1" dirty="0">
              <a:solidFill>
                <a:srgbClr val="003399"/>
              </a:solidFill>
            </a:endParaRPr>
          </a:p>
          <a:p>
            <a:endParaRPr lang="en-US" sz="4000" b="1" dirty="0">
              <a:solidFill>
                <a:srgbClr val="006600"/>
              </a:solidFill>
            </a:endParaRPr>
          </a:p>
        </p:txBody>
      </p:sp>
    </p:spTree>
    <p:extLst>
      <p:ext uri="{BB962C8B-B14F-4D97-AF65-F5344CB8AC3E}">
        <p14:creationId xmlns:p14="http://schemas.microsoft.com/office/powerpoint/2010/main" val="379558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9D71-B261-4258-BAD4-2934B8355CFC}"/>
              </a:ext>
            </a:extLst>
          </p:cNvPr>
          <p:cNvSpPr>
            <a:spLocks noGrp="1"/>
          </p:cNvSpPr>
          <p:nvPr>
            <p:ph type="title"/>
          </p:nvPr>
        </p:nvSpPr>
        <p:spPr>
          <a:xfrm>
            <a:off x="821635" y="92765"/>
            <a:ext cx="11105321" cy="662609"/>
          </a:xfrm>
        </p:spPr>
        <p:txBody>
          <a:bodyPr>
            <a:normAutofit fontScale="90000"/>
          </a:bodyPr>
          <a:lstStyle/>
          <a:p>
            <a:r>
              <a:rPr lang="en-US" dirty="0"/>
              <a:t>                             </a:t>
            </a:r>
            <a:r>
              <a:rPr lang="en-US" b="1" u="sng" dirty="0">
                <a:solidFill>
                  <a:schemeClr val="accent5">
                    <a:lumMod val="75000"/>
                  </a:schemeClr>
                </a:solidFill>
              </a:rPr>
              <a:t>Brain Drain</a:t>
            </a:r>
          </a:p>
        </p:txBody>
      </p:sp>
      <p:pic>
        <p:nvPicPr>
          <p:cNvPr id="5" name="Content Placeholder 4">
            <a:extLst>
              <a:ext uri="{FF2B5EF4-FFF2-40B4-BE49-F238E27FC236}">
                <a16:creationId xmlns:a16="http://schemas.microsoft.com/office/drawing/2014/main" id="{9D048D85-3A7F-4ED9-BB59-F3DD574C4F68}"/>
              </a:ext>
            </a:extLst>
          </p:cNvPr>
          <p:cNvPicPr>
            <a:picLocks noGrp="1" noChangeAspect="1"/>
          </p:cNvPicPr>
          <p:nvPr>
            <p:ph idx="1"/>
          </p:nvPr>
        </p:nvPicPr>
        <p:blipFill>
          <a:blip r:embed="rId2"/>
          <a:stretch>
            <a:fillRect/>
          </a:stretch>
        </p:blipFill>
        <p:spPr>
          <a:xfrm>
            <a:off x="251792" y="927652"/>
            <a:ext cx="11847444" cy="5764696"/>
          </a:xfrm>
        </p:spPr>
      </p:pic>
    </p:spTree>
    <p:extLst>
      <p:ext uri="{BB962C8B-B14F-4D97-AF65-F5344CB8AC3E}">
        <p14:creationId xmlns:p14="http://schemas.microsoft.com/office/powerpoint/2010/main" val="1328249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2DE8-1A76-47B9-8BCB-1381E14B96E4}"/>
              </a:ext>
            </a:extLst>
          </p:cNvPr>
          <p:cNvSpPr>
            <a:spLocks noGrp="1"/>
          </p:cNvSpPr>
          <p:nvPr>
            <p:ph type="title"/>
          </p:nvPr>
        </p:nvSpPr>
        <p:spPr>
          <a:xfrm>
            <a:off x="1371600" y="185530"/>
            <a:ext cx="9601200" cy="715618"/>
          </a:xfrm>
        </p:spPr>
        <p:txBody>
          <a:bodyPr/>
          <a:lstStyle/>
          <a:p>
            <a:endParaRPr lang="en-US" dirty="0"/>
          </a:p>
        </p:txBody>
      </p:sp>
      <p:pic>
        <p:nvPicPr>
          <p:cNvPr id="5" name="Content Placeholder 4">
            <a:extLst>
              <a:ext uri="{FF2B5EF4-FFF2-40B4-BE49-F238E27FC236}">
                <a16:creationId xmlns:a16="http://schemas.microsoft.com/office/drawing/2014/main" id="{143CB4CE-A230-4EDA-8E20-59C0C5BB8DC0}"/>
              </a:ext>
            </a:extLst>
          </p:cNvPr>
          <p:cNvPicPr>
            <a:picLocks noGrp="1" noChangeAspect="1"/>
          </p:cNvPicPr>
          <p:nvPr>
            <p:ph idx="1"/>
          </p:nvPr>
        </p:nvPicPr>
        <p:blipFill>
          <a:blip r:embed="rId2"/>
          <a:stretch>
            <a:fillRect/>
          </a:stretch>
        </p:blipFill>
        <p:spPr>
          <a:xfrm>
            <a:off x="198783" y="185531"/>
            <a:ext cx="11516139" cy="6506818"/>
          </a:xfrm>
        </p:spPr>
      </p:pic>
    </p:spTree>
    <p:extLst>
      <p:ext uri="{BB962C8B-B14F-4D97-AF65-F5344CB8AC3E}">
        <p14:creationId xmlns:p14="http://schemas.microsoft.com/office/powerpoint/2010/main" val="2761771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ED93-35A4-4A53-B9B7-D9AF2C3B72A4}"/>
              </a:ext>
            </a:extLst>
          </p:cNvPr>
          <p:cNvSpPr>
            <a:spLocks noGrp="1"/>
          </p:cNvSpPr>
          <p:nvPr>
            <p:ph type="title"/>
          </p:nvPr>
        </p:nvSpPr>
        <p:spPr>
          <a:xfrm>
            <a:off x="1371600" y="0"/>
            <a:ext cx="9601200" cy="689113"/>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5FAC6748-8530-46F2-94FA-74799845F61A}"/>
              </a:ext>
            </a:extLst>
          </p:cNvPr>
          <p:cNvPicPr>
            <a:picLocks noGrp="1" noChangeAspect="1"/>
          </p:cNvPicPr>
          <p:nvPr>
            <p:ph idx="1"/>
          </p:nvPr>
        </p:nvPicPr>
        <p:blipFill>
          <a:blip r:embed="rId2"/>
          <a:stretch>
            <a:fillRect/>
          </a:stretch>
        </p:blipFill>
        <p:spPr>
          <a:xfrm>
            <a:off x="198783" y="132522"/>
            <a:ext cx="11900452" cy="6725478"/>
          </a:xfrm>
        </p:spPr>
      </p:pic>
    </p:spTree>
    <p:extLst>
      <p:ext uri="{BB962C8B-B14F-4D97-AF65-F5344CB8AC3E}">
        <p14:creationId xmlns:p14="http://schemas.microsoft.com/office/powerpoint/2010/main" val="281553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FB22-0CBF-46AA-A771-3E657F40F966}"/>
              </a:ext>
            </a:extLst>
          </p:cNvPr>
          <p:cNvSpPr>
            <a:spLocks noGrp="1"/>
          </p:cNvSpPr>
          <p:nvPr>
            <p:ph type="title"/>
          </p:nvPr>
        </p:nvSpPr>
        <p:spPr>
          <a:xfrm>
            <a:off x="967409" y="119270"/>
            <a:ext cx="11012555" cy="1007165"/>
          </a:xfrm>
        </p:spPr>
        <p:txBody>
          <a:bodyPr/>
          <a:lstStyle/>
          <a:p>
            <a:r>
              <a:rPr lang="en-US" dirty="0"/>
              <a:t>               </a:t>
            </a:r>
            <a:r>
              <a:rPr lang="en-US" b="1" u="sng" dirty="0">
                <a:solidFill>
                  <a:srgbClr val="7030A0"/>
                </a:solidFill>
              </a:rPr>
              <a:t>Distance Decay and Migration </a:t>
            </a:r>
          </a:p>
        </p:txBody>
      </p:sp>
      <p:pic>
        <p:nvPicPr>
          <p:cNvPr id="6" name="Content Placeholder 5">
            <a:extLst>
              <a:ext uri="{FF2B5EF4-FFF2-40B4-BE49-F238E27FC236}">
                <a16:creationId xmlns:a16="http://schemas.microsoft.com/office/drawing/2014/main" id="{230F7D4E-F7ED-4F04-91E1-55F39E93ED0C}"/>
              </a:ext>
            </a:extLst>
          </p:cNvPr>
          <p:cNvPicPr>
            <a:picLocks noGrp="1" noChangeAspect="1"/>
          </p:cNvPicPr>
          <p:nvPr>
            <p:ph sz="half" idx="1"/>
          </p:nvPr>
        </p:nvPicPr>
        <p:blipFill>
          <a:blip r:embed="rId2"/>
          <a:stretch>
            <a:fillRect/>
          </a:stretch>
        </p:blipFill>
        <p:spPr>
          <a:xfrm>
            <a:off x="808384" y="1126435"/>
            <a:ext cx="5287616" cy="5731565"/>
          </a:xfrm>
        </p:spPr>
      </p:pic>
      <p:pic>
        <p:nvPicPr>
          <p:cNvPr id="8" name="Content Placeholder 7">
            <a:extLst>
              <a:ext uri="{FF2B5EF4-FFF2-40B4-BE49-F238E27FC236}">
                <a16:creationId xmlns:a16="http://schemas.microsoft.com/office/drawing/2014/main" id="{F81B0946-A5AD-4083-BB71-76F20C423B1C}"/>
              </a:ext>
            </a:extLst>
          </p:cNvPr>
          <p:cNvPicPr>
            <a:picLocks noGrp="1" noChangeAspect="1"/>
          </p:cNvPicPr>
          <p:nvPr>
            <p:ph sz="half" idx="2"/>
          </p:nvPr>
        </p:nvPicPr>
        <p:blipFill>
          <a:blip r:embed="rId3"/>
          <a:stretch>
            <a:fillRect/>
          </a:stretch>
        </p:blipFill>
        <p:spPr>
          <a:xfrm>
            <a:off x="6255027" y="1126436"/>
            <a:ext cx="5936974" cy="5618922"/>
          </a:xfrm>
        </p:spPr>
      </p:pic>
    </p:spTree>
    <p:extLst>
      <p:ext uri="{BB962C8B-B14F-4D97-AF65-F5344CB8AC3E}">
        <p14:creationId xmlns:p14="http://schemas.microsoft.com/office/powerpoint/2010/main" val="3457005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DE6A-4C57-400E-8EC0-DE85809178DE}"/>
              </a:ext>
            </a:extLst>
          </p:cNvPr>
          <p:cNvSpPr>
            <a:spLocks noGrp="1"/>
          </p:cNvSpPr>
          <p:nvPr>
            <p:ph type="title"/>
          </p:nvPr>
        </p:nvSpPr>
        <p:spPr>
          <a:xfrm>
            <a:off x="901148" y="0"/>
            <a:ext cx="11290852" cy="742122"/>
          </a:xfrm>
        </p:spPr>
        <p:txBody>
          <a:bodyPr/>
          <a:lstStyle/>
          <a:p>
            <a:r>
              <a:rPr lang="en-US" dirty="0"/>
              <a:t>             </a:t>
            </a:r>
            <a:r>
              <a:rPr lang="en-US" b="1" i="1" u="sng" dirty="0">
                <a:solidFill>
                  <a:srgbClr val="002060"/>
                </a:solidFill>
              </a:rPr>
              <a:t>U.S. Attitudes toward Immigrants</a:t>
            </a:r>
          </a:p>
        </p:txBody>
      </p:sp>
      <p:sp>
        <p:nvSpPr>
          <p:cNvPr id="3" name="Content Placeholder 2">
            <a:extLst>
              <a:ext uri="{FF2B5EF4-FFF2-40B4-BE49-F238E27FC236}">
                <a16:creationId xmlns:a16="http://schemas.microsoft.com/office/drawing/2014/main" id="{3C7E5675-5F7B-481F-98AE-8A5EC39113BC}"/>
              </a:ext>
            </a:extLst>
          </p:cNvPr>
          <p:cNvSpPr>
            <a:spLocks noGrp="1"/>
          </p:cNvSpPr>
          <p:nvPr>
            <p:ph sz="half" idx="1"/>
          </p:nvPr>
        </p:nvSpPr>
        <p:spPr>
          <a:xfrm>
            <a:off x="150329" y="1073427"/>
            <a:ext cx="7410197" cy="5784574"/>
          </a:xfrm>
        </p:spPr>
        <p:txBody>
          <a:bodyPr>
            <a:normAutofit/>
          </a:bodyPr>
          <a:lstStyle/>
          <a:p>
            <a:r>
              <a:rPr lang="en-US" b="1" dirty="0"/>
              <a:t>Americans have always regarded new arrivals with suspicion but tempered their dislike during the nineteenth century because immigrants helped to settle the frontier and extend U.S. control across the continent. </a:t>
            </a:r>
          </a:p>
          <a:p>
            <a:r>
              <a:rPr lang="en-US" b="1" dirty="0">
                <a:solidFill>
                  <a:srgbClr val="002060"/>
                </a:solidFill>
              </a:rPr>
              <a:t>Opposition to immigration intensified when the majority of immigrants ceased to come from Northern and Western Europe</a:t>
            </a:r>
          </a:p>
          <a:p>
            <a:r>
              <a:rPr lang="en-US" b="1" dirty="0"/>
              <a:t>More recently, hostile citizens in California and other states have voted to deny undocumented immigrants' access to most public services, such as schools, day-care centers, and health clinics.</a:t>
            </a:r>
            <a:endParaRPr lang="en-US" sz="1300" b="1" dirty="0"/>
          </a:p>
          <a:p>
            <a:endParaRPr lang="en-US" sz="1300" b="1" dirty="0"/>
          </a:p>
        </p:txBody>
      </p:sp>
      <p:pic>
        <p:nvPicPr>
          <p:cNvPr id="6" name="Content Placeholder 5">
            <a:extLst>
              <a:ext uri="{FF2B5EF4-FFF2-40B4-BE49-F238E27FC236}">
                <a16:creationId xmlns:a16="http://schemas.microsoft.com/office/drawing/2014/main" id="{18CB62FC-51B2-4B7B-8A49-AB2678672DE8}"/>
              </a:ext>
            </a:extLst>
          </p:cNvPr>
          <p:cNvPicPr>
            <a:picLocks noGrp="1" noChangeAspect="1"/>
          </p:cNvPicPr>
          <p:nvPr>
            <p:ph sz="half" idx="2"/>
          </p:nvPr>
        </p:nvPicPr>
        <p:blipFill>
          <a:blip r:embed="rId2"/>
          <a:stretch>
            <a:fillRect/>
          </a:stretch>
        </p:blipFill>
        <p:spPr>
          <a:xfrm>
            <a:off x="7973122" y="907450"/>
            <a:ext cx="4068549" cy="5777948"/>
          </a:xfrm>
        </p:spPr>
      </p:pic>
    </p:spTree>
    <p:extLst>
      <p:ext uri="{BB962C8B-B14F-4D97-AF65-F5344CB8AC3E}">
        <p14:creationId xmlns:p14="http://schemas.microsoft.com/office/powerpoint/2010/main" val="2859861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ED7C-757F-43B5-9747-D2533B25DA29}"/>
              </a:ext>
            </a:extLst>
          </p:cNvPr>
          <p:cNvSpPr>
            <a:spLocks noGrp="1"/>
          </p:cNvSpPr>
          <p:nvPr>
            <p:ph type="title"/>
          </p:nvPr>
        </p:nvSpPr>
        <p:spPr>
          <a:xfrm>
            <a:off x="755374" y="0"/>
            <a:ext cx="11251096" cy="768626"/>
          </a:xfrm>
        </p:spPr>
        <p:txBody>
          <a:bodyPr>
            <a:normAutofit/>
          </a:bodyPr>
          <a:lstStyle/>
          <a:p>
            <a:r>
              <a:rPr lang="en-US" dirty="0"/>
              <a:t>           </a:t>
            </a:r>
            <a:r>
              <a:rPr lang="en-US" b="1" u="sng" dirty="0">
                <a:solidFill>
                  <a:srgbClr val="006600"/>
                </a:solidFill>
              </a:rPr>
              <a:t>Treatment of Guest Workers in Europe</a:t>
            </a:r>
          </a:p>
        </p:txBody>
      </p:sp>
      <p:sp>
        <p:nvSpPr>
          <p:cNvPr id="3" name="Content Placeholder 2">
            <a:extLst>
              <a:ext uri="{FF2B5EF4-FFF2-40B4-BE49-F238E27FC236}">
                <a16:creationId xmlns:a16="http://schemas.microsoft.com/office/drawing/2014/main" id="{17CE2E7B-CA26-4939-9C9F-E63E0EB609FD}"/>
              </a:ext>
            </a:extLst>
          </p:cNvPr>
          <p:cNvSpPr>
            <a:spLocks noGrp="1"/>
          </p:cNvSpPr>
          <p:nvPr>
            <p:ph sz="half" idx="1"/>
          </p:nvPr>
        </p:nvSpPr>
        <p:spPr>
          <a:xfrm>
            <a:off x="251791" y="1126435"/>
            <a:ext cx="6162261" cy="5731565"/>
          </a:xfrm>
        </p:spPr>
        <p:txBody>
          <a:bodyPr>
            <a:normAutofit fontScale="92500" lnSpcReduction="20000"/>
          </a:bodyPr>
          <a:lstStyle/>
          <a:p>
            <a:r>
              <a:rPr lang="en-US" b="1" dirty="0">
                <a:solidFill>
                  <a:srgbClr val="002060"/>
                </a:solidFill>
              </a:rPr>
              <a:t>In Europe, many guest workers suffer from poor social conditions</a:t>
            </a:r>
            <a:r>
              <a:rPr lang="en-US" b="1" dirty="0"/>
              <a:t>.</a:t>
            </a:r>
          </a:p>
          <a:p>
            <a:r>
              <a:rPr lang="en-US" b="1" dirty="0"/>
              <a:t>Both guest workers and their host countries regard the arrangement as temporary. </a:t>
            </a:r>
          </a:p>
          <a:p>
            <a:r>
              <a:rPr lang="en-US" b="1" dirty="0">
                <a:solidFill>
                  <a:srgbClr val="002060"/>
                </a:solidFill>
              </a:rPr>
              <a:t>In reality, however, many guest workers remain indefinitely, especially if they are joined by other family members. </a:t>
            </a:r>
          </a:p>
          <a:p>
            <a:r>
              <a:rPr lang="en-US" b="1" dirty="0"/>
              <a:t>As a result of lower economic growth rates, Middle Eastern and Western European countries have reduced the number of guest workers in recent years.</a:t>
            </a:r>
          </a:p>
          <a:p>
            <a:r>
              <a:rPr lang="en-US" b="1" dirty="0"/>
              <a:t> </a:t>
            </a:r>
            <a:r>
              <a:rPr lang="en-US" b="1" dirty="0">
                <a:solidFill>
                  <a:srgbClr val="002060"/>
                </a:solidFill>
              </a:rPr>
              <a:t>Political parties that support restrictions on immigration have gained support in France, Germany, and other European countries, and attacks by local citizens on immigrants have increased.</a:t>
            </a:r>
          </a:p>
        </p:txBody>
      </p:sp>
      <p:pic>
        <p:nvPicPr>
          <p:cNvPr id="6" name="Content Placeholder 5">
            <a:extLst>
              <a:ext uri="{FF2B5EF4-FFF2-40B4-BE49-F238E27FC236}">
                <a16:creationId xmlns:a16="http://schemas.microsoft.com/office/drawing/2014/main" id="{690B05BC-207C-40DD-A9B6-4FD28A7FDE8B}"/>
              </a:ext>
            </a:extLst>
          </p:cNvPr>
          <p:cNvPicPr>
            <a:picLocks noGrp="1" noChangeAspect="1"/>
          </p:cNvPicPr>
          <p:nvPr>
            <p:ph sz="half" idx="2"/>
          </p:nvPr>
        </p:nvPicPr>
        <p:blipFill>
          <a:blip r:embed="rId2"/>
          <a:stretch>
            <a:fillRect/>
          </a:stretch>
        </p:blipFill>
        <p:spPr>
          <a:xfrm>
            <a:off x="6524625" y="1126435"/>
            <a:ext cx="5667375" cy="5731565"/>
          </a:xfrm>
        </p:spPr>
      </p:pic>
    </p:spTree>
    <p:extLst>
      <p:ext uri="{BB962C8B-B14F-4D97-AF65-F5344CB8AC3E}">
        <p14:creationId xmlns:p14="http://schemas.microsoft.com/office/powerpoint/2010/main" val="869802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1625-4C61-40E2-8406-A2C048CA6438}"/>
              </a:ext>
            </a:extLst>
          </p:cNvPr>
          <p:cNvSpPr>
            <a:spLocks noGrp="1"/>
          </p:cNvSpPr>
          <p:nvPr>
            <p:ph type="title"/>
          </p:nvPr>
        </p:nvSpPr>
        <p:spPr>
          <a:xfrm>
            <a:off x="887896" y="0"/>
            <a:ext cx="11184834" cy="689113"/>
          </a:xfrm>
        </p:spPr>
        <p:txBody>
          <a:bodyPr>
            <a:normAutofit/>
          </a:bodyPr>
          <a:lstStyle/>
          <a:p>
            <a:r>
              <a:rPr lang="en-US" sz="3600" b="1" u="sng" dirty="0"/>
              <a:t>Migration from Metropolitan to Non-Metropolitan Areas</a:t>
            </a:r>
          </a:p>
        </p:txBody>
      </p:sp>
      <p:sp>
        <p:nvSpPr>
          <p:cNvPr id="3" name="Content Placeholder 2">
            <a:extLst>
              <a:ext uri="{FF2B5EF4-FFF2-40B4-BE49-F238E27FC236}">
                <a16:creationId xmlns:a16="http://schemas.microsoft.com/office/drawing/2014/main" id="{D704F8CC-E6E2-4FA8-A814-695ADA527E1E}"/>
              </a:ext>
            </a:extLst>
          </p:cNvPr>
          <p:cNvSpPr>
            <a:spLocks noGrp="1"/>
          </p:cNvSpPr>
          <p:nvPr>
            <p:ph idx="1"/>
          </p:nvPr>
        </p:nvSpPr>
        <p:spPr>
          <a:xfrm>
            <a:off x="318052" y="828675"/>
            <a:ext cx="11754678" cy="5890177"/>
          </a:xfrm>
        </p:spPr>
        <p:txBody>
          <a:bodyPr>
            <a:normAutofit lnSpcReduction="10000"/>
          </a:bodyPr>
          <a:lstStyle/>
          <a:p>
            <a:r>
              <a:rPr lang="en-US" b="1" dirty="0">
                <a:solidFill>
                  <a:srgbClr val="0070C0"/>
                </a:solidFill>
              </a:rPr>
              <a:t>During the late twentieth century, the more developed countries of North America and Western Europe witnessed a new trend.</a:t>
            </a:r>
          </a:p>
          <a:p>
            <a:r>
              <a:rPr lang="en-US" b="1" dirty="0"/>
              <a:t> </a:t>
            </a:r>
            <a:r>
              <a:rPr lang="en-US" b="1" dirty="0">
                <a:solidFill>
                  <a:srgbClr val="006600"/>
                </a:solidFill>
              </a:rPr>
              <a:t>More people in these regions immigrated into rural areas than emigrated out of them. </a:t>
            </a:r>
          </a:p>
          <a:p>
            <a:r>
              <a:rPr lang="en-US" b="1" dirty="0"/>
              <a:t>Net migration from urban to rural areas is called counter-urbanization.</a:t>
            </a:r>
          </a:p>
          <a:p>
            <a:r>
              <a:rPr lang="en-US" b="1" dirty="0"/>
              <a:t>  </a:t>
            </a:r>
            <a:r>
              <a:rPr lang="en-US" b="1" dirty="0">
                <a:solidFill>
                  <a:srgbClr val="0070C0"/>
                </a:solidFill>
              </a:rPr>
              <a:t>Most counter-urbanization represents genuine migration from cities and suburbs to small towns and rural communities. </a:t>
            </a:r>
          </a:p>
          <a:p>
            <a:r>
              <a:rPr lang="en-US" b="1" dirty="0">
                <a:solidFill>
                  <a:srgbClr val="006600"/>
                </a:solidFill>
              </a:rPr>
              <a:t> Like suburbanization, people move from urban to rural areas for lifestyle reasons.</a:t>
            </a:r>
          </a:p>
          <a:p>
            <a:r>
              <a:rPr lang="en-US" b="1" dirty="0"/>
              <a:t> Many migrants from urban to rural areas are retired people.</a:t>
            </a:r>
          </a:p>
          <a:p>
            <a:r>
              <a:rPr lang="en-US" b="1" dirty="0"/>
              <a:t> </a:t>
            </a:r>
            <a:r>
              <a:rPr lang="en-US" b="1" dirty="0">
                <a:solidFill>
                  <a:srgbClr val="0070C0"/>
                </a:solidFill>
              </a:rPr>
              <a:t>Counter-urbanization has stopped in the United States because of poor economic conditions in some rural areas. </a:t>
            </a:r>
          </a:p>
          <a:p>
            <a:r>
              <a:rPr lang="en-US" b="1" dirty="0"/>
              <a:t> </a:t>
            </a:r>
            <a:r>
              <a:rPr lang="en-US" b="1" dirty="0">
                <a:solidFill>
                  <a:srgbClr val="006600"/>
                </a:solidFill>
              </a:rPr>
              <a:t>Future migration trends are unpredictable in more developed countries, because future economic conditions are difficult to forecast.</a:t>
            </a:r>
          </a:p>
        </p:txBody>
      </p:sp>
    </p:spTree>
    <p:extLst>
      <p:ext uri="{BB962C8B-B14F-4D97-AF65-F5344CB8AC3E}">
        <p14:creationId xmlns:p14="http://schemas.microsoft.com/office/powerpoint/2010/main" val="49925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6D0D-A133-475B-8061-7D427F3A164D}"/>
              </a:ext>
            </a:extLst>
          </p:cNvPr>
          <p:cNvSpPr>
            <a:spLocks noGrp="1"/>
          </p:cNvSpPr>
          <p:nvPr>
            <p:ph type="title"/>
          </p:nvPr>
        </p:nvSpPr>
        <p:spPr>
          <a:xfrm>
            <a:off x="145774" y="1"/>
            <a:ext cx="11208026" cy="1444486"/>
          </a:xfrm>
        </p:spPr>
        <p:txBody>
          <a:bodyPr/>
          <a:lstStyle/>
          <a:p>
            <a:r>
              <a:rPr lang="en-US" dirty="0"/>
              <a:t>                     </a:t>
            </a:r>
            <a:r>
              <a:rPr lang="en-US" b="1" u="sng" dirty="0">
                <a:solidFill>
                  <a:srgbClr val="C00000"/>
                </a:solidFill>
              </a:rPr>
              <a:t>Quick Summary of Migration</a:t>
            </a:r>
          </a:p>
        </p:txBody>
      </p:sp>
      <p:sp>
        <p:nvSpPr>
          <p:cNvPr id="3" name="Content Placeholder 2">
            <a:extLst>
              <a:ext uri="{FF2B5EF4-FFF2-40B4-BE49-F238E27FC236}">
                <a16:creationId xmlns:a16="http://schemas.microsoft.com/office/drawing/2014/main" id="{75CB4EBF-CF13-4767-AA3F-69F50F44223C}"/>
              </a:ext>
            </a:extLst>
          </p:cNvPr>
          <p:cNvSpPr>
            <a:spLocks noGrp="1"/>
          </p:cNvSpPr>
          <p:nvPr>
            <p:ph sz="half" idx="1"/>
          </p:nvPr>
        </p:nvSpPr>
        <p:spPr>
          <a:xfrm>
            <a:off x="145774" y="1444487"/>
            <a:ext cx="5874026" cy="5247860"/>
          </a:xfrm>
        </p:spPr>
        <p:txBody>
          <a:bodyPr>
            <a:normAutofit fontScale="92500" lnSpcReduction="20000"/>
          </a:bodyPr>
          <a:lstStyle/>
          <a:p>
            <a:r>
              <a:rPr lang="en-US" b="1" dirty="0">
                <a:solidFill>
                  <a:srgbClr val="C00000"/>
                </a:solidFill>
              </a:rPr>
              <a:t>Chapter 3; key issue 1 Why Do People Migrate?</a:t>
            </a:r>
            <a:br>
              <a:rPr lang="en-US" dirty="0">
                <a:solidFill>
                  <a:srgbClr val="7030A0"/>
                </a:solidFill>
              </a:rPr>
            </a:br>
            <a:r>
              <a:rPr lang="en-US" b="1" dirty="0">
                <a:solidFill>
                  <a:srgbClr val="7030A0"/>
                </a:solidFill>
              </a:rPr>
              <a:t>Many people migrate for better job opportunities because generally the better job one has the better one’s quality of life is For fear of prosecution. </a:t>
            </a:r>
          </a:p>
          <a:p>
            <a:r>
              <a:rPr lang="en-US" b="1" dirty="0">
                <a:solidFill>
                  <a:srgbClr val="7030A0"/>
                </a:solidFill>
              </a:rPr>
              <a:t>Many people leave an area because the land is war torn, are wanted for unfair prosecution, and the crime rate and violence in an are can force people out</a:t>
            </a:r>
            <a:endParaRPr lang="en-US" b="1" dirty="0"/>
          </a:p>
        </p:txBody>
      </p:sp>
      <p:sp>
        <p:nvSpPr>
          <p:cNvPr id="4" name="Content Placeholder 3">
            <a:extLst>
              <a:ext uri="{FF2B5EF4-FFF2-40B4-BE49-F238E27FC236}">
                <a16:creationId xmlns:a16="http://schemas.microsoft.com/office/drawing/2014/main" id="{F9CF6857-7FFF-46C0-8793-51DB31337121}"/>
              </a:ext>
            </a:extLst>
          </p:cNvPr>
          <p:cNvSpPr>
            <a:spLocks noGrp="1"/>
          </p:cNvSpPr>
          <p:nvPr>
            <p:ph sz="half" idx="2"/>
          </p:nvPr>
        </p:nvSpPr>
        <p:spPr>
          <a:xfrm>
            <a:off x="6172200" y="1325216"/>
            <a:ext cx="5874026" cy="5367131"/>
          </a:xfrm>
        </p:spPr>
        <p:txBody>
          <a:bodyPr>
            <a:normAutofit fontScale="92500" lnSpcReduction="20000"/>
          </a:bodyPr>
          <a:lstStyle/>
          <a:p>
            <a:r>
              <a:rPr lang="en-US" b="1" u="sng" dirty="0">
                <a:solidFill>
                  <a:srgbClr val="C00000"/>
                </a:solidFill>
              </a:rPr>
              <a:t>Chapter 3; key issue 2 Where Are Migrants Distributed?</a:t>
            </a:r>
          </a:p>
          <a:p>
            <a:pPr marL="0" indent="0">
              <a:buNone/>
            </a:pPr>
            <a:endParaRPr lang="en-US" b="1" u="sng" dirty="0">
              <a:solidFill>
                <a:srgbClr val="FF0000"/>
              </a:solidFill>
            </a:endParaRPr>
          </a:p>
          <a:p>
            <a:r>
              <a:rPr lang="en-US" b="1" dirty="0">
                <a:solidFill>
                  <a:srgbClr val="7030A0"/>
                </a:solidFill>
              </a:rPr>
              <a:t>Migrants are often distributed by where the most economic opportunities are.</a:t>
            </a:r>
          </a:p>
          <a:p>
            <a:r>
              <a:rPr lang="en-US" b="1" dirty="0">
                <a:solidFill>
                  <a:srgbClr val="7030A0"/>
                </a:solidFill>
              </a:rPr>
              <a:t> Places such as the United States, Canada, Australia, and Europe (ten years ago) were places of huge economic success. </a:t>
            </a:r>
          </a:p>
          <a:p>
            <a:r>
              <a:rPr lang="en-US" b="1" dirty="0">
                <a:solidFill>
                  <a:srgbClr val="7030A0"/>
                </a:solidFill>
              </a:rPr>
              <a:t>An example of this is during the American Industrial Revolution, many Europeans moved to the United States for economic opportunities they lacked in Europe.</a:t>
            </a:r>
            <a:br>
              <a:rPr lang="en-US" b="1" dirty="0">
                <a:solidFill>
                  <a:srgbClr val="7030A0"/>
                </a:solidFill>
              </a:rPr>
            </a:br>
            <a:endParaRPr lang="en-US" b="1" dirty="0">
              <a:solidFill>
                <a:srgbClr val="7030A0"/>
              </a:solidFill>
            </a:endParaRPr>
          </a:p>
          <a:p>
            <a:endParaRPr lang="en-US" dirty="0"/>
          </a:p>
        </p:txBody>
      </p:sp>
    </p:spTree>
    <p:extLst>
      <p:ext uri="{BB962C8B-B14F-4D97-AF65-F5344CB8AC3E}">
        <p14:creationId xmlns:p14="http://schemas.microsoft.com/office/powerpoint/2010/main" val="3538061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3763-B7A2-4459-8137-DBA8B27964E2}"/>
              </a:ext>
            </a:extLst>
          </p:cNvPr>
          <p:cNvSpPr>
            <a:spLocks noGrp="1"/>
          </p:cNvSpPr>
          <p:nvPr>
            <p:ph type="title"/>
          </p:nvPr>
        </p:nvSpPr>
        <p:spPr>
          <a:xfrm>
            <a:off x="838200" y="152401"/>
            <a:ext cx="10515600" cy="1093303"/>
          </a:xfrm>
        </p:spPr>
        <p:txBody>
          <a:bodyPr/>
          <a:lstStyle/>
          <a:p>
            <a:r>
              <a:rPr lang="en-US" dirty="0"/>
              <a:t>                   </a:t>
            </a:r>
            <a:r>
              <a:rPr lang="en-US" b="1" u="sng" dirty="0">
                <a:solidFill>
                  <a:srgbClr val="C00000"/>
                </a:solidFill>
              </a:rPr>
              <a:t>Quick Summary of Migration</a:t>
            </a:r>
          </a:p>
        </p:txBody>
      </p:sp>
      <p:sp>
        <p:nvSpPr>
          <p:cNvPr id="3" name="Content Placeholder 2">
            <a:extLst>
              <a:ext uri="{FF2B5EF4-FFF2-40B4-BE49-F238E27FC236}">
                <a16:creationId xmlns:a16="http://schemas.microsoft.com/office/drawing/2014/main" id="{07492125-22A3-40F1-B4B5-288B4F779140}"/>
              </a:ext>
            </a:extLst>
          </p:cNvPr>
          <p:cNvSpPr>
            <a:spLocks noGrp="1"/>
          </p:cNvSpPr>
          <p:nvPr>
            <p:ph sz="half" idx="1"/>
          </p:nvPr>
        </p:nvSpPr>
        <p:spPr>
          <a:xfrm>
            <a:off x="0" y="1417983"/>
            <a:ext cx="6019800" cy="5287616"/>
          </a:xfrm>
        </p:spPr>
        <p:txBody>
          <a:bodyPr>
            <a:normAutofit fontScale="77500" lnSpcReduction="20000"/>
          </a:bodyPr>
          <a:lstStyle/>
          <a:p>
            <a:r>
              <a:rPr lang="en-US" b="1" u="sng" dirty="0">
                <a:solidFill>
                  <a:srgbClr val="C00000"/>
                </a:solidFill>
              </a:rPr>
              <a:t>Chapter 3; key issue 3 Why Do Migrants Face Obstacles?</a:t>
            </a:r>
          </a:p>
          <a:p>
            <a:r>
              <a:rPr lang="en-US" b="1" dirty="0">
                <a:solidFill>
                  <a:srgbClr val="7030A0"/>
                </a:solidFill>
              </a:rPr>
              <a:t>Migrant face obstacles such as Immigration policies of host countries. Such as the United States, the US has a quota that when filled for that year no other people can immigrate in legally. </a:t>
            </a:r>
          </a:p>
          <a:p>
            <a:r>
              <a:rPr lang="en-US" b="1" dirty="0">
                <a:solidFill>
                  <a:srgbClr val="7030A0"/>
                </a:solidFill>
              </a:rPr>
              <a:t>Cultural problems leaving their own country. Sometimes countries do not want their people to leave for fear of what they may say about the internal integrity of that state. Examples of this include Cuba, North Korea, and West Germany. </a:t>
            </a:r>
          </a:p>
          <a:p>
            <a:r>
              <a:rPr lang="en-US" b="1" dirty="0">
                <a:solidFill>
                  <a:srgbClr val="7030A0"/>
                </a:solidFill>
              </a:rPr>
              <a:t>Migrant also face physical barriers such as mountains, oceans, and deserts. These however are now not as much as a problem due to the invention and commercialization of the airplane</a:t>
            </a:r>
            <a:r>
              <a:rPr lang="en-US" b="1" dirty="0"/>
              <a:t>.</a:t>
            </a:r>
          </a:p>
          <a:p>
            <a:endParaRPr lang="en-US" dirty="0"/>
          </a:p>
        </p:txBody>
      </p:sp>
      <p:sp>
        <p:nvSpPr>
          <p:cNvPr id="4" name="Content Placeholder 3">
            <a:extLst>
              <a:ext uri="{FF2B5EF4-FFF2-40B4-BE49-F238E27FC236}">
                <a16:creationId xmlns:a16="http://schemas.microsoft.com/office/drawing/2014/main" id="{A94CCD69-6246-4702-B931-F0ADDE707C2E}"/>
              </a:ext>
            </a:extLst>
          </p:cNvPr>
          <p:cNvSpPr>
            <a:spLocks noGrp="1"/>
          </p:cNvSpPr>
          <p:nvPr>
            <p:ph sz="half" idx="2"/>
          </p:nvPr>
        </p:nvSpPr>
        <p:spPr>
          <a:xfrm>
            <a:off x="6172200" y="1417984"/>
            <a:ext cx="5900530" cy="5287616"/>
          </a:xfrm>
        </p:spPr>
        <p:txBody>
          <a:bodyPr>
            <a:normAutofit fontScale="77500" lnSpcReduction="20000"/>
          </a:bodyPr>
          <a:lstStyle/>
          <a:p>
            <a:r>
              <a:rPr lang="en-US" b="1" dirty="0">
                <a:solidFill>
                  <a:srgbClr val="C00000"/>
                </a:solidFill>
              </a:rPr>
              <a:t>Chapter 3; key issue 4 Why Do People Migrate Within a Country?</a:t>
            </a:r>
          </a:p>
          <a:p>
            <a:r>
              <a:rPr lang="en-US" sz="4000" b="1" dirty="0">
                <a:solidFill>
                  <a:srgbClr val="7030A0"/>
                </a:solidFill>
              </a:rPr>
              <a:t>People may migrate within a country due to political strife in a certain area that they wish to get away from. </a:t>
            </a:r>
          </a:p>
          <a:p>
            <a:r>
              <a:rPr lang="en-US" sz="4000" b="1" dirty="0">
                <a:solidFill>
                  <a:srgbClr val="7030A0"/>
                </a:solidFill>
              </a:rPr>
              <a:t>AN example of this is Cyprus. In the north there are the Greeks and in the south there are the Turks.</a:t>
            </a:r>
          </a:p>
          <a:p>
            <a:r>
              <a:rPr lang="en-US" sz="4000" b="1" dirty="0">
                <a:solidFill>
                  <a:srgbClr val="7030A0"/>
                </a:solidFill>
              </a:rPr>
              <a:t> In the middle there are often open conflicts which is why there is a armed gate/wall dividing the to ethnicities.</a:t>
            </a:r>
          </a:p>
          <a:p>
            <a:endParaRPr lang="en-US" dirty="0"/>
          </a:p>
        </p:txBody>
      </p:sp>
    </p:spTree>
    <p:extLst>
      <p:ext uri="{BB962C8B-B14F-4D97-AF65-F5344CB8AC3E}">
        <p14:creationId xmlns:p14="http://schemas.microsoft.com/office/powerpoint/2010/main" val="378411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0CF2-A495-45E4-B119-B5C0DB05A4E4}"/>
              </a:ext>
            </a:extLst>
          </p:cNvPr>
          <p:cNvSpPr>
            <a:spLocks noGrp="1"/>
          </p:cNvSpPr>
          <p:nvPr>
            <p:ph type="title"/>
          </p:nvPr>
        </p:nvSpPr>
        <p:spPr>
          <a:xfrm>
            <a:off x="1371600" y="92765"/>
            <a:ext cx="9601200" cy="1258957"/>
          </a:xfrm>
        </p:spPr>
        <p:txBody>
          <a:bodyPr/>
          <a:lstStyle/>
          <a:p>
            <a:r>
              <a:rPr lang="en-US" dirty="0"/>
              <a:t>                </a:t>
            </a:r>
            <a:r>
              <a:rPr lang="en-US" b="1" u="sng" dirty="0">
                <a:solidFill>
                  <a:srgbClr val="7030A0"/>
                </a:solidFill>
              </a:rPr>
              <a:t>Why do People Migrate?</a:t>
            </a:r>
          </a:p>
        </p:txBody>
      </p:sp>
      <p:sp>
        <p:nvSpPr>
          <p:cNvPr id="3" name="Content Placeholder 2">
            <a:extLst>
              <a:ext uri="{FF2B5EF4-FFF2-40B4-BE49-F238E27FC236}">
                <a16:creationId xmlns:a16="http://schemas.microsoft.com/office/drawing/2014/main" id="{7D55AE44-966E-4202-9D86-93AFF3FCA04D}"/>
              </a:ext>
            </a:extLst>
          </p:cNvPr>
          <p:cNvSpPr>
            <a:spLocks noGrp="1"/>
          </p:cNvSpPr>
          <p:nvPr>
            <p:ph sz="half" idx="1"/>
          </p:nvPr>
        </p:nvSpPr>
        <p:spPr>
          <a:xfrm>
            <a:off x="795130" y="1232453"/>
            <a:ext cx="5024256" cy="5446644"/>
          </a:xfrm>
        </p:spPr>
        <p:txBody>
          <a:bodyPr>
            <a:normAutofit/>
          </a:bodyPr>
          <a:lstStyle/>
          <a:p>
            <a:r>
              <a:rPr lang="en-US" sz="3200" b="1" u="sng" dirty="0">
                <a:solidFill>
                  <a:srgbClr val="006600"/>
                </a:solidFill>
              </a:rPr>
              <a:t>Migration</a:t>
            </a:r>
            <a:r>
              <a:rPr lang="en-US" sz="3200" b="1" dirty="0">
                <a:solidFill>
                  <a:srgbClr val="006600"/>
                </a:solidFill>
              </a:rPr>
              <a:t>: The permanent or semi-permanent relocation of people from one place to another</a:t>
            </a:r>
          </a:p>
          <a:p>
            <a:r>
              <a:rPr lang="en-US" sz="3200" b="1" dirty="0">
                <a:solidFill>
                  <a:srgbClr val="002060"/>
                </a:solidFill>
              </a:rPr>
              <a:t>Geographers study from where people migrate to where they migrate and why</a:t>
            </a:r>
          </a:p>
        </p:txBody>
      </p:sp>
      <p:sp>
        <p:nvSpPr>
          <p:cNvPr id="4" name="Content Placeholder 3">
            <a:extLst>
              <a:ext uri="{FF2B5EF4-FFF2-40B4-BE49-F238E27FC236}">
                <a16:creationId xmlns:a16="http://schemas.microsoft.com/office/drawing/2014/main" id="{62F6CE13-B030-43D9-B095-D1D806354692}"/>
              </a:ext>
            </a:extLst>
          </p:cNvPr>
          <p:cNvSpPr>
            <a:spLocks noGrp="1"/>
          </p:cNvSpPr>
          <p:nvPr>
            <p:ph sz="half" idx="2"/>
          </p:nvPr>
        </p:nvSpPr>
        <p:spPr>
          <a:xfrm>
            <a:off x="6525402" y="1232453"/>
            <a:ext cx="5666597" cy="5446644"/>
          </a:xfrm>
        </p:spPr>
        <p:txBody>
          <a:bodyPr>
            <a:normAutofit/>
          </a:bodyPr>
          <a:lstStyle/>
          <a:p>
            <a:r>
              <a:rPr lang="en-US" sz="3200" b="1" i="1" u="sng" dirty="0">
                <a:solidFill>
                  <a:srgbClr val="0066CC"/>
                </a:solidFill>
              </a:rPr>
              <a:t>Three main motivations for Migration</a:t>
            </a:r>
          </a:p>
          <a:p>
            <a:pPr marL="0" indent="0">
              <a:buNone/>
            </a:pPr>
            <a:r>
              <a:rPr lang="en-US" sz="3200" b="1" dirty="0"/>
              <a:t>     </a:t>
            </a:r>
            <a:r>
              <a:rPr lang="en-US" sz="3200" b="1" dirty="0">
                <a:solidFill>
                  <a:srgbClr val="00B050"/>
                </a:solidFill>
              </a:rPr>
              <a:t>1. Economic Opportunity</a:t>
            </a:r>
          </a:p>
          <a:p>
            <a:pPr marL="0" indent="0">
              <a:buNone/>
            </a:pPr>
            <a:r>
              <a:rPr lang="en-US" sz="3200" b="1" dirty="0"/>
              <a:t>      </a:t>
            </a:r>
            <a:r>
              <a:rPr lang="en-US" sz="3200" b="1" dirty="0">
                <a:solidFill>
                  <a:srgbClr val="CC0099"/>
                </a:solidFill>
              </a:rPr>
              <a:t>2. Cultural Freedom</a:t>
            </a:r>
          </a:p>
          <a:p>
            <a:pPr marL="0" indent="0">
              <a:buNone/>
            </a:pPr>
            <a:r>
              <a:rPr lang="en-US" sz="3200" b="1" dirty="0"/>
              <a:t>      </a:t>
            </a:r>
            <a:r>
              <a:rPr lang="en-US" sz="3200" b="1" dirty="0">
                <a:solidFill>
                  <a:srgbClr val="003399"/>
                </a:solidFill>
              </a:rPr>
              <a:t>3. Environmental Comfort</a:t>
            </a:r>
          </a:p>
        </p:txBody>
      </p:sp>
    </p:spTree>
    <p:extLst>
      <p:ext uri="{BB962C8B-B14F-4D97-AF65-F5344CB8AC3E}">
        <p14:creationId xmlns:p14="http://schemas.microsoft.com/office/powerpoint/2010/main" val="88665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A869-1A23-4624-AD85-32B7916D6BB4}"/>
              </a:ext>
            </a:extLst>
          </p:cNvPr>
          <p:cNvSpPr>
            <a:spLocks noGrp="1"/>
          </p:cNvSpPr>
          <p:nvPr>
            <p:ph type="title"/>
          </p:nvPr>
        </p:nvSpPr>
        <p:spPr>
          <a:xfrm>
            <a:off x="742122" y="0"/>
            <a:ext cx="11449878" cy="1298713"/>
          </a:xfrm>
        </p:spPr>
        <p:txBody>
          <a:bodyPr>
            <a:normAutofit/>
          </a:bodyPr>
          <a:lstStyle/>
          <a:p>
            <a:r>
              <a:rPr lang="en-US" sz="3200" b="1" i="1" u="sng" dirty="0">
                <a:solidFill>
                  <a:srgbClr val="CC0099"/>
                </a:solidFill>
              </a:rPr>
              <a:t>Circulation Migration</a:t>
            </a:r>
            <a:r>
              <a:rPr lang="en-US" sz="3200" b="1" dirty="0">
                <a:solidFill>
                  <a:srgbClr val="CC0099"/>
                </a:solidFill>
              </a:rPr>
              <a:t>: types of short-term, repetitive, or cyclical movements that recur on a regular basis, such as monthly or annually.</a:t>
            </a:r>
          </a:p>
        </p:txBody>
      </p:sp>
      <p:sp>
        <p:nvSpPr>
          <p:cNvPr id="3" name="Content Placeholder 2">
            <a:extLst>
              <a:ext uri="{FF2B5EF4-FFF2-40B4-BE49-F238E27FC236}">
                <a16:creationId xmlns:a16="http://schemas.microsoft.com/office/drawing/2014/main" id="{76A5C014-A140-4EF2-BEC3-91FABCC1420D}"/>
              </a:ext>
            </a:extLst>
          </p:cNvPr>
          <p:cNvSpPr>
            <a:spLocks noGrp="1"/>
          </p:cNvSpPr>
          <p:nvPr>
            <p:ph sz="half" idx="1"/>
          </p:nvPr>
        </p:nvSpPr>
        <p:spPr>
          <a:xfrm>
            <a:off x="92765" y="1205949"/>
            <a:ext cx="7606747" cy="5652052"/>
          </a:xfrm>
        </p:spPr>
        <p:txBody>
          <a:bodyPr>
            <a:normAutofit lnSpcReduction="10000"/>
          </a:bodyPr>
          <a:lstStyle/>
          <a:p>
            <a:r>
              <a:rPr lang="en-US" sz="2800" b="1" i="1" u="sng" dirty="0">
                <a:solidFill>
                  <a:srgbClr val="C00000"/>
                </a:solidFill>
              </a:rPr>
              <a:t>Examples: </a:t>
            </a:r>
          </a:p>
          <a:p>
            <a:r>
              <a:rPr lang="en-US" sz="2800" b="1" dirty="0">
                <a:solidFill>
                  <a:srgbClr val="006600"/>
                </a:solidFill>
              </a:rPr>
              <a:t>People journeying every weekday from their homes to places of work or education and once a week to shops, places of worship to recreation areas</a:t>
            </a:r>
          </a:p>
          <a:p>
            <a:r>
              <a:rPr lang="en-US" sz="2800" b="1" dirty="0">
                <a:solidFill>
                  <a:srgbClr val="006600"/>
                </a:solidFill>
              </a:rPr>
              <a:t>Circulation  of individuals doesn’t involve relocation of residence and is confined to </a:t>
            </a:r>
            <a:r>
              <a:rPr lang="en-US" sz="2800" b="1" u="sng" dirty="0">
                <a:solidFill>
                  <a:srgbClr val="C00000"/>
                </a:solidFill>
              </a:rPr>
              <a:t>activity of space </a:t>
            </a:r>
            <a:r>
              <a:rPr lang="en-US" sz="2800" b="1" dirty="0">
                <a:solidFill>
                  <a:srgbClr val="006600"/>
                </a:solidFill>
              </a:rPr>
              <a:t>(an area in which an individual moves about as they pursue regular day to day activities. Area reachable on a typical day, Age Groups, ability to travel, opportunities to travel.</a:t>
            </a:r>
          </a:p>
          <a:p>
            <a:r>
              <a:rPr lang="en-US" sz="2800" b="1" dirty="0">
                <a:solidFill>
                  <a:srgbClr val="002060"/>
                </a:solidFill>
              </a:rPr>
              <a:t>College students</a:t>
            </a:r>
          </a:p>
          <a:p>
            <a:r>
              <a:rPr lang="en-US" sz="2800" b="1" dirty="0">
                <a:solidFill>
                  <a:srgbClr val="7030A0"/>
                </a:solidFill>
              </a:rPr>
              <a:t>Migrant workers</a:t>
            </a:r>
          </a:p>
          <a:p>
            <a:r>
              <a:rPr lang="en-US" sz="2800" b="1" dirty="0">
                <a:solidFill>
                  <a:schemeClr val="accent6">
                    <a:lumMod val="75000"/>
                  </a:schemeClr>
                </a:solidFill>
              </a:rPr>
              <a:t>Seasonal labor</a:t>
            </a:r>
          </a:p>
        </p:txBody>
      </p:sp>
      <p:pic>
        <p:nvPicPr>
          <p:cNvPr id="6" name="Content Placeholder 5">
            <a:extLst>
              <a:ext uri="{FF2B5EF4-FFF2-40B4-BE49-F238E27FC236}">
                <a16:creationId xmlns:a16="http://schemas.microsoft.com/office/drawing/2014/main" id="{F14DE218-03E6-4C7D-B39C-B817DDB7CA27}"/>
              </a:ext>
            </a:extLst>
          </p:cNvPr>
          <p:cNvPicPr>
            <a:picLocks noGrp="1" noChangeAspect="1"/>
          </p:cNvPicPr>
          <p:nvPr>
            <p:ph sz="half" idx="2"/>
          </p:nvPr>
        </p:nvPicPr>
        <p:blipFill>
          <a:blip r:embed="rId2"/>
          <a:stretch>
            <a:fillRect/>
          </a:stretch>
        </p:blipFill>
        <p:spPr>
          <a:xfrm>
            <a:off x="7845287" y="1298713"/>
            <a:ext cx="4253948" cy="5353877"/>
          </a:xfrm>
        </p:spPr>
      </p:pic>
    </p:spTree>
    <p:extLst>
      <p:ext uri="{BB962C8B-B14F-4D97-AF65-F5344CB8AC3E}">
        <p14:creationId xmlns:p14="http://schemas.microsoft.com/office/powerpoint/2010/main" val="122600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171B-1829-41E1-950B-419A22D37D8E}"/>
              </a:ext>
            </a:extLst>
          </p:cNvPr>
          <p:cNvSpPr>
            <a:spLocks noGrp="1"/>
          </p:cNvSpPr>
          <p:nvPr>
            <p:ph type="title"/>
          </p:nvPr>
        </p:nvSpPr>
        <p:spPr>
          <a:xfrm>
            <a:off x="1146313" y="675862"/>
            <a:ext cx="9601200" cy="318052"/>
          </a:xfrm>
        </p:spPr>
        <p:txBody>
          <a:bodyPr>
            <a:normAutofit fontScale="90000"/>
          </a:bodyPr>
          <a:lstStyle/>
          <a:p>
            <a:br>
              <a:rPr lang="en-US" dirty="0"/>
            </a:br>
            <a:br>
              <a:rPr lang="en-US" dirty="0"/>
            </a:br>
            <a:endParaRPr lang="en-US" dirty="0"/>
          </a:p>
        </p:txBody>
      </p:sp>
      <p:pic>
        <p:nvPicPr>
          <p:cNvPr id="5" name="Content Placeholder 4">
            <a:extLst>
              <a:ext uri="{FF2B5EF4-FFF2-40B4-BE49-F238E27FC236}">
                <a16:creationId xmlns:a16="http://schemas.microsoft.com/office/drawing/2014/main" id="{BD14BEA5-A82A-4D80-8993-07654DDF8049}"/>
              </a:ext>
            </a:extLst>
          </p:cNvPr>
          <p:cNvPicPr>
            <a:picLocks noGrp="1" noChangeAspect="1"/>
          </p:cNvPicPr>
          <p:nvPr>
            <p:ph idx="1"/>
          </p:nvPr>
        </p:nvPicPr>
        <p:blipFill>
          <a:blip r:embed="rId2"/>
          <a:stretch>
            <a:fillRect/>
          </a:stretch>
        </p:blipFill>
        <p:spPr>
          <a:xfrm>
            <a:off x="145774" y="318053"/>
            <a:ext cx="11873948" cy="6228522"/>
          </a:xfrm>
        </p:spPr>
      </p:pic>
    </p:spTree>
    <p:extLst>
      <p:ext uri="{BB962C8B-B14F-4D97-AF65-F5344CB8AC3E}">
        <p14:creationId xmlns:p14="http://schemas.microsoft.com/office/powerpoint/2010/main" val="146096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5939-1DBE-4334-B039-5C33D5DD3049}"/>
              </a:ext>
            </a:extLst>
          </p:cNvPr>
          <p:cNvSpPr>
            <a:spLocks noGrp="1"/>
          </p:cNvSpPr>
          <p:nvPr>
            <p:ph type="title"/>
          </p:nvPr>
        </p:nvSpPr>
        <p:spPr>
          <a:xfrm>
            <a:off x="834887" y="0"/>
            <a:ext cx="11145078" cy="1417983"/>
          </a:xfrm>
        </p:spPr>
        <p:txBody>
          <a:bodyPr>
            <a:normAutofit/>
          </a:bodyPr>
          <a:lstStyle/>
          <a:p>
            <a:r>
              <a:rPr lang="en-US" b="1" u="sng" dirty="0">
                <a:solidFill>
                  <a:srgbClr val="C00000"/>
                </a:solidFill>
              </a:rPr>
              <a:t>Push Pull Migration: </a:t>
            </a:r>
            <a:r>
              <a:rPr lang="en-US" b="1" dirty="0">
                <a:solidFill>
                  <a:srgbClr val="C00000"/>
                </a:solidFill>
              </a:rPr>
              <a:t>People decide to migrate because of push and pull factors  </a:t>
            </a:r>
            <a:endParaRPr lang="en-US" dirty="0">
              <a:solidFill>
                <a:srgbClr val="C00000"/>
              </a:solidFill>
            </a:endParaRPr>
          </a:p>
        </p:txBody>
      </p:sp>
      <p:pic>
        <p:nvPicPr>
          <p:cNvPr id="5" name="Content Placeholder 4">
            <a:extLst>
              <a:ext uri="{FF2B5EF4-FFF2-40B4-BE49-F238E27FC236}">
                <a16:creationId xmlns:a16="http://schemas.microsoft.com/office/drawing/2014/main" id="{4D9D5CDD-78A7-4193-A85F-5723CF01BDD9}"/>
              </a:ext>
            </a:extLst>
          </p:cNvPr>
          <p:cNvPicPr>
            <a:picLocks noGrp="1" noChangeAspect="1"/>
          </p:cNvPicPr>
          <p:nvPr>
            <p:ph idx="1"/>
          </p:nvPr>
        </p:nvPicPr>
        <p:blipFill>
          <a:blip r:embed="rId2"/>
          <a:stretch>
            <a:fillRect/>
          </a:stretch>
        </p:blipFill>
        <p:spPr>
          <a:xfrm>
            <a:off x="940904" y="1271588"/>
            <a:ext cx="11131826" cy="5447264"/>
          </a:xfrm>
        </p:spPr>
      </p:pic>
    </p:spTree>
    <p:extLst>
      <p:ext uri="{BB962C8B-B14F-4D97-AF65-F5344CB8AC3E}">
        <p14:creationId xmlns:p14="http://schemas.microsoft.com/office/powerpoint/2010/main" val="281612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9A1-B6FF-4E7C-B3B9-A73428063BD9}"/>
              </a:ext>
            </a:extLst>
          </p:cNvPr>
          <p:cNvSpPr>
            <a:spLocks noGrp="1"/>
          </p:cNvSpPr>
          <p:nvPr>
            <p:ph type="title"/>
          </p:nvPr>
        </p:nvSpPr>
        <p:spPr>
          <a:xfrm>
            <a:off x="781879" y="1"/>
            <a:ext cx="11304104" cy="742122"/>
          </a:xfrm>
        </p:spPr>
        <p:txBody>
          <a:bodyPr/>
          <a:lstStyle/>
          <a:p>
            <a:r>
              <a:rPr lang="en-US" dirty="0"/>
              <a:t>          </a:t>
            </a:r>
            <a:r>
              <a:rPr lang="en-US" b="1" i="1" u="sng" dirty="0">
                <a:solidFill>
                  <a:srgbClr val="006600"/>
                </a:solidFill>
              </a:rPr>
              <a:t>Additional Environmental Push-Pulls</a:t>
            </a:r>
          </a:p>
        </p:txBody>
      </p:sp>
      <p:sp>
        <p:nvSpPr>
          <p:cNvPr id="3" name="Content Placeholder 2">
            <a:extLst>
              <a:ext uri="{FF2B5EF4-FFF2-40B4-BE49-F238E27FC236}">
                <a16:creationId xmlns:a16="http://schemas.microsoft.com/office/drawing/2014/main" id="{58E23024-C965-4B98-9D67-9BBE41F3EAF9}"/>
              </a:ext>
            </a:extLst>
          </p:cNvPr>
          <p:cNvSpPr>
            <a:spLocks noGrp="1"/>
          </p:cNvSpPr>
          <p:nvPr>
            <p:ph sz="half" idx="1"/>
          </p:nvPr>
        </p:nvSpPr>
        <p:spPr>
          <a:xfrm>
            <a:off x="781878" y="1007165"/>
            <a:ext cx="5923722" cy="5850835"/>
          </a:xfrm>
        </p:spPr>
        <p:txBody>
          <a:bodyPr>
            <a:normAutofit fontScale="77500" lnSpcReduction="20000"/>
          </a:bodyPr>
          <a:lstStyle/>
          <a:p>
            <a:r>
              <a:rPr lang="en-US" b="1" u="sng" dirty="0">
                <a:solidFill>
                  <a:schemeClr val="tx1"/>
                </a:solidFill>
              </a:rPr>
              <a:t>Environmentally attractive places such as</a:t>
            </a:r>
          </a:p>
          <a:p>
            <a:r>
              <a:rPr lang="en-US" b="1" u="sng" dirty="0">
                <a:solidFill>
                  <a:srgbClr val="006600"/>
                </a:solidFill>
              </a:rPr>
              <a:t>Climates</a:t>
            </a:r>
            <a:r>
              <a:rPr lang="en-US" b="1" dirty="0">
                <a:solidFill>
                  <a:srgbClr val="006600"/>
                </a:solidFill>
              </a:rPr>
              <a:t>: moving from unpleasant regions that have extreme cold, heat or droughts regions</a:t>
            </a:r>
          </a:p>
          <a:p>
            <a:r>
              <a:rPr lang="en-US" b="1" u="sng" dirty="0">
                <a:solidFill>
                  <a:srgbClr val="002060"/>
                </a:solidFill>
              </a:rPr>
              <a:t>Attractive places </a:t>
            </a:r>
            <a:r>
              <a:rPr lang="en-US" b="1" dirty="0">
                <a:solidFill>
                  <a:srgbClr val="002060"/>
                </a:solidFill>
              </a:rPr>
              <a:t>such as  Seacoasts, port cities, trade, retirees seeking warm beach locations, entertainment of beach locations,</a:t>
            </a:r>
          </a:p>
          <a:p>
            <a:r>
              <a:rPr lang="en-US" b="1" dirty="0"/>
              <a:t> </a:t>
            </a:r>
            <a:r>
              <a:rPr lang="en-US" b="1" u="sng" dirty="0">
                <a:solidFill>
                  <a:srgbClr val="006600"/>
                </a:solidFill>
              </a:rPr>
              <a:t>Mountains</a:t>
            </a:r>
            <a:r>
              <a:rPr lang="en-US" b="1" dirty="0">
                <a:solidFill>
                  <a:srgbClr val="006600"/>
                </a:solidFill>
              </a:rPr>
              <a:t>, up to middle elevations for entertainment also agricultural regions</a:t>
            </a:r>
          </a:p>
          <a:p>
            <a:r>
              <a:rPr lang="en-US" b="1" u="sng" dirty="0">
                <a:solidFill>
                  <a:srgbClr val="002060"/>
                </a:solidFill>
              </a:rPr>
              <a:t>Health Reasons</a:t>
            </a:r>
            <a:r>
              <a:rPr lang="en-US" b="1" dirty="0">
                <a:solidFill>
                  <a:srgbClr val="002060"/>
                </a:solidFill>
              </a:rPr>
              <a:t>: those with asthma, bronchitis, tuberculosis, allergies may move to dry climates like Arizona, Malaria, sleeping sickness, animal diseases that spread to people, fleeing infected areas</a:t>
            </a:r>
          </a:p>
          <a:p>
            <a:r>
              <a:rPr lang="en-US" b="1" u="sng" dirty="0">
                <a:solidFill>
                  <a:srgbClr val="006600"/>
                </a:solidFill>
              </a:rPr>
              <a:t>Water</a:t>
            </a:r>
            <a:r>
              <a:rPr lang="en-US" b="1" dirty="0">
                <a:solidFill>
                  <a:srgbClr val="006600"/>
                </a:solidFill>
              </a:rPr>
              <a:t>: The need for water, droughts, decline in glacier melts, or too much water, like floods, hurricanes: </a:t>
            </a:r>
          </a:p>
          <a:p>
            <a:r>
              <a:rPr lang="en-US" b="1" dirty="0">
                <a:solidFill>
                  <a:srgbClr val="006600"/>
                </a:solidFill>
              </a:rPr>
              <a:t>Hurricane Katrina, Hurricanes that hit Puerto Rico and Bahamas produced a Forced Migrations,   </a:t>
            </a:r>
          </a:p>
          <a:p>
            <a:r>
              <a:rPr lang="en-US" b="1" dirty="0">
                <a:solidFill>
                  <a:srgbClr val="002060"/>
                </a:solidFill>
              </a:rPr>
              <a:t>Insects</a:t>
            </a:r>
          </a:p>
          <a:p>
            <a:pPr marL="0"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B228E0FA-568C-48C0-B1AA-A7A3D6467D56}"/>
              </a:ext>
            </a:extLst>
          </p:cNvPr>
          <p:cNvPicPr>
            <a:picLocks noGrp="1" noChangeAspect="1"/>
          </p:cNvPicPr>
          <p:nvPr>
            <p:ph sz="half" idx="2"/>
          </p:nvPr>
        </p:nvPicPr>
        <p:blipFill>
          <a:blip r:embed="rId2"/>
          <a:stretch>
            <a:fillRect/>
          </a:stretch>
        </p:blipFill>
        <p:spPr>
          <a:xfrm>
            <a:off x="6917635" y="1325217"/>
            <a:ext cx="5274365" cy="5532783"/>
          </a:xfrm>
        </p:spPr>
      </p:pic>
    </p:spTree>
    <p:extLst>
      <p:ext uri="{BB962C8B-B14F-4D97-AF65-F5344CB8AC3E}">
        <p14:creationId xmlns:p14="http://schemas.microsoft.com/office/powerpoint/2010/main" val="1861278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3831</Words>
  <Application>Microsoft Office PowerPoint</Application>
  <PresentationFormat>Widescreen</PresentationFormat>
  <Paragraphs>278</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Unit 2 Migration Condensed Review Power Point</vt:lpstr>
      <vt:lpstr>                        Migration</vt:lpstr>
      <vt:lpstr>Spatial Interaction and Friction of Distance</vt:lpstr>
      <vt:lpstr>               Distance Decay and Migration </vt:lpstr>
      <vt:lpstr>                Why do People Migrate?</vt:lpstr>
      <vt:lpstr>Circulation Migration: types of short-term, repetitive, or cyclical movements that recur on a regular basis, such as monthly or annually.</vt:lpstr>
      <vt:lpstr>  </vt:lpstr>
      <vt:lpstr>Push Pull Migration: People decide to migrate because of push and pull factors  </vt:lpstr>
      <vt:lpstr>          Additional Environmental Push-Pulls</vt:lpstr>
      <vt:lpstr>       Environmental Push and Pull Factors</vt:lpstr>
      <vt:lpstr>                Economic Push Pulls</vt:lpstr>
      <vt:lpstr>             Economic Push and Pull</vt:lpstr>
      <vt:lpstr>Social/Cultural Push Pull Factors: People will often migrate when they experience discrimination and persecution because of their ethnicity, race, gender or religion: They move to locations where they can practice their culture safely  </vt:lpstr>
      <vt:lpstr>                  Social / Cultural Push and Pull Factors</vt:lpstr>
      <vt:lpstr>                 Political Causes of Migration</vt:lpstr>
      <vt:lpstr>              Political Push and Pull Factors</vt:lpstr>
      <vt:lpstr>Political Push Pull factors: People who oppose the policies of a government often migrate because they fact persecution, arrest, and discrimination. Such political migrants move to countries that support their political views or will offer asylum, or protection from the danger hey faced in their home country </vt:lpstr>
      <vt:lpstr>PowerPoint Presentation</vt:lpstr>
      <vt:lpstr>Consequence of migration on a receiving country</vt:lpstr>
      <vt:lpstr>     Demographic Push and Pull Factors</vt:lpstr>
      <vt:lpstr>Intervening Obstacles Event or factor that discourages people from migrating from one place to another. and Opportunities: Factors that encourage people to migrate</vt:lpstr>
      <vt:lpstr>                      Obstacles to Migration</vt:lpstr>
      <vt:lpstr>                        Why do People Migrate?</vt:lpstr>
      <vt:lpstr>                            Types of migration</vt:lpstr>
      <vt:lpstr>               U.S. Push Pull Factors</vt:lpstr>
      <vt:lpstr>Types of Voluntary Migration – Chain Migration</vt:lpstr>
      <vt:lpstr>Type of Voluntary Migration - Step Migration: Migration that follows a path of a series of stages or steps towards a final destination</vt:lpstr>
      <vt:lpstr>PowerPoint Presentation</vt:lpstr>
      <vt:lpstr>PowerPoint Presentation</vt:lpstr>
      <vt:lpstr>PowerPoint Presentation</vt:lpstr>
      <vt:lpstr>PowerPoint Presentation</vt:lpstr>
      <vt:lpstr>Interregional Migration within the United States Permanent movement from one region of the country to another</vt:lpstr>
      <vt:lpstr>Intraregional Migration: Permeant migration within one region of the country</vt:lpstr>
      <vt:lpstr>Gravity Model of Migration – Migration Selectivity</vt:lpstr>
      <vt:lpstr>Ravenstein's Laws of Migration: Most migrants move only a short distance. There is a process of absorption, whereby people immediately surrounding a rapidly growing town move into it and the gaps they leave are filled by migrants from more distant areas, and so on until the attractive force [pull factors] is spent.</vt:lpstr>
      <vt:lpstr>                 Ravenstein Revisions</vt:lpstr>
      <vt:lpstr>                             Brain Drain</vt:lpstr>
      <vt:lpstr>PowerPoint Presentation</vt:lpstr>
      <vt:lpstr>PowerPoint Presentation</vt:lpstr>
      <vt:lpstr>             U.S. Attitudes toward Immigrants</vt:lpstr>
      <vt:lpstr>           Treatment of Guest Workers in Europe</vt:lpstr>
      <vt:lpstr>Migration from Metropolitan to Non-Metropolitan Areas</vt:lpstr>
      <vt:lpstr>                     Quick Summary of Migration</vt:lpstr>
      <vt:lpstr>                   Quick Summary of Migration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cp:lastModifiedBy>
  <cp:revision>6</cp:revision>
  <dcterms:created xsi:type="dcterms:W3CDTF">2020-05-05T13:25:01Z</dcterms:created>
  <dcterms:modified xsi:type="dcterms:W3CDTF">2020-05-05T14:12:00Z</dcterms:modified>
</cp:coreProperties>
</file>