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61"/>
  </p:notesMasterIdLst>
  <p:sldIdLst>
    <p:sldId id="256" r:id="rId2"/>
    <p:sldId id="457" r:id="rId3"/>
    <p:sldId id="257" r:id="rId4"/>
    <p:sldId id="269" r:id="rId5"/>
    <p:sldId id="450" r:id="rId6"/>
    <p:sldId id="268" r:id="rId7"/>
    <p:sldId id="274" r:id="rId8"/>
    <p:sldId id="431" r:id="rId9"/>
    <p:sldId id="432" r:id="rId10"/>
    <p:sldId id="433" r:id="rId11"/>
    <p:sldId id="354" r:id="rId12"/>
    <p:sldId id="275" r:id="rId13"/>
    <p:sldId id="283" r:id="rId14"/>
    <p:sldId id="443" r:id="rId15"/>
    <p:sldId id="470" r:id="rId16"/>
    <p:sldId id="453" r:id="rId17"/>
    <p:sldId id="345" r:id="rId18"/>
    <p:sldId id="410" r:id="rId19"/>
    <p:sldId id="377" r:id="rId20"/>
    <p:sldId id="359" r:id="rId21"/>
    <p:sldId id="371" r:id="rId22"/>
    <p:sldId id="286" r:id="rId23"/>
    <p:sldId id="327" r:id="rId24"/>
    <p:sldId id="344" r:id="rId25"/>
    <p:sldId id="458" r:id="rId26"/>
    <p:sldId id="454" r:id="rId27"/>
    <p:sldId id="266" r:id="rId28"/>
    <p:sldId id="448" r:id="rId29"/>
    <p:sldId id="449" r:id="rId30"/>
    <p:sldId id="424" r:id="rId31"/>
    <p:sldId id="292" r:id="rId32"/>
    <p:sldId id="425" r:id="rId33"/>
    <p:sldId id="346" r:id="rId34"/>
    <p:sldId id="426" r:id="rId35"/>
    <p:sldId id="285" r:id="rId36"/>
    <p:sldId id="423" r:id="rId37"/>
    <p:sldId id="264" r:id="rId38"/>
    <p:sldId id="375" r:id="rId39"/>
    <p:sldId id="463" r:id="rId40"/>
    <p:sldId id="368" r:id="rId41"/>
    <p:sldId id="367" r:id="rId42"/>
    <p:sldId id="469" r:id="rId43"/>
    <p:sldId id="381" r:id="rId44"/>
    <p:sldId id="406" r:id="rId45"/>
    <p:sldId id="382" r:id="rId46"/>
    <p:sldId id="376" r:id="rId47"/>
    <p:sldId id="379" r:id="rId48"/>
    <p:sldId id="369" r:id="rId49"/>
    <p:sldId id="383" r:id="rId50"/>
    <p:sldId id="389" r:id="rId51"/>
    <p:sldId id="380" r:id="rId52"/>
    <p:sldId id="428" r:id="rId53"/>
    <p:sldId id="429" r:id="rId54"/>
    <p:sldId id="411" r:id="rId55"/>
    <p:sldId id="358" r:id="rId56"/>
    <p:sldId id="471" r:id="rId57"/>
    <p:sldId id="384" r:id="rId58"/>
    <p:sldId id="390" r:id="rId59"/>
    <p:sldId id="38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8000"/>
    <a:srgbClr val="FF33CC"/>
    <a:srgbClr val="006600"/>
    <a:srgbClr val="FF6600"/>
    <a:srgbClr val="0033CC"/>
    <a:srgbClr val="006666"/>
    <a:srgbClr val="003300"/>
    <a:srgbClr val="66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D7FD2-2513-46B3-9231-D8355A5A0303}"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9E38D-0812-4C2F-B3F7-24834385B9CB}" type="slidenum">
              <a:rPr lang="en-US" smtClean="0"/>
              <a:t>‹#›</a:t>
            </a:fld>
            <a:endParaRPr lang="en-US"/>
          </a:p>
        </p:txBody>
      </p:sp>
    </p:spTree>
    <p:extLst>
      <p:ext uri="{BB962C8B-B14F-4D97-AF65-F5344CB8AC3E}">
        <p14:creationId xmlns:p14="http://schemas.microsoft.com/office/powerpoint/2010/main" val="100261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87782B5-421A-4347-BBB1-2C8418470F37}" type="slidenum">
              <a:rPr lang="en-US"/>
              <a:pPr/>
              <a:t>23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418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3C58AEB-3011-4786-909B-D66C610F35D6}" type="slidenum">
              <a:rPr lang="en-US"/>
              <a:pPr/>
              <a:t>24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963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2/27/2020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9284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2003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6718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1078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2/27/2020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7521168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7314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3108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6959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9491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2/27/2020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568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2/27/2020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649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2/27/2020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6506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hyperlink" Target="https://www.youtube.com/watch?v=S7yvnUz2PLE"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518A-242F-48ED-A1C9-5766C0C344BB}"/>
              </a:ext>
            </a:extLst>
          </p:cNvPr>
          <p:cNvSpPr>
            <a:spLocks noGrp="1"/>
          </p:cNvSpPr>
          <p:nvPr>
            <p:ph type="ctrTitle"/>
          </p:nvPr>
        </p:nvSpPr>
        <p:spPr>
          <a:xfrm>
            <a:off x="1219200" y="1139688"/>
            <a:ext cx="9700591" cy="3286538"/>
          </a:xfrm>
        </p:spPr>
        <p:txBody>
          <a:bodyPr/>
          <a:lstStyle/>
          <a:p>
            <a:r>
              <a:rPr lang="en-US" dirty="0"/>
              <a:t>Unit 3 Culture</a:t>
            </a:r>
            <a:br>
              <a:rPr lang="en-US" dirty="0"/>
            </a:br>
            <a:endParaRPr lang="en-US" dirty="0"/>
          </a:p>
        </p:txBody>
      </p:sp>
      <p:sp>
        <p:nvSpPr>
          <p:cNvPr id="3" name="Subtitle 2">
            <a:extLst>
              <a:ext uri="{FF2B5EF4-FFF2-40B4-BE49-F238E27FC236}">
                <a16:creationId xmlns:a16="http://schemas.microsoft.com/office/drawing/2014/main" id="{75F7383D-9B44-4445-BD4E-FFC2A6AAAFA9}"/>
              </a:ext>
            </a:extLst>
          </p:cNvPr>
          <p:cNvSpPr>
            <a:spLocks noGrp="1"/>
          </p:cNvSpPr>
          <p:nvPr>
            <p:ph type="subTitle" idx="1"/>
          </p:nvPr>
        </p:nvSpPr>
        <p:spPr>
          <a:xfrm>
            <a:off x="2679906" y="4651513"/>
            <a:ext cx="6831673" cy="967409"/>
          </a:xfrm>
        </p:spPr>
        <p:txBody>
          <a:bodyPr/>
          <a:lstStyle/>
          <a:p>
            <a:r>
              <a:rPr lang="en-US" dirty="0"/>
              <a:t>Churchill</a:t>
            </a:r>
          </a:p>
        </p:txBody>
      </p:sp>
    </p:spTree>
    <p:extLst>
      <p:ext uri="{BB962C8B-B14F-4D97-AF65-F5344CB8AC3E}">
        <p14:creationId xmlns:p14="http://schemas.microsoft.com/office/powerpoint/2010/main" val="352473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14CE-A66A-4D4E-9123-91F2723580B9}"/>
              </a:ext>
            </a:extLst>
          </p:cNvPr>
          <p:cNvSpPr>
            <a:spLocks noGrp="1"/>
          </p:cNvSpPr>
          <p:nvPr>
            <p:ph type="title"/>
          </p:nvPr>
        </p:nvSpPr>
        <p:spPr>
          <a:xfrm>
            <a:off x="781878" y="92766"/>
            <a:ext cx="11410122" cy="1060173"/>
          </a:xfrm>
        </p:spPr>
        <p:txBody>
          <a:bodyPr>
            <a:normAutofit/>
          </a:bodyPr>
          <a:lstStyle/>
          <a:p>
            <a:r>
              <a:rPr lang="en-US" b="1" u="sng" dirty="0">
                <a:solidFill>
                  <a:srgbClr val="00B050"/>
                </a:solidFill>
              </a:rPr>
              <a:t>Taboo</a:t>
            </a:r>
            <a:r>
              <a:rPr lang="en-US" b="1" u="sng" dirty="0"/>
              <a:t>: </a:t>
            </a:r>
            <a:r>
              <a:rPr lang="en-US" sz="4000" b="1" u="sng" dirty="0"/>
              <a:t>Behaviors heavily discouraged by a culture</a:t>
            </a:r>
            <a:endParaRPr lang="en-US" sz="4000" u="sng" dirty="0"/>
          </a:p>
        </p:txBody>
      </p:sp>
      <p:sp>
        <p:nvSpPr>
          <p:cNvPr id="3" name="Content Placeholder 2">
            <a:extLst>
              <a:ext uri="{FF2B5EF4-FFF2-40B4-BE49-F238E27FC236}">
                <a16:creationId xmlns:a16="http://schemas.microsoft.com/office/drawing/2014/main" id="{C3E49962-933D-4F13-9D5B-2AB1825A2E37}"/>
              </a:ext>
            </a:extLst>
          </p:cNvPr>
          <p:cNvSpPr>
            <a:spLocks noGrp="1"/>
          </p:cNvSpPr>
          <p:nvPr>
            <p:ph sz="half" idx="1"/>
          </p:nvPr>
        </p:nvSpPr>
        <p:spPr>
          <a:xfrm>
            <a:off x="781878" y="1152939"/>
            <a:ext cx="5667374" cy="5612296"/>
          </a:xfrm>
        </p:spPr>
        <p:txBody>
          <a:bodyPr>
            <a:normAutofit/>
          </a:bodyPr>
          <a:lstStyle/>
          <a:p>
            <a:r>
              <a:rPr lang="en-US" b="1" u="sng" dirty="0">
                <a:solidFill>
                  <a:srgbClr val="008000"/>
                </a:solidFill>
              </a:rPr>
              <a:t>Examples from American History</a:t>
            </a:r>
          </a:p>
          <a:p>
            <a:r>
              <a:rPr lang="en-US" b="1" dirty="0">
                <a:solidFill>
                  <a:srgbClr val="7030A0"/>
                </a:solidFill>
              </a:rPr>
              <a:t>marriage to close relatives</a:t>
            </a:r>
            <a:r>
              <a:rPr lang="en-US" b="1" dirty="0"/>
              <a:t>, </a:t>
            </a:r>
          </a:p>
          <a:p>
            <a:r>
              <a:rPr lang="en-US" b="1" dirty="0">
                <a:solidFill>
                  <a:srgbClr val="002060"/>
                </a:solidFill>
              </a:rPr>
              <a:t>getting married when pregnant</a:t>
            </a:r>
            <a:r>
              <a:rPr lang="en-US" b="1" dirty="0"/>
              <a:t>,</a:t>
            </a:r>
          </a:p>
          <a:p>
            <a:r>
              <a:rPr lang="en-US" b="1" dirty="0"/>
              <a:t> </a:t>
            </a:r>
            <a:r>
              <a:rPr lang="en-US" b="1" dirty="0">
                <a:solidFill>
                  <a:srgbClr val="7030A0"/>
                </a:solidFill>
              </a:rPr>
              <a:t>marriage between different races,</a:t>
            </a:r>
          </a:p>
          <a:p>
            <a:r>
              <a:rPr lang="en-US" b="1" dirty="0"/>
              <a:t> </a:t>
            </a:r>
            <a:r>
              <a:rPr lang="en-US" b="1" dirty="0">
                <a:solidFill>
                  <a:srgbClr val="002060"/>
                </a:solidFill>
              </a:rPr>
              <a:t>use of illegal drugs, </a:t>
            </a:r>
          </a:p>
          <a:p>
            <a:r>
              <a:rPr lang="en-US" b="1" dirty="0">
                <a:solidFill>
                  <a:srgbClr val="7030A0"/>
                </a:solidFill>
              </a:rPr>
              <a:t>same sex marriage,</a:t>
            </a:r>
          </a:p>
          <a:p>
            <a:r>
              <a:rPr lang="en-US" b="1" dirty="0">
                <a:solidFill>
                  <a:srgbClr val="002060"/>
                </a:solidFill>
              </a:rPr>
              <a:t> child marriage</a:t>
            </a:r>
          </a:p>
          <a:p>
            <a:r>
              <a:rPr lang="en-US" b="1" dirty="0">
                <a:solidFill>
                  <a:srgbClr val="7030A0"/>
                </a:solidFill>
              </a:rPr>
              <a:t>Marriages between Protestants and Catholics</a:t>
            </a:r>
          </a:p>
          <a:p>
            <a:r>
              <a:rPr lang="en-US" b="1" dirty="0">
                <a:solidFill>
                  <a:srgbClr val="002060"/>
                </a:solidFill>
              </a:rPr>
              <a:t>Marriages between different races</a:t>
            </a:r>
          </a:p>
          <a:p>
            <a:r>
              <a:rPr lang="en-US" b="1" dirty="0">
                <a:solidFill>
                  <a:srgbClr val="7030A0"/>
                </a:solidFill>
              </a:rPr>
              <a:t>Eating insects </a:t>
            </a:r>
            <a:br>
              <a:rPr lang="en-US" b="1" dirty="0"/>
            </a:br>
            <a:endParaRPr lang="en-US" dirty="0"/>
          </a:p>
        </p:txBody>
      </p:sp>
      <p:sp>
        <p:nvSpPr>
          <p:cNvPr id="4" name="Content Placeholder 3">
            <a:extLst>
              <a:ext uri="{FF2B5EF4-FFF2-40B4-BE49-F238E27FC236}">
                <a16:creationId xmlns:a16="http://schemas.microsoft.com/office/drawing/2014/main" id="{AFF03C4A-CF3F-4DEE-8B6D-5383A9D8CF6D}"/>
              </a:ext>
            </a:extLst>
          </p:cNvPr>
          <p:cNvSpPr>
            <a:spLocks noGrp="1"/>
          </p:cNvSpPr>
          <p:nvPr>
            <p:ph sz="half" idx="2"/>
          </p:nvPr>
        </p:nvSpPr>
        <p:spPr>
          <a:xfrm>
            <a:off x="6525402" y="957263"/>
            <a:ext cx="5666597" cy="5243512"/>
          </a:xfrm>
        </p:spPr>
        <p:txBody>
          <a:bodyPr>
            <a:normAutofit/>
          </a:bodyPr>
          <a:lstStyle/>
          <a:p>
            <a:r>
              <a:rPr lang="en-US" sz="3200" b="1" u="sng" dirty="0">
                <a:solidFill>
                  <a:srgbClr val="00B050"/>
                </a:solidFill>
              </a:rPr>
              <a:t>Cultural Complex </a:t>
            </a:r>
            <a:r>
              <a:rPr lang="en-US" sz="3200" dirty="0"/>
              <a:t>: interrelated traits political parties, a football game, baseball team, </a:t>
            </a:r>
            <a:br>
              <a:rPr lang="en-US" sz="3200" dirty="0"/>
            </a:br>
            <a:r>
              <a:rPr lang="en-US" sz="3200" dirty="0"/>
              <a:t>(What are some examples of College football Culture?)</a:t>
            </a:r>
          </a:p>
        </p:txBody>
      </p:sp>
    </p:spTree>
    <p:extLst>
      <p:ext uri="{BB962C8B-B14F-4D97-AF65-F5344CB8AC3E}">
        <p14:creationId xmlns:p14="http://schemas.microsoft.com/office/powerpoint/2010/main" val="2931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BD21-A53F-4852-B384-9E4808BDD318}"/>
              </a:ext>
            </a:extLst>
          </p:cNvPr>
          <p:cNvSpPr>
            <a:spLocks noGrp="1"/>
          </p:cNvSpPr>
          <p:nvPr>
            <p:ph type="title"/>
          </p:nvPr>
        </p:nvSpPr>
        <p:spPr>
          <a:xfrm>
            <a:off x="1371600" y="106018"/>
            <a:ext cx="9601200" cy="914400"/>
          </a:xfrm>
        </p:spPr>
        <p:txBody>
          <a:bodyPr/>
          <a:lstStyle/>
          <a:p>
            <a:r>
              <a:rPr lang="en-US" dirty="0"/>
              <a:t>             </a:t>
            </a:r>
            <a:r>
              <a:rPr lang="en-US" u="sng" dirty="0">
                <a:solidFill>
                  <a:srgbClr val="FF0000"/>
                </a:solidFill>
              </a:rPr>
              <a:t>Cultural differences in food</a:t>
            </a:r>
          </a:p>
        </p:txBody>
      </p:sp>
      <p:sp>
        <p:nvSpPr>
          <p:cNvPr id="3" name="Content Placeholder 2">
            <a:extLst>
              <a:ext uri="{FF2B5EF4-FFF2-40B4-BE49-F238E27FC236}">
                <a16:creationId xmlns:a16="http://schemas.microsoft.com/office/drawing/2014/main" id="{9506BC12-F822-48A5-A8EA-A546988C878D}"/>
              </a:ext>
            </a:extLst>
          </p:cNvPr>
          <p:cNvSpPr>
            <a:spLocks noGrp="1"/>
          </p:cNvSpPr>
          <p:nvPr>
            <p:ph sz="half" idx="1"/>
          </p:nvPr>
        </p:nvSpPr>
        <p:spPr>
          <a:xfrm>
            <a:off x="755373" y="1020418"/>
            <a:ext cx="5579165" cy="5837583"/>
          </a:xfrm>
        </p:spPr>
        <p:txBody>
          <a:bodyPr>
            <a:normAutofit fontScale="92500" lnSpcReduction="10000"/>
          </a:bodyPr>
          <a:lstStyle/>
          <a:p>
            <a:r>
              <a:rPr lang="en-US" b="1" u="sng" dirty="0">
                <a:solidFill>
                  <a:srgbClr val="006600"/>
                </a:solidFill>
              </a:rPr>
              <a:t>Why these specific types of foods? A lot of times it is affected by what’s available in an area</a:t>
            </a:r>
          </a:p>
          <a:p>
            <a:r>
              <a:rPr lang="en-US" b="1" dirty="0">
                <a:solidFill>
                  <a:srgbClr val="006600"/>
                </a:solidFill>
              </a:rPr>
              <a:t>Examples:</a:t>
            </a:r>
          </a:p>
          <a:p>
            <a:r>
              <a:rPr lang="en-US" b="1" dirty="0">
                <a:solidFill>
                  <a:srgbClr val="006600"/>
                </a:solidFill>
              </a:rPr>
              <a:t>The </a:t>
            </a:r>
            <a:r>
              <a:rPr lang="en-US" b="1" dirty="0" err="1">
                <a:solidFill>
                  <a:srgbClr val="006600"/>
                </a:solidFill>
              </a:rPr>
              <a:t>Abipone</a:t>
            </a:r>
            <a:r>
              <a:rPr lang="en-US" b="1" dirty="0">
                <a:solidFill>
                  <a:srgbClr val="006600"/>
                </a:solidFill>
              </a:rPr>
              <a:t> In in Paraguay eat jaguars, stags and bulls to make them strong and brave and swift. But chickens and tortoises will make them cowardly</a:t>
            </a:r>
          </a:p>
          <a:p>
            <a:r>
              <a:rPr lang="en-US" b="1" dirty="0">
                <a:solidFill>
                  <a:srgbClr val="006600"/>
                </a:solidFill>
              </a:rPr>
              <a:t>Ainu of Japan avoid otters because they are forgetful</a:t>
            </a:r>
          </a:p>
          <a:p>
            <a:r>
              <a:rPr lang="en-US" b="1" dirty="0" err="1">
                <a:solidFill>
                  <a:srgbClr val="006600"/>
                </a:solidFill>
              </a:rPr>
              <a:t>Mbum</a:t>
            </a:r>
            <a:r>
              <a:rPr lang="en-US" b="1" dirty="0">
                <a:solidFill>
                  <a:srgbClr val="006600"/>
                </a:solidFill>
              </a:rPr>
              <a:t> </a:t>
            </a:r>
            <a:r>
              <a:rPr lang="en-US" b="1" dirty="0" err="1">
                <a:solidFill>
                  <a:srgbClr val="006600"/>
                </a:solidFill>
              </a:rPr>
              <a:t>Kpau</a:t>
            </a:r>
            <a:r>
              <a:rPr lang="en-US" b="1" dirty="0">
                <a:solidFill>
                  <a:srgbClr val="006600"/>
                </a:solidFill>
              </a:rPr>
              <a:t> in Chad women don’t eat chicken  or goat during pregnancy with the belief that it reduces labor pains and they avoid meat from antelopes with twisted horns, which could cause them to bear offspring with deformities</a:t>
            </a:r>
          </a:p>
          <a:p>
            <a:r>
              <a:rPr lang="en-US" b="1" dirty="0">
                <a:solidFill>
                  <a:srgbClr val="006600"/>
                </a:solidFill>
              </a:rPr>
              <a:t>Istanbul have diet full of  vegetables because the city has many small gardens</a:t>
            </a:r>
          </a:p>
          <a:p>
            <a:endParaRPr lang="en-US" dirty="0">
              <a:solidFill>
                <a:srgbClr val="006600"/>
              </a:solidFill>
            </a:endParaRPr>
          </a:p>
          <a:p>
            <a:endParaRPr lang="en-US" dirty="0"/>
          </a:p>
        </p:txBody>
      </p:sp>
      <p:sp>
        <p:nvSpPr>
          <p:cNvPr id="4" name="Content Placeholder 3">
            <a:extLst>
              <a:ext uri="{FF2B5EF4-FFF2-40B4-BE49-F238E27FC236}">
                <a16:creationId xmlns:a16="http://schemas.microsoft.com/office/drawing/2014/main" id="{2CDB7690-3827-4425-8416-2540F848B67C}"/>
              </a:ext>
            </a:extLst>
          </p:cNvPr>
          <p:cNvSpPr>
            <a:spLocks noGrp="1"/>
          </p:cNvSpPr>
          <p:nvPr>
            <p:ph sz="half" idx="2"/>
          </p:nvPr>
        </p:nvSpPr>
        <p:spPr>
          <a:xfrm>
            <a:off x="6525403" y="1126435"/>
            <a:ext cx="5560580" cy="5632174"/>
          </a:xfrm>
        </p:spPr>
        <p:txBody>
          <a:bodyPr>
            <a:normAutofit fontScale="92500" lnSpcReduction="10000"/>
          </a:bodyPr>
          <a:lstStyle/>
          <a:p>
            <a:r>
              <a:rPr lang="en-US" b="1" u="sng" dirty="0">
                <a:solidFill>
                  <a:srgbClr val="002060"/>
                </a:solidFill>
              </a:rPr>
              <a:t>Religious Food Taboos (restrictions on behaviors imposed by social customs</a:t>
            </a:r>
          </a:p>
          <a:p>
            <a:r>
              <a:rPr lang="en-US" b="1" dirty="0">
                <a:solidFill>
                  <a:srgbClr val="002060"/>
                </a:solidFill>
              </a:rPr>
              <a:t>Hebrews are restricted from eating animals that do not chew their cud or have cloven feet and fish lacking fins or scales</a:t>
            </a:r>
          </a:p>
          <a:p>
            <a:r>
              <a:rPr lang="en-US" b="1" dirty="0">
                <a:solidFill>
                  <a:srgbClr val="002060"/>
                </a:solidFill>
              </a:rPr>
              <a:t>Kosher refers to a set of intricate biblical laws that detail the types of food that a Jewish person may eat and the ways in which it may be prepared. To be certified Kosher, all ingredients in every product—and the process of preparing the product—must be certified for orthodox kosher-compliance too. Blessed by a rabbi </a:t>
            </a:r>
          </a:p>
          <a:p>
            <a:r>
              <a:rPr lang="en-US" b="1" dirty="0">
                <a:solidFill>
                  <a:srgbClr val="002060"/>
                </a:solidFill>
              </a:rPr>
              <a:t>Muslims don’t eat pork because it is regarded as impure, unhealthy and harmful for humans due to the fats, toxins and bacteria it contains and the way the pig spends its life rolling around in mud and its own excrement. </a:t>
            </a:r>
          </a:p>
          <a:p>
            <a:r>
              <a:rPr lang="en-US" b="1" dirty="0">
                <a:solidFill>
                  <a:srgbClr val="002060"/>
                </a:solidFill>
              </a:rPr>
              <a:t>Hindus don’t eat cows based on scared tradition of reincarnation </a:t>
            </a:r>
          </a:p>
          <a:p>
            <a:endParaRPr lang="en-US" dirty="0"/>
          </a:p>
        </p:txBody>
      </p:sp>
    </p:spTree>
    <p:extLst>
      <p:ext uri="{BB962C8B-B14F-4D97-AF65-F5344CB8AC3E}">
        <p14:creationId xmlns:p14="http://schemas.microsoft.com/office/powerpoint/2010/main" val="412134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0E67-9C57-475E-AD7B-0C0796F3EEFA}"/>
              </a:ext>
            </a:extLst>
          </p:cNvPr>
          <p:cNvSpPr>
            <a:spLocks noGrp="1"/>
          </p:cNvSpPr>
          <p:nvPr>
            <p:ph type="title"/>
          </p:nvPr>
        </p:nvSpPr>
        <p:spPr>
          <a:xfrm>
            <a:off x="1371600" y="0"/>
            <a:ext cx="9601200" cy="569843"/>
          </a:xfrm>
        </p:spPr>
        <p:txBody>
          <a:bodyPr>
            <a:normAutofit fontScale="90000"/>
          </a:bodyPr>
          <a:lstStyle/>
          <a:p>
            <a:r>
              <a:rPr lang="en-US" dirty="0"/>
              <a:t>                   </a:t>
            </a:r>
            <a:r>
              <a:rPr lang="en-US" b="1" u="sng" dirty="0">
                <a:solidFill>
                  <a:srgbClr val="002060"/>
                </a:solidFill>
              </a:rPr>
              <a:t>Cultural Differences</a:t>
            </a:r>
          </a:p>
        </p:txBody>
      </p:sp>
      <p:pic>
        <p:nvPicPr>
          <p:cNvPr id="14" name="Content Placeholder 13">
            <a:extLst>
              <a:ext uri="{FF2B5EF4-FFF2-40B4-BE49-F238E27FC236}">
                <a16:creationId xmlns:a16="http://schemas.microsoft.com/office/drawing/2014/main" id="{4B2909DB-3716-47CF-91E1-F0952CBD9636}"/>
              </a:ext>
            </a:extLst>
          </p:cNvPr>
          <p:cNvPicPr>
            <a:picLocks noGrp="1" noChangeAspect="1"/>
          </p:cNvPicPr>
          <p:nvPr>
            <p:ph sz="half" idx="2"/>
          </p:nvPr>
        </p:nvPicPr>
        <p:blipFill>
          <a:blip r:embed="rId2"/>
          <a:stretch>
            <a:fillRect/>
          </a:stretch>
        </p:blipFill>
        <p:spPr>
          <a:xfrm>
            <a:off x="6524625" y="821635"/>
            <a:ext cx="5667375" cy="6036365"/>
          </a:xfrm>
        </p:spPr>
      </p:pic>
      <p:pic>
        <p:nvPicPr>
          <p:cNvPr id="12" name="Content Placeholder 11">
            <a:extLst>
              <a:ext uri="{FF2B5EF4-FFF2-40B4-BE49-F238E27FC236}">
                <a16:creationId xmlns:a16="http://schemas.microsoft.com/office/drawing/2014/main" id="{7F335B79-CC39-4D39-A5D7-4071177969BE}"/>
              </a:ext>
            </a:extLst>
          </p:cNvPr>
          <p:cNvPicPr>
            <a:picLocks noGrp="1" noChangeAspect="1"/>
          </p:cNvPicPr>
          <p:nvPr>
            <p:ph sz="half" idx="1"/>
          </p:nvPr>
        </p:nvPicPr>
        <p:blipFill>
          <a:blip r:embed="rId3"/>
          <a:stretch>
            <a:fillRect/>
          </a:stretch>
        </p:blipFill>
        <p:spPr>
          <a:xfrm>
            <a:off x="848139" y="940905"/>
            <a:ext cx="5300870" cy="5917096"/>
          </a:xfrm>
        </p:spPr>
      </p:pic>
    </p:spTree>
    <p:extLst>
      <p:ext uri="{BB962C8B-B14F-4D97-AF65-F5344CB8AC3E}">
        <p14:creationId xmlns:p14="http://schemas.microsoft.com/office/powerpoint/2010/main" val="200867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2E62-4846-42DB-BB91-9EB2F9BD6A2B}"/>
              </a:ext>
            </a:extLst>
          </p:cNvPr>
          <p:cNvSpPr>
            <a:spLocks noGrp="1"/>
          </p:cNvSpPr>
          <p:nvPr>
            <p:ph type="title"/>
          </p:nvPr>
        </p:nvSpPr>
        <p:spPr>
          <a:xfrm>
            <a:off x="993913" y="106017"/>
            <a:ext cx="11065565" cy="1285461"/>
          </a:xfrm>
        </p:spPr>
        <p:txBody>
          <a:bodyPr>
            <a:normAutofit/>
          </a:bodyPr>
          <a:lstStyle/>
          <a:p>
            <a:r>
              <a:rPr lang="en-US" sz="2800" b="1" dirty="0"/>
              <a:t>The boundaries of a region reflect the human imprint on the environment. This is called the </a:t>
            </a:r>
            <a:r>
              <a:rPr lang="en-US" sz="2800" b="1" dirty="0">
                <a:solidFill>
                  <a:srgbClr val="C00000"/>
                </a:solidFill>
              </a:rPr>
              <a:t>cultural landscape </a:t>
            </a:r>
            <a:r>
              <a:rPr lang="en-US" sz="2800" b="1" dirty="0"/>
              <a:t>or the visual reflection of a culture or the built environment </a:t>
            </a:r>
          </a:p>
        </p:txBody>
      </p:sp>
      <p:pic>
        <p:nvPicPr>
          <p:cNvPr id="5" name="Content Placeholder 4">
            <a:extLst>
              <a:ext uri="{FF2B5EF4-FFF2-40B4-BE49-F238E27FC236}">
                <a16:creationId xmlns:a16="http://schemas.microsoft.com/office/drawing/2014/main" id="{701BCC4D-7C82-4D95-94E8-A101A0354E31}"/>
              </a:ext>
            </a:extLst>
          </p:cNvPr>
          <p:cNvPicPr>
            <a:picLocks noGrp="1" noChangeAspect="1"/>
          </p:cNvPicPr>
          <p:nvPr>
            <p:ph idx="1"/>
          </p:nvPr>
        </p:nvPicPr>
        <p:blipFill>
          <a:blip r:embed="rId2"/>
          <a:stretch>
            <a:fillRect/>
          </a:stretch>
        </p:blipFill>
        <p:spPr>
          <a:xfrm>
            <a:off x="742122" y="1391478"/>
            <a:ext cx="11317356" cy="5466522"/>
          </a:xfrm>
        </p:spPr>
      </p:pic>
    </p:spTree>
    <p:extLst>
      <p:ext uri="{BB962C8B-B14F-4D97-AF65-F5344CB8AC3E}">
        <p14:creationId xmlns:p14="http://schemas.microsoft.com/office/powerpoint/2010/main" val="304113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138E-FAE0-4457-81A3-AA54224B6E33}"/>
              </a:ext>
            </a:extLst>
          </p:cNvPr>
          <p:cNvSpPr>
            <a:spLocks noGrp="1"/>
          </p:cNvSpPr>
          <p:nvPr>
            <p:ph type="title"/>
          </p:nvPr>
        </p:nvSpPr>
        <p:spPr>
          <a:xfrm>
            <a:off x="1371600" y="99392"/>
            <a:ext cx="9601200" cy="894522"/>
          </a:xfrm>
        </p:spPr>
        <p:txBody>
          <a:bodyPr/>
          <a:lstStyle/>
          <a:p>
            <a:r>
              <a:rPr lang="en-US" dirty="0"/>
              <a:t>                  </a:t>
            </a:r>
            <a:r>
              <a:rPr lang="en-US" b="1" i="1" u="sng" dirty="0">
                <a:solidFill>
                  <a:schemeClr val="tx2">
                    <a:lumMod val="75000"/>
                    <a:lumOff val="25000"/>
                  </a:schemeClr>
                </a:solidFill>
              </a:rPr>
              <a:t>Cultural Landscapes</a:t>
            </a:r>
          </a:p>
        </p:txBody>
      </p:sp>
      <p:graphicFrame>
        <p:nvGraphicFramePr>
          <p:cNvPr id="4" name="Table 4">
            <a:extLst>
              <a:ext uri="{FF2B5EF4-FFF2-40B4-BE49-F238E27FC236}">
                <a16:creationId xmlns:a16="http://schemas.microsoft.com/office/drawing/2014/main" id="{D8D7C99B-0BC8-410C-9AA4-6B0534D77E25}"/>
              </a:ext>
            </a:extLst>
          </p:cNvPr>
          <p:cNvGraphicFramePr>
            <a:graphicFrameLocks noGrp="1"/>
          </p:cNvGraphicFramePr>
          <p:nvPr>
            <p:ph idx="1"/>
            <p:extLst>
              <p:ext uri="{D42A27DB-BD31-4B8C-83A1-F6EECF244321}">
                <p14:modId xmlns:p14="http://schemas.microsoft.com/office/powerpoint/2010/main" val="3639302653"/>
              </p:ext>
            </p:extLst>
          </p:nvPr>
        </p:nvGraphicFramePr>
        <p:xfrm>
          <a:off x="914400" y="1046922"/>
          <a:ext cx="10959549" cy="5181599"/>
        </p:xfrm>
        <a:graphic>
          <a:graphicData uri="http://schemas.openxmlformats.org/drawingml/2006/table">
            <a:tbl>
              <a:tblPr firstRow="1" bandRow="1">
                <a:tableStyleId>{5C22544A-7EE6-4342-B048-85BDC9FD1C3A}</a:tableStyleId>
              </a:tblPr>
              <a:tblGrid>
                <a:gridCol w="2941983">
                  <a:extLst>
                    <a:ext uri="{9D8B030D-6E8A-4147-A177-3AD203B41FA5}">
                      <a16:colId xmlns:a16="http://schemas.microsoft.com/office/drawing/2014/main" val="2330637475"/>
                    </a:ext>
                  </a:extLst>
                </a:gridCol>
                <a:gridCol w="3286539">
                  <a:extLst>
                    <a:ext uri="{9D8B030D-6E8A-4147-A177-3AD203B41FA5}">
                      <a16:colId xmlns:a16="http://schemas.microsoft.com/office/drawing/2014/main" val="576224846"/>
                    </a:ext>
                  </a:extLst>
                </a:gridCol>
                <a:gridCol w="4731027">
                  <a:extLst>
                    <a:ext uri="{9D8B030D-6E8A-4147-A177-3AD203B41FA5}">
                      <a16:colId xmlns:a16="http://schemas.microsoft.com/office/drawing/2014/main" val="1465831349"/>
                    </a:ext>
                  </a:extLst>
                </a:gridCol>
              </a:tblGrid>
              <a:tr h="887895">
                <a:tc>
                  <a:txBody>
                    <a:bodyPr/>
                    <a:lstStyle/>
                    <a:p>
                      <a:r>
                        <a:rPr lang="en-US" sz="2000" b="1" dirty="0"/>
                        <a:t> </a:t>
                      </a:r>
                    </a:p>
                    <a:p>
                      <a:r>
                        <a:rPr lang="en-US" sz="2000" b="1" dirty="0"/>
                        <a:t>             </a:t>
                      </a:r>
                      <a:r>
                        <a:rPr lang="en-US" sz="2000" b="1" u="sng" dirty="0"/>
                        <a:t>Element</a:t>
                      </a:r>
                    </a:p>
                  </a:txBody>
                  <a:tcPr/>
                </a:tc>
                <a:tc>
                  <a:txBody>
                    <a:bodyPr/>
                    <a:lstStyle/>
                    <a:p>
                      <a:endParaRPr lang="en-US" sz="2000" b="1" dirty="0"/>
                    </a:p>
                    <a:p>
                      <a:r>
                        <a:rPr lang="en-US" sz="2000" b="1" dirty="0"/>
                        <a:t>               </a:t>
                      </a:r>
                      <a:r>
                        <a:rPr lang="en-US" sz="2000" b="1" u="sng" dirty="0"/>
                        <a:t>Area</a:t>
                      </a:r>
                    </a:p>
                  </a:txBody>
                  <a:tcPr/>
                </a:tc>
                <a:tc>
                  <a:txBody>
                    <a:bodyPr/>
                    <a:lstStyle/>
                    <a:p>
                      <a:endParaRPr lang="en-US" sz="2000" b="1" dirty="0"/>
                    </a:p>
                    <a:p>
                      <a:r>
                        <a:rPr lang="en-US" sz="2000" b="1" dirty="0"/>
                        <a:t>                         </a:t>
                      </a:r>
                      <a:r>
                        <a:rPr lang="en-US" sz="2000" b="1" u="sng" dirty="0"/>
                        <a:t>Significance</a:t>
                      </a:r>
                    </a:p>
                  </a:txBody>
                  <a:tcPr/>
                </a:tc>
                <a:extLst>
                  <a:ext uri="{0D108BD9-81ED-4DB2-BD59-A6C34878D82A}">
                    <a16:rowId xmlns:a16="http://schemas.microsoft.com/office/drawing/2014/main" val="3580105148"/>
                  </a:ext>
                </a:extLst>
              </a:tr>
              <a:tr h="1073426">
                <a:tc>
                  <a:txBody>
                    <a:bodyPr/>
                    <a:lstStyle/>
                    <a:p>
                      <a:r>
                        <a:rPr lang="en-US" sz="2000" b="1" dirty="0"/>
                        <a:t>National Park</a:t>
                      </a:r>
                    </a:p>
                  </a:txBody>
                  <a:tcPr/>
                </a:tc>
                <a:tc>
                  <a:txBody>
                    <a:bodyPr/>
                    <a:lstStyle/>
                    <a:p>
                      <a:r>
                        <a:rPr lang="en-US" sz="2000" b="1" dirty="0"/>
                        <a:t>      United States</a:t>
                      </a:r>
                    </a:p>
                  </a:txBody>
                  <a:tcPr/>
                </a:tc>
                <a:tc>
                  <a:txBody>
                    <a:bodyPr/>
                    <a:lstStyle/>
                    <a:p>
                      <a:r>
                        <a:rPr lang="en-US" sz="2000" b="1" dirty="0"/>
                        <a:t>Land set aside from development reflects the desire to preserve unique environments</a:t>
                      </a:r>
                    </a:p>
                  </a:txBody>
                  <a:tcPr/>
                </a:tc>
                <a:extLst>
                  <a:ext uri="{0D108BD9-81ED-4DB2-BD59-A6C34878D82A}">
                    <a16:rowId xmlns:a16="http://schemas.microsoft.com/office/drawing/2014/main" val="4224247825"/>
                  </a:ext>
                </a:extLst>
              </a:tr>
              <a:tr h="1073426">
                <a:tc>
                  <a:txBody>
                    <a:bodyPr/>
                    <a:lstStyle/>
                    <a:p>
                      <a:r>
                        <a:rPr lang="en-US" sz="2000" b="1" dirty="0"/>
                        <a:t>Signage</a:t>
                      </a:r>
                    </a:p>
                  </a:txBody>
                  <a:tcPr/>
                </a:tc>
                <a:tc>
                  <a:txBody>
                    <a:bodyPr/>
                    <a:lstStyle/>
                    <a:p>
                      <a:r>
                        <a:rPr lang="en-US" sz="2000" b="1" dirty="0"/>
                        <a:t>           Quebec</a:t>
                      </a:r>
                    </a:p>
                  </a:txBody>
                  <a:tcPr/>
                </a:tc>
                <a:tc>
                  <a:txBody>
                    <a:bodyPr/>
                    <a:lstStyle/>
                    <a:p>
                      <a:r>
                        <a:rPr lang="en-US" sz="2000" b="1" dirty="0"/>
                        <a:t>Bilingual signs in French and English reflect the desire of French Canadians to retain their heritage</a:t>
                      </a:r>
                    </a:p>
                  </a:txBody>
                  <a:tcPr/>
                </a:tc>
                <a:extLst>
                  <a:ext uri="{0D108BD9-81ED-4DB2-BD59-A6C34878D82A}">
                    <a16:rowId xmlns:a16="http://schemas.microsoft.com/office/drawing/2014/main" val="1477372657"/>
                  </a:ext>
                </a:extLst>
              </a:tr>
              <a:tr h="1073426">
                <a:tc>
                  <a:txBody>
                    <a:bodyPr/>
                    <a:lstStyle/>
                    <a:p>
                      <a:r>
                        <a:rPr lang="en-US" sz="2000" b="1" dirty="0"/>
                        <a:t>Schools</a:t>
                      </a:r>
                    </a:p>
                  </a:txBody>
                  <a:tcPr/>
                </a:tc>
                <a:tc>
                  <a:txBody>
                    <a:bodyPr/>
                    <a:lstStyle/>
                    <a:p>
                      <a:r>
                        <a:rPr lang="en-US" sz="2000" b="1" dirty="0"/>
                        <a:t>          Pakistan</a:t>
                      </a:r>
                    </a:p>
                  </a:txBody>
                  <a:tcPr/>
                </a:tc>
                <a:tc>
                  <a:txBody>
                    <a:bodyPr/>
                    <a:lstStyle/>
                    <a:p>
                      <a:r>
                        <a:rPr lang="en-US" sz="2000" b="1" dirty="0"/>
                        <a:t>Gender segregated schools reflect attitudes toward male and female rules</a:t>
                      </a:r>
                    </a:p>
                  </a:txBody>
                  <a:tcPr/>
                </a:tc>
                <a:extLst>
                  <a:ext uri="{0D108BD9-81ED-4DB2-BD59-A6C34878D82A}">
                    <a16:rowId xmlns:a16="http://schemas.microsoft.com/office/drawing/2014/main" val="2052968341"/>
                  </a:ext>
                </a:extLst>
              </a:tr>
              <a:tr h="1073426">
                <a:tc>
                  <a:txBody>
                    <a:bodyPr/>
                    <a:lstStyle/>
                    <a:p>
                      <a:r>
                        <a:rPr lang="en-US" sz="2000" b="1" dirty="0"/>
                        <a:t>Office Buildings</a:t>
                      </a:r>
                    </a:p>
                  </a:txBody>
                  <a:tcPr/>
                </a:tc>
                <a:tc>
                  <a:txBody>
                    <a:bodyPr/>
                    <a:lstStyle/>
                    <a:p>
                      <a:r>
                        <a:rPr lang="en-US" sz="2000" b="1" dirty="0"/>
                        <a:t>        Shanghai</a:t>
                      </a:r>
                    </a:p>
                  </a:txBody>
                  <a:tcPr/>
                </a:tc>
                <a:tc>
                  <a:txBody>
                    <a:bodyPr/>
                    <a:lstStyle/>
                    <a:p>
                      <a:r>
                        <a:rPr lang="en-US" sz="2000" b="1" dirty="0"/>
                        <a:t>Massive skyscrapers reflect economic power and a desire to have businesses in a central well known location </a:t>
                      </a:r>
                    </a:p>
                  </a:txBody>
                  <a:tcPr/>
                </a:tc>
                <a:extLst>
                  <a:ext uri="{0D108BD9-81ED-4DB2-BD59-A6C34878D82A}">
                    <a16:rowId xmlns:a16="http://schemas.microsoft.com/office/drawing/2014/main" val="1688066099"/>
                  </a:ext>
                </a:extLst>
              </a:tr>
            </a:tbl>
          </a:graphicData>
        </a:graphic>
      </p:graphicFrame>
    </p:spTree>
    <p:extLst>
      <p:ext uri="{BB962C8B-B14F-4D97-AF65-F5344CB8AC3E}">
        <p14:creationId xmlns:p14="http://schemas.microsoft.com/office/powerpoint/2010/main" val="167478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63C5-4036-440D-BD5F-3EBF4680D663}"/>
              </a:ext>
            </a:extLst>
          </p:cNvPr>
          <p:cNvSpPr>
            <a:spLocks noGrp="1"/>
          </p:cNvSpPr>
          <p:nvPr>
            <p:ph type="title"/>
          </p:nvPr>
        </p:nvSpPr>
        <p:spPr>
          <a:xfrm>
            <a:off x="700088" y="0"/>
            <a:ext cx="11491912" cy="2171700"/>
          </a:xfrm>
        </p:spPr>
        <p:txBody>
          <a:bodyPr>
            <a:normAutofit/>
          </a:bodyPr>
          <a:lstStyle/>
          <a:p>
            <a:r>
              <a:rPr lang="en-US" dirty="0"/>
              <a:t>Places said to have a strong "</a:t>
            </a:r>
            <a:r>
              <a:rPr lang="en-US" b="1" u="sng" dirty="0">
                <a:solidFill>
                  <a:srgbClr val="0070C0"/>
                </a:solidFill>
              </a:rPr>
              <a:t>sense of place</a:t>
            </a:r>
            <a:r>
              <a:rPr lang="en-US" dirty="0"/>
              <a:t>" have a strong identity that is deeply felt by inhabitants and visitors.</a:t>
            </a:r>
          </a:p>
        </p:txBody>
      </p:sp>
      <p:pic>
        <p:nvPicPr>
          <p:cNvPr id="5" name="Content Placeholder 4" descr="A large white building with grass in front of a house&#10;&#10;Description automatically generated">
            <a:extLst>
              <a:ext uri="{FF2B5EF4-FFF2-40B4-BE49-F238E27FC236}">
                <a16:creationId xmlns:a16="http://schemas.microsoft.com/office/drawing/2014/main" id="{2B43FF7F-C1A7-485D-88F8-28CB83A22592}"/>
              </a:ext>
            </a:extLst>
          </p:cNvPr>
          <p:cNvPicPr>
            <a:picLocks noGrp="1" noChangeAspect="1"/>
          </p:cNvPicPr>
          <p:nvPr>
            <p:ph idx="1"/>
          </p:nvPr>
        </p:nvPicPr>
        <p:blipFill>
          <a:blip r:embed="rId2"/>
          <a:stretch>
            <a:fillRect/>
          </a:stretch>
        </p:blipFill>
        <p:spPr>
          <a:xfrm>
            <a:off x="914400" y="1985963"/>
            <a:ext cx="11277600" cy="4714875"/>
          </a:xfrm>
        </p:spPr>
      </p:pic>
    </p:spTree>
    <p:extLst>
      <p:ext uri="{BB962C8B-B14F-4D97-AF65-F5344CB8AC3E}">
        <p14:creationId xmlns:p14="http://schemas.microsoft.com/office/powerpoint/2010/main" val="239836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66DF-9A89-4A40-AC87-59CA56979F67}"/>
              </a:ext>
            </a:extLst>
          </p:cNvPr>
          <p:cNvSpPr>
            <a:spLocks noGrp="1"/>
          </p:cNvSpPr>
          <p:nvPr>
            <p:ph type="title"/>
          </p:nvPr>
        </p:nvSpPr>
        <p:spPr>
          <a:xfrm>
            <a:off x="927653" y="118826"/>
            <a:ext cx="11158330" cy="981104"/>
          </a:xfrm>
        </p:spPr>
        <p:txBody>
          <a:bodyPr/>
          <a:lstStyle/>
          <a:p>
            <a:r>
              <a:rPr lang="en-US" b="1" u="sng" dirty="0"/>
              <a:t>Traditional and Post Modern Architecture</a:t>
            </a:r>
          </a:p>
        </p:txBody>
      </p:sp>
      <p:pic>
        <p:nvPicPr>
          <p:cNvPr id="6" name="Content Placeholder 5">
            <a:extLst>
              <a:ext uri="{FF2B5EF4-FFF2-40B4-BE49-F238E27FC236}">
                <a16:creationId xmlns:a16="http://schemas.microsoft.com/office/drawing/2014/main" id="{CEAC15F5-9F63-4F00-986D-B9789DAFC924}"/>
              </a:ext>
            </a:extLst>
          </p:cNvPr>
          <p:cNvPicPr>
            <a:picLocks noGrp="1" noChangeAspect="1"/>
          </p:cNvPicPr>
          <p:nvPr>
            <p:ph sz="half" idx="1"/>
          </p:nvPr>
        </p:nvPicPr>
        <p:blipFill>
          <a:blip r:embed="rId2"/>
          <a:stretch>
            <a:fillRect/>
          </a:stretch>
        </p:blipFill>
        <p:spPr>
          <a:xfrm>
            <a:off x="808384" y="1099930"/>
            <a:ext cx="5011392" cy="5639245"/>
          </a:xfrm>
        </p:spPr>
      </p:pic>
      <p:pic>
        <p:nvPicPr>
          <p:cNvPr id="8" name="Content Placeholder 7">
            <a:extLst>
              <a:ext uri="{FF2B5EF4-FFF2-40B4-BE49-F238E27FC236}">
                <a16:creationId xmlns:a16="http://schemas.microsoft.com/office/drawing/2014/main" id="{8A6D15BB-8A3F-44E1-A95F-9BB7BAB99F60}"/>
              </a:ext>
            </a:extLst>
          </p:cNvPr>
          <p:cNvPicPr>
            <a:picLocks noGrp="1" noChangeAspect="1"/>
          </p:cNvPicPr>
          <p:nvPr>
            <p:ph sz="half" idx="2"/>
          </p:nvPr>
        </p:nvPicPr>
        <p:blipFill>
          <a:blip r:embed="rId3"/>
          <a:stretch>
            <a:fillRect/>
          </a:stretch>
        </p:blipFill>
        <p:spPr>
          <a:xfrm>
            <a:off x="6524625" y="1099930"/>
            <a:ext cx="5561358" cy="5639244"/>
          </a:xfrm>
        </p:spPr>
      </p:pic>
    </p:spTree>
    <p:extLst>
      <p:ext uri="{BB962C8B-B14F-4D97-AF65-F5344CB8AC3E}">
        <p14:creationId xmlns:p14="http://schemas.microsoft.com/office/powerpoint/2010/main" val="14548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F140-041C-4BDD-B132-940E3741EEA3}"/>
              </a:ext>
            </a:extLst>
          </p:cNvPr>
          <p:cNvSpPr>
            <a:spLocks noGrp="1"/>
          </p:cNvSpPr>
          <p:nvPr>
            <p:ph type="title"/>
          </p:nvPr>
        </p:nvSpPr>
        <p:spPr>
          <a:xfrm>
            <a:off x="755374" y="0"/>
            <a:ext cx="11330608" cy="1550504"/>
          </a:xfrm>
        </p:spPr>
        <p:txBody>
          <a:bodyPr>
            <a:normAutofit fontScale="90000"/>
          </a:bodyPr>
          <a:lstStyle/>
          <a:p>
            <a:r>
              <a:rPr lang="en-US" b="1" u="sng" dirty="0">
                <a:solidFill>
                  <a:srgbClr val="C00000"/>
                </a:solidFill>
              </a:rPr>
              <a:t>Religious Cultural Clothing traits: </a:t>
            </a:r>
            <a:r>
              <a:rPr lang="en-US" b="1" dirty="0"/>
              <a:t>Religious Traditions: Many devout Muslims and Jews wear modest black clothes</a:t>
            </a:r>
          </a:p>
        </p:txBody>
      </p:sp>
      <p:pic>
        <p:nvPicPr>
          <p:cNvPr id="6" name="Content Placeholder 5">
            <a:extLst>
              <a:ext uri="{FF2B5EF4-FFF2-40B4-BE49-F238E27FC236}">
                <a16:creationId xmlns:a16="http://schemas.microsoft.com/office/drawing/2014/main" id="{9B3F12F2-BD60-4AF7-896A-7A5E4977C0ED}"/>
              </a:ext>
            </a:extLst>
          </p:cNvPr>
          <p:cNvPicPr>
            <a:picLocks noGrp="1" noChangeAspect="1"/>
          </p:cNvPicPr>
          <p:nvPr>
            <p:ph sz="half" idx="1"/>
          </p:nvPr>
        </p:nvPicPr>
        <p:blipFill>
          <a:blip r:embed="rId2"/>
          <a:stretch>
            <a:fillRect/>
          </a:stretch>
        </p:blipFill>
        <p:spPr>
          <a:xfrm>
            <a:off x="755374" y="1736035"/>
            <a:ext cx="5724939" cy="5009321"/>
          </a:xfrm>
        </p:spPr>
      </p:pic>
      <p:pic>
        <p:nvPicPr>
          <p:cNvPr id="8" name="Content Placeholder 7">
            <a:extLst>
              <a:ext uri="{FF2B5EF4-FFF2-40B4-BE49-F238E27FC236}">
                <a16:creationId xmlns:a16="http://schemas.microsoft.com/office/drawing/2014/main" id="{3858BC58-E076-4177-B313-B61CA86C764A}"/>
              </a:ext>
            </a:extLst>
          </p:cNvPr>
          <p:cNvPicPr>
            <a:picLocks noGrp="1" noChangeAspect="1"/>
          </p:cNvPicPr>
          <p:nvPr>
            <p:ph sz="half" idx="2"/>
          </p:nvPr>
        </p:nvPicPr>
        <p:blipFill>
          <a:blip r:embed="rId3"/>
          <a:stretch>
            <a:fillRect/>
          </a:stretch>
        </p:blipFill>
        <p:spPr>
          <a:xfrm>
            <a:off x="6862761" y="1736035"/>
            <a:ext cx="5223221" cy="5009321"/>
          </a:xfrm>
        </p:spPr>
      </p:pic>
    </p:spTree>
    <p:extLst>
      <p:ext uri="{BB962C8B-B14F-4D97-AF65-F5344CB8AC3E}">
        <p14:creationId xmlns:p14="http://schemas.microsoft.com/office/powerpoint/2010/main" val="213514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FFF5-56F7-463E-B883-B50443E28253}"/>
              </a:ext>
            </a:extLst>
          </p:cNvPr>
          <p:cNvSpPr>
            <a:spLocks noGrp="1"/>
          </p:cNvSpPr>
          <p:nvPr>
            <p:ph type="title"/>
          </p:nvPr>
        </p:nvSpPr>
        <p:spPr>
          <a:xfrm>
            <a:off x="1371600" y="106017"/>
            <a:ext cx="9601200" cy="636105"/>
          </a:xfrm>
        </p:spPr>
        <p:txBody>
          <a:bodyPr>
            <a:normAutofit fontScale="90000"/>
          </a:bodyPr>
          <a:lstStyle/>
          <a:p>
            <a:r>
              <a:rPr lang="en-US" dirty="0"/>
              <a:t>                         </a:t>
            </a:r>
            <a:r>
              <a:rPr lang="en-US" b="1" u="sng" dirty="0"/>
              <a:t>Ethnocentrism</a:t>
            </a:r>
          </a:p>
        </p:txBody>
      </p:sp>
      <p:pic>
        <p:nvPicPr>
          <p:cNvPr id="6" name="Content Placeholder 5">
            <a:extLst>
              <a:ext uri="{FF2B5EF4-FFF2-40B4-BE49-F238E27FC236}">
                <a16:creationId xmlns:a16="http://schemas.microsoft.com/office/drawing/2014/main" id="{01019D3F-EB84-413A-B182-DACE948BF281}"/>
              </a:ext>
            </a:extLst>
          </p:cNvPr>
          <p:cNvPicPr>
            <a:picLocks noGrp="1" noChangeAspect="1"/>
          </p:cNvPicPr>
          <p:nvPr>
            <p:ph sz="half" idx="1"/>
          </p:nvPr>
        </p:nvPicPr>
        <p:blipFill>
          <a:blip r:embed="rId2"/>
          <a:stretch>
            <a:fillRect/>
          </a:stretch>
        </p:blipFill>
        <p:spPr>
          <a:xfrm>
            <a:off x="755374" y="1020417"/>
            <a:ext cx="5459896" cy="5837583"/>
          </a:xfrm>
        </p:spPr>
      </p:pic>
      <p:pic>
        <p:nvPicPr>
          <p:cNvPr id="10" name="Content Placeholder 9">
            <a:extLst>
              <a:ext uri="{FF2B5EF4-FFF2-40B4-BE49-F238E27FC236}">
                <a16:creationId xmlns:a16="http://schemas.microsoft.com/office/drawing/2014/main" id="{35D8908B-3293-4306-9787-7244E2D1A043}"/>
              </a:ext>
            </a:extLst>
          </p:cNvPr>
          <p:cNvPicPr>
            <a:picLocks noGrp="1" noChangeAspect="1"/>
          </p:cNvPicPr>
          <p:nvPr>
            <p:ph sz="half" idx="2"/>
          </p:nvPr>
        </p:nvPicPr>
        <p:blipFill>
          <a:blip r:embed="rId3"/>
          <a:stretch>
            <a:fillRect/>
          </a:stretch>
        </p:blipFill>
        <p:spPr>
          <a:xfrm>
            <a:off x="6524625" y="1020417"/>
            <a:ext cx="5561358" cy="5837583"/>
          </a:xfrm>
        </p:spPr>
      </p:pic>
    </p:spTree>
    <p:extLst>
      <p:ext uri="{BB962C8B-B14F-4D97-AF65-F5344CB8AC3E}">
        <p14:creationId xmlns:p14="http://schemas.microsoft.com/office/powerpoint/2010/main" val="173391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B234-7867-408B-AA71-60C45842C3A9}"/>
              </a:ext>
            </a:extLst>
          </p:cNvPr>
          <p:cNvSpPr>
            <a:spLocks noGrp="1"/>
          </p:cNvSpPr>
          <p:nvPr>
            <p:ph type="title"/>
          </p:nvPr>
        </p:nvSpPr>
        <p:spPr>
          <a:xfrm>
            <a:off x="954157" y="0"/>
            <a:ext cx="11118573" cy="1033670"/>
          </a:xfrm>
        </p:spPr>
        <p:txBody>
          <a:bodyPr/>
          <a:lstStyle/>
          <a:p>
            <a:r>
              <a:rPr lang="en-US" dirty="0"/>
              <a:t>                           </a:t>
            </a:r>
            <a:r>
              <a:rPr lang="en-US" b="1" u="sng" dirty="0">
                <a:solidFill>
                  <a:srgbClr val="0070C0"/>
                </a:solidFill>
              </a:rPr>
              <a:t>Ethnocentrism</a:t>
            </a:r>
          </a:p>
        </p:txBody>
      </p:sp>
      <p:pic>
        <p:nvPicPr>
          <p:cNvPr id="6" name="Content Placeholder 5">
            <a:extLst>
              <a:ext uri="{FF2B5EF4-FFF2-40B4-BE49-F238E27FC236}">
                <a16:creationId xmlns:a16="http://schemas.microsoft.com/office/drawing/2014/main" id="{C1B3E10B-ED82-4D81-A7E3-6B730B4870CC}"/>
              </a:ext>
            </a:extLst>
          </p:cNvPr>
          <p:cNvPicPr>
            <a:picLocks noGrp="1" noChangeAspect="1"/>
          </p:cNvPicPr>
          <p:nvPr>
            <p:ph sz="half" idx="1"/>
          </p:nvPr>
        </p:nvPicPr>
        <p:blipFill>
          <a:blip r:embed="rId2"/>
          <a:stretch>
            <a:fillRect/>
          </a:stretch>
        </p:blipFill>
        <p:spPr>
          <a:xfrm>
            <a:off x="781878" y="781878"/>
            <a:ext cx="5742747" cy="6076122"/>
          </a:xfrm>
        </p:spPr>
      </p:pic>
      <p:pic>
        <p:nvPicPr>
          <p:cNvPr id="8" name="Content Placeholder 7">
            <a:extLst>
              <a:ext uri="{FF2B5EF4-FFF2-40B4-BE49-F238E27FC236}">
                <a16:creationId xmlns:a16="http://schemas.microsoft.com/office/drawing/2014/main" id="{EB2A8E7D-36A4-41AB-A36A-F3CBE28F978B}"/>
              </a:ext>
            </a:extLst>
          </p:cNvPr>
          <p:cNvPicPr>
            <a:picLocks noGrp="1" noChangeAspect="1"/>
          </p:cNvPicPr>
          <p:nvPr>
            <p:ph sz="half" idx="2"/>
          </p:nvPr>
        </p:nvPicPr>
        <p:blipFill>
          <a:blip r:embed="rId3"/>
          <a:stretch>
            <a:fillRect/>
          </a:stretch>
        </p:blipFill>
        <p:spPr>
          <a:xfrm>
            <a:off x="6524625" y="781878"/>
            <a:ext cx="5667375" cy="6076123"/>
          </a:xfrm>
        </p:spPr>
      </p:pic>
    </p:spTree>
    <p:extLst>
      <p:ext uri="{BB962C8B-B14F-4D97-AF65-F5344CB8AC3E}">
        <p14:creationId xmlns:p14="http://schemas.microsoft.com/office/powerpoint/2010/main" val="1995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06F0-B880-4BE6-9AA1-02D0FE9BEBBC}"/>
              </a:ext>
            </a:extLst>
          </p:cNvPr>
          <p:cNvSpPr>
            <a:spLocks noGrp="1"/>
          </p:cNvSpPr>
          <p:nvPr>
            <p:ph type="title"/>
          </p:nvPr>
        </p:nvSpPr>
        <p:spPr>
          <a:xfrm>
            <a:off x="1371600" y="0"/>
            <a:ext cx="9601200" cy="714375"/>
          </a:xfrm>
        </p:spPr>
        <p:txBody>
          <a:bodyPr/>
          <a:lstStyle/>
          <a:p>
            <a:r>
              <a:rPr lang="en-US" b="1" u="sng" dirty="0">
                <a:solidFill>
                  <a:srgbClr val="0070C0"/>
                </a:solidFill>
              </a:rPr>
              <a:t>Culture: What’s beneath the surface</a:t>
            </a:r>
          </a:p>
        </p:txBody>
      </p:sp>
      <p:pic>
        <p:nvPicPr>
          <p:cNvPr id="5" name="Content Placeholder 4">
            <a:extLst>
              <a:ext uri="{FF2B5EF4-FFF2-40B4-BE49-F238E27FC236}">
                <a16:creationId xmlns:a16="http://schemas.microsoft.com/office/drawing/2014/main" id="{F6C924E5-FBFA-4768-8D03-B41B56C2E056}"/>
              </a:ext>
            </a:extLst>
          </p:cNvPr>
          <p:cNvPicPr>
            <a:picLocks noGrp="1" noChangeAspect="1"/>
          </p:cNvPicPr>
          <p:nvPr>
            <p:ph idx="1"/>
          </p:nvPr>
        </p:nvPicPr>
        <p:blipFill>
          <a:blip r:embed="rId2"/>
          <a:stretch>
            <a:fillRect/>
          </a:stretch>
        </p:blipFill>
        <p:spPr>
          <a:xfrm>
            <a:off x="967409" y="714375"/>
            <a:ext cx="11111948" cy="6143625"/>
          </a:xfrm>
        </p:spPr>
      </p:pic>
    </p:spTree>
    <p:extLst>
      <p:ext uri="{BB962C8B-B14F-4D97-AF65-F5344CB8AC3E}">
        <p14:creationId xmlns:p14="http://schemas.microsoft.com/office/powerpoint/2010/main" val="265291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098" y="0"/>
            <a:ext cx="11140068" cy="1115122"/>
          </a:xfrm>
        </p:spPr>
        <p:txBody>
          <a:bodyPr>
            <a:normAutofit fontScale="90000"/>
          </a:bodyPr>
          <a:lstStyle/>
          <a:p>
            <a:r>
              <a:rPr lang="en-US" b="1" u="sng" dirty="0">
                <a:solidFill>
                  <a:srgbClr val="002060"/>
                </a:solidFill>
              </a:rPr>
              <a:t>CAUTIONS REGARDING CULTURE AND ATTITUDE</a:t>
            </a:r>
          </a:p>
        </p:txBody>
      </p:sp>
      <p:sp>
        <p:nvSpPr>
          <p:cNvPr id="3" name="Content Placeholder 2"/>
          <p:cNvSpPr>
            <a:spLocks noGrp="1"/>
          </p:cNvSpPr>
          <p:nvPr>
            <p:ph sz="half" idx="1"/>
          </p:nvPr>
        </p:nvSpPr>
        <p:spPr>
          <a:xfrm>
            <a:off x="892098" y="903248"/>
            <a:ext cx="5061103" cy="5809786"/>
          </a:xfrm>
        </p:spPr>
        <p:txBody>
          <a:bodyPr/>
          <a:lstStyle/>
          <a:p>
            <a:r>
              <a:rPr lang="en-US" b="1" u="sng" dirty="0">
                <a:solidFill>
                  <a:srgbClr val="C00000"/>
                </a:solidFill>
              </a:rPr>
              <a:t>Cultural Relativism </a:t>
            </a:r>
            <a:r>
              <a:rPr lang="en-US" b="1" dirty="0"/>
              <a:t>– the idea that cultural norms vary from one social group to another and ethical and moral standards are relative to them</a:t>
            </a:r>
          </a:p>
          <a:p>
            <a:r>
              <a:rPr lang="en-US" b="1" u="sng" dirty="0">
                <a:solidFill>
                  <a:srgbClr val="C00000"/>
                </a:solidFill>
              </a:rPr>
              <a:t>Cultural relativism</a:t>
            </a:r>
            <a:r>
              <a:rPr lang="en-US" dirty="0"/>
              <a:t> i</a:t>
            </a:r>
            <a:r>
              <a:rPr lang="en-US" b="1" dirty="0"/>
              <a:t>s the principle of regarding the beliefs, values, and practices of a culture from the viewpoint of that culture itself.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7054" y="1037064"/>
            <a:ext cx="6214946" cy="5675970"/>
          </a:xfrm>
        </p:spPr>
      </p:pic>
    </p:spTree>
    <p:extLst>
      <p:ext uri="{BB962C8B-B14F-4D97-AF65-F5344CB8AC3E}">
        <p14:creationId xmlns:p14="http://schemas.microsoft.com/office/powerpoint/2010/main" val="161794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816"/>
            <a:ext cx="10694020" cy="952034"/>
          </a:xfrm>
        </p:spPr>
        <p:txBody>
          <a:bodyPr>
            <a:normAutofit/>
          </a:bodyPr>
          <a:lstStyle/>
          <a:p>
            <a:r>
              <a:rPr lang="en-US" dirty="0"/>
              <a:t>       </a:t>
            </a:r>
            <a:r>
              <a:rPr lang="en-US" b="1" u="sng" dirty="0">
                <a:solidFill>
                  <a:srgbClr val="008000"/>
                </a:solidFill>
              </a:rPr>
              <a:t>Sequent Occupancy and Syncretism</a:t>
            </a:r>
          </a:p>
        </p:txBody>
      </p:sp>
      <p:sp>
        <p:nvSpPr>
          <p:cNvPr id="3" name="Content Placeholder 2"/>
          <p:cNvSpPr>
            <a:spLocks noGrp="1"/>
          </p:cNvSpPr>
          <p:nvPr>
            <p:ph sz="half" idx="1"/>
          </p:nvPr>
        </p:nvSpPr>
        <p:spPr>
          <a:xfrm>
            <a:off x="624468" y="954158"/>
            <a:ext cx="4772722" cy="5770028"/>
          </a:xfrm>
        </p:spPr>
        <p:txBody>
          <a:bodyPr>
            <a:noAutofit/>
          </a:bodyPr>
          <a:lstStyle/>
          <a:p>
            <a:r>
              <a:rPr lang="en-US" sz="3200" b="1" u="sng" dirty="0">
                <a:solidFill>
                  <a:srgbClr val="006600"/>
                </a:solidFill>
              </a:rPr>
              <a:t>Sequent Occupancy </a:t>
            </a:r>
            <a:r>
              <a:rPr lang="en-US" sz="3200" b="1" dirty="0"/>
              <a:t>can lead to syncretic traits – this type of cultural blending occurs when one group’s architecture, practices </a:t>
            </a:r>
            <a:r>
              <a:rPr lang="en-US" sz="3200" b="1" dirty="0" err="1"/>
              <a:t>etc</a:t>
            </a:r>
            <a:r>
              <a:rPr lang="en-US" sz="3200" b="1" dirty="0"/>
              <a:t> are laid on top of the previous culture </a:t>
            </a:r>
          </a:p>
          <a:p>
            <a:r>
              <a:rPr lang="en-US" sz="3200" b="1" dirty="0"/>
              <a:t>EX: visiting a McDonalds while waiting in lie to tour the Coliseum in Rome</a:t>
            </a:r>
          </a:p>
        </p:txBody>
      </p:sp>
      <p:sp>
        <p:nvSpPr>
          <p:cNvPr id="4" name="Content Placeholder 3">
            <a:extLst>
              <a:ext uri="{FF2B5EF4-FFF2-40B4-BE49-F238E27FC236}">
                <a16:creationId xmlns:a16="http://schemas.microsoft.com/office/drawing/2014/main" id="{7EEC3C3C-D02C-4D2E-8FAF-84A70243CAEA}"/>
              </a:ext>
            </a:extLst>
          </p:cNvPr>
          <p:cNvSpPr>
            <a:spLocks noGrp="1"/>
          </p:cNvSpPr>
          <p:nvPr>
            <p:ph sz="half" idx="2"/>
          </p:nvPr>
        </p:nvSpPr>
        <p:spPr>
          <a:xfrm>
            <a:off x="6525402" y="1293542"/>
            <a:ext cx="5540217" cy="5564457"/>
          </a:xfrm>
        </p:spPr>
        <p:txBody>
          <a:bodyPr/>
          <a:lstStyle/>
          <a:p>
            <a:r>
              <a:rPr lang="en-US" sz="2800" b="1" u="sng" dirty="0">
                <a:solidFill>
                  <a:srgbClr val="C00000"/>
                </a:solidFill>
              </a:rPr>
              <a:t>Syncretism: </a:t>
            </a:r>
            <a:r>
              <a:rPr lang="en-US" sz="2800" b="1" dirty="0">
                <a:solidFill>
                  <a:srgbClr val="002060"/>
                </a:solidFill>
              </a:rPr>
              <a:t>a fusion of old and new to create a new cultural trait-this concept is similar to reterritorialization.</a:t>
            </a:r>
          </a:p>
          <a:p>
            <a:r>
              <a:rPr lang="en-US" sz="2800" b="1" dirty="0">
                <a:solidFill>
                  <a:srgbClr val="002060"/>
                </a:solidFill>
              </a:rPr>
              <a:t>The examples below are foreign foods that have been modified to fit American tastes.</a:t>
            </a:r>
          </a:p>
          <a:p>
            <a:r>
              <a:rPr lang="en-US" sz="2800" b="1" dirty="0">
                <a:solidFill>
                  <a:srgbClr val="002060"/>
                </a:solidFill>
              </a:rPr>
              <a:t>Combination of new and old traditions like the combination of the Christian tradition of Easter and the secular idea of the Easter Bunny</a:t>
            </a:r>
          </a:p>
          <a:p>
            <a:endParaRPr lang="en-US" dirty="0"/>
          </a:p>
        </p:txBody>
      </p:sp>
    </p:spTree>
    <p:extLst>
      <p:ext uri="{BB962C8B-B14F-4D97-AF65-F5344CB8AC3E}">
        <p14:creationId xmlns:p14="http://schemas.microsoft.com/office/powerpoint/2010/main" val="226359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E0CA-7E40-43B4-8566-80D4060E02F9}"/>
              </a:ext>
            </a:extLst>
          </p:cNvPr>
          <p:cNvSpPr>
            <a:spLocks noGrp="1"/>
          </p:cNvSpPr>
          <p:nvPr>
            <p:ph type="title"/>
          </p:nvPr>
        </p:nvSpPr>
        <p:spPr>
          <a:xfrm>
            <a:off x="821635" y="0"/>
            <a:ext cx="10151165" cy="954157"/>
          </a:xfrm>
        </p:spPr>
        <p:txBody>
          <a:bodyPr>
            <a:normAutofit/>
          </a:bodyPr>
          <a:lstStyle/>
          <a:p>
            <a:r>
              <a:rPr lang="en-US" dirty="0"/>
              <a:t> </a:t>
            </a:r>
            <a:r>
              <a:rPr lang="en-US" b="1" u="sng" dirty="0">
                <a:solidFill>
                  <a:srgbClr val="C00000"/>
                </a:solidFill>
              </a:rPr>
              <a:t>Cultural Convergence and Divergence</a:t>
            </a:r>
          </a:p>
        </p:txBody>
      </p:sp>
      <p:sp>
        <p:nvSpPr>
          <p:cNvPr id="3" name="Content Placeholder 2">
            <a:extLst>
              <a:ext uri="{FF2B5EF4-FFF2-40B4-BE49-F238E27FC236}">
                <a16:creationId xmlns:a16="http://schemas.microsoft.com/office/drawing/2014/main" id="{3A3E90B8-FD33-49A8-8ADB-0911ABAB4155}"/>
              </a:ext>
            </a:extLst>
          </p:cNvPr>
          <p:cNvSpPr>
            <a:spLocks noGrp="1"/>
          </p:cNvSpPr>
          <p:nvPr>
            <p:ph sz="half" idx="1"/>
          </p:nvPr>
        </p:nvSpPr>
        <p:spPr>
          <a:xfrm>
            <a:off x="821635" y="1232453"/>
            <a:ext cx="4997751" cy="5625548"/>
          </a:xfrm>
        </p:spPr>
        <p:txBody>
          <a:bodyPr>
            <a:normAutofit/>
          </a:bodyPr>
          <a:lstStyle/>
          <a:p>
            <a:r>
              <a:rPr lang="en-US" sz="2400" b="1" dirty="0">
                <a:solidFill>
                  <a:srgbClr val="C00000"/>
                </a:solidFill>
              </a:rPr>
              <a:t>When cultures collide, they change.</a:t>
            </a:r>
          </a:p>
          <a:p>
            <a:r>
              <a:rPr lang="en-US" sz="2400" b="1" dirty="0"/>
              <a:t> ➤ </a:t>
            </a:r>
            <a:r>
              <a:rPr lang="en-US" sz="2400" b="1" u="sng" dirty="0">
                <a:solidFill>
                  <a:srgbClr val="C00000"/>
                </a:solidFill>
              </a:rPr>
              <a:t>cultural convergence </a:t>
            </a:r>
            <a:r>
              <a:rPr lang="en-US" sz="2400" b="1" dirty="0"/>
              <a:t>occurs when two cultures adopt each other’s traits and become more alike (examples?) </a:t>
            </a:r>
          </a:p>
          <a:p>
            <a:r>
              <a:rPr lang="en-US" sz="2400" b="1" dirty="0"/>
              <a:t>➤ </a:t>
            </a:r>
            <a:r>
              <a:rPr lang="en-US" sz="2400" b="1" u="sng" dirty="0">
                <a:solidFill>
                  <a:srgbClr val="C00000"/>
                </a:solidFill>
              </a:rPr>
              <a:t>cultural divergence </a:t>
            </a:r>
            <a:r>
              <a:rPr lang="en-US" sz="2400" b="1" dirty="0"/>
              <a:t>occurs when two cultures become increasingly different, often when one group moves away from the territory of one culture group </a:t>
            </a:r>
          </a:p>
          <a:p>
            <a:r>
              <a:rPr lang="en-US" sz="2400" b="1" dirty="0"/>
              <a:t>EX: when India unified and the migration of Hindu and Muslims </a:t>
            </a:r>
          </a:p>
        </p:txBody>
      </p:sp>
      <p:pic>
        <p:nvPicPr>
          <p:cNvPr id="6" name="Content Placeholder 5">
            <a:extLst>
              <a:ext uri="{FF2B5EF4-FFF2-40B4-BE49-F238E27FC236}">
                <a16:creationId xmlns:a16="http://schemas.microsoft.com/office/drawing/2014/main" id="{A839D26C-09F3-4927-B94E-E95AC3FAD60E}"/>
              </a:ext>
            </a:extLst>
          </p:cNvPr>
          <p:cNvPicPr>
            <a:picLocks noGrp="1" noChangeAspect="1"/>
          </p:cNvPicPr>
          <p:nvPr>
            <p:ph sz="half" idx="2"/>
          </p:nvPr>
        </p:nvPicPr>
        <p:blipFill>
          <a:blip r:embed="rId2"/>
          <a:stretch>
            <a:fillRect/>
          </a:stretch>
        </p:blipFill>
        <p:spPr>
          <a:xfrm>
            <a:off x="6042991" y="1126435"/>
            <a:ext cx="5963479" cy="5486399"/>
          </a:xfrm>
        </p:spPr>
      </p:pic>
    </p:spTree>
    <p:extLst>
      <p:ext uri="{BB962C8B-B14F-4D97-AF65-F5344CB8AC3E}">
        <p14:creationId xmlns:p14="http://schemas.microsoft.com/office/powerpoint/2010/main" val="169333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780583" y="838200"/>
            <a:ext cx="5687123" cy="2925416"/>
          </a:xfrm>
        </p:spPr>
        <p:txBody>
          <a:bodyPr>
            <a:normAutofit/>
          </a:bodyPr>
          <a:lstStyle/>
          <a:p>
            <a:pPr marL="0" indent="0" algn="ctr" eaLnBrk="1" hangingPunct="1">
              <a:buNone/>
            </a:pPr>
            <a:r>
              <a:rPr lang="en-US" sz="2800" b="1" i="1" dirty="0">
                <a:solidFill>
                  <a:srgbClr val="002060"/>
                </a:solidFill>
              </a:rPr>
              <a:t>Borrowing of idealized </a:t>
            </a:r>
          </a:p>
          <a:p>
            <a:pPr algn="ctr" eaLnBrk="1" hangingPunct="1">
              <a:buFontTx/>
              <a:buNone/>
            </a:pPr>
            <a:r>
              <a:rPr lang="en-US" sz="2800" b="1" i="1" dirty="0">
                <a:solidFill>
                  <a:srgbClr val="002060"/>
                </a:solidFill>
              </a:rPr>
              <a:t>landscape images blurs </a:t>
            </a:r>
          </a:p>
          <a:p>
            <a:pPr algn="ctr" eaLnBrk="1" hangingPunct="1">
              <a:buFontTx/>
              <a:buNone/>
            </a:pPr>
            <a:r>
              <a:rPr lang="en-US" sz="2800" b="1" i="1" dirty="0">
                <a:solidFill>
                  <a:srgbClr val="002060"/>
                </a:solidFill>
              </a:rPr>
              <a:t>place distinctiveness.-right Las Vegas, Nevada-below Toronto, Canada</a:t>
            </a:r>
          </a:p>
          <a:p>
            <a:pPr eaLnBrk="1" hangingPunct="1"/>
            <a:endParaRPr lang="en-US" sz="2800" dirty="0"/>
          </a:p>
        </p:txBody>
      </p:sp>
      <p:sp>
        <p:nvSpPr>
          <p:cNvPr id="46083" name="Rectangle 3"/>
          <p:cNvSpPr>
            <a:spLocks noGrp="1" noChangeArrowheads="1"/>
          </p:cNvSpPr>
          <p:nvPr>
            <p:ph type="title"/>
          </p:nvPr>
        </p:nvSpPr>
        <p:spPr>
          <a:xfrm>
            <a:off x="1524000" y="152400"/>
            <a:ext cx="9144000" cy="457200"/>
          </a:xfrm>
        </p:spPr>
        <p:txBody>
          <a:bodyPr>
            <a:normAutofit fontScale="90000"/>
          </a:bodyPr>
          <a:lstStyle/>
          <a:p>
            <a:pPr eaLnBrk="1" hangingPunct="1">
              <a:defRPr/>
            </a:pPr>
            <a:r>
              <a:rPr lang="en-US" sz="3600" b="1" dirty="0">
                <a:solidFill>
                  <a:srgbClr val="003300"/>
                </a:solidFill>
                <a:effectLst>
                  <a:outerShdw blurRad="38100" dist="38100" dir="2700000" algn="tl">
                    <a:srgbClr val="C0C0C0"/>
                  </a:outerShdw>
                </a:effectLst>
              </a:rPr>
              <a:t>                  </a:t>
            </a:r>
            <a:r>
              <a:rPr lang="en-US" sz="3600" b="1" u="sng" dirty="0">
                <a:solidFill>
                  <a:srgbClr val="003300"/>
                </a:solidFill>
                <a:effectLst>
                  <a:outerShdw blurRad="38100" dist="38100" dir="2700000" algn="tl">
                    <a:srgbClr val="C0C0C0"/>
                  </a:outerShdw>
                </a:effectLst>
              </a:rPr>
              <a:t>Convergence of Cultural Landscapes:</a:t>
            </a:r>
          </a:p>
        </p:txBody>
      </p:sp>
      <p:pic>
        <p:nvPicPr>
          <p:cNvPr id="41988" name="Picture 4" descr="deblij_ch04_fig17"/>
          <p:cNvPicPr>
            <a:picLocks noChangeAspect="1" noChangeArrowheads="1"/>
          </p:cNvPicPr>
          <p:nvPr/>
        </p:nvPicPr>
        <p:blipFill>
          <a:blip r:embed="rId3" cstate="print"/>
          <a:srcRect/>
          <a:stretch>
            <a:fillRect/>
          </a:stretch>
        </p:blipFill>
        <p:spPr bwMode="auto">
          <a:xfrm>
            <a:off x="6467706" y="914400"/>
            <a:ext cx="5564459" cy="5943600"/>
          </a:xfrm>
          <a:prstGeom prst="rect">
            <a:avLst/>
          </a:prstGeom>
          <a:noFill/>
          <a:ln w="9525">
            <a:noFill/>
            <a:miter lim="800000"/>
            <a:headEnd/>
            <a:tailEnd/>
          </a:ln>
        </p:spPr>
      </p:pic>
      <p:pic>
        <p:nvPicPr>
          <p:cNvPr id="41989" name="Picture 5" descr="Toronto-CBD"/>
          <p:cNvPicPr>
            <a:picLocks noChangeAspect="1" noChangeArrowheads="1"/>
          </p:cNvPicPr>
          <p:nvPr/>
        </p:nvPicPr>
        <p:blipFill>
          <a:blip r:embed="rId4" cstate="print"/>
          <a:srcRect/>
          <a:stretch>
            <a:fillRect/>
          </a:stretch>
        </p:blipFill>
        <p:spPr bwMode="auto">
          <a:xfrm>
            <a:off x="780584" y="3763616"/>
            <a:ext cx="5475249" cy="2941983"/>
          </a:xfrm>
          <a:prstGeom prst="rect">
            <a:avLst/>
          </a:prstGeom>
          <a:noFill/>
          <a:ln w="9525">
            <a:noFill/>
            <a:miter lim="800000"/>
            <a:headEnd/>
            <a:tailEnd/>
          </a:ln>
        </p:spPr>
      </p:pic>
    </p:spTree>
    <p:extLst>
      <p:ext uri="{BB962C8B-B14F-4D97-AF65-F5344CB8AC3E}">
        <p14:creationId xmlns:p14="http://schemas.microsoft.com/office/powerpoint/2010/main" val="122458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28870" y="914400"/>
            <a:ext cx="5519530" cy="5638800"/>
          </a:xfrm>
        </p:spPr>
        <p:txBody>
          <a:bodyPr/>
          <a:lstStyle/>
          <a:p>
            <a:pPr eaLnBrk="1" hangingPunct="1"/>
            <a:r>
              <a:rPr lang="en-US" sz="2800" b="1" dirty="0"/>
              <a:t>The widespread distribution of businesses and products creates distinctive landscape stamps around the world.</a:t>
            </a:r>
          </a:p>
          <a:p>
            <a:pPr eaLnBrk="1" hangingPunct="1"/>
            <a:r>
              <a:rPr lang="en-US" sz="2800" b="1" dirty="0"/>
              <a:t>What are some other examples of businesses that can be found around the world?</a:t>
            </a:r>
          </a:p>
          <a:p>
            <a:pPr eaLnBrk="1" hangingPunct="1">
              <a:buFontTx/>
              <a:buNone/>
            </a:pPr>
            <a:endParaRPr lang="en-US" dirty="0"/>
          </a:p>
        </p:txBody>
      </p:sp>
      <p:sp>
        <p:nvSpPr>
          <p:cNvPr id="45059" name="Rectangle 3"/>
          <p:cNvSpPr>
            <a:spLocks noGrp="1" noChangeArrowheads="1"/>
          </p:cNvSpPr>
          <p:nvPr>
            <p:ph type="title"/>
          </p:nvPr>
        </p:nvSpPr>
        <p:spPr>
          <a:xfrm>
            <a:off x="848139" y="0"/>
            <a:ext cx="8269357" cy="914400"/>
          </a:xfrm>
        </p:spPr>
        <p:txBody>
          <a:bodyPr/>
          <a:lstStyle/>
          <a:p>
            <a:pPr eaLnBrk="1" hangingPunct="1">
              <a:defRPr/>
            </a:pPr>
            <a:r>
              <a:rPr lang="en-US" sz="3600" b="1" u="sng" dirty="0">
                <a:solidFill>
                  <a:srgbClr val="FF0000"/>
                </a:solidFill>
                <a:effectLst>
                  <a:outerShdw blurRad="38100" dist="38100" dir="2700000" algn="tl">
                    <a:srgbClr val="C0C0C0"/>
                  </a:outerShdw>
                </a:effectLst>
              </a:rPr>
              <a:t>Convergence of Cultural Landscapes</a:t>
            </a:r>
            <a:r>
              <a:rPr lang="en-US" sz="3600" b="1" dirty="0">
                <a:solidFill>
                  <a:srgbClr val="003300"/>
                </a:solidFill>
                <a:effectLst>
                  <a:outerShdw blurRad="38100" dist="38100" dir="2700000" algn="tl">
                    <a:srgbClr val="C0C0C0"/>
                  </a:outerShdw>
                </a:effectLst>
              </a:rPr>
              <a:t>:</a:t>
            </a:r>
          </a:p>
        </p:txBody>
      </p:sp>
      <p:pic>
        <p:nvPicPr>
          <p:cNvPr id="39940" name="Picture 4" descr="deblij_ch04_fig16"/>
          <p:cNvPicPr>
            <a:picLocks noChangeAspect="1" noChangeArrowheads="1"/>
          </p:cNvPicPr>
          <p:nvPr/>
        </p:nvPicPr>
        <p:blipFill>
          <a:blip r:embed="rId3" cstate="print"/>
          <a:srcRect/>
          <a:stretch>
            <a:fillRect/>
          </a:stretch>
        </p:blipFill>
        <p:spPr bwMode="auto">
          <a:xfrm>
            <a:off x="6771861" y="596347"/>
            <a:ext cx="5234608" cy="6056243"/>
          </a:xfrm>
          <a:prstGeom prst="rect">
            <a:avLst/>
          </a:prstGeom>
          <a:noFill/>
          <a:ln w="9525">
            <a:noFill/>
            <a:miter lim="800000"/>
            <a:headEnd/>
            <a:tailEnd/>
          </a:ln>
        </p:spPr>
      </p:pic>
    </p:spTree>
    <p:extLst>
      <p:ext uri="{BB962C8B-B14F-4D97-AF65-F5344CB8AC3E}">
        <p14:creationId xmlns:p14="http://schemas.microsoft.com/office/powerpoint/2010/main" val="354846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11E5-2C55-4290-93A8-0025F3AADAD1}"/>
              </a:ext>
            </a:extLst>
          </p:cNvPr>
          <p:cNvSpPr>
            <a:spLocks noGrp="1"/>
          </p:cNvSpPr>
          <p:nvPr>
            <p:ph type="title"/>
          </p:nvPr>
        </p:nvSpPr>
        <p:spPr>
          <a:xfrm>
            <a:off x="781878" y="119270"/>
            <a:ext cx="11410122" cy="1205947"/>
          </a:xfrm>
        </p:spPr>
        <p:txBody>
          <a:bodyPr>
            <a:normAutofit fontScale="90000"/>
          </a:bodyPr>
          <a:lstStyle/>
          <a:p>
            <a:r>
              <a:rPr lang="en-US" b="1" u="sng" dirty="0">
                <a:solidFill>
                  <a:srgbClr val="C00000"/>
                </a:solidFill>
              </a:rPr>
              <a:t>Cultural Convergence </a:t>
            </a:r>
            <a:r>
              <a:rPr lang="en-US" b="1" dirty="0"/>
              <a:t>occurs when two cultures adopt each other’s traits and become more alike</a:t>
            </a:r>
            <a:endParaRPr lang="en-US" dirty="0"/>
          </a:p>
        </p:txBody>
      </p:sp>
      <p:pic>
        <p:nvPicPr>
          <p:cNvPr id="5" name="Content Placeholder 4">
            <a:extLst>
              <a:ext uri="{FF2B5EF4-FFF2-40B4-BE49-F238E27FC236}">
                <a16:creationId xmlns:a16="http://schemas.microsoft.com/office/drawing/2014/main" id="{5772E345-1217-4A26-8760-467C69813095}"/>
              </a:ext>
            </a:extLst>
          </p:cNvPr>
          <p:cNvPicPr>
            <a:picLocks noGrp="1" noChangeAspect="1"/>
          </p:cNvPicPr>
          <p:nvPr>
            <p:ph idx="1"/>
          </p:nvPr>
        </p:nvPicPr>
        <p:blipFill>
          <a:blip r:embed="rId2"/>
          <a:stretch>
            <a:fillRect/>
          </a:stretch>
        </p:blipFill>
        <p:spPr>
          <a:xfrm>
            <a:off x="967409" y="1325217"/>
            <a:ext cx="10946295" cy="5532783"/>
          </a:xfrm>
        </p:spPr>
      </p:pic>
    </p:spTree>
    <p:extLst>
      <p:ext uri="{BB962C8B-B14F-4D97-AF65-F5344CB8AC3E}">
        <p14:creationId xmlns:p14="http://schemas.microsoft.com/office/powerpoint/2010/main" val="3008246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71F1-F8CD-4A6E-BFD6-66B112EF7FE3}"/>
              </a:ext>
            </a:extLst>
          </p:cNvPr>
          <p:cNvSpPr>
            <a:spLocks noGrp="1"/>
          </p:cNvSpPr>
          <p:nvPr>
            <p:ph type="title"/>
          </p:nvPr>
        </p:nvSpPr>
        <p:spPr>
          <a:xfrm>
            <a:off x="834887" y="92765"/>
            <a:ext cx="11357113" cy="1881809"/>
          </a:xfrm>
        </p:spPr>
        <p:txBody>
          <a:bodyPr>
            <a:normAutofit/>
          </a:bodyPr>
          <a:lstStyle/>
          <a:p>
            <a:r>
              <a:rPr lang="en-US" b="1" i="1" u="sng" dirty="0">
                <a:solidFill>
                  <a:schemeClr val="tx1"/>
                </a:solidFill>
              </a:rPr>
              <a:t>Cultural Divergence </a:t>
            </a:r>
            <a:r>
              <a:rPr lang="en-US" b="1" dirty="0">
                <a:solidFill>
                  <a:srgbClr val="006600"/>
                </a:solidFill>
              </a:rPr>
              <a:t>is the divide in culture into different directions, usually because the two cultures have become so dissimilar</a:t>
            </a:r>
            <a:r>
              <a:rPr lang="en-US" b="1" dirty="0"/>
              <a:t>.</a:t>
            </a:r>
            <a:endParaRPr lang="en-US" dirty="0"/>
          </a:p>
        </p:txBody>
      </p:sp>
      <p:pic>
        <p:nvPicPr>
          <p:cNvPr id="5" name="Content Placeholder 4">
            <a:extLst>
              <a:ext uri="{FF2B5EF4-FFF2-40B4-BE49-F238E27FC236}">
                <a16:creationId xmlns:a16="http://schemas.microsoft.com/office/drawing/2014/main" id="{7BFD9C7B-052F-4363-A53E-BE2043271283}"/>
              </a:ext>
            </a:extLst>
          </p:cNvPr>
          <p:cNvPicPr>
            <a:picLocks noGrp="1" noChangeAspect="1"/>
          </p:cNvPicPr>
          <p:nvPr>
            <p:ph idx="1"/>
          </p:nvPr>
        </p:nvPicPr>
        <p:blipFill>
          <a:blip r:embed="rId2"/>
          <a:stretch>
            <a:fillRect/>
          </a:stretch>
        </p:blipFill>
        <p:spPr>
          <a:xfrm>
            <a:off x="927652" y="1974575"/>
            <a:ext cx="11105322" cy="4790660"/>
          </a:xfrm>
        </p:spPr>
      </p:pic>
    </p:spTree>
    <p:extLst>
      <p:ext uri="{BB962C8B-B14F-4D97-AF65-F5344CB8AC3E}">
        <p14:creationId xmlns:p14="http://schemas.microsoft.com/office/powerpoint/2010/main" val="106052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C432-A8D9-48CD-B577-0D89BD4E8799}"/>
              </a:ext>
            </a:extLst>
          </p:cNvPr>
          <p:cNvSpPr>
            <a:spLocks noGrp="1"/>
          </p:cNvSpPr>
          <p:nvPr>
            <p:ph type="title"/>
          </p:nvPr>
        </p:nvSpPr>
        <p:spPr>
          <a:xfrm>
            <a:off x="848139" y="0"/>
            <a:ext cx="11224591" cy="834887"/>
          </a:xfrm>
        </p:spPr>
        <p:txBody>
          <a:bodyPr/>
          <a:lstStyle/>
          <a:p>
            <a:endParaRPr lang="en-US" dirty="0"/>
          </a:p>
        </p:txBody>
      </p:sp>
      <p:pic>
        <p:nvPicPr>
          <p:cNvPr id="5" name="Content Placeholder 4">
            <a:extLst>
              <a:ext uri="{FF2B5EF4-FFF2-40B4-BE49-F238E27FC236}">
                <a16:creationId xmlns:a16="http://schemas.microsoft.com/office/drawing/2014/main" id="{96FEC15B-6B96-42B4-9154-776F3B3A87C1}"/>
              </a:ext>
            </a:extLst>
          </p:cNvPr>
          <p:cNvPicPr>
            <a:picLocks noGrp="1" noChangeAspect="1"/>
          </p:cNvPicPr>
          <p:nvPr>
            <p:ph idx="1"/>
          </p:nvPr>
        </p:nvPicPr>
        <p:blipFill>
          <a:blip r:embed="rId2"/>
          <a:stretch>
            <a:fillRect/>
          </a:stretch>
        </p:blipFill>
        <p:spPr>
          <a:xfrm>
            <a:off x="848139" y="0"/>
            <a:ext cx="11224591" cy="6758609"/>
          </a:xfrm>
        </p:spPr>
      </p:pic>
    </p:spTree>
    <p:extLst>
      <p:ext uri="{BB962C8B-B14F-4D97-AF65-F5344CB8AC3E}">
        <p14:creationId xmlns:p14="http://schemas.microsoft.com/office/powerpoint/2010/main" val="53094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7C63-DEDB-4B8A-A8F0-3969335FA02D}"/>
              </a:ext>
            </a:extLst>
          </p:cNvPr>
          <p:cNvSpPr>
            <a:spLocks noGrp="1"/>
          </p:cNvSpPr>
          <p:nvPr>
            <p:ph type="title"/>
          </p:nvPr>
        </p:nvSpPr>
        <p:spPr>
          <a:xfrm>
            <a:off x="848139" y="0"/>
            <a:ext cx="11343861" cy="848139"/>
          </a:xfrm>
        </p:spPr>
        <p:txBody>
          <a:bodyPr/>
          <a:lstStyle/>
          <a:p>
            <a:r>
              <a:rPr lang="en-US" dirty="0"/>
              <a:t>                     </a:t>
            </a:r>
            <a:r>
              <a:rPr lang="en-US" u="sng" dirty="0"/>
              <a:t>Boarders and Barriers</a:t>
            </a:r>
          </a:p>
        </p:txBody>
      </p:sp>
      <p:sp>
        <p:nvSpPr>
          <p:cNvPr id="3" name="Content Placeholder 2">
            <a:extLst>
              <a:ext uri="{FF2B5EF4-FFF2-40B4-BE49-F238E27FC236}">
                <a16:creationId xmlns:a16="http://schemas.microsoft.com/office/drawing/2014/main" id="{ABE7328B-2D4E-49A8-9768-B435957179CB}"/>
              </a:ext>
            </a:extLst>
          </p:cNvPr>
          <p:cNvSpPr>
            <a:spLocks noGrp="1"/>
          </p:cNvSpPr>
          <p:nvPr>
            <p:ph sz="half" idx="1"/>
          </p:nvPr>
        </p:nvSpPr>
        <p:spPr>
          <a:xfrm>
            <a:off x="848139" y="960783"/>
            <a:ext cx="5561358" cy="5897218"/>
          </a:xfrm>
        </p:spPr>
        <p:txBody>
          <a:bodyPr>
            <a:normAutofit/>
          </a:bodyPr>
          <a:lstStyle/>
          <a:p>
            <a:r>
              <a:rPr lang="en-US" sz="2400" b="1" dirty="0">
                <a:solidFill>
                  <a:srgbClr val="006600"/>
                </a:solidFill>
              </a:rPr>
              <a:t>Unless regions are defined by clear features such as a mountain range or a river identifying cultural boarders an be hard, Often a </a:t>
            </a:r>
            <a:r>
              <a:rPr lang="en-US" sz="2400" b="1" dirty="0">
                <a:solidFill>
                  <a:srgbClr val="C00000"/>
                </a:solidFill>
              </a:rPr>
              <a:t>transition zone </a:t>
            </a:r>
            <a:r>
              <a:rPr lang="en-US" sz="2400" b="1" dirty="0">
                <a:solidFill>
                  <a:srgbClr val="006600"/>
                </a:solidFill>
              </a:rPr>
              <a:t>exists where cultures mi and people exhibit traits of both cultures.</a:t>
            </a:r>
          </a:p>
          <a:p>
            <a:r>
              <a:rPr lang="en-US" sz="2400" b="1" dirty="0">
                <a:solidFill>
                  <a:srgbClr val="006600"/>
                </a:solidFill>
              </a:rPr>
              <a:t>The boarder between the US and Mexico is clearly marked but the people who live in border communities such as El Paso  Texas are often fluent in both Spanish and English and have cultural ties to both countries </a:t>
            </a:r>
          </a:p>
        </p:txBody>
      </p:sp>
      <p:pic>
        <p:nvPicPr>
          <p:cNvPr id="6" name="Content Placeholder 5">
            <a:extLst>
              <a:ext uri="{FF2B5EF4-FFF2-40B4-BE49-F238E27FC236}">
                <a16:creationId xmlns:a16="http://schemas.microsoft.com/office/drawing/2014/main" id="{CDE24140-5DCE-443D-9EB1-28C998B58553}"/>
              </a:ext>
            </a:extLst>
          </p:cNvPr>
          <p:cNvPicPr>
            <a:picLocks noGrp="1" noChangeAspect="1"/>
          </p:cNvPicPr>
          <p:nvPr>
            <p:ph sz="half" idx="2"/>
          </p:nvPr>
        </p:nvPicPr>
        <p:blipFill>
          <a:blip r:embed="rId2"/>
          <a:srcRect/>
          <a:stretch/>
        </p:blipFill>
        <p:spPr>
          <a:xfrm>
            <a:off x="6524625" y="848139"/>
            <a:ext cx="5561358" cy="5897218"/>
          </a:xfrm>
        </p:spPr>
      </p:pic>
    </p:spTree>
    <p:extLst>
      <p:ext uri="{BB962C8B-B14F-4D97-AF65-F5344CB8AC3E}">
        <p14:creationId xmlns:p14="http://schemas.microsoft.com/office/powerpoint/2010/main" val="350598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93F8-19DE-4520-B266-8A20B1099C48}"/>
              </a:ext>
            </a:extLst>
          </p:cNvPr>
          <p:cNvSpPr>
            <a:spLocks noGrp="1"/>
          </p:cNvSpPr>
          <p:nvPr>
            <p:ph type="title"/>
          </p:nvPr>
        </p:nvSpPr>
        <p:spPr>
          <a:xfrm>
            <a:off x="742122" y="0"/>
            <a:ext cx="11370365" cy="1524000"/>
          </a:xfrm>
        </p:spPr>
        <p:txBody>
          <a:bodyPr>
            <a:normAutofit fontScale="90000"/>
          </a:bodyPr>
          <a:lstStyle/>
          <a:p>
            <a:r>
              <a:rPr lang="en-US" sz="3200" b="1" u="sng" dirty="0">
                <a:solidFill>
                  <a:srgbClr val="7030A0"/>
                </a:solidFill>
              </a:rPr>
              <a:t>Cultural Realms </a:t>
            </a:r>
            <a:r>
              <a:rPr lang="en-US" sz="3200" b="1" dirty="0">
                <a:solidFill>
                  <a:srgbClr val="7030A0"/>
                </a:solidFill>
              </a:rPr>
              <a:t>are larger areas that include several regions, Cultures within a cultural realm have a few traits that they all share, such as language families, religious traditions, food preferences architecture or shared history</a:t>
            </a:r>
          </a:p>
        </p:txBody>
      </p:sp>
      <p:pic>
        <p:nvPicPr>
          <p:cNvPr id="5" name="Content Placeholder 4">
            <a:extLst>
              <a:ext uri="{FF2B5EF4-FFF2-40B4-BE49-F238E27FC236}">
                <a16:creationId xmlns:a16="http://schemas.microsoft.com/office/drawing/2014/main" id="{593D2902-4E04-4471-86D1-3BA293D3F68B}"/>
              </a:ext>
            </a:extLst>
          </p:cNvPr>
          <p:cNvPicPr>
            <a:picLocks noGrp="1" noChangeAspect="1"/>
          </p:cNvPicPr>
          <p:nvPr>
            <p:ph idx="1"/>
          </p:nvPr>
        </p:nvPicPr>
        <p:blipFill>
          <a:blip r:embed="rId2"/>
          <a:stretch>
            <a:fillRect/>
          </a:stretch>
        </p:blipFill>
        <p:spPr>
          <a:xfrm>
            <a:off x="887896" y="1709530"/>
            <a:ext cx="11145078" cy="5148470"/>
          </a:xfrm>
        </p:spPr>
      </p:pic>
    </p:spTree>
    <p:extLst>
      <p:ext uri="{BB962C8B-B14F-4D97-AF65-F5344CB8AC3E}">
        <p14:creationId xmlns:p14="http://schemas.microsoft.com/office/powerpoint/2010/main" val="394931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7CD5-5679-4637-B08E-6DD8A4E0345A}"/>
              </a:ext>
            </a:extLst>
          </p:cNvPr>
          <p:cNvSpPr>
            <a:spLocks noGrp="1"/>
          </p:cNvSpPr>
          <p:nvPr>
            <p:ph type="title"/>
          </p:nvPr>
        </p:nvSpPr>
        <p:spPr>
          <a:xfrm>
            <a:off x="887895" y="0"/>
            <a:ext cx="12576313" cy="848139"/>
          </a:xfrm>
        </p:spPr>
        <p:txBody>
          <a:bodyPr/>
          <a:lstStyle/>
          <a:p>
            <a:r>
              <a:rPr lang="en-US" dirty="0"/>
              <a:t>                                  </a:t>
            </a:r>
            <a:r>
              <a:rPr lang="en-US" b="1" u="sng" dirty="0">
                <a:solidFill>
                  <a:srgbClr val="C00000"/>
                </a:solidFill>
              </a:rPr>
              <a:t>Culture</a:t>
            </a:r>
          </a:p>
        </p:txBody>
      </p:sp>
      <p:sp>
        <p:nvSpPr>
          <p:cNvPr id="3" name="Content Placeholder 2">
            <a:extLst>
              <a:ext uri="{FF2B5EF4-FFF2-40B4-BE49-F238E27FC236}">
                <a16:creationId xmlns:a16="http://schemas.microsoft.com/office/drawing/2014/main" id="{F7300AD9-730C-4896-851C-623BD52BC958}"/>
              </a:ext>
            </a:extLst>
          </p:cNvPr>
          <p:cNvSpPr>
            <a:spLocks noGrp="1"/>
          </p:cNvSpPr>
          <p:nvPr>
            <p:ph sz="half" idx="1"/>
          </p:nvPr>
        </p:nvSpPr>
        <p:spPr>
          <a:xfrm>
            <a:off x="755373" y="848139"/>
            <a:ext cx="5340627" cy="6009861"/>
          </a:xfrm>
        </p:spPr>
        <p:txBody>
          <a:bodyPr>
            <a:normAutofit/>
          </a:bodyPr>
          <a:lstStyle/>
          <a:p>
            <a:r>
              <a:rPr lang="en-US" sz="2400" b="1" u="sng" dirty="0">
                <a:solidFill>
                  <a:srgbClr val="C00000"/>
                </a:solidFill>
              </a:rPr>
              <a:t>Culture</a:t>
            </a:r>
            <a:r>
              <a:rPr lang="en-US" sz="2400" b="1" dirty="0"/>
              <a:t> is all of a group’s learned behaviors, actions, beliefs, and objects .  It is </a:t>
            </a:r>
            <a:r>
              <a:rPr lang="en-US" sz="2400" b="1" dirty="0">
                <a:solidFill>
                  <a:srgbClr val="7030A0"/>
                </a:solidFill>
              </a:rPr>
              <a:t>visible force </a:t>
            </a:r>
            <a:r>
              <a:rPr lang="en-US" sz="2400" b="1" dirty="0"/>
              <a:t>seen in a group’s actions, possessions, and influence on the lands space: </a:t>
            </a:r>
          </a:p>
          <a:p>
            <a:r>
              <a:rPr lang="en-US" sz="2400" b="1" u="sng" dirty="0">
                <a:solidFill>
                  <a:srgbClr val="C00000"/>
                </a:solidFill>
              </a:rPr>
              <a:t>Visible Force Example</a:t>
            </a:r>
            <a:r>
              <a:rPr lang="en-US" sz="2400" b="1" dirty="0">
                <a:solidFill>
                  <a:schemeClr val="tx1"/>
                </a:solidFill>
              </a:rPr>
              <a:t>: in a large city you can see factories, stores, high rise apartments, offices, architecture, land use patterns</a:t>
            </a:r>
          </a:p>
          <a:p>
            <a:r>
              <a:rPr lang="en-US" sz="2400" b="1" u="sng" dirty="0">
                <a:solidFill>
                  <a:srgbClr val="C00000"/>
                </a:solidFill>
              </a:rPr>
              <a:t>Culture is also Invisible force </a:t>
            </a:r>
            <a:r>
              <a:rPr lang="en-US" sz="2400" b="1" dirty="0">
                <a:solidFill>
                  <a:schemeClr val="tx1"/>
                </a:solidFill>
              </a:rPr>
              <a:t>that guides people through shared belief systems, customs, traditions, manners, values, humor/jokes, food preferences</a:t>
            </a:r>
          </a:p>
        </p:txBody>
      </p:sp>
      <p:pic>
        <p:nvPicPr>
          <p:cNvPr id="6" name="Content Placeholder 5">
            <a:extLst>
              <a:ext uri="{FF2B5EF4-FFF2-40B4-BE49-F238E27FC236}">
                <a16:creationId xmlns:a16="http://schemas.microsoft.com/office/drawing/2014/main" id="{8D67A85F-3EA1-4FC8-AD01-DD26E2366BD8}"/>
              </a:ext>
            </a:extLst>
          </p:cNvPr>
          <p:cNvPicPr>
            <a:picLocks noGrp="1" noChangeAspect="1"/>
          </p:cNvPicPr>
          <p:nvPr>
            <p:ph sz="half" idx="2"/>
          </p:nvPr>
        </p:nvPicPr>
        <p:blipFill>
          <a:blip r:embed="rId2"/>
          <a:stretch>
            <a:fillRect/>
          </a:stretch>
        </p:blipFill>
        <p:spPr>
          <a:xfrm>
            <a:off x="6228522" y="848139"/>
            <a:ext cx="5963477" cy="6009861"/>
          </a:xfrm>
        </p:spPr>
      </p:pic>
    </p:spTree>
    <p:extLst>
      <p:ext uri="{BB962C8B-B14F-4D97-AF65-F5344CB8AC3E}">
        <p14:creationId xmlns:p14="http://schemas.microsoft.com/office/powerpoint/2010/main" val="47312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79" y="278780"/>
            <a:ext cx="11229279" cy="1137425"/>
          </a:xfrm>
        </p:spPr>
        <p:txBody>
          <a:bodyPr>
            <a:normAutofit/>
          </a:bodyPr>
          <a:lstStyle/>
          <a:p>
            <a:r>
              <a:rPr lang="en-US" sz="3600" b="1" i="1" u="sng" dirty="0">
                <a:solidFill>
                  <a:srgbClr val="C00000"/>
                </a:solidFill>
              </a:rPr>
              <a:t>Cultural Diffusion</a:t>
            </a:r>
            <a:r>
              <a:rPr lang="en-US" sz="3600" b="1" i="1" u="sng" dirty="0"/>
              <a:t>, the spread of culture over wider areas </a:t>
            </a:r>
          </a:p>
        </p:txBody>
      </p:sp>
      <p:sp>
        <p:nvSpPr>
          <p:cNvPr id="3" name="Content Placeholder 2"/>
          <p:cNvSpPr>
            <a:spLocks noGrp="1"/>
          </p:cNvSpPr>
          <p:nvPr>
            <p:ph sz="half" idx="1"/>
          </p:nvPr>
        </p:nvSpPr>
        <p:spPr>
          <a:xfrm>
            <a:off x="735979" y="1073427"/>
            <a:ext cx="5083407" cy="5784574"/>
          </a:xfrm>
        </p:spPr>
        <p:txBody>
          <a:bodyPr>
            <a:normAutofit/>
          </a:bodyPr>
          <a:lstStyle/>
          <a:p>
            <a:r>
              <a:rPr lang="en-US" sz="2400" b="1" i="1" u="sng" dirty="0">
                <a:solidFill>
                  <a:srgbClr val="C00000"/>
                </a:solidFill>
              </a:rPr>
              <a:t>Relocation Diffusion </a:t>
            </a:r>
            <a:r>
              <a:rPr lang="en-US" sz="2400" b="1" dirty="0">
                <a:solidFill>
                  <a:srgbClr val="002060"/>
                </a:solidFill>
              </a:rPr>
              <a:t>is the spread of a cultural trait by who migrate and carry their culture traits with them.  </a:t>
            </a:r>
          </a:p>
          <a:p>
            <a:r>
              <a:rPr lang="en-US" sz="2400" b="1" u="sng" dirty="0">
                <a:solidFill>
                  <a:srgbClr val="002060"/>
                </a:solidFill>
              </a:rPr>
              <a:t>Example</a:t>
            </a:r>
            <a:r>
              <a:rPr lang="en-US" sz="2400" b="1" dirty="0">
                <a:solidFill>
                  <a:srgbClr val="002060"/>
                </a:solidFill>
              </a:rPr>
              <a:t>: Pizza from Italy by immigrants who brought it to the United States in the late 19</a:t>
            </a:r>
            <a:r>
              <a:rPr lang="en-US" sz="2400" b="1" baseline="30000" dirty="0">
                <a:solidFill>
                  <a:srgbClr val="002060"/>
                </a:solidFill>
              </a:rPr>
              <a:t>th</a:t>
            </a:r>
            <a:r>
              <a:rPr lang="en-US" sz="2400" b="1" dirty="0">
                <a:solidFill>
                  <a:srgbClr val="002060"/>
                </a:solidFill>
              </a:rPr>
              <a:t> century</a:t>
            </a:r>
          </a:p>
          <a:p>
            <a:r>
              <a:rPr lang="en-US" sz="2400" b="1" u="sng" dirty="0">
                <a:solidFill>
                  <a:srgbClr val="002060"/>
                </a:solidFill>
              </a:rPr>
              <a:t>Larger scale example </a:t>
            </a:r>
            <a:r>
              <a:rPr lang="en-US" sz="2400" b="1" dirty="0">
                <a:solidFill>
                  <a:srgbClr val="002060"/>
                </a:solidFill>
              </a:rPr>
              <a:t>is the spread of European culture around the world starting in the 1500’s </a:t>
            </a:r>
          </a:p>
          <a:p>
            <a:r>
              <a:rPr lang="en-US" sz="2400" b="1" dirty="0">
                <a:solidFill>
                  <a:srgbClr val="002060"/>
                </a:solidFill>
              </a:rPr>
              <a:t>Sun Never sets on the British Empire</a:t>
            </a:r>
          </a:p>
        </p:txBody>
      </p:sp>
      <p:sp>
        <p:nvSpPr>
          <p:cNvPr id="4" name="Content Placeholder 3"/>
          <p:cNvSpPr>
            <a:spLocks noGrp="1"/>
          </p:cNvSpPr>
          <p:nvPr>
            <p:ph sz="half" idx="2"/>
          </p:nvPr>
        </p:nvSpPr>
        <p:spPr>
          <a:xfrm>
            <a:off x="6525402" y="1073426"/>
            <a:ext cx="5439855" cy="5706515"/>
          </a:xfrm>
        </p:spPr>
        <p:txBody>
          <a:bodyPr>
            <a:normAutofit/>
          </a:bodyPr>
          <a:lstStyle/>
          <a:p>
            <a:r>
              <a:rPr lang="en-US" sz="2800" b="1" u="sng" dirty="0">
                <a:solidFill>
                  <a:srgbClr val="C00000"/>
                </a:solidFill>
              </a:rPr>
              <a:t>Contagious Diffusion </a:t>
            </a:r>
            <a:r>
              <a:rPr lang="en-US" sz="2800" b="1" dirty="0">
                <a:solidFill>
                  <a:srgbClr val="008000"/>
                </a:solidFill>
              </a:rPr>
              <a:t>occurs when a cultural trait spreads contiguously outward from its hearth through contact with people</a:t>
            </a:r>
          </a:p>
          <a:p>
            <a:r>
              <a:rPr lang="en-US" sz="2800" b="1" u="sng" dirty="0">
                <a:solidFill>
                  <a:srgbClr val="008000"/>
                </a:solidFill>
              </a:rPr>
              <a:t>Example</a:t>
            </a:r>
            <a:r>
              <a:rPr lang="en-US" sz="2800" b="1" dirty="0">
                <a:solidFill>
                  <a:srgbClr val="008000"/>
                </a:solidFill>
              </a:rPr>
              <a:t> is the hearth from blues music from the southern United States as musicians outside the hearth heard the music and began to play it themselves</a:t>
            </a:r>
          </a:p>
        </p:txBody>
      </p:sp>
    </p:spTree>
    <p:extLst>
      <p:ext uri="{BB962C8B-B14F-4D97-AF65-F5344CB8AC3E}">
        <p14:creationId xmlns:p14="http://schemas.microsoft.com/office/powerpoint/2010/main" val="1369405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1420-7DB0-4FAD-AC9F-B37405FF4B6C}"/>
              </a:ext>
            </a:extLst>
          </p:cNvPr>
          <p:cNvSpPr>
            <a:spLocks noGrp="1"/>
          </p:cNvSpPr>
          <p:nvPr>
            <p:ph type="title"/>
          </p:nvPr>
        </p:nvSpPr>
        <p:spPr>
          <a:xfrm>
            <a:off x="821635" y="132522"/>
            <a:ext cx="11277599" cy="1272208"/>
          </a:xfrm>
        </p:spPr>
        <p:txBody>
          <a:bodyPr>
            <a:normAutofit fontScale="90000"/>
          </a:bodyPr>
          <a:lstStyle/>
          <a:p>
            <a:r>
              <a:rPr lang="en-US" dirty="0">
                <a:solidFill>
                  <a:srgbClr val="FF3300"/>
                </a:solidFill>
              </a:rPr>
              <a:t>Hierarchal Diffusion of fashion</a:t>
            </a:r>
            <a:br>
              <a:rPr lang="en-US" dirty="0"/>
            </a:br>
            <a:br>
              <a:rPr lang="en-US" sz="1800" dirty="0"/>
            </a:br>
            <a:br>
              <a:rPr lang="en-US" sz="1800" dirty="0"/>
            </a:br>
            <a:endParaRPr lang="en-US" sz="1800" dirty="0"/>
          </a:p>
        </p:txBody>
      </p:sp>
      <p:pic>
        <p:nvPicPr>
          <p:cNvPr id="6" name="Content Placeholder 5">
            <a:extLst>
              <a:ext uri="{FF2B5EF4-FFF2-40B4-BE49-F238E27FC236}">
                <a16:creationId xmlns:a16="http://schemas.microsoft.com/office/drawing/2014/main" id="{12B44E70-64B3-4222-9930-8B803A6C00DE}"/>
              </a:ext>
            </a:extLst>
          </p:cNvPr>
          <p:cNvPicPr>
            <a:picLocks noGrp="1" noChangeAspect="1"/>
          </p:cNvPicPr>
          <p:nvPr>
            <p:ph sz="half" idx="1"/>
          </p:nvPr>
        </p:nvPicPr>
        <p:blipFill>
          <a:blip r:embed="rId2"/>
          <a:stretch>
            <a:fillRect/>
          </a:stretch>
        </p:blipFill>
        <p:spPr>
          <a:xfrm>
            <a:off x="821636" y="1404731"/>
            <a:ext cx="4998140" cy="5314122"/>
          </a:xfrm>
        </p:spPr>
      </p:pic>
      <p:pic>
        <p:nvPicPr>
          <p:cNvPr id="8" name="Content Placeholder 7">
            <a:extLst>
              <a:ext uri="{FF2B5EF4-FFF2-40B4-BE49-F238E27FC236}">
                <a16:creationId xmlns:a16="http://schemas.microsoft.com/office/drawing/2014/main" id="{34C5C7F0-F256-470A-9496-4D5D7C3435A7}"/>
              </a:ext>
            </a:extLst>
          </p:cNvPr>
          <p:cNvPicPr>
            <a:picLocks noGrp="1" noChangeAspect="1"/>
          </p:cNvPicPr>
          <p:nvPr>
            <p:ph sz="half" idx="2"/>
          </p:nvPr>
        </p:nvPicPr>
        <p:blipFill>
          <a:blip r:embed="rId3"/>
          <a:stretch>
            <a:fillRect/>
          </a:stretch>
        </p:blipFill>
        <p:spPr>
          <a:xfrm>
            <a:off x="6056243" y="1272209"/>
            <a:ext cx="6135757" cy="5446643"/>
          </a:xfrm>
        </p:spPr>
      </p:pic>
    </p:spTree>
    <p:extLst>
      <p:ext uri="{BB962C8B-B14F-4D97-AF65-F5344CB8AC3E}">
        <p14:creationId xmlns:p14="http://schemas.microsoft.com/office/powerpoint/2010/main" val="226891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83" y="100362"/>
            <a:ext cx="11184673" cy="1025912"/>
          </a:xfrm>
        </p:spPr>
        <p:txBody>
          <a:bodyPr>
            <a:normAutofit/>
          </a:bodyPr>
          <a:lstStyle/>
          <a:p>
            <a:r>
              <a:rPr lang="en-US" u="sng" dirty="0"/>
              <a:t>Hierarchical  / Reverse Hierarchical Diffusion </a:t>
            </a:r>
          </a:p>
        </p:txBody>
      </p:sp>
      <p:sp>
        <p:nvSpPr>
          <p:cNvPr id="3" name="Content Placeholder 2"/>
          <p:cNvSpPr>
            <a:spLocks noGrp="1"/>
          </p:cNvSpPr>
          <p:nvPr>
            <p:ph sz="half" idx="1"/>
          </p:nvPr>
        </p:nvSpPr>
        <p:spPr>
          <a:xfrm>
            <a:off x="758283" y="1007165"/>
            <a:ext cx="5061103" cy="5850835"/>
          </a:xfrm>
        </p:spPr>
        <p:txBody>
          <a:bodyPr>
            <a:normAutofit/>
          </a:bodyPr>
          <a:lstStyle/>
          <a:p>
            <a:pPr marL="0" indent="0">
              <a:buNone/>
            </a:pPr>
            <a:r>
              <a:rPr lang="en-US" sz="2400" b="1" i="1" u="sng" dirty="0">
                <a:solidFill>
                  <a:srgbClr val="C00000"/>
                </a:solidFill>
              </a:rPr>
              <a:t>Hierarchical Diffusion </a:t>
            </a:r>
            <a:r>
              <a:rPr lang="en-US" sz="2400" b="1" dirty="0">
                <a:solidFill>
                  <a:srgbClr val="006666"/>
                </a:solidFill>
              </a:rPr>
              <a:t>is the spread of culture outward from the most interconnected place or from the centers of wealth and importance, cultural important person, city or social class. </a:t>
            </a:r>
          </a:p>
          <a:p>
            <a:pPr marL="0" indent="0">
              <a:buNone/>
            </a:pPr>
            <a:r>
              <a:rPr lang="en-US" sz="2400" b="1" dirty="0">
                <a:solidFill>
                  <a:srgbClr val="006666"/>
                </a:solidFill>
              </a:rPr>
              <a:t>Most popular culture, such a music, fashion, and fads follow the hierarchal path</a:t>
            </a:r>
          </a:p>
          <a:p>
            <a:pPr marL="0" indent="0">
              <a:buNone/>
            </a:pPr>
            <a:r>
              <a:rPr lang="en-US" sz="2400" b="1" dirty="0">
                <a:solidFill>
                  <a:srgbClr val="006666"/>
                </a:solidFill>
              </a:rPr>
              <a:t>Example:  Cell phones appeared on the market in the 1980’s they were expensive and were most commonly owned by wealthy people in large cities in more developed counties.</a:t>
            </a:r>
          </a:p>
        </p:txBody>
      </p:sp>
      <p:sp>
        <p:nvSpPr>
          <p:cNvPr id="4" name="Content Placeholder 3"/>
          <p:cNvSpPr>
            <a:spLocks noGrp="1"/>
          </p:cNvSpPr>
          <p:nvPr>
            <p:ph sz="half" idx="2"/>
          </p:nvPr>
        </p:nvSpPr>
        <p:spPr>
          <a:xfrm>
            <a:off x="6525403" y="1126275"/>
            <a:ext cx="5294890" cy="5642516"/>
          </a:xfrm>
        </p:spPr>
        <p:txBody>
          <a:bodyPr/>
          <a:lstStyle/>
          <a:p>
            <a:r>
              <a:rPr lang="en-US" sz="2800" b="1" u="sng" dirty="0">
                <a:solidFill>
                  <a:srgbClr val="C00000"/>
                </a:solidFill>
              </a:rPr>
              <a:t>Reverse Hierarchical </a:t>
            </a:r>
            <a:r>
              <a:rPr lang="en-US" sz="2800" b="1" dirty="0">
                <a:solidFill>
                  <a:schemeClr val="tx1"/>
                </a:solidFill>
              </a:rPr>
              <a:t>diffusion  is when a trait diffuses from the lower class to the higher class</a:t>
            </a:r>
          </a:p>
          <a:p>
            <a:r>
              <a:rPr lang="en-US" sz="2800" b="1" dirty="0">
                <a:solidFill>
                  <a:schemeClr val="tx1"/>
                </a:solidFill>
              </a:rPr>
              <a:t>Example:  in the US in the 1940s-1960’s people commonly considered tattoos to be a symbol of low social class. Tattoos were associated with 3 types of people, seaport towns of dock workers and sailors, military bases and prisons </a:t>
            </a:r>
          </a:p>
        </p:txBody>
      </p:sp>
    </p:spTree>
    <p:extLst>
      <p:ext uri="{BB962C8B-B14F-4D97-AF65-F5344CB8AC3E}">
        <p14:creationId xmlns:p14="http://schemas.microsoft.com/office/powerpoint/2010/main" val="284466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F8D4-A938-4D73-8678-186096123FFB}"/>
              </a:ext>
            </a:extLst>
          </p:cNvPr>
          <p:cNvSpPr>
            <a:spLocks noGrp="1"/>
          </p:cNvSpPr>
          <p:nvPr>
            <p:ph type="title"/>
          </p:nvPr>
        </p:nvSpPr>
        <p:spPr>
          <a:xfrm>
            <a:off x="848139" y="0"/>
            <a:ext cx="11343861" cy="1895061"/>
          </a:xfrm>
        </p:spPr>
        <p:txBody>
          <a:bodyPr>
            <a:normAutofit fontScale="90000"/>
          </a:bodyPr>
          <a:lstStyle/>
          <a:p>
            <a:r>
              <a:rPr lang="en-US" sz="3600" b="1" dirty="0">
                <a:solidFill>
                  <a:srgbClr val="002060"/>
                </a:solidFill>
              </a:rPr>
              <a:t>Rapid diffusion of popular clothing </a:t>
            </a:r>
            <a:r>
              <a:rPr lang="en-US" sz="3600" b="1" dirty="0" err="1">
                <a:solidFill>
                  <a:srgbClr val="002060"/>
                </a:solidFill>
              </a:rPr>
              <a:t>styles.Individual</a:t>
            </a:r>
            <a:r>
              <a:rPr lang="en-US" sz="3600" b="1" dirty="0">
                <a:solidFill>
                  <a:srgbClr val="002060"/>
                </a:solidFill>
              </a:rPr>
              <a:t> clothing habits reveal how popular culture can be distributed across the landscape with little regard for distinctive physical features. Instead they reflect</a:t>
            </a:r>
            <a:br>
              <a:rPr 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6F343669-D194-448A-9BC7-6FD27B09B080}"/>
              </a:ext>
            </a:extLst>
          </p:cNvPr>
          <p:cNvSpPr>
            <a:spLocks noGrp="1"/>
          </p:cNvSpPr>
          <p:nvPr>
            <p:ph sz="half" idx="1"/>
          </p:nvPr>
        </p:nvSpPr>
        <p:spPr>
          <a:xfrm>
            <a:off x="848139" y="2171700"/>
            <a:ext cx="6281531" cy="4686301"/>
          </a:xfrm>
        </p:spPr>
        <p:txBody>
          <a:bodyPr>
            <a:normAutofit/>
          </a:bodyPr>
          <a:lstStyle/>
          <a:p>
            <a:r>
              <a:rPr lang="en-US" b="1" u="sng" dirty="0">
                <a:solidFill>
                  <a:srgbClr val="0033CC"/>
                </a:solidFill>
              </a:rPr>
              <a:t>Occupation</a:t>
            </a:r>
            <a:r>
              <a:rPr lang="en-US" b="1" dirty="0">
                <a:solidFill>
                  <a:srgbClr val="0033CC"/>
                </a:solidFill>
              </a:rPr>
              <a:t>: a lawyer or business executive tends to wear a dark suit, light shirt or blouse, and necktie or scarf.  Whereas a factor worker wears jeans and a work shirt</a:t>
            </a:r>
          </a:p>
          <a:p>
            <a:r>
              <a:rPr lang="en-US" b="1" u="sng" dirty="0">
                <a:solidFill>
                  <a:srgbClr val="0070C0"/>
                </a:solidFill>
              </a:rPr>
              <a:t>Income: </a:t>
            </a:r>
            <a:r>
              <a:rPr lang="en-US" b="1" dirty="0">
                <a:solidFill>
                  <a:srgbClr val="0070C0"/>
                </a:solidFill>
              </a:rPr>
              <a:t>Women’s clothes, change in fashion from one year to the next.. The color, shape and design of dresses change to imitate pieces created by clothing designers.  For social purposes, people with sufficient income may update their wardrobe frequently with the latest fashions</a:t>
            </a:r>
          </a:p>
          <a:p>
            <a:r>
              <a:rPr lang="en-US" b="1" dirty="0">
                <a:solidFill>
                  <a:srgbClr val="002060"/>
                </a:solidFill>
              </a:rPr>
              <a:t>Improved communications have permitted the rapid diffusion of clothing styles from one region of earth to another.</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0164" y="1795346"/>
            <a:ext cx="4781836" cy="4951142"/>
          </a:xfrm>
        </p:spPr>
      </p:pic>
    </p:spTree>
    <p:extLst>
      <p:ext uri="{BB962C8B-B14F-4D97-AF65-F5344CB8AC3E}">
        <p14:creationId xmlns:p14="http://schemas.microsoft.com/office/powerpoint/2010/main" val="3430568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1083"/>
            <a:ext cx="9601200" cy="1048215"/>
          </a:xfrm>
        </p:spPr>
        <p:txBody>
          <a:bodyPr/>
          <a:lstStyle/>
          <a:p>
            <a:r>
              <a:rPr lang="en-US" dirty="0"/>
              <a:t>              </a:t>
            </a:r>
            <a:r>
              <a:rPr lang="en-US" b="1" u="sng" dirty="0">
                <a:solidFill>
                  <a:srgbClr val="00B050"/>
                </a:solidFill>
              </a:rPr>
              <a:t>Stimulus Diffusion</a:t>
            </a:r>
          </a:p>
        </p:txBody>
      </p:sp>
      <p:sp>
        <p:nvSpPr>
          <p:cNvPr id="3" name="Content Placeholder 2"/>
          <p:cNvSpPr>
            <a:spLocks noGrp="1"/>
          </p:cNvSpPr>
          <p:nvPr>
            <p:ph sz="half" idx="1"/>
          </p:nvPr>
        </p:nvSpPr>
        <p:spPr>
          <a:xfrm>
            <a:off x="802887" y="1460810"/>
            <a:ext cx="5721737" cy="5263375"/>
          </a:xfrm>
        </p:spPr>
        <p:txBody>
          <a:bodyPr>
            <a:normAutofit lnSpcReduction="10000"/>
          </a:bodyPr>
          <a:lstStyle/>
          <a:p>
            <a:r>
              <a:rPr lang="en-US" b="1" i="1" u="sng" dirty="0">
                <a:solidFill>
                  <a:srgbClr val="00B050"/>
                </a:solidFill>
              </a:rPr>
              <a:t>Stimulus Diffusion  </a:t>
            </a:r>
            <a:r>
              <a:rPr lang="en-US" b="1" dirty="0">
                <a:solidFill>
                  <a:srgbClr val="0070C0"/>
                </a:solidFill>
              </a:rPr>
              <a:t>occurs when people in a culture adopt an underlying idea or process from another culture but modify it because they reject on trait of it. </a:t>
            </a:r>
          </a:p>
          <a:p>
            <a:r>
              <a:rPr lang="en-US" b="1" dirty="0">
                <a:solidFill>
                  <a:srgbClr val="0070C0"/>
                </a:solidFill>
              </a:rPr>
              <a:t>Example: Hindus in India adopted the practice of eating fast food but they rejected eating beef because doing so would violate their Hindu beliefs so they adapted the custom by make vegetarian and other non-beef types of burgers.</a:t>
            </a:r>
          </a:p>
          <a:p>
            <a:r>
              <a:rPr lang="en-US" b="1" dirty="0">
                <a:solidFill>
                  <a:srgbClr val="0070C0"/>
                </a:solidFill>
              </a:rPr>
              <a:t>500 years ago Europeans adopted the use of lightweight beautifully decorated porcelain dishes that they obtained from China, but they rejected the high cost of importing the dishes so when people in Germany found deposits of the right type of clay to make their own porcelain. They modified the process of obtaining porcelain by making it in Europe </a:t>
            </a:r>
          </a:p>
          <a:p>
            <a:r>
              <a:rPr lang="en-US" b="1" dirty="0">
                <a:solidFill>
                  <a:srgbClr val="0070C0"/>
                </a:solidFill>
              </a:rPr>
              <a:t>Yoga would be an example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4625" y="1460810"/>
            <a:ext cx="5585599" cy="5163014"/>
          </a:xfrm>
        </p:spPr>
      </p:pic>
    </p:spTree>
    <p:extLst>
      <p:ext uri="{BB962C8B-B14F-4D97-AF65-F5344CB8AC3E}">
        <p14:creationId xmlns:p14="http://schemas.microsoft.com/office/powerpoint/2010/main" val="235761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AE9D-0DD5-4E34-852D-9BDD13F70EB9}"/>
              </a:ext>
            </a:extLst>
          </p:cNvPr>
          <p:cNvSpPr>
            <a:spLocks noGrp="1"/>
          </p:cNvSpPr>
          <p:nvPr>
            <p:ph type="title"/>
          </p:nvPr>
        </p:nvSpPr>
        <p:spPr>
          <a:xfrm>
            <a:off x="901147" y="92766"/>
            <a:ext cx="11078817" cy="874643"/>
          </a:xfrm>
        </p:spPr>
        <p:txBody>
          <a:bodyPr/>
          <a:lstStyle/>
          <a:p>
            <a:r>
              <a:rPr lang="en-US" dirty="0"/>
              <a:t>             </a:t>
            </a:r>
            <a:r>
              <a:rPr lang="en-US" b="1" u="sng" dirty="0">
                <a:solidFill>
                  <a:srgbClr val="C00000"/>
                </a:solidFill>
              </a:rPr>
              <a:t>Acculturation and </a:t>
            </a:r>
            <a:r>
              <a:rPr lang="en-US" b="1" u="sng" dirty="0">
                <a:solidFill>
                  <a:srgbClr val="D60093"/>
                </a:solidFill>
              </a:rPr>
              <a:t>Assimilation</a:t>
            </a:r>
            <a:r>
              <a:rPr lang="en-US" b="1" u="sng" dirty="0">
                <a:solidFill>
                  <a:srgbClr val="C00000"/>
                </a:solidFill>
              </a:rPr>
              <a:t> </a:t>
            </a:r>
          </a:p>
        </p:txBody>
      </p:sp>
      <p:sp>
        <p:nvSpPr>
          <p:cNvPr id="3" name="Content Placeholder 2">
            <a:extLst>
              <a:ext uri="{FF2B5EF4-FFF2-40B4-BE49-F238E27FC236}">
                <a16:creationId xmlns:a16="http://schemas.microsoft.com/office/drawing/2014/main" id="{14A4F74A-AC28-4952-B1D0-661223F2547B}"/>
              </a:ext>
            </a:extLst>
          </p:cNvPr>
          <p:cNvSpPr>
            <a:spLocks noGrp="1"/>
          </p:cNvSpPr>
          <p:nvPr>
            <p:ph sz="half" idx="1"/>
          </p:nvPr>
        </p:nvSpPr>
        <p:spPr>
          <a:xfrm>
            <a:off x="768625" y="1086679"/>
            <a:ext cx="5756000" cy="5771322"/>
          </a:xfrm>
        </p:spPr>
        <p:txBody>
          <a:bodyPr>
            <a:normAutofit/>
          </a:bodyPr>
          <a:lstStyle/>
          <a:p>
            <a:r>
              <a:rPr lang="en-US" sz="2800" b="1" u="sng" dirty="0">
                <a:solidFill>
                  <a:srgbClr val="002060"/>
                </a:solidFill>
              </a:rPr>
              <a:t>Acculturation</a:t>
            </a:r>
            <a:r>
              <a:rPr lang="en-US" dirty="0">
                <a:solidFill>
                  <a:srgbClr val="002060"/>
                </a:solidFill>
              </a:rPr>
              <a:t> </a:t>
            </a:r>
            <a:r>
              <a:rPr lang="en-US" sz="2800" b="1" dirty="0">
                <a:solidFill>
                  <a:srgbClr val="002060"/>
                </a:solidFill>
              </a:rPr>
              <a:t>occurs when two cultures come into contact with one another and the “weaker” (politically or with less mainstream acceptance) of the two adopts traits from the more dominant culture.</a:t>
            </a:r>
          </a:p>
          <a:p>
            <a:r>
              <a:rPr lang="en-US" sz="2800" b="1" dirty="0"/>
              <a:t> </a:t>
            </a:r>
            <a:r>
              <a:rPr lang="en-US" sz="2200" b="1" dirty="0">
                <a:solidFill>
                  <a:srgbClr val="006600"/>
                </a:solidFill>
              </a:rPr>
              <a:t>Example: A family migrates here from Denmark settling in a Danish enclave in Iowa. The mother and father gave most of their children common Danish names, and commonly ate Danish foods. Within 3 generations their descendants still ate some of the Danish foods but had common US names</a:t>
            </a:r>
            <a:endParaRPr lang="en-US" sz="2200" dirty="0">
              <a:solidFill>
                <a:srgbClr val="006600"/>
              </a:solidFill>
            </a:endParaRPr>
          </a:p>
        </p:txBody>
      </p:sp>
      <p:sp>
        <p:nvSpPr>
          <p:cNvPr id="4" name="Content Placeholder 3">
            <a:extLst>
              <a:ext uri="{FF2B5EF4-FFF2-40B4-BE49-F238E27FC236}">
                <a16:creationId xmlns:a16="http://schemas.microsoft.com/office/drawing/2014/main" id="{BC2D8B4C-445D-44F8-A607-DEDF11D7B2B0}"/>
              </a:ext>
            </a:extLst>
          </p:cNvPr>
          <p:cNvSpPr>
            <a:spLocks noGrp="1"/>
          </p:cNvSpPr>
          <p:nvPr>
            <p:ph sz="half" idx="2"/>
          </p:nvPr>
        </p:nvSpPr>
        <p:spPr>
          <a:xfrm>
            <a:off x="6525402" y="1086679"/>
            <a:ext cx="5666597" cy="5678555"/>
          </a:xfrm>
        </p:spPr>
        <p:txBody>
          <a:bodyPr>
            <a:normAutofit/>
          </a:bodyPr>
          <a:lstStyle/>
          <a:p>
            <a:r>
              <a:rPr lang="en-US" b="1" dirty="0">
                <a:solidFill>
                  <a:srgbClr val="D60093"/>
                </a:solidFill>
              </a:rPr>
              <a:t>Sometimes acculturation leads to </a:t>
            </a:r>
            <a:r>
              <a:rPr lang="en-US" b="1" u="sng" dirty="0">
                <a:solidFill>
                  <a:srgbClr val="D60093"/>
                </a:solidFill>
              </a:rPr>
              <a:t>assimilation</a:t>
            </a:r>
            <a:r>
              <a:rPr lang="en-US" b="1" dirty="0">
                <a:solidFill>
                  <a:srgbClr val="D60093"/>
                </a:solidFill>
              </a:rPr>
              <a:t>, when the original traits of the weaker culture are completely replaced by the traits of the more dominant culture</a:t>
            </a:r>
            <a:r>
              <a:rPr lang="en-US" dirty="0">
                <a:solidFill>
                  <a:srgbClr val="D60093"/>
                </a:solidFill>
              </a:rPr>
              <a:t> and you can no longer distinguish them from the receiving group </a:t>
            </a:r>
          </a:p>
          <a:p>
            <a:r>
              <a:rPr lang="en-US" b="1" dirty="0">
                <a:solidFill>
                  <a:srgbClr val="006600"/>
                </a:solidFill>
              </a:rPr>
              <a:t>This often occurs as ethnic groups become more affluent and leave their ethnic areas. Complete assimilation rarely happens through, often one trait that is retained the longest is religion. For example grandchildren on immigrants from India might not longer speak Hindi but they might still practice their Hindu faith.</a:t>
            </a:r>
          </a:p>
          <a:p>
            <a:endParaRPr lang="en-US" dirty="0"/>
          </a:p>
        </p:txBody>
      </p:sp>
    </p:spTree>
    <p:extLst>
      <p:ext uri="{BB962C8B-B14F-4D97-AF65-F5344CB8AC3E}">
        <p14:creationId xmlns:p14="http://schemas.microsoft.com/office/powerpoint/2010/main" val="1850529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815"/>
            <a:ext cx="9601200" cy="869795"/>
          </a:xfrm>
        </p:spPr>
        <p:txBody>
          <a:bodyPr/>
          <a:lstStyle/>
          <a:p>
            <a:r>
              <a:rPr lang="en-US" b="1" i="1" dirty="0"/>
              <a:t>           </a:t>
            </a:r>
            <a:r>
              <a:rPr lang="en-US" b="1" i="1" u="sng" dirty="0">
                <a:solidFill>
                  <a:srgbClr val="7030A0"/>
                </a:solidFill>
              </a:rPr>
              <a:t>Multiculturalism</a:t>
            </a:r>
            <a:r>
              <a:rPr lang="en-US" b="1" i="1" u="sng" dirty="0"/>
              <a:t> / </a:t>
            </a:r>
            <a:r>
              <a:rPr lang="en-US" b="1" i="1" u="sng" dirty="0">
                <a:solidFill>
                  <a:srgbClr val="006600"/>
                </a:solidFill>
              </a:rPr>
              <a:t>Nativism</a:t>
            </a:r>
            <a:endParaRPr lang="en-US" dirty="0">
              <a:solidFill>
                <a:srgbClr val="006600"/>
              </a:solidFill>
            </a:endParaRPr>
          </a:p>
        </p:txBody>
      </p:sp>
      <p:sp>
        <p:nvSpPr>
          <p:cNvPr id="3" name="Content Placeholder 2"/>
          <p:cNvSpPr>
            <a:spLocks noGrp="1"/>
          </p:cNvSpPr>
          <p:nvPr>
            <p:ph sz="half" idx="1"/>
          </p:nvPr>
        </p:nvSpPr>
        <p:spPr>
          <a:xfrm>
            <a:off x="814039" y="1237785"/>
            <a:ext cx="5005347" cy="5620215"/>
          </a:xfrm>
        </p:spPr>
        <p:txBody>
          <a:bodyPr>
            <a:normAutofit fontScale="92500" lnSpcReduction="20000"/>
          </a:bodyPr>
          <a:lstStyle/>
          <a:p>
            <a:r>
              <a:rPr lang="en-US" sz="2400" b="1" i="1" u="sng" dirty="0">
                <a:solidFill>
                  <a:srgbClr val="C00000"/>
                </a:solidFill>
              </a:rPr>
              <a:t>Multiculturalism</a:t>
            </a:r>
            <a:r>
              <a:rPr lang="en-US" sz="2400" dirty="0">
                <a:solidFill>
                  <a:srgbClr val="7030A0"/>
                </a:solidFill>
              </a:rPr>
              <a:t> </a:t>
            </a:r>
            <a:r>
              <a:rPr lang="en-US" sz="2400" b="1" dirty="0">
                <a:solidFill>
                  <a:srgbClr val="7030A0"/>
                </a:solidFill>
              </a:rPr>
              <a:t>the coexistence of several cultures in one society, with the ideal of all cultures being valued and worthy of study. A major idea of multiculturalism s that the interaction of cultures enriches the lives of all.</a:t>
            </a:r>
          </a:p>
          <a:p>
            <a:r>
              <a:rPr lang="en-US" sz="2400" b="1" dirty="0">
                <a:solidFill>
                  <a:srgbClr val="7030A0"/>
                </a:solidFill>
              </a:rPr>
              <a:t>However this can also bring conflicts, as people and groups with difference vales, beliefs and customs often clash.  Minority groups often face prejudice and discrimination</a:t>
            </a:r>
          </a:p>
        </p:txBody>
      </p:sp>
      <p:sp>
        <p:nvSpPr>
          <p:cNvPr id="4" name="Content Placeholder 3"/>
          <p:cNvSpPr>
            <a:spLocks noGrp="1"/>
          </p:cNvSpPr>
          <p:nvPr>
            <p:ph sz="half" idx="2"/>
          </p:nvPr>
        </p:nvSpPr>
        <p:spPr>
          <a:xfrm>
            <a:off x="5819386" y="1148577"/>
            <a:ext cx="6279849" cy="5709424"/>
          </a:xfrm>
        </p:spPr>
        <p:txBody>
          <a:bodyPr>
            <a:normAutofit fontScale="92500" lnSpcReduction="20000"/>
          </a:bodyPr>
          <a:lstStyle/>
          <a:p>
            <a:r>
              <a:rPr lang="en-US" sz="2400" b="1" i="1" u="sng" dirty="0">
                <a:solidFill>
                  <a:srgbClr val="C00000"/>
                </a:solidFill>
              </a:rPr>
              <a:t>Nativism: </a:t>
            </a:r>
            <a:r>
              <a:rPr lang="en-US" sz="2400" b="1" dirty="0">
                <a:solidFill>
                  <a:srgbClr val="006600"/>
                </a:solidFill>
              </a:rPr>
              <a:t>or anti immigrant, attitude may form among the cultural majority, sometimes bringing violence, or government actions against the immigrant or minority group.  Often nativist attitudes are directed toward one particular group, such as opposition in the US to Roman Catholic immigrants in the `1800’s and early 1900’s, nativism reflects a general dislike of people from other countries or xenophobia</a:t>
            </a:r>
          </a:p>
          <a:p>
            <a:r>
              <a:rPr lang="en-US" sz="2400" b="1" dirty="0"/>
              <a:t>Sometimes popular culture can give voice to counter cultures </a:t>
            </a:r>
          </a:p>
          <a:p>
            <a:r>
              <a:rPr lang="en-US" sz="2400" b="1" dirty="0"/>
              <a:t>➤ </a:t>
            </a:r>
            <a:r>
              <a:rPr lang="en-US" sz="2400" b="1" dirty="0">
                <a:solidFill>
                  <a:srgbClr val="C00000"/>
                </a:solidFill>
              </a:rPr>
              <a:t>counter culture </a:t>
            </a:r>
            <a:r>
              <a:rPr lang="en-US" sz="2400" b="1" dirty="0"/>
              <a:t>groups that rejects the values, norms, and practices of the larger society and replaces them with a new set of culture patterns </a:t>
            </a:r>
          </a:p>
          <a:p>
            <a:r>
              <a:rPr lang="en-US" sz="2400" b="1" dirty="0"/>
              <a:t>➤ </a:t>
            </a:r>
            <a:r>
              <a:rPr lang="en-US" sz="2400" b="1" dirty="0">
                <a:solidFill>
                  <a:srgbClr val="C00000"/>
                </a:solidFill>
              </a:rPr>
              <a:t>counter cultures </a:t>
            </a:r>
            <a:r>
              <a:rPr lang="en-US" sz="2400" b="1" dirty="0"/>
              <a:t>can be engines of social change </a:t>
            </a:r>
          </a:p>
          <a:p>
            <a:r>
              <a:rPr lang="en-US" sz="2400" b="1" dirty="0"/>
              <a:t>➤ ex: New Wave music brought LBGT counter culture to music videos on MTV</a:t>
            </a:r>
          </a:p>
          <a:p>
            <a:endParaRPr lang="en-US" sz="2400" b="1" dirty="0">
              <a:solidFill>
                <a:srgbClr val="006600"/>
              </a:solidFill>
            </a:endParaRPr>
          </a:p>
        </p:txBody>
      </p:sp>
    </p:spTree>
    <p:extLst>
      <p:ext uri="{BB962C8B-B14F-4D97-AF65-F5344CB8AC3E}">
        <p14:creationId xmlns:p14="http://schemas.microsoft.com/office/powerpoint/2010/main" val="3717486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3F49-5182-4C44-B9BA-2F396667F9C8}"/>
              </a:ext>
            </a:extLst>
          </p:cNvPr>
          <p:cNvSpPr>
            <a:spLocks noGrp="1"/>
          </p:cNvSpPr>
          <p:nvPr>
            <p:ph type="title"/>
          </p:nvPr>
        </p:nvSpPr>
        <p:spPr>
          <a:xfrm>
            <a:off x="1371600" y="185530"/>
            <a:ext cx="9601200" cy="5433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2BAB6819-47B6-4BA5-8DD1-8913D4810D15}"/>
              </a:ext>
            </a:extLst>
          </p:cNvPr>
          <p:cNvPicPr>
            <a:picLocks noGrp="1" noChangeAspect="1"/>
          </p:cNvPicPr>
          <p:nvPr>
            <p:ph idx="1"/>
          </p:nvPr>
        </p:nvPicPr>
        <p:blipFill>
          <a:blip r:embed="rId2"/>
          <a:stretch>
            <a:fillRect/>
          </a:stretch>
        </p:blipFill>
        <p:spPr>
          <a:xfrm>
            <a:off x="874644" y="304800"/>
            <a:ext cx="11198086" cy="6553200"/>
          </a:xfrm>
        </p:spPr>
      </p:pic>
    </p:spTree>
    <p:extLst>
      <p:ext uri="{BB962C8B-B14F-4D97-AF65-F5344CB8AC3E}">
        <p14:creationId xmlns:p14="http://schemas.microsoft.com/office/powerpoint/2010/main" val="11497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249" y="133816"/>
            <a:ext cx="6269075" cy="594848"/>
          </a:xfrm>
        </p:spPr>
        <p:txBody>
          <a:bodyPr>
            <a:normAutofit fontScale="90000"/>
          </a:bodyPr>
          <a:lstStyle/>
          <a:p>
            <a:r>
              <a:rPr lang="en-US" b="1" u="sng" dirty="0">
                <a:solidFill>
                  <a:schemeClr val="accent5">
                    <a:lumMod val="75000"/>
                  </a:schemeClr>
                </a:solidFill>
              </a:rPr>
              <a:t>Transculturation</a:t>
            </a:r>
          </a:p>
        </p:txBody>
      </p:sp>
      <p:sp>
        <p:nvSpPr>
          <p:cNvPr id="3" name="Content Placeholder 2"/>
          <p:cNvSpPr>
            <a:spLocks noGrp="1"/>
          </p:cNvSpPr>
          <p:nvPr>
            <p:ph sz="half" idx="1"/>
          </p:nvPr>
        </p:nvSpPr>
        <p:spPr>
          <a:xfrm>
            <a:off x="825189" y="1103971"/>
            <a:ext cx="6561449" cy="5754029"/>
          </a:xfrm>
        </p:spPr>
        <p:txBody>
          <a:bodyPr>
            <a:normAutofit/>
          </a:bodyPr>
          <a:lstStyle/>
          <a:p>
            <a:r>
              <a:rPr lang="en-US" b="1" dirty="0"/>
              <a:t>Sometimes transculturation occurs when two cultures of just about equal power or influence meet and exchange ideas or traits without the domination seen in acculturation and assimilation</a:t>
            </a:r>
          </a:p>
          <a:p>
            <a:r>
              <a:rPr lang="en-US" b="1" dirty="0">
                <a:solidFill>
                  <a:srgbClr val="006600"/>
                </a:solidFill>
              </a:rPr>
              <a:t>A well-known example of transculturation is colonialism. When Europeans colonized North America, South America, and other territories, they took with them European values and traditions. For example, many countries in South America speak Spanish today because of the Spanish colonial conquest.</a:t>
            </a:r>
          </a:p>
          <a:p>
            <a:r>
              <a:rPr lang="en-US" b="1" dirty="0"/>
              <a:t> A current example of transculturation in modern day is the proliferation of American cultural values to other areas of the world in various aspects including language, dress, and music. The media has become the modern agent of transculturation since it transmits cultural information through media such as movies and music.</a:t>
            </a:r>
            <a:endParaRPr lang="en-US" sz="2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8088" y="133816"/>
            <a:ext cx="4418322" cy="6724184"/>
          </a:xfrm>
        </p:spPr>
      </p:pic>
    </p:spTree>
    <p:extLst>
      <p:ext uri="{BB962C8B-B14F-4D97-AF65-F5344CB8AC3E}">
        <p14:creationId xmlns:p14="http://schemas.microsoft.com/office/powerpoint/2010/main" val="2062785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C1B7-573C-4D97-A241-C5B3E5A719E2}"/>
              </a:ext>
            </a:extLst>
          </p:cNvPr>
          <p:cNvSpPr>
            <a:spLocks noGrp="1"/>
          </p:cNvSpPr>
          <p:nvPr>
            <p:ph type="title"/>
          </p:nvPr>
        </p:nvSpPr>
        <p:spPr>
          <a:xfrm>
            <a:off x="1371600" y="114300"/>
            <a:ext cx="9601200" cy="785813"/>
          </a:xfrm>
        </p:spPr>
        <p:txBody>
          <a:bodyPr/>
          <a:lstStyle/>
          <a:p>
            <a:r>
              <a:rPr lang="en-US" b="1" u="sng" dirty="0">
                <a:solidFill>
                  <a:srgbClr val="C00000"/>
                </a:solidFill>
              </a:rPr>
              <a:t>Effects of Globalization on Culture</a:t>
            </a:r>
          </a:p>
        </p:txBody>
      </p:sp>
      <p:sp>
        <p:nvSpPr>
          <p:cNvPr id="3" name="Content Placeholder 2">
            <a:extLst>
              <a:ext uri="{FF2B5EF4-FFF2-40B4-BE49-F238E27FC236}">
                <a16:creationId xmlns:a16="http://schemas.microsoft.com/office/drawing/2014/main" id="{1334ACC4-D7B3-4938-85FB-A33C755BB84C}"/>
              </a:ext>
            </a:extLst>
          </p:cNvPr>
          <p:cNvSpPr>
            <a:spLocks noGrp="1"/>
          </p:cNvSpPr>
          <p:nvPr>
            <p:ph sz="half" idx="1"/>
          </p:nvPr>
        </p:nvSpPr>
        <p:spPr>
          <a:xfrm>
            <a:off x="757237" y="1014413"/>
            <a:ext cx="5667375" cy="5729287"/>
          </a:xfrm>
        </p:spPr>
        <p:txBody>
          <a:bodyPr>
            <a:normAutofit/>
          </a:bodyPr>
          <a:lstStyle/>
          <a:p>
            <a:r>
              <a:rPr lang="en-US" b="1" dirty="0"/>
              <a:t> </a:t>
            </a:r>
            <a:r>
              <a:rPr lang="en-US" sz="2400" b="1" dirty="0"/>
              <a:t>Critics say that it neglects smaller cultures and that globalization process forces them to assimilate into much more spread western culture</a:t>
            </a:r>
          </a:p>
          <a:p>
            <a:r>
              <a:rPr lang="en-US" sz="2400" b="1" dirty="0"/>
              <a:t>It can create a </a:t>
            </a:r>
            <a:r>
              <a:rPr lang="en-US" sz="2400" b="1" dirty="0" err="1"/>
              <a:t>monculture</a:t>
            </a:r>
            <a:endParaRPr lang="en-US" sz="2400" b="1" dirty="0"/>
          </a:p>
          <a:p>
            <a:r>
              <a:rPr lang="en-US" sz="2400" b="1" dirty="0"/>
              <a:t>For many developing nations, globalization has led to an improvement in standard of living through improved roads and transportation, improved health care, and improved education due to the global expansion of corporations</a:t>
            </a:r>
          </a:p>
          <a:p>
            <a:endParaRPr lang="en-US" b="1" dirty="0"/>
          </a:p>
        </p:txBody>
      </p:sp>
      <p:pic>
        <p:nvPicPr>
          <p:cNvPr id="6" name="Content Placeholder 5" descr="A screenshot of a cell phone screen with text&#10;&#10;Description automatically generated">
            <a:extLst>
              <a:ext uri="{FF2B5EF4-FFF2-40B4-BE49-F238E27FC236}">
                <a16:creationId xmlns:a16="http://schemas.microsoft.com/office/drawing/2014/main" id="{648A3186-1D9F-4D50-8532-54AEC8A01A96}"/>
              </a:ext>
            </a:extLst>
          </p:cNvPr>
          <p:cNvPicPr>
            <a:picLocks noGrp="1" noChangeAspect="1"/>
          </p:cNvPicPr>
          <p:nvPr>
            <p:ph sz="half" idx="2"/>
          </p:nvPr>
        </p:nvPicPr>
        <p:blipFill>
          <a:blip r:embed="rId2"/>
          <a:stretch>
            <a:fillRect/>
          </a:stretch>
        </p:blipFill>
        <p:spPr>
          <a:xfrm>
            <a:off x="6524625" y="900113"/>
            <a:ext cx="5667375" cy="5957887"/>
          </a:xfrm>
        </p:spPr>
      </p:pic>
    </p:spTree>
    <p:extLst>
      <p:ext uri="{BB962C8B-B14F-4D97-AF65-F5344CB8AC3E}">
        <p14:creationId xmlns:p14="http://schemas.microsoft.com/office/powerpoint/2010/main" val="8746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00A0-CD92-4856-8FA7-EA7537DA6CD9}"/>
              </a:ext>
            </a:extLst>
          </p:cNvPr>
          <p:cNvSpPr>
            <a:spLocks noGrp="1"/>
          </p:cNvSpPr>
          <p:nvPr>
            <p:ph type="title"/>
          </p:nvPr>
        </p:nvSpPr>
        <p:spPr>
          <a:xfrm>
            <a:off x="795131" y="0"/>
            <a:ext cx="11290852" cy="954157"/>
          </a:xfrm>
        </p:spPr>
        <p:txBody>
          <a:bodyPr/>
          <a:lstStyle/>
          <a:p>
            <a:r>
              <a:rPr lang="en-US" dirty="0"/>
              <a:t>                         </a:t>
            </a:r>
            <a:r>
              <a:rPr lang="en-US" b="1" u="sng" dirty="0">
                <a:solidFill>
                  <a:srgbClr val="C00000"/>
                </a:solidFill>
              </a:rPr>
              <a:t>Visual or Material Culture</a:t>
            </a:r>
          </a:p>
        </p:txBody>
      </p:sp>
      <p:sp>
        <p:nvSpPr>
          <p:cNvPr id="3" name="Content Placeholder 2">
            <a:extLst>
              <a:ext uri="{FF2B5EF4-FFF2-40B4-BE49-F238E27FC236}">
                <a16:creationId xmlns:a16="http://schemas.microsoft.com/office/drawing/2014/main" id="{C2FCDB89-284B-44A5-8E3D-1BDAF932A462}"/>
              </a:ext>
            </a:extLst>
          </p:cNvPr>
          <p:cNvSpPr>
            <a:spLocks noGrp="1"/>
          </p:cNvSpPr>
          <p:nvPr>
            <p:ph sz="half" idx="1"/>
          </p:nvPr>
        </p:nvSpPr>
        <p:spPr>
          <a:xfrm>
            <a:off x="795131" y="1205948"/>
            <a:ext cx="5618921" cy="5652051"/>
          </a:xfrm>
        </p:spPr>
        <p:txBody>
          <a:bodyPr/>
          <a:lstStyle/>
          <a:p>
            <a:pPr algn="just"/>
            <a:r>
              <a:rPr lang="en-US" b="1" dirty="0">
                <a:solidFill>
                  <a:srgbClr val="002060"/>
                </a:solidFill>
              </a:rPr>
              <a:t>This type of culture includes </a:t>
            </a:r>
            <a:r>
              <a:rPr lang="en-US" b="1" dirty="0">
                <a:solidFill>
                  <a:srgbClr val="C00000"/>
                </a:solidFill>
              </a:rPr>
              <a:t>concrete human creations </a:t>
            </a:r>
            <a:r>
              <a:rPr lang="en-US" b="1" dirty="0">
                <a:solidFill>
                  <a:srgbClr val="002060"/>
                </a:solidFill>
              </a:rPr>
              <a:t>called artifacts.</a:t>
            </a:r>
          </a:p>
          <a:p>
            <a:pPr algn="just"/>
            <a:r>
              <a:rPr lang="en-US" b="1" dirty="0">
                <a:solidFill>
                  <a:srgbClr val="C00000"/>
                </a:solidFill>
              </a:rPr>
              <a:t>Artifacts</a:t>
            </a:r>
            <a:r>
              <a:rPr lang="en-US" b="1" dirty="0">
                <a:solidFill>
                  <a:srgbClr val="002060"/>
                </a:solidFill>
              </a:rPr>
              <a:t> reflect values, beliefs, and behaviors.</a:t>
            </a:r>
          </a:p>
          <a:p>
            <a:pPr algn="just"/>
            <a:r>
              <a:rPr lang="en-US" b="1" dirty="0"/>
              <a:t>There are two overarching facets of material culture </a:t>
            </a:r>
          </a:p>
          <a:p>
            <a:pPr algn="just"/>
            <a:r>
              <a:rPr lang="en-US" b="1" dirty="0">
                <a:solidFill>
                  <a:srgbClr val="C00000"/>
                </a:solidFill>
              </a:rPr>
              <a:t>➤ Survival Activities </a:t>
            </a:r>
          </a:p>
          <a:p>
            <a:pPr algn="just"/>
            <a:r>
              <a:rPr lang="en-US" b="1" dirty="0">
                <a:solidFill>
                  <a:srgbClr val="C00000"/>
                </a:solidFill>
              </a:rPr>
              <a:t>➤ Leisure Activities, the arts,  recreation</a:t>
            </a:r>
          </a:p>
          <a:p>
            <a:pPr algn="just"/>
            <a:r>
              <a:rPr lang="en-US" b="1" dirty="0">
                <a:solidFill>
                  <a:srgbClr val="002060"/>
                </a:solidFill>
              </a:rPr>
              <a:t>Visual / Material culture is reflected in a variety of ways, from the way homes are constructed to what equipment is used for construction and arrangement of roadways</a:t>
            </a:r>
          </a:p>
          <a:p>
            <a:pPr algn="just"/>
            <a:r>
              <a:rPr lang="en-US" b="1" dirty="0">
                <a:solidFill>
                  <a:srgbClr val="C00000"/>
                </a:solidFill>
              </a:rPr>
              <a:t>Examples</a:t>
            </a:r>
            <a:r>
              <a:rPr lang="en-US" b="1" dirty="0">
                <a:solidFill>
                  <a:srgbClr val="002060"/>
                </a:solidFill>
              </a:rPr>
              <a:t>; clothing, tools, books, homes, jewelry, pictures, homes</a:t>
            </a:r>
          </a:p>
        </p:txBody>
      </p:sp>
      <p:pic>
        <p:nvPicPr>
          <p:cNvPr id="6" name="Content Placeholder 5">
            <a:extLst>
              <a:ext uri="{FF2B5EF4-FFF2-40B4-BE49-F238E27FC236}">
                <a16:creationId xmlns:a16="http://schemas.microsoft.com/office/drawing/2014/main" id="{3FB674C6-C3E5-4CBC-AE2A-45DD8DC795F4}"/>
              </a:ext>
            </a:extLst>
          </p:cNvPr>
          <p:cNvPicPr>
            <a:picLocks noGrp="1" noChangeAspect="1"/>
          </p:cNvPicPr>
          <p:nvPr>
            <p:ph sz="half" idx="2"/>
          </p:nvPr>
        </p:nvPicPr>
        <p:blipFill>
          <a:blip r:embed="rId2"/>
          <a:stretch>
            <a:fillRect/>
          </a:stretch>
        </p:blipFill>
        <p:spPr>
          <a:xfrm>
            <a:off x="6524625" y="1086679"/>
            <a:ext cx="5561358" cy="5771322"/>
          </a:xfrm>
        </p:spPr>
      </p:pic>
    </p:spTree>
    <p:extLst>
      <p:ext uri="{BB962C8B-B14F-4D97-AF65-F5344CB8AC3E}">
        <p14:creationId xmlns:p14="http://schemas.microsoft.com/office/powerpoint/2010/main" val="2014591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005" y="122664"/>
            <a:ext cx="10013795" cy="1170878"/>
          </a:xfrm>
        </p:spPr>
        <p:txBody>
          <a:bodyPr/>
          <a:lstStyle/>
          <a:p>
            <a:r>
              <a:rPr lang="en-US" dirty="0"/>
              <a:t>                   </a:t>
            </a:r>
            <a:r>
              <a:rPr lang="en-US" b="1" u="sng" dirty="0">
                <a:solidFill>
                  <a:srgbClr val="0070C0"/>
                </a:solidFill>
              </a:rPr>
              <a:t>Commodification</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0586" y="1293543"/>
            <a:ext cx="5397190" cy="547524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4625" y="1293543"/>
            <a:ext cx="5667375" cy="5475248"/>
          </a:xfrm>
        </p:spPr>
      </p:pic>
    </p:spTree>
    <p:extLst>
      <p:ext uri="{BB962C8B-B14F-4D97-AF65-F5344CB8AC3E}">
        <p14:creationId xmlns:p14="http://schemas.microsoft.com/office/powerpoint/2010/main" val="3836835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76" y="89211"/>
            <a:ext cx="6180912" cy="839478"/>
          </a:xfrm>
        </p:spPr>
        <p:txBody>
          <a:bodyPr/>
          <a:lstStyle/>
          <a:p>
            <a:r>
              <a:rPr lang="en-US" u="sng" dirty="0" err="1">
                <a:solidFill>
                  <a:srgbClr val="0070C0"/>
                </a:solidFill>
              </a:rPr>
              <a:t>Neolocalism</a:t>
            </a:r>
            <a:endParaRPr lang="en-US" u="sng" dirty="0">
              <a:solidFill>
                <a:srgbClr val="0070C0"/>
              </a:solidFill>
            </a:endParaRPr>
          </a:p>
        </p:txBody>
      </p:sp>
      <p:sp>
        <p:nvSpPr>
          <p:cNvPr id="3" name="Content Placeholder 2"/>
          <p:cNvSpPr>
            <a:spLocks noGrp="1"/>
          </p:cNvSpPr>
          <p:nvPr>
            <p:ph sz="half" idx="1"/>
          </p:nvPr>
        </p:nvSpPr>
        <p:spPr>
          <a:xfrm>
            <a:off x="691375" y="814389"/>
            <a:ext cx="6366649" cy="5954402"/>
          </a:xfrm>
        </p:spPr>
        <p:txBody>
          <a:bodyPr>
            <a:normAutofit lnSpcReduction="10000"/>
          </a:bodyPr>
          <a:lstStyle/>
          <a:p>
            <a:r>
              <a:rPr lang="en-US" b="1" dirty="0" err="1">
                <a:solidFill>
                  <a:srgbClr val="00B050"/>
                </a:solidFill>
              </a:rPr>
              <a:t>Neolocalism</a:t>
            </a:r>
            <a:r>
              <a:rPr lang="en-US" dirty="0">
                <a:solidFill>
                  <a:srgbClr val="00B050"/>
                </a:solidFill>
              </a:rPr>
              <a:t> is a common phenomenon wherein displaced ethnic groups will celebrate their heritages in locations alien to their origins</a:t>
            </a:r>
          </a:p>
          <a:p>
            <a:r>
              <a:rPr lang="en-US" b="1" dirty="0" err="1">
                <a:solidFill>
                  <a:srgbClr val="0033CC"/>
                </a:solidFill>
              </a:rPr>
              <a:t>Neolocalism</a:t>
            </a:r>
            <a:r>
              <a:rPr lang="en-US" b="1" dirty="0">
                <a:solidFill>
                  <a:srgbClr val="0033CC"/>
                </a:solidFill>
              </a:rPr>
              <a:t> is a term coined by geographer Wes Flack to describe a renewed interest in preserving and promoting the identity of a community and restoring aspects that make it culturally unique. </a:t>
            </a:r>
          </a:p>
          <a:p>
            <a:r>
              <a:rPr lang="en-US" b="1" dirty="0" err="1">
                <a:solidFill>
                  <a:srgbClr val="7030A0"/>
                </a:solidFill>
              </a:rPr>
              <a:t>Neolocalism</a:t>
            </a:r>
            <a:r>
              <a:rPr lang="en-US" b="1" dirty="0">
                <a:solidFill>
                  <a:srgbClr val="7030A0"/>
                </a:solidFill>
              </a:rPr>
              <a:t>, simply meaning "new localism," is a broad term that can be used to describe everything from a local farmer's market supporting regional farming initiatives to grass roots opposition when a large corporation like Walmart attempts to set up shop in a town</a:t>
            </a:r>
          </a:p>
          <a:p>
            <a:endParaRPr lang="en-US" dirty="0"/>
          </a:p>
          <a:p>
            <a:r>
              <a:rPr lang="en-US" b="1" u="sng" dirty="0">
                <a:solidFill>
                  <a:srgbClr val="D60093"/>
                </a:solidFill>
              </a:rPr>
              <a:t>Localism</a:t>
            </a:r>
            <a:r>
              <a:rPr lang="en-US" dirty="0">
                <a:solidFill>
                  <a:srgbClr val="D60093"/>
                </a:solidFill>
              </a:rPr>
              <a:t> describes a range of political philosophies which prioritize the local. ...</a:t>
            </a:r>
            <a:r>
              <a:rPr lang="en-US" b="1" dirty="0">
                <a:solidFill>
                  <a:srgbClr val="D60093"/>
                </a:solidFill>
              </a:rPr>
              <a:t>Localism</a:t>
            </a:r>
            <a:r>
              <a:rPr lang="en-US" dirty="0">
                <a:solidFill>
                  <a:srgbClr val="D60093"/>
                </a:solidFill>
              </a:rPr>
              <a:t> can also refer to a systematic approach to organizing a national government so that local autonomy is retained rather than following the usual pattern of government and political power becoming centralized over time.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58050" y="245328"/>
            <a:ext cx="4933950" cy="6568068"/>
          </a:xfrm>
        </p:spPr>
      </p:pic>
    </p:spTree>
    <p:extLst>
      <p:ext uri="{BB962C8B-B14F-4D97-AF65-F5344CB8AC3E}">
        <p14:creationId xmlns:p14="http://schemas.microsoft.com/office/powerpoint/2010/main" val="3496744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C101-C6E3-40BC-9748-4082EA2B4CFB}"/>
              </a:ext>
            </a:extLst>
          </p:cNvPr>
          <p:cNvSpPr>
            <a:spLocks noGrp="1"/>
          </p:cNvSpPr>
          <p:nvPr>
            <p:ph type="title"/>
          </p:nvPr>
        </p:nvSpPr>
        <p:spPr>
          <a:xfrm>
            <a:off x="757238" y="0"/>
            <a:ext cx="11434762" cy="1371600"/>
          </a:xfrm>
        </p:spPr>
        <p:txBody>
          <a:bodyPr>
            <a:normAutofit/>
          </a:bodyPr>
          <a:lstStyle/>
          <a:p>
            <a:r>
              <a:rPr lang="en-US" sz="2400" b="1" dirty="0" err="1">
                <a:solidFill>
                  <a:srgbClr val="0070C0"/>
                </a:solidFill>
              </a:rPr>
              <a:t>Placelessness</a:t>
            </a:r>
            <a:r>
              <a:rPr lang="en-US" sz="2400" b="1" dirty="0">
                <a:solidFill>
                  <a:srgbClr val="0070C0"/>
                </a:solidFill>
              </a:rPr>
              <a:t>: </a:t>
            </a:r>
            <a:r>
              <a:rPr lang="en-US" sz="2200" b="1" dirty="0"/>
              <a:t>The condition of an environment lacking significant places and the associated attitude of a lack of attachment to place caused by the homogenizing effects of modernity, e.g. commercialism, mass consumption, standard planning</a:t>
            </a:r>
          </a:p>
        </p:txBody>
      </p:sp>
      <p:pic>
        <p:nvPicPr>
          <p:cNvPr id="6" name="Content Placeholder 5" descr="A city next to a highway&#10;&#10;Description automatically generated">
            <a:extLst>
              <a:ext uri="{FF2B5EF4-FFF2-40B4-BE49-F238E27FC236}">
                <a16:creationId xmlns:a16="http://schemas.microsoft.com/office/drawing/2014/main" id="{C04E6B6F-458A-49FD-B8CA-6252C518D36A}"/>
              </a:ext>
            </a:extLst>
          </p:cNvPr>
          <p:cNvPicPr>
            <a:picLocks noGrp="1" noChangeAspect="1"/>
          </p:cNvPicPr>
          <p:nvPr>
            <p:ph sz="half" idx="1"/>
          </p:nvPr>
        </p:nvPicPr>
        <p:blipFill>
          <a:blip r:embed="rId2"/>
          <a:stretch>
            <a:fillRect/>
          </a:stretch>
        </p:blipFill>
        <p:spPr>
          <a:xfrm>
            <a:off x="757238" y="1185864"/>
            <a:ext cx="5543550" cy="5672136"/>
          </a:xfrm>
        </p:spPr>
      </p:pic>
      <p:pic>
        <p:nvPicPr>
          <p:cNvPr id="8" name="Content Placeholder 7" descr="A tall building&#10;&#10;Description automatically generated">
            <a:extLst>
              <a:ext uri="{FF2B5EF4-FFF2-40B4-BE49-F238E27FC236}">
                <a16:creationId xmlns:a16="http://schemas.microsoft.com/office/drawing/2014/main" id="{4D82F23F-24D9-44AB-91D3-BA23D55813CD}"/>
              </a:ext>
            </a:extLst>
          </p:cNvPr>
          <p:cNvPicPr>
            <a:picLocks noGrp="1" noChangeAspect="1"/>
          </p:cNvPicPr>
          <p:nvPr>
            <p:ph sz="half" idx="2"/>
          </p:nvPr>
        </p:nvPicPr>
        <p:blipFill>
          <a:blip r:embed="rId3"/>
          <a:stretch>
            <a:fillRect/>
          </a:stretch>
        </p:blipFill>
        <p:spPr>
          <a:xfrm>
            <a:off x="6524625" y="1371600"/>
            <a:ext cx="5667375" cy="5486400"/>
          </a:xfrm>
        </p:spPr>
      </p:pic>
    </p:spTree>
    <p:extLst>
      <p:ext uri="{BB962C8B-B14F-4D97-AF65-F5344CB8AC3E}">
        <p14:creationId xmlns:p14="http://schemas.microsoft.com/office/powerpoint/2010/main" val="1958447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78E5-8C1C-4103-9D62-6268EE6C3468}"/>
              </a:ext>
            </a:extLst>
          </p:cNvPr>
          <p:cNvSpPr>
            <a:spLocks noGrp="1"/>
          </p:cNvSpPr>
          <p:nvPr>
            <p:ph type="title"/>
          </p:nvPr>
        </p:nvSpPr>
        <p:spPr>
          <a:xfrm>
            <a:off x="768626" y="106018"/>
            <a:ext cx="5051149" cy="993912"/>
          </a:xfrm>
        </p:spPr>
        <p:txBody>
          <a:bodyPr/>
          <a:lstStyle/>
          <a:p>
            <a:r>
              <a:rPr lang="en-US" dirty="0"/>
              <a:t>            </a:t>
            </a:r>
            <a:r>
              <a:rPr lang="en-US" u="sng" dirty="0">
                <a:solidFill>
                  <a:srgbClr val="D60093"/>
                </a:solidFill>
              </a:rPr>
              <a:t>Gen</a:t>
            </a:r>
            <a:r>
              <a:rPr lang="en-US" u="sng" dirty="0">
                <a:solidFill>
                  <a:srgbClr val="0070C0"/>
                </a:solidFill>
              </a:rPr>
              <a:t>der</a:t>
            </a:r>
          </a:p>
        </p:txBody>
      </p:sp>
      <p:pic>
        <p:nvPicPr>
          <p:cNvPr id="6" name="Content Placeholder 5">
            <a:extLst>
              <a:ext uri="{FF2B5EF4-FFF2-40B4-BE49-F238E27FC236}">
                <a16:creationId xmlns:a16="http://schemas.microsoft.com/office/drawing/2014/main" id="{97E8AE45-4D57-4B83-A1BA-7F4AC25ADC8F}"/>
              </a:ext>
            </a:extLst>
          </p:cNvPr>
          <p:cNvPicPr>
            <a:picLocks noGrp="1" noChangeAspect="1"/>
          </p:cNvPicPr>
          <p:nvPr>
            <p:ph sz="half" idx="1"/>
          </p:nvPr>
        </p:nvPicPr>
        <p:blipFill>
          <a:blip r:embed="rId2"/>
          <a:stretch>
            <a:fillRect/>
          </a:stretch>
        </p:blipFill>
        <p:spPr>
          <a:xfrm>
            <a:off x="768626" y="980661"/>
            <a:ext cx="5406887" cy="5751443"/>
          </a:xfrm>
        </p:spPr>
      </p:pic>
      <p:sp>
        <p:nvSpPr>
          <p:cNvPr id="4" name="Content Placeholder 3">
            <a:extLst>
              <a:ext uri="{FF2B5EF4-FFF2-40B4-BE49-F238E27FC236}">
                <a16:creationId xmlns:a16="http://schemas.microsoft.com/office/drawing/2014/main" id="{CB7321C2-07F9-4F62-8F6C-ED0889A08CC4}"/>
              </a:ext>
            </a:extLst>
          </p:cNvPr>
          <p:cNvSpPr>
            <a:spLocks noGrp="1"/>
          </p:cNvSpPr>
          <p:nvPr>
            <p:ph sz="half" idx="2"/>
          </p:nvPr>
        </p:nvSpPr>
        <p:spPr>
          <a:xfrm>
            <a:off x="6525402" y="106019"/>
            <a:ext cx="5666597" cy="6751982"/>
          </a:xfrm>
        </p:spPr>
        <p:txBody>
          <a:bodyPr>
            <a:normAutofit/>
          </a:bodyPr>
          <a:lstStyle/>
          <a:p>
            <a:r>
              <a:rPr lang="en-US" b="1" dirty="0">
                <a:solidFill>
                  <a:srgbClr val="0033CC"/>
                </a:solidFill>
              </a:rPr>
              <a:t>Gender: Social differences between men and women</a:t>
            </a:r>
            <a:r>
              <a:rPr lang="en-US" b="1" dirty="0"/>
              <a:t>.</a:t>
            </a:r>
          </a:p>
          <a:p>
            <a:r>
              <a:rPr lang="en-US" b="1" dirty="0"/>
              <a:t> </a:t>
            </a:r>
            <a:r>
              <a:rPr lang="en-US" b="1" dirty="0">
                <a:solidFill>
                  <a:srgbClr val="FF33CC"/>
                </a:solidFill>
              </a:rPr>
              <a:t>rather than the anatomical, biological differences between the sexes. </a:t>
            </a:r>
          </a:p>
          <a:p>
            <a:r>
              <a:rPr lang="en-US" b="1" dirty="0"/>
              <a:t> </a:t>
            </a:r>
            <a:r>
              <a:rPr lang="en-US" b="1" dirty="0">
                <a:solidFill>
                  <a:srgbClr val="0033CC"/>
                </a:solidFill>
              </a:rPr>
              <a:t>What is considered "feminine" or "masculine" vary over time and space </a:t>
            </a:r>
          </a:p>
          <a:p>
            <a:r>
              <a:rPr lang="en-US" b="1" dirty="0">
                <a:solidFill>
                  <a:srgbClr val="FF33CC"/>
                </a:solidFill>
              </a:rPr>
              <a:t>Sex: categories describing reproductive organs present at birth </a:t>
            </a:r>
          </a:p>
          <a:p>
            <a:r>
              <a:rPr lang="en-US" b="1" dirty="0"/>
              <a:t> </a:t>
            </a:r>
            <a:r>
              <a:rPr lang="en-US" b="1" u="sng" dirty="0">
                <a:solidFill>
                  <a:srgbClr val="0033CC"/>
                </a:solidFill>
              </a:rPr>
              <a:t>Identity: </a:t>
            </a:r>
            <a:r>
              <a:rPr lang="en-US" b="1" dirty="0">
                <a:solidFill>
                  <a:srgbClr val="0033CC"/>
                </a:solidFill>
              </a:rPr>
              <a:t>“how we make sense of ourselves” </a:t>
            </a:r>
          </a:p>
          <a:p>
            <a:r>
              <a:rPr lang="en-US" b="1" dirty="0">
                <a:solidFill>
                  <a:srgbClr val="FF33CC"/>
                </a:solidFill>
              </a:rPr>
              <a:t>Gendered Space - whether the place is designed for or claimed by men or women</a:t>
            </a:r>
          </a:p>
          <a:p>
            <a:r>
              <a:rPr lang="en-US" b="1" dirty="0"/>
              <a:t> </a:t>
            </a:r>
            <a:r>
              <a:rPr lang="en-US" b="1" dirty="0">
                <a:solidFill>
                  <a:srgbClr val="0033CC"/>
                </a:solidFill>
              </a:rPr>
              <a:t>most important: school </a:t>
            </a:r>
          </a:p>
          <a:p>
            <a:r>
              <a:rPr lang="en-US" b="1" dirty="0">
                <a:solidFill>
                  <a:srgbClr val="FF33CC"/>
                </a:solidFill>
              </a:rPr>
              <a:t>As of 2012, 2/3 of women in the world were illiterate</a:t>
            </a:r>
          </a:p>
        </p:txBody>
      </p:sp>
    </p:spTree>
    <p:extLst>
      <p:ext uri="{BB962C8B-B14F-4D97-AF65-F5344CB8AC3E}">
        <p14:creationId xmlns:p14="http://schemas.microsoft.com/office/powerpoint/2010/main" val="2906990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E3B0-C644-4F85-B137-B3697EA218DB}"/>
              </a:ext>
            </a:extLst>
          </p:cNvPr>
          <p:cNvSpPr>
            <a:spLocks noGrp="1"/>
          </p:cNvSpPr>
          <p:nvPr>
            <p:ph type="title"/>
          </p:nvPr>
        </p:nvSpPr>
        <p:spPr>
          <a:xfrm>
            <a:off x="861391" y="0"/>
            <a:ext cx="11198087" cy="1205948"/>
          </a:xfrm>
        </p:spPr>
        <p:txBody>
          <a:bodyPr/>
          <a:lstStyle/>
          <a:p>
            <a:r>
              <a:rPr lang="en-US" dirty="0"/>
              <a:t>                       </a:t>
            </a:r>
            <a:r>
              <a:rPr lang="en-US" b="1" u="sng" dirty="0">
                <a:solidFill>
                  <a:srgbClr val="D60093"/>
                </a:solidFill>
              </a:rPr>
              <a:t>Sex -&gt; Gender</a:t>
            </a:r>
          </a:p>
        </p:txBody>
      </p:sp>
      <p:pic>
        <p:nvPicPr>
          <p:cNvPr id="6" name="Content Placeholder 5">
            <a:extLst>
              <a:ext uri="{FF2B5EF4-FFF2-40B4-BE49-F238E27FC236}">
                <a16:creationId xmlns:a16="http://schemas.microsoft.com/office/drawing/2014/main" id="{8E847CA9-2BAD-4A4E-8F9D-6D1E59B037EA}"/>
              </a:ext>
            </a:extLst>
          </p:cNvPr>
          <p:cNvPicPr>
            <a:picLocks noGrp="1" noChangeAspect="1"/>
          </p:cNvPicPr>
          <p:nvPr>
            <p:ph sz="half" idx="1"/>
          </p:nvPr>
        </p:nvPicPr>
        <p:blipFill>
          <a:blip r:embed="rId2"/>
          <a:stretch>
            <a:fillRect/>
          </a:stretch>
        </p:blipFill>
        <p:spPr>
          <a:xfrm>
            <a:off x="861392" y="1205948"/>
            <a:ext cx="5530712" cy="5552661"/>
          </a:xfrm>
        </p:spPr>
      </p:pic>
      <p:pic>
        <p:nvPicPr>
          <p:cNvPr id="8" name="Content Placeholder 7">
            <a:extLst>
              <a:ext uri="{FF2B5EF4-FFF2-40B4-BE49-F238E27FC236}">
                <a16:creationId xmlns:a16="http://schemas.microsoft.com/office/drawing/2014/main" id="{2AA6FF15-D534-4808-9E2E-D7A1D9872B68}"/>
              </a:ext>
            </a:extLst>
          </p:cNvPr>
          <p:cNvPicPr>
            <a:picLocks noGrp="1" noChangeAspect="1"/>
          </p:cNvPicPr>
          <p:nvPr>
            <p:ph sz="half" idx="2"/>
          </p:nvPr>
        </p:nvPicPr>
        <p:blipFill>
          <a:blip r:embed="rId3"/>
          <a:stretch>
            <a:fillRect/>
          </a:stretch>
        </p:blipFill>
        <p:spPr>
          <a:xfrm>
            <a:off x="6524625" y="1046922"/>
            <a:ext cx="5667375" cy="5711687"/>
          </a:xfrm>
        </p:spPr>
      </p:pic>
    </p:spTree>
    <p:extLst>
      <p:ext uri="{BB962C8B-B14F-4D97-AF65-F5344CB8AC3E}">
        <p14:creationId xmlns:p14="http://schemas.microsoft.com/office/powerpoint/2010/main" val="2746116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2BE4-A095-4F84-B00A-7CF2BE371F43}"/>
              </a:ext>
            </a:extLst>
          </p:cNvPr>
          <p:cNvSpPr>
            <a:spLocks noGrp="1"/>
          </p:cNvSpPr>
          <p:nvPr>
            <p:ph type="title"/>
          </p:nvPr>
        </p:nvSpPr>
        <p:spPr>
          <a:xfrm>
            <a:off x="821636" y="0"/>
            <a:ext cx="5526156" cy="1325217"/>
          </a:xfrm>
        </p:spPr>
        <p:txBody>
          <a:bodyPr/>
          <a:lstStyle/>
          <a:p>
            <a:r>
              <a:rPr lang="en-US" b="1" i="1" u="sng" dirty="0">
                <a:solidFill>
                  <a:srgbClr val="D60093"/>
                </a:solidFill>
              </a:rPr>
              <a:t>Ethnicity</a:t>
            </a:r>
          </a:p>
        </p:txBody>
      </p:sp>
      <p:sp>
        <p:nvSpPr>
          <p:cNvPr id="3" name="Content Placeholder 2">
            <a:extLst>
              <a:ext uri="{FF2B5EF4-FFF2-40B4-BE49-F238E27FC236}">
                <a16:creationId xmlns:a16="http://schemas.microsoft.com/office/drawing/2014/main" id="{0F157F63-AAE5-4A7C-B4D8-CF5AF05F827A}"/>
              </a:ext>
            </a:extLst>
          </p:cNvPr>
          <p:cNvSpPr>
            <a:spLocks noGrp="1"/>
          </p:cNvSpPr>
          <p:nvPr>
            <p:ph sz="half" idx="1"/>
          </p:nvPr>
        </p:nvSpPr>
        <p:spPr>
          <a:xfrm>
            <a:off x="821637" y="1205948"/>
            <a:ext cx="3445564" cy="5539409"/>
          </a:xfrm>
        </p:spPr>
        <p:txBody>
          <a:bodyPr>
            <a:normAutofit/>
          </a:bodyPr>
          <a:lstStyle/>
          <a:p>
            <a:r>
              <a:rPr lang="en-US" sz="3200" b="1" i="1" u="sng" dirty="0">
                <a:solidFill>
                  <a:srgbClr val="006666"/>
                </a:solidFill>
              </a:rPr>
              <a:t>Ethnicity</a:t>
            </a:r>
            <a:r>
              <a:rPr lang="en-US" sz="3200" b="1" dirty="0">
                <a:solidFill>
                  <a:srgbClr val="006666"/>
                </a:solidFill>
              </a:rPr>
              <a:t> refers to a group of people who share similar ancestry and cultural traditions of a particular homeland or hearth.</a:t>
            </a:r>
          </a:p>
        </p:txBody>
      </p:sp>
      <p:pic>
        <p:nvPicPr>
          <p:cNvPr id="6" name="Content Placeholder 5">
            <a:extLst>
              <a:ext uri="{FF2B5EF4-FFF2-40B4-BE49-F238E27FC236}">
                <a16:creationId xmlns:a16="http://schemas.microsoft.com/office/drawing/2014/main" id="{6887C321-B1CC-45C4-8C58-8D03943FB6A1}"/>
              </a:ext>
            </a:extLst>
          </p:cNvPr>
          <p:cNvPicPr>
            <a:picLocks noGrp="1" noChangeAspect="1"/>
          </p:cNvPicPr>
          <p:nvPr>
            <p:ph sz="half" idx="2"/>
          </p:nvPr>
        </p:nvPicPr>
        <p:blipFill>
          <a:blip r:embed="rId2"/>
          <a:stretch>
            <a:fillRect/>
          </a:stretch>
        </p:blipFill>
        <p:spPr>
          <a:xfrm>
            <a:off x="4068417" y="0"/>
            <a:ext cx="8123583" cy="6745356"/>
          </a:xfrm>
        </p:spPr>
      </p:pic>
    </p:spTree>
    <p:extLst>
      <p:ext uri="{BB962C8B-B14F-4D97-AF65-F5344CB8AC3E}">
        <p14:creationId xmlns:p14="http://schemas.microsoft.com/office/powerpoint/2010/main" val="238483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CDA3-6F5D-4F15-914C-4126BF12CD6C}"/>
              </a:ext>
            </a:extLst>
          </p:cNvPr>
          <p:cNvSpPr>
            <a:spLocks noGrp="1"/>
          </p:cNvSpPr>
          <p:nvPr>
            <p:ph type="title"/>
          </p:nvPr>
        </p:nvSpPr>
        <p:spPr>
          <a:xfrm>
            <a:off x="808384" y="0"/>
            <a:ext cx="11383616" cy="649357"/>
          </a:xfrm>
        </p:spPr>
        <p:txBody>
          <a:bodyPr>
            <a:normAutofit fontScale="90000"/>
          </a:bodyPr>
          <a:lstStyle/>
          <a:p>
            <a:r>
              <a:rPr lang="en-US" dirty="0"/>
              <a:t>            </a:t>
            </a:r>
            <a:r>
              <a:rPr lang="en-US" b="1" u="sng" dirty="0">
                <a:solidFill>
                  <a:srgbClr val="006600"/>
                </a:solidFill>
              </a:rPr>
              <a:t>Examples of Ethnicities / Ethnic Groups</a:t>
            </a:r>
          </a:p>
        </p:txBody>
      </p:sp>
      <p:pic>
        <p:nvPicPr>
          <p:cNvPr id="8" name="Content Placeholder 7">
            <a:extLst>
              <a:ext uri="{FF2B5EF4-FFF2-40B4-BE49-F238E27FC236}">
                <a16:creationId xmlns:a16="http://schemas.microsoft.com/office/drawing/2014/main" id="{B46A9D64-22F7-440A-AA76-B29B55DADA2B}"/>
              </a:ext>
            </a:extLst>
          </p:cNvPr>
          <p:cNvPicPr>
            <a:picLocks noGrp="1" noChangeAspect="1"/>
          </p:cNvPicPr>
          <p:nvPr>
            <p:ph sz="half" idx="2"/>
          </p:nvPr>
        </p:nvPicPr>
        <p:blipFill>
          <a:blip r:embed="rId2"/>
          <a:stretch>
            <a:fillRect/>
          </a:stretch>
        </p:blipFill>
        <p:spPr>
          <a:xfrm>
            <a:off x="6524625" y="927654"/>
            <a:ext cx="5667375" cy="5830956"/>
          </a:xfrm>
        </p:spPr>
      </p:pic>
      <p:pic>
        <p:nvPicPr>
          <p:cNvPr id="11" name="Content Placeholder 10">
            <a:extLst>
              <a:ext uri="{FF2B5EF4-FFF2-40B4-BE49-F238E27FC236}">
                <a16:creationId xmlns:a16="http://schemas.microsoft.com/office/drawing/2014/main" id="{C7F5113A-467A-4F48-8D9D-E224CF767F40}"/>
              </a:ext>
            </a:extLst>
          </p:cNvPr>
          <p:cNvPicPr>
            <a:picLocks noGrp="1" noChangeAspect="1"/>
          </p:cNvPicPr>
          <p:nvPr>
            <p:ph sz="half" idx="1"/>
          </p:nvPr>
        </p:nvPicPr>
        <p:blipFill>
          <a:blip r:embed="rId3"/>
          <a:stretch>
            <a:fillRect/>
          </a:stretch>
        </p:blipFill>
        <p:spPr>
          <a:xfrm>
            <a:off x="808384" y="927654"/>
            <a:ext cx="5716242" cy="5830956"/>
          </a:xfrm>
        </p:spPr>
      </p:pic>
    </p:spTree>
    <p:extLst>
      <p:ext uri="{BB962C8B-B14F-4D97-AF65-F5344CB8AC3E}">
        <p14:creationId xmlns:p14="http://schemas.microsoft.com/office/powerpoint/2010/main" val="2681599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CE35-70F4-4C7E-B926-AB78A4F48E0E}"/>
              </a:ext>
            </a:extLst>
          </p:cNvPr>
          <p:cNvSpPr>
            <a:spLocks noGrp="1"/>
          </p:cNvSpPr>
          <p:nvPr>
            <p:ph type="title"/>
          </p:nvPr>
        </p:nvSpPr>
        <p:spPr>
          <a:xfrm>
            <a:off x="795130" y="92766"/>
            <a:ext cx="4916557" cy="874644"/>
          </a:xfrm>
        </p:spPr>
        <p:txBody>
          <a:bodyPr/>
          <a:lstStyle/>
          <a:p>
            <a:pPr algn="ctr"/>
            <a:r>
              <a:rPr lang="en-US" b="1" u="sng" dirty="0">
                <a:solidFill>
                  <a:srgbClr val="008000"/>
                </a:solidFill>
              </a:rPr>
              <a:t>Ethnic Enclaves</a:t>
            </a:r>
          </a:p>
        </p:txBody>
      </p:sp>
      <p:sp>
        <p:nvSpPr>
          <p:cNvPr id="3" name="Content Placeholder 2">
            <a:extLst>
              <a:ext uri="{FF2B5EF4-FFF2-40B4-BE49-F238E27FC236}">
                <a16:creationId xmlns:a16="http://schemas.microsoft.com/office/drawing/2014/main" id="{AC40640C-3943-4555-A8C9-6046A1EA58D9}"/>
              </a:ext>
            </a:extLst>
          </p:cNvPr>
          <p:cNvSpPr>
            <a:spLocks noGrp="1"/>
          </p:cNvSpPr>
          <p:nvPr>
            <p:ph sz="half" idx="1"/>
          </p:nvPr>
        </p:nvSpPr>
        <p:spPr>
          <a:xfrm>
            <a:off x="795129" y="1086679"/>
            <a:ext cx="4638261" cy="5771322"/>
          </a:xfrm>
        </p:spPr>
        <p:txBody>
          <a:bodyPr>
            <a:normAutofit/>
          </a:bodyPr>
          <a:lstStyle/>
          <a:p>
            <a:r>
              <a:rPr lang="en-US" sz="3200" b="1" i="1" u="sng" dirty="0">
                <a:solidFill>
                  <a:srgbClr val="C00000"/>
                </a:solidFill>
              </a:rPr>
              <a:t>Ethnic Enclaves </a:t>
            </a:r>
            <a:r>
              <a:rPr lang="en-US" sz="3200" b="1" dirty="0">
                <a:solidFill>
                  <a:srgbClr val="C00000"/>
                </a:solidFill>
              </a:rPr>
              <a:t>are small areas inhabited by particular ethnic groups found in urban areas.</a:t>
            </a:r>
          </a:p>
          <a:p>
            <a:r>
              <a:rPr lang="en-US" sz="3200" b="1" i="1" u="sng" dirty="0"/>
              <a:t> </a:t>
            </a:r>
            <a:r>
              <a:rPr lang="en-US" sz="3200" b="1" i="1" u="sng" dirty="0">
                <a:solidFill>
                  <a:srgbClr val="0070C0"/>
                </a:solidFill>
              </a:rPr>
              <a:t>Toponyms </a:t>
            </a:r>
            <a:r>
              <a:rPr lang="en-US" sz="3200" b="1" dirty="0">
                <a:solidFill>
                  <a:srgbClr val="0070C0"/>
                </a:solidFill>
              </a:rPr>
              <a:t>can hint at the presence of an ethnic enclave, ex. Polish Hill or Chinatown. </a:t>
            </a:r>
          </a:p>
        </p:txBody>
      </p:sp>
      <p:pic>
        <p:nvPicPr>
          <p:cNvPr id="6" name="Content Placeholder 5">
            <a:extLst>
              <a:ext uri="{FF2B5EF4-FFF2-40B4-BE49-F238E27FC236}">
                <a16:creationId xmlns:a16="http://schemas.microsoft.com/office/drawing/2014/main" id="{1EED1812-AD21-439A-A76A-F47DB0629CC7}"/>
              </a:ext>
            </a:extLst>
          </p:cNvPr>
          <p:cNvPicPr>
            <a:picLocks noGrp="1" noChangeAspect="1"/>
          </p:cNvPicPr>
          <p:nvPr>
            <p:ph sz="half" idx="2"/>
          </p:nvPr>
        </p:nvPicPr>
        <p:blipFill>
          <a:blip r:embed="rId2"/>
          <a:stretch>
            <a:fillRect/>
          </a:stretch>
        </p:blipFill>
        <p:spPr>
          <a:xfrm>
            <a:off x="5592417" y="278297"/>
            <a:ext cx="6599583" cy="6480312"/>
          </a:xfrm>
        </p:spPr>
      </p:pic>
    </p:spTree>
    <p:extLst>
      <p:ext uri="{BB962C8B-B14F-4D97-AF65-F5344CB8AC3E}">
        <p14:creationId xmlns:p14="http://schemas.microsoft.com/office/powerpoint/2010/main" val="2720997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6118"/>
            <a:ext cx="9601200" cy="947854"/>
          </a:xfrm>
        </p:spPr>
        <p:txBody>
          <a:bodyPr/>
          <a:lstStyle/>
          <a:p>
            <a:r>
              <a:rPr lang="en-US" dirty="0"/>
              <a:t>               </a:t>
            </a:r>
            <a:r>
              <a:rPr lang="en-US" b="1" u="sng" dirty="0">
                <a:solidFill>
                  <a:srgbClr val="C00000"/>
                </a:solidFill>
              </a:rPr>
              <a:t>Ethnic Neighborhoods</a:t>
            </a:r>
          </a:p>
        </p:txBody>
      </p:sp>
      <p:sp>
        <p:nvSpPr>
          <p:cNvPr id="3" name="Content Placeholder 2"/>
          <p:cNvSpPr>
            <a:spLocks noGrp="1"/>
          </p:cNvSpPr>
          <p:nvPr>
            <p:ph sz="half" idx="1"/>
          </p:nvPr>
        </p:nvSpPr>
        <p:spPr>
          <a:xfrm>
            <a:off x="747132" y="1103973"/>
            <a:ext cx="5348868" cy="5754028"/>
          </a:xfrm>
        </p:spPr>
        <p:txBody>
          <a:bodyPr>
            <a:normAutofit fontScale="70000" lnSpcReduction="20000"/>
          </a:bodyPr>
          <a:lstStyle/>
          <a:p>
            <a:r>
              <a:rPr lang="en-US" sz="3200" b="1" dirty="0">
                <a:solidFill>
                  <a:srgbClr val="002060"/>
                </a:solidFill>
              </a:rPr>
              <a:t>The neighborhood level of the cultural landscape  where clusters of people of the same culture, but surrounded by people of a culture that is dominate in the region</a:t>
            </a:r>
          </a:p>
          <a:p>
            <a:r>
              <a:rPr lang="en-US" sz="3200" b="1" u="sng" dirty="0">
                <a:solidFill>
                  <a:srgbClr val="C00000"/>
                </a:solidFill>
              </a:rPr>
              <a:t>Ethnic Enclaves </a:t>
            </a:r>
            <a:r>
              <a:rPr lang="en-US" sz="3200" b="1" dirty="0">
                <a:solidFill>
                  <a:srgbClr val="C00000"/>
                </a:solidFill>
              </a:rPr>
              <a:t>sometimes reflect the desire of people to remain apart from the larger society</a:t>
            </a:r>
          </a:p>
          <a:p>
            <a:r>
              <a:rPr lang="en-US" sz="3200" b="1" dirty="0">
                <a:solidFill>
                  <a:srgbClr val="002060"/>
                </a:solidFill>
              </a:rPr>
              <a:t>Other times, they reflect a dominate cultures desire to segregate a minority culture. Inside these enclaves are often stores and religious institutions that are supported by the ethnic group, signs in their traditional language, and architecture that reflects the groups place o origin. These enclaves can provide a buffer against discrimination by the dominate culture</a:t>
            </a:r>
          </a:p>
        </p:txBody>
      </p:sp>
      <p:pic>
        <p:nvPicPr>
          <p:cNvPr id="5" name="Content Placeholder 4"/>
          <p:cNvPicPr>
            <a:picLocks noGrp="1" noChangeAspect="1"/>
          </p:cNvPicPr>
          <p:nvPr>
            <p:ph sz="half" idx="2"/>
          </p:nvPr>
        </p:nvPicPr>
        <p:blipFill>
          <a:blip r:embed="rId2"/>
          <a:srcRect/>
          <a:stretch/>
        </p:blipFill>
        <p:spPr>
          <a:xfrm>
            <a:off x="6268278" y="1103972"/>
            <a:ext cx="5923721" cy="5754028"/>
          </a:xfrm>
        </p:spPr>
      </p:pic>
    </p:spTree>
    <p:extLst>
      <p:ext uri="{BB962C8B-B14F-4D97-AF65-F5344CB8AC3E}">
        <p14:creationId xmlns:p14="http://schemas.microsoft.com/office/powerpoint/2010/main" val="14070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25FE-674E-4C85-A88D-43C8CB77C3E3}"/>
              </a:ext>
            </a:extLst>
          </p:cNvPr>
          <p:cNvSpPr>
            <a:spLocks noGrp="1"/>
          </p:cNvSpPr>
          <p:nvPr>
            <p:ph type="title"/>
          </p:nvPr>
        </p:nvSpPr>
        <p:spPr>
          <a:xfrm>
            <a:off x="821635" y="0"/>
            <a:ext cx="4850295" cy="1073426"/>
          </a:xfrm>
        </p:spPr>
        <p:txBody>
          <a:bodyPr/>
          <a:lstStyle/>
          <a:p>
            <a:r>
              <a:rPr lang="en-US" b="1" u="sng" dirty="0">
                <a:solidFill>
                  <a:srgbClr val="C00000"/>
                </a:solidFill>
              </a:rPr>
              <a:t>Ethnic Geography </a:t>
            </a:r>
          </a:p>
        </p:txBody>
      </p:sp>
      <p:sp>
        <p:nvSpPr>
          <p:cNvPr id="3" name="Content Placeholder 2">
            <a:extLst>
              <a:ext uri="{FF2B5EF4-FFF2-40B4-BE49-F238E27FC236}">
                <a16:creationId xmlns:a16="http://schemas.microsoft.com/office/drawing/2014/main" id="{C53EBDF3-D3E8-4CFE-BD71-86062371E5D7}"/>
              </a:ext>
            </a:extLst>
          </p:cNvPr>
          <p:cNvSpPr>
            <a:spLocks noGrp="1"/>
          </p:cNvSpPr>
          <p:nvPr>
            <p:ph sz="half" idx="1"/>
          </p:nvPr>
        </p:nvSpPr>
        <p:spPr>
          <a:xfrm>
            <a:off x="689114" y="1073426"/>
            <a:ext cx="5097324" cy="5784573"/>
          </a:xfrm>
        </p:spPr>
        <p:txBody>
          <a:bodyPr/>
          <a:lstStyle/>
          <a:p>
            <a:r>
              <a:rPr lang="en-US" b="1" i="1" u="sng" dirty="0">
                <a:solidFill>
                  <a:srgbClr val="C00000"/>
                </a:solidFill>
              </a:rPr>
              <a:t>Ethnic Geography </a:t>
            </a:r>
            <a:r>
              <a:rPr lang="en-US" b="1" dirty="0"/>
              <a:t>The study of the multiple movements, diffusion, migrations, and mixings of people of different origins The study of spatial distributions and interactions of ethnic groups Cultural characteristics of ethnic groups and the influences underlying them How the built environment reflects the imprint of various ethnic groups </a:t>
            </a:r>
          </a:p>
        </p:txBody>
      </p:sp>
      <p:pic>
        <p:nvPicPr>
          <p:cNvPr id="6" name="Content Placeholder 5">
            <a:extLst>
              <a:ext uri="{FF2B5EF4-FFF2-40B4-BE49-F238E27FC236}">
                <a16:creationId xmlns:a16="http://schemas.microsoft.com/office/drawing/2014/main" id="{577E9A39-51BB-4846-B0F0-3EF58CD104C5}"/>
              </a:ext>
            </a:extLst>
          </p:cNvPr>
          <p:cNvPicPr>
            <a:picLocks noGrp="1" noChangeAspect="1"/>
          </p:cNvPicPr>
          <p:nvPr>
            <p:ph sz="half" idx="2"/>
          </p:nvPr>
        </p:nvPicPr>
        <p:blipFill>
          <a:blip r:embed="rId2"/>
          <a:stretch>
            <a:fillRect/>
          </a:stretch>
        </p:blipFill>
        <p:spPr>
          <a:xfrm>
            <a:off x="5910471" y="145774"/>
            <a:ext cx="6149008" cy="6573078"/>
          </a:xfrm>
        </p:spPr>
      </p:pic>
    </p:spTree>
    <p:extLst>
      <p:ext uri="{BB962C8B-B14F-4D97-AF65-F5344CB8AC3E}">
        <p14:creationId xmlns:p14="http://schemas.microsoft.com/office/powerpoint/2010/main" val="154974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C535-7725-4DF1-BAC6-FBA3ADA89A39}"/>
              </a:ext>
            </a:extLst>
          </p:cNvPr>
          <p:cNvSpPr>
            <a:spLocks noGrp="1"/>
          </p:cNvSpPr>
          <p:nvPr>
            <p:ph type="title"/>
          </p:nvPr>
        </p:nvSpPr>
        <p:spPr>
          <a:xfrm>
            <a:off x="757238" y="-1"/>
            <a:ext cx="11434762" cy="1685925"/>
          </a:xfrm>
        </p:spPr>
        <p:txBody>
          <a:bodyPr>
            <a:normAutofit fontScale="90000"/>
          </a:bodyPr>
          <a:lstStyle/>
          <a:p>
            <a:r>
              <a:rPr lang="en-US" b="1" u="sng" dirty="0">
                <a:solidFill>
                  <a:srgbClr val="C00000"/>
                </a:solidFill>
              </a:rPr>
              <a:t>Artifact: </a:t>
            </a:r>
            <a:r>
              <a:rPr lang="en-US" dirty="0"/>
              <a:t>The material manifestation of a culture including tools, housing systems, use of  land, clothing </a:t>
            </a:r>
          </a:p>
        </p:txBody>
      </p:sp>
      <p:sp>
        <p:nvSpPr>
          <p:cNvPr id="3" name="Content Placeholder 2">
            <a:extLst>
              <a:ext uri="{FF2B5EF4-FFF2-40B4-BE49-F238E27FC236}">
                <a16:creationId xmlns:a16="http://schemas.microsoft.com/office/drawing/2014/main" id="{497BD8D4-0C09-4481-A89A-BFF76A17984B}"/>
              </a:ext>
            </a:extLst>
          </p:cNvPr>
          <p:cNvSpPr>
            <a:spLocks noGrp="1"/>
          </p:cNvSpPr>
          <p:nvPr>
            <p:ph sz="half" idx="1"/>
          </p:nvPr>
        </p:nvSpPr>
        <p:spPr>
          <a:xfrm>
            <a:off x="757238" y="1985963"/>
            <a:ext cx="5062148" cy="4872037"/>
          </a:xfrm>
        </p:spPr>
        <p:txBody>
          <a:bodyPr/>
          <a:lstStyle/>
          <a:p>
            <a:r>
              <a:rPr lang="en-US" b="1" dirty="0" err="1">
                <a:solidFill>
                  <a:srgbClr val="C00000"/>
                </a:solidFill>
              </a:rPr>
              <a:t>Sociofacts</a:t>
            </a:r>
            <a:r>
              <a:rPr lang="en-US" b="1" dirty="0"/>
              <a:t>:  Institutions and links between individuals and groups that unite a culture include:</a:t>
            </a:r>
          </a:p>
          <a:p>
            <a:r>
              <a:rPr lang="en-US" b="1" u="sng" dirty="0"/>
              <a:t> </a:t>
            </a:r>
            <a:r>
              <a:rPr lang="en-US" b="1" u="sng" dirty="0">
                <a:solidFill>
                  <a:srgbClr val="C00000"/>
                </a:solidFill>
              </a:rPr>
              <a:t>Examples include: </a:t>
            </a:r>
          </a:p>
          <a:p>
            <a:r>
              <a:rPr lang="en-US" b="1" dirty="0"/>
              <a:t>families, </a:t>
            </a:r>
          </a:p>
          <a:p>
            <a:r>
              <a:rPr lang="en-US" b="1" dirty="0"/>
              <a:t>governments, </a:t>
            </a:r>
          </a:p>
          <a:p>
            <a:r>
              <a:rPr lang="en-US" b="1" dirty="0"/>
              <a:t>education systems, </a:t>
            </a:r>
          </a:p>
          <a:p>
            <a:r>
              <a:rPr lang="en-US" b="1" dirty="0"/>
              <a:t>sports organizations,</a:t>
            </a:r>
          </a:p>
          <a:p>
            <a:r>
              <a:rPr lang="en-US" b="1" dirty="0"/>
              <a:t> religious groups,</a:t>
            </a:r>
          </a:p>
          <a:p>
            <a:r>
              <a:rPr lang="en-US" b="1" dirty="0"/>
              <a:t>any other grouping designed for specific activities. </a:t>
            </a:r>
          </a:p>
        </p:txBody>
      </p:sp>
      <p:sp>
        <p:nvSpPr>
          <p:cNvPr id="4" name="Content Placeholder 3">
            <a:extLst>
              <a:ext uri="{FF2B5EF4-FFF2-40B4-BE49-F238E27FC236}">
                <a16:creationId xmlns:a16="http://schemas.microsoft.com/office/drawing/2014/main" id="{FA67FC53-0753-41FD-A834-C7F693BB0959}"/>
              </a:ext>
            </a:extLst>
          </p:cNvPr>
          <p:cNvSpPr>
            <a:spLocks noGrp="1"/>
          </p:cNvSpPr>
          <p:nvPr>
            <p:ph sz="half" idx="2"/>
          </p:nvPr>
        </p:nvSpPr>
        <p:spPr>
          <a:xfrm>
            <a:off x="6525402" y="1685925"/>
            <a:ext cx="5666597" cy="5172076"/>
          </a:xfrm>
        </p:spPr>
        <p:txBody>
          <a:bodyPr/>
          <a:lstStyle/>
          <a:p>
            <a:r>
              <a:rPr lang="en-US" b="1" u="sng" dirty="0" err="1">
                <a:solidFill>
                  <a:srgbClr val="C00000"/>
                </a:solidFill>
              </a:rPr>
              <a:t>Mentifacts</a:t>
            </a:r>
            <a:r>
              <a:rPr lang="en-US" dirty="0"/>
              <a:t> </a:t>
            </a:r>
            <a:r>
              <a:rPr lang="en-US" b="1" dirty="0"/>
              <a:t>– The shared ideas, values, and beliefs of a culture.</a:t>
            </a:r>
          </a:p>
          <a:p>
            <a:r>
              <a:rPr lang="en-US" b="1" dirty="0"/>
              <a:t> </a:t>
            </a:r>
            <a:r>
              <a:rPr lang="en-US" b="1" u="sng" dirty="0">
                <a:solidFill>
                  <a:srgbClr val="C00000"/>
                </a:solidFill>
              </a:rPr>
              <a:t>Examples include </a:t>
            </a:r>
          </a:p>
          <a:p>
            <a:r>
              <a:rPr lang="en-US" b="1" dirty="0"/>
              <a:t>religion, </a:t>
            </a:r>
          </a:p>
          <a:p>
            <a:r>
              <a:rPr lang="en-US" b="1" dirty="0"/>
              <a:t>language, </a:t>
            </a:r>
          </a:p>
          <a:p>
            <a:r>
              <a:rPr lang="en-US" b="1" dirty="0"/>
              <a:t>viewpoints, </a:t>
            </a:r>
          </a:p>
          <a:p>
            <a:r>
              <a:rPr lang="en-US" b="1" dirty="0"/>
              <a:t> ideas about right or wrong behavior.</a:t>
            </a:r>
          </a:p>
        </p:txBody>
      </p:sp>
    </p:spTree>
    <p:extLst>
      <p:ext uri="{BB962C8B-B14F-4D97-AF65-F5344CB8AC3E}">
        <p14:creationId xmlns:p14="http://schemas.microsoft.com/office/powerpoint/2010/main" val="2850212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BBE1-1743-43D2-9E50-8949D7CC3F4B}"/>
              </a:ext>
            </a:extLst>
          </p:cNvPr>
          <p:cNvSpPr>
            <a:spLocks noGrp="1"/>
          </p:cNvSpPr>
          <p:nvPr>
            <p:ph type="title"/>
          </p:nvPr>
        </p:nvSpPr>
        <p:spPr>
          <a:xfrm>
            <a:off x="795131" y="1"/>
            <a:ext cx="11396870" cy="927652"/>
          </a:xfrm>
        </p:spPr>
        <p:txBody>
          <a:bodyPr/>
          <a:lstStyle/>
          <a:p>
            <a:r>
              <a:rPr lang="en-US" b="1" i="1" u="sng" dirty="0">
                <a:solidFill>
                  <a:srgbClr val="002060"/>
                </a:solidFill>
              </a:rPr>
              <a:t>Where Ethnicities are Distributed in US</a:t>
            </a:r>
          </a:p>
        </p:txBody>
      </p:sp>
      <p:pic>
        <p:nvPicPr>
          <p:cNvPr id="5" name="Content Placeholder 4">
            <a:extLst>
              <a:ext uri="{FF2B5EF4-FFF2-40B4-BE49-F238E27FC236}">
                <a16:creationId xmlns:a16="http://schemas.microsoft.com/office/drawing/2014/main" id="{54D739E2-A5AA-4D34-8B88-BF5E5197513F}"/>
              </a:ext>
            </a:extLst>
          </p:cNvPr>
          <p:cNvPicPr>
            <a:picLocks noGrp="1" noChangeAspect="1"/>
          </p:cNvPicPr>
          <p:nvPr>
            <p:ph idx="1"/>
          </p:nvPr>
        </p:nvPicPr>
        <p:blipFill>
          <a:blip r:embed="rId2"/>
          <a:stretch>
            <a:fillRect/>
          </a:stretch>
        </p:blipFill>
        <p:spPr>
          <a:xfrm>
            <a:off x="795130" y="781879"/>
            <a:ext cx="11251096" cy="6241774"/>
          </a:xfrm>
        </p:spPr>
      </p:pic>
    </p:spTree>
    <p:extLst>
      <p:ext uri="{BB962C8B-B14F-4D97-AF65-F5344CB8AC3E}">
        <p14:creationId xmlns:p14="http://schemas.microsoft.com/office/powerpoint/2010/main" val="910247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38EE-1D3E-4FD7-962A-B3332CF65575}"/>
              </a:ext>
            </a:extLst>
          </p:cNvPr>
          <p:cNvSpPr>
            <a:spLocks noGrp="1"/>
          </p:cNvSpPr>
          <p:nvPr>
            <p:ph type="title"/>
          </p:nvPr>
        </p:nvSpPr>
        <p:spPr>
          <a:xfrm>
            <a:off x="808384" y="0"/>
            <a:ext cx="4108173" cy="861391"/>
          </a:xfrm>
        </p:spPr>
        <p:txBody>
          <a:bodyPr/>
          <a:lstStyle/>
          <a:p>
            <a:r>
              <a:rPr lang="en-US" u="sng" dirty="0">
                <a:solidFill>
                  <a:srgbClr val="FF6600"/>
                </a:solidFill>
              </a:rPr>
              <a:t>Ethnic Islands</a:t>
            </a:r>
          </a:p>
        </p:txBody>
      </p:sp>
      <p:sp>
        <p:nvSpPr>
          <p:cNvPr id="3" name="Content Placeholder 2">
            <a:extLst>
              <a:ext uri="{FF2B5EF4-FFF2-40B4-BE49-F238E27FC236}">
                <a16:creationId xmlns:a16="http://schemas.microsoft.com/office/drawing/2014/main" id="{9D082FB6-4676-44F9-910D-1E404DEB00B2}"/>
              </a:ext>
            </a:extLst>
          </p:cNvPr>
          <p:cNvSpPr>
            <a:spLocks noGrp="1"/>
          </p:cNvSpPr>
          <p:nvPr>
            <p:ph sz="half" idx="1"/>
          </p:nvPr>
        </p:nvSpPr>
        <p:spPr>
          <a:xfrm>
            <a:off x="808383" y="768626"/>
            <a:ext cx="4015408" cy="5976729"/>
          </a:xfrm>
        </p:spPr>
        <p:txBody>
          <a:bodyPr>
            <a:normAutofit lnSpcReduction="10000"/>
          </a:bodyPr>
          <a:lstStyle/>
          <a:p>
            <a:r>
              <a:rPr lang="en-US" b="1" dirty="0">
                <a:solidFill>
                  <a:srgbClr val="008000"/>
                </a:solidFill>
              </a:rPr>
              <a:t>small, usually rural and ethnically homogeneous enclaves situated within a larger and more diverse cultural context.</a:t>
            </a:r>
          </a:p>
          <a:p>
            <a:r>
              <a:rPr lang="en-US" b="1" dirty="0">
                <a:solidFill>
                  <a:srgbClr val="FF6600"/>
                </a:solidFill>
              </a:rPr>
              <a:t>Groups of immigrants acting in concert, Placed enduring marks in the landscape Chain migration</a:t>
            </a:r>
            <a:r>
              <a:rPr lang="en-US" dirty="0"/>
              <a:t>: </a:t>
            </a:r>
          </a:p>
          <a:p>
            <a:r>
              <a:rPr lang="en-US" b="1" dirty="0">
                <a:solidFill>
                  <a:srgbClr val="008000"/>
                </a:solidFill>
              </a:rPr>
              <a:t>Assemblage in one area of the relatives, friends, and compatriots of the first arrivals Ethnic Provinces Larger than the distinctive ethnic islands</a:t>
            </a:r>
          </a:p>
          <a:p>
            <a:r>
              <a:rPr lang="en-US" dirty="0"/>
              <a:t> </a:t>
            </a:r>
            <a:r>
              <a:rPr lang="en-US" b="1" dirty="0">
                <a:solidFill>
                  <a:srgbClr val="FF6600"/>
                </a:solidFill>
              </a:rPr>
              <a:t>The African American Southeast – Native American Oklahoma and the Northern Great Plains – Extensive regional units</a:t>
            </a:r>
            <a:r>
              <a:rPr lang="en-US" dirty="0"/>
              <a:t> </a:t>
            </a:r>
            <a:endParaRPr lang="en-US" b="1" dirty="0">
              <a:solidFill>
                <a:srgbClr val="008000"/>
              </a:solidFill>
            </a:endParaRPr>
          </a:p>
        </p:txBody>
      </p:sp>
      <p:pic>
        <p:nvPicPr>
          <p:cNvPr id="6" name="Content Placeholder 5">
            <a:extLst>
              <a:ext uri="{FF2B5EF4-FFF2-40B4-BE49-F238E27FC236}">
                <a16:creationId xmlns:a16="http://schemas.microsoft.com/office/drawing/2014/main" id="{9CD7E588-AEA7-42B5-96DF-39A99414F6B7}"/>
              </a:ext>
            </a:extLst>
          </p:cNvPr>
          <p:cNvPicPr>
            <a:picLocks noGrp="1" noChangeAspect="1"/>
          </p:cNvPicPr>
          <p:nvPr>
            <p:ph sz="half" idx="2"/>
          </p:nvPr>
        </p:nvPicPr>
        <p:blipFill>
          <a:blip r:embed="rId2"/>
          <a:stretch>
            <a:fillRect/>
          </a:stretch>
        </p:blipFill>
        <p:spPr>
          <a:xfrm>
            <a:off x="4916557" y="92765"/>
            <a:ext cx="7275444" cy="6652591"/>
          </a:xfrm>
        </p:spPr>
      </p:pic>
    </p:spTree>
    <p:extLst>
      <p:ext uri="{BB962C8B-B14F-4D97-AF65-F5344CB8AC3E}">
        <p14:creationId xmlns:p14="http://schemas.microsoft.com/office/powerpoint/2010/main" val="854511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75E6-4802-47C7-A76A-5D42D839A6BA}"/>
              </a:ext>
            </a:extLst>
          </p:cNvPr>
          <p:cNvSpPr>
            <a:spLocks noGrp="1"/>
          </p:cNvSpPr>
          <p:nvPr>
            <p:ph type="title"/>
          </p:nvPr>
        </p:nvSpPr>
        <p:spPr>
          <a:xfrm>
            <a:off x="1371600" y="126609"/>
            <a:ext cx="9601200" cy="863991"/>
          </a:xfrm>
        </p:spPr>
        <p:txBody>
          <a:bodyPr/>
          <a:lstStyle/>
          <a:p>
            <a:r>
              <a:rPr lang="en-US" dirty="0"/>
              <a:t>                         </a:t>
            </a:r>
            <a:r>
              <a:rPr lang="en-US" dirty="0">
                <a:solidFill>
                  <a:srgbClr val="D60093"/>
                </a:solidFill>
              </a:rPr>
              <a:t>The Kurds</a:t>
            </a:r>
          </a:p>
        </p:txBody>
      </p:sp>
      <p:sp>
        <p:nvSpPr>
          <p:cNvPr id="3" name="Content Placeholder 2">
            <a:extLst>
              <a:ext uri="{FF2B5EF4-FFF2-40B4-BE49-F238E27FC236}">
                <a16:creationId xmlns:a16="http://schemas.microsoft.com/office/drawing/2014/main" id="{4865FF34-C7D8-4DD8-8E60-28C932DEABDA}"/>
              </a:ext>
            </a:extLst>
          </p:cNvPr>
          <p:cNvSpPr>
            <a:spLocks noGrp="1"/>
          </p:cNvSpPr>
          <p:nvPr>
            <p:ph sz="half" idx="1"/>
          </p:nvPr>
        </p:nvSpPr>
        <p:spPr>
          <a:xfrm>
            <a:off x="781877" y="1192696"/>
            <a:ext cx="6480313" cy="5538695"/>
          </a:xfrm>
        </p:spPr>
        <p:txBody>
          <a:bodyPr>
            <a:normAutofit fontScale="92500" lnSpcReduction="20000"/>
          </a:bodyPr>
          <a:lstStyle/>
          <a:p>
            <a:r>
              <a:rPr lang="en-US" b="1" dirty="0"/>
              <a:t>The Kurds are a group of people who are Sunni Muslim, who speak a language in the Iranian group and have distinctive literature, dress and other cultural traditions</a:t>
            </a:r>
          </a:p>
          <a:p>
            <a:r>
              <a:rPr lang="en-US" b="1" dirty="0"/>
              <a:t>Post WWII the European allies carved up the Ottoman Empire and created an independent state of Kurdistan but the Turks fought to successfully expand their territory to include some of this region.</a:t>
            </a:r>
          </a:p>
          <a:p>
            <a:r>
              <a:rPr lang="en-US" b="1" dirty="0"/>
              <a:t>Today the 30 million Kurds are split among several countries;</a:t>
            </a:r>
          </a:p>
          <a:p>
            <a:r>
              <a:rPr lang="en-US" b="1" dirty="0"/>
              <a:t>14.5 million in eastern Turkey</a:t>
            </a:r>
          </a:p>
          <a:p>
            <a:r>
              <a:rPr lang="en-US" b="1" dirty="0"/>
              <a:t>6 million in western Iran, </a:t>
            </a:r>
          </a:p>
          <a:p>
            <a:r>
              <a:rPr lang="en-US" b="1" dirty="0"/>
              <a:t>5.5 million in northern Iraq</a:t>
            </a:r>
          </a:p>
          <a:p>
            <a:r>
              <a:rPr lang="en-US" b="1" dirty="0"/>
              <a:t>2 million in Syria </a:t>
            </a:r>
          </a:p>
          <a:p>
            <a:r>
              <a:rPr lang="en-US" b="1" dirty="0"/>
              <a:t>1.5 in other countries</a:t>
            </a:r>
          </a:p>
          <a:p>
            <a:r>
              <a:rPr lang="en-US" b="1" dirty="0"/>
              <a:t>To foster the development of Turkish nationalism, the Turks have tried to suppress Kurdish culture by making the Kurdish language illegal until 1991, and banning its use in broadcasts and classrooms.</a:t>
            </a:r>
          </a:p>
          <a:p>
            <a:endParaRPr lang="en-US" dirty="0"/>
          </a:p>
        </p:txBody>
      </p:sp>
      <p:pic>
        <p:nvPicPr>
          <p:cNvPr id="6" name="Content Placeholder 5">
            <a:extLst>
              <a:ext uri="{FF2B5EF4-FFF2-40B4-BE49-F238E27FC236}">
                <a16:creationId xmlns:a16="http://schemas.microsoft.com/office/drawing/2014/main" id="{79144BC4-11A2-416F-9442-FBFE501CE760}"/>
              </a:ext>
            </a:extLst>
          </p:cNvPr>
          <p:cNvPicPr>
            <a:picLocks noGrp="1" noChangeAspect="1"/>
          </p:cNvPicPr>
          <p:nvPr>
            <p:ph sz="half" idx="2"/>
          </p:nvPr>
        </p:nvPicPr>
        <p:blipFill>
          <a:blip r:embed="rId2"/>
          <a:stretch>
            <a:fillRect/>
          </a:stretch>
        </p:blipFill>
        <p:spPr>
          <a:xfrm>
            <a:off x="7620000" y="1192696"/>
            <a:ext cx="4359964" cy="5340626"/>
          </a:xfrm>
        </p:spPr>
      </p:pic>
    </p:spTree>
    <p:extLst>
      <p:ext uri="{BB962C8B-B14F-4D97-AF65-F5344CB8AC3E}">
        <p14:creationId xmlns:p14="http://schemas.microsoft.com/office/powerpoint/2010/main" val="1800940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3E91-CE92-4068-BF74-31650A713C49}"/>
              </a:ext>
            </a:extLst>
          </p:cNvPr>
          <p:cNvSpPr>
            <a:spLocks noGrp="1"/>
          </p:cNvSpPr>
          <p:nvPr>
            <p:ph type="title"/>
          </p:nvPr>
        </p:nvSpPr>
        <p:spPr>
          <a:xfrm>
            <a:off x="954157" y="92765"/>
            <a:ext cx="10018643" cy="897835"/>
          </a:xfrm>
        </p:spPr>
        <p:txBody>
          <a:bodyPr/>
          <a:lstStyle/>
          <a:p>
            <a:r>
              <a:rPr lang="en-US" dirty="0"/>
              <a:t>                             Apartheid</a:t>
            </a:r>
          </a:p>
        </p:txBody>
      </p:sp>
      <p:sp>
        <p:nvSpPr>
          <p:cNvPr id="3" name="Content Placeholder 2">
            <a:extLst>
              <a:ext uri="{FF2B5EF4-FFF2-40B4-BE49-F238E27FC236}">
                <a16:creationId xmlns:a16="http://schemas.microsoft.com/office/drawing/2014/main" id="{5322C9F6-6754-4342-B882-267FD7148D8C}"/>
              </a:ext>
            </a:extLst>
          </p:cNvPr>
          <p:cNvSpPr>
            <a:spLocks noGrp="1"/>
          </p:cNvSpPr>
          <p:nvPr>
            <p:ph sz="half" idx="1"/>
          </p:nvPr>
        </p:nvSpPr>
        <p:spPr>
          <a:xfrm>
            <a:off x="787791" y="990600"/>
            <a:ext cx="5031595" cy="5774635"/>
          </a:xfrm>
        </p:spPr>
        <p:txBody>
          <a:bodyPr/>
          <a:lstStyle/>
          <a:p>
            <a:r>
              <a:rPr lang="en-US" sz="2800" b="1" dirty="0"/>
              <a:t>Apartheid was a system of institutionalized racial segregation that existed in South Africa from 1948 until the early 1990</a:t>
            </a:r>
          </a:p>
          <a:p>
            <a:r>
              <a:rPr lang="en-US" dirty="0"/>
              <a:t>Video: </a:t>
            </a:r>
            <a:r>
              <a:rPr lang="en-US" dirty="0">
                <a:hlinkClick r:id="rId2"/>
              </a:rPr>
              <a:t>https://www.youtube.com/watch?v=S7yvnUz2PLE</a:t>
            </a:r>
            <a:endParaRPr lang="en-US" dirty="0"/>
          </a:p>
          <a:p>
            <a:endParaRPr lang="en-US" dirty="0"/>
          </a:p>
        </p:txBody>
      </p:sp>
      <p:pic>
        <p:nvPicPr>
          <p:cNvPr id="6" name="Content Placeholder 5">
            <a:extLst>
              <a:ext uri="{FF2B5EF4-FFF2-40B4-BE49-F238E27FC236}">
                <a16:creationId xmlns:a16="http://schemas.microsoft.com/office/drawing/2014/main" id="{68F36CEE-CDB3-4E6F-BC61-78600BE1A517}"/>
              </a:ext>
            </a:extLst>
          </p:cNvPr>
          <p:cNvPicPr>
            <a:picLocks noGrp="1" noChangeAspect="1"/>
          </p:cNvPicPr>
          <p:nvPr>
            <p:ph sz="half" idx="2"/>
          </p:nvPr>
        </p:nvPicPr>
        <p:blipFill>
          <a:blip r:embed="rId3"/>
          <a:stretch>
            <a:fillRect/>
          </a:stretch>
        </p:blipFill>
        <p:spPr>
          <a:xfrm>
            <a:off x="6524625" y="1139483"/>
            <a:ext cx="5667375" cy="5472331"/>
          </a:xfrm>
        </p:spPr>
      </p:pic>
    </p:spTree>
    <p:extLst>
      <p:ext uri="{BB962C8B-B14F-4D97-AF65-F5344CB8AC3E}">
        <p14:creationId xmlns:p14="http://schemas.microsoft.com/office/powerpoint/2010/main" val="3693530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E17B-CF36-4B7D-8178-B79B5D6F577E}"/>
              </a:ext>
            </a:extLst>
          </p:cNvPr>
          <p:cNvSpPr>
            <a:spLocks noGrp="1"/>
          </p:cNvSpPr>
          <p:nvPr>
            <p:ph type="title"/>
          </p:nvPr>
        </p:nvSpPr>
        <p:spPr>
          <a:xfrm>
            <a:off x="834887" y="185530"/>
            <a:ext cx="10137913" cy="808383"/>
          </a:xfrm>
        </p:spPr>
        <p:txBody>
          <a:bodyPr/>
          <a:lstStyle/>
          <a:p>
            <a:r>
              <a:rPr lang="en-US" dirty="0"/>
              <a:t>                         </a:t>
            </a:r>
            <a:r>
              <a:rPr lang="en-US" b="1" u="sng" dirty="0">
                <a:solidFill>
                  <a:srgbClr val="008000"/>
                </a:solidFill>
              </a:rPr>
              <a:t>Latino vs Hispanic</a:t>
            </a:r>
          </a:p>
        </p:txBody>
      </p:sp>
      <p:sp>
        <p:nvSpPr>
          <p:cNvPr id="3" name="Content Placeholder 2">
            <a:extLst>
              <a:ext uri="{FF2B5EF4-FFF2-40B4-BE49-F238E27FC236}">
                <a16:creationId xmlns:a16="http://schemas.microsoft.com/office/drawing/2014/main" id="{9E371CC6-C1E9-4FBD-83F0-FFFD07AF1435}"/>
              </a:ext>
            </a:extLst>
          </p:cNvPr>
          <p:cNvSpPr>
            <a:spLocks noGrp="1"/>
          </p:cNvSpPr>
          <p:nvPr>
            <p:ph sz="half" idx="1"/>
          </p:nvPr>
        </p:nvSpPr>
        <p:spPr>
          <a:xfrm>
            <a:off x="834887" y="993913"/>
            <a:ext cx="4984499" cy="5864087"/>
          </a:xfrm>
        </p:spPr>
        <p:txBody>
          <a:bodyPr/>
          <a:lstStyle/>
          <a:p>
            <a:r>
              <a:rPr lang="en-US" b="1" dirty="0"/>
              <a:t>While the two terms are sometimes used interchangeably, </a:t>
            </a:r>
            <a:r>
              <a:rPr lang="en-US" b="1" dirty="0">
                <a:solidFill>
                  <a:srgbClr val="008000"/>
                </a:solidFill>
              </a:rPr>
              <a:t>"Hispanic</a:t>
            </a:r>
            <a:r>
              <a:rPr lang="en-US" b="1" dirty="0"/>
              <a:t>" is a narrower term that only refers to persons of </a:t>
            </a:r>
            <a:r>
              <a:rPr lang="en-US" b="1" dirty="0">
                <a:solidFill>
                  <a:srgbClr val="008000"/>
                </a:solidFill>
              </a:rPr>
              <a:t>Spanish-speaking origin or ancestry</a:t>
            </a:r>
            <a:r>
              <a:rPr lang="en-US" b="1" dirty="0"/>
              <a:t>, and does not include Brazil because they speak Portuguese </a:t>
            </a:r>
          </a:p>
          <a:p>
            <a:r>
              <a:rPr lang="en-US" b="1" dirty="0"/>
              <a:t> "</a:t>
            </a:r>
            <a:r>
              <a:rPr lang="en-US" b="1" dirty="0">
                <a:solidFill>
                  <a:srgbClr val="008000"/>
                </a:solidFill>
              </a:rPr>
              <a:t>Latino" </a:t>
            </a:r>
            <a:r>
              <a:rPr lang="en-US" b="1" dirty="0"/>
              <a:t>is more frequently used to refer generally to anyone of </a:t>
            </a:r>
            <a:r>
              <a:rPr lang="en-US" b="1" dirty="0">
                <a:solidFill>
                  <a:srgbClr val="008000"/>
                </a:solidFill>
              </a:rPr>
              <a:t>Latin American </a:t>
            </a:r>
            <a:r>
              <a:rPr lang="en-US" b="1" dirty="0"/>
              <a:t>origin or ancestry, including Brazilians</a:t>
            </a:r>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1E4B6143-482D-40C8-93AE-A140407332F2}"/>
              </a:ext>
            </a:extLst>
          </p:cNvPr>
          <p:cNvPicPr>
            <a:picLocks noGrp="1" noChangeAspect="1"/>
          </p:cNvPicPr>
          <p:nvPr>
            <p:ph sz="half" idx="2"/>
          </p:nvPr>
        </p:nvPicPr>
        <p:blipFill>
          <a:blip r:embed="rId2"/>
          <a:stretch>
            <a:fillRect/>
          </a:stretch>
        </p:blipFill>
        <p:spPr>
          <a:xfrm>
            <a:off x="6524625" y="1166191"/>
            <a:ext cx="5667375" cy="5473148"/>
          </a:xfrm>
        </p:spPr>
      </p:pic>
    </p:spTree>
    <p:extLst>
      <p:ext uri="{BB962C8B-B14F-4D97-AF65-F5344CB8AC3E}">
        <p14:creationId xmlns:p14="http://schemas.microsoft.com/office/powerpoint/2010/main" val="3013055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37" y="156117"/>
            <a:ext cx="11307336" cy="1103971"/>
          </a:xfrm>
        </p:spPr>
        <p:txBody>
          <a:bodyPr>
            <a:normAutofit fontScale="90000"/>
          </a:bodyPr>
          <a:lstStyle/>
          <a:p>
            <a:r>
              <a:rPr lang="en-US" b="1" u="sng" dirty="0">
                <a:solidFill>
                  <a:srgbClr val="002060"/>
                </a:solidFill>
              </a:rPr>
              <a:t>CAUTIONS REGARDING CULTURE AND ATTITUDE</a:t>
            </a:r>
          </a:p>
        </p:txBody>
      </p:sp>
      <p:sp>
        <p:nvSpPr>
          <p:cNvPr id="3" name="Content Placeholder 2"/>
          <p:cNvSpPr>
            <a:spLocks noGrp="1"/>
          </p:cNvSpPr>
          <p:nvPr>
            <p:ph sz="half" idx="1"/>
          </p:nvPr>
        </p:nvSpPr>
        <p:spPr>
          <a:xfrm>
            <a:off x="791737" y="1092820"/>
            <a:ext cx="6690730" cy="5765179"/>
          </a:xfrm>
        </p:spPr>
        <p:txBody>
          <a:bodyPr>
            <a:normAutofit/>
          </a:bodyPr>
          <a:lstStyle/>
          <a:p>
            <a:r>
              <a:rPr lang="en-US" b="1" u="sng" dirty="0">
                <a:solidFill>
                  <a:srgbClr val="C00000"/>
                </a:solidFill>
              </a:rPr>
              <a:t>Xenophobia</a:t>
            </a:r>
            <a:r>
              <a:rPr lang="en-US" dirty="0"/>
              <a:t> – fear or hatred of foreigners</a:t>
            </a:r>
          </a:p>
          <a:p>
            <a:r>
              <a:rPr lang="en-US" b="1" i="1" u="sng" dirty="0"/>
              <a:t>Symptoms of Xenophobia</a:t>
            </a:r>
            <a:r>
              <a:rPr lang="en-US" dirty="0"/>
              <a:t>:</a:t>
            </a:r>
          </a:p>
          <a:p>
            <a:r>
              <a:rPr lang="en-US" b="1" dirty="0">
                <a:solidFill>
                  <a:srgbClr val="002060"/>
                </a:solidFill>
              </a:rPr>
              <a:t>Being afraid to be near people that are not similar.</a:t>
            </a:r>
          </a:p>
          <a:p>
            <a:r>
              <a:rPr lang="en-US" b="1" dirty="0">
                <a:solidFill>
                  <a:srgbClr val="006666"/>
                </a:solidFill>
              </a:rPr>
              <a:t>Being angry and volatile near others that are different, even if it is just the culture and not the person.</a:t>
            </a:r>
          </a:p>
          <a:p>
            <a:r>
              <a:rPr lang="en-US" b="1" dirty="0">
                <a:solidFill>
                  <a:srgbClr val="002060"/>
                </a:solidFill>
              </a:rPr>
              <a:t>Jumping to conclusions and stereotypes about others seen as different</a:t>
            </a:r>
          </a:p>
          <a:p>
            <a:r>
              <a:rPr lang="en-US" b="1" dirty="0">
                <a:solidFill>
                  <a:srgbClr val="006666"/>
                </a:solidFill>
              </a:rPr>
              <a:t>Inability to trust or create relationships with others that are different.</a:t>
            </a:r>
          </a:p>
          <a:p>
            <a:r>
              <a:rPr lang="en-US" b="1" dirty="0">
                <a:solidFill>
                  <a:srgbClr val="006666"/>
                </a:solidFill>
              </a:rPr>
              <a:t>Gaining pleasure </a:t>
            </a:r>
            <a:r>
              <a:rPr lang="en-US" b="1" dirty="0">
                <a:solidFill>
                  <a:srgbClr val="002060"/>
                </a:solidFill>
              </a:rPr>
              <a:t>from the maltreatment of others that are different.</a:t>
            </a:r>
          </a:p>
          <a:p>
            <a:r>
              <a:rPr lang="en-US" b="1" dirty="0">
                <a:solidFill>
                  <a:srgbClr val="006666"/>
                </a:solidFill>
              </a:rPr>
              <a:t>Avoidance of areas where dissimilar people congregate in large groups.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2467" y="1092820"/>
            <a:ext cx="4616605" cy="5631365"/>
          </a:xfrm>
        </p:spPr>
      </p:pic>
    </p:spTree>
    <p:extLst>
      <p:ext uri="{BB962C8B-B14F-4D97-AF65-F5344CB8AC3E}">
        <p14:creationId xmlns:p14="http://schemas.microsoft.com/office/powerpoint/2010/main" val="762917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C278-A068-4956-B3C0-E4C9B1F95816}"/>
              </a:ext>
            </a:extLst>
          </p:cNvPr>
          <p:cNvSpPr>
            <a:spLocks noGrp="1"/>
          </p:cNvSpPr>
          <p:nvPr>
            <p:ph type="title"/>
          </p:nvPr>
        </p:nvSpPr>
        <p:spPr>
          <a:xfrm>
            <a:off x="1371600" y="0"/>
            <a:ext cx="9601200" cy="990600"/>
          </a:xfrm>
        </p:spPr>
        <p:txBody>
          <a:bodyPr/>
          <a:lstStyle/>
          <a:p>
            <a:r>
              <a:rPr lang="en-US" dirty="0"/>
              <a:t>            </a:t>
            </a:r>
            <a:r>
              <a:rPr lang="en-US" b="1" u="sng" dirty="0"/>
              <a:t>Ethnicities and Violence</a:t>
            </a:r>
          </a:p>
        </p:txBody>
      </p:sp>
      <p:sp>
        <p:nvSpPr>
          <p:cNvPr id="3" name="Content Placeholder 2">
            <a:extLst>
              <a:ext uri="{FF2B5EF4-FFF2-40B4-BE49-F238E27FC236}">
                <a16:creationId xmlns:a16="http://schemas.microsoft.com/office/drawing/2014/main" id="{2AB74D67-A9F6-4543-BFD8-BB4C3688BADA}"/>
              </a:ext>
            </a:extLst>
          </p:cNvPr>
          <p:cNvSpPr>
            <a:spLocks noGrp="1"/>
          </p:cNvSpPr>
          <p:nvPr>
            <p:ph sz="half" idx="1"/>
          </p:nvPr>
        </p:nvSpPr>
        <p:spPr>
          <a:xfrm>
            <a:off x="575876" y="990601"/>
            <a:ext cx="6392050" cy="5867400"/>
          </a:xfrm>
        </p:spPr>
        <p:txBody>
          <a:bodyPr>
            <a:normAutofit lnSpcReduction="10000"/>
          </a:bodyPr>
          <a:lstStyle/>
          <a:p>
            <a:r>
              <a:rPr lang="en-US" b="1" dirty="0"/>
              <a:t>Disagreements between people of different ethnic identities are also at the heart of many social and political conflicts throughout the world. Over 90% of the world’s countries contain more than one ethnicity, most countries share borders with people of foreign ethnicities, and many otherwise cohesive ethnic groups have been artificially divided by political boundaries.</a:t>
            </a:r>
          </a:p>
          <a:p>
            <a:r>
              <a:rPr lang="en-US" b="1" dirty="0"/>
              <a:t> Places where particularly sharp ethnic boundaries characterize the cultural landscape or where people of various ethnic identity lay claim to the same lands or resources are often marred by political unrest and violence. In recent years the Middle East, the Balkans of Eastern Europe, eastern Africa and Kashmir on the border between India and Pakistan have all experienced devastating ethnic violence.</a:t>
            </a:r>
          </a:p>
          <a:p>
            <a:endParaRPr lang="en-US" dirty="0"/>
          </a:p>
        </p:txBody>
      </p:sp>
      <p:sp>
        <p:nvSpPr>
          <p:cNvPr id="4" name="Content Placeholder 3">
            <a:extLst>
              <a:ext uri="{FF2B5EF4-FFF2-40B4-BE49-F238E27FC236}">
                <a16:creationId xmlns:a16="http://schemas.microsoft.com/office/drawing/2014/main" id="{C96CBE18-8577-4BF2-90A1-F37D4F94B5AE}"/>
              </a:ext>
            </a:extLst>
          </p:cNvPr>
          <p:cNvSpPr>
            <a:spLocks noGrp="1"/>
          </p:cNvSpPr>
          <p:nvPr>
            <p:ph sz="half" idx="2"/>
          </p:nvPr>
        </p:nvSpPr>
        <p:spPr>
          <a:xfrm>
            <a:off x="6967926" y="1443038"/>
            <a:ext cx="5090723" cy="5414961"/>
          </a:xfrm>
        </p:spPr>
        <p:txBody>
          <a:bodyPr>
            <a:normAutofit lnSpcReduction="10000"/>
          </a:bodyPr>
          <a:lstStyle/>
          <a:p>
            <a:r>
              <a:rPr lang="en-US" sz="3200" b="1" u="sng" dirty="0">
                <a:solidFill>
                  <a:srgbClr val="008000"/>
                </a:solidFill>
              </a:rPr>
              <a:t>Ethnic Cleansing </a:t>
            </a:r>
            <a:r>
              <a:rPr lang="en-US" sz="3200" b="1" dirty="0">
                <a:solidFill>
                  <a:srgbClr val="008000"/>
                </a:solidFill>
              </a:rPr>
              <a:t>is the systematic attempt to remove all people of a particular ethnicity  from a country or region either by forced migration or genocide</a:t>
            </a:r>
          </a:p>
          <a:p>
            <a:endParaRPr lang="en-US" sz="3200" b="1" dirty="0"/>
          </a:p>
          <a:p>
            <a:r>
              <a:rPr lang="en-US" sz="3200" b="1" u="sng" dirty="0">
                <a:solidFill>
                  <a:srgbClr val="D60093"/>
                </a:solidFill>
              </a:rPr>
              <a:t>Genocide</a:t>
            </a:r>
            <a:r>
              <a:rPr lang="en-US" sz="3200" b="1" dirty="0">
                <a:solidFill>
                  <a:srgbClr val="D60093"/>
                </a:solidFill>
              </a:rPr>
              <a:t> is a premeditated effort to kill  everyone from a particular ethnic group</a:t>
            </a:r>
          </a:p>
        </p:txBody>
      </p:sp>
    </p:spTree>
    <p:extLst>
      <p:ext uri="{BB962C8B-B14F-4D97-AF65-F5344CB8AC3E}">
        <p14:creationId xmlns:p14="http://schemas.microsoft.com/office/powerpoint/2010/main" val="146555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B944-FB11-4F53-8653-8AAFB2FB126C}"/>
              </a:ext>
            </a:extLst>
          </p:cNvPr>
          <p:cNvSpPr>
            <a:spLocks noGrp="1"/>
          </p:cNvSpPr>
          <p:nvPr>
            <p:ph type="title"/>
          </p:nvPr>
        </p:nvSpPr>
        <p:spPr>
          <a:xfrm>
            <a:off x="768626" y="106017"/>
            <a:ext cx="5565913" cy="927653"/>
          </a:xfrm>
        </p:spPr>
        <p:txBody>
          <a:bodyPr/>
          <a:lstStyle/>
          <a:p>
            <a:r>
              <a:rPr lang="en-US" b="1" u="sng" dirty="0">
                <a:solidFill>
                  <a:srgbClr val="C00000"/>
                </a:solidFill>
              </a:rPr>
              <a:t>Race</a:t>
            </a:r>
          </a:p>
        </p:txBody>
      </p:sp>
      <p:sp>
        <p:nvSpPr>
          <p:cNvPr id="3" name="Content Placeholder 2">
            <a:extLst>
              <a:ext uri="{FF2B5EF4-FFF2-40B4-BE49-F238E27FC236}">
                <a16:creationId xmlns:a16="http://schemas.microsoft.com/office/drawing/2014/main" id="{D532CB96-81AB-4CB6-88D8-28291191B53F}"/>
              </a:ext>
            </a:extLst>
          </p:cNvPr>
          <p:cNvSpPr>
            <a:spLocks noGrp="1"/>
          </p:cNvSpPr>
          <p:nvPr>
            <p:ph sz="half" idx="1"/>
          </p:nvPr>
        </p:nvSpPr>
        <p:spPr>
          <a:xfrm>
            <a:off x="768625" y="1033671"/>
            <a:ext cx="5565913" cy="5824330"/>
          </a:xfrm>
        </p:spPr>
        <p:txBody>
          <a:bodyPr>
            <a:normAutofit/>
          </a:bodyPr>
          <a:lstStyle/>
          <a:p>
            <a:r>
              <a:rPr lang="en-US" sz="3200" b="1" dirty="0"/>
              <a:t>A categorization of humans based on skin color and other physical characteristics. ... Belief that race is the primary determinant of human traits and capacities and that racial differences produce an inherent superiority of a particular race</a:t>
            </a:r>
          </a:p>
          <a:p>
            <a:pPr marL="0" indent="0">
              <a:buNone/>
            </a:pPr>
            <a:endParaRPr lang="en-US" sz="1400" b="1" dirty="0"/>
          </a:p>
        </p:txBody>
      </p:sp>
      <p:pic>
        <p:nvPicPr>
          <p:cNvPr id="6" name="Content Placeholder 5">
            <a:extLst>
              <a:ext uri="{FF2B5EF4-FFF2-40B4-BE49-F238E27FC236}">
                <a16:creationId xmlns:a16="http://schemas.microsoft.com/office/drawing/2014/main" id="{688AD044-47BA-4891-AA2F-2ED40B552242}"/>
              </a:ext>
            </a:extLst>
          </p:cNvPr>
          <p:cNvPicPr>
            <a:picLocks noGrp="1" noChangeAspect="1"/>
          </p:cNvPicPr>
          <p:nvPr>
            <p:ph sz="half" idx="2"/>
          </p:nvPr>
        </p:nvPicPr>
        <p:blipFill>
          <a:blip r:embed="rId2"/>
          <a:stretch>
            <a:fillRect/>
          </a:stretch>
        </p:blipFill>
        <p:spPr>
          <a:xfrm>
            <a:off x="6524625" y="331304"/>
            <a:ext cx="5548105" cy="6400800"/>
          </a:xfrm>
        </p:spPr>
      </p:pic>
    </p:spTree>
    <p:extLst>
      <p:ext uri="{BB962C8B-B14F-4D97-AF65-F5344CB8AC3E}">
        <p14:creationId xmlns:p14="http://schemas.microsoft.com/office/powerpoint/2010/main" val="887077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601D-616A-4E24-9EA3-E2899CA33839}"/>
              </a:ext>
            </a:extLst>
          </p:cNvPr>
          <p:cNvSpPr>
            <a:spLocks noGrp="1"/>
          </p:cNvSpPr>
          <p:nvPr>
            <p:ph type="title"/>
          </p:nvPr>
        </p:nvSpPr>
        <p:spPr>
          <a:xfrm>
            <a:off x="1371600" y="159026"/>
            <a:ext cx="9601200" cy="755374"/>
          </a:xfrm>
        </p:spPr>
        <p:txBody>
          <a:bodyPr/>
          <a:lstStyle/>
          <a:p>
            <a:r>
              <a:rPr lang="en-US" dirty="0"/>
              <a:t>Race </a:t>
            </a:r>
            <a:r>
              <a:rPr lang="en-US" dirty="0">
                <a:sym typeface="Wingdings" panose="05000000000000000000" pitchFamily="2" charset="2"/>
              </a:rPr>
              <a:t> Ethnicity</a:t>
            </a:r>
            <a:endParaRPr lang="en-US" dirty="0"/>
          </a:p>
        </p:txBody>
      </p:sp>
      <p:pic>
        <p:nvPicPr>
          <p:cNvPr id="6" name="Content Placeholder 5">
            <a:extLst>
              <a:ext uri="{FF2B5EF4-FFF2-40B4-BE49-F238E27FC236}">
                <a16:creationId xmlns:a16="http://schemas.microsoft.com/office/drawing/2014/main" id="{E75C7920-4579-43D4-B11A-D8FD5710D8B2}"/>
              </a:ext>
            </a:extLst>
          </p:cNvPr>
          <p:cNvPicPr>
            <a:picLocks noGrp="1" noChangeAspect="1"/>
          </p:cNvPicPr>
          <p:nvPr>
            <p:ph sz="half" idx="1"/>
          </p:nvPr>
        </p:nvPicPr>
        <p:blipFill>
          <a:blip r:embed="rId2"/>
          <a:stretch>
            <a:fillRect/>
          </a:stretch>
        </p:blipFill>
        <p:spPr>
          <a:xfrm>
            <a:off x="728870" y="914400"/>
            <a:ext cx="7043530" cy="5943601"/>
          </a:xfrm>
        </p:spPr>
      </p:pic>
      <p:pic>
        <p:nvPicPr>
          <p:cNvPr id="8" name="Content Placeholder 7">
            <a:extLst>
              <a:ext uri="{FF2B5EF4-FFF2-40B4-BE49-F238E27FC236}">
                <a16:creationId xmlns:a16="http://schemas.microsoft.com/office/drawing/2014/main" id="{D67EF4EB-05B2-43AF-8450-288BAFA9ABAA}"/>
              </a:ext>
            </a:extLst>
          </p:cNvPr>
          <p:cNvPicPr>
            <a:picLocks noGrp="1" noChangeAspect="1"/>
          </p:cNvPicPr>
          <p:nvPr>
            <p:ph sz="half" idx="2"/>
          </p:nvPr>
        </p:nvPicPr>
        <p:blipFill>
          <a:blip r:embed="rId3"/>
          <a:stretch>
            <a:fillRect/>
          </a:stretch>
        </p:blipFill>
        <p:spPr>
          <a:xfrm>
            <a:off x="7772400" y="914400"/>
            <a:ext cx="4419600" cy="5943599"/>
          </a:xfrm>
        </p:spPr>
      </p:pic>
    </p:spTree>
    <p:extLst>
      <p:ext uri="{BB962C8B-B14F-4D97-AF65-F5344CB8AC3E}">
        <p14:creationId xmlns:p14="http://schemas.microsoft.com/office/powerpoint/2010/main" val="3229599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B76C-6A5F-4630-86F8-0D9E401B96DB}"/>
              </a:ext>
            </a:extLst>
          </p:cNvPr>
          <p:cNvSpPr>
            <a:spLocks noGrp="1"/>
          </p:cNvSpPr>
          <p:nvPr>
            <p:ph type="title"/>
          </p:nvPr>
        </p:nvSpPr>
        <p:spPr>
          <a:xfrm>
            <a:off x="808383" y="119270"/>
            <a:ext cx="10164417" cy="874643"/>
          </a:xfrm>
        </p:spPr>
        <p:txBody>
          <a:bodyPr/>
          <a:lstStyle/>
          <a:p>
            <a:r>
              <a:rPr lang="en-US" b="1" u="sng" dirty="0">
                <a:solidFill>
                  <a:srgbClr val="C00000"/>
                </a:solidFill>
              </a:rPr>
              <a:t>White Nationalism</a:t>
            </a:r>
          </a:p>
        </p:txBody>
      </p:sp>
      <p:sp>
        <p:nvSpPr>
          <p:cNvPr id="3" name="Content Placeholder 2">
            <a:extLst>
              <a:ext uri="{FF2B5EF4-FFF2-40B4-BE49-F238E27FC236}">
                <a16:creationId xmlns:a16="http://schemas.microsoft.com/office/drawing/2014/main" id="{12A76560-DEE3-4A2C-B5D6-6324FB156FA0}"/>
              </a:ext>
            </a:extLst>
          </p:cNvPr>
          <p:cNvSpPr>
            <a:spLocks noGrp="1"/>
          </p:cNvSpPr>
          <p:nvPr>
            <p:ph sz="half" idx="1"/>
          </p:nvPr>
        </p:nvSpPr>
        <p:spPr>
          <a:xfrm>
            <a:off x="808383" y="993913"/>
            <a:ext cx="5011003" cy="5864087"/>
          </a:xfrm>
        </p:spPr>
        <p:txBody>
          <a:bodyPr>
            <a:normAutofit fontScale="92500" lnSpcReduction="10000"/>
          </a:bodyPr>
          <a:lstStyle/>
          <a:p>
            <a:r>
              <a:rPr lang="en-US" b="1" dirty="0"/>
              <a:t>The belief that national identity should be built around “white ethnicity”, and that white people should therefore maintain both a demographic majority and dominance of the nation’s culture and public life.</a:t>
            </a:r>
          </a:p>
          <a:p>
            <a:r>
              <a:rPr lang="en-US" b="1" dirty="0"/>
              <a:t> ➤ Places the interests of white people over those of other racial groups. </a:t>
            </a:r>
          </a:p>
          <a:p>
            <a:r>
              <a:rPr lang="en-US" b="1" dirty="0"/>
              <a:t>➤ An extremist reaction to multiculturalism WHITE NATIONALISM </a:t>
            </a:r>
          </a:p>
          <a:p>
            <a:r>
              <a:rPr lang="en-US" b="1" dirty="0"/>
              <a:t>Not uniquely American, also found in Europe </a:t>
            </a:r>
          </a:p>
          <a:p>
            <a:r>
              <a:rPr lang="en-US" b="1" dirty="0"/>
              <a:t> Difference between white supremacy and white nationalism?</a:t>
            </a:r>
          </a:p>
          <a:p>
            <a:r>
              <a:rPr lang="en-US" b="1" dirty="0"/>
              <a:t>White supremacy is based on a racist belief that white people are innately superior to people of other races </a:t>
            </a:r>
          </a:p>
          <a:p>
            <a:r>
              <a:rPr lang="en-US" b="1" dirty="0"/>
              <a:t> White Nationalism is about maintaining political and economic dominance</a:t>
            </a:r>
          </a:p>
        </p:txBody>
      </p:sp>
      <p:pic>
        <p:nvPicPr>
          <p:cNvPr id="6" name="Content Placeholder 5">
            <a:extLst>
              <a:ext uri="{FF2B5EF4-FFF2-40B4-BE49-F238E27FC236}">
                <a16:creationId xmlns:a16="http://schemas.microsoft.com/office/drawing/2014/main" id="{73A3F729-048A-4E79-B197-6833D045C175}"/>
              </a:ext>
            </a:extLst>
          </p:cNvPr>
          <p:cNvPicPr>
            <a:picLocks noGrp="1" noChangeAspect="1"/>
          </p:cNvPicPr>
          <p:nvPr>
            <p:ph sz="half" idx="2"/>
          </p:nvPr>
        </p:nvPicPr>
        <p:blipFill>
          <a:blip r:embed="rId2"/>
          <a:stretch>
            <a:fillRect/>
          </a:stretch>
        </p:blipFill>
        <p:spPr>
          <a:xfrm>
            <a:off x="6524625" y="119270"/>
            <a:ext cx="5667375" cy="6599582"/>
          </a:xfrm>
        </p:spPr>
      </p:pic>
    </p:spTree>
    <p:extLst>
      <p:ext uri="{BB962C8B-B14F-4D97-AF65-F5344CB8AC3E}">
        <p14:creationId xmlns:p14="http://schemas.microsoft.com/office/powerpoint/2010/main" val="181484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150F-DD32-47A9-98FF-4B8D37EC12B1}"/>
              </a:ext>
            </a:extLst>
          </p:cNvPr>
          <p:cNvSpPr>
            <a:spLocks noGrp="1"/>
          </p:cNvSpPr>
          <p:nvPr>
            <p:ph type="title"/>
          </p:nvPr>
        </p:nvSpPr>
        <p:spPr>
          <a:xfrm>
            <a:off x="901148" y="0"/>
            <a:ext cx="10071652" cy="675861"/>
          </a:xfrm>
        </p:spPr>
        <p:txBody>
          <a:bodyPr>
            <a:normAutofit fontScale="90000"/>
          </a:bodyPr>
          <a:lstStyle/>
          <a:p>
            <a:r>
              <a:rPr lang="en-US" dirty="0"/>
              <a:t>                    </a:t>
            </a:r>
            <a:r>
              <a:rPr lang="en-US" b="1" u="sng" dirty="0">
                <a:solidFill>
                  <a:srgbClr val="C00000"/>
                </a:solidFill>
              </a:rPr>
              <a:t>Invisible or Non-Material Culture </a:t>
            </a:r>
          </a:p>
        </p:txBody>
      </p:sp>
      <p:pic>
        <p:nvPicPr>
          <p:cNvPr id="6" name="Content Placeholder 5">
            <a:extLst>
              <a:ext uri="{FF2B5EF4-FFF2-40B4-BE49-F238E27FC236}">
                <a16:creationId xmlns:a16="http://schemas.microsoft.com/office/drawing/2014/main" id="{558361A9-D25C-4359-BF3E-2C64FC179968}"/>
              </a:ext>
            </a:extLst>
          </p:cNvPr>
          <p:cNvPicPr>
            <a:picLocks noGrp="1" noChangeAspect="1"/>
          </p:cNvPicPr>
          <p:nvPr>
            <p:ph sz="half" idx="1"/>
          </p:nvPr>
        </p:nvPicPr>
        <p:blipFill>
          <a:blip r:embed="rId2"/>
          <a:stretch>
            <a:fillRect/>
          </a:stretch>
        </p:blipFill>
        <p:spPr>
          <a:xfrm>
            <a:off x="702367" y="1007166"/>
            <a:ext cx="4598504" cy="5850834"/>
          </a:xfrm>
        </p:spPr>
      </p:pic>
      <p:sp>
        <p:nvSpPr>
          <p:cNvPr id="4" name="Content Placeholder 3">
            <a:extLst>
              <a:ext uri="{FF2B5EF4-FFF2-40B4-BE49-F238E27FC236}">
                <a16:creationId xmlns:a16="http://schemas.microsoft.com/office/drawing/2014/main" id="{43B1E9BE-CDDE-4CD6-8E0B-216ED1FD0CCB}"/>
              </a:ext>
            </a:extLst>
          </p:cNvPr>
          <p:cNvSpPr>
            <a:spLocks noGrp="1"/>
          </p:cNvSpPr>
          <p:nvPr>
            <p:ph sz="half" idx="2"/>
          </p:nvPr>
        </p:nvSpPr>
        <p:spPr>
          <a:xfrm>
            <a:off x="5300871" y="795131"/>
            <a:ext cx="6891129" cy="6062870"/>
          </a:xfrm>
        </p:spPr>
        <p:txBody>
          <a:bodyPr>
            <a:normAutofit lnSpcReduction="10000"/>
          </a:bodyPr>
          <a:lstStyle/>
          <a:p>
            <a:r>
              <a:rPr lang="en-US" b="1" dirty="0">
                <a:solidFill>
                  <a:srgbClr val="7030A0"/>
                </a:solidFill>
              </a:rPr>
              <a:t>This type of culture consist of abstract concepts of values, beliefs, and behaviors</a:t>
            </a:r>
            <a:r>
              <a:rPr lang="en-US" b="1" dirty="0"/>
              <a:t>.</a:t>
            </a:r>
          </a:p>
          <a:p>
            <a:r>
              <a:rPr lang="en-US" b="1" u="sng" dirty="0">
                <a:solidFill>
                  <a:srgbClr val="FF33CC"/>
                </a:solidFill>
              </a:rPr>
              <a:t>Values</a:t>
            </a:r>
            <a:r>
              <a:rPr lang="en-US" b="1" dirty="0">
                <a:solidFill>
                  <a:srgbClr val="FF33CC"/>
                </a:solidFill>
              </a:rPr>
              <a:t>: culturally defined standards that guide the way people assess goodness and beauty and serve as guidelines for moral living</a:t>
            </a:r>
          </a:p>
          <a:p>
            <a:r>
              <a:rPr lang="en-US" b="1" u="sng" dirty="0">
                <a:solidFill>
                  <a:srgbClr val="7030A0"/>
                </a:solidFill>
              </a:rPr>
              <a:t>Beliefs</a:t>
            </a:r>
            <a:r>
              <a:rPr lang="en-US" b="1" dirty="0">
                <a:solidFill>
                  <a:srgbClr val="7030A0"/>
                </a:solidFill>
              </a:rPr>
              <a:t>: specific statements that people hold to be true</a:t>
            </a:r>
          </a:p>
          <a:p>
            <a:r>
              <a:rPr lang="en-US" b="1" dirty="0">
                <a:solidFill>
                  <a:srgbClr val="FF33CC"/>
                </a:solidFill>
              </a:rPr>
              <a:t>Behaviors actions that people take</a:t>
            </a:r>
          </a:p>
          <a:p>
            <a:r>
              <a:rPr lang="en-US" b="1" dirty="0">
                <a:solidFill>
                  <a:srgbClr val="7030A0"/>
                </a:solidFill>
              </a:rPr>
              <a:t>Language</a:t>
            </a:r>
          </a:p>
          <a:p>
            <a:r>
              <a:rPr lang="en-US" b="1" dirty="0">
                <a:solidFill>
                  <a:srgbClr val="FF33CC"/>
                </a:solidFill>
              </a:rPr>
              <a:t>Religion </a:t>
            </a:r>
          </a:p>
          <a:p>
            <a:r>
              <a:rPr lang="en-US" b="1" dirty="0">
                <a:solidFill>
                  <a:srgbClr val="7030A0"/>
                </a:solidFill>
              </a:rPr>
              <a:t>Ethnicity </a:t>
            </a:r>
          </a:p>
          <a:p>
            <a:r>
              <a:rPr lang="en-US" b="1" dirty="0">
                <a:solidFill>
                  <a:srgbClr val="FF33CC"/>
                </a:solidFill>
              </a:rPr>
              <a:t>Symbols</a:t>
            </a:r>
          </a:p>
          <a:p>
            <a:r>
              <a:rPr lang="en-US" b="1" dirty="0">
                <a:solidFill>
                  <a:srgbClr val="7030A0"/>
                </a:solidFill>
              </a:rPr>
              <a:t>Gestures </a:t>
            </a:r>
          </a:p>
          <a:p>
            <a:r>
              <a:rPr lang="en-US" b="1" dirty="0">
                <a:solidFill>
                  <a:srgbClr val="FF33CC"/>
                </a:solidFill>
              </a:rPr>
              <a:t>Personal space</a:t>
            </a:r>
          </a:p>
          <a:p>
            <a:r>
              <a:rPr lang="en-US" b="1" dirty="0">
                <a:solidFill>
                  <a:srgbClr val="002060"/>
                </a:solidFill>
              </a:rPr>
              <a:t>Touching</a:t>
            </a:r>
          </a:p>
          <a:p>
            <a:r>
              <a:rPr lang="en-US" b="1" dirty="0">
                <a:solidFill>
                  <a:srgbClr val="FF33CC"/>
                </a:solidFill>
              </a:rPr>
              <a:t>Eye contact</a:t>
            </a:r>
          </a:p>
        </p:txBody>
      </p:sp>
    </p:spTree>
    <p:extLst>
      <p:ext uri="{BB962C8B-B14F-4D97-AF65-F5344CB8AC3E}">
        <p14:creationId xmlns:p14="http://schemas.microsoft.com/office/powerpoint/2010/main" val="366736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E83-0DAB-471B-AC82-B558A39C4F85}"/>
              </a:ext>
            </a:extLst>
          </p:cNvPr>
          <p:cNvSpPr>
            <a:spLocks noGrp="1"/>
          </p:cNvSpPr>
          <p:nvPr>
            <p:ph type="title"/>
          </p:nvPr>
        </p:nvSpPr>
        <p:spPr>
          <a:xfrm>
            <a:off x="927653" y="119270"/>
            <a:ext cx="11039060" cy="980660"/>
          </a:xfrm>
        </p:spPr>
        <p:txBody>
          <a:bodyPr/>
          <a:lstStyle/>
          <a:p>
            <a:endParaRPr lang="en-US" dirty="0"/>
          </a:p>
        </p:txBody>
      </p:sp>
      <p:pic>
        <p:nvPicPr>
          <p:cNvPr id="5" name="Content Placeholder 4">
            <a:extLst>
              <a:ext uri="{FF2B5EF4-FFF2-40B4-BE49-F238E27FC236}">
                <a16:creationId xmlns:a16="http://schemas.microsoft.com/office/drawing/2014/main" id="{B880A55B-FCFA-4D98-A847-C4585EF070B1}"/>
              </a:ext>
            </a:extLst>
          </p:cNvPr>
          <p:cNvPicPr>
            <a:picLocks noGrp="1" noChangeAspect="1"/>
          </p:cNvPicPr>
          <p:nvPr>
            <p:ph idx="1"/>
          </p:nvPr>
        </p:nvPicPr>
        <p:blipFill>
          <a:blip r:embed="rId2"/>
          <a:stretch>
            <a:fillRect/>
          </a:stretch>
        </p:blipFill>
        <p:spPr>
          <a:xfrm>
            <a:off x="927653" y="119270"/>
            <a:ext cx="11039060" cy="6738730"/>
          </a:xfrm>
        </p:spPr>
      </p:pic>
    </p:spTree>
    <p:extLst>
      <p:ext uri="{BB962C8B-B14F-4D97-AF65-F5344CB8AC3E}">
        <p14:creationId xmlns:p14="http://schemas.microsoft.com/office/powerpoint/2010/main" val="176165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B250-C7AA-4735-8434-BEAF5B0FE9A8}"/>
              </a:ext>
            </a:extLst>
          </p:cNvPr>
          <p:cNvSpPr>
            <a:spLocks noGrp="1"/>
          </p:cNvSpPr>
          <p:nvPr>
            <p:ph type="title"/>
          </p:nvPr>
        </p:nvSpPr>
        <p:spPr>
          <a:xfrm>
            <a:off x="808383" y="0"/>
            <a:ext cx="11383617" cy="990600"/>
          </a:xfrm>
        </p:spPr>
        <p:txBody>
          <a:bodyPr/>
          <a:lstStyle/>
          <a:p>
            <a:r>
              <a:rPr lang="en-US" dirty="0"/>
              <a:t>       </a:t>
            </a:r>
            <a:r>
              <a:rPr lang="en-US" b="1" u="sng" dirty="0">
                <a:solidFill>
                  <a:srgbClr val="C00000"/>
                </a:solidFill>
              </a:rPr>
              <a:t>How do generations Pass Down Culture?</a:t>
            </a:r>
          </a:p>
        </p:txBody>
      </p:sp>
      <p:sp>
        <p:nvSpPr>
          <p:cNvPr id="3" name="Content Placeholder 2">
            <a:extLst>
              <a:ext uri="{FF2B5EF4-FFF2-40B4-BE49-F238E27FC236}">
                <a16:creationId xmlns:a16="http://schemas.microsoft.com/office/drawing/2014/main" id="{31E97F71-6D16-46CB-A431-F9F3F80EAA26}"/>
              </a:ext>
            </a:extLst>
          </p:cNvPr>
          <p:cNvSpPr>
            <a:spLocks noGrp="1"/>
          </p:cNvSpPr>
          <p:nvPr>
            <p:ph sz="half" idx="1"/>
          </p:nvPr>
        </p:nvSpPr>
        <p:spPr>
          <a:xfrm>
            <a:off x="808383" y="1126435"/>
            <a:ext cx="5561358" cy="5731565"/>
          </a:xfrm>
        </p:spPr>
        <p:txBody>
          <a:bodyPr>
            <a:normAutofit/>
          </a:bodyPr>
          <a:lstStyle/>
          <a:p>
            <a:r>
              <a:rPr lang="en-US" sz="2800" b="1" u="sng" dirty="0">
                <a:solidFill>
                  <a:srgbClr val="C00000"/>
                </a:solidFill>
              </a:rPr>
              <a:t> Children learn Culture by</a:t>
            </a:r>
          </a:p>
          <a:p>
            <a:r>
              <a:rPr lang="en-US" sz="2800" b="1" u="sng" dirty="0">
                <a:solidFill>
                  <a:srgbClr val="002060"/>
                </a:solidFill>
              </a:rPr>
              <a:t>Imitation</a:t>
            </a:r>
            <a:r>
              <a:rPr lang="en-US" sz="2800" dirty="0">
                <a:solidFill>
                  <a:srgbClr val="002060"/>
                </a:solidFill>
              </a:rPr>
              <a:t>, </a:t>
            </a:r>
            <a:r>
              <a:rPr lang="en-US" sz="2800" b="1" dirty="0">
                <a:solidFill>
                  <a:srgbClr val="002060"/>
                </a:solidFill>
              </a:rPr>
              <a:t>as when a child learns a language by repeating sounds</a:t>
            </a:r>
          </a:p>
          <a:p>
            <a:r>
              <a:rPr lang="en-US" sz="2800" b="1" dirty="0"/>
              <a:t> </a:t>
            </a:r>
            <a:r>
              <a:rPr lang="en-US" sz="2800" b="1" u="sng" dirty="0">
                <a:solidFill>
                  <a:srgbClr val="008000"/>
                </a:solidFill>
              </a:rPr>
              <a:t>Informal instruction</a:t>
            </a:r>
            <a:r>
              <a:rPr lang="en-US" sz="2800" b="1" dirty="0">
                <a:solidFill>
                  <a:srgbClr val="008000"/>
                </a:solidFill>
              </a:rPr>
              <a:t>, as when a parent reminds a child to say “please and thank you” or in the south Yes sir and no ma’am</a:t>
            </a:r>
          </a:p>
          <a:p>
            <a:r>
              <a:rPr lang="en-US" sz="2800" b="1" dirty="0"/>
              <a:t> </a:t>
            </a:r>
            <a:r>
              <a:rPr lang="en-US" sz="2800" b="1" u="sng" dirty="0">
                <a:solidFill>
                  <a:srgbClr val="D60093"/>
                </a:solidFill>
              </a:rPr>
              <a:t>Formal instruction</a:t>
            </a:r>
            <a:r>
              <a:rPr lang="en-US" sz="2800" b="1" dirty="0">
                <a:solidFill>
                  <a:srgbClr val="D60093"/>
                </a:solidFill>
              </a:rPr>
              <a:t>: as when a school teaches students history, math or driving a car</a:t>
            </a:r>
          </a:p>
        </p:txBody>
      </p:sp>
      <p:sp>
        <p:nvSpPr>
          <p:cNvPr id="4" name="Content Placeholder 3">
            <a:extLst>
              <a:ext uri="{FF2B5EF4-FFF2-40B4-BE49-F238E27FC236}">
                <a16:creationId xmlns:a16="http://schemas.microsoft.com/office/drawing/2014/main" id="{8A3BA340-3C87-4447-8F7D-DF30E063AA2C}"/>
              </a:ext>
            </a:extLst>
          </p:cNvPr>
          <p:cNvSpPr>
            <a:spLocks noGrp="1"/>
          </p:cNvSpPr>
          <p:nvPr>
            <p:ph sz="half" idx="2"/>
          </p:nvPr>
        </p:nvSpPr>
        <p:spPr>
          <a:xfrm>
            <a:off x="6525403" y="990601"/>
            <a:ext cx="5561358" cy="5731564"/>
          </a:xfrm>
        </p:spPr>
        <p:txBody>
          <a:bodyPr/>
          <a:lstStyle/>
          <a:p>
            <a:r>
              <a:rPr lang="en-US" sz="3200" b="1" u="sng" dirty="0">
                <a:solidFill>
                  <a:srgbClr val="C00000"/>
                </a:solidFill>
              </a:rPr>
              <a:t>Cultural Traits</a:t>
            </a:r>
            <a:r>
              <a:rPr lang="en-US" sz="3200" dirty="0"/>
              <a:t>: </a:t>
            </a:r>
            <a:r>
              <a:rPr lang="en-US" b="1" dirty="0"/>
              <a:t>Culture is an invisible force guiding people through shared belief systems, customs, and traditions. All of these elements, visible and invisible make up the </a:t>
            </a:r>
            <a:r>
              <a:rPr lang="en-US" b="1" u="sng" dirty="0">
                <a:solidFill>
                  <a:srgbClr val="C00000"/>
                </a:solidFill>
              </a:rPr>
              <a:t>cultural traits </a:t>
            </a:r>
            <a:r>
              <a:rPr lang="en-US" b="1" dirty="0"/>
              <a:t>that are the building blocks of a culture</a:t>
            </a:r>
            <a:r>
              <a:rPr lang="en-US" dirty="0"/>
              <a:t>, </a:t>
            </a:r>
            <a:r>
              <a:rPr lang="en-US" b="1" dirty="0">
                <a:solidFill>
                  <a:schemeClr val="tx1"/>
                </a:solidFill>
              </a:rPr>
              <a:t>or </a:t>
            </a:r>
            <a:r>
              <a:rPr lang="en-US" b="1" dirty="0"/>
              <a:t>the smallest unit of a culture, they are individual elements of culture, The parts of a watch are traits and all the parts when organized together function as a whole in the watch. and include things like shaking of hands, driving to the right, values, political institutions, land use, food preferences, architecture, </a:t>
            </a:r>
            <a:endParaRPr lang="en-US" dirty="0"/>
          </a:p>
        </p:txBody>
      </p:sp>
    </p:spTree>
    <p:extLst>
      <p:ext uri="{BB962C8B-B14F-4D97-AF65-F5344CB8AC3E}">
        <p14:creationId xmlns:p14="http://schemas.microsoft.com/office/powerpoint/2010/main" val="254056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8A81-7628-4D21-8EE8-ABF8765B1399}"/>
              </a:ext>
            </a:extLst>
          </p:cNvPr>
          <p:cNvSpPr>
            <a:spLocks noGrp="1"/>
          </p:cNvSpPr>
          <p:nvPr>
            <p:ph type="title"/>
          </p:nvPr>
        </p:nvSpPr>
        <p:spPr>
          <a:xfrm>
            <a:off x="781877" y="0"/>
            <a:ext cx="11171583" cy="914401"/>
          </a:xfrm>
        </p:spPr>
        <p:txBody>
          <a:bodyPr/>
          <a:lstStyle/>
          <a:p>
            <a:r>
              <a:rPr lang="en-US" dirty="0"/>
              <a:t>                   </a:t>
            </a:r>
            <a:r>
              <a:rPr lang="en-US" b="1" i="1" u="sng" dirty="0">
                <a:solidFill>
                  <a:srgbClr val="FF6600"/>
                </a:solidFill>
              </a:rPr>
              <a:t>Cultural Hearth</a:t>
            </a:r>
          </a:p>
        </p:txBody>
      </p:sp>
      <p:sp>
        <p:nvSpPr>
          <p:cNvPr id="3" name="Content Placeholder 2">
            <a:extLst>
              <a:ext uri="{FF2B5EF4-FFF2-40B4-BE49-F238E27FC236}">
                <a16:creationId xmlns:a16="http://schemas.microsoft.com/office/drawing/2014/main" id="{B2046634-AF50-48CF-9B98-6DE8D487D3FD}"/>
              </a:ext>
            </a:extLst>
          </p:cNvPr>
          <p:cNvSpPr>
            <a:spLocks noGrp="1"/>
          </p:cNvSpPr>
          <p:nvPr>
            <p:ph sz="half" idx="1"/>
          </p:nvPr>
        </p:nvSpPr>
        <p:spPr>
          <a:xfrm>
            <a:off x="781877" y="914401"/>
            <a:ext cx="5504207" cy="5943600"/>
          </a:xfrm>
        </p:spPr>
        <p:txBody>
          <a:bodyPr/>
          <a:lstStyle/>
          <a:p>
            <a:r>
              <a:rPr lang="en-US" b="1" dirty="0">
                <a:solidFill>
                  <a:srgbClr val="0033CC"/>
                </a:solidFill>
              </a:rPr>
              <a:t>A </a:t>
            </a:r>
            <a:r>
              <a:rPr lang="en-US" b="1" u="sng" dirty="0">
                <a:solidFill>
                  <a:srgbClr val="0033CC"/>
                </a:solidFill>
              </a:rPr>
              <a:t>Cultural Hearth </a:t>
            </a:r>
            <a:r>
              <a:rPr lang="en-US" b="1" dirty="0">
                <a:solidFill>
                  <a:srgbClr val="0033CC"/>
                </a:solidFill>
              </a:rPr>
              <a:t>is the area in which a unique culture or a specific trait develops</a:t>
            </a:r>
          </a:p>
          <a:p>
            <a:r>
              <a:rPr lang="en-US" b="1" u="sng" dirty="0">
                <a:solidFill>
                  <a:srgbClr val="FF6600"/>
                </a:solidFill>
              </a:rPr>
              <a:t>For Example</a:t>
            </a:r>
            <a:r>
              <a:rPr lang="en-US" b="1" dirty="0">
                <a:solidFill>
                  <a:srgbClr val="FF6600"/>
                </a:solidFill>
              </a:rPr>
              <a:t>: Classical Greece is the culture hearth for democracy</a:t>
            </a:r>
          </a:p>
          <a:p>
            <a:r>
              <a:rPr lang="en-US" b="1" dirty="0">
                <a:solidFill>
                  <a:srgbClr val="FF6600"/>
                </a:solidFill>
              </a:rPr>
              <a:t>Ancient Rome is the cultural hearth of the idea of a republic</a:t>
            </a:r>
          </a:p>
          <a:p>
            <a:r>
              <a:rPr lang="en-US" b="1" dirty="0">
                <a:solidFill>
                  <a:srgbClr val="FF6600"/>
                </a:solidFill>
              </a:rPr>
              <a:t>First Civilizations such as Nile, Indus River, Mesopotamia, Yellow River</a:t>
            </a:r>
          </a:p>
          <a:p>
            <a:r>
              <a:rPr lang="en-US" b="1" dirty="0">
                <a:solidFill>
                  <a:srgbClr val="FF6600"/>
                </a:solidFill>
              </a:rPr>
              <a:t>New York City is the cultural heath of rap music</a:t>
            </a:r>
          </a:p>
          <a:p>
            <a:r>
              <a:rPr lang="en-US" b="1" dirty="0">
                <a:solidFill>
                  <a:srgbClr val="0033CC"/>
                </a:solidFill>
              </a:rPr>
              <a:t>Geographers study how cultures develop in hearths and then diffuse to other places </a:t>
            </a:r>
          </a:p>
        </p:txBody>
      </p:sp>
      <p:pic>
        <p:nvPicPr>
          <p:cNvPr id="6" name="Content Placeholder 5">
            <a:extLst>
              <a:ext uri="{FF2B5EF4-FFF2-40B4-BE49-F238E27FC236}">
                <a16:creationId xmlns:a16="http://schemas.microsoft.com/office/drawing/2014/main" id="{5EE9B8D4-1899-418A-81D4-469BA5367FBB}"/>
              </a:ext>
            </a:extLst>
          </p:cNvPr>
          <p:cNvPicPr>
            <a:picLocks noGrp="1" noChangeAspect="1"/>
          </p:cNvPicPr>
          <p:nvPr>
            <p:ph sz="half" idx="2"/>
          </p:nvPr>
        </p:nvPicPr>
        <p:blipFill>
          <a:blip r:embed="rId2"/>
          <a:stretch>
            <a:fillRect/>
          </a:stretch>
        </p:blipFill>
        <p:spPr>
          <a:xfrm>
            <a:off x="6524625" y="914401"/>
            <a:ext cx="5667375" cy="5844207"/>
          </a:xfrm>
        </p:spPr>
      </p:pic>
    </p:spTree>
    <p:extLst>
      <p:ext uri="{BB962C8B-B14F-4D97-AF65-F5344CB8AC3E}">
        <p14:creationId xmlns:p14="http://schemas.microsoft.com/office/powerpoint/2010/main" val="70055779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5462</TotalTime>
  <Words>3889</Words>
  <Application>Microsoft Office PowerPoint</Application>
  <PresentationFormat>Widescreen</PresentationFormat>
  <Paragraphs>258</Paragraphs>
  <Slides>59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Calibri</vt:lpstr>
      <vt:lpstr>Franklin Gothic Book</vt:lpstr>
      <vt:lpstr>Crop</vt:lpstr>
      <vt:lpstr>Unit 3 Culture </vt:lpstr>
      <vt:lpstr>Culture: What’s beneath the surface</vt:lpstr>
      <vt:lpstr>                                  Culture</vt:lpstr>
      <vt:lpstr>                         Visual or Material Culture</vt:lpstr>
      <vt:lpstr>Artifact: The material manifestation of a culture including tools, housing systems, use of  land, clothing </vt:lpstr>
      <vt:lpstr>                    Invisible or Non-Material Culture </vt:lpstr>
      <vt:lpstr>PowerPoint Presentation</vt:lpstr>
      <vt:lpstr>       How do generations Pass Down Culture?</vt:lpstr>
      <vt:lpstr>                   Cultural Hearth</vt:lpstr>
      <vt:lpstr>Taboo: Behaviors heavily discouraged by a culture</vt:lpstr>
      <vt:lpstr>             Cultural differences in food</vt:lpstr>
      <vt:lpstr>                   Cultural Differences</vt:lpstr>
      <vt:lpstr>The boundaries of a region reflect the human imprint on the environment. This is called the cultural landscape or the visual reflection of a culture or the built environment </vt:lpstr>
      <vt:lpstr>                  Cultural Landscapes</vt:lpstr>
      <vt:lpstr>Places said to have a strong "sense of place" have a strong identity that is deeply felt by inhabitants and visitors.</vt:lpstr>
      <vt:lpstr>Traditional and Post Modern Architecture</vt:lpstr>
      <vt:lpstr>Religious Cultural Clothing traits: Religious Traditions: Many devout Muslims and Jews wear modest black clothes</vt:lpstr>
      <vt:lpstr>                         Ethnocentrism</vt:lpstr>
      <vt:lpstr>                           Ethnocentrism</vt:lpstr>
      <vt:lpstr>CAUTIONS REGARDING CULTURE AND ATTITUDE</vt:lpstr>
      <vt:lpstr>       Sequent Occupancy and Syncretism</vt:lpstr>
      <vt:lpstr> Cultural Convergence and Divergence</vt:lpstr>
      <vt:lpstr>                  Convergence of Cultural Landscapes:</vt:lpstr>
      <vt:lpstr>Convergence of Cultural Landscapes:</vt:lpstr>
      <vt:lpstr>Cultural Convergence occurs when two cultures adopt each other’s traits and become more alike</vt:lpstr>
      <vt:lpstr>Cultural Divergence is the divide in culture into different directions, usually because the two cultures have become so dissimilar.</vt:lpstr>
      <vt:lpstr>PowerPoint Presentation</vt:lpstr>
      <vt:lpstr>                     Boarders and Barriers</vt:lpstr>
      <vt:lpstr>Cultural Realms are larger areas that include several regions, Cultures within a cultural realm have a few traits that they all share, such as language families, religious traditions, food preferences architecture or shared history</vt:lpstr>
      <vt:lpstr>Cultural Diffusion, the spread of culture over wider areas </vt:lpstr>
      <vt:lpstr>Hierarchal Diffusion of fashion   </vt:lpstr>
      <vt:lpstr>Hierarchical  / Reverse Hierarchical Diffusion </vt:lpstr>
      <vt:lpstr>Rapid diffusion of popular clothing styles.Individual clothing habits reveal how popular culture can be distributed across the landscape with little regard for distinctive physical features. Instead they reflect </vt:lpstr>
      <vt:lpstr>              Stimulus Diffusion</vt:lpstr>
      <vt:lpstr>             Acculturation and Assimilation </vt:lpstr>
      <vt:lpstr>           Multiculturalism / Nativism</vt:lpstr>
      <vt:lpstr>PowerPoint Presentation</vt:lpstr>
      <vt:lpstr>Transculturation</vt:lpstr>
      <vt:lpstr>Effects of Globalization on Culture</vt:lpstr>
      <vt:lpstr>                   Commodification</vt:lpstr>
      <vt:lpstr>Neolocalism</vt:lpstr>
      <vt:lpstr>Placelessness: The condition of an environment lacking significant places and the associated attitude of a lack of attachment to place caused by the homogenizing effects of modernity, e.g. commercialism, mass consumption, standard planning</vt:lpstr>
      <vt:lpstr>            Gender</vt:lpstr>
      <vt:lpstr>                       Sex -&gt; Gender</vt:lpstr>
      <vt:lpstr>Ethnicity</vt:lpstr>
      <vt:lpstr>            Examples of Ethnicities / Ethnic Groups</vt:lpstr>
      <vt:lpstr>Ethnic Enclaves</vt:lpstr>
      <vt:lpstr>               Ethnic Neighborhoods</vt:lpstr>
      <vt:lpstr>Ethnic Geography </vt:lpstr>
      <vt:lpstr>Where Ethnicities are Distributed in US</vt:lpstr>
      <vt:lpstr>Ethnic Islands</vt:lpstr>
      <vt:lpstr>                         The Kurds</vt:lpstr>
      <vt:lpstr>                             Apartheid</vt:lpstr>
      <vt:lpstr>                         Latino vs Hispanic</vt:lpstr>
      <vt:lpstr>CAUTIONS REGARDING CULTURE AND ATTITUDE</vt:lpstr>
      <vt:lpstr>            Ethnicities and Violence</vt:lpstr>
      <vt:lpstr>Race</vt:lpstr>
      <vt:lpstr>Race  Ethnicity</vt:lpstr>
      <vt:lpstr>White Nationalism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Culture Chapter 4 Folk and Popular Culture</dc:title>
  <dc:creator>Carrie</dc:creator>
  <cp:lastModifiedBy>Carrie Churchill</cp:lastModifiedBy>
  <cp:revision>279</cp:revision>
  <dcterms:created xsi:type="dcterms:W3CDTF">2017-10-01T16:32:05Z</dcterms:created>
  <dcterms:modified xsi:type="dcterms:W3CDTF">2020-02-27T16:12:12Z</dcterms:modified>
</cp:coreProperties>
</file>