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8" r:id="rId2"/>
    <p:sldId id="259" r:id="rId3"/>
    <p:sldId id="260" r:id="rId4"/>
    <p:sldId id="261" r:id="rId5"/>
    <p:sldId id="263" r:id="rId6"/>
    <p:sldId id="264" r:id="rId7"/>
    <p:sldId id="265" r:id="rId8"/>
    <p:sldId id="266" r:id="rId9"/>
    <p:sldId id="267" r:id="rId10"/>
    <p:sldId id="270" r:id="rId11"/>
    <p:sldId id="272" r:id="rId12"/>
    <p:sldId id="273" r:id="rId13"/>
    <p:sldId id="274" r:id="rId14"/>
    <p:sldId id="275" r:id="rId15"/>
    <p:sldId id="276" r:id="rId16"/>
    <p:sldId id="282" r:id="rId17"/>
    <p:sldId id="277" r:id="rId18"/>
    <p:sldId id="278" r:id="rId19"/>
    <p:sldId id="279" r:id="rId20"/>
    <p:sldId id="280" r:id="rId21"/>
    <p:sldId id="281" r:id="rId22"/>
    <p:sldId id="432" r:id="rId23"/>
    <p:sldId id="284" r:id="rId24"/>
    <p:sldId id="433" r:id="rId25"/>
    <p:sldId id="286" r:id="rId26"/>
    <p:sldId id="287" r:id="rId27"/>
    <p:sldId id="430" r:id="rId28"/>
    <p:sldId id="288" r:id="rId29"/>
    <p:sldId id="289" r:id="rId30"/>
    <p:sldId id="434" r:id="rId31"/>
    <p:sldId id="291" r:id="rId32"/>
    <p:sldId id="292" r:id="rId33"/>
    <p:sldId id="293" r:id="rId34"/>
    <p:sldId id="295" r:id="rId35"/>
    <p:sldId id="297" r:id="rId36"/>
    <p:sldId id="435" r:id="rId37"/>
    <p:sldId id="298" r:id="rId38"/>
    <p:sldId id="411" r:id="rId39"/>
    <p:sldId id="339" r:id="rId40"/>
    <p:sldId id="299" r:id="rId41"/>
    <p:sldId id="300" r:id="rId42"/>
    <p:sldId id="436" r:id="rId43"/>
    <p:sldId id="301" r:id="rId44"/>
    <p:sldId id="422" r:id="rId45"/>
    <p:sldId id="302" r:id="rId46"/>
    <p:sldId id="303" r:id="rId47"/>
    <p:sldId id="304" r:id="rId48"/>
    <p:sldId id="437" r:id="rId49"/>
    <p:sldId id="305" r:id="rId50"/>
    <p:sldId id="307" r:id="rId51"/>
    <p:sldId id="309" r:id="rId52"/>
    <p:sldId id="310" r:id="rId53"/>
    <p:sldId id="311" r:id="rId54"/>
    <p:sldId id="314" r:id="rId55"/>
    <p:sldId id="312" r:id="rId56"/>
    <p:sldId id="315" r:id="rId57"/>
    <p:sldId id="412" r:id="rId58"/>
    <p:sldId id="316" r:id="rId59"/>
    <p:sldId id="317" r:id="rId60"/>
    <p:sldId id="318" r:id="rId61"/>
    <p:sldId id="320" r:id="rId62"/>
    <p:sldId id="321" r:id="rId63"/>
    <p:sldId id="322" r:id="rId64"/>
    <p:sldId id="323" r:id="rId65"/>
    <p:sldId id="324" r:id="rId66"/>
    <p:sldId id="325" r:id="rId67"/>
    <p:sldId id="326" r:id="rId68"/>
    <p:sldId id="328" r:id="rId69"/>
    <p:sldId id="329" r:id="rId70"/>
    <p:sldId id="330" r:id="rId71"/>
    <p:sldId id="331" r:id="rId72"/>
    <p:sldId id="332" r:id="rId73"/>
    <p:sldId id="334" r:id="rId74"/>
    <p:sldId id="338" r:id="rId75"/>
    <p:sldId id="337"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7" d="100"/>
          <a:sy n="67"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D1851-1E1F-4AAF-A82F-C73140350F2D}"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80021-3968-46B2-BF6B-5B084635A3D3}" type="slidenum">
              <a:rPr lang="en-US" smtClean="0"/>
              <a:t>‹#›</a:t>
            </a:fld>
            <a:endParaRPr lang="en-US"/>
          </a:p>
        </p:txBody>
      </p:sp>
    </p:spTree>
    <p:extLst>
      <p:ext uri="{BB962C8B-B14F-4D97-AF65-F5344CB8AC3E}">
        <p14:creationId xmlns:p14="http://schemas.microsoft.com/office/powerpoint/2010/main" val="374554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eople's_Republic_of_China" TargetMode="External"/><Relationship Id="rId3" Type="http://schemas.openxmlformats.org/officeDocument/2006/relationships/hyperlink" Target="http://en.wikipedia.org/wiki/Catholic" TargetMode="External"/><Relationship Id="rId7" Type="http://schemas.openxmlformats.org/officeDocument/2006/relationships/hyperlink" Target="http://en.wikipedia.org/wiki/Tibe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country" TargetMode="External"/><Relationship Id="rId11" Type="http://schemas.openxmlformats.org/officeDocument/2006/relationships/hyperlink" Target="http://www.unhcr.org/refworld/topic,45a5199f2,45a5f8b22,488f180d1e,0.html" TargetMode="External"/><Relationship Id="rId5" Type="http://schemas.openxmlformats.org/officeDocument/2006/relationships/hyperlink" Target="http://en.wikipedia.org/wiki/nation" TargetMode="External"/><Relationship Id="rId10" Type="http://schemas.openxmlformats.org/officeDocument/2006/relationships/hyperlink" Target="http://en.wikipedia.org/wiki/Netherlands#Religion" TargetMode="External"/><Relationship Id="rId4" Type="http://schemas.openxmlformats.org/officeDocument/2006/relationships/hyperlink" Target="http://en.wikipedia.org/wiki/Protestant" TargetMode="External"/><Relationship Id="rId9" Type="http://schemas.openxmlformats.org/officeDocument/2006/relationships/hyperlink" Target="http://en.wikipedia.org/wiki/Vajraya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Western_Schism" TargetMode="External"/><Relationship Id="rId13" Type="http://schemas.openxmlformats.org/officeDocument/2006/relationships/hyperlink" Target="http://en.wikipedia.org/wiki/East%E2%80%93West_Schism#cite_note-4" TargetMode="External"/><Relationship Id="rId18" Type="http://schemas.openxmlformats.org/officeDocument/2006/relationships/hyperlink" Target="http://en.wikipedia.org/wiki/East%E2%80%93West_Schism#cite_note-Bury-12" TargetMode="External"/><Relationship Id="rId3" Type="http://schemas.openxmlformats.org/officeDocument/2006/relationships/hyperlink" Target="http://en.wikipedia.org/wiki/Chalcedonian_Christianity" TargetMode="External"/><Relationship Id="rId7" Type="http://schemas.openxmlformats.org/officeDocument/2006/relationships/hyperlink" Target="http://en.wikipedia.org/wiki/Schism_(religion)" TargetMode="External"/><Relationship Id="rId12" Type="http://schemas.openxmlformats.org/officeDocument/2006/relationships/hyperlink" Target="http://en.wikipedia.org/wiki/East%E2%80%93West_Schism#cite_note-3" TargetMode="External"/><Relationship Id="rId17" Type="http://schemas.openxmlformats.org/officeDocument/2006/relationships/hyperlink" Target="http://en.wikipedia.org/wiki/East%E2%80%93West_Schism#cite_note-11" TargetMode="External"/><Relationship Id="rId2" Type="http://schemas.openxmlformats.org/officeDocument/2006/relationships/slide" Target="../slides/slide15.xml"/><Relationship Id="rId16" Type="http://schemas.openxmlformats.org/officeDocument/2006/relationships/hyperlink" Target="http://en.wikipedia.org/wiki/East%E2%80%93West_Schism#cite_note-10" TargetMode="External"/><Relationship Id="rId1" Type="http://schemas.openxmlformats.org/officeDocument/2006/relationships/notesMaster" Target="../notesMasters/notesMaster1.xml"/><Relationship Id="rId6" Type="http://schemas.openxmlformats.org/officeDocument/2006/relationships/hyperlink" Target="http://en.wikipedia.org/wiki/Roman_Catholic_Church" TargetMode="External"/><Relationship Id="rId11" Type="http://schemas.openxmlformats.org/officeDocument/2006/relationships/hyperlink" Target="http://en.wikipedia.org/wiki/East%E2%80%93West_Schism#cite_note-Cross-2" TargetMode="External"/><Relationship Id="rId5" Type="http://schemas.openxmlformats.org/officeDocument/2006/relationships/hyperlink" Target="http://en.wikipedia.org/wiki/Eastern_Orthodox_Church" TargetMode="External"/><Relationship Id="rId15" Type="http://schemas.openxmlformats.org/officeDocument/2006/relationships/hyperlink" Target="http://en.wikipedia.org/wiki/Michael_Cerularius" TargetMode="External"/><Relationship Id="rId10" Type="http://schemas.openxmlformats.org/officeDocument/2006/relationships/hyperlink" Target="http://en.wikipedia.org/wiki/Eastern_Orthodox_%E2%80%93_Roman_Catholic_theological_differences" TargetMode="External"/><Relationship Id="rId19" Type="http://schemas.openxmlformats.org/officeDocument/2006/relationships/hyperlink" Target="http://en.wikipedia.org/wiki/Papal_legate" TargetMode="External"/><Relationship Id="rId4" Type="http://schemas.openxmlformats.org/officeDocument/2006/relationships/hyperlink" Target="http://en.wikipedia.org/wiki/Greek_East_and_Latin_West" TargetMode="External"/><Relationship Id="rId9" Type="http://schemas.openxmlformats.org/officeDocument/2006/relationships/hyperlink" Target="http://en.wikipedia.org/wiki/East%E2%80%93West_Schism#cite_note-1" TargetMode="External"/><Relationship Id="rId14" Type="http://schemas.openxmlformats.org/officeDocument/2006/relationships/hyperlink" Target="http://en.wikipedia.org/wiki/Patriarch_of_Constantinop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This map shows the religion practiced by the majority of religious persons in the states of the world. It does not depict non-religious populations. (For example, although recent surveys estimate that 43-54% of French, and 46-85% of Swedes self-identify as atheist, agnostic, or non-spriritual, those nations are depicted as </a:t>
            </a:r>
            <a:r>
              <a:rPr lang="en-US" sz="1200" b="0" i="1" u="none" strike="noStrike" kern="1200" dirty="0">
                <a:solidFill>
                  <a:schemeClr val="tx1"/>
                </a:solidFill>
                <a:effectLst/>
                <a:latin typeface="+mn-lt"/>
                <a:ea typeface="+mn-ea"/>
                <a:cs typeface="+mn-cs"/>
                <a:hlinkClick r:id="rId3" tooltip="en:Catholic"/>
              </a:rPr>
              <a:t>Catholic</a:t>
            </a:r>
            <a:r>
              <a:rPr lang="en-US" sz="1200" b="0" i="0"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hlinkClick r:id="rId4" tooltip="en:Protestant"/>
              </a:rPr>
              <a:t>Protestant</a:t>
            </a:r>
            <a:r>
              <a:rPr lang="en-US" sz="1200" b="0" i="0" kern="1200" dirty="0">
                <a:solidFill>
                  <a:schemeClr val="tx1"/>
                </a:solidFill>
                <a:effectLst/>
                <a:latin typeface="+mn-lt"/>
                <a:ea typeface="+mn-ea"/>
                <a:cs typeface="+mn-cs"/>
              </a:rPr>
              <a:t>, respectively.) If the ratio of the largest religious group to the next largest religious group is less than 60:40, then the color of the state is a blend of the colors of the two largest groups. Therefore: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Countries such as Lebanon receive a blend of colors representing the two main religious groups i.e. Christians and Muslims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States consisting of multiple </a:t>
            </a:r>
            <a:r>
              <a:rPr lang="en-US" sz="1200" b="0" i="0" u="none" strike="noStrike" kern="1200" dirty="0">
                <a:solidFill>
                  <a:schemeClr val="tx1"/>
                </a:solidFill>
                <a:effectLst/>
                <a:latin typeface="+mn-lt"/>
                <a:ea typeface="+mn-ea"/>
                <a:cs typeface="+mn-cs"/>
                <a:hlinkClick r:id="rId5" tooltip="en:nation"/>
              </a:rPr>
              <a:t>nations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en:country"/>
              </a:rPr>
              <a:t>countries</a:t>
            </a:r>
            <a:r>
              <a:rPr lang="en-US" sz="1200" b="0" i="0" kern="1200" dirty="0">
                <a:solidFill>
                  <a:schemeClr val="tx1"/>
                </a:solidFill>
                <a:effectLst/>
                <a:latin typeface="+mn-lt"/>
                <a:ea typeface="+mn-ea"/>
                <a:cs typeface="+mn-cs"/>
              </a:rPr>
              <a:t>, or autonomous regions receive a single color determined by the aggregate of their inhabitants. Thus, </a:t>
            </a:r>
            <a:r>
              <a:rPr lang="en-US" sz="1200" b="0" i="0" u="none" strike="noStrike" kern="1200" dirty="0">
                <a:solidFill>
                  <a:schemeClr val="tx1"/>
                </a:solidFill>
                <a:effectLst/>
                <a:latin typeface="+mn-lt"/>
                <a:ea typeface="+mn-ea"/>
                <a:cs typeface="+mn-cs"/>
                <a:hlinkClick r:id="rId7" tooltip="en:Tibet"/>
              </a:rPr>
              <a:t>Tibet</a:t>
            </a:r>
            <a:r>
              <a:rPr lang="en-US" sz="1200" b="0" i="0" kern="1200" dirty="0">
                <a:solidFill>
                  <a:schemeClr val="tx1"/>
                </a:solidFill>
                <a:effectLst/>
                <a:latin typeface="+mn-lt"/>
                <a:ea typeface="+mn-ea"/>
                <a:cs typeface="+mn-cs"/>
              </a:rPr>
              <a:t>, for example, receives the same color as the </a:t>
            </a:r>
            <a:r>
              <a:rPr lang="en-US" sz="1200" b="0" i="0" u="none" strike="noStrike" kern="1200" dirty="0">
                <a:solidFill>
                  <a:schemeClr val="tx1"/>
                </a:solidFill>
                <a:effectLst/>
                <a:latin typeface="+mn-lt"/>
                <a:ea typeface="+mn-ea"/>
                <a:cs typeface="+mn-cs"/>
                <a:hlinkClick r:id="rId8" tooltip="en:People's Republic of China"/>
              </a:rPr>
              <a:t>People's Republic of China</a:t>
            </a:r>
            <a:r>
              <a:rPr lang="en-US" sz="1200" b="0" i="0" kern="1200" dirty="0">
                <a:solidFill>
                  <a:schemeClr val="tx1"/>
                </a:solidFill>
                <a:effectLst/>
                <a:latin typeface="+mn-lt"/>
                <a:ea typeface="+mn-ea"/>
                <a:cs typeface="+mn-cs"/>
              </a:rPr>
              <a:t>, even though that color does not accurately describe the </a:t>
            </a:r>
            <a:r>
              <a:rPr lang="en-US" sz="1200" b="0" i="0" u="none" strike="noStrike" kern="1200" dirty="0">
                <a:solidFill>
                  <a:schemeClr val="tx1"/>
                </a:solidFill>
                <a:effectLst/>
                <a:latin typeface="+mn-lt"/>
                <a:ea typeface="+mn-ea"/>
                <a:cs typeface="+mn-cs"/>
                <a:hlinkClick r:id="rId9" tooltip="en:Vajrayana"/>
              </a:rPr>
              <a:t>Vajrayana Buddhist</a:t>
            </a:r>
            <a:r>
              <a:rPr lang="en-US" sz="1200" b="0" i="0" kern="1200" dirty="0">
                <a:solidFill>
                  <a:schemeClr val="tx1"/>
                </a:solidFill>
                <a:effectLst/>
                <a:latin typeface="+mn-lt"/>
                <a:ea typeface="+mn-ea"/>
                <a:cs typeface="+mn-cs"/>
              </a:rPr>
              <a:t> religious affiliation of its inhabitants.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Persons without a religion (atheists) are not counted in determining the majority religion. Because of this, the Netherlands is colored steel-blue (mixed Protestant and Catholic), even though there are more non-religious people than there are Catholics, who constitute the largest religious group</a:t>
            </a:r>
            <a:r>
              <a:rPr lang="en-US" sz="1200" b="0" i="0" u="none" strike="noStrike" kern="12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Regions within a state whose predominant religion is different from the plurality religion of the nation-state are not separately indicated. Thus, the southern islands of Mindanao, the Sulu archipelago and parts of Palawan which contain most of the Philippines small 5% to 10% Muslim population are painted Catholic pink. Russia is painted Orthodox purple because its officially small Muslim population who cluster around the Caucasus and Tatarstan at 5% to 6%, according to Russian state figures are not numerous enough to justify a mixed green-pink color.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Iraq, Shi'ite Muslims are generally estimated to form around 60% to 65% of the population while the large Sunni Muslim minority consists of 35% of the population and Christians only 3% which justifies coloring this state a light green in favor of Shi'ite Islam.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contrast, Yemen is colored a mix of light and dark green to reflect the fact that no religious group forms 60% of its population; the UNHCR</a:t>
            </a:r>
            <a:r>
              <a:rPr lang="en-US" sz="1200" b="0" i="0" u="none" strike="noStrike" kern="1200" dirty="0">
                <a:solidFill>
                  <a:schemeClr val="tx1"/>
                </a:solidFill>
                <a:effectLst/>
                <a:latin typeface="+mn-lt"/>
                <a:ea typeface="+mn-ea"/>
                <a:cs typeface="+mn-cs"/>
                <a:hlinkClick r:id="rId11"/>
              </a:rPr>
              <a:t>[3]</a:t>
            </a:r>
            <a:r>
              <a:rPr lang="en-US" sz="1200" b="0" i="0" kern="1200" dirty="0">
                <a:solidFill>
                  <a:schemeClr val="tx1"/>
                </a:solidFill>
                <a:effectLst/>
                <a:latin typeface="+mn-lt"/>
                <a:ea typeface="+mn-ea"/>
                <a:cs typeface="+mn-cs"/>
              </a:rPr>
              <a:t> reports that its Shia Zaydi minority forms 45% of the population whereas Sunni Muslims comprise 53% of the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interesting to note that predominantly Hindu majority India--at 80.5%--according to the 2001 census has the third largest population of Muslims in any country of the world which stands at 13.4% of this state.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8D3C50B-E06E-497B-909B-94429D0AB470}" type="slidenum">
              <a:rPr lang="en-US" smtClean="0"/>
              <a:pPr>
                <a:defRPr/>
              </a:pPr>
              <a:t>2</a:t>
            </a:fld>
            <a:endParaRPr lang="en-US" dirty="0"/>
          </a:p>
        </p:txBody>
      </p:sp>
    </p:spTree>
    <p:extLst>
      <p:ext uri="{BB962C8B-B14F-4D97-AF65-F5344CB8AC3E}">
        <p14:creationId xmlns:p14="http://schemas.microsoft.com/office/powerpoint/2010/main" val="88531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E0CC80BF-5EE6-4EA9-9A67-DE95CD4714C5}" type="slidenum">
              <a:rPr lang="en-US" altLang="en-US" smtClean="0">
                <a:latin typeface="Palatino" pitchFamily="18" charset="0"/>
              </a:rPr>
              <a:pPr/>
              <a:t>3</a:t>
            </a:fld>
            <a:endParaRPr lang="en-US" altLang="en-US" dirty="0">
              <a:latin typeface="Palatino" pitchFamily="18" charset="0"/>
            </a:endParaRPr>
          </a:p>
        </p:txBody>
      </p:sp>
    </p:spTree>
    <p:extLst>
      <p:ext uri="{BB962C8B-B14F-4D97-AF65-F5344CB8AC3E}">
        <p14:creationId xmlns:p14="http://schemas.microsoft.com/office/powerpoint/2010/main" val="131857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406C91A-3E26-44DD-A552-153FB4344C6E}" type="slidenum">
              <a:rPr lang="en-US" altLang="en-US" smtClean="0">
                <a:latin typeface="Palatino" pitchFamily="18" charset="0"/>
              </a:rPr>
              <a:pPr/>
              <a:t>4</a:t>
            </a:fld>
            <a:endParaRPr lang="en-US" altLang="en-US" dirty="0">
              <a:latin typeface="Palatino" pitchFamily="18" charset="0"/>
            </a:endParaRPr>
          </a:p>
        </p:txBody>
      </p:sp>
    </p:spTree>
    <p:extLst>
      <p:ext uri="{BB962C8B-B14F-4D97-AF65-F5344CB8AC3E}">
        <p14:creationId xmlns:p14="http://schemas.microsoft.com/office/powerpoint/2010/main" val="314641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D3C50B-E06E-497B-909B-94429D0AB470}" type="slidenum">
              <a:rPr lang="en-US" smtClean="0"/>
              <a:pPr>
                <a:defRPr/>
              </a:pPr>
              <a:t>10</a:t>
            </a:fld>
            <a:endParaRPr lang="en-US" dirty="0"/>
          </a:p>
        </p:txBody>
      </p:sp>
    </p:spTree>
    <p:extLst>
      <p:ext uri="{BB962C8B-B14F-4D97-AF65-F5344CB8AC3E}">
        <p14:creationId xmlns:p14="http://schemas.microsoft.com/office/powerpoint/2010/main" val="32983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27075" indent="-279400">
              <a:defRPr sz="1200">
                <a:solidFill>
                  <a:schemeClr val="tx1"/>
                </a:solidFill>
                <a:latin typeface="Calibri" pitchFamily="34" charset="0"/>
              </a:defRPr>
            </a:lvl2pPr>
            <a:lvl3pPr marL="1119188" indent="-223838">
              <a:defRPr sz="1200">
                <a:solidFill>
                  <a:schemeClr val="tx1"/>
                </a:solidFill>
                <a:latin typeface="Calibri" pitchFamily="34" charset="0"/>
              </a:defRPr>
            </a:lvl3pPr>
            <a:lvl4pPr marL="1566863" indent="-223838">
              <a:defRPr sz="1200">
                <a:solidFill>
                  <a:schemeClr val="tx1"/>
                </a:solidFill>
                <a:latin typeface="Calibri" pitchFamily="34" charset="0"/>
              </a:defRPr>
            </a:lvl4pPr>
            <a:lvl5pPr marL="2014538" indent="-223838">
              <a:defRPr sz="1200">
                <a:solidFill>
                  <a:schemeClr val="tx1"/>
                </a:solidFill>
                <a:latin typeface="Calibri" pitchFamily="34" charset="0"/>
              </a:defRPr>
            </a:lvl5pPr>
            <a:lvl6pPr marL="2471738" indent="-223838" eaLnBrk="0" fontAlgn="base" hangingPunct="0">
              <a:spcBef>
                <a:spcPct val="30000"/>
              </a:spcBef>
              <a:spcAft>
                <a:spcPct val="0"/>
              </a:spcAft>
              <a:defRPr sz="1200">
                <a:solidFill>
                  <a:schemeClr val="tx1"/>
                </a:solidFill>
                <a:latin typeface="Calibri" pitchFamily="34" charset="0"/>
              </a:defRPr>
            </a:lvl6pPr>
            <a:lvl7pPr marL="2928938" indent="-223838" eaLnBrk="0" fontAlgn="base" hangingPunct="0">
              <a:spcBef>
                <a:spcPct val="30000"/>
              </a:spcBef>
              <a:spcAft>
                <a:spcPct val="0"/>
              </a:spcAft>
              <a:defRPr sz="1200">
                <a:solidFill>
                  <a:schemeClr val="tx1"/>
                </a:solidFill>
                <a:latin typeface="Calibri" pitchFamily="34" charset="0"/>
              </a:defRPr>
            </a:lvl7pPr>
            <a:lvl8pPr marL="3386138" indent="-223838" eaLnBrk="0" fontAlgn="base" hangingPunct="0">
              <a:spcBef>
                <a:spcPct val="30000"/>
              </a:spcBef>
              <a:spcAft>
                <a:spcPct val="0"/>
              </a:spcAft>
              <a:defRPr sz="1200">
                <a:solidFill>
                  <a:schemeClr val="tx1"/>
                </a:solidFill>
                <a:latin typeface="Calibri" pitchFamily="34" charset="0"/>
              </a:defRPr>
            </a:lvl8pPr>
            <a:lvl9pPr marL="3843338" indent="-223838" eaLnBrk="0" fontAlgn="base" hangingPunct="0">
              <a:spcBef>
                <a:spcPct val="30000"/>
              </a:spcBef>
              <a:spcAft>
                <a:spcPct val="0"/>
              </a:spcAft>
              <a:defRPr sz="1200">
                <a:solidFill>
                  <a:schemeClr val="tx1"/>
                </a:solidFill>
                <a:latin typeface="Calibri" pitchFamily="34" charset="0"/>
              </a:defRPr>
            </a:lvl9pPr>
          </a:lstStyle>
          <a:p>
            <a:fld id="{F04ED173-8043-4B0D-B203-6B1FD1E1ACEF}" type="slidenum">
              <a:rPr lang="en-US" altLang="en-US" smtClean="0">
                <a:latin typeface="Times New Roman" pitchFamily="18" charset="0"/>
              </a:rPr>
              <a:pPr/>
              <a:t>15</a:t>
            </a:fld>
            <a:endParaRPr lang="en-US" altLang="en-US" dirty="0">
              <a:latin typeface="Times New Roman" pitchFamily="18"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mj-lt"/>
              <a:buAutoNum type="arabicPeriod"/>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East–West Schism</a:t>
            </a:r>
            <a:r>
              <a:rPr lang="en-US" sz="1200" b="0" i="0" kern="1200" dirty="0">
                <a:solidFill>
                  <a:schemeClr val="tx1"/>
                </a:solidFill>
                <a:effectLst/>
                <a:latin typeface="+mn-lt"/>
                <a:ea typeface="+mn-ea"/>
                <a:cs typeface="+mn-cs"/>
              </a:rPr>
              <a:t> is the medieval division of </a:t>
            </a:r>
            <a:r>
              <a:rPr lang="en-US" sz="1200" b="0" i="0" u="none" strike="noStrike" kern="1200" dirty="0">
                <a:solidFill>
                  <a:schemeClr val="tx1"/>
                </a:solidFill>
                <a:effectLst/>
                <a:latin typeface="+mn-lt"/>
                <a:ea typeface="+mn-ea"/>
                <a:cs typeface="+mn-cs"/>
                <a:hlinkClick r:id="rId3" tooltip="Chalcedonian Christianity"/>
              </a:rPr>
              <a:t>Chalcedonian Christianity</a:t>
            </a:r>
            <a:r>
              <a:rPr lang="en-US" sz="1200" b="0" i="0" kern="1200" dirty="0">
                <a:solidFill>
                  <a:schemeClr val="tx1"/>
                </a:solidFill>
                <a:effectLst/>
                <a:latin typeface="+mn-lt"/>
                <a:ea typeface="+mn-ea"/>
                <a:cs typeface="+mn-cs"/>
              </a:rPr>
              <a:t> into </a:t>
            </a:r>
            <a:r>
              <a:rPr lang="en-US" sz="1200" b="0" i="0" u="none" strike="noStrike" kern="1200" dirty="0">
                <a:solidFill>
                  <a:schemeClr val="tx1"/>
                </a:solidFill>
                <a:effectLst/>
                <a:latin typeface="+mn-lt"/>
                <a:ea typeface="+mn-ea"/>
                <a:cs typeface="+mn-cs"/>
                <a:hlinkClick r:id="rId4" tooltip="Greek East and Latin West"/>
              </a:rPr>
              <a:t>Eastern (Greek) and Western (Latin) branches</a:t>
            </a:r>
            <a:r>
              <a:rPr lang="en-US" sz="1200" b="0" i="0" kern="1200" dirty="0">
                <a:solidFill>
                  <a:schemeClr val="tx1"/>
                </a:solidFill>
                <a:effectLst/>
                <a:latin typeface="+mn-lt"/>
                <a:ea typeface="+mn-ea"/>
                <a:cs typeface="+mn-cs"/>
              </a:rPr>
              <a:t>, which later became commonly known as the </a:t>
            </a:r>
            <a:r>
              <a:rPr lang="en-US" sz="1200" b="0" i="0" u="none" strike="noStrike" kern="1200" dirty="0">
                <a:solidFill>
                  <a:schemeClr val="tx1"/>
                </a:solidFill>
                <a:effectLst/>
                <a:latin typeface="+mn-lt"/>
                <a:ea typeface="+mn-ea"/>
                <a:cs typeface="+mn-cs"/>
                <a:hlinkClick r:id="rId5" tooltip="Eastern Orthodox Church"/>
              </a:rPr>
              <a:t>Eastern Orthodox Church</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6" tooltip="Roman Catholic Church"/>
              </a:rPr>
              <a:t>Roman Catholic Church</a:t>
            </a:r>
            <a:r>
              <a:rPr lang="en-US" sz="1200" b="0" i="0" kern="1200" dirty="0">
                <a:solidFill>
                  <a:schemeClr val="tx1"/>
                </a:solidFill>
                <a:effectLst/>
                <a:latin typeface="+mn-lt"/>
                <a:ea typeface="+mn-ea"/>
                <a:cs typeface="+mn-cs"/>
              </a:rPr>
              <a:t>, respectively. The East–West Schism is the larger and more lasting of the two </a:t>
            </a:r>
            <a:r>
              <a:rPr lang="en-US" sz="1200" b="0" i="0" u="none" strike="noStrike" kern="1200" dirty="0">
                <a:solidFill>
                  <a:schemeClr val="tx1"/>
                </a:solidFill>
                <a:effectLst/>
                <a:latin typeface="+mn-lt"/>
                <a:ea typeface="+mn-ea"/>
                <a:cs typeface="+mn-cs"/>
                <a:hlinkClick r:id="rId7" tooltip="Schism (religion)"/>
              </a:rPr>
              <a:t>schisms</a:t>
            </a:r>
            <a:r>
              <a:rPr lang="en-US" sz="1200" b="0" i="0" kern="1200" dirty="0">
                <a:solidFill>
                  <a:schemeClr val="tx1"/>
                </a:solidFill>
                <a:effectLst/>
                <a:latin typeface="+mn-lt"/>
                <a:ea typeface="+mn-ea"/>
                <a:cs typeface="+mn-cs"/>
              </a:rPr>
              <a:t> to which the term "</a:t>
            </a:r>
            <a:r>
              <a:rPr lang="en-US" sz="1200" b="1" i="0" kern="1200" dirty="0">
                <a:solidFill>
                  <a:schemeClr val="tx1"/>
                </a:solidFill>
                <a:effectLst/>
                <a:latin typeface="+mn-lt"/>
                <a:ea typeface="+mn-ea"/>
                <a:cs typeface="+mn-cs"/>
              </a:rPr>
              <a:t>Great Schism</a:t>
            </a:r>
            <a:r>
              <a:rPr lang="en-US" sz="1200" b="0" i="0" kern="1200" dirty="0">
                <a:solidFill>
                  <a:schemeClr val="tx1"/>
                </a:solidFill>
                <a:effectLst/>
                <a:latin typeface="+mn-lt"/>
                <a:ea typeface="+mn-ea"/>
                <a:cs typeface="+mn-cs"/>
              </a:rPr>
              <a:t>" is applied (the other being the </a:t>
            </a:r>
            <a:r>
              <a:rPr lang="en-US" sz="1200" b="0" i="0" u="none" strike="noStrike" kern="1200" dirty="0">
                <a:solidFill>
                  <a:schemeClr val="tx1"/>
                </a:solidFill>
                <a:effectLst/>
                <a:latin typeface="+mn-lt"/>
                <a:ea typeface="+mn-ea"/>
                <a:cs typeface="+mn-cs"/>
                <a:hlinkClick r:id="rId8" tooltip="Western Schism"/>
              </a:rPr>
              <a:t>Western Schism</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9"/>
              </a:rPr>
              <a:t>[1]</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Relations between East and West had long been embittered by </a:t>
            </a:r>
            <a:r>
              <a:rPr lang="en-US" sz="1200" b="0" i="0" u="none" strike="noStrike" kern="1200" dirty="0">
                <a:solidFill>
                  <a:schemeClr val="tx1"/>
                </a:solidFill>
                <a:effectLst/>
                <a:latin typeface="+mn-lt"/>
                <a:ea typeface="+mn-ea"/>
                <a:cs typeface="+mn-cs"/>
                <a:hlinkClick r:id="rId10" tooltip="Eastern Orthodox – Roman Catholic theological differences"/>
              </a:rPr>
              <a:t>ecclesiastical differences and theological disputes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1"/>
              </a:rPr>
              <a:t>[2]</a:t>
            </a:r>
            <a:r>
              <a:rPr lang="en-US" sz="1200" b="0" i="0" u="none" strike="noStrike" kern="1200" baseline="30000" dirty="0">
                <a:solidFill>
                  <a:schemeClr val="tx1"/>
                </a:solidFill>
                <a:effectLst/>
                <a:latin typeface="+mn-lt"/>
                <a:ea typeface="+mn-ea"/>
                <a:cs typeface="+mn-cs"/>
                <a:hlinkClick r:id="rId12"/>
              </a:rPr>
              <a:t>[3]</a:t>
            </a:r>
            <a:r>
              <a:rPr lang="en-US" sz="1200" b="0" i="0" u="none" strike="noStrike" kern="1200" baseline="30000" dirty="0">
                <a:solidFill>
                  <a:schemeClr val="tx1"/>
                </a:solidFill>
                <a:effectLst/>
                <a:latin typeface="+mn-lt"/>
                <a:ea typeface="+mn-ea"/>
                <a:cs typeface="+mn-cs"/>
                <a:hlinkClick r:id="rId13"/>
              </a:rPr>
              <a:t>[4]</a:t>
            </a:r>
            <a:r>
              <a:rPr lang="en-US" sz="1200" b="0" i="0" kern="1200" dirty="0">
                <a:solidFill>
                  <a:schemeClr val="tx1"/>
                </a:solidFill>
                <a:effectLst/>
                <a:latin typeface="+mn-lt"/>
                <a:ea typeface="+mn-ea"/>
                <a:cs typeface="+mn-cs"/>
              </a:rPr>
              <a:t> Prominent among these were the issues of the source of the Holy Spirit, communion and Papal</a:t>
            </a:r>
            <a:r>
              <a:rPr lang="en-US" sz="1200" b="0" i="0" kern="1200" baseline="0" dirty="0">
                <a:solidFill>
                  <a:schemeClr val="tx1"/>
                </a:solidFill>
                <a:effectLst/>
                <a:latin typeface="+mn-lt"/>
                <a:ea typeface="+mn-ea"/>
                <a:cs typeface="+mn-cs"/>
              </a:rPr>
              <a:t> power (universal jurisdiction. </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In 1053, the first step was taken in the process which led to formal schism. </a:t>
            </a:r>
            <a:r>
              <a:rPr lang="en-US" sz="1200" b="0" i="0" u="none" strike="noStrike" kern="1200" dirty="0">
                <a:solidFill>
                  <a:schemeClr val="tx1"/>
                </a:solidFill>
                <a:effectLst/>
                <a:latin typeface="+mn-lt"/>
                <a:ea typeface="+mn-ea"/>
                <a:cs typeface="+mn-cs"/>
                <a:hlinkClick r:id="rId14" tooltip="Patriarch of Constantinople"/>
              </a:rPr>
              <a:t>Patriarch of Constantinople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5" tooltip="Michael Cerularius"/>
              </a:rPr>
              <a:t>Michael Cerularius</a:t>
            </a:r>
            <a:r>
              <a:rPr lang="en-US" sz="1200" b="0" i="0" kern="1200" dirty="0">
                <a:solidFill>
                  <a:schemeClr val="tx1"/>
                </a:solidFill>
                <a:effectLst/>
                <a:latin typeface="+mn-lt"/>
                <a:ea typeface="+mn-ea"/>
                <a:cs typeface="+mn-cs"/>
              </a:rPr>
              <a:t> ordered the closure of all Latin churches in Constantinople.</a:t>
            </a:r>
            <a:r>
              <a:rPr lang="en-US" sz="1200" b="0" i="0" u="none" strike="noStrike" kern="1200" baseline="30000" dirty="0">
                <a:solidFill>
                  <a:schemeClr val="tx1"/>
                </a:solidFill>
                <a:effectLst/>
                <a:latin typeface="+mn-lt"/>
                <a:ea typeface="+mn-ea"/>
                <a:cs typeface="+mn-cs"/>
                <a:hlinkClick r:id="rId16"/>
              </a:rPr>
              <a:t>[9]</a:t>
            </a:r>
            <a:r>
              <a:rPr lang="en-US" sz="1200" b="0" i="0" u="none" strike="noStrike" kern="1200" baseline="30000" dirty="0">
                <a:solidFill>
                  <a:schemeClr val="tx1"/>
                </a:solidFill>
                <a:effectLst/>
                <a:latin typeface="+mn-lt"/>
                <a:ea typeface="+mn-ea"/>
                <a:cs typeface="+mn-cs"/>
                <a:hlinkClick r:id="rId17"/>
              </a:rPr>
              <a:t>[10]</a:t>
            </a:r>
            <a:r>
              <a:rPr lang="en-US" sz="1200" b="0" i="0" u="none" strike="noStrike" kern="1200" baseline="30000" dirty="0">
                <a:solidFill>
                  <a:schemeClr val="tx1"/>
                </a:solidFill>
                <a:effectLst/>
                <a:latin typeface="+mn-lt"/>
                <a:ea typeface="+mn-ea"/>
                <a:cs typeface="+mn-cs"/>
                <a:hlinkClick r:id="rId18"/>
              </a:rPr>
              <a:t>[11]</a:t>
            </a:r>
            <a:r>
              <a:rPr lang="en-US" sz="1200" b="0" i="0" kern="1200" dirty="0">
                <a:solidFill>
                  <a:schemeClr val="tx1"/>
                </a:solidFill>
                <a:effectLst/>
                <a:latin typeface="+mn-lt"/>
                <a:ea typeface="+mn-ea"/>
                <a:cs typeface="+mn-cs"/>
              </a:rPr>
              <a:t> </a:t>
            </a:r>
          </a:p>
          <a:p>
            <a:pPr marL="228600" indent="-228600">
              <a:buFont typeface="+mj-lt"/>
              <a:buAutoNum type="arabicPeriod"/>
            </a:pPr>
            <a:r>
              <a:rPr lang="en-US" sz="1200" b="0" i="0" kern="1200" dirty="0">
                <a:solidFill>
                  <a:schemeClr val="tx1"/>
                </a:solidFill>
                <a:effectLst/>
                <a:latin typeface="+mn-lt"/>
                <a:ea typeface="+mn-ea"/>
                <a:cs typeface="+mn-cs"/>
              </a:rPr>
              <a:t>In 1054, the </a:t>
            </a:r>
            <a:r>
              <a:rPr lang="en-US" sz="1200" b="0" i="0" u="none" strike="noStrike" kern="1200" dirty="0">
                <a:solidFill>
                  <a:schemeClr val="tx1"/>
                </a:solidFill>
                <a:effectLst/>
                <a:latin typeface="+mn-lt"/>
                <a:ea typeface="+mn-ea"/>
                <a:cs typeface="+mn-cs"/>
                <a:hlinkClick r:id="rId19" tooltip="Papal legate"/>
              </a:rPr>
              <a:t>Papal legate</a:t>
            </a:r>
            <a:r>
              <a:rPr lang="en-US" sz="1200" b="0" i="0" kern="1200" dirty="0">
                <a:solidFill>
                  <a:schemeClr val="tx1"/>
                </a:solidFill>
                <a:effectLst/>
                <a:latin typeface="+mn-lt"/>
                <a:ea typeface="+mn-ea"/>
                <a:cs typeface="+mn-cs"/>
              </a:rPr>
              <a:t> traveled to Constantinople for purposes that included insisting Rome's claim to be the head and mother of the churches.</a:t>
            </a:r>
            <a:r>
              <a:rPr lang="en-US" sz="1200" b="0" i="0" u="none" strike="noStrike" kern="1200" baseline="30000" dirty="0">
                <a:solidFill>
                  <a:schemeClr val="tx1"/>
                </a:solidFill>
                <a:effectLst/>
                <a:latin typeface="+mn-lt"/>
                <a:ea typeface="+mn-ea"/>
                <a:cs typeface="+mn-cs"/>
                <a:hlinkClick r:id="rId11"/>
              </a:rPr>
              <a:t>[2]</a:t>
            </a:r>
            <a:r>
              <a:rPr lang="en-US" sz="1200" b="0" i="0" kern="1200" dirty="0">
                <a:solidFill>
                  <a:schemeClr val="tx1"/>
                </a:solidFill>
                <a:effectLst/>
                <a:latin typeface="+mn-lt"/>
                <a:ea typeface="+mn-ea"/>
                <a:cs typeface="+mn-cs"/>
              </a:rPr>
              <a:t> and resulted in a final schism between Easter and Western</a:t>
            </a:r>
            <a:r>
              <a:rPr lang="en-US" sz="1200" b="0" i="0" kern="1200" baseline="0" dirty="0">
                <a:solidFill>
                  <a:schemeClr val="tx1"/>
                </a:solidFill>
                <a:effectLst/>
                <a:latin typeface="+mn-lt"/>
                <a:ea typeface="+mn-ea"/>
                <a:cs typeface="+mn-cs"/>
              </a:rPr>
              <a:t> churches …  Catholic (Western) and Orthodox (Eastern).</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3113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50" kern="1200" dirty="0">
                <a:solidFill>
                  <a:schemeClr val="tx1"/>
                </a:solidFill>
                <a:effectLst/>
                <a:latin typeface="+mn-lt"/>
                <a:ea typeface="+mn-ea"/>
                <a:cs typeface="+mn-cs"/>
              </a:rPr>
              <a:t>The Hebrew Bible has 24 books. This list, or "canon," was affirmed at the Councils of Jamnia in A.D. 90 and 118. The Protestant Old Testament includes exactly the same information, but organized into 39 books. For example, the Hebrew Bible has one book of Samuel, while the Protestant Bible has I and II Samuel—same book, but divided into two parts.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In addition to these 39 books, the Catholic Old Testament includes Tobit, Judith, Wisdom of Solomon, Ecclesiasticus (Sirach), Baruch (includes the Letters of Jeremiah), I and II Maccabees, and additions to Daniel and Esther. These books were included in the Septuagint, a Greek translation of a different Hebrew canon. Early church fathers, who relied on the Septuagint (they could read Greek, but not Hebrew), sometimes quoted these books as Scripture. The status of the books continued to be debated throughout the Middle Ages.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At the time of the Reformation, Protestants decided that, because the additional books weren't in the Hebrew Bible, they shouldn't be in the Christian Bible, either (though they were included in early editions of the King James Bible). Catholics, at the Council of Trent (1546), decided to keep the "deutero-canonical" books.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Incidentally, Protestants and Catholics use the same New Testament, the content of which was defined by Athanasius in 367.</a:t>
            </a:r>
          </a:p>
          <a:p>
            <a:endParaRPr lang="en-US" dirty="0"/>
          </a:p>
        </p:txBody>
      </p:sp>
      <p:sp>
        <p:nvSpPr>
          <p:cNvPr id="4" name="Slide Number Placeholder 3"/>
          <p:cNvSpPr>
            <a:spLocks noGrp="1"/>
          </p:cNvSpPr>
          <p:nvPr>
            <p:ph type="sldNum" sz="quarter" idx="10"/>
          </p:nvPr>
        </p:nvSpPr>
        <p:spPr/>
        <p:txBody>
          <a:bodyPr/>
          <a:lstStyle/>
          <a:p>
            <a:pPr>
              <a:defRPr/>
            </a:pPr>
            <a:fld id="{E8D3C50B-E06E-497B-909B-94429D0AB470}" type="slidenum">
              <a:rPr lang="en-US" smtClean="0"/>
              <a:pPr>
                <a:defRPr/>
              </a:pPr>
              <a:t>18</a:t>
            </a:fld>
            <a:endParaRPr lang="en-US" dirty="0"/>
          </a:p>
        </p:txBody>
      </p:sp>
    </p:spTree>
    <p:extLst>
      <p:ext uri="{BB962C8B-B14F-4D97-AF65-F5344CB8AC3E}">
        <p14:creationId xmlns:p14="http://schemas.microsoft.com/office/powerpoint/2010/main" val="11991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Times" pitchFamily="18" charset="0"/>
              </a:rPr>
              <a:t>FIGURE 6-7 DISTRIBUTION OF CHRISTIANS IN THE UNITED STATES </a:t>
            </a:r>
            <a:r>
              <a:rPr lang="en-US" altLang="en-US" dirty="0">
                <a:latin typeface="Times" pitchFamily="18" charset="0"/>
              </a:rPr>
              <a:t>The shaded areas are U.S. counties in which more than 50 percent of church membership is concentrated in either Roman Catholicism or one Protestant denomination. The distinctive distribution of religious groups within the United States results from patterns of migration, especially from Europe in the nineteenth century and from Latin America in recent years.</a:t>
            </a:r>
          </a:p>
        </p:txBody>
      </p:sp>
    </p:spTree>
    <p:extLst>
      <p:ext uri="{BB962C8B-B14F-4D97-AF65-F5344CB8AC3E}">
        <p14:creationId xmlns:p14="http://schemas.microsoft.com/office/powerpoint/2010/main" val="25090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50" kern="1200" dirty="0">
                <a:solidFill>
                  <a:schemeClr val="tx1"/>
                </a:solidFill>
                <a:effectLst/>
                <a:latin typeface="+mn-lt"/>
                <a:ea typeface="+mn-ea"/>
                <a:cs typeface="+mn-cs"/>
              </a:rPr>
              <a:t>The Hebrew Bible has 24 books. This list, or "canon," was affirmed at the Councils of Jamnia in A.D. 90 and 118. The Protestant Old Testament includes exactly the same information, but organized into 39 books. For example, the Hebrew Bible has one book of Samuel, while the Protestant Bible has I and II Samuel—same book, but divided into two parts.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In addition to these 39 books, the Catholic Old Testament includes Tobit, Judith, Wisdom of Solomon, Ecclesiasticus (Sirach), Baruch (includes the Letters of Jeremiah), I and II Maccabees, and additions to Daniel and Esther. These books were included in the Septuagint, a Greek translation of a different Hebrew canon. Early church fathers, who relied on the Septuagint (they could read Greek, but not Hebrew), sometimes quoted these books as Scripture. The status of the books continued to be debated throughout the Middle Ages.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At the time of the Reformation, Protestants decided that, because the additional books weren't in the Hebrew Bible, they shouldn't be in the Christian Bible, either (though they were included in early editions of the King James Bible). Catholics, at the Council of Trent (1546), decided to keep the "deutero-canonical" books.</a:t>
            </a:r>
          </a:p>
          <a:p>
            <a:pPr fontAlgn="base"/>
            <a:r>
              <a:rPr lang="en-US" sz="1050" kern="1200" dirty="0">
                <a:solidFill>
                  <a:schemeClr val="tx1"/>
                </a:solidFill>
                <a:effectLst/>
                <a:latin typeface="+mn-lt"/>
                <a:ea typeface="+mn-ea"/>
                <a:cs typeface="+mn-cs"/>
              </a:rPr>
              <a:t> </a:t>
            </a:r>
          </a:p>
          <a:p>
            <a:pPr fontAlgn="base"/>
            <a:r>
              <a:rPr lang="en-US" sz="1050" kern="1200" dirty="0">
                <a:solidFill>
                  <a:schemeClr val="tx1"/>
                </a:solidFill>
                <a:effectLst/>
                <a:latin typeface="+mn-lt"/>
                <a:ea typeface="+mn-ea"/>
                <a:cs typeface="+mn-cs"/>
              </a:rPr>
              <a:t>Incidentally, Protestants and Catholics use the same New Testament, the content of which was defined by Athanasius in 367.</a:t>
            </a:r>
          </a:p>
          <a:p>
            <a:endParaRPr lang="en-US" dirty="0"/>
          </a:p>
        </p:txBody>
      </p:sp>
      <p:sp>
        <p:nvSpPr>
          <p:cNvPr id="4" name="Slide Number Placeholder 3"/>
          <p:cNvSpPr>
            <a:spLocks noGrp="1"/>
          </p:cNvSpPr>
          <p:nvPr>
            <p:ph type="sldNum" sz="quarter" idx="10"/>
          </p:nvPr>
        </p:nvSpPr>
        <p:spPr/>
        <p:txBody>
          <a:bodyPr/>
          <a:lstStyle/>
          <a:p>
            <a:pPr>
              <a:defRPr/>
            </a:pPr>
            <a:fld id="{E8D3C50B-E06E-497B-909B-94429D0AB470}" type="slidenum">
              <a:rPr lang="en-US" smtClean="0"/>
              <a:pPr>
                <a:defRPr/>
              </a:pPr>
              <a:t>26</a:t>
            </a:fld>
            <a:endParaRPr lang="en-US" dirty="0"/>
          </a:p>
        </p:txBody>
      </p:sp>
    </p:spTree>
    <p:extLst>
      <p:ext uri="{BB962C8B-B14F-4D97-AF65-F5344CB8AC3E}">
        <p14:creationId xmlns:p14="http://schemas.microsoft.com/office/powerpoint/2010/main" val="23311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quOdF1CAPXs"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t5AJr0wls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youtube.com/watch?v=1o8oIELbNx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a8csjsmX6I"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TpcbfxtdoI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8S_Tw6jA77E" TargetMode="External"/><Relationship Id="rId2" Type="http://schemas.openxmlformats.org/officeDocument/2006/relationships/hyperlink" Target="https://www.youtube.com/watch?v=TpcbfxtdoI8" TargetMode="Externa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youtube.com/watch?v=eYKdEnEqfQQ"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youtube.com/watch?v=l0LxwiFXOOU"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144D-8603-4EBB-8D1D-A8963F3DFDE5}"/>
              </a:ext>
            </a:extLst>
          </p:cNvPr>
          <p:cNvSpPr>
            <a:spLocks noGrp="1"/>
          </p:cNvSpPr>
          <p:nvPr>
            <p:ph type="title"/>
          </p:nvPr>
        </p:nvSpPr>
        <p:spPr>
          <a:xfrm>
            <a:off x="795130" y="0"/>
            <a:ext cx="11396870" cy="1073426"/>
          </a:xfrm>
        </p:spPr>
        <p:txBody>
          <a:bodyPr>
            <a:normAutofit fontScale="90000"/>
          </a:bodyPr>
          <a:lstStyle/>
          <a:p>
            <a:r>
              <a:rPr lang="en-US" dirty="0"/>
              <a:t> </a:t>
            </a:r>
            <a:r>
              <a:rPr lang="en-US" sz="3600" b="1" i="1" u="sng" dirty="0">
                <a:solidFill>
                  <a:srgbClr val="00B050"/>
                </a:solidFill>
              </a:rPr>
              <a:t>Religion</a:t>
            </a:r>
            <a:r>
              <a:rPr lang="en-US" sz="3600" dirty="0"/>
              <a:t>: </a:t>
            </a:r>
            <a:r>
              <a:rPr lang="en-US" sz="3600" b="1" dirty="0">
                <a:solidFill>
                  <a:srgbClr val="00B050"/>
                </a:solidFill>
              </a:rPr>
              <a:t>the belief in and worship of a god or gods or any such system of belief and worship</a:t>
            </a:r>
            <a:br>
              <a:rPr lang="en-US" b="1" dirty="0">
                <a:solidFill>
                  <a:srgbClr val="00B050"/>
                </a:solidFill>
              </a:rPr>
            </a:br>
            <a:r>
              <a:rPr lang="en-US" dirty="0"/>
              <a:t> </a:t>
            </a:r>
            <a:endParaRPr lang="en-US" b="1" u="sng" dirty="0">
              <a:solidFill>
                <a:srgbClr val="7030A0"/>
              </a:solidFill>
            </a:endParaRPr>
          </a:p>
        </p:txBody>
      </p:sp>
      <p:sp>
        <p:nvSpPr>
          <p:cNvPr id="3" name="Content Placeholder 2">
            <a:extLst>
              <a:ext uri="{FF2B5EF4-FFF2-40B4-BE49-F238E27FC236}">
                <a16:creationId xmlns:a16="http://schemas.microsoft.com/office/drawing/2014/main" id="{EB4F8BFA-3A21-4AA3-9B01-020059B0B35D}"/>
              </a:ext>
            </a:extLst>
          </p:cNvPr>
          <p:cNvSpPr>
            <a:spLocks noGrp="1"/>
          </p:cNvSpPr>
          <p:nvPr>
            <p:ph sz="half" idx="1"/>
          </p:nvPr>
        </p:nvSpPr>
        <p:spPr>
          <a:xfrm>
            <a:off x="795130" y="980661"/>
            <a:ext cx="4267200" cy="5877339"/>
          </a:xfrm>
        </p:spPr>
        <p:txBody>
          <a:bodyPr>
            <a:normAutofit/>
          </a:bodyPr>
          <a:lstStyle/>
          <a:p>
            <a:pPr marL="0" indent="0">
              <a:lnSpc>
                <a:spcPct val="80000"/>
              </a:lnSpc>
              <a:spcAft>
                <a:spcPts val="0"/>
              </a:spcAft>
              <a:buNone/>
              <a:defRPr/>
            </a:pPr>
            <a:r>
              <a:rPr lang="en-US" b="1" dirty="0">
                <a:solidFill>
                  <a:srgbClr val="7030A0"/>
                </a:solidFill>
                <a:latin typeface="Palatino" pitchFamily="18" charset="0"/>
              </a:rPr>
              <a:t>                  </a:t>
            </a:r>
            <a:r>
              <a:rPr lang="en-US" b="1" u="sng" dirty="0">
                <a:solidFill>
                  <a:srgbClr val="7030A0"/>
                </a:solidFill>
                <a:latin typeface="Palatino" pitchFamily="18" charset="0"/>
              </a:rPr>
              <a:t>Key Issues</a:t>
            </a:r>
          </a:p>
          <a:p>
            <a:pPr marL="609600" indent="-609600">
              <a:lnSpc>
                <a:spcPct val="80000"/>
              </a:lnSpc>
              <a:spcAft>
                <a:spcPts val="0"/>
              </a:spcAft>
              <a:buFontTx/>
              <a:buAutoNum type="arabicPeriod"/>
              <a:defRPr/>
            </a:pPr>
            <a:r>
              <a:rPr lang="en-US" b="1" dirty="0">
                <a:solidFill>
                  <a:srgbClr val="7030A0"/>
                </a:solidFill>
                <a:latin typeface="Palatino" pitchFamily="18" charset="0"/>
              </a:rPr>
              <a:t>Where are religions distributed? </a:t>
            </a:r>
          </a:p>
          <a:p>
            <a:pPr marL="609600" indent="-609600">
              <a:lnSpc>
                <a:spcPct val="80000"/>
              </a:lnSpc>
              <a:spcAft>
                <a:spcPts val="0"/>
              </a:spcAft>
              <a:buFontTx/>
              <a:buAutoNum type="arabicPeriod"/>
              <a:defRPr/>
            </a:pPr>
            <a:r>
              <a:rPr lang="en-US" b="1" dirty="0">
                <a:solidFill>
                  <a:srgbClr val="7030A0"/>
                </a:solidFill>
                <a:latin typeface="Palatino" pitchFamily="18" charset="0"/>
              </a:rPr>
              <a:t>Why do religions have different distributions? </a:t>
            </a:r>
          </a:p>
          <a:p>
            <a:pPr marL="609600" indent="-609600">
              <a:lnSpc>
                <a:spcPct val="80000"/>
              </a:lnSpc>
              <a:spcAft>
                <a:spcPts val="0"/>
              </a:spcAft>
              <a:buFontTx/>
              <a:buAutoNum type="arabicPeriod"/>
              <a:defRPr/>
            </a:pPr>
            <a:r>
              <a:rPr lang="en-US" b="1" dirty="0">
                <a:solidFill>
                  <a:srgbClr val="7030A0"/>
                </a:solidFill>
                <a:latin typeface="Palatino" pitchFamily="18" charset="0"/>
              </a:rPr>
              <a:t>Why do religions organize space in distinctive patterns?</a:t>
            </a:r>
          </a:p>
          <a:p>
            <a:pPr marL="609600" indent="-609600">
              <a:lnSpc>
                <a:spcPct val="80000"/>
              </a:lnSpc>
              <a:spcAft>
                <a:spcPts val="0"/>
              </a:spcAft>
              <a:buFontTx/>
              <a:buAutoNum type="arabicPeriod"/>
              <a:defRPr/>
            </a:pPr>
            <a:r>
              <a:rPr lang="en-US" b="1" dirty="0">
                <a:solidFill>
                  <a:srgbClr val="7030A0"/>
                </a:solidFill>
                <a:latin typeface="Palatino" pitchFamily="18" charset="0"/>
              </a:rPr>
              <a:t>Why do territorial conflicts arise among religious groups?</a:t>
            </a:r>
          </a:p>
          <a:p>
            <a:pPr marL="609600" indent="-609600">
              <a:lnSpc>
                <a:spcPct val="80000"/>
              </a:lnSpc>
              <a:spcAft>
                <a:spcPts val="0"/>
              </a:spcAft>
              <a:buFontTx/>
              <a:buAutoNum type="arabicPeriod"/>
              <a:defRPr/>
            </a:pPr>
            <a:endParaRPr lang="en-US" b="1" dirty="0">
              <a:solidFill>
                <a:srgbClr val="7030A0"/>
              </a:solidFill>
              <a:latin typeface="Palatino" pitchFamily="18" charset="0"/>
            </a:endParaRPr>
          </a:p>
          <a:p>
            <a:pPr marL="0" indent="0">
              <a:lnSpc>
                <a:spcPct val="80000"/>
              </a:lnSpc>
              <a:spcAft>
                <a:spcPts val="0"/>
              </a:spcAft>
              <a:buNone/>
              <a:defRPr/>
            </a:pPr>
            <a:endParaRPr lang="en-US" b="1" dirty="0">
              <a:solidFill>
                <a:srgbClr val="7030A0"/>
              </a:solidFill>
              <a:latin typeface="Palatino" pitchFamily="18" charset="0"/>
            </a:endParaRPr>
          </a:p>
          <a:p>
            <a:pPr marL="0" indent="0">
              <a:lnSpc>
                <a:spcPct val="80000"/>
              </a:lnSpc>
              <a:spcAft>
                <a:spcPts val="0"/>
              </a:spcAft>
              <a:buNone/>
              <a:defRPr/>
            </a:pPr>
            <a:endParaRPr lang="en-US" b="1" dirty="0"/>
          </a:p>
          <a:p>
            <a:pPr marL="0" indent="0">
              <a:lnSpc>
                <a:spcPct val="80000"/>
              </a:lnSpc>
              <a:spcAft>
                <a:spcPts val="0"/>
              </a:spcAft>
              <a:buNone/>
              <a:defRPr/>
            </a:pPr>
            <a:r>
              <a:rPr lang="en-US" sz="1200" b="1" dirty="0"/>
              <a:t>Superstitions ted </a:t>
            </a:r>
            <a:r>
              <a:rPr lang="en-US" sz="1200" b="1" dirty="0" err="1"/>
              <a:t>ed</a:t>
            </a:r>
            <a:r>
              <a:rPr lang="en-US" sz="1200" b="1" dirty="0"/>
              <a:t> 5: </a:t>
            </a:r>
            <a:r>
              <a:rPr lang="en-US" sz="1200" b="1" dirty="0">
                <a:hlinkClick r:id="rId2"/>
              </a:rPr>
              <a:t>https://www.youtube.com/watch?v=quOdF1CAPXs</a:t>
            </a:r>
            <a:endParaRPr lang="en-US" sz="1200" b="1" dirty="0"/>
          </a:p>
          <a:p>
            <a:pPr marL="0" indent="0">
              <a:lnSpc>
                <a:spcPct val="80000"/>
              </a:lnSpc>
              <a:spcAft>
                <a:spcPts val="0"/>
              </a:spcAft>
              <a:buNone/>
              <a:defRPr/>
            </a:pPr>
            <a:endParaRPr lang="en-US" b="1" dirty="0"/>
          </a:p>
          <a:p>
            <a:pPr marL="0" indent="0">
              <a:lnSpc>
                <a:spcPct val="80000"/>
              </a:lnSpc>
              <a:spcAft>
                <a:spcPts val="0"/>
              </a:spcAft>
              <a:buNone/>
              <a:defRPr/>
            </a:pPr>
            <a:r>
              <a:rPr lang="en-US" dirty="0"/>
              <a:t> </a:t>
            </a:r>
            <a:r>
              <a:rPr lang="en-US" b="1" dirty="0"/>
              <a:t>:</a:t>
            </a:r>
            <a:r>
              <a:rPr lang="en-US" b="1" dirty="0">
                <a:solidFill>
                  <a:srgbClr val="7030A0"/>
                </a:solidFill>
                <a:latin typeface="Palatino" pitchFamily="18" charset="0"/>
              </a:rPr>
              <a:t> </a:t>
            </a:r>
          </a:p>
          <a:p>
            <a:endParaRPr lang="en-US" dirty="0"/>
          </a:p>
        </p:txBody>
      </p:sp>
      <p:pic>
        <p:nvPicPr>
          <p:cNvPr id="6" name="Content Placeholder 5">
            <a:extLst>
              <a:ext uri="{FF2B5EF4-FFF2-40B4-BE49-F238E27FC236}">
                <a16:creationId xmlns:a16="http://schemas.microsoft.com/office/drawing/2014/main" id="{E458A228-F563-403D-AADA-7C4D7E004360}"/>
              </a:ext>
            </a:extLst>
          </p:cNvPr>
          <p:cNvPicPr>
            <a:picLocks noGrp="1" noChangeAspect="1"/>
          </p:cNvPicPr>
          <p:nvPr>
            <p:ph sz="half" idx="2"/>
          </p:nvPr>
        </p:nvPicPr>
        <p:blipFill>
          <a:blip r:embed="rId3"/>
          <a:stretch>
            <a:fillRect/>
          </a:stretch>
        </p:blipFill>
        <p:spPr>
          <a:xfrm>
            <a:off x="5300870" y="980661"/>
            <a:ext cx="6891130" cy="5749480"/>
          </a:xfrm>
        </p:spPr>
      </p:pic>
    </p:spTree>
    <p:extLst>
      <p:ext uri="{BB962C8B-B14F-4D97-AF65-F5344CB8AC3E}">
        <p14:creationId xmlns:p14="http://schemas.microsoft.com/office/powerpoint/2010/main" val="261710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33600" y="0"/>
            <a:ext cx="4724400" cy="4876800"/>
          </a:xfrm>
          <a:prstGeom prst="ellipse">
            <a:avLst/>
          </a:prstGeom>
          <a:solidFill>
            <a:schemeClr val="accent3">
              <a:lumMod val="75000"/>
              <a:alpha val="98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Agency FB" pitchFamily="34" charset="0"/>
            </a:endParaRPr>
          </a:p>
        </p:txBody>
      </p:sp>
      <p:sp>
        <p:nvSpPr>
          <p:cNvPr id="5" name="Oval 4"/>
          <p:cNvSpPr/>
          <p:nvPr/>
        </p:nvSpPr>
        <p:spPr>
          <a:xfrm>
            <a:off x="4953001" y="0"/>
            <a:ext cx="4979233" cy="4876800"/>
          </a:xfrm>
          <a:prstGeom prst="ellipse">
            <a:avLst/>
          </a:prstGeom>
          <a:solidFill>
            <a:srgbClr val="7030A0">
              <a:alpha val="79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gency FB" pitchFamily="34" charset="0"/>
            </a:endParaRPr>
          </a:p>
        </p:txBody>
      </p:sp>
      <p:sp>
        <p:nvSpPr>
          <p:cNvPr id="6" name="Oval 5"/>
          <p:cNvSpPr/>
          <p:nvPr/>
        </p:nvSpPr>
        <p:spPr>
          <a:xfrm>
            <a:off x="3124200" y="2743200"/>
            <a:ext cx="5181600" cy="4114800"/>
          </a:xfrm>
          <a:prstGeom prst="ellipse">
            <a:avLst/>
          </a:prstGeom>
          <a:solidFill>
            <a:srgbClr val="00B050">
              <a:alpha val="64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Agency FB" pitchFamily="34" charset="0"/>
            </a:endParaRPr>
          </a:p>
        </p:txBody>
      </p:sp>
      <p:sp>
        <p:nvSpPr>
          <p:cNvPr id="9" name="TextBox 8"/>
          <p:cNvSpPr txBox="1"/>
          <p:nvPr/>
        </p:nvSpPr>
        <p:spPr>
          <a:xfrm>
            <a:off x="5334000" y="1295401"/>
            <a:ext cx="12192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12713" indent="-112713">
              <a:buFont typeface="Arial" pitchFamily="34" charset="0"/>
              <a:buChar char="•"/>
            </a:pPr>
            <a:r>
              <a:rPr lang="en-US" sz="1400" b="1" dirty="0">
                <a:solidFill>
                  <a:schemeClr val="bg1"/>
                </a:solidFill>
                <a:effectLst>
                  <a:outerShdw blurRad="38100" dist="38100" dir="2700000" algn="tl">
                    <a:srgbClr val="000000">
                      <a:alpha val="43137"/>
                    </a:srgbClr>
                  </a:outerShdw>
                </a:effectLst>
                <a:latin typeface="Agency FB" pitchFamily="34" charset="0"/>
              </a:rPr>
              <a:t>Old Testament writings</a:t>
            </a:r>
          </a:p>
          <a:p>
            <a:pPr marL="112713" indent="-112713">
              <a:buFont typeface="Arial" pitchFamily="34" charset="0"/>
              <a:buChar char="•"/>
            </a:pPr>
            <a:r>
              <a:rPr lang="en-US" sz="1400" b="1" dirty="0">
                <a:solidFill>
                  <a:schemeClr val="bg1"/>
                </a:solidFill>
                <a:effectLst>
                  <a:outerShdw blurRad="38100" dist="38100" dir="2700000" algn="tl">
                    <a:srgbClr val="000000">
                      <a:alpha val="43137"/>
                    </a:srgbClr>
                  </a:outerShdw>
                </a:effectLst>
                <a:latin typeface="Agency FB" pitchFamily="34" charset="0"/>
              </a:rPr>
              <a:t>Hebrew heritage</a:t>
            </a:r>
          </a:p>
        </p:txBody>
      </p:sp>
      <p:sp>
        <p:nvSpPr>
          <p:cNvPr id="10" name="TextBox 9"/>
          <p:cNvSpPr txBox="1"/>
          <p:nvPr/>
        </p:nvSpPr>
        <p:spPr>
          <a:xfrm>
            <a:off x="5375256" y="2781688"/>
            <a:ext cx="1371600"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12713" indent="-112713">
              <a:buFont typeface="Arial" pitchFamily="34" charset="0"/>
              <a:buChar char="•"/>
            </a:pPr>
            <a:r>
              <a:rPr lang="en-US" sz="1200" b="1" dirty="0">
                <a:solidFill>
                  <a:schemeClr val="bg1"/>
                </a:solidFill>
                <a:effectLst>
                  <a:outerShdw blurRad="38100" dist="38100" dir="2700000" algn="tl">
                    <a:srgbClr val="000000">
                      <a:alpha val="43137"/>
                    </a:srgbClr>
                  </a:outerShdw>
                </a:effectLst>
                <a:latin typeface="Agency FB" pitchFamily="34" charset="0"/>
              </a:rPr>
              <a:t>Monotheism</a:t>
            </a:r>
          </a:p>
          <a:p>
            <a:pPr marL="112713" indent="-112713">
              <a:buFont typeface="Arial" pitchFamily="34" charset="0"/>
              <a:buChar char="•"/>
            </a:pPr>
            <a:r>
              <a:rPr lang="en-US" sz="1200" b="1" dirty="0">
                <a:solidFill>
                  <a:schemeClr val="bg1"/>
                </a:solidFill>
                <a:effectLst>
                  <a:outerShdw blurRad="38100" dist="38100" dir="2700000" algn="tl">
                    <a:srgbClr val="000000">
                      <a:alpha val="43137"/>
                    </a:srgbClr>
                  </a:outerShdw>
                </a:effectLst>
                <a:latin typeface="Agency FB" pitchFamily="34" charset="0"/>
              </a:rPr>
              <a:t>Abraham &amp; Prophets</a:t>
            </a:r>
          </a:p>
          <a:p>
            <a:pPr marL="112713" indent="-112713">
              <a:buFont typeface="Arial" pitchFamily="34" charset="0"/>
              <a:buChar char="•"/>
            </a:pPr>
            <a:r>
              <a:rPr lang="en-US" sz="1200" b="1" dirty="0">
                <a:solidFill>
                  <a:schemeClr val="bg1"/>
                </a:solidFill>
                <a:effectLst>
                  <a:outerShdw blurRad="38100" dist="38100" dir="2700000" algn="tl">
                    <a:srgbClr val="000000">
                      <a:alpha val="43137"/>
                    </a:srgbClr>
                  </a:outerShdw>
                </a:effectLst>
                <a:latin typeface="Agency FB" pitchFamily="34" charset="0"/>
              </a:rPr>
              <a:t>Jerusalem (Holy City)</a:t>
            </a:r>
          </a:p>
          <a:p>
            <a:pPr marL="112713" indent="-112713">
              <a:buFont typeface="Arial" pitchFamily="34" charset="0"/>
              <a:buChar char="•"/>
            </a:pPr>
            <a:r>
              <a:rPr lang="en-US" sz="1200" b="1" dirty="0">
                <a:solidFill>
                  <a:schemeClr val="bg1"/>
                </a:solidFill>
                <a:effectLst>
                  <a:outerShdw blurRad="38100" dist="38100" dir="2700000" algn="tl">
                    <a:srgbClr val="000000">
                      <a:alpha val="43137"/>
                    </a:srgbClr>
                  </a:outerShdw>
                </a:effectLst>
                <a:latin typeface="Agency FB" pitchFamily="34" charset="0"/>
              </a:rPr>
              <a:t>SW Asia</a:t>
            </a:r>
          </a:p>
        </p:txBody>
      </p:sp>
      <p:sp>
        <p:nvSpPr>
          <p:cNvPr id="13" name="TextBox 12"/>
          <p:cNvSpPr txBox="1"/>
          <p:nvPr/>
        </p:nvSpPr>
        <p:spPr>
          <a:xfrm>
            <a:off x="6477000" y="3962400"/>
            <a:ext cx="17526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12713" indent="-112713">
              <a:buFont typeface="Arial" pitchFamily="34" charset="0"/>
              <a:buChar char="•"/>
            </a:pPr>
            <a:r>
              <a:rPr lang="en-US" sz="1400" b="1" dirty="0">
                <a:solidFill>
                  <a:schemeClr val="bg1"/>
                </a:solidFill>
                <a:effectLst>
                  <a:outerShdw blurRad="38100" dist="38100" dir="2700000" algn="tl">
                    <a:srgbClr val="000000">
                      <a:alpha val="43137"/>
                    </a:srgbClr>
                  </a:outerShdw>
                </a:effectLst>
                <a:latin typeface="Agency FB" pitchFamily="34" charset="0"/>
              </a:rPr>
              <a:t>Teachings about Heaven and Hell</a:t>
            </a:r>
          </a:p>
        </p:txBody>
      </p:sp>
      <p:sp>
        <p:nvSpPr>
          <p:cNvPr id="14" name="TextBox 13"/>
          <p:cNvSpPr txBox="1"/>
          <p:nvPr/>
        </p:nvSpPr>
        <p:spPr>
          <a:xfrm>
            <a:off x="3581400" y="3581401"/>
            <a:ext cx="16002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12713" indent="-112713">
              <a:buFont typeface="Arial" pitchFamily="34" charset="0"/>
              <a:buChar char="•"/>
            </a:pPr>
            <a:r>
              <a:rPr lang="en-US" sz="1600" b="1" dirty="0">
                <a:solidFill>
                  <a:schemeClr val="bg1"/>
                </a:solidFill>
                <a:effectLst>
                  <a:outerShdw blurRad="38100" dist="38100" dir="2700000" algn="tl">
                    <a:srgbClr val="000000">
                      <a:alpha val="43137"/>
                    </a:srgbClr>
                  </a:outerShdw>
                </a:effectLst>
                <a:latin typeface="Agency FB" pitchFamily="34" charset="0"/>
              </a:rPr>
              <a:t>Ishmael, son of Abraham</a:t>
            </a:r>
          </a:p>
          <a:p>
            <a:pPr marL="112713" indent="-112713">
              <a:buFont typeface="Arial" pitchFamily="34" charset="0"/>
              <a:buChar char="•"/>
            </a:pPr>
            <a:r>
              <a:rPr lang="en-US" sz="1600" b="1" dirty="0">
                <a:solidFill>
                  <a:schemeClr val="bg1"/>
                </a:solidFill>
                <a:effectLst>
                  <a:outerShdw blurRad="38100" dist="38100" dir="2700000" algn="tl">
                    <a:srgbClr val="000000">
                      <a:alpha val="43137"/>
                    </a:srgbClr>
                  </a:outerShdw>
                </a:effectLst>
                <a:latin typeface="Agency FB" pitchFamily="34" charset="0"/>
              </a:rPr>
              <a:t>The Prophets</a:t>
            </a:r>
          </a:p>
        </p:txBody>
      </p:sp>
      <p:sp>
        <p:nvSpPr>
          <p:cNvPr id="18" name="TextBox 17"/>
          <p:cNvSpPr txBox="1"/>
          <p:nvPr/>
        </p:nvSpPr>
        <p:spPr>
          <a:xfrm>
            <a:off x="8305800" y="5485922"/>
            <a:ext cx="2362200" cy="92333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dirty="0">
                <a:solidFill>
                  <a:schemeClr val="bg1"/>
                </a:solidFill>
                <a:latin typeface="Arial" pitchFamily="34" charset="0"/>
                <a:cs typeface="Arial" pitchFamily="34" charset="0"/>
              </a:rPr>
              <a:t>Major Monotheistic Religions of the world from SW Asia</a:t>
            </a:r>
          </a:p>
        </p:txBody>
      </p:sp>
      <p:sp>
        <p:nvSpPr>
          <p:cNvPr id="2" name="TextBox 1"/>
          <p:cNvSpPr txBox="1"/>
          <p:nvPr/>
        </p:nvSpPr>
        <p:spPr>
          <a:xfrm>
            <a:off x="2514601" y="1805465"/>
            <a:ext cx="2204869" cy="584775"/>
          </a:xfrm>
          <a:prstGeom prst="rect">
            <a:avLst/>
          </a:prstGeom>
          <a:noFill/>
        </p:spPr>
        <p:txBody>
          <a:bodyPr wrap="square" rtlCol="0">
            <a:spAutoFit/>
          </a:bodyPr>
          <a:lstStyle/>
          <a:p>
            <a:pPr algn="ctr"/>
            <a:r>
              <a:rPr lang="en-US" sz="3200" b="1" dirty="0">
                <a:solidFill>
                  <a:schemeClr val="bg1"/>
                </a:solidFill>
              </a:rPr>
              <a:t>JUDAISM</a:t>
            </a:r>
          </a:p>
        </p:txBody>
      </p:sp>
      <p:sp>
        <p:nvSpPr>
          <p:cNvPr id="19" name="TextBox 18"/>
          <p:cNvSpPr txBox="1"/>
          <p:nvPr/>
        </p:nvSpPr>
        <p:spPr>
          <a:xfrm>
            <a:off x="6638836" y="2094131"/>
            <a:ext cx="3052931" cy="523220"/>
          </a:xfrm>
          <a:prstGeom prst="rect">
            <a:avLst/>
          </a:prstGeom>
          <a:noFill/>
        </p:spPr>
        <p:txBody>
          <a:bodyPr wrap="square" rtlCol="0">
            <a:spAutoFit/>
          </a:bodyPr>
          <a:lstStyle/>
          <a:p>
            <a:pPr algn="ctr"/>
            <a:r>
              <a:rPr lang="en-US" sz="2800" b="1" dirty="0">
                <a:solidFill>
                  <a:schemeClr val="bg1"/>
                </a:solidFill>
              </a:rPr>
              <a:t>CHRISTIANITY</a:t>
            </a:r>
          </a:p>
        </p:txBody>
      </p:sp>
      <p:sp>
        <p:nvSpPr>
          <p:cNvPr id="20" name="TextBox 19"/>
          <p:cNvSpPr txBox="1"/>
          <p:nvPr/>
        </p:nvSpPr>
        <p:spPr>
          <a:xfrm>
            <a:off x="4541988" y="5193537"/>
            <a:ext cx="2204869" cy="584775"/>
          </a:xfrm>
          <a:prstGeom prst="rect">
            <a:avLst/>
          </a:prstGeom>
          <a:noFill/>
        </p:spPr>
        <p:txBody>
          <a:bodyPr wrap="square" rtlCol="0">
            <a:spAutoFit/>
          </a:bodyPr>
          <a:lstStyle/>
          <a:p>
            <a:pPr algn="ctr"/>
            <a:r>
              <a:rPr lang="en-US" sz="3200" b="1" dirty="0">
                <a:solidFill>
                  <a:schemeClr val="bg1"/>
                </a:solidFill>
              </a:rPr>
              <a:t>ISLAM</a:t>
            </a:r>
          </a:p>
        </p:txBody>
      </p:sp>
    </p:spTree>
    <p:extLst>
      <p:ext uri="{BB962C8B-B14F-4D97-AF65-F5344CB8AC3E}">
        <p14:creationId xmlns:p14="http://schemas.microsoft.com/office/powerpoint/2010/main" val="22643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31FE-171B-4154-8A52-4094DF387113}"/>
              </a:ext>
            </a:extLst>
          </p:cNvPr>
          <p:cNvSpPr>
            <a:spLocks noGrp="1"/>
          </p:cNvSpPr>
          <p:nvPr>
            <p:ph type="title"/>
          </p:nvPr>
        </p:nvSpPr>
        <p:spPr>
          <a:xfrm>
            <a:off x="1371600" y="1"/>
            <a:ext cx="9601200" cy="887896"/>
          </a:xfrm>
        </p:spPr>
        <p:txBody>
          <a:bodyPr/>
          <a:lstStyle/>
          <a:p>
            <a:r>
              <a:rPr lang="en-US" b="1" u="sng" dirty="0">
                <a:solidFill>
                  <a:srgbClr val="C00000"/>
                </a:solidFill>
              </a:rPr>
              <a:t>Basic Christian Beliefs in Pictures</a:t>
            </a:r>
          </a:p>
        </p:txBody>
      </p:sp>
      <p:pic>
        <p:nvPicPr>
          <p:cNvPr id="5" name="Content Placeholder 4">
            <a:extLst>
              <a:ext uri="{FF2B5EF4-FFF2-40B4-BE49-F238E27FC236}">
                <a16:creationId xmlns:a16="http://schemas.microsoft.com/office/drawing/2014/main" id="{9489917F-0E70-4E7C-B4DB-B7AC4A1B368D}"/>
              </a:ext>
            </a:extLst>
          </p:cNvPr>
          <p:cNvPicPr>
            <a:picLocks noGrp="1" noChangeAspect="1"/>
          </p:cNvPicPr>
          <p:nvPr>
            <p:ph idx="1"/>
          </p:nvPr>
        </p:nvPicPr>
        <p:blipFill>
          <a:blip r:embed="rId2"/>
          <a:stretch>
            <a:fillRect/>
          </a:stretch>
        </p:blipFill>
        <p:spPr>
          <a:xfrm>
            <a:off x="848139" y="887896"/>
            <a:ext cx="11224591" cy="5830956"/>
          </a:xfrm>
        </p:spPr>
      </p:pic>
    </p:spTree>
    <p:extLst>
      <p:ext uri="{BB962C8B-B14F-4D97-AF65-F5344CB8AC3E}">
        <p14:creationId xmlns:p14="http://schemas.microsoft.com/office/powerpoint/2010/main" val="38312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5224-026F-452F-9DC6-5D3EC3B888A9}"/>
              </a:ext>
            </a:extLst>
          </p:cNvPr>
          <p:cNvSpPr>
            <a:spLocks noGrp="1"/>
          </p:cNvSpPr>
          <p:nvPr>
            <p:ph type="title"/>
          </p:nvPr>
        </p:nvSpPr>
        <p:spPr>
          <a:xfrm>
            <a:off x="1371600" y="119270"/>
            <a:ext cx="9601200" cy="1086678"/>
          </a:xfrm>
        </p:spPr>
        <p:txBody>
          <a:bodyPr/>
          <a:lstStyle/>
          <a:p>
            <a:r>
              <a:rPr lang="en-US" dirty="0"/>
              <a:t>                   </a:t>
            </a:r>
            <a:r>
              <a:rPr lang="en-US" b="1" u="sng" dirty="0">
                <a:solidFill>
                  <a:schemeClr val="accent4">
                    <a:lumMod val="75000"/>
                  </a:schemeClr>
                </a:solidFill>
              </a:rPr>
              <a:t>Christianity History</a:t>
            </a:r>
          </a:p>
        </p:txBody>
      </p:sp>
      <p:pic>
        <p:nvPicPr>
          <p:cNvPr id="6" name="Content Placeholder 5">
            <a:extLst>
              <a:ext uri="{FF2B5EF4-FFF2-40B4-BE49-F238E27FC236}">
                <a16:creationId xmlns:a16="http://schemas.microsoft.com/office/drawing/2014/main" id="{9AA5B858-808B-4040-905B-776EEA79C7B0}"/>
              </a:ext>
            </a:extLst>
          </p:cNvPr>
          <p:cNvPicPr>
            <a:picLocks noGrp="1" noChangeAspect="1"/>
          </p:cNvPicPr>
          <p:nvPr>
            <p:ph sz="half" idx="1"/>
          </p:nvPr>
        </p:nvPicPr>
        <p:blipFill>
          <a:blip r:embed="rId2"/>
          <a:stretch>
            <a:fillRect/>
          </a:stretch>
        </p:blipFill>
        <p:spPr>
          <a:xfrm>
            <a:off x="768626" y="1205948"/>
            <a:ext cx="5393635" cy="5652052"/>
          </a:xfrm>
        </p:spPr>
      </p:pic>
      <p:pic>
        <p:nvPicPr>
          <p:cNvPr id="8" name="Content Placeholder 7">
            <a:extLst>
              <a:ext uri="{FF2B5EF4-FFF2-40B4-BE49-F238E27FC236}">
                <a16:creationId xmlns:a16="http://schemas.microsoft.com/office/drawing/2014/main" id="{99180C56-54C3-48F3-826F-998DEFE01D87}"/>
              </a:ext>
            </a:extLst>
          </p:cNvPr>
          <p:cNvPicPr>
            <a:picLocks noGrp="1" noChangeAspect="1"/>
          </p:cNvPicPr>
          <p:nvPr>
            <p:ph sz="half" idx="2"/>
          </p:nvPr>
        </p:nvPicPr>
        <p:blipFill>
          <a:blip r:embed="rId3"/>
          <a:stretch>
            <a:fillRect/>
          </a:stretch>
        </p:blipFill>
        <p:spPr>
          <a:xfrm>
            <a:off x="6162261" y="1205948"/>
            <a:ext cx="5923722" cy="5652052"/>
          </a:xfrm>
        </p:spPr>
      </p:pic>
    </p:spTree>
    <p:extLst>
      <p:ext uri="{BB962C8B-B14F-4D97-AF65-F5344CB8AC3E}">
        <p14:creationId xmlns:p14="http://schemas.microsoft.com/office/powerpoint/2010/main" val="315734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9F12-A05B-4FE6-8A25-A27DDD3C726F}"/>
              </a:ext>
            </a:extLst>
          </p:cNvPr>
          <p:cNvSpPr>
            <a:spLocks noGrp="1"/>
          </p:cNvSpPr>
          <p:nvPr>
            <p:ph type="title"/>
          </p:nvPr>
        </p:nvSpPr>
        <p:spPr>
          <a:xfrm>
            <a:off x="1371600" y="92765"/>
            <a:ext cx="9601200" cy="967409"/>
          </a:xfrm>
        </p:spPr>
        <p:txBody>
          <a:bodyPr/>
          <a:lstStyle/>
          <a:p>
            <a:r>
              <a:rPr lang="en-US" dirty="0"/>
              <a:t>               </a:t>
            </a:r>
            <a:r>
              <a:rPr lang="en-US" b="1" u="sng" dirty="0">
                <a:solidFill>
                  <a:schemeClr val="accent4">
                    <a:lumMod val="75000"/>
                  </a:schemeClr>
                </a:solidFill>
              </a:rPr>
              <a:t>Christianity Basic Beliefs</a:t>
            </a:r>
          </a:p>
        </p:txBody>
      </p:sp>
      <p:pic>
        <p:nvPicPr>
          <p:cNvPr id="8" name="Content Placeholder 7">
            <a:extLst>
              <a:ext uri="{FF2B5EF4-FFF2-40B4-BE49-F238E27FC236}">
                <a16:creationId xmlns:a16="http://schemas.microsoft.com/office/drawing/2014/main" id="{29ABFE66-717E-4950-A2C0-D1CB217EFA53}"/>
              </a:ext>
            </a:extLst>
          </p:cNvPr>
          <p:cNvPicPr>
            <a:picLocks noGrp="1" noChangeAspect="1"/>
          </p:cNvPicPr>
          <p:nvPr>
            <p:ph sz="half" idx="1"/>
          </p:nvPr>
        </p:nvPicPr>
        <p:blipFill>
          <a:blip r:embed="rId2"/>
          <a:stretch>
            <a:fillRect/>
          </a:stretch>
        </p:blipFill>
        <p:spPr>
          <a:xfrm>
            <a:off x="848140" y="954157"/>
            <a:ext cx="4971636" cy="5903843"/>
          </a:xfrm>
        </p:spPr>
      </p:pic>
      <p:pic>
        <p:nvPicPr>
          <p:cNvPr id="10" name="Content Placeholder 9">
            <a:extLst>
              <a:ext uri="{FF2B5EF4-FFF2-40B4-BE49-F238E27FC236}">
                <a16:creationId xmlns:a16="http://schemas.microsoft.com/office/drawing/2014/main" id="{708FADFD-9499-4B48-BBEF-F30C0AA18D97}"/>
              </a:ext>
            </a:extLst>
          </p:cNvPr>
          <p:cNvPicPr>
            <a:picLocks noGrp="1" noChangeAspect="1"/>
          </p:cNvPicPr>
          <p:nvPr>
            <p:ph sz="half" idx="2"/>
          </p:nvPr>
        </p:nvPicPr>
        <p:blipFill>
          <a:blip r:embed="rId3"/>
          <a:stretch>
            <a:fillRect/>
          </a:stretch>
        </p:blipFill>
        <p:spPr>
          <a:xfrm>
            <a:off x="5950227" y="954157"/>
            <a:ext cx="6122504" cy="5738191"/>
          </a:xfrm>
        </p:spPr>
      </p:pic>
    </p:spTree>
    <p:extLst>
      <p:ext uri="{BB962C8B-B14F-4D97-AF65-F5344CB8AC3E}">
        <p14:creationId xmlns:p14="http://schemas.microsoft.com/office/powerpoint/2010/main" val="242459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E14E-6E3D-4E20-BEE8-457A3C97C4F0}"/>
              </a:ext>
            </a:extLst>
          </p:cNvPr>
          <p:cNvSpPr>
            <a:spLocks noGrp="1"/>
          </p:cNvSpPr>
          <p:nvPr>
            <p:ph type="title"/>
          </p:nvPr>
        </p:nvSpPr>
        <p:spPr>
          <a:xfrm>
            <a:off x="742122" y="185530"/>
            <a:ext cx="5830956" cy="821635"/>
          </a:xfrm>
        </p:spPr>
        <p:txBody>
          <a:bodyPr/>
          <a:lstStyle/>
          <a:p>
            <a:r>
              <a:rPr lang="en-US" b="1" u="sng" dirty="0">
                <a:solidFill>
                  <a:srgbClr val="C00000"/>
                </a:solidFill>
              </a:rPr>
              <a:t>Diffusion of Christianity</a:t>
            </a:r>
          </a:p>
        </p:txBody>
      </p:sp>
      <p:sp>
        <p:nvSpPr>
          <p:cNvPr id="3" name="Content Placeholder 2">
            <a:extLst>
              <a:ext uri="{FF2B5EF4-FFF2-40B4-BE49-F238E27FC236}">
                <a16:creationId xmlns:a16="http://schemas.microsoft.com/office/drawing/2014/main" id="{A1ABCE5F-97D9-4311-BC73-27499B381B1D}"/>
              </a:ext>
            </a:extLst>
          </p:cNvPr>
          <p:cNvSpPr>
            <a:spLocks noGrp="1"/>
          </p:cNvSpPr>
          <p:nvPr>
            <p:ph sz="half" idx="1"/>
          </p:nvPr>
        </p:nvSpPr>
        <p:spPr>
          <a:xfrm>
            <a:off x="742122" y="1007165"/>
            <a:ext cx="5830956" cy="5751444"/>
          </a:xfrm>
        </p:spPr>
        <p:txBody>
          <a:bodyPr>
            <a:normAutofit/>
          </a:bodyPr>
          <a:lstStyle/>
          <a:p>
            <a:r>
              <a:rPr lang="en-US" b="1" u="sng" dirty="0">
                <a:solidFill>
                  <a:srgbClr val="C00000"/>
                </a:solidFill>
              </a:rPr>
              <a:t>Hierarchical Diffusion </a:t>
            </a:r>
          </a:p>
          <a:p>
            <a:r>
              <a:rPr lang="en-US" dirty="0"/>
              <a:t> </a:t>
            </a:r>
            <a:r>
              <a:rPr lang="en-US" b="1" dirty="0">
                <a:solidFill>
                  <a:schemeClr val="accent5">
                    <a:lumMod val="75000"/>
                  </a:schemeClr>
                </a:solidFill>
              </a:rPr>
              <a:t>Emperor Constantine helped diffuse the religion throughout the Roman Empire by embracing Christianity</a:t>
            </a:r>
            <a:r>
              <a:rPr lang="en-US" dirty="0"/>
              <a:t>. </a:t>
            </a:r>
          </a:p>
          <a:p>
            <a:r>
              <a:rPr lang="en-US" b="1" dirty="0">
                <a:solidFill>
                  <a:srgbClr val="006600"/>
                </a:solidFill>
              </a:rPr>
              <a:t>Theodosius makes it the religion of the empire</a:t>
            </a:r>
          </a:p>
          <a:p>
            <a:r>
              <a:rPr lang="en-US" dirty="0"/>
              <a:t> </a:t>
            </a:r>
            <a:r>
              <a:rPr lang="en-US" b="1" dirty="0">
                <a:solidFill>
                  <a:schemeClr val="accent4">
                    <a:lumMod val="50000"/>
                  </a:schemeClr>
                </a:solidFill>
              </a:rPr>
              <a:t>Relocation Diffusion </a:t>
            </a:r>
          </a:p>
          <a:p>
            <a:r>
              <a:rPr lang="en-US" dirty="0"/>
              <a:t> </a:t>
            </a:r>
            <a:r>
              <a:rPr lang="en-US" b="1" dirty="0">
                <a:solidFill>
                  <a:schemeClr val="accent5">
                    <a:lumMod val="75000"/>
                  </a:schemeClr>
                </a:solidFill>
              </a:rPr>
              <a:t>Missionaries, individuals who help transmit a religion through relocation diffusion, initially diffused the religion along protected sea routes and the excellent Roman roads. </a:t>
            </a:r>
          </a:p>
          <a:p>
            <a:r>
              <a:rPr lang="en-US" dirty="0"/>
              <a:t> </a:t>
            </a:r>
            <a:r>
              <a:rPr lang="en-US" b="1" dirty="0">
                <a:solidFill>
                  <a:schemeClr val="accent4">
                    <a:lumMod val="50000"/>
                  </a:schemeClr>
                </a:solidFill>
              </a:rPr>
              <a:t>Migration and missionary activity by Europeans since 1500 have extended Christianity all over the world.</a:t>
            </a:r>
          </a:p>
          <a:p>
            <a:r>
              <a:rPr lang="en-US" dirty="0"/>
              <a:t>  </a:t>
            </a:r>
            <a:r>
              <a:rPr lang="en-US" b="1" dirty="0">
                <a:solidFill>
                  <a:schemeClr val="accent5">
                    <a:lumMod val="75000"/>
                  </a:schemeClr>
                </a:solidFill>
              </a:rPr>
              <a:t>Permanent resettlement in the Americas, Australia, and New Zealand</a:t>
            </a:r>
          </a:p>
        </p:txBody>
      </p:sp>
      <p:pic>
        <p:nvPicPr>
          <p:cNvPr id="6" name="Content Placeholder 5">
            <a:extLst>
              <a:ext uri="{FF2B5EF4-FFF2-40B4-BE49-F238E27FC236}">
                <a16:creationId xmlns:a16="http://schemas.microsoft.com/office/drawing/2014/main" id="{FB1F6011-FBD4-4990-BC85-8B768CD43E39}"/>
              </a:ext>
            </a:extLst>
          </p:cNvPr>
          <p:cNvPicPr>
            <a:picLocks noGrp="1" noChangeAspect="1"/>
          </p:cNvPicPr>
          <p:nvPr>
            <p:ph sz="half" idx="2"/>
          </p:nvPr>
        </p:nvPicPr>
        <p:blipFill>
          <a:blip r:embed="rId2"/>
          <a:stretch>
            <a:fillRect/>
          </a:stretch>
        </p:blipFill>
        <p:spPr>
          <a:xfrm>
            <a:off x="6763164" y="291549"/>
            <a:ext cx="5336071" cy="6566452"/>
          </a:xfrm>
        </p:spPr>
      </p:pic>
    </p:spTree>
    <p:extLst>
      <p:ext uri="{BB962C8B-B14F-4D97-AF65-F5344CB8AC3E}">
        <p14:creationId xmlns:p14="http://schemas.microsoft.com/office/powerpoint/2010/main" val="357623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0" y="0"/>
            <a:ext cx="9144000" cy="1371600"/>
          </a:xfrm>
        </p:spPr>
        <p:txBody>
          <a:bodyPr>
            <a:normAutofit fontScale="90000"/>
          </a:bodyPr>
          <a:lstStyle/>
          <a:p>
            <a:pPr eaLnBrk="1" hangingPunct="1">
              <a:defRPr/>
            </a:pPr>
            <a:r>
              <a:rPr lang="en-US" sz="3600" b="1" dirty="0">
                <a:solidFill>
                  <a:srgbClr val="660066"/>
                </a:solidFill>
                <a:effectLst>
                  <a:outerShdw blurRad="38100" dist="38100" dir="2700000" algn="tl">
                    <a:srgbClr val="C0C0C0"/>
                  </a:outerShdw>
                </a:effectLst>
              </a:rPr>
              <a:t>First Split in Christianity, 1054 CE</a:t>
            </a:r>
            <a:r>
              <a:rPr lang="en-US" dirty="0"/>
              <a:t> </a:t>
            </a:r>
            <a:br>
              <a:rPr lang="en-US" dirty="0"/>
            </a:br>
            <a:r>
              <a:rPr lang="en-US" sz="2800" b="1" dirty="0"/>
              <a:t>Western Roman empire = Roman Catholicism</a:t>
            </a:r>
            <a:br>
              <a:rPr lang="en-US" sz="2800" b="1" dirty="0"/>
            </a:br>
            <a:r>
              <a:rPr lang="en-US" sz="2800" b="1" dirty="0"/>
              <a:t>Eastern Roman empire = Orthodox</a:t>
            </a:r>
          </a:p>
        </p:txBody>
      </p:sp>
      <p:pic>
        <p:nvPicPr>
          <p:cNvPr id="10243" name="Picture 3" descr="deblij_ch07_fig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87" y="1504950"/>
            <a:ext cx="11357113"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05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D782-D672-4196-884A-96CB18D409E4}"/>
              </a:ext>
            </a:extLst>
          </p:cNvPr>
          <p:cNvSpPr>
            <a:spLocks noGrp="1"/>
          </p:cNvSpPr>
          <p:nvPr>
            <p:ph type="title"/>
          </p:nvPr>
        </p:nvSpPr>
        <p:spPr>
          <a:xfrm>
            <a:off x="1371600" y="119270"/>
            <a:ext cx="9601200" cy="54333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505092D-0327-4373-AAB4-A0CC986BB180}"/>
              </a:ext>
            </a:extLst>
          </p:cNvPr>
          <p:cNvPicPr>
            <a:picLocks noGrp="1" noChangeAspect="1"/>
          </p:cNvPicPr>
          <p:nvPr>
            <p:ph idx="1"/>
          </p:nvPr>
        </p:nvPicPr>
        <p:blipFill>
          <a:blip r:embed="rId2"/>
          <a:stretch>
            <a:fillRect/>
          </a:stretch>
        </p:blipFill>
        <p:spPr>
          <a:xfrm>
            <a:off x="834887" y="225287"/>
            <a:ext cx="11357113" cy="6632713"/>
          </a:xfrm>
        </p:spPr>
      </p:pic>
    </p:spTree>
    <p:extLst>
      <p:ext uri="{BB962C8B-B14F-4D97-AF65-F5344CB8AC3E}">
        <p14:creationId xmlns:p14="http://schemas.microsoft.com/office/powerpoint/2010/main" val="20915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34B7-6A3D-4E01-B657-5888A87D8266}"/>
              </a:ext>
            </a:extLst>
          </p:cNvPr>
          <p:cNvSpPr>
            <a:spLocks noGrp="1"/>
          </p:cNvSpPr>
          <p:nvPr>
            <p:ph type="title"/>
          </p:nvPr>
        </p:nvSpPr>
        <p:spPr>
          <a:xfrm>
            <a:off x="781878" y="0"/>
            <a:ext cx="5037897" cy="940904"/>
          </a:xfrm>
        </p:spPr>
        <p:txBody>
          <a:bodyPr/>
          <a:lstStyle/>
          <a:p>
            <a:r>
              <a:rPr lang="en-US" b="1" u="sng" dirty="0">
                <a:solidFill>
                  <a:srgbClr val="C00000"/>
                </a:solidFill>
              </a:rPr>
              <a:t>Protestantism</a:t>
            </a:r>
          </a:p>
        </p:txBody>
      </p:sp>
      <p:pic>
        <p:nvPicPr>
          <p:cNvPr id="6" name="Content Placeholder 5">
            <a:extLst>
              <a:ext uri="{FF2B5EF4-FFF2-40B4-BE49-F238E27FC236}">
                <a16:creationId xmlns:a16="http://schemas.microsoft.com/office/drawing/2014/main" id="{EC6D3C96-3EFE-47D5-B004-57972DDE86FA}"/>
              </a:ext>
            </a:extLst>
          </p:cNvPr>
          <p:cNvPicPr>
            <a:picLocks noGrp="1" noChangeAspect="1"/>
          </p:cNvPicPr>
          <p:nvPr>
            <p:ph sz="half" idx="1"/>
          </p:nvPr>
        </p:nvPicPr>
        <p:blipFill>
          <a:blip r:embed="rId2"/>
          <a:stretch>
            <a:fillRect/>
          </a:stretch>
        </p:blipFill>
        <p:spPr>
          <a:xfrm>
            <a:off x="781878" y="755375"/>
            <a:ext cx="5037897" cy="6102626"/>
          </a:xfrm>
        </p:spPr>
      </p:pic>
      <p:pic>
        <p:nvPicPr>
          <p:cNvPr id="8" name="Content Placeholder 7">
            <a:extLst>
              <a:ext uri="{FF2B5EF4-FFF2-40B4-BE49-F238E27FC236}">
                <a16:creationId xmlns:a16="http://schemas.microsoft.com/office/drawing/2014/main" id="{A1A0E2C0-4FAA-41B4-9DAC-98A69B617F36}"/>
              </a:ext>
            </a:extLst>
          </p:cNvPr>
          <p:cNvPicPr>
            <a:picLocks noGrp="1" noChangeAspect="1"/>
          </p:cNvPicPr>
          <p:nvPr>
            <p:ph sz="half" idx="2"/>
          </p:nvPr>
        </p:nvPicPr>
        <p:blipFill>
          <a:blip r:embed="rId3"/>
          <a:stretch>
            <a:fillRect/>
          </a:stretch>
        </p:blipFill>
        <p:spPr>
          <a:xfrm>
            <a:off x="5923722" y="238539"/>
            <a:ext cx="6175513" cy="6506818"/>
          </a:xfrm>
        </p:spPr>
      </p:pic>
    </p:spTree>
    <p:extLst>
      <p:ext uri="{BB962C8B-B14F-4D97-AF65-F5344CB8AC3E}">
        <p14:creationId xmlns:p14="http://schemas.microsoft.com/office/powerpoint/2010/main" val="235326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8600" y="28208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001054" y="0"/>
            <a:ext cx="5869817" cy="5136552"/>
          </a:xfrm>
          <a:prstGeom prst="ellipse">
            <a:avLst/>
          </a:prstGeom>
          <a:solidFill>
            <a:schemeClr val="accent3">
              <a:lumMod val="75000"/>
              <a:alpha val="98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Agency FB" pitchFamily="34" charset="0"/>
            </a:endParaRPr>
          </a:p>
        </p:txBody>
      </p:sp>
      <p:sp>
        <p:nvSpPr>
          <p:cNvPr id="5" name="Oval 4"/>
          <p:cNvSpPr/>
          <p:nvPr/>
        </p:nvSpPr>
        <p:spPr>
          <a:xfrm>
            <a:off x="4952999" y="80066"/>
            <a:ext cx="5927035" cy="5136552"/>
          </a:xfrm>
          <a:prstGeom prst="ellipse">
            <a:avLst/>
          </a:prstGeom>
          <a:solidFill>
            <a:srgbClr val="7030A0">
              <a:alpha val="79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gency FB" pitchFamily="34" charset="0"/>
            </a:endParaRPr>
          </a:p>
        </p:txBody>
      </p:sp>
      <p:sp>
        <p:nvSpPr>
          <p:cNvPr id="6" name="Oval 5"/>
          <p:cNvSpPr/>
          <p:nvPr/>
        </p:nvSpPr>
        <p:spPr>
          <a:xfrm>
            <a:off x="3120195" y="2025030"/>
            <a:ext cx="5403264" cy="5136552"/>
          </a:xfrm>
          <a:prstGeom prst="ellipse">
            <a:avLst/>
          </a:prstGeom>
          <a:solidFill>
            <a:schemeClr val="accent1">
              <a:alpha val="64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Agency FB" pitchFamily="34" charset="0"/>
            </a:endParaRPr>
          </a:p>
        </p:txBody>
      </p:sp>
      <p:sp>
        <p:nvSpPr>
          <p:cNvPr id="18" name="TextBox 17"/>
          <p:cNvSpPr txBox="1"/>
          <p:nvPr/>
        </p:nvSpPr>
        <p:spPr>
          <a:xfrm>
            <a:off x="8305800" y="5485923"/>
            <a:ext cx="2362200" cy="646331"/>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solidFill>
                  <a:schemeClr val="bg1"/>
                </a:solidFill>
                <a:latin typeface="Arial" pitchFamily="34" charset="0"/>
                <a:cs typeface="Arial" pitchFamily="34" charset="0"/>
              </a:rPr>
              <a:t>Branches of Christianity</a:t>
            </a:r>
          </a:p>
        </p:txBody>
      </p:sp>
      <p:sp>
        <p:nvSpPr>
          <p:cNvPr id="2" name="TextBox 1"/>
          <p:cNvSpPr txBox="1"/>
          <p:nvPr/>
        </p:nvSpPr>
        <p:spPr>
          <a:xfrm>
            <a:off x="2429778" y="362266"/>
            <a:ext cx="2204869" cy="1077218"/>
          </a:xfrm>
          <a:prstGeom prst="rect">
            <a:avLst/>
          </a:prstGeom>
          <a:noFill/>
        </p:spPr>
        <p:txBody>
          <a:bodyPr wrap="square" rtlCol="0">
            <a:spAutoFit/>
          </a:bodyPr>
          <a:lstStyle/>
          <a:p>
            <a:pPr algn="ctr"/>
            <a:r>
              <a:rPr lang="en-US" sz="3200" b="1" dirty="0">
                <a:solidFill>
                  <a:schemeClr val="bg1"/>
                </a:solidFill>
              </a:rPr>
              <a:t>Roman</a:t>
            </a:r>
          </a:p>
          <a:p>
            <a:pPr algn="ctr"/>
            <a:r>
              <a:rPr lang="en-US" sz="3200" b="1" dirty="0">
                <a:solidFill>
                  <a:schemeClr val="bg1"/>
                </a:solidFill>
              </a:rPr>
              <a:t>Catholic</a:t>
            </a:r>
          </a:p>
        </p:txBody>
      </p:sp>
      <p:sp>
        <p:nvSpPr>
          <p:cNvPr id="19" name="TextBox 18"/>
          <p:cNvSpPr txBox="1"/>
          <p:nvPr/>
        </p:nvSpPr>
        <p:spPr>
          <a:xfrm>
            <a:off x="7112269" y="523890"/>
            <a:ext cx="3052931" cy="523220"/>
          </a:xfrm>
          <a:prstGeom prst="rect">
            <a:avLst/>
          </a:prstGeom>
          <a:noFill/>
        </p:spPr>
        <p:txBody>
          <a:bodyPr wrap="square" rtlCol="0">
            <a:spAutoFit/>
          </a:bodyPr>
          <a:lstStyle/>
          <a:p>
            <a:pPr algn="ctr"/>
            <a:r>
              <a:rPr lang="en-US" sz="2800" b="1" dirty="0">
                <a:solidFill>
                  <a:schemeClr val="bg1"/>
                </a:solidFill>
              </a:rPr>
              <a:t>Orthodox</a:t>
            </a:r>
          </a:p>
        </p:txBody>
      </p:sp>
      <p:sp>
        <p:nvSpPr>
          <p:cNvPr id="20" name="TextBox 19"/>
          <p:cNvSpPr txBox="1"/>
          <p:nvPr/>
        </p:nvSpPr>
        <p:spPr>
          <a:xfrm>
            <a:off x="4647198" y="6134992"/>
            <a:ext cx="2204869" cy="584775"/>
          </a:xfrm>
          <a:prstGeom prst="rect">
            <a:avLst/>
          </a:prstGeom>
          <a:noFill/>
        </p:spPr>
        <p:txBody>
          <a:bodyPr wrap="square" rtlCol="0">
            <a:spAutoFit/>
          </a:bodyPr>
          <a:lstStyle/>
          <a:p>
            <a:pPr algn="ctr"/>
            <a:r>
              <a:rPr lang="en-US" sz="3200" b="1" dirty="0">
                <a:solidFill>
                  <a:schemeClr val="bg1"/>
                </a:solidFill>
              </a:rPr>
              <a:t>Protestant</a:t>
            </a:r>
          </a:p>
        </p:txBody>
      </p:sp>
      <p:sp>
        <p:nvSpPr>
          <p:cNvPr id="7" name="TextBox 6"/>
          <p:cNvSpPr txBox="1"/>
          <p:nvPr/>
        </p:nvSpPr>
        <p:spPr>
          <a:xfrm>
            <a:off x="6802878" y="3610458"/>
            <a:ext cx="1519801" cy="769441"/>
          </a:xfrm>
          <a:prstGeom prst="rect">
            <a:avLst/>
          </a:prstGeom>
          <a:noFill/>
        </p:spPr>
        <p:txBody>
          <a:bodyPr wrap="square" rtlCol="0">
            <a:spAutoFit/>
          </a:bodyPr>
          <a:lstStyle/>
          <a:p>
            <a:pPr marL="111125" indent="-111125">
              <a:buFont typeface="Arial" panose="020B0604020202020204" pitchFamily="34" charset="0"/>
              <a:buChar char="•"/>
            </a:pPr>
            <a:r>
              <a:rPr lang="en-US" sz="1100" dirty="0">
                <a:solidFill>
                  <a:schemeClr val="bg1"/>
                </a:solidFill>
              </a:rPr>
              <a:t>No recognition of Papal authority</a:t>
            </a:r>
          </a:p>
          <a:p>
            <a:pPr marL="111125" indent="-111125">
              <a:buFont typeface="Arial" panose="020B0604020202020204" pitchFamily="34" charset="0"/>
              <a:buChar char="•"/>
            </a:pPr>
            <a:r>
              <a:rPr lang="en-US" sz="1100" dirty="0">
                <a:solidFill>
                  <a:schemeClr val="bg1"/>
                </a:solidFill>
              </a:rPr>
              <a:t>Multiple denominations</a:t>
            </a:r>
          </a:p>
        </p:txBody>
      </p:sp>
      <p:sp>
        <p:nvSpPr>
          <p:cNvPr id="15" name="TextBox 14"/>
          <p:cNvSpPr txBox="1"/>
          <p:nvPr/>
        </p:nvSpPr>
        <p:spPr>
          <a:xfrm>
            <a:off x="5293882" y="2537733"/>
            <a:ext cx="1397000" cy="1277273"/>
          </a:xfrm>
          <a:prstGeom prst="rect">
            <a:avLst/>
          </a:prstGeom>
          <a:noFill/>
        </p:spPr>
        <p:txBody>
          <a:bodyPr wrap="square" rtlCol="0">
            <a:spAutoFit/>
          </a:bodyPr>
          <a:lstStyle/>
          <a:p>
            <a:pPr marL="111125" indent="-111125">
              <a:buFont typeface="Arial" panose="020B0604020202020204" pitchFamily="34" charset="0"/>
              <a:buChar char="•"/>
            </a:pPr>
            <a:r>
              <a:rPr lang="en-US" sz="1100" dirty="0">
                <a:solidFill>
                  <a:schemeClr val="bg1"/>
                </a:solidFill>
              </a:rPr>
              <a:t>Trinity</a:t>
            </a:r>
          </a:p>
          <a:p>
            <a:pPr marL="111125" indent="-111125">
              <a:buFont typeface="Arial" panose="020B0604020202020204" pitchFamily="34" charset="0"/>
              <a:buChar char="•"/>
            </a:pPr>
            <a:r>
              <a:rPr lang="en-US" sz="1100" dirty="0">
                <a:solidFill>
                  <a:schemeClr val="bg1"/>
                </a:solidFill>
              </a:rPr>
              <a:t>Deity of Jesus Christ</a:t>
            </a:r>
          </a:p>
          <a:p>
            <a:pPr marL="111125" indent="-111125">
              <a:buFont typeface="Arial" panose="020B0604020202020204" pitchFamily="34" charset="0"/>
              <a:buChar char="•"/>
            </a:pPr>
            <a:r>
              <a:rPr lang="en-US" sz="1100" dirty="0">
                <a:solidFill>
                  <a:schemeClr val="bg1"/>
                </a:solidFill>
              </a:rPr>
              <a:t>Old &amp; New Testament</a:t>
            </a:r>
          </a:p>
          <a:p>
            <a:pPr marL="111125" indent="-111125">
              <a:buFont typeface="Arial" panose="020B0604020202020204" pitchFamily="34" charset="0"/>
              <a:buChar char="•"/>
            </a:pPr>
            <a:r>
              <a:rPr lang="en-US" sz="1100" dirty="0">
                <a:solidFill>
                  <a:schemeClr val="bg1"/>
                </a:solidFill>
              </a:rPr>
              <a:t>12 Apostles</a:t>
            </a:r>
          </a:p>
          <a:p>
            <a:pPr marL="111125" indent="-111125">
              <a:buFont typeface="Arial" panose="020B0604020202020204" pitchFamily="34" charset="0"/>
              <a:buChar char="•"/>
            </a:pPr>
            <a:r>
              <a:rPr lang="en-US" sz="1100" dirty="0">
                <a:solidFill>
                  <a:schemeClr val="bg1"/>
                </a:solidFill>
              </a:rPr>
              <a:t>Communion</a:t>
            </a:r>
          </a:p>
        </p:txBody>
      </p:sp>
      <p:sp>
        <p:nvSpPr>
          <p:cNvPr id="16" name="TextBox 15"/>
          <p:cNvSpPr txBox="1"/>
          <p:nvPr/>
        </p:nvSpPr>
        <p:spPr>
          <a:xfrm>
            <a:off x="3461929" y="3326363"/>
            <a:ext cx="1828800" cy="600164"/>
          </a:xfrm>
          <a:prstGeom prst="rect">
            <a:avLst/>
          </a:prstGeom>
          <a:noFill/>
        </p:spPr>
        <p:txBody>
          <a:bodyPr wrap="square" rtlCol="0">
            <a:spAutoFit/>
          </a:bodyPr>
          <a:lstStyle/>
          <a:p>
            <a:pPr marL="111125" indent="-111125">
              <a:buFont typeface="Arial" panose="020B0604020202020204" pitchFamily="34" charset="0"/>
              <a:buChar char="•"/>
            </a:pPr>
            <a:r>
              <a:rPr lang="en-US" sz="1100" dirty="0">
                <a:solidFill>
                  <a:schemeClr val="bg1"/>
                </a:solidFill>
              </a:rPr>
              <a:t>Shares same New Testament</a:t>
            </a:r>
          </a:p>
          <a:p>
            <a:pPr marL="111125" indent="-111125">
              <a:buFont typeface="Arial" panose="020B0604020202020204" pitchFamily="34" charset="0"/>
              <a:buChar char="•"/>
            </a:pPr>
            <a:endParaRPr lang="en-US" sz="1100" dirty="0">
              <a:solidFill>
                <a:schemeClr val="bg1"/>
              </a:solidFill>
            </a:endParaRPr>
          </a:p>
        </p:txBody>
      </p:sp>
      <p:sp>
        <p:nvSpPr>
          <p:cNvPr id="21" name="TextBox 20"/>
          <p:cNvSpPr txBox="1"/>
          <p:nvPr/>
        </p:nvSpPr>
        <p:spPr>
          <a:xfrm>
            <a:off x="5230015" y="838201"/>
            <a:ext cx="1426406" cy="1277273"/>
          </a:xfrm>
          <a:prstGeom prst="rect">
            <a:avLst/>
          </a:prstGeom>
          <a:noFill/>
        </p:spPr>
        <p:txBody>
          <a:bodyPr wrap="square" rtlCol="0">
            <a:spAutoFit/>
          </a:bodyPr>
          <a:lstStyle/>
          <a:p>
            <a:pPr marL="111125" indent="-111125">
              <a:buFont typeface="Arial" panose="020B0604020202020204" pitchFamily="34" charset="0"/>
              <a:buChar char="•"/>
            </a:pPr>
            <a:r>
              <a:rPr lang="en-US" sz="1100" dirty="0">
                <a:solidFill>
                  <a:schemeClr val="bg1"/>
                </a:solidFill>
              </a:rPr>
              <a:t>Hierarchical Organization</a:t>
            </a:r>
          </a:p>
          <a:p>
            <a:pPr marL="111125" indent="-111125">
              <a:buFont typeface="Arial" panose="020B0604020202020204" pitchFamily="34" charset="0"/>
              <a:buChar char="•"/>
            </a:pPr>
            <a:r>
              <a:rPr lang="en-US" sz="1100" dirty="0">
                <a:solidFill>
                  <a:schemeClr val="bg1"/>
                </a:solidFill>
              </a:rPr>
              <a:t>Apostolic Succession</a:t>
            </a:r>
          </a:p>
          <a:p>
            <a:pPr marL="111125" indent="-111125">
              <a:buFont typeface="Arial" panose="020B0604020202020204" pitchFamily="34" charset="0"/>
              <a:buChar char="•"/>
            </a:pPr>
            <a:r>
              <a:rPr lang="en-US" sz="1100" dirty="0">
                <a:solidFill>
                  <a:schemeClr val="bg1"/>
                </a:solidFill>
              </a:rPr>
              <a:t>Transubstantiation</a:t>
            </a:r>
          </a:p>
          <a:p>
            <a:pPr marL="111125" indent="-111125">
              <a:buFont typeface="Arial" panose="020B0604020202020204" pitchFamily="34" charset="0"/>
              <a:buChar char="•"/>
            </a:pPr>
            <a:r>
              <a:rPr lang="en-US" sz="1100" dirty="0">
                <a:solidFill>
                  <a:schemeClr val="bg1"/>
                </a:solidFill>
              </a:rPr>
              <a:t>Purgatory</a:t>
            </a:r>
          </a:p>
          <a:p>
            <a:pPr marL="111125" indent="-111125">
              <a:buFont typeface="Arial" panose="020B0604020202020204" pitchFamily="34" charset="0"/>
              <a:buChar char="•"/>
            </a:pPr>
            <a:endParaRPr lang="en-US" sz="1100" dirty="0">
              <a:solidFill>
                <a:schemeClr val="bg1"/>
              </a:solidFill>
            </a:endParaRPr>
          </a:p>
        </p:txBody>
      </p:sp>
      <p:sp>
        <p:nvSpPr>
          <p:cNvPr id="12" name="TextBox 11"/>
          <p:cNvSpPr txBox="1"/>
          <p:nvPr/>
        </p:nvSpPr>
        <p:spPr>
          <a:xfrm flipH="1">
            <a:off x="2057400" y="1494063"/>
            <a:ext cx="2273356"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OT has 7 additional books (The Septuagint)</a:t>
            </a:r>
          </a:p>
          <a:p>
            <a:pPr marL="285750" indent="-285750">
              <a:buFont typeface="Arial" panose="020B0604020202020204" pitchFamily="34" charset="0"/>
              <a:buChar char="•"/>
            </a:pPr>
            <a:r>
              <a:rPr lang="en-US" sz="1200" dirty="0">
                <a:solidFill>
                  <a:schemeClr val="bg1"/>
                </a:solidFill>
              </a:rPr>
              <a:t>Pope is the highest authority on earth</a:t>
            </a:r>
          </a:p>
          <a:p>
            <a:pPr marL="285750" indent="-285750">
              <a:buFont typeface="Arial" panose="020B0604020202020204" pitchFamily="34" charset="0"/>
              <a:buChar char="•"/>
            </a:pPr>
            <a:r>
              <a:rPr lang="en-US" sz="1200" dirty="0">
                <a:solidFill>
                  <a:schemeClr val="bg1"/>
                </a:solidFill>
              </a:rPr>
              <a:t>All male clergy</a:t>
            </a:r>
          </a:p>
        </p:txBody>
      </p:sp>
      <p:sp>
        <p:nvSpPr>
          <p:cNvPr id="22" name="TextBox 21"/>
          <p:cNvSpPr txBox="1"/>
          <p:nvPr/>
        </p:nvSpPr>
        <p:spPr>
          <a:xfrm>
            <a:off x="3726864" y="5149590"/>
            <a:ext cx="3740736" cy="1107996"/>
          </a:xfrm>
          <a:prstGeom prst="rect">
            <a:avLst/>
          </a:prstGeom>
          <a:noFill/>
        </p:spPr>
        <p:txBody>
          <a:bodyPr wrap="square" rtlCol="0">
            <a:spAutoFit/>
          </a:bodyPr>
          <a:lstStyle/>
          <a:p>
            <a:pPr marL="111125" indent="-111125">
              <a:buFont typeface="Arial" panose="020B0604020202020204" pitchFamily="34" charset="0"/>
              <a:buChar char="•"/>
            </a:pPr>
            <a:r>
              <a:rPr lang="en-US" sz="1100" dirty="0">
                <a:solidFill>
                  <a:schemeClr val="bg1"/>
                </a:solidFill>
              </a:rPr>
              <a:t>Martin Luther (Augustinian Monk) suggests reform needed in a corrupt practices of RCC (Tetzel’s sale of indulgences) </a:t>
            </a:r>
          </a:p>
          <a:p>
            <a:pPr marL="111125" indent="-111125">
              <a:buFont typeface="Arial" panose="020B0604020202020204" pitchFamily="34" charset="0"/>
              <a:buChar char="•"/>
            </a:pPr>
            <a:r>
              <a:rPr lang="en-US" sz="1100" dirty="0">
                <a:solidFill>
                  <a:schemeClr val="bg1"/>
                </a:solidFill>
              </a:rPr>
              <a:t>High Churches use liturgy and procedures akin to RCC.</a:t>
            </a:r>
          </a:p>
          <a:p>
            <a:pPr marL="111125" indent="-111125">
              <a:buFont typeface="Arial" panose="020B0604020202020204" pitchFamily="34" charset="0"/>
              <a:buChar char="•"/>
            </a:pPr>
            <a:r>
              <a:rPr lang="en-US" sz="1100" dirty="0">
                <a:solidFill>
                  <a:schemeClr val="bg1"/>
                </a:solidFill>
              </a:rPr>
              <a:t>Low Churches forgo decorations and liturgical pomp</a:t>
            </a:r>
          </a:p>
          <a:p>
            <a:pPr marL="111125" indent="-111125">
              <a:buFont typeface="Arial" panose="020B0604020202020204" pitchFamily="34" charset="0"/>
              <a:buChar char="•"/>
            </a:pPr>
            <a:r>
              <a:rPr lang="en-US" sz="1100" dirty="0">
                <a:solidFill>
                  <a:schemeClr val="bg1"/>
                </a:solidFill>
              </a:rPr>
              <a:t>Branches include: Lutheran, Baptist, Non-denominations</a:t>
            </a:r>
          </a:p>
          <a:p>
            <a:pPr marL="111125" indent="-111125">
              <a:buFont typeface="Arial" panose="020B0604020202020204" pitchFamily="34" charset="0"/>
              <a:buChar char="•"/>
            </a:pPr>
            <a:endParaRPr lang="en-US" sz="1100" dirty="0">
              <a:solidFill>
                <a:schemeClr val="bg1"/>
              </a:solidFill>
            </a:endParaRPr>
          </a:p>
        </p:txBody>
      </p:sp>
      <p:sp>
        <p:nvSpPr>
          <p:cNvPr id="17" name="TextBox 16"/>
          <p:cNvSpPr txBox="1"/>
          <p:nvPr/>
        </p:nvSpPr>
        <p:spPr>
          <a:xfrm>
            <a:off x="6681822" y="1016333"/>
            <a:ext cx="3052199"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bg1"/>
                </a:solidFill>
              </a:rPr>
              <a:t>Separated from RCC over Papal authority and history (who was following original church the closest)</a:t>
            </a:r>
          </a:p>
          <a:p>
            <a:pPr marL="171450" indent="-171450">
              <a:buFont typeface="Arial" panose="020B0604020202020204" pitchFamily="34" charset="0"/>
              <a:buChar char="•"/>
            </a:pPr>
            <a:r>
              <a:rPr lang="en-US" sz="1100" dirty="0">
                <a:solidFill>
                  <a:schemeClr val="bg1"/>
                </a:solidFill>
              </a:rPr>
              <a:t>Archbishop of the church is authority.</a:t>
            </a:r>
          </a:p>
          <a:p>
            <a:pPr marL="171450" indent="-171450">
              <a:buFont typeface="Arial" panose="020B0604020202020204" pitchFamily="34" charset="0"/>
              <a:buChar char="•"/>
            </a:pPr>
            <a:r>
              <a:rPr lang="en-US" sz="1100" dirty="0">
                <a:solidFill>
                  <a:schemeClr val="bg1"/>
                </a:solidFill>
              </a:rPr>
              <a:t>Branches include: Greek, Russian, Coptic</a:t>
            </a:r>
          </a:p>
        </p:txBody>
      </p:sp>
      <p:sp>
        <p:nvSpPr>
          <p:cNvPr id="23" name="TextBox 22"/>
          <p:cNvSpPr txBox="1"/>
          <p:nvPr/>
        </p:nvSpPr>
        <p:spPr>
          <a:xfrm>
            <a:off x="1535529" y="5615098"/>
            <a:ext cx="2438401" cy="523220"/>
          </a:xfrm>
          <a:prstGeom prst="rect">
            <a:avLst/>
          </a:prstGeom>
          <a:noFill/>
        </p:spPr>
        <p:txBody>
          <a:bodyPr wrap="square" rtlCol="0">
            <a:spAutoFit/>
          </a:bodyPr>
          <a:lstStyle/>
          <a:p>
            <a:pPr marL="119063" indent="-119063">
              <a:buFont typeface="Arial" panose="020B0604020202020204" pitchFamily="34" charset="0"/>
              <a:buChar char="•"/>
            </a:pPr>
            <a:r>
              <a:rPr lang="en-US" sz="1400" dirty="0">
                <a:hlinkClick r:id="rId3"/>
              </a:rPr>
              <a:t>95 Thesis Rap</a:t>
            </a:r>
            <a:endParaRPr lang="en-US" sz="1400" dirty="0"/>
          </a:p>
          <a:p>
            <a:pPr marL="119063" indent="-119063">
              <a:buFont typeface="Arial" panose="020B0604020202020204" pitchFamily="34" charset="0"/>
              <a:buChar char="•"/>
            </a:pPr>
            <a:r>
              <a:rPr lang="en-US" sz="1400" dirty="0">
                <a:hlinkClick r:id="rId4"/>
              </a:rPr>
              <a:t>Reformation (CCWH)</a:t>
            </a:r>
            <a:endParaRPr lang="en-US" sz="1400" dirty="0"/>
          </a:p>
        </p:txBody>
      </p:sp>
      <p:sp>
        <p:nvSpPr>
          <p:cNvPr id="3" name="TextBox 2"/>
          <p:cNvSpPr txBox="1"/>
          <p:nvPr/>
        </p:nvSpPr>
        <p:spPr>
          <a:xfrm>
            <a:off x="1676400" y="6719766"/>
            <a:ext cx="2654356" cy="415498"/>
          </a:xfrm>
          <a:prstGeom prst="rect">
            <a:avLst/>
          </a:prstGeom>
          <a:noFill/>
        </p:spPr>
        <p:txBody>
          <a:bodyPr wrap="square" rtlCol="0">
            <a:spAutoFit/>
          </a:bodyPr>
          <a:lstStyle/>
          <a:p>
            <a:r>
              <a:rPr lang="en-US" sz="1050" dirty="0"/>
              <a:t>http://christianityinview.com/comparison.html</a:t>
            </a:r>
            <a:endParaRPr lang="en-US" sz="1000" dirty="0"/>
          </a:p>
        </p:txBody>
      </p:sp>
    </p:spTree>
    <p:extLst>
      <p:ext uri="{BB962C8B-B14F-4D97-AF65-F5344CB8AC3E}">
        <p14:creationId xmlns:p14="http://schemas.microsoft.com/office/powerpoint/2010/main" val="185169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D4CD-A1EE-4FF9-A8ED-0E719858284D}"/>
              </a:ext>
            </a:extLst>
          </p:cNvPr>
          <p:cNvSpPr>
            <a:spLocks noGrp="1"/>
          </p:cNvSpPr>
          <p:nvPr>
            <p:ph type="title"/>
          </p:nvPr>
        </p:nvSpPr>
        <p:spPr>
          <a:xfrm>
            <a:off x="1371600" y="0"/>
            <a:ext cx="9601200" cy="45057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A6476AB-E10B-423E-B33E-7DA55D6F7FF5}"/>
              </a:ext>
            </a:extLst>
          </p:cNvPr>
          <p:cNvPicPr>
            <a:picLocks noGrp="1" noChangeAspect="1"/>
          </p:cNvPicPr>
          <p:nvPr>
            <p:ph idx="1"/>
          </p:nvPr>
        </p:nvPicPr>
        <p:blipFill>
          <a:blip r:embed="rId2"/>
          <a:stretch>
            <a:fillRect/>
          </a:stretch>
        </p:blipFill>
        <p:spPr>
          <a:xfrm>
            <a:off x="861391" y="132522"/>
            <a:ext cx="11330609" cy="6725478"/>
          </a:xfrm>
        </p:spPr>
      </p:pic>
    </p:spTree>
    <p:extLst>
      <p:ext uri="{BB962C8B-B14F-4D97-AF65-F5344CB8AC3E}">
        <p14:creationId xmlns:p14="http://schemas.microsoft.com/office/powerpoint/2010/main" val="188594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582" y="-113146"/>
            <a:ext cx="8021637"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4000" b="1" dirty="0"/>
              <a:t>Prevailing World Religions Map</a:t>
            </a:r>
            <a:endParaRPr lang="en-US" sz="4000" dirty="0"/>
          </a:p>
        </p:txBody>
      </p:sp>
      <p:sp>
        <p:nvSpPr>
          <p:cNvPr id="5" name="TextBox 4"/>
          <p:cNvSpPr txBox="1"/>
          <p:nvPr/>
        </p:nvSpPr>
        <p:spPr>
          <a:xfrm>
            <a:off x="861392" y="5027474"/>
            <a:ext cx="4929808" cy="17543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solidFill>
                  <a:schemeClr val="bg1"/>
                </a:solidFill>
                <a:effectLst>
                  <a:outerShdw blurRad="38100" dist="38100" dir="2700000" algn="tl">
                    <a:srgbClr val="000000">
                      <a:alpha val="43137"/>
                    </a:srgbClr>
                  </a:outerShdw>
                </a:effectLst>
              </a:rPr>
              <a:t>Major Religions (Chronological Order)</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Hinduism ~2500 BCE (900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Judaism ~ 2000BCE (14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Christianity 33 CE (2.1 billion)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Islam ~610 CE (1.5 billion)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Sikhism 1469 CE (30 million)</a:t>
            </a:r>
          </a:p>
        </p:txBody>
      </p:sp>
      <p:sp>
        <p:nvSpPr>
          <p:cNvPr id="7" name="TextBox 6"/>
          <p:cNvSpPr txBox="1"/>
          <p:nvPr/>
        </p:nvSpPr>
        <p:spPr>
          <a:xfrm>
            <a:off x="5867400" y="5181600"/>
            <a:ext cx="6192078" cy="147732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b="1" dirty="0">
                <a:solidFill>
                  <a:schemeClr val="bg1"/>
                </a:solidFill>
                <a:effectLst>
                  <a:outerShdw blurRad="38100" dist="38100" dir="2700000" algn="tl">
                    <a:srgbClr val="000000">
                      <a:alpha val="43137"/>
                    </a:srgbClr>
                  </a:outerShdw>
                </a:effectLst>
              </a:rPr>
              <a:t>Major Life Philosophies (Chronological Order)</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Taoism 550 BCE (20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Buddhism 520 BCE (360 million)</a:t>
            </a:r>
          </a:p>
          <a:p>
            <a:pPr marL="285750" indent="-285750">
              <a:buFont typeface="Arial" pitchFamily="34" charset="0"/>
              <a:buChar char="•"/>
            </a:pPr>
            <a:r>
              <a:rPr lang="en-US" b="1" dirty="0">
                <a:solidFill>
                  <a:schemeClr val="bg1"/>
                </a:solidFill>
                <a:effectLst>
                  <a:outerShdw blurRad="38100" dist="38100" dir="2700000" algn="tl">
                    <a:srgbClr val="000000">
                      <a:alpha val="43137"/>
                    </a:srgbClr>
                  </a:outerShdw>
                </a:effectLst>
              </a:rPr>
              <a:t>Confucianism ~495 BCE (5-6 million)</a:t>
            </a:r>
          </a:p>
          <a:p>
            <a:pPr marL="285750" indent="-285750"/>
            <a:endParaRPr lang="en-US" b="1" dirty="0">
              <a:effectLst>
                <a:outerShdw blurRad="38100" dist="38100" dir="2700000" algn="tl">
                  <a:srgbClr val="000000">
                    <a:alpha val="43137"/>
                  </a:srgbClr>
                </a:outerShdw>
              </a:effectLst>
            </a:endParaRPr>
          </a:p>
        </p:txBody>
      </p:sp>
      <p:sp>
        <p:nvSpPr>
          <p:cNvPr id="6" name="TextBox 5"/>
          <p:cNvSpPr txBox="1"/>
          <p:nvPr/>
        </p:nvSpPr>
        <p:spPr>
          <a:xfrm>
            <a:off x="2819400" y="534360"/>
            <a:ext cx="655320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effectLst>
                  <a:outerShdw blurRad="38100" dist="38100" dir="2700000" algn="tl">
                    <a:srgbClr val="000000">
                      <a:alpha val="43137"/>
                    </a:srgbClr>
                  </a:outerShdw>
                </a:effectLst>
              </a:rPr>
              <a:t>&gt;93% (6.8 billion) of the world claim a religious affiliation</a:t>
            </a:r>
          </a:p>
        </p:txBody>
      </p:sp>
      <p:pic>
        <p:nvPicPr>
          <p:cNvPr id="120834" name="Picture 2" descr="https://upload.wikimedia.org/wikipedia/commons/a/a6/Religion_distribution.png"/>
          <p:cNvPicPr>
            <a:picLocks noChangeAspect="1" noChangeArrowheads="1"/>
          </p:cNvPicPr>
          <p:nvPr/>
        </p:nvPicPr>
        <p:blipFill>
          <a:blip r:embed="rId3" cstate="print"/>
          <a:srcRect/>
          <a:stretch>
            <a:fillRect/>
          </a:stretch>
        </p:blipFill>
        <p:spPr bwMode="auto">
          <a:xfrm>
            <a:off x="861392" y="630301"/>
            <a:ext cx="10906538" cy="4138983"/>
          </a:xfrm>
          <a:prstGeom prst="rect">
            <a:avLst/>
          </a:prstGeom>
          <a:noFill/>
        </p:spPr>
      </p:pic>
    </p:spTree>
    <p:extLst>
      <p:ext uri="{BB962C8B-B14F-4D97-AF65-F5344CB8AC3E}">
        <p14:creationId xmlns:p14="http://schemas.microsoft.com/office/powerpoint/2010/main" val="28947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B830-F210-4EFD-8251-6D77D50E1A7E}"/>
              </a:ext>
            </a:extLst>
          </p:cNvPr>
          <p:cNvSpPr>
            <a:spLocks noGrp="1"/>
          </p:cNvSpPr>
          <p:nvPr>
            <p:ph type="title"/>
          </p:nvPr>
        </p:nvSpPr>
        <p:spPr>
          <a:xfrm>
            <a:off x="1371600" y="159026"/>
            <a:ext cx="9601200" cy="26504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E7493D5B-3BED-422C-8C70-A265A33D332F}"/>
              </a:ext>
            </a:extLst>
          </p:cNvPr>
          <p:cNvPicPr>
            <a:picLocks noGrp="1" noChangeAspect="1"/>
          </p:cNvPicPr>
          <p:nvPr>
            <p:ph idx="1"/>
          </p:nvPr>
        </p:nvPicPr>
        <p:blipFill>
          <a:blip r:embed="rId2"/>
          <a:stretch>
            <a:fillRect/>
          </a:stretch>
        </p:blipFill>
        <p:spPr>
          <a:xfrm>
            <a:off x="795131" y="159026"/>
            <a:ext cx="11396870" cy="6698974"/>
          </a:xfrm>
        </p:spPr>
      </p:pic>
    </p:spTree>
    <p:extLst>
      <p:ext uri="{BB962C8B-B14F-4D97-AF65-F5344CB8AC3E}">
        <p14:creationId xmlns:p14="http://schemas.microsoft.com/office/powerpoint/2010/main" val="327006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84" y="92765"/>
            <a:ext cx="11383616" cy="666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A886-F275-4298-AC79-DD79E3AA4153}"/>
              </a:ext>
            </a:extLst>
          </p:cNvPr>
          <p:cNvSpPr>
            <a:spLocks noGrp="1"/>
          </p:cNvSpPr>
          <p:nvPr>
            <p:ph type="title"/>
          </p:nvPr>
        </p:nvSpPr>
        <p:spPr>
          <a:xfrm>
            <a:off x="771525" y="0"/>
            <a:ext cx="11229975" cy="990600"/>
          </a:xfrm>
        </p:spPr>
        <p:txBody>
          <a:bodyPr>
            <a:normAutofit fontScale="90000"/>
          </a:bodyPr>
          <a:lstStyle/>
          <a:p>
            <a:r>
              <a:rPr lang="en-US" sz="3600" b="1" u="sng" dirty="0">
                <a:solidFill>
                  <a:srgbClr val="C00000"/>
                </a:solidFill>
              </a:rPr>
              <a:t>Regional Patters in the US: </a:t>
            </a:r>
            <a:r>
              <a:rPr lang="en-US" sz="3600" b="1" dirty="0">
                <a:solidFill>
                  <a:srgbClr val="C00000"/>
                </a:solidFill>
              </a:rPr>
              <a:t>The distribution of ethnic and religious groups in the US reflects the historical Patterns</a:t>
            </a:r>
            <a:r>
              <a:rPr lang="en-US" b="1" dirty="0"/>
              <a:t>:</a:t>
            </a:r>
            <a:br>
              <a:rPr lang="en-US" dirty="0"/>
            </a:br>
            <a:endParaRPr lang="en-US" dirty="0"/>
          </a:p>
        </p:txBody>
      </p:sp>
      <p:sp>
        <p:nvSpPr>
          <p:cNvPr id="3" name="Content Placeholder 2">
            <a:extLst>
              <a:ext uri="{FF2B5EF4-FFF2-40B4-BE49-F238E27FC236}">
                <a16:creationId xmlns:a16="http://schemas.microsoft.com/office/drawing/2014/main" id="{04BC7D27-3992-45B3-97B6-C863C6E667FF}"/>
              </a:ext>
            </a:extLst>
          </p:cNvPr>
          <p:cNvSpPr>
            <a:spLocks noGrp="1"/>
          </p:cNvSpPr>
          <p:nvPr>
            <p:ph idx="1"/>
          </p:nvPr>
        </p:nvSpPr>
        <p:spPr>
          <a:xfrm>
            <a:off x="771525" y="1114425"/>
            <a:ext cx="11420475" cy="5743575"/>
          </a:xfrm>
        </p:spPr>
        <p:txBody>
          <a:bodyPr>
            <a:normAutofit/>
          </a:bodyPr>
          <a:lstStyle/>
          <a:p>
            <a:r>
              <a:rPr lang="en-US" sz="2400" b="1" u="sng" dirty="0">
                <a:solidFill>
                  <a:srgbClr val="002060"/>
                </a:solidFill>
              </a:rPr>
              <a:t>Congregationalists </a:t>
            </a:r>
            <a:r>
              <a:rPr lang="en-US" sz="2400" b="1" dirty="0">
                <a:solidFill>
                  <a:srgbClr val="002060"/>
                </a:solidFill>
              </a:rPr>
              <a:t>(</a:t>
            </a:r>
            <a:r>
              <a:rPr lang="en-US" sz="1600" b="1" dirty="0">
                <a:solidFill>
                  <a:srgbClr val="002060"/>
                </a:solidFill>
              </a:rPr>
              <a:t>form of Protestant church government in which each local religious society is independent and self-governing</a:t>
            </a:r>
            <a:r>
              <a:rPr lang="en-US" sz="2400" b="1" dirty="0">
                <a:solidFill>
                  <a:srgbClr val="002060"/>
                </a:solidFill>
              </a:rPr>
              <a:t>) are still strong in New England, where their English ancestors settled in the 1600’s</a:t>
            </a:r>
            <a:r>
              <a:rPr lang="en-US" sz="2400" dirty="0"/>
              <a:t>. </a:t>
            </a:r>
          </a:p>
          <a:p>
            <a:r>
              <a:rPr lang="en-US" sz="2400" b="1" u="sng" dirty="0">
                <a:solidFill>
                  <a:srgbClr val="006600"/>
                </a:solidFill>
              </a:rPr>
              <a:t>Baptists and Methodists </a:t>
            </a:r>
            <a:r>
              <a:rPr lang="en-US" sz="2400" b="1" dirty="0">
                <a:solidFill>
                  <a:srgbClr val="006600"/>
                </a:solidFill>
              </a:rPr>
              <a:t>are most common in the Southeast, where these denominations were spread by traveling preachers in the 1800’s.</a:t>
            </a:r>
          </a:p>
          <a:p>
            <a:r>
              <a:rPr lang="en-US" sz="2400" b="1" u="sng" dirty="0">
                <a:solidFill>
                  <a:srgbClr val="CC0099"/>
                </a:solidFill>
              </a:rPr>
              <a:t>Lutherans</a:t>
            </a:r>
            <a:r>
              <a:rPr lang="en-US" sz="2400" b="1" dirty="0">
                <a:solidFill>
                  <a:srgbClr val="CC0099"/>
                </a:solidFill>
              </a:rPr>
              <a:t> live mostly I the Midwest, where their German or Scandinavian forbears who immigrated in the late 1800’s could find good farmland.</a:t>
            </a:r>
          </a:p>
          <a:p>
            <a:r>
              <a:rPr lang="en-US" sz="2400" b="1" u="sng" dirty="0">
                <a:solidFill>
                  <a:srgbClr val="FF6600"/>
                </a:solidFill>
              </a:rPr>
              <a:t>Many Mormons </a:t>
            </a:r>
            <a:r>
              <a:rPr lang="en-US" sz="2400" b="1" dirty="0">
                <a:solidFill>
                  <a:srgbClr val="FF6600"/>
                </a:solidFill>
              </a:rPr>
              <a:t>live in or near Utah, where Mormons settled in the mid 1800’s after religious persecution drove them out of Missouri and Illinois.</a:t>
            </a:r>
          </a:p>
          <a:p>
            <a:r>
              <a:rPr lang="en-US" sz="2400" b="1" u="sng" dirty="0">
                <a:solidFill>
                  <a:srgbClr val="7030A0"/>
                </a:solidFill>
              </a:rPr>
              <a:t>Roman Catholics </a:t>
            </a:r>
            <a:r>
              <a:rPr lang="en-US" sz="2400" b="1" dirty="0">
                <a:solidFill>
                  <a:srgbClr val="7030A0"/>
                </a:solidFill>
              </a:rPr>
              <a:t>are most common in urban areas in the Northeast and throughout the Southwest</a:t>
            </a:r>
          </a:p>
          <a:p>
            <a:r>
              <a:rPr lang="en-US" sz="2400" b="1" u="sng" dirty="0">
                <a:solidFill>
                  <a:srgbClr val="00B0F0"/>
                </a:solidFill>
              </a:rPr>
              <a:t>Jews, Muslims and Hindus </a:t>
            </a:r>
            <a:r>
              <a:rPr lang="en-US" sz="2400" b="1" dirty="0">
                <a:solidFill>
                  <a:srgbClr val="00B0F0"/>
                </a:solidFill>
              </a:rPr>
              <a:t>live most often in urban areas, the traditional home to immigrants</a:t>
            </a:r>
          </a:p>
        </p:txBody>
      </p:sp>
    </p:spTree>
    <p:extLst>
      <p:ext uri="{BB962C8B-B14F-4D97-AF65-F5344CB8AC3E}">
        <p14:creationId xmlns:p14="http://schemas.microsoft.com/office/powerpoint/2010/main" val="171129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0D80-A87D-411E-831C-830DC0716D5F}"/>
              </a:ext>
            </a:extLst>
          </p:cNvPr>
          <p:cNvSpPr>
            <a:spLocks noGrp="1"/>
          </p:cNvSpPr>
          <p:nvPr>
            <p:ph type="title"/>
          </p:nvPr>
        </p:nvSpPr>
        <p:spPr>
          <a:xfrm>
            <a:off x="1371600" y="159026"/>
            <a:ext cx="9601200" cy="795131"/>
          </a:xfrm>
        </p:spPr>
        <p:txBody>
          <a:bodyPr/>
          <a:lstStyle/>
          <a:p>
            <a:r>
              <a:rPr lang="en-US" b="1" dirty="0"/>
              <a:t>                </a:t>
            </a:r>
            <a:r>
              <a:rPr lang="en-US" b="1" u="sng" dirty="0">
                <a:solidFill>
                  <a:srgbClr val="0070C0"/>
                </a:solidFill>
              </a:rPr>
              <a:t>Basic Beliefs of Islam</a:t>
            </a:r>
          </a:p>
        </p:txBody>
      </p:sp>
      <p:pic>
        <p:nvPicPr>
          <p:cNvPr id="6" name="Content Placeholder 5">
            <a:extLst>
              <a:ext uri="{FF2B5EF4-FFF2-40B4-BE49-F238E27FC236}">
                <a16:creationId xmlns:a16="http://schemas.microsoft.com/office/drawing/2014/main" id="{7FF2E6ED-3F15-4FAF-9AD7-880ADF495EF8}"/>
              </a:ext>
            </a:extLst>
          </p:cNvPr>
          <p:cNvPicPr>
            <a:picLocks noGrp="1" noChangeAspect="1"/>
          </p:cNvPicPr>
          <p:nvPr>
            <p:ph sz="half" idx="1"/>
          </p:nvPr>
        </p:nvPicPr>
        <p:blipFill>
          <a:blip r:embed="rId2"/>
          <a:stretch>
            <a:fillRect/>
          </a:stretch>
        </p:blipFill>
        <p:spPr>
          <a:xfrm>
            <a:off x="848140" y="1152939"/>
            <a:ext cx="4683440" cy="5705061"/>
          </a:xfrm>
        </p:spPr>
      </p:pic>
      <p:pic>
        <p:nvPicPr>
          <p:cNvPr id="8" name="Content Placeholder 7">
            <a:extLst>
              <a:ext uri="{FF2B5EF4-FFF2-40B4-BE49-F238E27FC236}">
                <a16:creationId xmlns:a16="http://schemas.microsoft.com/office/drawing/2014/main" id="{1B1AA570-449D-4139-BD34-C731B8081547}"/>
              </a:ext>
            </a:extLst>
          </p:cNvPr>
          <p:cNvPicPr>
            <a:picLocks noGrp="1" noChangeAspect="1"/>
          </p:cNvPicPr>
          <p:nvPr>
            <p:ph sz="half" idx="2"/>
          </p:nvPr>
        </p:nvPicPr>
        <p:blipFill>
          <a:blip r:embed="rId3"/>
          <a:stretch>
            <a:fillRect/>
          </a:stretch>
        </p:blipFill>
        <p:spPr>
          <a:xfrm>
            <a:off x="5531581" y="954158"/>
            <a:ext cx="6660420" cy="5791200"/>
          </a:xfrm>
        </p:spPr>
      </p:pic>
    </p:spTree>
    <p:extLst>
      <p:ext uri="{BB962C8B-B14F-4D97-AF65-F5344CB8AC3E}">
        <p14:creationId xmlns:p14="http://schemas.microsoft.com/office/powerpoint/2010/main" val="10401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3" y="92766"/>
            <a:ext cx="11433717" cy="927652"/>
          </a:xfrm>
        </p:spPr>
        <p:txBody>
          <a:bodyPr/>
          <a:lstStyle/>
          <a:p>
            <a:r>
              <a:rPr lang="en-US" dirty="0"/>
              <a:t>                         </a:t>
            </a:r>
            <a:r>
              <a:rPr lang="en-US" u="sng" dirty="0">
                <a:solidFill>
                  <a:srgbClr val="0070C0"/>
                </a:solidFill>
              </a:rPr>
              <a:t>Basic Ideas of Islam</a:t>
            </a:r>
          </a:p>
        </p:txBody>
      </p:sp>
      <p:sp>
        <p:nvSpPr>
          <p:cNvPr id="3" name="Content Placeholder 2"/>
          <p:cNvSpPr>
            <a:spLocks noGrp="1"/>
          </p:cNvSpPr>
          <p:nvPr>
            <p:ph sz="half" idx="1"/>
          </p:nvPr>
        </p:nvSpPr>
        <p:spPr>
          <a:xfrm>
            <a:off x="758283" y="1166191"/>
            <a:ext cx="5282853" cy="5602599"/>
          </a:xfrm>
        </p:spPr>
        <p:txBody>
          <a:bodyPr>
            <a:normAutofit/>
          </a:bodyPr>
          <a:lstStyle/>
          <a:p>
            <a:r>
              <a:rPr lang="en-US" b="1" u="sng" dirty="0">
                <a:solidFill>
                  <a:srgbClr val="C00000"/>
                </a:solidFill>
              </a:rPr>
              <a:t>Islam</a:t>
            </a:r>
            <a:r>
              <a:rPr lang="en-US" b="1" dirty="0">
                <a:solidFill>
                  <a:srgbClr val="C00000"/>
                </a:solidFill>
              </a:rPr>
              <a:t> </a:t>
            </a:r>
            <a:r>
              <a:rPr lang="en-US" b="1" dirty="0">
                <a:solidFill>
                  <a:srgbClr val="006600"/>
                </a:solidFill>
              </a:rPr>
              <a:t>means surrender or submission to God</a:t>
            </a:r>
          </a:p>
          <a:p>
            <a:r>
              <a:rPr lang="en-US" b="1" dirty="0">
                <a:solidFill>
                  <a:srgbClr val="006600"/>
                </a:solidFill>
              </a:rPr>
              <a:t>The </a:t>
            </a:r>
            <a:r>
              <a:rPr lang="en-US" b="1" u="sng" dirty="0">
                <a:solidFill>
                  <a:srgbClr val="C00000"/>
                </a:solidFill>
              </a:rPr>
              <a:t>Qur’an is the sacred text </a:t>
            </a:r>
            <a:r>
              <a:rPr lang="en-US" b="1" dirty="0">
                <a:solidFill>
                  <a:srgbClr val="006600"/>
                </a:solidFill>
              </a:rPr>
              <a:t>of Islam and represents God’s final word</a:t>
            </a:r>
          </a:p>
          <a:p>
            <a:r>
              <a:rPr lang="en-US" b="1" dirty="0">
                <a:solidFill>
                  <a:srgbClr val="006600"/>
                </a:solidFill>
              </a:rPr>
              <a:t>Muhammad is the last of God’s prophets</a:t>
            </a:r>
          </a:p>
          <a:p>
            <a:r>
              <a:rPr lang="en-US" b="1" dirty="0">
                <a:solidFill>
                  <a:srgbClr val="006600"/>
                </a:solidFill>
              </a:rPr>
              <a:t>Other prophets would include Abraham, Moses and Jesus</a:t>
            </a:r>
          </a:p>
          <a:p>
            <a:r>
              <a:rPr lang="en-US" b="1" dirty="0">
                <a:solidFill>
                  <a:srgbClr val="006600"/>
                </a:solidFill>
              </a:rPr>
              <a:t>It teaches that God is all powerful and compassionate and people are responsible for their own actions</a:t>
            </a:r>
          </a:p>
          <a:p>
            <a:r>
              <a:rPr lang="en-US" b="1" dirty="0">
                <a:solidFill>
                  <a:srgbClr val="006600"/>
                </a:solidFill>
              </a:rPr>
              <a:t>It speaks of a final judgment day when people will stand before God to face eternal punishment in hell or eternal bliss in paradise</a:t>
            </a:r>
          </a:p>
        </p:txBody>
      </p:sp>
      <p:sp>
        <p:nvSpPr>
          <p:cNvPr id="4" name="Content Placeholder 3"/>
          <p:cNvSpPr>
            <a:spLocks noGrp="1"/>
          </p:cNvSpPr>
          <p:nvPr>
            <p:ph sz="half" idx="2"/>
          </p:nvPr>
        </p:nvSpPr>
        <p:spPr>
          <a:xfrm>
            <a:off x="6172200" y="1166191"/>
            <a:ext cx="6019800" cy="5602599"/>
          </a:xfrm>
        </p:spPr>
        <p:txBody>
          <a:bodyPr>
            <a:normAutofit/>
          </a:bodyPr>
          <a:lstStyle/>
          <a:p>
            <a:r>
              <a:rPr lang="en-US" b="1" dirty="0">
                <a:solidFill>
                  <a:srgbClr val="CC0099"/>
                </a:solidFill>
              </a:rPr>
              <a:t>Muslims believe in the same God as the Jews and Christians which they refer to as the people of the Book.</a:t>
            </a:r>
          </a:p>
          <a:p>
            <a:r>
              <a:rPr lang="en-US" b="1" u="sng" dirty="0">
                <a:solidFill>
                  <a:schemeClr val="tx1"/>
                </a:solidFill>
              </a:rPr>
              <a:t>Qur’an </a:t>
            </a:r>
            <a:r>
              <a:rPr lang="en-US" b="1" dirty="0">
                <a:solidFill>
                  <a:srgbClr val="CC0099"/>
                </a:solidFill>
              </a:rPr>
              <a:t>is Gods final word and complete the revelations contained in the Torah and Bible.</a:t>
            </a:r>
          </a:p>
          <a:p>
            <a:r>
              <a:rPr lang="en-US" b="1" dirty="0">
                <a:solidFill>
                  <a:srgbClr val="CC0099"/>
                </a:solidFill>
              </a:rPr>
              <a:t>Islam is both a religion and a way of life.</a:t>
            </a:r>
          </a:p>
          <a:p>
            <a:r>
              <a:rPr lang="en-US" b="1" dirty="0">
                <a:solidFill>
                  <a:srgbClr val="CC0099"/>
                </a:solidFill>
              </a:rPr>
              <a:t>The </a:t>
            </a:r>
            <a:r>
              <a:rPr lang="en-US" b="1" dirty="0">
                <a:solidFill>
                  <a:schemeClr val="tx1"/>
                </a:solidFill>
              </a:rPr>
              <a:t>Islamic System of law if called Sharia </a:t>
            </a:r>
            <a:r>
              <a:rPr lang="en-US" b="1" dirty="0">
                <a:solidFill>
                  <a:srgbClr val="CC0099"/>
                </a:solidFill>
              </a:rPr>
              <a:t>and it regulates moral conduct, family life, business practices, government and other aspects of Muslim community</a:t>
            </a:r>
          </a:p>
          <a:p>
            <a:r>
              <a:rPr lang="en-US" b="1" dirty="0">
                <a:solidFill>
                  <a:srgbClr val="CC0099"/>
                </a:solidFill>
              </a:rPr>
              <a:t>All Muslims should follow the </a:t>
            </a:r>
            <a:r>
              <a:rPr lang="en-US" b="1" u="sng" dirty="0">
                <a:solidFill>
                  <a:schemeClr val="tx1"/>
                </a:solidFill>
              </a:rPr>
              <a:t>Five Pillars of Islam</a:t>
            </a:r>
          </a:p>
          <a:p>
            <a:r>
              <a:rPr lang="en-US" b="1" dirty="0">
                <a:solidFill>
                  <a:srgbClr val="CC0099"/>
                </a:solidFill>
              </a:rPr>
              <a:t>Because Muslims do not believe in idol worship,  they </a:t>
            </a:r>
            <a:r>
              <a:rPr lang="en-US" b="1" dirty="0">
                <a:solidFill>
                  <a:schemeClr val="tx1"/>
                </a:solidFill>
              </a:rPr>
              <a:t>forbade portrayals of God or Muhammad </a:t>
            </a:r>
            <a:r>
              <a:rPr lang="en-US" b="1" dirty="0">
                <a:solidFill>
                  <a:srgbClr val="CC0099"/>
                </a:solidFill>
              </a:rPr>
              <a:t>and use arabesques and calligraphy</a:t>
            </a:r>
          </a:p>
        </p:txBody>
      </p:sp>
    </p:spTree>
    <p:extLst>
      <p:ext uri="{BB962C8B-B14F-4D97-AF65-F5344CB8AC3E}">
        <p14:creationId xmlns:p14="http://schemas.microsoft.com/office/powerpoint/2010/main" val="6754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991600" cy="1219200"/>
          </a:xfrm>
        </p:spPr>
        <p:txBody>
          <a:bodyPr>
            <a:normAutofit fontScale="90000"/>
          </a:bodyPr>
          <a:lstStyle/>
          <a:p>
            <a:r>
              <a:rPr lang="en-US" b="1" u="sng" dirty="0">
                <a:solidFill>
                  <a:srgbClr val="C00000"/>
                </a:solidFill>
              </a:rPr>
              <a:t>A Schism in Islam / Who Should Lead</a:t>
            </a:r>
            <a:br>
              <a:rPr lang="en-US" dirty="0"/>
            </a:br>
            <a:br>
              <a:rPr lang="en-US" dirty="0"/>
            </a:br>
            <a:br>
              <a:rPr lang="en-US" dirty="0"/>
            </a:br>
            <a:br>
              <a:rPr lang="en-US" dirty="0"/>
            </a:br>
            <a:br>
              <a:rPr lang="en-US" dirty="0"/>
            </a:br>
            <a:br>
              <a:rPr lang="en-US" dirty="0"/>
            </a:br>
            <a:r>
              <a:rPr lang="en-US" dirty="0"/>
              <a:t>                 </a:t>
            </a:r>
            <a:br>
              <a:rPr lang="en-US" dirty="0">
                <a:solidFill>
                  <a:srgbClr val="FFC000"/>
                </a:solidFill>
              </a:rPr>
            </a:br>
            <a:r>
              <a:rPr lang="en-US" dirty="0">
                <a:solidFill>
                  <a:srgbClr val="FFC000"/>
                </a:solidFill>
              </a:rPr>
              <a:t>                 </a:t>
            </a:r>
          </a:p>
        </p:txBody>
      </p:sp>
      <p:sp>
        <p:nvSpPr>
          <p:cNvPr id="3" name="Content Placeholder 2"/>
          <p:cNvSpPr>
            <a:spLocks noGrp="1"/>
          </p:cNvSpPr>
          <p:nvPr>
            <p:ph sz="half" idx="1"/>
          </p:nvPr>
        </p:nvSpPr>
        <p:spPr>
          <a:xfrm>
            <a:off x="769433" y="993913"/>
            <a:ext cx="4906537" cy="5711687"/>
          </a:xfrm>
        </p:spPr>
        <p:txBody>
          <a:bodyPr>
            <a:normAutofit fontScale="85000" lnSpcReduction="20000"/>
          </a:bodyPr>
          <a:lstStyle/>
          <a:p>
            <a:r>
              <a:rPr lang="en-US" sz="2800" b="1" u="sng" dirty="0">
                <a:solidFill>
                  <a:srgbClr val="FF0000"/>
                </a:solidFill>
              </a:rPr>
              <a:t>Sunni </a:t>
            </a:r>
            <a:r>
              <a:rPr lang="en-US" dirty="0">
                <a:solidFill>
                  <a:srgbClr val="008000"/>
                </a:solidFill>
              </a:rPr>
              <a:t>(from the Arab word for orthodox)</a:t>
            </a:r>
          </a:p>
          <a:p>
            <a:endParaRPr lang="en-US" sz="2800" b="1" dirty="0">
              <a:solidFill>
                <a:srgbClr val="008000"/>
              </a:solidFill>
            </a:endParaRPr>
          </a:p>
          <a:p>
            <a:r>
              <a:rPr lang="en-US" sz="2800" b="1" dirty="0">
                <a:solidFill>
                  <a:srgbClr val="008000"/>
                </a:solidFill>
              </a:rPr>
              <a:t>Believe the first four Califs were rightly guided </a:t>
            </a:r>
          </a:p>
          <a:p>
            <a:r>
              <a:rPr lang="en-US" sz="2800" b="1" dirty="0">
                <a:solidFill>
                  <a:srgbClr val="008000"/>
                </a:solidFill>
              </a:rPr>
              <a:t>Believe the caliph should be chosen by leaders of the Muslim community</a:t>
            </a:r>
          </a:p>
          <a:p>
            <a:r>
              <a:rPr lang="en-US" sz="2800" b="1" dirty="0">
                <a:solidFill>
                  <a:srgbClr val="008000"/>
                </a:solidFill>
              </a:rPr>
              <a:t>He should be a pious  (religious or devout)Muslim and follow Muhammad’s example </a:t>
            </a:r>
          </a:p>
          <a:p>
            <a:r>
              <a:rPr lang="en-US" sz="2800" b="1" dirty="0">
                <a:solidFill>
                  <a:srgbClr val="008000"/>
                </a:solidFill>
              </a:rPr>
              <a:t>Viewed as a leader and not a religious authority</a:t>
            </a:r>
          </a:p>
          <a:p>
            <a:r>
              <a:rPr lang="en-US" sz="2800" b="1" dirty="0">
                <a:solidFill>
                  <a:srgbClr val="008000"/>
                </a:solidFill>
              </a:rPr>
              <a:t>Claim the Shiites have distorted  the meaning of various messages in the Quran</a:t>
            </a:r>
          </a:p>
          <a:p>
            <a:r>
              <a:rPr lang="en-US" sz="2800" b="1" dirty="0">
                <a:solidFill>
                  <a:srgbClr val="008000"/>
                </a:solidFill>
              </a:rPr>
              <a:t>90% of Muslims today are Sunni </a:t>
            </a:r>
          </a:p>
        </p:txBody>
      </p:sp>
      <p:sp>
        <p:nvSpPr>
          <p:cNvPr id="4" name="Content Placeholder 3"/>
          <p:cNvSpPr>
            <a:spLocks noGrp="1"/>
          </p:cNvSpPr>
          <p:nvPr>
            <p:ph sz="half" idx="2"/>
          </p:nvPr>
        </p:nvSpPr>
        <p:spPr>
          <a:xfrm>
            <a:off x="6021660" y="993913"/>
            <a:ext cx="6010506" cy="5864087"/>
          </a:xfrm>
        </p:spPr>
        <p:txBody>
          <a:bodyPr>
            <a:normAutofit fontScale="85000" lnSpcReduction="20000"/>
          </a:bodyPr>
          <a:lstStyle/>
          <a:p>
            <a:r>
              <a:rPr lang="en-US" sz="2800" b="1" u="sng" dirty="0">
                <a:solidFill>
                  <a:srgbClr val="FF0000"/>
                </a:solidFill>
              </a:rPr>
              <a:t>Shiites</a:t>
            </a:r>
            <a:r>
              <a:rPr lang="en-US" sz="2800" u="sng" dirty="0">
                <a:solidFill>
                  <a:srgbClr val="00FF00"/>
                </a:solidFill>
              </a:rPr>
              <a:t> </a:t>
            </a:r>
            <a:r>
              <a:rPr lang="en-US" dirty="0">
                <a:solidFill>
                  <a:srgbClr val="002060"/>
                </a:solidFill>
              </a:rPr>
              <a:t>( from the Arabic word for sectarian sometimes written Shia in English)</a:t>
            </a:r>
          </a:p>
          <a:p>
            <a:r>
              <a:rPr lang="en-US" sz="3100" b="1" dirty="0">
                <a:solidFill>
                  <a:srgbClr val="002060"/>
                </a:solidFill>
                <a:latin typeface="Calibri" panose="020F0502020204030204" pitchFamily="34" charset="0"/>
                <a:cs typeface="Calibri" panose="020F0502020204030204" pitchFamily="34" charset="0"/>
              </a:rPr>
              <a:t>Believe that Muhammad’ son in law Ali  should have succeeded Muhammad </a:t>
            </a:r>
          </a:p>
          <a:p>
            <a:r>
              <a:rPr lang="en-US" sz="3100" b="1" dirty="0">
                <a:solidFill>
                  <a:srgbClr val="002060"/>
                </a:solidFill>
                <a:latin typeface="Calibri" panose="020F0502020204030204" pitchFamily="34" charset="0"/>
                <a:cs typeface="Calibri" panose="020F0502020204030204" pitchFamily="34" charset="0"/>
              </a:rPr>
              <a:t>Believed the  true successor to Muhammad were the descendants of Muhammad’s daughter  and son in law Fatima and Ali</a:t>
            </a:r>
          </a:p>
          <a:p>
            <a:r>
              <a:rPr lang="en-US" sz="3100" b="1" dirty="0">
                <a:solidFill>
                  <a:srgbClr val="002060"/>
                </a:solidFill>
                <a:latin typeface="Calibri" panose="020F0502020204030204" pitchFamily="34" charset="0"/>
                <a:cs typeface="Calibri" panose="020F0502020204030204" pitchFamily="34" charset="0"/>
              </a:rPr>
              <a:t>Claim the Shiites have distorted  the meaning of various messages in the Quran</a:t>
            </a:r>
          </a:p>
          <a:p>
            <a:r>
              <a:rPr lang="en-US" sz="2800" dirty="0">
                <a:solidFill>
                  <a:srgbClr val="002060"/>
                </a:solidFill>
              </a:rPr>
              <a:t>16% of Muslims are Shiites, </a:t>
            </a:r>
          </a:p>
          <a:p>
            <a:r>
              <a:rPr lang="en-US" sz="2800" dirty="0">
                <a:solidFill>
                  <a:srgbClr val="002060"/>
                </a:solidFill>
              </a:rPr>
              <a:t>Nearly 30% live in Iran</a:t>
            </a:r>
          </a:p>
          <a:p>
            <a:r>
              <a:rPr lang="en-US" sz="2800" dirty="0">
                <a:solidFill>
                  <a:srgbClr val="002060"/>
                </a:solidFill>
              </a:rPr>
              <a:t>15% in Pakistan</a:t>
            </a:r>
          </a:p>
          <a:p>
            <a:r>
              <a:rPr lang="en-US" sz="2800" dirty="0">
                <a:solidFill>
                  <a:srgbClr val="002060"/>
                </a:solidFill>
              </a:rPr>
              <a:t>10% Iraq</a:t>
            </a:r>
          </a:p>
        </p:txBody>
      </p:sp>
    </p:spTree>
    <p:extLst>
      <p:ext uri="{BB962C8B-B14F-4D97-AF65-F5344CB8AC3E}">
        <p14:creationId xmlns:p14="http://schemas.microsoft.com/office/powerpoint/2010/main" val="258358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2264"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p:cNvSpPr/>
          <p:nvPr/>
        </p:nvSpPr>
        <p:spPr>
          <a:xfrm>
            <a:off x="1612495" y="134228"/>
            <a:ext cx="4780793" cy="4483175"/>
          </a:xfrm>
          <a:prstGeom prst="ellipse">
            <a:avLst/>
          </a:prstGeom>
          <a:solidFill>
            <a:srgbClr val="00B050">
              <a:alpha val="98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gency FB" pitchFamily="34" charset="0"/>
            </a:endParaRPr>
          </a:p>
        </p:txBody>
      </p:sp>
      <p:sp>
        <p:nvSpPr>
          <p:cNvPr id="6" name="Oval 5"/>
          <p:cNvSpPr/>
          <p:nvPr/>
        </p:nvSpPr>
        <p:spPr>
          <a:xfrm>
            <a:off x="3200242" y="1762382"/>
            <a:ext cx="5403264" cy="5136552"/>
          </a:xfrm>
          <a:prstGeom prst="ellipse">
            <a:avLst/>
          </a:prstGeom>
          <a:solidFill>
            <a:srgbClr val="FFC000">
              <a:alpha val="64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gency FB" pitchFamily="34" charset="0"/>
            </a:endParaRPr>
          </a:p>
        </p:txBody>
      </p:sp>
      <p:sp>
        <p:nvSpPr>
          <p:cNvPr id="5" name="Oval 4"/>
          <p:cNvSpPr/>
          <p:nvPr/>
        </p:nvSpPr>
        <p:spPr>
          <a:xfrm>
            <a:off x="5259272" y="121000"/>
            <a:ext cx="4925932" cy="4741674"/>
          </a:xfrm>
          <a:prstGeom prst="ellipse">
            <a:avLst/>
          </a:prstGeom>
          <a:solidFill>
            <a:srgbClr val="92D050">
              <a:alpha val="79000"/>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gency FB" pitchFamily="34" charset="0"/>
            </a:endParaRPr>
          </a:p>
        </p:txBody>
      </p:sp>
      <p:sp>
        <p:nvSpPr>
          <p:cNvPr id="18" name="TextBox 17"/>
          <p:cNvSpPr txBox="1"/>
          <p:nvPr/>
        </p:nvSpPr>
        <p:spPr>
          <a:xfrm>
            <a:off x="8305800" y="5485922"/>
            <a:ext cx="2362200" cy="369332"/>
          </a:xfrm>
          <a:prstGeom prst="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solidFill>
                  <a:schemeClr val="bg1"/>
                </a:solidFill>
                <a:latin typeface="Arial" pitchFamily="34" charset="0"/>
                <a:cs typeface="Arial" pitchFamily="34" charset="0"/>
              </a:rPr>
              <a:t>Branches of Islam</a:t>
            </a:r>
          </a:p>
        </p:txBody>
      </p:sp>
      <p:sp>
        <p:nvSpPr>
          <p:cNvPr id="2" name="TextBox 1"/>
          <p:cNvSpPr txBox="1"/>
          <p:nvPr/>
        </p:nvSpPr>
        <p:spPr>
          <a:xfrm>
            <a:off x="2429778" y="362267"/>
            <a:ext cx="2204869" cy="584775"/>
          </a:xfrm>
          <a:prstGeom prst="rect">
            <a:avLst/>
          </a:prstGeom>
          <a:noFill/>
        </p:spPr>
        <p:txBody>
          <a:bodyPr wrap="square" rtlCol="0">
            <a:spAutoFit/>
          </a:bodyPr>
          <a:lstStyle/>
          <a:p>
            <a:pPr algn="ctr"/>
            <a:r>
              <a:rPr lang="en-US" sz="3200" b="1" dirty="0"/>
              <a:t>Sunni</a:t>
            </a:r>
          </a:p>
        </p:txBody>
      </p:sp>
      <p:sp>
        <p:nvSpPr>
          <p:cNvPr id="20" name="TextBox 19"/>
          <p:cNvSpPr txBox="1"/>
          <p:nvPr/>
        </p:nvSpPr>
        <p:spPr>
          <a:xfrm>
            <a:off x="4650864" y="6286264"/>
            <a:ext cx="2204869" cy="584775"/>
          </a:xfrm>
          <a:prstGeom prst="rect">
            <a:avLst/>
          </a:prstGeom>
          <a:noFill/>
        </p:spPr>
        <p:txBody>
          <a:bodyPr wrap="square" rtlCol="0">
            <a:spAutoFit/>
          </a:bodyPr>
          <a:lstStyle/>
          <a:p>
            <a:pPr algn="ctr"/>
            <a:r>
              <a:rPr lang="en-US" sz="3200" b="1" dirty="0"/>
              <a:t>Other</a:t>
            </a:r>
          </a:p>
        </p:txBody>
      </p:sp>
      <p:sp>
        <p:nvSpPr>
          <p:cNvPr id="19" name="TextBox 18"/>
          <p:cNvSpPr txBox="1"/>
          <p:nvPr/>
        </p:nvSpPr>
        <p:spPr>
          <a:xfrm>
            <a:off x="6705601" y="523890"/>
            <a:ext cx="3052931" cy="523220"/>
          </a:xfrm>
          <a:prstGeom prst="rect">
            <a:avLst/>
          </a:prstGeom>
          <a:noFill/>
        </p:spPr>
        <p:txBody>
          <a:bodyPr wrap="square" rtlCol="0">
            <a:spAutoFit/>
          </a:bodyPr>
          <a:lstStyle/>
          <a:p>
            <a:pPr algn="ctr"/>
            <a:r>
              <a:rPr lang="en-US" sz="2800" b="1" dirty="0"/>
              <a:t>Shia (Shi’ite)</a:t>
            </a:r>
          </a:p>
        </p:txBody>
      </p:sp>
      <p:sp>
        <p:nvSpPr>
          <p:cNvPr id="12" name="TextBox 11"/>
          <p:cNvSpPr txBox="1"/>
          <p:nvPr/>
        </p:nvSpPr>
        <p:spPr>
          <a:xfrm flipH="1">
            <a:off x="1983517" y="1016118"/>
            <a:ext cx="3221098"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83% of all Muslims are Sunni</a:t>
            </a:r>
          </a:p>
          <a:p>
            <a:pPr marL="285750" indent="-285750">
              <a:buFont typeface="Arial" panose="020B0604020202020204" pitchFamily="34" charset="0"/>
              <a:buChar char="•"/>
            </a:pPr>
            <a:r>
              <a:rPr lang="en-US" sz="1200" dirty="0"/>
              <a:t>More peaceful branch</a:t>
            </a:r>
          </a:p>
          <a:p>
            <a:pPr marL="285750" indent="-285750">
              <a:buFont typeface="Arial" panose="020B0604020202020204" pitchFamily="34" charset="0"/>
              <a:buChar char="•"/>
            </a:pPr>
            <a:r>
              <a:rPr lang="en-US" sz="1200" dirty="0"/>
              <a:t>Held to Muhammad’s choice for succession</a:t>
            </a:r>
          </a:p>
          <a:p>
            <a:pPr marL="285750" indent="-285750">
              <a:buFont typeface="Arial" panose="020B0604020202020204" pitchFamily="34" charset="0"/>
              <a:buChar char="•"/>
            </a:pPr>
            <a:endParaRPr lang="en-US" sz="1200" dirty="0"/>
          </a:p>
        </p:txBody>
      </p:sp>
      <p:sp>
        <p:nvSpPr>
          <p:cNvPr id="15" name="TextBox 14"/>
          <p:cNvSpPr txBox="1"/>
          <p:nvPr/>
        </p:nvSpPr>
        <p:spPr>
          <a:xfrm>
            <a:off x="5236818" y="2031781"/>
            <a:ext cx="1397000" cy="1277273"/>
          </a:xfrm>
          <a:prstGeom prst="rect">
            <a:avLst/>
          </a:prstGeom>
          <a:noFill/>
        </p:spPr>
        <p:txBody>
          <a:bodyPr wrap="square" rtlCol="0">
            <a:spAutoFit/>
          </a:bodyPr>
          <a:lstStyle/>
          <a:p>
            <a:pPr marL="111125" indent="-111125">
              <a:buFont typeface="Arial" panose="020B0604020202020204" pitchFamily="34" charset="0"/>
              <a:buChar char="•"/>
            </a:pPr>
            <a:r>
              <a:rPr lang="en-US" sz="1100" dirty="0"/>
              <a:t>Abraham is the head of Islam through Ishmael </a:t>
            </a:r>
          </a:p>
          <a:p>
            <a:pPr marL="111125" indent="-111125">
              <a:buFont typeface="Arial" panose="020B0604020202020204" pitchFamily="34" charset="0"/>
              <a:buChar char="•"/>
            </a:pPr>
            <a:r>
              <a:rPr lang="en-US" sz="1100" dirty="0"/>
              <a:t>5 pillars</a:t>
            </a:r>
          </a:p>
          <a:p>
            <a:pPr marL="111125" indent="-111125">
              <a:buFont typeface="Arial" panose="020B0604020202020204" pitchFamily="34" charset="0"/>
              <a:buChar char="•"/>
            </a:pPr>
            <a:r>
              <a:rPr lang="en-US" sz="1100" dirty="0"/>
              <a:t>Muhammad is the founder</a:t>
            </a:r>
          </a:p>
          <a:p>
            <a:pPr marL="111125" indent="-111125">
              <a:buFont typeface="Arial" panose="020B0604020202020204" pitchFamily="34" charset="0"/>
              <a:buChar char="•"/>
            </a:pPr>
            <a:endParaRPr lang="en-US" sz="1100" dirty="0"/>
          </a:p>
        </p:txBody>
      </p:sp>
      <p:sp>
        <p:nvSpPr>
          <p:cNvPr id="22" name="TextBox 21"/>
          <p:cNvSpPr txBox="1"/>
          <p:nvPr/>
        </p:nvSpPr>
        <p:spPr>
          <a:xfrm>
            <a:off x="4445955" y="4862675"/>
            <a:ext cx="3740736" cy="1107996"/>
          </a:xfrm>
          <a:prstGeom prst="rect">
            <a:avLst/>
          </a:prstGeom>
          <a:noFill/>
        </p:spPr>
        <p:txBody>
          <a:bodyPr wrap="square" rtlCol="0">
            <a:spAutoFit/>
          </a:bodyPr>
          <a:lstStyle/>
          <a:p>
            <a:pPr marL="111125" indent="-111125">
              <a:buFont typeface="Arial" panose="020B0604020202020204" pitchFamily="34" charset="0"/>
              <a:buChar char="•"/>
            </a:pPr>
            <a:r>
              <a:rPr lang="en-US" sz="1100" dirty="0"/>
              <a:t>Mystic Islam branches include: Whirling Dervish, Sufi Mystics</a:t>
            </a:r>
          </a:p>
          <a:p>
            <a:pPr marL="111125" indent="-111125">
              <a:buFont typeface="Arial" panose="020B0604020202020204" pitchFamily="34" charset="0"/>
              <a:buChar char="•"/>
            </a:pPr>
            <a:r>
              <a:rPr lang="en-US" sz="1100" dirty="0"/>
              <a:t>Ibadi (branch of Kharijite) 1.45 mil does not hold that sinful Muslims are unbelievers</a:t>
            </a:r>
          </a:p>
          <a:p>
            <a:pPr marL="111125" indent="-111125">
              <a:buFont typeface="Arial" panose="020B0604020202020204" pitchFamily="34" charset="0"/>
              <a:buChar char="•"/>
            </a:pPr>
            <a:r>
              <a:rPr lang="en-US" sz="1100" dirty="0"/>
              <a:t>Yazdanism blends Kurdish and Sufi doctrines</a:t>
            </a:r>
          </a:p>
          <a:p>
            <a:pPr marL="111125" indent="-111125">
              <a:buFont typeface="Arial" panose="020B0604020202020204" pitchFamily="34" charset="0"/>
              <a:buChar char="•"/>
            </a:pPr>
            <a:r>
              <a:rPr lang="en-US" sz="1100" dirty="0"/>
              <a:t>Black Muslim movements including Nation of Islam</a:t>
            </a:r>
          </a:p>
        </p:txBody>
      </p:sp>
      <p:sp>
        <p:nvSpPr>
          <p:cNvPr id="23" name="TextBox 22"/>
          <p:cNvSpPr txBox="1"/>
          <p:nvPr/>
        </p:nvSpPr>
        <p:spPr>
          <a:xfrm>
            <a:off x="1535529" y="5615098"/>
            <a:ext cx="2438401" cy="523220"/>
          </a:xfrm>
          <a:prstGeom prst="rect">
            <a:avLst/>
          </a:prstGeom>
          <a:noFill/>
        </p:spPr>
        <p:txBody>
          <a:bodyPr wrap="square" rtlCol="0">
            <a:spAutoFit/>
          </a:bodyPr>
          <a:lstStyle/>
          <a:p>
            <a:pPr marL="119063" indent="-119063">
              <a:buFont typeface="Arial" panose="020B0604020202020204" pitchFamily="34" charset="0"/>
              <a:buChar char="•"/>
            </a:pPr>
            <a:r>
              <a:rPr lang="en-US" sz="1400" dirty="0">
                <a:hlinkClick r:id="rId3"/>
              </a:rPr>
              <a:t>Islamic State (CCWH)</a:t>
            </a:r>
            <a:endParaRPr lang="en-US" sz="1400" dirty="0"/>
          </a:p>
          <a:p>
            <a:pPr marL="119063" indent="-119063">
              <a:buFont typeface="Arial" panose="020B0604020202020204" pitchFamily="34" charset="0"/>
              <a:buChar char="•"/>
            </a:pPr>
            <a:r>
              <a:rPr lang="en-US" sz="1400" dirty="0">
                <a:hlinkClick r:id="rId4"/>
              </a:rPr>
              <a:t>Islam (CCWH)</a:t>
            </a:r>
            <a:endParaRPr lang="en-US" sz="1400" dirty="0"/>
          </a:p>
        </p:txBody>
      </p:sp>
      <p:sp>
        <p:nvSpPr>
          <p:cNvPr id="17" name="TextBox 16"/>
          <p:cNvSpPr txBox="1"/>
          <p:nvPr/>
        </p:nvSpPr>
        <p:spPr>
          <a:xfrm>
            <a:off x="6681822" y="1016333"/>
            <a:ext cx="3052199"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10% of all Muslims are Shi’ite</a:t>
            </a:r>
          </a:p>
          <a:p>
            <a:pPr marL="171450" indent="-171450">
              <a:buFont typeface="Arial" panose="020B0604020202020204" pitchFamily="34" charset="0"/>
              <a:buChar char="•"/>
            </a:pPr>
            <a:r>
              <a:rPr lang="en-US" sz="1100" dirty="0"/>
              <a:t>More radical branch</a:t>
            </a:r>
          </a:p>
          <a:p>
            <a:pPr marL="171450" indent="-171450">
              <a:buFont typeface="Arial" panose="020B0604020202020204" pitchFamily="34" charset="0"/>
              <a:buChar char="•"/>
            </a:pPr>
            <a:r>
              <a:rPr lang="en-US" sz="1100" dirty="0"/>
              <a:t>Found mainly in Iran, Pakistan, and Afghanistan</a:t>
            </a:r>
          </a:p>
          <a:p>
            <a:pPr marL="171450" indent="-171450">
              <a:buFont typeface="Arial" panose="020B0604020202020204" pitchFamily="34" charset="0"/>
              <a:buChar char="•"/>
            </a:pPr>
            <a:r>
              <a:rPr lang="en-US" sz="1100" dirty="0"/>
              <a:t>Did not agree with successor to Muhammad</a:t>
            </a:r>
          </a:p>
        </p:txBody>
      </p:sp>
    </p:spTree>
    <p:extLst>
      <p:ext uri="{BB962C8B-B14F-4D97-AF65-F5344CB8AC3E}">
        <p14:creationId xmlns:p14="http://schemas.microsoft.com/office/powerpoint/2010/main" val="44088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55A5-843E-4CCF-900D-8C7FCCAA1D19}"/>
              </a:ext>
            </a:extLst>
          </p:cNvPr>
          <p:cNvSpPr>
            <a:spLocks noGrp="1"/>
          </p:cNvSpPr>
          <p:nvPr>
            <p:ph type="title"/>
          </p:nvPr>
        </p:nvSpPr>
        <p:spPr>
          <a:xfrm>
            <a:off x="771525" y="0"/>
            <a:ext cx="5324475" cy="1128713"/>
          </a:xfrm>
        </p:spPr>
        <p:txBody>
          <a:bodyPr/>
          <a:lstStyle/>
          <a:p>
            <a:r>
              <a:rPr lang="en-US" b="1" i="1" u="sng" dirty="0">
                <a:solidFill>
                  <a:schemeClr val="accent6">
                    <a:lumMod val="75000"/>
                  </a:schemeClr>
                </a:solidFill>
                <a:latin typeface="Arial" pitchFamily="34" charset="0"/>
                <a:cs typeface="Arial" pitchFamily="34" charset="0"/>
              </a:rPr>
              <a:t>Diffusion of Islam</a:t>
            </a:r>
            <a:endParaRPr lang="en-US" dirty="0"/>
          </a:p>
        </p:txBody>
      </p:sp>
      <p:sp>
        <p:nvSpPr>
          <p:cNvPr id="3" name="Content Placeholder 2">
            <a:extLst>
              <a:ext uri="{FF2B5EF4-FFF2-40B4-BE49-F238E27FC236}">
                <a16:creationId xmlns:a16="http://schemas.microsoft.com/office/drawing/2014/main" id="{3507C968-146C-4C7D-8B08-489706D430B3}"/>
              </a:ext>
            </a:extLst>
          </p:cNvPr>
          <p:cNvSpPr>
            <a:spLocks noGrp="1"/>
          </p:cNvSpPr>
          <p:nvPr>
            <p:ph sz="half" idx="1"/>
          </p:nvPr>
        </p:nvSpPr>
        <p:spPr>
          <a:xfrm>
            <a:off x="771525" y="785813"/>
            <a:ext cx="6243637" cy="5843587"/>
          </a:xfrm>
        </p:spPr>
        <p:txBody>
          <a:bodyPr>
            <a:normAutofit/>
          </a:bodyPr>
          <a:lstStyle/>
          <a:p>
            <a:pPr eaLnBrk="0" hangingPunct="0">
              <a:spcBef>
                <a:spcPct val="50000"/>
              </a:spcBef>
              <a:buFontTx/>
              <a:buChar char="•"/>
            </a:pPr>
            <a:r>
              <a:rPr lang="en-US" altLang="en-US" b="1" dirty="0">
                <a:solidFill>
                  <a:schemeClr val="accent6">
                    <a:lumMod val="75000"/>
                  </a:schemeClr>
                </a:solidFill>
                <a:latin typeface="Arial" pitchFamily="34" charset="0"/>
                <a:cs typeface="Arial" pitchFamily="34" charset="0"/>
              </a:rPr>
              <a:t>1.6 billion + adherents</a:t>
            </a:r>
          </a:p>
          <a:p>
            <a:pPr eaLnBrk="0" hangingPunct="0">
              <a:spcBef>
                <a:spcPct val="50000"/>
              </a:spcBef>
              <a:buFontTx/>
              <a:buChar char="•"/>
            </a:pPr>
            <a:r>
              <a:rPr lang="en-US" altLang="en-US" b="1" dirty="0">
                <a:solidFill>
                  <a:schemeClr val="accent6">
                    <a:lumMod val="75000"/>
                  </a:schemeClr>
                </a:solidFill>
                <a:latin typeface="Arial" pitchFamily="34" charset="0"/>
                <a:cs typeface="Arial" pitchFamily="34" charset="0"/>
              </a:rPr>
              <a:t> Originated in Saudi Arabia (Mecca and Medina) around AD 600.</a:t>
            </a:r>
          </a:p>
          <a:p>
            <a:pPr eaLnBrk="0" hangingPunct="0">
              <a:spcBef>
                <a:spcPct val="50000"/>
              </a:spcBef>
              <a:buFontTx/>
              <a:buChar char="•"/>
            </a:pPr>
            <a:r>
              <a:rPr lang="en-US" altLang="en-US" b="1" dirty="0">
                <a:solidFill>
                  <a:schemeClr val="accent6">
                    <a:lumMod val="75000"/>
                  </a:schemeClr>
                </a:solidFill>
                <a:latin typeface="Arial" pitchFamily="34" charset="0"/>
                <a:cs typeface="Arial" pitchFamily="34" charset="0"/>
              </a:rPr>
              <a:t> Spread originally by Muslim armies to N. Africa, and the Near East. </a:t>
            </a:r>
          </a:p>
          <a:p>
            <a:pPr eaLnBrk="0" hangingPunct="0">
              <a:spcBef>
                <a:spcPct val="50000"/>
              </a:spcBef>
              <a:buFontTx/>
              <a:buChar char="•"/>
            </a:pPr>
            <a:r>
              <a:rPr lang="en-US" altLang="en-US" b="1" dirty="0">
                <a:solidFill>
                  <a:schemeClr val="accent6">
                    <a:lumMod val="75000"/>
                  </a:schemeClr>
                </a:solidFill>
                <a:latin typeface="Arial" pitchFamily="34" charset="0"/>
                <a:cs typeface="Arial" pitchFamily="34" charset="0"/>
              </a:rPr>
              <a:t> Sunni (83%) - throughout the Muslim world. </a:t>
            </a:r>
          </a:p>
          <a:p>
            <a:pPr eaLnBrk="0" hangingPunct="0">
              <a:spcBef>
                <a:spcPct val="50000"/>
              </a:spcBef>
              <a:buFontTx/>
              <a:buChar char="•"/>
            </a:pPr>
            <a:r>
              <a:rPr lang="en-US" altLang="en-US" b="1" dirty="0">
                <a:solidFill>
                  <a:schemeClr val="accent6">
                    <a:lumMod val="75000"/>
                  </a:schemeClr>
                </a:solidFill>
                <a:latin typeface="Arial" pitchFamily="34" charset="0"/>
                <a:cs typeface="Arial" pitchFamily="34" charset="0"/>
              </a:rPr>
              <a:t> Shiite - Iran (40%), Pakistan (15%), Iraq (10%)</a:t>
            </a:r>
          </a:p>
          <a:p>
            <a:pPr eaLnBrk="0" hangingPunct="0">
              <a:spcBef>
                <a:spcPct val="50000"/>
              </a:spcBef>
              <a:buFontTx/>
              <a:buChar char="•"/>
            </a:pPr>
            <a:r>
              <a:rPr lang="en-US" altLang="en-US" b="1" dirty="0">
                <a:solidFill>
                  <a:srgbClr val="C00000"/>
                </a:solidFill>
                <a:latin typeface="Arial" pitchFamily="34" charset="0"/>
                <a:cs typeface="Arial" pitchFamily="34" charset="0"/>
              </a:rPr>
              <a:t>Diffusion from Southwest Asia</a:t>
            </a:r>
          </a:p>
          <a:p>
            <a:pPr eaLnBrk="0" hangingPunct="0">
              <a:spcBef>
                <a:spcPct val="50000"/>
              </a:spcBef>
              <a:buFontTx/>
              <a:buChar char="•"/>
            </a:pPr>
            <a:r>
              <a:rPr lang="en-US" altLang="en-US" b="1" u="sng" dirty="0">
                <a:solidFill>
                  <a:srgbClr val="C00000"/>
                </a:solidFill>
                <a:latin typeface="Arial" pitchFamily="34" charset="0"/>
                <a:cs typeface="Arial" pitchFamily="34" charset="0"/>
              </a:rPr>
              <a:t>Contagious Diffusion </a:t>
            </a:r>
            <a:r>
              <a:rPr lang="en-US" altLang="en-US" b="1" dirty="0">
                <a:solidFill>
                  <a:schemeClr val="accent6">
                    <a:lumMod val="75000"/>
                  </a:schemeClr>
                </a:solidFill>
                <a:latin typeface="Arial" pitchFamily="34" charset="0"/>
                <a:cs typeface="Arial" pitchFamily="34" charset="0"/>
              </a:rPr>
              <a:t>by trade &amp; Conquest to Spain, Africa, and mush of Asia</a:t>
            </a:r>
          </a:p>
          <a:p>
            <a:pPr eaLnBrk="0" hangingPunct="0">
              <a:spcBef>
                <a:spcPct val="50000"/>
              </a:spcBef>
              <a:buFontTx/>
              <a:buChar char="•"/>
            </a:pPr>
            <a:r>
              <a:rPr lang="en-US" altLang="en-US" b="1" u="sng" dirty="0">
                <a:solidFill>
                  <a:srgbClr val="C00000"/>
                </a:solidFill>
                <a:latin typeface="Arial" pitchFamily="34" charset="0"/>
                <a:cs typeface="Arial" pitchFamily="34" charset="0"/>
              </a:rPr>
              <a:t>Relocation diffusion </a:t>
            </a:r>
            <a:r>
              <a:rPr lang="en-US" altLang="en-US" b="1" dirty="0">
                <a:solidFill>
                  <a:schemeClr val="accent6">
                    <a:lumMod val="75000"/>
                  </a:schemeClr>
                </a:solidFill>
                <a:latin typeface="Arial" pitchFamily="34" charset="0"/>
                <a:cs typeface="Arial" pitchFamily="34" charset="0"/>
              </a:rPr>
              <a:t>throughout the world</a:t>
            </a:r>
          </a:p>
          <a:p>
            <a:pPr eaLnBrk="0" hangingPunct="0">
              <a:spcBef>
                <a:spcPct val="50000"/>
              </a:spcBef>
              <a:buFontTx/>
              <a:buChar char="•"/>
            </a:pPr>
            <a:r>
              <a:rPr lang="en-US" altLang="en-US" sz="1200" b="1" dirty="0">
                <a:solidFill>
                  <a:schemeClr val="accent6">
                    <a:lumMod val="75000"/>
                  </a:schemeClr>
                </a:solidFill>
                <a:latin typeface="Arial" pitchFamily="34" charset="0"/>
                <a:cs typeface="Arial" pitchFamily="34" charset="0"/>
              </a:rPr>
              <a:t>Crash Course: </a:t>
            </a:r>
            <a:r>
              <a:rPr lang="en-US" altLang="en-US" sz="1200" b="1" dirty="0">
                <a:solidFill>
                  <a:schemeClr val="accent6">
                    <a:lumMod val="75000"/>
                  </a:schemeClr>
                </a:solidFill>
                <a:latin typeface="Arial" pitchFamily="34" charset="0"/>
                <a:cs typeface="Arial" pitchFamily="34" charset="0"/>
                <a:hlinkClick r:id="rId2"/>
              </a:rPr>
              <a:t>https://www.youtube.com/watch?v=TpcbfxtdoI8</a:t>
            </a:r>
            <a:endParaRPr lang="en-US" altLang="en-US" sz="1200" b="1" dirty="0">
              <a:solidFill>
                <a:schemeClr val="accent6">
                  <a:lumMod val="75000"/>
                </a:schemeClr>
              </a:solidFill>
              <a:latin typeface="Arial" pitchFamily="34" charset="0"/>
              <a:cs typeface="Arial" pitchFamily="34" charset="0"/>
            </a:endParaRPr>
          </a:p>
          <a:p>
            <a:pPr eaLnBrk="0" hangingPunct="0">
              <a:spcBef>
                <a:spcPct val="50000"/>
              </a:spcBef>
              <a:buFontTx/>
              <a:buChar char="•"/>
            </a:pPr>
            <a:r>
              <a:rPr lang="en-US" altLang="en-US" sz="1200" b="1" dirty="0">
                <a:solidFill>
                  <a:schemeClr val="accent6">
                    <a:lumMod val="75000"/>
                  </a:schemeClr>
                </a:solidFill>
                <a:latin typeface="Arial" pitchFamily="34" charset="0"/>
                <a:cs typeface="Arial" pitchFamily="34" charset="0"/>
              </a:rPr>
              <a:t>Hughes: </a:t>
            </a:r>
            <a:r>
              <a:rPr lang="en-US" altLang="en-US" sz="1200" b="1" dirty="0">
                <a:solidFill>
                  <a:schemeClr val="accent6">
                    <a:lumMod val="75000"/>
                  </a:schemeClr>
                </a:solidFill>
                <a:latin typeface="Arial" pitchFamily="34" charset="0"/>
                <a:cs typeface="Arial" pitchFamily="34" charset="0"/>
                <a:hlinkClick r:id="rId3"/>
              </a:rPr>
              <a:t>https://www.youtube.com/watch?v=8S_Tw6jA77E</a:t>
            </a:r>
            <a:endParaRPr lang="en-US" altLang="en-US" sz="1200" b="1" dirty="0">
              <a:solidFill>
                <a:schemeClr val="accent6">
                  <a:lumMod val="75000"/>
                </a:schemeClr>
              </a:solidFill>
              <a:latin typeface="Arial" pitchFamily="34" charset="0"/>
              <a:cs typeface="Arial" pitchFamily="34" charset="0"/>
            </a:endParaRPr>
          </a:p>
          <a:p>
            <a:endParaRPr lang="en-US" dirty="0"/>
          </a:p>
        </p:txBody>
      </p:sp>
      <p:pic>
        <p:nvPicPr>
          <p:cNvPr id="6" name="Content Placeholder 5" descr="A close up of a map&#10;&#10;Description automatically generated">
            <a:extLst>
              <a:ext uri="{FF2B5EF4-FFF2-40B4-BE49-F238E27FC236}">
                <a16:creationId xmlns:a16="http://schemas.microsoft.com/office/drawing/2014/main" id="{C7194099-5223-41C8-ACD1-214A7424E15F}"/>
              </a:ext>
            </a:extLst>
          </p:cNvPr>
          <p:cNvPicPr>
            <a:picLocks noGrp="1" noChangeAspect="1"/>
          </p:cNvPicPr>
          <p:nvPr>
            <p:ph sz="half" idx="2"/>
          </p:nvPr>
        </p:nvPicPr>
        <p:blipFill>
          <a:blip r:embed="rId4"/>
          <a:stretch>
            <a:fillRect/>
          </a:stretch>
        </p:blipFill>
        <p:spPr>
          <a:xfrm>
            <a:off x="7015162" y="142875"/>
            <a:ext cx="5176838" cy="6715125"/>
          </a:xfrm>
        </p:spPr>
      </p:pic>
    </p:spTree>
    <p:extLst>
      <p:ext uri="{BB962C8B-B14F-4D97-AF65-F5344CB8AC3E}">
        <p14:creationId xmlns:p14="http://schemas.microsoft.com/office/powerpoint/2010/main" val="416968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a/Islam_percent_population_in_each_nation_World_Map_Muslim_data_by_Pew_Research.svg/863px-Islam_percent_population_in_each_nation_World_Map_Muslim_data_by_Pew_Research.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59" y="423746"/>
            <a:ext cx="11199541" cy="6434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15200" y="5029200"/>
            <a:ext cx="4638906" cy="646331"/>
          </a:xfrm>
          <a:prstGeom prst="rect">
            <a:avLst/>
          </a:prstGeom>
        </p:spPr>
        <p:txBody>
          <a:bodyPr wrap="square">
            <a:spAutoFit/>
          </a:bodyPr>
          <a:lstStyle/>
          <a:p>
            <a:pPr algn="ctr"/>
            <a:r>
              <a:rPr lang="en-US" dirty="0">
                <a:solidFill>
                  <a:srgbClr val="333333"/>
                </a:solidFill>
                <a:latin typeface="Arial" panose="020B0604020202020204" pitchFamily="34" charset="0"/>
              </a:rPr>
              <a:t>World Muslim population by percentage (</a:t>
            </a:r>
            <a:r>
              <a:rPr lang="en-US" dirty="0">
                <a:latin typeface="Arial" panose="020B0604020202020204" pitchFamily="34" charset="0"/>
              </a:rPr>
              <a:t>Pew Research Center</a:t>
            </a:r>
            <a:r>
              <a:rPr lang="en-US" dirty="0">
                <a:solidFill>
                  <a:srgbClr val="333333"/>
                </a:solidFill>
                <a:latin typeface="Arial" panose="020B0604020202020204" pitchFamily="34" charset="0"/>
              </a:rPr>
              <a:t>, 2014).</a:t>
            </a:r>
            <a:endParaRPr lang="en-US" dirty="0"/>
          </a:p>
        </p:txBody>
      </p:sp>
    </p:spTree>
    <p:extLst>
      <p:ext uri="{BB962C8B-B14F-4D97-AF65-F5344CB8AC3E}">
        <p14:creationId xmlns:p14="http://schemas.microsoft.com/office/powerpoint/2010/main" val="2689536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454E-1119-43A2-AA5E-CD1147ED9AA9}"/>
              </a:ext>
            </a:extLst>
          </p:cNvPr>
          <p:cNvSpPr>
            <a:spLocks noGrp="1"/>
          </p:cNvSpPr>
          <p:nvPr>
            <p:ph type="title"/>
          </p:nvPr>
        </p:nvSpPr>
        <p:spPr>
          <a:xfrm>
            <a:off x="1371600" y="106018"/>
            <a:ext cx="9601200" cy="901148"/>
          </a:xfrm>
        </p:spPr>
        <p:txBody>
          <a:bodyPr/>
          <a:lstStyle/>
          <a:p>
            <a:r>
              <a:rPr lang="en-US" dirty="0"/>
              <a:t>                  Basic Beliefs Summary</a:t>
            </a:r>
          </a:p>
        </p:txBody>
      </p:sp>
      <p:pic>
        <p:nvPicPr>
          <p:cNvPr id="5" name="Content Placeholder 4">
            <a:extLst>
              <a:ext uri="{FF2B5EF4-FFF2-40B4-BE49-F238E27FC236}">
                <a16:creationId xmlns:a16="http://schemas.microsoft.com/office/drawing/2014/main" id="{5ADB82F3-167B-4730-841B-720D57937F66}"/>
              </a:ext>
            </a:extLst>
          </p:cNvPr>
          <p:cNvPicPr>
            <a:picLocks noGrp="1" noChangeAspect="1"/>
          </p:cNvPicPr>
          <p:nvPr>
            <p:ph idx="1"/>
          </p:nvPr>
        </p:nvPicPr>
        <p:blipFill>
          <a:blip r:embed="rId2"/>
          <a:stretch>
            <a:fillRect/>
          </a:stretch>
        </p:blipFill>
        <p:spPr>
          <a:xfrm>
            <a:off x="742121" y="1007167"/>
            <a:ext cx="11357113" cy="5751442"/>
          </a:xfrm>
        </p:spPr>
      </p:pic>
    </p:spTree>
    <p:extLst>
      <p:ext uri="{BB962C8B-B14F-4D97-AF65-F5344CB8AC3E}">
        <p14:creationId xmlns:p14="http://schemas.microsoft.com/office/powerpoint/2010/main" val="351204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152400"/>
            <a:ext cx="7772400" cy="533400"/>
          </a:xfrm>
        </p:spPr>
        <p:txBody>
          <a:bodyPr>
            <a:normAutofit fontScale="90000"/>
          </a:bodyPr>
          <a:lstStyle/>
          <a:p>
            <a:pPr eaLnBrk="1" hangingPunct="1">
              <a:defRPr/>
            </a:pPr>
            <a:r>
              <a:rPr lang="en-US" sz="3600" b="1" dirty="0">
                <a:solidFill>
                  <a:srgbClr val="660066"/>
                </a:solidFill>
                <a:effectLst>
                  <a:outerShdw blurRad="38100" dist="38100" dir="2700000" algn="tl">
                    <a:srgbClr val="C0C0C0"/>
                  </a:outerShdw>
                </a:effectLst>
              </a:rPr>
              <a:t>                   </a:t>
            </a:r>
            <a:r>
              <a:rPr lang="en-US" sz="3600" b="1" u="sng" dirty="0">
                <a:solidFill>
                  <a:srgbClr val="660066"/>
                </a:solidFill>
                <a:effectLst>
                  <a:outerShdw blurRad="38100" dist="38100" dir="2700000" algn="tl">
                    <a:srgbClr val="C0C0C0"/>
                  </a:outerShdw>
                </a:effectLst>
              </a:rPr>
              <a:t>Religions are divided into</a:t>
            </a:r>
          </a:p>
        </p:txBody>
      </p:sp>
      <p:sp>
        <p:nvSpPr>
          <p:cNvPr id="10243" name="Rectangle 3"/>
          <p:cNvSpPr>
            <a:spLocks noGrp="1" noChangeArrowheads="1"/>
          </p:cNvSpPr>
          <p:nvPr>
            <p:ph sz="half" idx="1"/>
          </p:nvPr>
        </p:nvSpPr>
        <p:spPr>
          <a:xfrm>
            <a:off x="808383" y="967902"/>
            <a:ext cx="11290852" cy="5867400"/>
          </a:xfrm>
        </p:spPr>
        <p:txBody>
          <a:bodyPr>
            <a:normAutofit/>
          </a:bodyPr>
          <a:lstStyle/>
          <a:p>
            <a:pPr eaLnBrk="1" hangingPunct="1"/>
            <a:r>
              <a:rPr lang="en-US" altLang="en-US" sz="2800" b="1" u="sng" dirty="0">
                <a:solidFill>
                  <a:srgbClr val="7030A0"/>
                </a:solidFill>
              </a:rPr>
              <a:t>Branches</a:t>
            </a:r>
            <a:r>
              <a:rPr lang="en-US" altLang="en-US" sz="2800" b="1" dirty="0">
                <a:solidFill>
                  <a:schemeClr val="accent2"/>
                </a:solidFill>
              </a:rPr>
              <a:t> </a:t>
            </a:r>
            <a:r>
              <a:rPr lang="en-US" altLang="en-US" sz="2800" b="1" dirty="0"/>
              <a:t>-a large and fundamental division within a religion – </a:t>
            </a:r>
          </a:p>
          <a:p>
            <a:pPr lvl="1" eaLnBrk="1" hangingPunct="1"/>
            <a:r>
              <a:rPr lang="en-US" altLang="en-US" sz="2800" b="1" dirty="0"/>
              <a:t>Catholic, Protestant and Orthodox branches of Christianity.</a:t>
            </a:r>
          </a:p>
          <a:p>
            <a:pPr lvl="1" eaLnBrk="1" hangingPunct="1"/>
            <a:r>
              <a:rPr lang="en-US" altLang="en-US" sz="2800" b="1" dirty="0"/>
              <a:t>Sunni, Shi'ite, Sufi Mystic branches of Islam</a:t>
            </a:r>
          </a:p>
          <a:p>
            <a:pPr lvl="1" eaLnBrk="1" hangingPunct="1"/>
            <a:r>
              <a:rPr lang="en-US" altLang="en-US" sz="2800" b="1" dirty="0"/>
              <a:t>Mahayana, Theravada branches of Buddhism</a:t>
            </a:r>
          </a:p>
          <a:p>
            <a:pPr eaLnBrk="1" hangingPunct="1"/>
            <a:r>
              <a:rPr lang="en-US" altLang="en-US" sz="2800" b="1" u="sng" dirty="0">
                <a:solidFill>
                  <a:srgbClr val="7030A0"/>
                </a:solidFill>
              </a:rPr>
              <a:t>Denomination</a:t>
            </a:r>
            <a:r>
              <a:rPr lang="en-US" altLang="en-US" sz="2800" b="1" dirty="0">
                <a:solidFill>
                  <a:srgbClr val="7030A0"/>
                </a:solidFill>
              </a:rPr>
              <a:t> </a:t>
            </a:r>
            <a:r>
              <a:rPr lang="en-US" altLang="en-US" sz="2800" b="1" dirty="0"/>
              <a:t>-a division or a within a branch that unites a number of local congregations into a single administrative body-</a:t>
            </a:r>
          </a:p>
          <a:p>
            <a:pPr lvl="1" eaLnBrk="1" hangingPunct="1"/>
            <a:r>
              <a:rPr lang="en-US" altLang="en-US" sz="2800" b="1" dirty="0"/>
              <a:t>Protestant Denominations: Baptist, Lutheran, Methodist</a:t>
            </a:r>
          </a:p>
          <a:p>
            <a:pPr lvl="1" eaLnBrk="1" hangingPunct="1"/>
            <a:r>
              <a:rPr lang="en-US" altLang="en-US" sz="2800" b="1" dirty="0"/>
              <a:t>Orthodox Denominations: Eastern, Russian, Greek, Coptic</a:t>
            </a:r>
          </a:p>
          <a:p>
            <a:pPr eaLnBrk="1" hangingPunct="1"/>
            <a:r>
              <a:rPr lang="en-US" altLang="en-US" sz="2800" b="1" u="sng" dirty="0">
                <a:solidFill>
                  <a:srgbClr val="7030A0"/>
                </a:solidFill>
              </a:rPr>
              <a:t>Sect</a:t>
            </a:r>
            <a:r>
              <a:rPr lang="en-US" altLang="en-US" sz="2800" b="1" u="sng" dirty="0">
                <a:solidFill>
                  <a:schemeClr val="accent2"/>
                </a:solidFill>
              </a:rPr>
              <a:t> </a:t>
            </a:r>
            <a:r>
              <a:rPr lang="en-US" altLang="en-US" sz="2800" b="1" dirty="0"/>
              <a:t>- a small group that has broken away from the established denomination (may be viewed as radical)</a:t>
            </a:r>
          </a:p>
          <a:p>
            <a:pPr marL="0" indent="0">
              <a:buNone/>
            </a:pPr>
            <a:r>
              <a:rPr lang="en-US" altLang="en-US" sz="2800" b="1" dirty="0"/>
              <a:t>     - </a:t>
            </a:r>
            <a:r>
              <a:rPr lang="en-US" dirty="0"/>
              <a:t> An example of a sect within Catholicism is the Community of the Lady of All Peoples, also know as the Army of Mary. This group's beliefs depart from the official doctrine of the church.</a:t>
            </a:r>
            <a:endParaRPr lang="en-US" altLang="en-US" sz="2800" b="1" dirty="0"/>
          </a:p>
        </p:txBody>
      </p:sp>
    </p:spTree>
    <p:extLst>
      <p:ext uri="{BB962C8B-B14F-4D97-AF65-F5344CB8AC3E}">
        <p14:creationId xmlns:p14="http://schemas.microsoft.com/office/powerpoint/2010/main" val="374050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243">
                                            <p:txEl>
                                              <p:pRg st="6" end="6"/>
                                            </p:txEl>
                                          </p:spTgt>
                                        </p:tgtEl>
                                        <p:attrNameLst>
                                          <p:attrName>style.visibility</p:attrName>
                                        </p:attrNameLst>
                                      </p:cBhvr>
                                      <p:to>
                                        <p:strVal val="visible"/>
                                      </p:to>
                                    </p:set>
                                    <p:anim calcmode="lin" valueType="num">
                                      <p:cBhvr additive="base">
                                        <p:cTn id="33"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243">
                                            <p:txEl>
                                              <p:pRg st="7" end="7"/>
                                            </p:txEl>
                                          </p:spTgt>
                                        </p:tgtEl>
                                        <p:attrNameLst>
                                          <p:attrName>style.visibility</p:attrName>
                                        </p:attrNameLst>
                                      </p:cBhvr>
                                      <p:to>
                                        <p:strVal val="visible"/>
                                      </p:to>
                                    </p:set>
                                    <p:anim calcmode="lin" valueType="num">
                                      <p:cBhvr additive="base">
                                        <p:cTn id="39"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243">
                                            <p:txEl>
                                              <p:pRg st="8" end="8"/>
                                            </p:txEl>
                                          </p:spTgt>
                                        </p:tgtEl>
                                        <p:attrNameLst>
                                          <p:attrName>style.visibility</p:attrName>
                                        </p:attrNameLst>
                                      </p:cBhvr>
                                      <p:to>
                                        <p:strVal val="visible"/>
                                      </p:to>
                                    </p:set>
                                    <p:anim calcmode="lin" valueType="num">
                                      <p:cBhvr additive="base">
                                        <p:cTn id="45"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F814-62EB-4E7A-861E-D3FEBFF65BDF}"/>
              </a:ext>
            </a:extLst>
          </p:cNvPr>
          <p:cNvSpPr>
            <a:spLocks noGrp="1"/>
          </p:cNvSpPr>
          <p:nvPr>
            <p:ph type="title"/>
          </p:nvPr>
        </p:nvSpPr>
        <p:spPr>
          <a:xfrm>
            <a:off x="1371600" y="100014"/>
            <a:ext cx="9601200" cy="1028700"/>
          </a:xfrm>
        </p:spPr>
        <p:txBody>
          <a:bodyPr>
            <a:normAutofit fontScale="90000"/>
          </a:bodyPr>
          <a:lstStyle/>
          <a:p>
            <a:r>
              <a:rPr lang="en-US" b="1" u="sng" dirty="0">
                <a:solidFill>
                  <a:schemeClr val="tx1"/>
                </a:solidFill>
              </a:rPr>
              <a:t>Fundamentalism, </a:t>
            </a:r>
            <a:r>
              <a:rPr lang="en-US" b="1" u="sng" dirty="0">
                <a:solidFill>
                  <a:srgbClr val="7030A0"/>
                </a:solidFill>
              </a:rPr>
              <a:t>Orthodox, </a:t>
            </a:r>
            <a:r>
              <a:rPr lang="en-US" b="1" u="sng" dirty="0">
                <a:solidFill>
                  <a:schemeClr val="tx1"/>
                </a:solidFill>
              </a:rPr>
              <a:t>Theocracies</a:t>
            </a:r>
            <a:br>
              <a:rPr lang="en-US" b="1" u="sng" dirty="0">
                <a:solidFill>
                  <a:srgbClr val="7030A0"/>
                </a:solidFill>
              </a:rPr>
            </a:br>
            <a:endParaRPr lang="en-US" dirty="0"/>
          </a:p>
        </p:txBody>
      </p:sp>
      <p:sp>
        <p:nvSpPr>
          <p:cNvPr id="3" name="Content Placeholder 2">
            <a:extLst>
              <a:ext uri="{FF2B5EF4-FFF2-40B4-BE49-F238E27FC236}">
                <a16:creationId xmlns:a16="http://schemas.microsoft.com/office/drawing/2014/main" id="{CB2D1539-46FA-457D-9C6F-6599C69A2A69}"/>
              </a:ext>
            </a:extLst>
          </p:cNvPr>
          <p:cNvSpPr>
            <a:spLocks noGrp="1"/>
          </p:cNvSpPr>
          <p:nvPr>
            <p:ph sz="half" idx="1"/>
          </p:nvPr>
        </p:nvSpPr>
        <p:spPr>
          <a:xfrm>
            <a:off x="828675" y="1395415"/>
            <a:ext cx="4990711" cy="5462586"/>
          </a:xfrm>
        </p:spPr>
        <p:txBody>
          <a:bodyPr>
            <a:normAutofit fontScale="92500" lnSpcReduction="10000"/>
          </a:bodyPr>
          <a:lstStyle/>
          <a:p>
            <a:r>
              <a:rPr lang="en-US" b="1" u="sng" dirty="0">
                <a:solidFill>
                  <a:schemeClr val="tx1"/>
                </a:solidFill>
              </a:rPr>
              <a:t>Fundamentalism</a:t>
            </a:r>
            <a:r>
              <a:rPr lang="en-US" b="1" dirty="0">
                <a:solidFill>
                  <a:srgbClr val="006600"/>
                </a:solidFill>
              </a:rPr>
              <a:t>: is an attempt to follow a literal interpretation of a religious faith. Fundamentalists believe that people should live traditional lifestyles similar to those prescribed in the faith’s holy writings, Fundamentalists are more likely that others in their faith to enforce strict standards of dress and personal behavior. Often through laws. </a:t>
            </a:r>
          </a:p>
          <a:p>
            <a:r>
              <a:rPr lang="en-US" b="1" u="sng" dirty="0">
                <a:solidFill>
                  <a:schemeClr val="tx1"/>
                </a:solidFill>
              </a:rPr>
              <a:t>Theocracies</a:t>
            </a:r>
            <a:r>
              <a:rPr lang="en-US" b="1" u="sng" dirty="0"/>
              <a:t>: </a:t>
            </a:r>
            <a:r>
              <a:rPr lang="en-US" b="1" dirty="0">
                <a:solidFill>
                  <a:srgbClr val="7030A0"/>
                </a:solidFill>
              </a:rPr>
              <a:t>Countries such as Iran, have governments that are run by religious leaders through the use of religious laws.</a:t>
            </a:r>
          </a:p>
          <a:p>
            <a:endParaRPr lang="en-US" dirty="0"/>
          </a:p>
        </p:txBody>
      </p:sp>
      <p:sp>
        <p:nvSpPr>
          <p:cNvPr id="4" name="Content Placeholder 3">
            <a:extLst>
              <a:ext uri="{FF2B5EF4-FFF2-40B4-BE49-F238E27FC236}">
                <a16:creationId xmlns:a16="http://schemas.microsoft.com/office/drawing/2014/main" id="{E84F4F98-94AD-401F-9109-A0FD1308B4B4}"/>
              </a:ext>
            </a:extLst>
          </p:cNvPr>
          <p:cNvSpPr>
            <a:spLocks noGrp="1"/>
          </p:cNvSpPr>
          <p:nvPr>
            <p:ph sz="half" idx="2"/>
          </p:nvPr>
        </p:nvSpPr>
        <p:spPr>
          <a:xfrm>
            <a:off x="6525402" y="1295399"/>
            <a:ext cx="5533247" cy="5462587"/>
          </a:xfrm>
        </p:spPr>
        <p:txBody>
          <a:bodyPr>
            <a:normAutofit fontScale="92500" lnSpcReduction="10000"/>
          </a:bodyPr>
          <a:lstStyle/>
          <a:p>
            <a:r>
              <a:rPr lang="en-US" b="1" u="sng" dirty="0">
                <a:solidFill>
                  <a:srgbClr val="7030A0"/>
                </a:solidFill>
              </a:rPr>
              <a:t>Orthodox</a:t>
            </a:r>
          </a:p>
          <a:p>
            <a:r>
              <a:rPr lang="en-US" b="1" dirty="0">
                <a:solidFill>
                  <a:srgbClr val="7030A0"/>
                </a:solidFill>
              </a:rPr>
              <a:t>conforming to what is generally or traditionally accepted as right or true; established and approved</a:t>
            </a:r>
          </a:p>
          <a:p>
            <a:r>
              <a:rPr lang="en-US" b="1" dirty="0">
                <a:solidFill>
                  <a:srgbClr val="7030A0"/>
                </a:solidFill>
              </a:rPr>
              <a:t>strictly observant.</a:t>
            </a:r>
          </a:p>
          <a:p>
            <a:r>
              <a:rPr lang="en-US" b="1" dirty="0">
                <a:solidFill>
                  <a:srgbClr val="7030A0"/>
                </a:solidFill>
              </a:rPr>
              <a:t>Purity of faith Christianity, Judaism, Islam, and Hinduism all have orthodox followers</a:t>
            </a:r>
            <a:r>
              <a:rPr lang="en-US" dirty="0"/>
              <a:t>. </a:t>
            </a:r>
          </a:p>
          <a:p>
            <a:endParaRPr lang="en-US" dirty="0"/>
          </a:p>
          <a:p>
            <a:r>
              <a:rPr lang="en-US" b="1" dirty="0"/>
              <a:t>Orthodoxy" rejects any changes or additions to some "original" tenets or beliefs, only accepting older, traditional ones as "valid." </a:t>
            </a:r>
            <a:br>
              <a:rPr lang="en-US" b="1" dirty="0"/>
            </a:br>
            <a:br>
              <a:rPr lang="en-US" b="1" dirty="0"/>
            </a:br>
            <a:r>
              <a:rPr lang="en-US" b="1" dirty="0"/>
              <a:t>"Fundamentalism" holds to a strict literal interpretation of a particular set of tenets or beliefs, but those tenets/beliefs could be fairly new, they don't have to be old, traditional, or original. </a:t>
            </a:r>
          </a:p>
          <a:p>
            <a:endParaRPr lang="en-US" dirty="0"/>
          </a:p>
        </p:txBody>
      </p:sp>
    </p:spTree>
    <p:extLst>
      <p:ext uri="{BB962C8B-B14F-4D97-AF65-F5344CB8AC3E}">
        <p14:creationId xmlns:p14="http://schemas.microsoft.com/office/powerpoint/2010/main" val="2315417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7996-E6DD-4CF2-A4AC-377B7456984B}"/>
              </a:ext>
            </a:extLst>
          </p:cNvPr>
          <p:cNvSpPr>
            <a:spLocks noGrp="1"/>
          </p:cNvSpPr>
          <p:nvPr>
            <p:ph type="title"/>
          </p:nvPr>
        </p:nvSpPr>
        <p:spPr>
          <a:xfrm>
            <a:off x="887896" y="0"/>
            <a:ext cx="3485321" cy="583096"/>
          </a:xfrm>
        </p:spPr>
        <p:txBody>
          <a:bodyPr>
            <a:normAutofit fontScale="90000"/>
          </a:bodyPr>
          <a:lstStyle/>
          <a:p>
            <a:r>
              <a:rPr lang="en-US" b="1" u="sng" dirty="0">
                <a:solidFill>
                  <a:srgbClr val="000099"/>
                </a:solidFill>
              </a:rPr>
              <a:t>Sikhism</a:t>
            </a:r>
            <a:r>
              <a:rPr lang="en-US" dirty="0"/>
              <a:t> </a:t>
            </a:r>
          </a:p>
        </p:txBody>
      </p:sp>
      <p:sp>
        <p:nvSpPr>
          <p:cNvPr id="3" name="Content Placeholder 2">
            <a:extLst>
              <a:ext uri="{FF2B5EF4-FFF2-40B4-BE49-F238E27FC236}">
                <a16:creationId xmlns:a16="http://schemas.microsoft.com/office/drawing/2014/main" id="{EAB0A14F-32CE-46BB-A691-0B04F09C8E6A}"/>
              </a:ext>
            </a:extLst>
          </p:cNvPr>
          <p:cNvSpPr>
            <a:spLocks noGrp="1"/>
          </p:cNvSpPr>
          <p:nvPr>
            <p:ph sz="half" idx="1"/>
          </p:nvPr>
        </p:nvSpPr>
        <p:spPr>
          <a:xfrm>
            <a:off x="742122" y="914400"/>
            <a:ext cx="3750365" cy="5943599"/>
          </a:xfrm>
        </p:spPr>
        <p:txBody>
          <a:bodyPr>
            <a:normAutofit fontScale="85000" lnSpcReduction="10000"/>
          </a:bodyPr>
          <a:lstStyle/>
          <a:p>
            <a:r>
              <a:rPr lang="en-US" dirty="0">
                <a:solidFill>
                  <a:schemeClr val="accent6">
                    <a:lumMod val="50000"/>
                  </a:schemeClr>
                </a:solidFill>
              </a:rPr>
              <a:t>Founded by the Guru Nanak in 1500 CE in Pakistan </a:t>
            </a:r>
          </a:p>
          <a:p>
            <a:r>
              <a:rPr lang="en-US" dirty="0">
                <a:solidFill>
                  <a:schemeClr val="accent6">
                    <a:lumMod val="50000"/>
                  </a:schemeClr>
                </a:solidFill>
              </a:rPr>
              <a:t>God was revealed to Guru Nanak as The One Supreme Being - God is perfect, humans are not </a:t>
            </a:r>
          </a:p>
          <a:p>
            <a:r>
              <a:rPr lang="en-US" dirty="0">
                <a:solidFill>
                  <a:schemeClr val="accent6">
                    <a:lumMod val="50000"/>
                  </a:schemeClr>
                </a:solidFill>
              </a:rPr>
              <a:t>10 Gurus revealed over time taught that people have capacity for continuous improvement and movement toward perfection </a:t>
            </a:r>
          </a:p>
          <a:p>
            <a:r>
              <a:rPr lang="en-US" dirty="0">
                <a:solidFill>
                  <a:schemeClr val="accent6">
                    <a:lumMod val="50000"/>
                  </a:schemeClr>
                </a:solidFill>
              </a:rPr>
              <a:t>Believers are baptized. Men wear turbans and do not cut their hair or beards</a:t>
            </a:r>
          </a:p>
          <a:p>
            <a:r>
              <a:rPr lang="en-US" dirty="0">
                <a:solidFill>
                  <a:schemeClr val="accent6">
                    <a:lumMod val="50000"/>
                  </a:schemeClr>
                </a:solidFill>
              </a:rPr>
              <a:t>A </a:t>
            </a:r>
            <a:r>
              <a:rPr lang="en-US" b="1" u="sng" dirty="0">
                <a:solidFill>
                  <a:schemeClr val="accent6">
                    <a:lumMod val="50000"/>
                  </a:schemeClr>
                </a:solidFill>
              </a:rPr>
              <a:t>syncretic religion</a:t>
            </a:r>
            <a:r>
              <a:rPr lang="en-US" dirty="0">
                <a:solidFill>
                  <a:schemeClr val="accent6">
                    <a:lumMod val="50000"/>
                  </a:schemeClr>
                </a:solidFill>
              </a:rPr>
              <a:t>, blending or combining of several traditions, in this case Hinduism and Islam </a:t>
            </a:r>
          </a:p>
          <a:p>
            <a:r>
              <a:rPr lang="en-US" dirty="0">
                <a:solidFill>
                  <a:schemeClr val="accent6">
                    <a:lumMod val="50000"/>
                  </a:schemeClr>
                </a:solidFill>
              </a:rPr>
              <a:t> Heaviest concentration along border of India and Pakistan, south of Kashmir</a:t>
            </a:r>
          </a:p>
          <a:p>
            <a:r>
              <a:rPr lang="en-US" dirty="0">
                <a:solidFill>
                  <a:schemeClr val="accent6">
                    <a:lumMod val="50000"/>
                  </a:schemeClr>
                </a:solidFill>
              </a:rPr>
              <a:t>World numbers: </a:t>
            </a:r>
            <a:r>
              <a:rPr lang="en-US" altLang="en-US" dirty="0">
                <a:solidFill>
                  <a:schemeClr val="accent6">
                    <a:lumMod val="50000"/>
                  </a:schemeClr>
                </a:solidFill>
              </a:rPr>
              <a:t>23 million, mainly South Asia, UK, US</a:t>
            </a:r>
          </a:p>
          <a:p>
            <a:endParaRPr lang="en-US" dirty="0">
              <a:solidFill>
                <a:schemeClr val="accent6">
                  <a:lumMod val="50000"/>
                </a:schemeClr>
              </a:solidFill>
            </a:endParaRPr>
          </a:p>
        </p:txBody>
      </p:sp>
      <p:pic>
        <p:nvPicPr>
          <p:cNvPr id="6" name="Content Placeholder 5">
            <a:extLst>
              <a:ext uri="{FF2B5EF4-FFF2-40B4-BE49-F238E27FC236}">
                <a16:creationId xmlns:a16="http://schemas.microsoft.com/office/drawing/2014/main" id="{EEBE69FB-7340-4283-BC0B-27089364FF28}"/>
              </a:ext>
            </a:extLst>
          </p:cNvPr>
          <p:cNvPicPr>
            <a:picLocks noGrp="1" noChangeAspect="1"/>
          </p:cNvPicPr>
          <p:nvPr>
            <p:ph sz="half" idx="2"/>
          </p:nvPr>
        </p:nvPicPr>
        <p:blipFill>
          <a:blip r:embed="rId2"/>
          <a:stretch>
            <a:fillRect/>
          </a:stretch>
        </p:blipFill>
        <p:spPr>
          <a:xfrm>
            <a:off x="4638261" y="132522"/>
            <a:ext cx="7553739" cy="6586330"/>
          </a:xfrm>
        </p:spPr>
      </p:pic>
    </p:spTree>
    <p:extLst>
      <p:ext uri="{BB962C8B-B14F-4D97-AF65-F5344CB8AC3E}">
        <p14:creationId xmlns:p14="http://schemas.microsoft.com/office/powerpoint/2010/main" val="222609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317F-4E3F-4E68-8F92-5484FA3DABF3}"/>
              </a:ext>
            </a:extLst>
          </p:cNvPr>
          <p:cNvSpPr>
            <a:spLocks noGrp="1"/>
          </p:cNvSpPr>
          <p:nvPr>
            <p:ph type="title"/>
          </p:nvPr>
        </p:nvSpPr>
        <p:spPr>
          <a:xfrm>
            <a:off x="1371600" y="106017"/>
            <a:ext cx="9601200" cy="649357"/>
          </a:xfrm>
        </p:spPr>
        <p:txBody>
          <a:bodyPr>
            <a:normAutofit fontScale="90000"/>
          </a:bodyPr>
          <a:lstStyle/>
          <a:p>
            <a:r>
              <a:rPr lang="en-US" dirty="0"/>
              <a:t>                         Bahai Beliefs</a:t>
            </a:r>
          </a:p>
        </p:txBody>
      </p:sp>
      <p:pic>
        <p:nvPicPr>
          <p:cNvPr id="6" name="Content Placeholder 5">
            <a:extLst>
              <a:ext uri="{FF2B5EF4-FFF2-40B4-BE49-F238E27FC236}">
                <a16:creationId xmlns:a16="http://schemas.microsoft.com/office/drawing/2014/main" id="{939A8B73-48B7-46F8-B280-F858A4A33201}"/>
              </a:ext>
            </a:extLst>
          </p:cNvPr>
          <p:cNvPicPr>
            <a:picLocks noGrp="1" noChangeAspect="1"/>
          </p:cNvPicPr>
          <p:nvPr>
            <p:ph sz="half" idx="1"/>
          </p:nvPr>
        </p:nvPicPr>
        <p:blipFill>
          <a:blip r:embed="rId2"/>
          <a:stretch>
            <a:fillRect/>
          </a:stretch>
        </p:blipFill>
        <p:spPr>
          <a:xfrm>
            <a:off x="755374" y="967410"/>
            <a:ext cx="5459896" cy="5890590"/>
          </a:xfrm>
        </p:spPr>
      </p:pic>
      <p:pic>
        <p:nvPicPr>
          <p:cNvPr id="8" name="Content Placeholder 7">
            <a:extLst>
              <a:ext uri="{FF2B5EF4-FFF2-40B4-BE49-F238E27FC236}">
                <a16:creationId xmlns:a16="http://schemas.microsoft.com/office/drawing/2014/main" id="{8CC86888-3D3B-4D91-8325-EA401753F8AE}"/>
              </a:ext>
            </a:extLst>
          </p:cNvPr>
          <p:cNvPicPr>
            <a:picLocks noGrp="1" noChangeAspect="1"/>
          </p:cNvPicPr>
          <p:nvPr>
            <p:ph sz="half" idx="2"/>
          </p:nvPr>
        </p:nvPicPr>
        <p:blipFill>
          <a:blip r:embed="rId3"/>
          <a:stretch>
            <a:fillRect/>
          </a:stretch>
        </p:blipFill>
        <p:spPr>
          <a:xfrm>
            <a:off x="6215271" y="967410"/>
            <a:ext cx="5976730" cy="5791200"/>
          </a:xfrm>
        </p:spPr>
      </p:pic>
    </p:spTree>
    <p:extLst>
      <p:ext uri="{BB962C8B-B14F-4D97-AF65-F5344CB8AC3E}">
        <p14:creationId xmlns:p14="http://schemas.microsoft.com/office/powerpoint/2010/main" val="121039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17A4-DEF6-436C-B458-231893F58FC0}"/>
              </a:ext>
            </a:extLst>
          </p:cNvPr>
          <p:cNvSpPr>
            <a:spLocks noGrp="1"/>
          </p:cNvSpPr>
          <p:nvPr>
            <p:ph type="title"/>
          </p:nvPr>
        </p:nvSpPr>
        <p:spPr>
          <a:xfrm>
            <a:off x="742121" y="106018"/>
            <a:ext cx="10230679" cy="702366"/>
          </a:xfrm>
        </p:spPr>
        <p:txBody>
          <a:bodyPr/>
          <a:lstStyle/>
          <a:p>
            <a:r>
              <a:rPr lang="en-US" dirty="0"/>
              <a:t>                        </a:t>
            </a:r>
            <a:r>
              <a:rPr lang="en-US" b="1" u="sng" dirty="0"/>
              <a:t>Baha’i Beliefs</a:t>
            </a:r>
          </a:p>
        </p:txBody>
      </p:sp>
      <p:pic>
        <p:nvPicPr>
          <p:cNvPr id="5" name="Content Placeholder 4">
            <a:extLst>
              <a:ext uri="{FF2B5EF4-FFF2-40B4-BE49-F238E27FC236}">
                <a16:creationId xmlns:a16="http://schemas.microsoft.com/office/drawing/2014/main" id="{B6E1D72B-D3A1-4DF7-B00E-AC35EE05D938}"/>
              </a:ext>
            </a:extLst>
          </p:cNvPr>
          <p:cNvPicPr>
            <a:picLocks noGrp="1" noChangeAspect="1"/>
          </p:cNvPicPr>
          <p:nvPr>
            <p:ph idx="1"/>
          </p:nvPr>
        </p:nvPicPr>
        <p:blipFill>
          <a:blip r:embed="rId2"/>
          <a:stretch>
            <a:fillRect/>
          </a:stretch>
        </p:blipFill>
        <p:spPr>
          <a:xfrm>
            <a:off x="742121" y="808384"/>
            <a:ext cx="11357113" cy="6049616"/>
          </a:xfrm>
        </p:spPr>
      </p:pic>
    </p:spTree>
    <p:extLst>
      <p:ext uri="{BB962C8B-B14F-4D97-AF65-F5344CB8AC3E}">
        <p14:creationId xmlns:p14="http://schemas.microsoft.com/office/powerpoint/2010/main" val="2171292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7A08-5FEF-4EEB-9C3F-E5344C488787}"/>
              </a:ext>
            </a:extLst>
          </p:cNvPr>
          <p:cNvSpPr>
            <a:spLocks noGrp="1"/>
          </p:cNvSpPr>
          <p:nvPr>
            <p:ph type="title"/>
          </p:nvPr>
        </p:nvSpPr>
        <p:spPr>
          <a:xfrm>
            <a:off x="834887" y="119270"/>
            <a:ext cx="11264347" cy="742121"/>
          </a:xfrm>
        </p:spPr>
        <p:txBody>
          <a:bodyPr/>
          <a:lstStyle/>
          <a:p>
            <a:r>
              <a:rPr lang="en-US" dirty="0"/>
              <a:t>                   Buddhism Summary</a:t>
            </a:r>
          </a:p>
        </p:txBody>
      </p:sp>
      <p:pic>
        <p:nvPicPr>
          <p:cNvPr id="5" name="Content Placeholder 4">
            <a:extLst>
              <a:ext uri="{FF2B5EF4-FFF2-40B4-BE49-F238E27FC236}">
                <a16:creationId xmlns:a16="http://schemas.microsoft.com/office/drawing/2014/main" id="{881CF52A-BC56-4802-AB9C-7079E581EB2C}"/>
              </a:ext>
            </a:extLst>
          </p:cNvPr>
          <p:cNvPicPr>
            <a:picLocks noGrp="1" noChangeAspect="1"/>
          </p:cNvPicPr>
          <p:nvPr>
            <p:ph idx="1"/>
          </p:nvPr>
        </p:nvPicPr>
        <p:blipFill>
          <a:blip r:embed="rId2"/>
          <a:stretch>
            <a:fillRect/>
          </a:stretch>
        </p:blipFill>
        <p:spPr>
          <a:xfrm>
            <a:off x="728869" y="861391"/>
            <a:ext cx="11370365" cy="5996609"/>
          </a:xfrm>
        </p:spPr>
      </p:pic>
    </p:spTree>
    <p:extLst>
      <p:ext uri="{BB962C8B-B14F-4D97-AF65-F5344CB8AC3E}">
        <p14:creationId xmlns:p14="http://schemas.microsoft.com/office/powerpoint/2010/main" val="148904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D626-0674-42FE-84FA-0592A05C4503}"/>
              </a:ext>
            </a:extLst>
          </p:cNvPr>
          <p:cNvSpPr>
            <a:spLocks noGrp="1"/>
          </p:cNvSpPr>
          <p:nvPr>
            <p:ph type="title"/>
          </p:nvPr>
        </p:nvSpPr>
        <p:spPr>
          <a:xfrm>
            <a:off x="820806" y="92765"/>
            <a:ext cx="11237844" cy="1350273"/>
          </a:xfrm>
        </p:spPr>
        <p:txBody>
          <a:bodyPr>
            <a:normAutofit/>
          </a:bodyPr>
          <a:lstStyle/>
          <a:p>
            <a:r>
              <a:rPr lang="en-US" sz="2800" b="1" u="sng" dirty="0">
                <a:solidFill>
                  <a:srgbClr val="C00000"/>
                </a:solidFill>
              </a:rPr>
              <a:t>Diffusion of Buddhism </a:t>
            </a:r>
            <a:r>
              <a:rPr lang="en-US" sz="2800" b="1" dirty="0"/>
              <a:t>from South Asia in present day Nepal: </a:t>
            </a:r>
            <a:r>
              <a:rPr lang="en-US" sz="2800" b="1" dirty="0">
                <a:solidFill>
                  <a:srgbClr val="C00000"/>
                </a:solidFill>
              </a:rPr>
              <a:t>Contagious diffusion</a:t>
            </a:r>
            <a:r>
              <a:rPr lang="en-US" sz="2800" b="1" dirty="0"/>
              <a:t> as teachings spread throughout East and Southeast Asia, </a:t>
            </a:r>
            <a:r>
              <a:rPr lang="en-US" sz="2800" b="1" dirty="0">
                <a:solidFill>
                  <a:srgbClr val="C00000"/>
                </a:solidFill>
              </a:rPr>
              <a:t>Relocation diffusion </a:t>
            </a:r>
            <a:r>
              <a:rPr lang="en-US" sz="2800" b="1" dirty="0"/>
              <a:t>throughout the world</a:t>
            </a:r>
            <a:endParaRPr lang="en-US" sz="2800" dirty="0"/>
          </a:p>
        </p:txBody>
      </p:sp>
      <p:pic>
        <p:nvPicPr>
          <p:cNvPr id="5" name="Content Placeholder 4">
            <a:extLst>
              <a:ext uri="{FF2B5EF4-FFF2-40B4-BE49-F238E27FC236}">
                <a16:creationId xmlns:a16="http://schemas.microsoft.com/office/drawing/2014/main" id="{56090DEF-04D8-4D56-B78C-BFD8C05C4E42}"/>
              </a:ext>
            </a:extLst>
          </p:cNvPr>
          <p:cNvPicPr>
            <a:picLocks noGrp="1" noChangeAspect="1"/>
          </p:cNvPicPr>
          <p:nvPr>
            <p:ph idx="1"/>
          </p:nvPr>
        </p:nvPicPr>
        <p:blipFill>
          <a:blip r:embed="rId2"/>
          <a:stretch>
            <a:fillRect/>
          </a:stretch>
        </p:blipFill>
        <p:spPr>
          <a:xfrm>
            <a:off x="954156" y="1600201"/>
            <a:ext cx="11237844" cy="5257800"/>
          </a:xfrm>
        </p:spPr>
      </p:pic>
    </p:spTree>
    <p:extLst>
      <p:ext uri="{BB962C8B-B14F-4D97-AF65-F5344CB8AC3E}">
        <p14:creationId xmlns:p14="http://schemas.microsoft.com/office/powerpoint/2010/main" val="123397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714D-110A-4B1D-8942-9CF235F13E68}"/>
              </a:ext>
            </a:extLst>
          </p:cNvPr>
          <p:cNvSpPr>
            <a:spLocks noGrp="1"/>
          </p:cNvSpPr>
          <p:nvPr>
            <p:ph type="title"/>
          </p:nvPr>
        </p:nvSpPr>
        <p:spPr>
          <a:xfrm>
            <a:off x="728870" y="0"/>
            <a:ext cx="6480313" cy="583096"/>
          </a:xfrm>
        </p:spPr>
        <p:txBody>
          <a:bodyPr>
            <a:normAutofit fontScale="90000"/>
          </a:bodyPr>
          <a:lstStyle/>
          <a:p>
            <a:r>
              <a:rPr lang="en-US" b="1" dirty="0">
                <a:solidFill>
                  <a:srgbClr val="0070C0"/>
                </a:solidFill>
              </a:rPr>
              <a:t>                  </a:t>
            </a:r>
            <a:r>
              <a:rPr lang="en-US" b="1" u="sng" dirty="0">
                <a:solidFill>
                  <a:srgbClr val="0070C0"/>
                </a:solidFill>
              </a:rPr>
              <a:t>Buddhism</a:t>
            </a:r>
          </a:p>
        </p:txBody>
      </p:sp>
      <p:sp>
        <p:nvSpPr>
          <p:cNvPr id="3" name="Content Placeholder 2">
            <a:extLst>
              <a:ext uri="{FF2B5EF4-FFF2-40B4-BE49-F238E27FC236}">
                <a16:creationId xmlns:a16="http://schemas.microsoft.com/office/drawing/2014/main" id="{52C17E8D-E23F-4E47-AEA5-9A2BF51B333A}"/>
              </a:ext>
            </a:extLst>
          </p:cNvPr>
          <p:cNvSpPr>
            <a:spLocks noGrp="1"/>
          </p:cNvSpPr>
          <p:nvPr>
            <p:ph sz="half" idx="1"/>
          </p:nvPr>
        </p:nvSpPr>
        <p:spPr>
          <a:xfrm>
            <a:off x="728869" y="781878"/>
            <a:ext cx="6638717" cy="5976731"/>
          </a:xfrm>
        </p:spPr>
        <p:txBody>
          <a:bodyPr>
            <a:normAutofit fontScale="92500"/>
          </a:bodyPr>
          <a:lstStyle/>
          <a:p>
            <a:r>
              <a:rPr lang="en-US" b="1" dirty="0"/>
              <a:t>Founded and taught </a:t>
            </a:r>
            <a:r>
              <a:rPr lang="en-US" b="1" dirty="0">
                <a:solidFill>
                  <a:srgbClr val="0070C0"/>
                </a:solidFill>
              </a:rPr>
              <a:t>by Siddhartha Gautama </a:t>
            </a:r>
            <a:r>
              <a:rPr lang="en-US" b="1" dirty="0"/>
              <a:t>in the 6th century BCE </a:t>
            </a:r>
          </a:p>
          <a:p>
            <a:r>
              <a:rPr lang="en-US" b="1" dirty="0"/>
              <a:t>After meditating for 49days he became the Buddha after he became “</a:t>
            </a:r>
            <a:r>
              <a:rPr lang="en-US" b="1" dirty="0">
                <a:solidFill>
                  <a:srgbClr val="0070C0"/>
                </a:solidFill>
              </a:rPr>
              <a:t>enlightened</a:t>
            </a:r>
            <a:r>
              <a:rPr lang="en-US" b="1" dirty="0"/>
              <a:t>” </a:t>
            </a:r>
          </a:p>
          <a:p>
            <a:r>
              <a:rPr lang="en-US" b="1" u="sng" dirty="0">
                <a:solidFill>
                  <a:srgbClr val="0070C0"/>
                </a:solidFill>
              </a:rPr>
              <a:t>Goal of Life</a:t>
            </a:r>
            <a:r>
              <a:rPr lang="en-US" b="1" dirty="0"/>
              <a:t>: to achieve </a:t>
            </a:r>
            <a:r>
              <a:rPr lang="en-US" b="1" dirty="0">
                <a:solidFill>
                  <a:srgbClr val="0070C0"/>
                </a:solidFill>
              </a:rPr>
              <a:t>nirvana</a:t>
            </a:r>
            <a:r>
              <a:rPr lang="en-US" b="1" dirty="0"/>
              <a:t> or one with the universe and end the cycle of rebirth or reincarnation through self purification </a:t>
            </a:r>
          </a:p>
          <a:p>
            <a:r>
              <a:rPr lang="en-US" b="1" dirty="0"/>
              <a:t>Belief in the </a:t>
            </a:r>
            <a:r>
              <a:rPr lang="en-US" b="1" dirty="0">
                <a:solidFill>
                  <a:srgbClr val="0070C0"/>
                </a:solidFill>
              </a:rPr>
              <a:t>Four Noble Truths </a:t>
            </a:r>
            <a:r>
              <a:rPr lang="en-US" b="1" dirty="0"/>
              <a:t>and to follow the </a:t>
            </a:r>
            <a:r>
              <a:rPr lang="en-US" b="1" dirty="0">
                <a:solidFill>
                  <a:srgbClr val="0070C0"/>
                </a:solidFill>
              </a:rPr>
              <a:t>Eightfold Path </a:t>
            </a:r>
            <a:r>
              <a:rPr lang="en-US" b="1" dirty="0"/>
              <a:t>to overcome suffering</a:t>
            </a:r>
          </a:p>
          <a:p>
            <a:r>
              <a:rPr lang="en-US" b="1" dirty="0"/>
              <a:t> ➤ Diffused relatively slowly from its origin in northeastern India.</a:t>
            </a:r>
          </a:p>
          <a:p>
            <a:r>
              <a:rPr lang="en-US" b="1" dirty="0"/>
              <a:t> ➤ Emperor </a:t>
            </a:r>
            <a:r>
              <a:rPr lang="en-US" b="1" dirty="0">
                <a:solidFill>
                  <a:srgbClr val="0070C0"/>
                </a:solidFill>
              </a:rPr>
              <a:t>Asoka</a:t>
            </a:r>
            <a:r>
              <a:rPr lang="en-US" b="1" dirty="0"/>
              <a:t> accredited with much of its diffusion throughout the </a:t>
            </a:r>
            <a:r>
              <a:rPr lang="en-US" b="1" dirty="0" err="1"/>
              <a:t>Magadhan</a:t>
            </a:r>
            <a:r>
              <a:rPr lang="en-US" b="1" dirty="0"/>
              <a:t> Empire (273 to 232 B.C.). </a:t>
            </a:r>
          </a:p>
          <a:p>
            <a:r>
              <a:rPr lang="en-US" b="1" dirty="0"/>
              <a:t>➤ Missionaries sent to territories neighboring the empire. </a:t>
            </a:r>
          </a:p>
          <a:p>
            <a:r>
              <a:rPr lang="en-US" b="1" dirty="0"/>
              <a:t>➤ Buddhism introduced to China along trade routes in the first century A.D</a:t>
            </a:r>
          </a:p>
          <a:p>
            <a:r>
              <a:rPr lang="en-US" b="1" dirty="0"/>
              <a:t>Hughes: </a:t>
            </a:r>
            <a:r>
              <a:rPr lang="en-US" b="1" dirty="0">
                <a:hlinkClick r:id="rId2"/>
              </a:rPr>
              <a:t>https://www.youtube.com/watch?v=eYKdEnEqfQQ</a:t>
            </a:r>
            <a:endParaRPr lang="en-US" b="1" dirty="0"/>
          </a:p>
          <a:p>
            <a:endParaRPr lang="en-US" b="1" dirty="0"/>
          </a:p>
        </p:txBody>
      </p:sp>
      <p:pic>
        <p:nvPicPr>
          <p:cNvPr id="6" name="Content Placeholder 5">
            <a:extLst>
              <a:ext uri="{FF2B5EF4-FFF2-40B4-BE49-F238E27FC236}">
                <a16:creationId xmlns:a16="http://schemas.microsoft.com/office/drawing/2014/main" id="{D89C20CE-1413-4990-9647-F9FC34D10F05}"/>
              </a:ext>
            </a:extLst>
          </p:cNvPr>
          <p:cNvPicPr>
            <a:picLocks noGrp="1" noChangeAspect="1"/>
          </p:cNvPicPr>
          <p:nvPr>
            <p:ph sz="half" idx="2"/>
          </p:nvPr>
        </p:nvPicPr>
        <p:blipFill>
          <a:blip r:embed="rId3"/>
          <a:stretch>
            <a:fillRect/>
          </a:stretch>
        </p:blipFill>
        <p:spPr>
          <a:xfrm>
            <a:off x="7367586" y="0"/>
            <a:ext cx="4665387" cy="6758609"/>
          </a:xfrm>
        </p:spPr>
      </p:pic>
    </p:spTree>
    <p:extLst>
      <p:ext uri="{BB962C8B-B14F-4D97-AF65-F5344CB8AC3E}">
        <p14:creationId xmlns:p14="http://schemas.microsoft.com/office/powerpoint/2010/main" val="363016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2582-DFF4-4DAD-B620-C1A4FE1B0F1B}"/>
              </a:ext>
            </a:extLst>
          </p:cNvPr>
          <p:cNvSpPr>
            <a:spLocks noGrp="1"/>
          </p:cNvSpPr>
          <p:nvPr>
            <p:ph type="title"/>
          </p:nvPr>
        </p:nvSpPr>
        <p:spPr>
          <a:xfrm>
            <a:off x="1371600" y="185530"/>
            <a:ext cx="9601200" cy="689113"/>
          </a:xfrm>
        </p:spPr>
        <p:txBody>
          <a:bodyPr/>
          <a:lstStyle/>
          <a:p>
            <a:endParaRPr lang="en-US" dirty="0"/>
          </a:p>
        </p:txBody>
      </p:sp>
      <p:pic>
        <p:nvPicPr>
          <p:cNvPr id="5" name="Content Placeholder 4">
            <a:extLst>
              <a:ext uri="{FF2B5EF4-FFF2-40B4-BE49-F238E27FC236}">
                <a16:creationId xmlns:a16="http://schemas.microsoft.com/office/drawing/2014/main" id="{FA66C16D-0DDB-4B50-B784-F8203AB1106F}"/>
              </a:ext>
            </a:extLst>
          </p:cNvPr>
          <p:cNvPicPr>
            <a:picLocks noGrp="1" noChangeAspect="1"/>
          </p:cNvPicPr>
          <p:nvPr>
            <p:ph idx="1"/>
          </p:nvPr>
        </p:nvPicPr>
        <p:blipFill>
          <a:blip r:embed="rId2"/>
          <a:stretch>
            <a:fillRect/>
          </a:stretch>
        </p:blipFill>
        <p:spPr>
          <a:xfrm>
            <a:off x="834887" y="0"/>
            <a:ext cx="11251096" cy="6858000"/>
          </a:xfrm>
        </p:spPr>
      </p:pic>
    </p:spTree>
    <p:extLst>
      <p:ext uri="{BB962C8B-B14F-4D97-AF65-F5344CB8AC3E}">
        <p14:creationId xmlns:p14="http://schemas.microsoft.com/office/powerpoint/2010/main" val="2062403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D0ED-D4E1-446A-9B40-AAD85DB0D534}"/>
              </a:ext>
            </a:extLst>
          </p:cNvPr>
          <p:cNvSpPr>
            <a:spLocks noGrp="1"/>
          </p:cNvSpPr>
          <p:nvPr>
            <p:ph type="title"/>
          </p:nvPr>
        </p:nvSpPr>
        <p:spPr>
          <a:xfrm>
            <a:off x="834887" y="0"/>
            <a:ext cx="11237845" cy="874643"/>
          </a:xfrm>
        </p:spPr>
        <p:txBody>
          <a:bodyPr/>
          <a:lstStyle/>
          <a:p>
            <a:r>
              <a:rPr lang="en-US" b="1" dirty="0"/>
              <a:t>                </a:t>
            </a:r>
            <a:r>
              <a:rPr lang="en-US" b="1" u="sng" dirty="0"/>
              <a:t>UNIVERSALIZING RELIGIONS</a:t>
            </a:r>
            <a:endParaRPr lang="en-US" dirty="0"/>
          </a:p>
        </p:txBody>
      </p:sp>
      <p:graphicFrame>
        <p:nvGraphicFramePr>
          <p:cNvPr id="4" name="Content Placeholder 3">
            <a:extLst>
              <a:ext uri="{FF2B5EF4-FFF2-40B4-BE49-F238E27FC236}">
                <a16:creationId xmlns:a16="http://schemas.microsoft.com/office/drawing/2014/main" id="{60892C83-9CDC-402A-BCD7-EE2CF5D4A1C0}"/>
              </a:ext>
            </a:extLst>
          </p:cNvPr>
          <p:cNvGraphicFramePr>
            <a:graphicFrameLocks noGrp="1"/>
          </p:cNvGraphicFramePr>
          <p:nvPr>
            <p:ph idx="1"/>
          </p:nvPr>
        </p:nvGraphicFramePr>
        <p:xfrm>
          <a:off x="834887" y="700088"/>
          <a:ext cx="11237845" cy="5911998"/>
        </p:xfrm>
        <a:graphic>
          <a:graphicData uri="http://schemas.openxmlformats.org/drawingml/2006/table">
            <a:tbl>
              <a:tblPr firstRow="1" firstCol="1" bandRow="1">
                <a:tableStyleId>{5C22544A-7EE6-4342-B048-85BDC9FD1C3A}</a:tableStyleId>
              </a:tblPr>
              <a:tblGrid>
                <a:gridCol w="1365388">
                  <a:extLst>
                    <a:ext uri="{9D8B030D-6E8A-4147-A177-3AD203B41FA5}">
                      <a16:colId xmlns:a16="http://schemas.microsoft.com/office/drawing/2014/main" val="882127367"/>
                    </a:ext>
                  </a:extLst>
                </a:gridCol>
                <a:gridCol w="2243138">
                  <a:extLst>
                    <a:ext uri="{9D8B030D-6E8A-4147-A177-3AD203B41FA5}">
                      <a16:colId xmlns:a16="http://schemas.microsoft.com/office/drawing/2014/main" val="2431122424"/>
                    </a:ext>
                  </a:extLst>
                </a:gridCol>
                <a:gridCol w="3943350">
                  <a:extLst>
                    <a:ext uri="{9D8B030D-6E8A-4147-A177-3AD203B41FA5}">
                      <a16:colId xmlns:a16="http://schemas.microsoft.com/office/drawing/2014/main" val="96909995"/>
                    </a:ext>
                  </a:extLst>
                </a:gridCol>
                <a:gridCol w="1757362">
                  <a:extLst>
                    <a:ext uri="{9D8B030D-6E8A-4147-A177-3AD203B41FA5}">
                      <a16:colId xmlns:a16="http://schemas.microsoft.com/office/drawing/2014/main" val="2302354649"/>
                    </a:ext>
                  </a:extLst>
                </a:gridCol>
                <a:gridCol w="1928607">
                  <a:extLst>
                    <a:ext uri="{9D8B030D-6E8A-4147-A177-3AD203B41FA5}">
                      <a16:colId xmlns:a16="http://schemas.microsoft.com/office/drawing/2014/main" val="1810829238"/>
                    </a:ext>
                  </a:extLst>
                </a:gridCol>
              </a:tblGrid>
              <a:tr h="556691">
                <a:tc>
                  <a:txBody>
                    <a:bodyPr/>
                    <a:lstStyle/>
                    <a:p>
                      <a:pPr marL="0" marR="0">
                        <a:lnSpc>
                          <a:spcPct val="107000"/>
                        </a:lnSpc>
                        <a:spcBef>
                          <a:spcPts val="0"/>
                        </a:spcBef>
                        <a:spcAft>
                          <a:spcPts val="0"/>
                        </a:spcAft>
                      </a:pPr>
                      <a:r>
                        <a:rPr lang="en-US" sz="1600" dirty="0">
                          <a:effectLst/>
                        </a:rPr>
                        <a:t>          Religion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dirty="0">
                          <a:effectLst/>
                        </a:rPr>
                        <a:t>              Origins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dirty="0">
                          <a:effectLst/>
                        </a:rPr>
                        <a:t>                Diffusion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dirty="0">
                          <a:effectLst/>
                        </a:rPr>
                        <a:t>         Branches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dirty="0">
                          <a:effectLst/>
                        </a:rPr>
                        <a:t>   Cultural Landscape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649930327"/>
                  </a:ext>
                </a:extLst>
              </a:tr>
              <a:tr h="1157809">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Buddhism </a:t>
                      </a:r>
                    </a:p>
                    <a:p>
                      <a:pPr marL="0" marR="0">
                        <a:lnSpc>
                          <a:spcPct val="107000"/>
                        </a:lnSpc>
                        <a:spcBef>
                          <a:spcPts val="0"/>
                        </a:spcBef>
                        <a:spcAft>
                          <a:spcPts val="0"/>
                        </a:spcAft>
                      </a:pPr>
                      <a:r>
                        <a:rPr lang="en-US" sz="1600" dirty="0">
                          <a:effectLst/>
                        </a:rPr>
                        <a:t>(350 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Founded in South Asia in present day Nepal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Contagious:  Through the teachings spread out  India, to south and east Asia along the silk road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Theravada </a:t>
                      </a:r>
                    </a:p>
                    <a:p>
                      <a:pPr marL="0" marR="0">
                        <a:lnSpc>
                          <a:spcPct val="107000"/>
                        </a:lnSpc>
                        <a:spcBef>
                          <a:spcPts val="0"/>
                        </a:spcBef>
                        <a:spcAft>
                          <a:spcPts val="0"/>
                        </a:spcAft>
                      </a:pPr>
                      <a:r>
                        <a:rPr lang="en-US" sz="1600" b="1" dirty="0">
                          <a:effectLst/>
                        </a:rPr>
                        <a:t>Mahayana </a:t>
                      </a:r>
                    </a:p>
                    <a:p>
                      <a:pPr marL="0" marR="0">
                        <a:lnSpc>
                          <a:spcPct val="107000"/>
                        </a:lnSpc>
                        <a:spcBef>
                          <a:spcPts val="0"/>
                        </a:spcBef>
                        <a:spcAft>
                          <a:spcPts val="0"/>
                        </a:spcAft>
                      </a:pPr>
                      <a:r>
                        <a:rPr lang="en-US" sz="1600" b="1" dirty="0">
                          <a:effectLst/>
                        </a:rPr>
                        <a:t>Lamaism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Pagodas</a:t>
                      </a:r>
                    </a:p>
                    <a:p>
                      <a:pPr marL="0" marR="0">
                        <a:lnSpc>
                          <a:spcPct val="107000"/>
                        </a:lnSpc>
                        <a:spcBef>
                          <a:spcPts val="0"/>
                        </a:spcBef>
                        <a:spcAft>
                          <a:spcPts val="0"/>
                        </a:spcAft>
                      </a:pPr>
                      <a:r>
                        <a:rPr lang="en-US" sz="1600" b="1" dirty="0">
                          <a:effectLst/>
                        </a:rPr>
                        <a:t> Bodhi Trees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471684347"/>
                  </a:ext>
                </a:extLst>
              </a:tr>
              <a:tr h="225742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Christianity</a:t>
                      </a:r>
                    </a:p>
                    <a:p>
                      <a:pPr marL="0" marR="0">
                        <a:lnSpc>
                          <a:spcPct val="107000"/>
                        </a:lnSpc>
                        <a:spcBef>
                          <a:spcPts val="0"/>
                        </a:spcBef>
                        <a:spcAft>
                          <a:spcPts val="0"/>
                        </a:spcAft>
                      </a:pPr>
                      <a:r>
                        <a:rPr lang="en-US" sz="1600">
                          <a:effectLst/>
                        </a:rPr>
                        <a:t> (2 billion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Originated as an offshoot of Judaism in the Semitic Hearth (modern Israel)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u="sng" dirty="0">
                          <a:effectLst/>
                        </a:rPr>
                        <a:t>Hierarchical:  </a:t>
                      </a:r>
                      <a:r>
                        <a:rPr lang="en-US" sz="1600" b="1" u="none" dirty="0">
                          <a:effectLst/>
                        </a:rPr>
                        <a:t>diffusion through conversion of rulers who then forced their followers to adopt the faith. </a:t>
                      </a:r>
                      <a:r>
                        <a:rPr lang="en-US" sz="1600" b="1" dirty="0">
                          <a:effectLst/>
                        </a:rPr>
                        <a:t>Spread when Roman Empire adopted it, </a:t>
                      </a:r>
                    </a:p>
                    <a:p>
                      <a:pPr marL="0" marR="0">
                        <a:lnSpc>
                          <a:spcPct val="107000"/>
                        </a:lnSpc>
                        <a:spcBef>
                          <a:spcPts val="0"/>
                        </a:spcBef>
                        <a:spcAft>
                          <a:spcPts val="0"/>
                        </a:spcAft>
                      </a:pPr>
                      <a:r>
                        <a:rPr lang="en-US" sz="1600" b="1" u="sng" dirty="0">
                          <a:effectLst/>
                        </a:rPr>
                        <a:t>Relocation</a:t>
                      </a:r>
                      <a:r>
                        <a:rPr lang="en-US" sz="1600" b="1" dirty="0">
                          <a:effectLst/>
                        </a:rPr>
                        <a:t>: monarchs in Europe – expanded with colonial efforts&amp; missionaries</a:t>
                      </a:r>
                    </a:p>
                    <a:p>
                      <a:pPr marL="0" marR="0">
                        <a:lnSpc>
                          <a:spcPct val="107000"/>
                        </a:lnSpc>
                        <a:spcBef>
                          <a:spcPts val="0"/>
                        </a:spcBef>
                        <a:spcAft>
                          <a:spcPts val="0"/>
                        </a:spcAft>
                      </a:pPr>
                      <a:r>
                        <a:rPr lang="en-US" sz="1600" b="1" u="sng" dirty="0">
                          <a:effectLst/>
                          <a:latin typeface="Franklin Gothic Demi" panose="020B0703020102020204" pitchFamily="34" charset="0"/>
                          <a:ea typeface="Calibri" panose="020F0502020204030204" pitchFamily="34" charset="0"/>
                          <a:cs typeface="Times New Roman" panose="02020603050405020304" pitchFamily="18" charset="0"/>
                        </a:rPr>
                        <a:t>Contagious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diffusion through the Middle East, Europe and Central Asia</a:t>
                      </a: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Roman Catholic Protestant </a:t>
                      </a:r>
                    </a:p>
                    <a:p>
                      <a:pPr marL="0" marR="0">
                        <a:lnSpc>
                          <a:spcPct val="107000"/>
                        </a:lnSpc>
                        <a:spcBef>
                          <a:spcPts val="0"/>
                        </a:spcBef>
                        <a:spcAft>
                          <a:spcPts val="0"/>
                        </a:spcAft>
                      </a:pPr>
                      <a:r>
                        <a:rPr lang="en-US" sz="1600" b="1" dirty="0">
                          <a:effectLst/>
                        </a:rPr>
                        <a:t>Eastern Orthodox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Bible Cathedrals Churches Burial Grounds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2264719884"/>
                  </a:ext>
                </a:extLst>
              </a:tr>
              <a:tr h="1105036">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Islam</a:t>
                      </a:r>
                    </a:p>
                    <a:p>
                      <a:pPr marL="0" marR="0">
                        <a:lnSpc>
                          <a:spcPct val="107000"/>
                        </a:lnSpc>
                        <a:spcBef>
                          <a:spcPts val="0"/>
                        </a:spcBef>
                        <a:spcAft>
                          <a:spcPts val="0"/>
                        </a:spcAft>
                      </a:pPr>
                      <a:r>
                        <a:rPr lang="en-US" sz="1600">
                          <a:effectLst/>
                        </a:rPr>
                        <a:t> (1.2 billion)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Originated in Mecca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Hierarchal: as Islamic empires developed in the middle east Relocation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Sunni Shiite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Quran, </a:t>
                      </a:r>
                    </a:p>
                    <a:p>
                      <a:pPr marL="0" marR="0">
                        <a:lnSpc>
                          <a:spcPct val="107000"/>
                        </a:lnSpc>
                        <a:spcBef>
                          <a:spcPts val="0"/>
                        </a:spcBef>
                        <a:spcAft>
                          <a:spcPts val="0"/>
                        </a:spcAft>
                      </a:pPr>
                      <a:r>
                        <a:rPr lang="en-US" sz="1600" b="1" dirty="0">
                          <a:effectLst/>
                        </a:rPr>
                        <a:t>Mosque </a:t>
                      </a:r>
                    </a:p>
                    <a:p>
                      <a:pPr marL="0" marR="0">
                        <a:lnSpc>
                          <a:spcPct val="107000"/>
                        </a:lnSpc>
                        <a:spcBef>
                          <a:spcPts val="0"/>
                        </a:spcBef>
                        <a:spcAft>
                          <a:spcPts val="0"/>
                        </a:spcAft>
                      </a:pPr>
                      <a:r>
                        <a:rPr lang="en-US" sz="1600" b="1" dirty="0">
                          <a:effectLst/>
                        </a:rPr>
                        <a:t>Minarets </a:t>
                      </a:r>
                    </a:p>
                    <a:p>
                      <a:pPr marL="0" marR="0">
                        <a:lnSpc>
                          <a:spcPct val="107000"/>
                        </a:lnSpc>
                        <a:spcBef>
                          <a:spcPts val="0"/>
                        </a:spcBef>
                        <a:spcAft>
                          <a:spcPts val="0"/>
                        </a:spcAft>
                      </a:pPr>
                      <a:r>
                        <a:rPr lang="en-US" sz="1600" b="1" dirty="0">
                          <a:effectLst/>
                        </a:rPr>
                        <a:t>Five Pillars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1158581534"/>
                  </a:ext>
                </a:extLst>
              </a:tr>
              <a:tr h="835037">
                <a:tc>
                  <a:txBody>
                    <a:bodyPr/>
                    <a:lstStyle/>
                    <a:p>
                      <a:pPr marL="0" marR="0">
                        <a:lnSpc>
                          <a:spcPct val="107000"/>
                        </a:lnSpc>
                        <a:spcBef>
                          <a:spcPts val="0"/>
                        </a:spcBef>
                        <a:spcAft>
                          <a:spcPts val="0"/>
                        </a:spcAft>
                      </a:pPr>
                      <a:r>
                        <a:rPr lang="en-US" sz="1600" dirty="0">
                          <a:effectLst/>
                        </a:rPr>
                        <a:t>Sikhism</a:t>
                      </a:r>
                    </a:p>
                    <a:p>
                      <a:pPr marL="0" marR="0">
                        <a:lnSpc>
                          <a:spcPct val="107000"/>
                        </a:lnSpc>
                        <a:spcBef>
                          <a:spcPts val="0"/>
                        </a:spcBef>
                        <a:spcAft>
                          <a:spcPts val="0"/>
                        </a:spcAft>
                      </a:pPr>
                      <a:r>
                        <a:rPr lang="en-US" sz="1600" dirty="0">
                          <a:effectLst/>
                        </a:rPr>
                        <a:t> (20 million)</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endParaRPr lang="en-US" sz="1600" b="1" dirty="0">
                        <a:effectLst/>
                      </a:endParaRPr>
                    </a:p>
                    <a:p>
                      <a:pPr marL="0" marR="0">
                        <a:lnSpc>
                          <a:spcPct val="107000"/>
                        </a:lnSpc>
                        <a:spcBef>
                          <a:spcPts val="0"/>
                        </a:spcBef>
                        <a:spcAft>
                          <a:spcPts val="0"/>
                        </a:spcAft>
                      </a:pPr>
                      <a:r>
                        <a:rPr lang="en-US" sz="1600" b="1" dirty="0">
                          <a:effectLst/>
                        </a:rPr>
                        <a:t>Founded in Pakistan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Diffused outward toward India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tc>
                  <a:txBody>
                    <a:bodyPr/>
                    <a:lstStyle/>
                    <a:p>
                      <a:pPr marL="0" marR="0">
                        <a:lnSpc>
                          <a:spcPct val="107000"/>
                        </a:lnSpc>
                        <a:spcBef>
                          <a:spcPts val="0"/>
                        </a:spcBef>
                        <a:spcAft>
                          <a:spcPts val="0"/>
                        </a:spcAft>
                      </a:pPr>
                      <a:r>
                        <a:rPr lang="en-US" sz="1600" b="1" dirty="0">
                          <a:effectLst/>
                        </a:rPr>
                        <a:t>Guru </a:t>
                      </a:r>
                      <a:r>
                        <a:rPr lang="en-US" sz="1600" b="1" dirty="0" err="1">
                          <a:effectLst/>
                        </a:rPr>
                        <a:t>Granth</a:t>
                      </a:r>
                      <a:r>
                        <a:rPr lang="en-US" sz="1600" b="1" dirty="0">
                          <a:effectLst/>
                        </a:rPr>
                        <a:t> Sahib Golden Temple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235" marR="62235" marT="0" marB="0"/>
                </a:tc>
                <a:extLst>
                  <a:ext uri="{0D108BD9-81ED-4DB2-BD59-A6C34878D82A}">
                    <a16:rowId xmlns:a16="http://schemas.microsoft.com/office/drawing/2014/main" val="3829623997"/>
                  </a:ext>
                </a:extLst>
              </a:tr>
            </a:tbl>
          </a:graphicData>
        </a:graphic>
      </p:graphicFrame>
      <p:sp>
        <p:nvSpPr>
          <p:cNvPr id="5" name="Rectangle 1">
            <a:extLst>
              <a:ext uri="{FF2B5EF4-FFF2-40B4-BE49-F238E27FC236}">
                <a16:creationId xmlns:a16="http://schemas.microsoft.com/office/drawing/2014/main" id="{9ED76545-5D74-4E8A-BB00-F4987FF3984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252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C1E2-6781-4957-82AE-D8EE3A695ED8}"/>
              </a:ext>
            </a:extLst>
          </p:cNvPr>
          <p:cNvSpPr>
            <a:spLocks noGrp="1"/>
          </p:cNvSpPr>
          <p:nvPr>
            <p:ph type="title"/>
          </p:nvPr>
        </p:nvSpPr>
        <p:spPr>
          <a:xfrm>
            <a:off x="821635" y="0"/>
            <a:ext cx="11370365" cy="702365"/>
          </a:xfrm>
        </p:spPr>
        <p:txBody>
          <a:bodyPr/>
          <a:lstStyle/>
          <a:p>
            <a:r>
              <a:rPr lang="en-US" dirty="0"/>
              <a:t>               </a:t>
            </a:r>
            <a:r>
              <a:rPr lang="en-US" b="1" u="sng" dirty="0">
                <a:solidFill>
                  <a:srgbClr val="000099"/>
                </a:solidFill>
              </a:rPr>
              <a:t>Religious Hearths and Diffusion</a:t>
            </a:r>
          </a:p>
        </p:txBody>
      </p:sp>
      <p:graphicFrame>
        <p:nvGraphicFramePr>
          <p:cNvPr id="4" name="Content Placeholder 3">
            <a:extLst>
              <a:ext uri="{FF2B5EF4-FFF2-40B4-BE49-F238E27FC236}">
                <a16:creationId xmlns:a16="http://schemas.microsoft.com/office/drawing/2014/main" id="{032DAA58-C663-4CEF-A19B-FF16285CD335}"/>
              </a:ext>
            </a:extLst>
          </p:cNvPr>
          <p:cNvGraphicFramePr>
            <a:graphicFrameLocks noGrp="1"/>
          </p:cNvGraphicFramePr>
          <p:nvPr>
            <p:ph idx="1"/>
          </p:nvPr>
        </p:nvGraphicFramePr>
        <p:xfrm>
          <a:off x="822325" y="701675"/>
          <a:ext cx="11369676" cy="5491480"/>
        </p:xfrm>
        <a:graphic>
          <a:graphicData uri="http://schemas.openxmlformats.org/drawingml/2006/table">
            <a:tbl>
              <a:tblPr firstRow="1" bandRow="1">
                <a:tableStyleId>{5C22544A-7EE6-4342-B048-85BDC9FD1C3A}</a:tableStyleId>
              </a:tblPr>
              <a:tblGrid>
                <a:gridCol w="1496805">
                  <a:extLst>
                    <a:ext uri="{9D8B030D-6E8A-4147-A177-3AD203B41FA5}">
                      <a16:colId xmlns:a16="http://schemas.microsoft.com/office/drawing/2014/main" val="2980751122"/>
                    </a:ext>
                  </a:extLst>
                </a:gridCol>
                <a:gridCol w="3207027">
                  <a:extLst>
                    <a:ext uri="{9D8B030D-6E8A-4147-A177-3AD203B41FA5}">
                      <a16:colId xmlns:a16="http://schemas.microsoft.com/office/drawing/2014/main" val="2970364119"/>
                    </a:ext>
                  </a:extLst>
                </a:gridCol>
                <a:gridCol w="6665844">
                  <a:extLst>
                    <a:ext uri="{9D8B030D-6E8A-4147-A177-3AD203B41FA5}">
                      <a16:colId xmlns:a16="http://schemas.microsoft.com/office/drawing/2014/main" val="4087317639"/>
                    </a:ext>
                  </a:extLst>
                </a:gridCol>
              </a:tblGrid>
              <a:tr h="370840">
                <a:tc>
                  <a:txBody>
                    <a:bodyPr/>
                    <a:lstStyle/>
                    <a:p>
                      <a:r>
                        <a:rPr lang="en-US" dirty="0"/>
                        <a:t>Religion </a:t>
                      </a:r>
                    </a:p>
                  </a:txBody>
                  <a:tcPr/>
                </a:tc>
                <a:tc>
                  <a:txBody>
                    <a:bodyPr/>
                    <a:lstStyle/>
                    <a:p>
                      <a:r>
                        <a:rPr lang="en-US" dirty="0"/>
                        <a:t>Hearth</a:t>
                      </a:r>
                    </a:p>
                  </a:txBody>
                  <a:tcPr/>
                </a:tc>
                <a:tc>
                  <a:txBody>
                    <a:bodyPr/>
                    <a:lstStyle/>
                    <a:p>
                      <a:r>
                        <a:rPr lang="en-US" dirty="0"/>
                        <a:t>Type of Diffusion</a:t>
                      </a:r>
                    </a:p>
                  </a:txBody>
                  <a:tcPr/>
                </a:tc>
                <a:extLst>
                  <a:ext uri="{0D108BD9-81ED-4DB2-BD59-A6C34878D82A}">
                    <a16:rowId xmlns:a16="http://schemas.microsoft.com/office/drawing/2014/main" val="1150313108"/>
                  </a:ext>
                </a:extLst>
              </a:tr>
              <a:tr h="370840">
                <a:tc>
                  <a:txBody>
                    <a:bodyPr/>
                    <a:lstStyle/>
                    <a:p>
                      <a:endParaRPr lang="en-US" b="1" dirty="0"/>
                    </a:p>
                    <a:p>
                      <a:r>
                        <a:rPr lang="en-US" b="1" dirty="0"/>
                        <a:t>Hinduism</a:t>
                      </a:r>
                    </a:p>
                  </a:txBody>
                  <a:tcPr/>
                </a:tc>
                <a:tc>
                  <a:txBody>
                    <a:bodyPr/>
                    <a:lstStyle/>
                    <a:p>
                      <a:r>
                        <a:rPr lang="en-US" b="1" dirty="0"/>
                        <a:t>Along Indus River in present day Pakistan</a:t>
                      </a:r>
                    </a:p>
                  </a:txBody>
                  <a:tcPr/>
                </a:tc>
                <a:tc>
                  <a:txBody>
                    <a:bodyPr/>
                    <a:lstStyle/>
                    <a:p>
                      <a:pPr marL="285750" indent="-285750">
                        <a:buFont typeface="Arial" panose="020B0604020202020204" pitchFamily="34" charset="0"/>
                        <a:buChar char="•"/>
                      </a:pPr>
                      <a:r>
                        <a:rPr lang="en-US" b="1" dirty="0"/>
                        <a:t>Contagious diffusion across Indian subaccountant</a:t>
                      </a:r>
                    </a:p>
                    <a:p>
                      <a:pPr marL="285750" indent="-285750">
                        <a:buFont typeface="Arial" panose="020B0604020202020204" pitchFamily="34" charset="0"/>
                        <a:buChar char="•"/>
                      </a:pPr>
                      <a:r>
                        <a:rPr lang="en-US" b="1" dirty="0"/>
                        <a:t>Relocation diffusion in resent decades to Europe and the United States</a:t>
                      </a:r>
                    </a:p>
                  </a:txBody>
                  <a:tcPr/>
                </a:tc>
                <a:extLst>
                  <a:ext uri="{0D108BD9-81ED-4DB2-BD59-A6C34878D82A}">
                    <a16:rowId xmlns:a16="http://schemas.microsoft.com/office/drawing/2014/main" val="570672484"/>
                  </a:ext>
                </a:extLst>
              </a:tr>
              <a:tr h="370840">
                <a:tc>
                  <a:txBody>
                    <a:bodyPr/>
                    <a:lstStyle/>
                    <a:p>
                      <a:endParaRPr lang="en-US" b="1" dirty="0"/>
                    </a:p>
                    <a:p>
                      <a:r>
                        <a:rPr lang="en-US" b="1" dirty="0"/>
                        <a:t>Buddhism</a:t>
                      </a:r>
                    </a:p>
                  </a:txBody>
                  <a:tcPr/>
                </a:tc>
                <a:tc>
                  <a:txBody>
                    <a:bodyPr/>
                    <a:lstStyle/>
                    <a:p>
                      <a:r>
                        <a:rPr lang="en-US" b="1" dirty="0"/>
                        <a:t>South Asia in present day Nepal</a:t>
                      </a:r>
                    </a:p>
                  </a:txBody>
                  <a:tcPr/>
                </a:tc>
                <a:tc>
                  <a:txBody>
                    <a:bodyPr/>
                    <a:lstStyle/>
                    <a:p>
                      <a:r>
                        <a:rPr lang="en-US" b="1" dirty="0"/>
                        <a:t>*  Contagious diffusion as teachings spread throughout East and Southeast Asia</a:t>
                      </a:r>
                    </a:p>
                    <a:p>
                      <a:r>
                        <a:rPr lang="en-US" b="1" dirty="0"/>
                        <a:t>Relocation diffusion throughout the world</a:t>
                      </a:r>
                    </a:p>
                  </a:txBody>
                  <a:tcPr/>
                </a:tc>
                <a:extLst>
                  <a:ext uri="{0D108BD9-81ED-4DB2-BD59-A6C34878D82A}">
                    <a16:rowId xmlns:a16="http://schemas.microsoft.com/office/drawing/2014/main" val="3374711580"/>
                  </a:ext>
                </a:extLst>
              </a:tr>
              <a:tr h="370840">
                <a:tc>
                  <a:txBody>
                    <a:bodyPr/>
                    <a:lstStyle/>
                    <a:p>
                      <a:endParaRPr lang="en-US" b="1"/>
                    </a:p>
                    <a:p>
                      <a:r>
                        <a:rPr lang="en-US" b="1"/>
                        <a:t>Judaism</a:t>
                      </a:r>
                      <a:endParaRPr lang="en-US" b="1" dirty="0"/>
                    </a:p>
                  </a:txBody>
                  <a:tcPr/>
                </a:tc>
                <a:tc>
                  <a:txBody>
                    <a:bodyPr/>
                    <a:lstStyle/>
                    <a:p>
                      <a:r>
                        <a:rPr lang="en-US" b="1" dirty="0"/>
                        <a:t>Eastern Mediterranean and Southwestern Asia</a:t>
                      </a:r>
                    </a:p>
                  </a:txBody>
                  <a:tcPr/>
                </a:tc>
                <a:tc>
                  <a:txBody>
                    <a:bodyPr/>
                    <a:lstStyle/>
                    <a:p>
                      <a:r>
                        <a:rPr lang="en-US" b="1" dirty="0"/>
                        <a:t>* Relocation diffusion throughout North Africa and Europe forced by the Romans beginning around 70 C.E</a:t>
                      </a:r>
                    </a:p>
                    <a:p>
                      <a:r>
                        <a:rPr lang="en-US" b="1" dirty="0"/>
                        <a:t>* Relocation diffusion to the United States and other countries</a:t>
                      </a:r>
                    </a:p>
                  </a:txBody>
                  <a:tcPr/>
                </a:tc>
                <a:extLst>
                  <a:ext uri="{0D108BD9-81ED-4DB2-BD59-A6C34878D82A}">
                    <a16:rowId xmlns:a16="http://schemas.microsoft.com/office/drawing/2014/main" val="44935196"/>
                  </a:ext>
                </a:extLst>
              </a:tr>
              <a:tr h="370840">
                <a:tc>
                  <a:txBody>
                    <a:bodyPr/>
                    <a:lstStyle/>
                    <a:p>
                      <a:endParaRPr lang="en-US" b="1" dirty="0"/>
                    </a:p>
                    <a:p>
                      <a:r>
                        <a:rPr lang="en-US" b="1" dirty="0"/>
                        <a:t>Christianity</a:t>
                      </a:r>
                    </a:p>
                  </a:txBody>
                  <a:tcPr/>
                </a:tc>
                <a:tc>
                  <a:txBody>
                    <a:bodyPr/>
                    <a:lstStyle/>
                    <a:p>
                      <a:r>
                        <a:rPr lang="en-US" b="1" dirty="0"/>
                        <a:t>Eastern Mediterranean and Southwestern Asia</a:t>
                      </a:r>
                    </a:p>
                  </a:txBody>
                  <a:tcPr/>
                </a:tc>
                <a:tc>
                  <a:txBody>
                    <a:bodyPr/>
                    <a:lstStyle/>
                    <a:p>
                      <a:pPr marL="285750" indent="-285750">
                        <a:buFont typeface="Arial" panose="020B0604020202020204" pitchFamily="34" charset="0"/>
                        <a:buChar char="•"/>
                      </a:pPr>
                      <a:r>
                        <a:rPr lang="en-US" b="1" dirty="0"/>
                        <a:t>Contagious diffusion through the Middle East, Europe, and Central Asia</a:t>
                      </a:r>
                    </a:p>
                    <a:p>
                      <a:pPr marL="285750" indent="-285750">
                        <a:buFont typeface="Arial" panose="020B0604020202020204" pitchFamily="34" charset="0"/>
                        <a:buChar char="•"/>
                      </a:pPr>
                      <a:r>
                        <a:rPr lang="en-US" b="1" dirty="0"/>
                        <a:t>Hierarchical diffusion through conversion of rulers, who then forced their followers to adopt the faith</a:t>
                      </a:r>
                    </a:p>
                    <a:p>
                      <a:pPr marL="285750" indent="-285750">
                        <a:buFont typeface="Arial" panose="020B0604020202020204" pitchFamily="34" charset="0"/>
                        <a:buChar char="•"/>
                      </a:pPr>
                      <a:r>
                        <a:rPr lang="en-US" b="1" dirty="0"/>
                        <a:t> Relocation diffusion throughout the world</a:t>
                      </a:r>
                    </a:p>
                  </a:txBody>
                  <a:tcPr/>
                </a:tc>
                <a:extLst>
                  <a:ext uri="{0D108BD9-81ED-4DB2-BD59-A6C34878D82A}">
                    <a16:rowId xmlns:a16="http://schemas.microsoft.com/office/drawing/2014/main" val="3459706407"/>
                  </a:ext>
                </a:extLst>
              </a:tr>
              <a:tr h="370840">
                <a:tc>
                  <a:txBody>
                    <a:bodyPr/>
                    <a:lstStyle/>
                    <a:p>
                      <a:r>
                        <a:rPr lang="en-US" b="1" dirty="0"/>
                        <a:t>Islam</a:t>
                      </a:r>
                    </a:p>
                  </a:txBody>
                  <a:tcPr/>
                </a:tc>
                <a:tc>
                  <a:txBody>
                    <a:bodyPr/>
                    <a:lstStyle/>
                    <a:p>
                      <a:r>
                        <a:rPr lang="en-US" b="1" dirty="0"/>
                        <a:t>Southwest Asia</a:t>
                      </a:r>
                    </a:p>
                  </a:txBody>
                  <a:tcPr/>
                </a:tc>
                <a:tc>
                  <a:txBody>
                    <a:bodyPr/>
                    <a:lstStyle/>
                    <a:p>
                      <a:pPr marL="285750" indent="-285750">
                        <a:buFont typeface="Arial" panose="020B0604020202020204" pitchFamily="34" charset="0"/>
                        <a:buChar char="•"/>
                      </a:pPr>
                      <a:r>
                        <a:rPr lang="en-US" b="1" dirty="0"/>
                        <a:t>Contagious diffusion by trade and conquest to Spain, Africa and much of Asia</a:t>
                      </a:r>
                    </a:p>
                    <a:p>
                      <a:pPr marL="285750" indent="-285750">
                        <a:buFont typeface="Arial" panose="020B0604020202020204" pitchFamily="34" charset="0"/>
                        <a:buChar char="•"/>
                      </a:pPr>
                      <a:r>
                        <a:rPr lang="en-US" b="1" dirty="0"/>
                        <a:t>Relocation diffusion throughout the world</a:t>
                      </a:r>
                    </a:p>
                  </a:txBody>
                  <a:tcPr/>
                </a:tc>
                <a:extLst>
                  <a:ext uri="{0D108BD9-81ED-4DB2-BD59-A6C34878D82A}">
                    <a16:rowId xmlns:a16="http://schemas.microsoft.com/office/drawing/2014/main" val="4010378960"/>
                  </a:ext>
                </a:extLst>
              </a:tr>
            </a:tbl>
          </a:graphicData>
        </a:graphic>
      </p:graphicFrame>
    </p:spTree>
    <p:extLst>
      <p:ext uri="{BB962C8B-B14F-4D97-AF65-F5344CB8AC3E}">
        <p14:creationId xmlns:p14="http://schemas.microsoft.com/office/powerpoint/2010/main" val="204878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768626"/>
          </a:xfrm>
        </p:spPr>
        <p:txBody>
          <a:bodyPr/>
          <a:lstStyle/>
          <a:p>
            <a:pPr eaLnBrk="1" hangingPunct="1">
              <a:defRPr/>
            </a:pPr>
            <a:r>
              <a:rPr lang="en-US" b="1" u="sng" dirty="0">
                <a:solidFill>
                  <a:srgbClr val="660066"/>
                </a:solidFill>
                <a:effectLst>
                  <a:outerShdw blurRad="38100" dist="38100" dir="2700000" algn="tl">
                    <a:srgbClr val="C0C0C0"/>
                  </a:outerShdw>
                </a:effectLst>
              </a:rPr>
              <a:t>Classifications of Religions</a:t>
            </a:r>
            <a:endParaRPr lang="en-US" u="sng" dirty="0"/>
          </a:p>
        </p:txBody>
      </p:sp>
      <p:sp>
        <p:nvSpPr>
          <p:cNvPr id="5123" name="Content Placeholder 2"/>
          <p:cNvSpPr>
            <a:spLocks noGrp="1"/>
          </p:cNvSpPr>
          <p:nvPr>
            <p:ph sz="half" idx="1"/>
          </p:nvPr>
        </p:nvSpPr>
        <p:spPr>
          <a:xfrm>
            <a:off x="728870" y="1219200"/>
            <a:ext cx="5138530" cy="5638800"/>
          </a:xfrm>
        </p:spPr>
        <p:txBody>
          <a:bodyPr>
            <a:normAutofit fontScale="92500" lnSpcReduction="20000"/>
          </a:bodyPr>
          <a:lstStyle/>
          <a:p>
            <a:pPr>
              <a:buNone/>
            </a:pPr>
            <a:r>
              <a:rPr lang="en-US" altLang="en-US" sz="2200" b="1" u="sng" dirty="0">
                <a:solidFill>
                  <a:srgbClr val="002060"/>
                </a:solidFill>
              </a:rPr>
              <a:t>Universalizing </a:t>
            </a:r>
            <a:r>
              <a:rPr lang="en-US" altLang="en-US" b="1" dirty="0">
                <a:solidFill>
                  <a:srgbClr val="002060"/>
                </a:solidFill>
              </a:rPr>
              <a:t>(60% adherents)  religions that claim </a:t>
            </a:r>
            <a:r>
              <a:rPr lang="en-US" b="1" dirty="0">
                <a:solidFill>
                  <a:srgbClr val="002060"/>
                </a:solidFill>
              </a:rPr>
              <a:t>applicability to all humans and that seek to transmit their beliefs through missionary work and conversions. And who choose to make some sort of symbolic commitment</a:t>
            </a:r>
            <a:endParaRPr lang="en-US" altLang="en-US" b="1" dirty="0">
              <a:solidFill>
                <a:srgbClr val="002060"/>
              </a:solidFill>
            </a:endParaRPr>
          </a:p>
          <a:p>
            <a:pPr eaLnBrk="1" hangingPunct="1"/>
            <a:r>
              <a:rPr lang="en-US" altLang="en-US" b="1" dirty="0">
                <a:solidFill>
                  <a:srgbClr val="002060"/>
                </a:solidFill>
              </a:rPr>
              <a:t>Appeal to people everywhere all over the world</a:t>
            </a:r>
          </a:p>
          <a:p>
            <a:pPr eaLnBrk="1" hangingPunct="1"/>
            <a:r>
              <a:rPr lang="en-US" altLang="en-US" b="1" dirty="0">
                <a:solidFill>
                  <a:srgbClr val="002060"/>
                </a:solidFill>
              </a:rPr>
              <a:t>Known individual founder (prophet) &amp; specific place of origin</a:t>
            </a:r>
          </a:p>
          <a:p>
            <a:pPr eaLnBrk="1" hangingPunct="1"/>
            <a:r>
              <a:rPr lang="en-US" altLang="en-US" b="1" dirty="0">
                <a:solidFill>
                  <a:srgbClr val="002060"/>
                </a:solidFill>
              </a:rPr>
              <a:t>Message diffused widely (missionaries)</a:t>
            </a:r>
          </a:p>
          <a:p>
            <a:pPr eaLnBrk="1" hangingPunct="1"/>
            <a:r>
              <a:rPr lang="en-US" altLang="en-US" b="1" dirty="0">
                <a:solidFill>
                  <a:srgbClr val="002060"/>
                </a:solidFill>
              </a:rPr>
              <a:t>Followers distributed widely.</a:t>
            </a:r>
          </a:p>
          <a:p>
            <a:pPr eaLnBrk="1" hangingPunct="1"/>
            <a:r>
              <a:rPr lang="en-US" altLang="en-US" b="1" dirty="0">
                <a:solidFill>
                  <a:srgbClr val="002060"/>
                </a:solidFill>
              </a:rPr>
              <a:t>Holidays based on events in founder’s life.</a:t>
            </a:r>
          </a:p>
          <a:p>
            <a:pPr eaLnBrk="1" hangingPunct="1"/>
            <a:r>
              <a:rPr lang="en-US" altLang="en-US" b="1" dirty="0">
                <a:solidFill>
                  <a:srgbClr val="002060"/>
                </a:solidFill>
              </a:rPr>
              <a:t>Holy places are associated with the founder</a:t>
            </a:r>
          </a:p>
          <a:p>
            <a:pPr eaLnBrk="1" hangingPunct="1"/>
            <a:r>
              <a:rPr lang="en-US" altLang="en-US" b="1" dirty="0">
                <a:solidFill>
                  <a:srgbClr val="002060"/>
                </a:solidFill>
              </a:rPr>
              <a:t>Religious calendar reflects the life of the founder</a:t>
            </a:r>
          </a:p>
          <a:p>
            <a:pPr eaLnBrk="1" hangingPunct="1"/>
            <a:r>
              <a:rPr lang="en-US" altLang="en-US" b="1" dirty="0">
                <a:solidFill>
                  <a:srgbClr val="002060"/>
                </a:solidFill>
              </a:rPr>
              <a:t>Group is homogeneous</a:t>
            </a:r>
          </a:p>
        </p:txBody>
      </p:sp>
      <p:sp>
        <p:nvSpPr>
          <p:cNvPr id="5124" name="Content Placeholder 3"/>
          <p:cNvSpPr>
            <a:spLocks noGrp="1"/>
          </p:cNvSpPr>
          <p:nvPr>
            <p:ph sz="half" idx="2"/>
          </p:nvPr>
        </p:nvSpPr>
        <p:spPr>
          <a:xfrm>
            <a:off x="6019800" y="1295400"/>
            <a:ext cx="6039678" cy="5436704"/>
          </a:xfrm>
        </p:spPr>
        <p:txBody>
          <a:bodyPr>
            <a:normAutofit fontScale="92500" lnSpcReduction="20000"/>
          </a:bodyPr>
          <a:lstStyle/>
          <a:p>
            <a:pPr eaLnBrk="1" hangingPunct="1">
              <a:buFontTx/>
              <a:buNone/>
            </a:pPr>
            <a:r>
              <a:rPr lang="en-US" altLang="en-US" sz="2200" b="1" u="sng" dirty="0">
                <a:solidFill>
                  <a:srgbClr val="008000"/>
                </a:solidFill>
              </a:rPr>
              <a:t>Ethnic</a:t>
            </a:r>
            <a:r>
              <a:rPr lang="en-US" altLang="en-US" sz="2200" b="1" dirty="0">
                <a:solidFill>
                  <a:srgbClr val="008000"/>
                </a:solidFill>
              </a:rPr>
              <a:t> </a:t>
            </a:r>
            <a:r>
              <a:rPr lang="en-US" altLang="en-US" b="1" dirty="0">
                <a:solidFill>
                  <a:srgbClr val="008000"/>
                </a:solidFill>
              </a:rPr>
              <a:t>(25% adherents)</a:t>
            </a:r>
          </a:p>
          <a:p>
            <a:pPr eaLnBrk="1" hangingPunct="1"/>
            <a:r>
              <a:rPr lang="en-US" altLang="en-US" b="1" dirty="0">
                <a:solidFill>
                  <a:srgbClr val="008000"/>
                </a:solidFill>
              </a:rPr>
              <a:t>Appeals to mainly one group of people living in one place</a:t>
            </a:r>
          </a:p>
          <a:p>
            <a:pPr eaLnBrk="1" hangingPunct="1"/>
            <a:r>
              <a:rPr lang="en-US" altLang="en-US" b="1" dirty="0">
                <a:solidFill>
                  <a:srgbClr val="008000"/>
                </a:solidFill>
              </a:rPr>
              <a:t>Strong territorial identification</a:t>
            </a:r>
          </a:p>
          <a:p>
            <a:pPr eaLnBrk="1" hangingPunct="1"/>
            <a:r>
              <a:rPr lang="en-US" altLang="en-US" b="1" dirty="0">
                <a:solidFill>
                  <a:srgbClr val="008000"/>
                </a:solidFill>
              </a:rPr>
              <a:t>Strong cultural identification</a:t>
            </a:r>
          </a:p>
          <a:p>
            <a:pPr eaLnBrk="1" hangingPunct="1"/>
            <a:r>
              <a:rPr lang="en-US" altLang="en-US" b="1" dirty="0">
                <a:solidFill>
                  <a:srgbClr val="008000"/>
                </a:solidFill>
              </a:rPr>
              <a:t>Become a member at birth or by adoption of a complex lifestyle and cultural identity (conversion) </a:t>
            </a:r>
          </a:p>
          <a:p>
            <a:pPr eaLnBrk="1" hangingPunct="1"/>
            <a:r>
              <a:rPr lang="en-US" altLang="en-US" b="1" dirty="0">
                <a:solidFill>
                  <a:srgbClr val="008000"/>
                </a:solidFill>
              </a:rPr>
              <a:t>Unknown source.</a:t>
            </a:r>
          </a:p>
          <a:p>
            <a:pPr eaLnBrk="1" hangingPunct="1"/>
            <a:r>
              <a:rPr lang="en-US" altLang="en-US" b="1" dirty="0">
                <a:solidFill>
                  <a:srgbClr val="008000"/>
                </a:solidFill>
              </a:rPr>
              <a:t>Followers highly clustered.</a:t>
            </a:r>
          </a:p>
          <a:p>
            <a:pPr eaLnBrk="1" hangingPunct="1"/>
            <a:r>
              <a:rPr lang="en-US" altLang="en-US" b="1" dirty="0">
                <a:solidFill>
                  <a:srgbClr val="008000"/>
                </a:solidFill>
              </a:rPr>
              <a:t>Not just a statement of faith</a:t>
            </a:r>
          </a:p>
          <a:p>
            <a:pPr eaLnBrk="1" hangingPunct="1"/>
            <a:r>
              <a:rPr lang="en-US" altLang="en-US" b="1" dirty="0">
                <a:solidFill>
                  <a:srgbClr val="008000"/>
                </a:solidFill>
              </a:rPr>
              <a:t>Holidays based on local climate and agricultural practice</a:t>
            </a:r>
          </a:p>
          <a:p>
            <a:pPr eaLnBrk="1" hangingPunct="1"/>
            <a:r>
              <a:rPr lang="en-US" altLang="en-US" b="1" dirty="0">
                <a:solidFill>
                  <a:srgbClr val="008000"/>
                </a:solidFill>
              </a:rPr>
              <a:t>Holy places are associated with the physical environment of the hearth</a:t>
            </a:r>
          </a:p>
          <a:p>
            <a:pPr eaLnBrk="1" hangingPunct="1"/>
            <a:r>
              <a:rPr lang="en-US" altLang="en-US" b="1" dirty="0">
                <a:solidFill>
                  <a:srgbClr val="008000"/>
                </a:solidFill>
              </a:rPr>
              <a:t>Religious calendar reflects the seasons</a:t>
            </a:r>
          </a:p>
          <a:p>
            <a:pPr eaLnBrk="1" hangingPunct="1"/>
            <a:r>
              <a:rPr lang="en-US" altLang="en-US" b="1" dirty="0">
                <a:solidFill>
                  <a:srgbClr val="008000"/>
                </a:solidFill>
              </a:rPr>
              <a:t>Group is heterogeneous </a:t>
            </a:r>
          </a:p>
          <a:p>
            <a:pPr eaLnBrk="1" hangingPunct="1"/>
            <a:endParaRPr lang="en-US" altLang="en-US" dirty="0"/>
          </a:p>
        </p:txBody>
      </p:sp>
    </p:spTree>
    <p:extLst>
      <p:ext uri="{BB962C8B-B14F-4D97-AF65-F5344CB8AC3E}">
        <p14:creationId xmlns:p14="http://schemas.microsoft.com/office/powerpoint/2010/main" val="13773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 calcmode="lin" valueType="num">
                                      <p:cBhvr additive="base">
                                        <p:cTn id="12"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additive="base">
                                        <p:cTn id="17"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calcmode="lin" valueType="num">
                                      <p:cBhvr additive="base">
                                        <p:cTn id="22"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 calcmode="lin" valueType="num">
                                      <p:cBhvr additive="base">
                                        <p:cTn id="32"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 calcmode="lin" valueType="num">
                                      <p:cBhvr additive="base">
                                        <p:cTn id="37"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 calcmode="lin" valueType="num">
                                      <p:cBhvr additive="base">
                                        <p:cTn id="42"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1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5124">
                                            <p:txEl>
                                              <p:pRg st="1" end="1"/>
                                            </p:txEl>
                                          </p:spTgt>
                                        </p:tgtEl>
                                        <p:attrNameLst>
                                          <p:attrName>style.visibility</p:attrName>
                                        </p:attrNameLst>
                                      </p:cBhvr>
                                      <p:to>
                                        <p:strVal val="visible"/>
                                      </p:to>
                                    </p:set>
                                    <p:anim calcmode="lin" valueType="num">
                                      <p:cBhvr additive="base">
                                        <p:cTn id="48"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5124">
                                            <p:txEl>
                                              <p:pRg st="2" end="2"/>
                                            </p:txEl>
                                          </p:spTgt>
                                        </p:tgtEl>
                                        <p:attrNameLst>
                                          <p:attrName>style.visibility</p:attrName>
                                        </p:attrNameLst>
                                      </p:cBhvr>
                                      <p:to>
                                        <p:strVal val="visible"/>
                                      </p:to>
                                    </p:set>
                                    <p:anim calcmode="lin" valueType="num">
                                      <p:cBhvr additive="base">
                                        <p:cTn id="54"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5124">
                                            <p:txEl>
                                              <p:pRg st="3" end="3"/>
                                            </p:txEl>
                                          </p:spTgt>
                                        </p:tgtEl>
                                        <p:attrNameLst>
                                          <p:attrName>style.visibility</p:attrName>
                                        </p:attrNameLst>
                                      </p:cBhvr>
                                      <p:to>
                                        <p:strVal val="visible"/>
                                      </p:to>
                                    </p:set>
                                    <p:anim calcmode="lin" valueType="num">
                                      <p:cBhvr additive="base">
                                        <p:cTn id="60" dur="500" fill="hold"/>
                                        <p:tgtEl>
                                          <p:spTgt spid="5124">
                                            <p:txEl>
                                              <p:pRg st="3" end="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124">
                                            <p:txEl>
                                              <p:pRg st="4" end="4"/>
                                            </p:txEl>
                                          </p:spTgt>
                                        </p:tgtEl>
                                        <p:attrNameLst>
                                          <p:attrName>style.visibility</p:attrName>
                                        </p:attrNameLst>
                                      </p:cBhvr>
                                      <p:to>
                                        <p:strVal val="visible"/>
                                      </p:to>
                                    </p:set>
                                    <p:anim calcmode="lin" valueType="num">
                                      <p:cBhvr additive="base">
                                        <p:cTn id="66" dur="500" fill="hold"/>
                                        <p:tgtEl>
                                          <p:spTgt spid="5124">
                                            <p:txEl>
                                              <p:pRg st="4" end="4"/>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124">
                                            <p:txEl>
                                              <p:pRg st="4" end="4"/>
                                            </p:txEl>
                                          </p:spTgt>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 presetClass="entr" presetSubtype="2" fill="hold" nodeType="afterEffect">
                                  <p:stCondLst>
                                    <p:cond delay="0"/>
                                  </p:stCondLst>
                                  <p:childTnLst>
                                    <p:set>
                                      <p:cBhvr>
                                        <p:cTn id="70" dur="1" fill="hold">
                                          <p:stCondLst>
                                            <p:cond delay="0"/>
                                          </p:stCondLst>
                                        </p:cTn>
                                        <p:tgtEl>
                                          <p:spTgt spid="5124">
                                            <p:txEl>
                                              <p:pRg st="5" end="5"/>
                                            </p:txEl>
                                          </p:spTgt>
                                        </p:tgtEl>
                                        <p:attrNameLst>
                                          <p:attrName>style.visibility</p:attrName>
                                        </p:attrNameLst>
                                      </p:cBhvr>
                                      <p:to>
                                        <p:strVal val="visible"/>
                                      </p:to>
                                    </p:set>
                                    <p:anim calcmode="lin" valueType="num">
                                      <p:cBhvr additive="base">
                                        <p:cTn id="71" dur="500" fill="hold"/>
                                        <p:tgtEl>
                                          <p:spTgt spid="5124">
                                            <p:txEl>
                                              <p:pRg st="5" end="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124">
                                            <p:txEl>
                                              <p:pRg st="5" end="5"/>
                                            </p:txEl>
                                          </p:spTgt>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2" presetClass="entr" presetSubtype="2" fill="hold" nodeType="afterEffect">
                                  <p:stCondLst>
                                    <p:cond delay="0"/>
                                  </p:stCondLst>
                                  <p:childTnLst>
                                    <p:set>
                                      <p:cBhvr>
                                        <p:cTn id="75" dur="1" fill="hold">
                                          <p:stCondLst>
                                            <p:cond delay="0"/>
                                          </p:stCondLst>
                                        </p:cTn>
                                        <p:tgtEl>
                                          <p:spTgt spid="5124">
                                            <p:txEl>
                                              <p:pRg st="6" end="6"/>
                                            </p:txEl>
                                          </p:spTgt>
                                        </p:tgtEl>
                                        <p:attrNameLst>
                                          <p:attrName>style.visibility</p:attrName>
                                        </p:attrNameLst>
                                      </p:cBhvr>
                                      <p:to>
                                        <p:strVal val="visible"/>
                                      </p:to>
                                    </p:set>
                                    <p:anim calcmode="lin" valueType="num">
                                      <p:cBhvr additive="base">
                                        <p:cTn id="76" dur="500" fill="hold"/>
                                        <p:tgtEl>
                                          <p:spTgt spid="5124">
                                            <p:txEl>
                                              <p:pRg st="6" end="6"/>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5124">
                                            <p:txEl>
                                              <p:pRg st="6" end="6"/>
                                            </p:txEl>
                                          </p:spTgt>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2" fill="hold" nodeType="afterEffect">
                                  <p:stCondLst>
                                    <p:cond delay="0"/>
                                  </p:stCondLst>
                                  <p:childTnLst>
                                    <p:set>
                                      <p:cBhvr>
                                        <p:cTn id="80" dur="1" fill="hold">
                                          <p:stCondLst>
                                            <p:cond delay="0"/>
                                          </p:stCondLst>
                                        </p:cTn>
                                        <p:tgtEl>
                                          <p:spTgt spid="5124">
                                            <p:txEl>
                                              <p:pRg st="7" end="7"/>
                                            </p:txEl>
                                          </p:spTgt>
                                        </p:tgtEl>
                                        <p:attrNameLst>
                                          <p:attrName>style.visibility</p:attrName>
                                        </p:attrNameLst>
                                      </p:cBhvr>
                                      <p:to>
                                        <p:strVal val="visible"/>
                                      </p:to>
                                    </p:set>
                                    <p:anim calcmode="lin" valueType="num">
                                      <p:cBhvr additive="base">
                                        <p:cTn id="81" dur="500" fill="hold"/>
                                        <p:tgtEl>
                                          <p:spTgt spid="5124">
                                            <p:txEl>
                                              <p:pRg st="7" end="7"/>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5124">
                                            <p:txEl>
                                              <p:pRg st="7" end="7"/>
                                            </p:txEl>
                                          </p:spTgt>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 presetClass="entr" presetSubtype="2" fill="hold" nodeType="afterEffect">
                                  <p:stCondLst>
                                    <p:cond delay="0"/>
                                  </p:stCondLst>
                                  <p:childTnLst>
                                    <p:set>
                                      <p:cBhvr>
                                        <p:cTn id="85" dur="1" fill="hold">
                                          <p:stCondLst>
                                            <p:cond delay="0"/>
                                          </p:stCondLst>
                                        </p:cTn>
                                        <p:tgtEl>
                                          <p:spTgt spid="5124">
                                            <p:txEl>
                                              <p:pRg st="8" end="8"/>
                                            </p:txEl>
                                          </p:spTgt>
                                        </p:tgtEl>
                                        <p:attrNameLst>
                                          <p:attrName>style.visibility</p:attrName>
                                        </p:attrNameLst>
                                      </p:cBhvr>
                                      <p:to>
                                        <p:strVal val="visible"/>
                                      </p:to>
                                    </p:set>
                                    <p:anim calcmode="lin" valueType="num">
                                      <p:cBhvr additive="base">
                                        <p:cTn id="86" dur="500" fill="hold"/>
                                        <p:tgtEl>
                                          <p:spTgt spid="5124">
                                            <p:txEl>
                                              <p:pRg st="8" end="8"/>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124">
                                            <p:txEl>
                                              <p:pRg st="8" end="8"/>
                                            </p:txEl>
                                          </p:spTgt>
                                        </p:tgtEl>
                                        <p:attrNameLst>
                                          <p:attrName>ppt_y</p:attrName>
                                        </p:attrNameLst>
                                      </p:cBhvr>
                                      <p:tavLst>
                                        <p:tav tm="0">
                                          <p:val>
                                            <p:strVal val="#ppt_y"/>
                                          </p:val>
                                        </p:tav>
                                        <p:tav tm="100000">
                                          <p:val>
                                            <p:strVal val="#ppt_y"/>
                                          </p:val>
                                        </p:tav>
                                      </p:tavLst>
                                    </p:anim>
                                  </p:childTnLst>
                                </p:cTn>
                              </p:par>
                            </p:childTnLst>
                          </p:cTn>
                        </p:par>
                        <p:par>
                          <p:cTn id="88" fill="hold">
                            <p:stCondLst>
                              <p:cond delay="2500"/>
                            </p:stCondLst>
                            <p:childTnLst>
                              <p:par>
                                <p:cTn id="89" presetID="2" presetClass="entr" presetSubtype="2" fill="hold" nodeType="afterEffect">
                                  <p:stCondLst>
                                    <p:cond delay="0"/>
                                  </p:stCondLst>
                                  <p:childTnLst>
                                    <p:set>
                                      <p:cBhvr>
                                        <p:cTn id="90" dur="1" fill="hold">
                                          <p:stCondLst>
                                            <p:cond delay="0"/>
                                          </p:stCondLst>
                                        </p:cTn>
                                        <p:tgtEl>
                                          <p:spTgt spid="5124">
                                            <p:txEl>
                                              <p:pRg st="9" end="9"/>
                                            </p:txEl>
                                          </p:spTgt>
                                        </p:tgtEl>
                                        <p:attrNameLst>
                                          <p:attrName>style.visibility</p:attrName>
                                        </p:attrNameLst>
                                      </p:cBhvr>
                                      <p:to>
                                        <p:strVal val="visible"/>
                                      </p:to>
                                    </p:set>
                                    <p:anim calcmode="lin" valueType="num">
                                      <p:cBhvr additive="base">
                                        <p:cTn id="91" dur="500" fill="hold"/>
                                        <p:tgtEl>
                                          <p:spTgt spid="5124">
                                            <p:txEl>
                                              <p:pRg st="9" end="9"/>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124">
                                            <p:txEl>
                                              <p:pRg st="9" end="9"/>
                                            </p:txEl>
                                          </p:spTgt>
                                        </p:tgtEl>
                                        <p:attrNameLst>
                                          <p:attrName>ppt_y</p:attrName>
                                        </p:attrNameLst>
                                      </p:cBhvr>
                                      <p:tavLst>
                                        <p:tav tm="0">
                                          <p:val>
                                            <p:strVal val="#ppt_y"/>
                                          </p:val>
                                        </p:tav>
                                        <p:tav tm="100000">
                                          <p:val>
                                            <p:strVal val="#ppt_y"/>
                                          </p:val>
                                        </p:tav>
                                      </p:tavLst>
                                    </p:anim>
                                  </p:childTnLst>
                                </p:cTn>
                              </p:par>
                            </p:childTnLst>
                          </p:cTn>
                        </p:par>
                        <p:par>
                          <p:cTn id="93" fill="hold">
                            <p:stCondLst>
                              <p:cond delay="3000"/>
                            </p:stCondLst>
                            <p:childTnLst>
                              <p:par>
                                <p:cTn id="94" presetID="2" presetClass="entr" presetSubtype="2" fill="hold" nodeType="afterEffect">
                                  <p:stCondLst>
                                    <p:cond delay="0"/>
                                  </p:stCondLst>
                                  <p:childTnLst>
                                    <p:set>
                                      <p:cBhvr>
                                        <p:cTn id="95" dur="1" fill="hold">
                                          <p:stCondLst>
                                            <p:cond delay="0"/>
                                          </p:stCondLst>
                                        </p:cTn>
                                        <p:tgtEl>
                                          <p:spTgt spid="5124">
                                            <p:txEl>
                                              <p:pRg st="10" end="10"/>
                                            </p:txEl>
                                          </p:spTgt>
                                        </p:tgtEl>
                                        <p:attrNameLst>
                                          <p:attrName>style.visibility</p:attrName>
                                        </p:attrNameLst>
                                      </p:cBhvr>
                                      <p:to>
                                        <p:strVal val="visible"/>
                                      </p:to>
                                    </p:set>
                                    <p:anim calcmode="lin" valueType="num">
                                      <p:cBhvr additive="base">
                                        <p:cTn id="96" dur="500" fill="hold"/>
                                        <p:tgtEl>
                                          <p:spTgt spid="5124">
                                            <p:txEl>
                                              <p:pRg st="10" end="1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5124">
                                            <p:txEl>
                                              <p:pRg st="10" end="10"/>
                                            </p:txEl>
                                          </p:spTgt>
                                        </p:tgtEl>
                                        <p:attrNameLst>
                                          <p:attrName>ppt_y</p:attrName>
                                        </p:attrNameLst>
                                      </p:cBhvr>
                                      <p:tavLst>
                                        <p:tav tm="0">
                                          <p:val>
                                            <p:strVal val="#ppt_y"/>
                                          </p:val>
                                        </p:tav>
                                        <p:tav tm="100000">
                                          <p:val>
                                            <p:strVal val="#ppt_y"/>
                                          </p:val>
                                        </p:tav>
                                      </p:tavLst>
                                    </p:anim>
                                  </p:childTnLst>
                                </p:cTn>
                              </p:par>
                            </p:childTnLst>
                          </p:cTn>
                        </p:par>
                        <p:par>
                          <p:cTn id="98" fill="hold">
                            <p:stCondLst>
                              <p:cond delay="3500"/>
                            </p:stCondLst>
                            <p:childTnLst>
                              <p:par>
                                <p:cTn id="99" presetID="2" presetClass="entr" presetSubtype="2" fill="hold" nodeType="afterEffect">
                                  <p:stCondLst>
                                    <p:cond delay="0"/>
                                  </p:stCondLst>
                                  <p:childTnLst>
                                    <p:set>
                                      <p:cBhvr>
                                        <p:cTn id="100" dur="1" fill="hold">
                                          <p:stCondLst>
                                            <p:cond delay="0"/>
                                          </p:stCondLst>
                                        </p:cTn>
                                        <p:tgtEl>
                                          <p:spTgt spid="5124">
                                            <p:txEl>
                                              <p:pRg st="11" end="11"/>
                                            </p:txEl>
                                          </p:spTgt>
                                        </p:tgtEl>
                                        <p:attrNameLst>
                                          <p:attrName>style.visibility</p:attrName>
                                        </p:attrNameLst>
                                      </p:cBhvr>
                                      <p:to>
                                        <p:strVal val="visible"/>
                                      </p:to>
                                    </p:set>
                                    <p:anim calcmode="lin" valueType="num">
                                      <p:cBhvr additive="base">
                                        <p:cTn id="101" dur="500" fill="hold"/>
                                        <p:tgtEl>
                                          <p:spTgt spid="5124">
                                            <p:txEl>
                                              <p:pRg st="11" end="11"/>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512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21E4-F075-481F-B236-47824E3509E7}"/>
              </a:ext>
            </a:extLst>
          </p:cNvPr>
          <p:cNvSpPr>
            <a:spLocks noGrp="1"/>
          </p:cNvSpPr>
          <p:nvPr>
            <p:ph type="title"/>
          </p:nvPr>
        </p:nvSpPr>
        <p:spPr>
          <a:xfrm>
            <a:off x="1371600" y="132522"/>
            <a:ext cx="9601200" cy="901148"/>
          </a:xfrm>
        </p:spPr>
        <p:txBody>
          <a:bodyPr/>
          <a:lstStyle/>
          <a:p>
            <a:r>
              <a:rPr lang="en-US" dirty="0"/>
              <a:t>         Distribution of Ethnic Religions </a:t>
            </a:r>
          </a:p>
        </p:txBody>
      </p:sp>
      <p:pic>
        <p:nvPicPr>
          <p:cNvPr id="5" name="Content Placeholder 4">
            <a:extLst>
              <a:ext uri="{FF2B5EF4-FFF2-40B4-BE49-F238E27FC236}">
                <a16:creationId xmlns:a16="http://schemas.microsoft.com/office/drawing/2014/main" id="{C4354070-B97B-4FF0-AE07-835C8D70A7A9}"/>
              </a:ext>
            </a:extLst>
          </p:cNvPr>
          <p:cNvPicPr>
            <a:picLocks noGrp="1" noChangeAspect="1"/>
          </p:cNvPicPr>
          <p:nvPr>
            <p:ph idx="1"/>
          </p:nvPr>
        </p:nvPicPr>
        <p:blipFill>
          <a:blip r:embed="rId2"/>
          <a:stretch>
            <a:fillRect/>
          </a:stretch>
        </p:blipFill>
        <p:spPr>
          <a:xfrm>
            <a:off x="781878" y="914400"/>
            <a:ext cx="11251096" cy="5943600"/>
          </a:xfrm>
        </p:spPr>
      </p:pic>
    </p:spTree>
    <p:extLst>
      <p:ext uri="{BB962C8B-B14F-4D97-AF65-F5344CB8AC3E}">
        <p14:creationId xmlns:p14="http://schemas.microsoft.com/office/powerpoint/2010/main" val="799124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7655-AC50-481C-ACF6-B188D27F5FBC}"/>
              </a:ext>
            </a:extLst>
          </p:cNvPr>
          <p:cNvSpPr>
            <a:spLocks noGrp="1"/>
          </p:cNvSpPr>
          <p:nvPr>
            <p:ph type="title"/>
          </p:nvPr>
        </p:nvSpPr>
        <p:spPr>
          <a:xfrm>
            <a:off x="1371600" y="92766"/>
            <a:ext cx="9601200" cy="450574"/>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CA5B6BE2-9072-4285-8DE7-3B8D29F3D537}"/>
              </a:ext>
            </a:extLst>
          </p:cNvPr>
          <p:cNvPicPr>
            <a:picLocks noGrp="1" noChangeAspect="1"/>
          </p:cNvPicPr>
          <p:nvPr>
            <p:ph sz="half" idx="1"/>
          </p:nvPr>
        </p:nvPicPr>
        <p:blipFill>
          <a:blip r:embed="rId2"/>
          <a:stretch>
            <a:fillRect/>
          </a:stretch>
        </p:blipFill>
        <p:spPr>
          <a:xfrm>
            <a:off x="755374" y="265043"/>
            <a:ext cx="5671930" cy="6493565"/>
          </a:xfrm>
        </p:spPr>
      </p:pic>
      <p:pic>
        <p:nvPicPr>
          <p:cNvPr id="8" name="Content Placeholder 7">
            <a:extLst>
              <a:ext uri="{FF2B5EF4-FFF2-40B4-BE49-F238E27FC236}">
                <a16:creationId xmlns:a16="http://schemas.microsoft.com/office/drawing/2014/main" id="{178316D2-2F64-4E8C-9DDA-212FF2D71449}"/>
              </a:ext>
            </a:extLst>
          </p:cNvPr>
          <p:cNvPicPr>
            <a:picLocks noGrp="1" noChangeAspect="1"/>
          </p:cNvPicPr>
          <p:nvPr>
            <p:ph sz="half" idx="2"/>
          </p:nvPr>
        </p:nvPicPr>
        <p:blipFill>
          <a:blip r:embed="rId3"/>
          <a:stretch>
            <a:fillRect/>
          </a:stretch>
        </p:blipFill>
        <p:spPr>
          <a:xfrm>
            <a:off x="6559827" y="92766"/>
            <a:ext cx="5632174" cy="6665842"/>
          </a:xfrm>
        </p:spPr>
      </p:pic>
    </p:spTree>
    <p:extLst>
      <p:ext uri="{BB962C8B-B14F-4D97-AF65-F5344CB8AC3E}">
        <p14:creationId xmlns:p14="http://schemas.microsoft.com/office/powerpoint/2010/main" val="4161603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7025-5A97-4365-A7CD-48962B488389}"/>
              </a:ext>
            </a:extLst>
          </p:cNvPr>
          <p:cNvSpPr>
            <a:spLocks noGrp="1"/>
          </p:cNvSpPr>
          <p:nvPr>
            <p:ph type="title"/>
          </p:nvPr>
        </p:nvSpPr>
        <p:spPr>
          <a:xfrm>
            <a:off x="1371600" y="0"/>
            <a:ext cx="9601200" cy="771525"/>
          </a:xfrm>
        </p:spPr>
        <p:txBody>
          <a:bodyPr/>
          <a:lstStyle/>
          <a:p>
            <a:r>
              <a:rPr lang="en-US" dirty="0" err="1"/>
              <a:t>Hindism</a:t>
            </a:r>
            <a:endParaRPr lang="en-US" dirty="0"/>
          </a:p>
        </p:txBody>
      </p:sp>
      <p:sp>
        <p:nvSpPr>
          <p:cNvPr id="3" name="Content Placeholder 2">
            <a:extLst>
              <a:ext uri="{FF2B5EF4-FFF2-40B4-BE49-F238E27FC236}">
                <a16:creationId xmlns:a16="http://schemas.microsoft.com/office/drawing/2014/main" id="{38FA5C15-03C6-4C19-8CCD-13051EED65A0}"/>
              </a:ext>
            </a:extLst>
          </p:cNvPr>
          <p:cNvSpPr>
            <a:spLocks noGrp="1"/>
          </p:cNvSpPr>
          <p:nvPr>
            <p:ph sz="half" idx="1"/>
          </p:nvPr>
        </p:nvSpPr>
        <p:spPr>
          <a:xfrm>
            <a:off x="814388" y="900113"/>
            <a:ext cx="5004998" cy="5815012"/>
          </a:xfrm>
        </p:spPr>
        <p:txBody>
          <a:bodyPr>
            <a:normAutofit fontScale="85000" lnSpcReduction="10000"/>
          </a:bodyPr>
          <a:lstStyle/>
          <a:p>
            <a:pPr lvl="0"/>
            <a:r>
              <a:rPr lang="en-US" b="1" dirty="0">
                <a:solidFill>
                  <a:srgbClr val="CC0099"/>
                </a:solidFill>
              </a:rPr>
              <a:t>Hinduism, which claims about 800,000 million practitioners worldwide, is unique among humanity’s major religions in that it cannot be traced to any specific individual or historical event</a:t>
            </a:r>
          </a:p>
          <a:p>
            <a:r>
              <a:rPr lang="en-US" b="1" dirty="0">
                <a:solidFill>
                  <a:srgbClr val="000099"/>
                </a:solidFill>
              </a:rPr>
              <a:t>Scholars believe that Hinduism arose about 3,5000 years ago out of interactions between Aryans and Indus Valley people</a:t>
            </a:r>
          </a:p>
          <a:p>
            <a:pPr lvl="0"/>
            <a:r>
              <a:rPr lang="en-US" b="1" dirty="0">
                <a:solidFill>
                  <a:srgbClr val="CC0099"/>
                </a:solidFill>
              </a:rPr>
              <a:t>Hindu means Indian</a:t>
            </a:r>
            <a:endParaRPr lang="en-US" dirty="0">
              <a:solidFill>
                <a:srgbClr val="CC0099"/>
              </a:solidFill>
            </a:endParaRPr>
          </a:p>
          <a:p>
            <a:r>
              <a:rPr lang="en-US" b="1" dirty="0">
                <a:solidFill>
                  <a:srgbClr val="000099"/>
                </a:solidFill>
              </a:rPr>
              <a:t>Because Hinduism arose from no single person or institution, it is seen an eternal &amp; unchanging in its essence. Believers regard it as having existed forever. </a:t>
            </a:r>
          </a:p>
          <a:p>
            <a:r>
              <a:rPr lang="en-US" b="1" dirty="0">
                <a:solidFill>
                  <a:srgbClr val="000099"/>
                </a:solidFill>
              </a:rPr>
              <a:t>Hinduism originated in the 6</a:t>
            </a:r>
            <a:r>
              <a:rPr lang="en-US" b="1" baseline="30000" dirty="0">
                <a:solidFill>
                  <a:srgbClr val="000099"/>
                </a:solidFill>
              </a:rPr>
              <a:t>th</a:t>
            </a:r>
            <a:r>
              <a:rPr lang="en-US" b="1" dirty="0">
                <a:solidFill>
                  <a:srgbClr val="000099"/>
                </a:solidFill>
              </a:rPr>
              <a:t> century BCE in the Indus River Valley region and from the Aryan tribes that migrated into this region speaking Indo European languages. They intermingled with the Dravidians who were already living in the area, modified their religious beliefs. The earliest surviving texts were known as the </a:t>
            </a:r>
            <a:r>
              <a:rPr lang="en-US" b="1" dirty="0">
                <a:solidFill>
                  <a:srgbClr val="CC0099"/>
                </a:solidFill>
              </a:rPr>
              <a:t>Vedas</a:t>
            </a:r>
            <a:r>
              <a:rPr lang="en-US" b="1" dirty="0">
                <a:solidFill>
                  <a:srgbClr val="000099"/>
                </a:solidFill>
              </a:rPr>
              <a:t>, written around 1100 BCE. Around 2,000 years ago key texts were composed and rituals were constructed </a:t>
            </a:r>
          </a:p>
          <a:p>
            <a:endParaRPr lang="en-US" dirty="0"/>
          </a:p>
        </p:txBody>
      </p:sp>
      <p:sp>
        <p:nvSpPr>
          <p:cNvPr id="4" name="Content Placeholder 3">
            <a:extLst>
              <a:ext uri="{FF2B5EF4-FFF2-40B4-BE49-F238E27FC236}">
                <a16:creationId xmlns:a16="http://schemas.microsoft.com/office/drawing/2014/main" id="{E33AF7A3-B90F-480B-9095-8F3838500CCE}"/>
              </a:ext>
            </a:extLst>
          </p:cNvPr>
          <p:cNvSpPr>
            <a:spLocks noGrp="1"/>
          </p:cNvSpPr>
          <p:nvPr>
            <p:ph sz="half" idx="2"/>
          </p:nvPr>
        </p:nvSpPr>
        <p:spPr>
          <a:xfrm>
            <a:off x="6525402" y="900113"/>
            <a:ext cx="5547535" cy="5815012"/>
          </a:xfrm>
        </p:spPr>
        <p:txBody>
          <a:bodyPr>
            <a:normAutofit fontScale="85000" lnSpcReduction="10000"/>
          </a:bodyPr>
          <a:lstStyle/>
          <a:p>
            <a:pPr lvl="0"/>
            <a:r>
              <a:rPr lang="en-US" b="1" dirty="0"/>
              <a:t>To Hindus, every person has an essential self or </a:t>
            </a:r>
            <a:r>
              <a:rPr lang="en-US" b="1" u="sng" dirty="0">
                <a:solidFill>
                  <a:srgbClr val="FF0000"/>
                </a:solidFill>
              </a:rPr>
              <a:t>atman</a:t>
            </a:r>
            <a:r>
              <a:rPr lang="en-US" b="1" dirty="0"/>
              <a:t> which is another name for  </a:t>
            </a:r>
            <a:r>
              <a:rPr lang="en-US" b="1" u="sng" dirty="0"/>
              <a:t>brahman</a:t>
            </a:r>
            <a:endParaRPr lang="en-US" b="1" dirty="0"/>
          </a:p>
          <a:p>
            <a:pPr lvl="0"/>
            <a:r>
              <a:rPr lang="en-US" b="1" dirty="0"/>
              <a:t>The ultimate goal of existence is to end the cycle of reincarnation and achieve  </a:t>
            </a:r>
            <a:r>
              <a:rPr lang="en-US" b="1" dirty="0">
                <a:solidFill>
                  <a:srgbClr val="C00000"/>
                </a:solidFill>
              </a:rPr>
              <a:t>Moksha</a:t>
            </a:r>
            <a:r>
              <a:rPr lang="en-US" b="1" dirty="0"/>
              <a:t> or union with Brahman </a:t>
            </a:r>
          </a:p>
          <a:p>
            <a:pPr lvl="0"/>
            <a:r>
              <a:rPr lang="en-US" b="1" dirty="0"/>
              <a:t>To do this one must free themselves from </a:t>
            </a:r>
            <a:r>
              <a:rPr lang="en-US" b="1" u="sng" dirty="0"/>
              <a:t>selfish desires</a:t>
            </a:r>
            <a:r>
              <a:rPr lang="en-US" b="1" dirty="0"/>
              <a:t> that separate them from brahma.</a:t>
            </a:r>
          </a:p>
          <a:p>
            <a:r>
              <a:rPr lang="en-US" b="1" dirty="0"/>
              <a:t>The Hindus believe in </a:t>
            </a:r>
            <a:r>
              <a:rPr lang="en-US" b="1" u="sng" dirty="0">
                <a:solidFill>
                  <a:srgbClr val="FF0000"/>
                </a:solidFill>
              </a:rPr>
              <a:t>reincarnation</a:t>
            </a:r>
            <a:r>
              <a:rPr lang="en-US" b="1" dirty="0"/>
              <a:t> or the rebirth of the soul in another bodily form which allows people to continue working toward moksha through several lifetimes</a:t>
            </a:r>
          </a:p>
          <a:p>
            <a:r>
              <a:rPr lang="en-US" b="1" dirty="0">
                <a:solidFill>
                  <a:srgbClr val="C00000"/>
                </a:solidFill>
              </a:rPr>
              <a:t>Caste System </a:t>
            </a:r>
            <a:r>
              <a:rPr lang="en-US" b="1" dirty="0"/>
              <a:t>is a social system one is born into and cannot change. Each social caste comes with it’s own duties or dharmas</a:t>
            </a:r>
          </a:p>
          <a:p>
            <a:endParaRPr lang="en-US" dirty="0"/>
          </a:p>
        </p:txBody>
      </p:sp>
    </p:spTree>
    <p:extLst>
      <p:ext uri="{BB962C8B-B14F-4D97-AF65-F5344CB8AC3E}">
        <p14:creationId xmlns:p14="http://schemas.microsoft.com/office/powerpoint/2010/main" val="3716084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78B9-332D-49B2-B75E-4C25F2D6C699}"/>
              </a:ext>
            </a:extLst>
          </p:cNvPr>
          <p:cNvSpPr>
            <a:spLocks noGrp="1"/>
          </p:cNvSpPr>
          <p:nvPr>
            <p:ph type="title"/>
          </p:nvPr>
        </p:nvSpPr>
        <p:spPr>
          <a:xfrm>
            <a:off x="1371600" y="106017"/>
            <a:ext cx="9601200" cy="516835"/>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96449177-C930-4D26-9B50-36596C9E2092}"/>
              </a:ext>
            </a:extLst>
          </p:cNvPr>
          <p:cNvPicPr>
            <a:picLocks noGrp="1" noChangeAspect="1"/>
          </p:cNvPicPr>
          <p:nvPr>
            <p:ph sz="half" idx="1"/>
          </p:nvPr>
        </p:nvPicPr>
        <p:blipFill>
          <a:blip r:embed="rId2"/>
          <a:stretch>
            <a:fillRect/>
          </a:stretch>
        </p:blipFill>
        <p:spPr>
          <a:xfrm>
            <a:off x="755374" y="106017"/>
            <a:ext cx="5724939" cy="6751983"/>
          </a:xfrm>
        </p:spPr>
      </p:pic>
      <p:pic>
        <p:nvPicPr>
          <p:cNvPr id="8" name="Content Placeholder 7">
            <a:extLst>
              <a:ext uri="{FF2B5EF4-FFF2-40B4-BE49-F238E27FC236}">
                <a16:creationId xmlns:a16="http://schemas.microsoft.com/office/drawing/2014/main" id="{052AC12A-3E65-4F27-8D14-9FA77ED0F567}"/>
              </a:ext>
            </a:extLst>
          </p:cNvPr>
          <p:cNvPicPr>
            <a:picLocks noGrp="1" noChangeAspect="1"/>
          </p:cNvPicPr>
          <p:nvPr>
            <p:ph sz="half" idx="2"/>
          </p:nvPr>
        </p:nvPicPr>
        <p:blipFill>
          <a:blip r:embed="rId3"/>
          <a:stretch>
            <a:fillRect/>
          </a:stretch>
        </p:blipFill>
        <p:spPr>
          <a:xfrm>
            <a:off x="6480313" y="106017"/>
            <a:ext cx="5711687" cy="6652592"/>
          </a:xfrm>
        </p:spPr>
      </p:pic>
    </p:spTree>
    <p:extLst>
      <p:ext uri="{BB962C8B-B14F-4D97-AF65-F5344CB8AC3E}">
        <p14:creationId xmlns:p14="http://schemas.microsoft.com/office/powerpoint/2010/main" val="4078973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5215-0BE7-4FDF-B22F-AFC26086146D}"/>
              </a:ext>
            </a:extLst>
          </p:cNvPr>
          <p:cNvSpPr>
            <a:spLocks noGrp="1"/>
          </p:cNvSpPr>
          <p:nvPr>
            <p:ph type="title"/>
          </p:nvPr>
        </p:nvSpPr>
        <p:spPr>
          <a:xfrm>
            <a:off x="1371600" y="119576"/>
            <a:ext cx="4989392" cy="654148"/>
          </a:xfrm>
        </p:spPr>
        <p:txBody>
          <a:bodyPr>
            <a:normAutofit fontScale="90000"/>
          </a:bodyPr>
          <a:lstStyle/>
          <a:p>
            <a:r>
              <a:rPr lang="en-US" b="1" i="1" u="sng" dirty="0">
                <a:solidFill>
                  <a:srgbClr val="000099"/>
                </a:solidFill>
              </a:rPr>
              <a:t>Jainism</a:t>
            </a:r>
            <a:endParaRPr lang="en-US" dirty="0"/>
          </a:p>
        </p:txBody>
      </p:sp>
      <p:sp>
        <p:nvSpPr>
          <p:cNvPr id="3" name="Content Placeholder 2">
            <a:extLst>
              <a:ext uri="{FF2B5EF4-FFF2-40B4-BE49-F238E27FC236}">
                <a16:creationId xmlns:a16="http://schemas.microsoft.com/office/drawing/2014/main" id="{E7C82B6F-32B1-428E-9BC5-D0E97C6874CC}"/>
              </a:ext>
            </a:extLst>
          </p:cNvPr>
          <p:cNvSpPr>
            <a:spLocks noGrp="1"/>
          </p:cNvSpPr>
          <p:nvPr>
            <p:ph sz="half" idx="1"/>
          </p:nvPr>
        </p:nvSpPr>
        <p:spPr>
          <a:xfrm>
            <a:off x="829993" y="773724"/>
            <a:ext cx="6372613" cy="5964701"/>
          </a:xfrm>
        </p:spPr>
        <p:txBody>
          <a:bodyPr>
            <a:normAutofit lnSpcReduction="10000"/>
          </a:bodyPr>
          <a:lstStyle/>
          <a:p>
            <a:r>
              <a:rPr lang="en-US" sz="2400" b="1" i="1" u="sng" dirty="0">
                <a:solidFill>
                  <a:srgbClr val="0070C0"/>
                </a:solidFill>
              </a:rPr>
              <a:t>Jainism</a:t>
            </a:r>
            <a:r>
              <a:rPr lang="en-US" sz="2400" b="1" i="1" u="sng" dirty="0">
                <a:solidFill>
                  <a:schemeClr val="tx1"/>
                </a:solidFill>
              </a:rPr>
              <a:t> </a:t>
            </a:r>
            <a:r>
              <a:rPr lang="en-US" sz="2400" b="1" i="1" dirty="0">
                <a:solidFill>
                  <a:schemeClr val="tx1"/>
                </a:solidFill>
              </a:rPr>
              <a:t>Believe in no god, only soles, matter and universe which is all eternal, always been, not created. Cleanse soul of karma, free should to join universe</a:t>
            </a:r>
          </a:p>
          <a:p>
            <a:r>
              <a:rPr lang="en-US" sz="2400" b="1" i="1" dirty="0">
                <a:solidFill>
                  <a:srgbClr val="000099"/>
                </a:solidFill>
              </a:rPr>
              <a:t>Believe in reincarnation, karma, ahimsa, </a:t>
            </a:r>
          </a:p>
          <a:p>
            <a:r>
              <a:rPr lang="en-US" sz="2400" b="1" i="1" dirty="0">
                <a:solidFill>
                  <a:schemeClr val="tx1"/>
                </a:solidFill>
              </a:rPr>
              <a:t>Believe in ahimsa: none violence</a:t>
            </a:r>
          </a:p>
          <a:p>
            <a:r>
              <a:rPr lang="en-US" sz="2400" b="1" i="1" u="sng" dirty="0">
                <a:solidFill>
                  <a:srgbClr val="000099"/>
                </a:solidFill>
              </a:rPr>
              <a:t>Moksha: </a:t>
            </a:r>
            <a:r>
              <a:rPr lang="en-US" sz="2400" b="1" i="1" dirty="0">
                <a:solidFill>
                  <a:srgbClr val="000099"/>
                </a:solidFill>
              </a:rPr>
              <a:t>union with the universe, free your soul</a:t>
            </a:r>
          </a:p>
          <a:p>
            <a:r>
              <a:rPr lang="en-US" sz="2400" b="1" i="1" dirty="0">
                <a:solidFill>
                  <a:srgbClr val="000099"/>
                </a:solidFill>
              </a:rPr>
              <a:t> </a:t>
            </a:r>
            <a:r>
              <a:rPr lang="en-US" sz="2400" b="1" i="1" dirty="0">
                <a:solidFill>
                  <a:schemeClr val="tx1"/>
                </a:solidFill>
              </a:rPr>
              <a:t>Follow the 5 vows to cleanse soul of karma and achieve moksha, None violence, vegetarian/vegans, don’t lie, steal, none possessiveness, don’t be attached to objects </a:t>
            </a:r>
            <a:br>
              <a:rPr lang="en-US" sz="2400" b="1" i="1" dirty="0">
                <a:solidFill>
                  <a:schemeClr val="tx1"/>
                </a:solidFill>
              </a:rPr>
            </a:br>
            <a:endParaRPr lang="en-US" sz="2400" b="1" i="1" dirty="0">
              <a:solidFill>
                <a:schemeClr val="tx1"/>
              </a:solidFill>
            </a:endParaRPr>
          </a:p>
          <a:p>
            <a:r>
              <a:rPr lang="en-US" sz="2400" b="1" i="1" u="sng" dirty="0">
                <a:solidFill>
                  <a:srgbClr val="000099"/>
                </a:solidFill>
              </a:rPr>
              <a:t>Swastika </a:t>
            </a:r>
            <a:r>
              <a:rPr lang="en-US" sz="2400" dirty="0">
                <a:solidFill>
                  <a:srgbClr val="000099"/>
                </a:solidFill>
              </a:rPr>
              <a:t>means good fortune</a:t>
            </a:r>
          </a:p>
          <a:p>
            <a:r>
              <a:rPr lang="en-US" sz="1400" dirty="0">
                <a:solidFill>
                  <a:srgbClr val="000099"/>
                </a:solidFill>
              </a:rPr>
              <a:t>Hughes: </a:t>
            </a:r>
            <a:r>
              <a:rPr lang="en-US" sz="1400" dirty="0">
                <a:solidFill>
                  <a:srgbClr val="000099"/>
                </a:solidFill>
                <a:hlinkClick r:id="rId2"/>
              </a:rPr>
              <a:t>https://www.youtube.com/watch?v=l0LxwiFXOOU</a:t>
            </a:r>
            <a:endParaRPr lang="en-US" dirty="0"/>
          </a:p>
        </p:txBody>
      </p:sp>
      <p:pic>
        <p:nvPicPr>
          <p:cNvPr id="6" name="Content Placeholder 5">
            <a:extLst>
              <a:ext uri="{FF2B5EF4-FFF2-40B4-BE49-F238E27FC236}">
                <a16:creationId xmlns:a16="http://schemas.microsoft.com/office/drawing/2014/main" id="{BB23D3B9-F26D-43D3-B9D2-6F8BD7D1419D}"/>
              </a:ext>
            </a:extLst>
          </p:cNvPr>
          <p:cNvPicPr>
            <a:picLocks noGrp="1" noChangeAspect="1"/>
          </p:cNvPicPr>
          <p:nvPr>
            <p:ph sz="half" idx="2"/>
          </p:nvPr>
        </p:nvPicPr>
        <p:blipFill>
          <a:blip r:embed="rId3"/>
          <a:stretch>
            <a:fillRect/>
          </a:stretch>
        </p:blipFill>
        <p:spPr>
          <a:xfrm>
            <a:off x="7202606" y="119577"/>
            <a:ext cx="4989393" cy="6618848"/>
          </a:xfrm>
        </p:spPr>
      </p:pic>
    </p:spTree>
    <p:extLst>
      <p:ext uri="{BB962C8B-B14F-4D97-AF65-F5344CB8AC3E}">
        <p14:creationId xmlns:p14="http://schemas.microsoft.com/office/powerpoint/2010/main" val="261828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01E5-DBA3-4907-8B8E-9B7C9B4CFC95}"/>
              </a:ext>
            </a:extLst>
          </p:cNvPr>
          <p:cNvSpPr>
            <a:spLocks noGrp="1"/>
          </p:cNvSpPr>
          <p:nvPr>
            <p:ph type="title"/>
          </p:nvPr>
        </p:nvSpPr>
        <p:spPr>
          <a:xfrm>
            <a:off x="1371600" y="0"/>
            <a:ext cx="9601200" cy="728870"/>
          </a:xfrm>
        </p:spPr>
        <p:txBody>
          <a:bodyPr/>
          <a:lstStyle/>
          <a:p>
            <a:r>
              <a:rPr lang="en-US" dirty="0"/>
              <a:t>                            </a:t>
            </a:r>
            <a:r>
              <a:rPr lang="en-US" b="1" i="1" u="sng" dirty="0">
                <a:solidFill>
                  <a:srgbClr val="000099"/>
                </a:solidFill>
              </a:rPr>
              <a:t>Jainism</a:t>
            </a:r>
          </a:p>
        </p:txBody>
      </p:sp>
      <p:pic>
        <p:nvPicPr>
          <p:cNvPr id="6" name="Content Placeholder 5">
            <a:extLst>
              <a:ext uri="{FF2B5EF4-FFF2-40B4-BE49-F238E27FC236}">
                <a16:creationId xmlns:a16="http://schemas.microsoft.com/office/drawing/2014/main" id="{E4CE10D1-FB24-4414-8372-89052E8D97E0}"/>
              </a:ext>
            </a:extLst>
          </p:cNvPr>
          <p:cNvPicPr>
            <a:picLocks noGrp="1" noChangeAspect="1"/>
          </p:cNvPicPr>
          <p:nvPr>
            <p:ph sz="half" idx="1"/>
          </p:nvPr>
        </p:nvPicPr>
        <p:blipFill>
          <a:blip r:embed="rId2"/>
          <a:stretch>
            <a:fillRect/>
          </a:stretch>
        </p:blipFill>
        <p:spPr>
          <a:xfrm>
            <a:off x="742122" y="728870"/>
            <a:ext cx="5499652" cy="5989981"/>
          </a:xfrm>
        </p:spPr>
      </p:pic>
      <p:pic>
        <p:nvPicPr>
          <p:cNvPr id="8" name="Content Placeholder 7">
            <a:extLst>
              <a:ext uri="{FF2B5EF4-FFF2-40B4-BE49-F238E27FC236}">
                <a16:creationId xmlns:a16="http://schemas.microsoft.com/office/drawing/2014/main" id="{6A01F9C4-9274-4007-A679-87999912843A}"/>
              </a:ext>
            </a:extLst>
          </p:cNvPr>
          <p:cNvPicPr>
            <a:picLocks noGrp="1" noChangeAspect="1"/>
          </p:cNvPicPr>
          <p:nvPr>
            <p:ph sz="half" idx="2"/>
          </p:nvPr>
        </p:nvPicPr>
        <p:blipFill>
          <a:blip r:embed="rId3"/>
          <a:stretch>
            <a:fillRect/>
          </a:stretch>
        </p:blipFill>
        <p:spPr>
          <a:xfrm>
            <a:off x="6524625" y="728871"/>
            <a:ext cx="5667375" cy="5989980"/>
          </a:xfrm>
        </p:spPr>
      </p:pic>
    </p:spTree>
    <p:extLst>
      <p:ext uri="{BB962C8B-B14F-4D97-AF65-F5344CB8AC3E}">
        <p14:creationId xmlns:p14="http://schemas.microsoft.com/office/powerpoint/2010/main" val="3089819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464F-48E6-4101-89CA-9DE11CB01BA9}"/>
              </a:ext>
            </a:extLst>
          </p:cNvPr>
          <p:cNvSpPr>
            <a:spLocks noGrp="1"/>
          </p:cNvSpPr>
          <p:nvPr>
            <p:ph type="title"/>
          </p:nvPr>
        </p:nvSpPr>
        <p:spPr>
          <a:xfrm>
            <a:off x="1378226" y="0"/>
            <a:ext cx="9594574" cy="702365"/>
          </a:xfrm>
        </p:spPr>
        <p:txBody>
          <a:bodyPr/>
          <a:lstStyle/>
          <a:p>
            <a:r>
              <a:rPr lang="en-US" b="1" i="1" dirty="0">
                <a:solidFill>
                  <a:srgbClr val="000099"/>
                </a:solidFill>
              </a:rPr>
              <a:t>                          </a:t>
            </a:r>
            <a:r>
              <a:rPr lang="en-US" b="1" i="1" u="sng" dirty="0">
                <a:solidFill>
                  <a:srgbClr val="000099"/>
                </a:solidFill>
              </a:rPr>
              <a:t>  Jainism</a:t>
            </a:r>
            <a:endParaRPr lang="en-US" dirty="0"/>
          </a:p>
        </p:txBody>
      </p:sp>
      <p:pic>
        <p:nvPicPr>
          <p:cNvPr id="5" name="Content Placeholder 4">
            <a:extLst>
              <a:ext uri="{FF2B5EF4-FFF2-40B4-BE49-F238E27FC236}">
                <a16:creationId xmlns:a16="http://schemas.microsoft.com/office/drawing/2014/main" id="{697881E5-832E-46C8-9CAC-28EDC6FCB2C3}"/>
              </a:ext>
            </a:extLst>
          </p:cNvPr>
          <p:cNvPicPr>
            <a:picLocks noGrp="1" noChangeAspect="1"/>
          </p:cNvPicPr>
          <p:nvPr>
            <p:ph idx="1"/>
          </p:nvPr>
        </p:nvPicPr>
        <p:blipFill>
          <a:blip r:embed="rId2"/>
          <a:stretch>
            <a:fillRect/>
          </a:stretch>
        </p:blipFill>
        <p:spPr>
          <a:xfrm>
            <a:off x="742123" y="795130"/>
            <a:ext cx="11357112" cy="6062870"/>
          </a:xfrm>
        </p:spPr>
      </p:pic>
    </p:spTree>
    <p:extLst>
      <p:ext uri="{BB962C8B-B14F-4D97-AF65-F5344CB8AC3E}">
        <p14:creationId xmlns:p14="http://schemas.microsoft.com/office/powerpoint/2010/main" val="563937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0635-25EF-4E81-AB6D-C1660EC3F683}"/>
              </a:ext>
            </a:extLst>
          </p:cNvPr>
          <p:cNvSpPr>
            <a:spLocks noGrp="1"/>
          </p:cNvSpPr>
          <p:nvPr>
            <p:ph type="title"/>
          </p:nvPr>
        </p:nvSpPr>
        <p:spPr>
          <a:xfrm>
            <a:off x="1371600" y="0"/>
            <a:ext cx="4220817" cy="927652"/>
          </a:xfrm>
        </p:spPr>
        <p:txBody>
          <a:bodyPr/>
          <a:lstStyle/>
          <a:p>
            <a:r>
              <a:rPr lang="en-US" dirty="0"/>
              <a:t>Judaism</a:t>
            </a:r>
          </a:p>
        </p:txBody>
      </p:sp>
      <p:pic>
        <p:nvPicPr>
          <p:cNvPr id="6" name="Content Placeholder 5">
            <a:extLst>
              <a:ext uri="{FF2B5EF4-FFF2-40B4-BE49-F238E27FC236}">
                <a16:creationId xmlns:a16="http://schemas.microsoft.com/office/drawing/2014/main" id="{4251E19E-DD95-4B12-9D4D-7C87D4FB5D8F}"/>
              </a:ext>
            </a:extLst>
          </p:cNvPr>
          <p:cNvPicPr>
            <a:picLocks noGrp="1" noChangeAspect="1"/>
          </p:cNvPicPr>
          <p:nvPr>
            <p:ph sz="half" idx="1"/>
          </p:nvPr>
        </p:nvPicPr>
        <p:blipFill>
          <a:blip r:embed="rId2"/>
          <a:stretch>
            <a:fillRect/>
          </a:stretch>
        </p:blipFill>
        <p:spPr>
          <a:xfrm>
            <a:off x="781878" y="795131"/>
            <a:ext cx="5037897" cy="6062870"/>
          </a:xfrm>
        </p:spPr>
      </p:pic>
      <p:pic>
        <p:nvPicPr>
          <p:cNvPr id="8" name="Content Placeholder 7">
            <a:extLst>
              <a:ext uri="{FF2B5EF4-FFF2-40B4-BE49-F238E27FC236}">
                <a16:creationId xmlns:a16="http://schemas.microsoft.com/office/drawing/2014/main" id="{C3C0D99A-5234-45CA-930E-5010A074D68F}"/>
              </a:ext>
            </a:extLst>
          </p:cNvPr>
          <p:cNvPicPr>
            <a:picLocks noGrp="1" noChangeAspect="1"/>
          </p:cNvPicPr>
          <p:nvPr>
            <p:ph sz="half" idx="2"/>
          </p:nvPr>
        </p:nvPicPr>
        <p:blipFill>
          <a:blip r:embed="rId3"/>
          <a:stretch>
            <a:fillRect/>
          </a:stretch>
        </p:blipFill>
        <p:spPr>
          <a:xfrm>
            <a:off x="5923723" y="159026"/>
            <a:ext cx="6135756" cy="6546574"/>
          </a:xfrm>
        </p:spPr>
      </p:pic>
    </p:spTree>
    <p:extLst>
      <p:ext uri="{BB962C8B-B14F-4D97-AF65-F5344CB8AC3E}">
        <p14:creationId xmlns:p14="http://schemas.microsoft.com/office/powerpoint/2010/main" val="1538803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C989-B526-45AE-97FD-A35B7470CD2C}"/>
              </a:ext>
            </a:extLst>
          </p:cNvPr>
          <p:cNvSpPr>
            <a:spLocks noGrp="1"/>
          </p:cNvSpPr>
          <p:nvPr>
            <p:ph type="title"/>
          </p:nvPr>
        </p:nvSpPr>
        <p:spPr>
          <a:xfrm>
            <a:off x="1371600" y="0"/>
            <a:ext cx="9601200" cy="990600"/>
          </a:xfrm>
        </p:spPr>
        <p:txBody>
          <a:bodyPr/>
          <a:lstStyle/>
          <a:p>
            <a:r>
              <a:rPr lang="en-US" dirty="0"/>
              <a:t>                         Judaism </a:t>
            </a:r>
          </a:p>
        </p:txBody>
      </p:sp>
      <p:sp>
        <p:nvSpPr>
          <p:cNvPr id="3" name="Content Placeholder 2">
            <a:extLst>
              <a:ext uri="{FF2B5EF4-FFF2-40B4-BE49-F238E27FC236}">
                <a16:creationId xmlns:a16="http://schemas.microsoft.com/office/drawing/2014/main" id="{46176ED8-0134-458A-B2BD-7C5DBFB56417}"/>
              </a:ext>
            </a:extLst>
          </p:cNvPr>
          <p:cNvSpPr>
            <a:spLocks noGrp="1"/>
          </p:cNvSpPr>
          <p:nvPr>
            <p:ph sz="half" idx="1"/>
          </p:nvPr>
        </p:nvSpPr>
        <p:spPr>
          <a:xfrm>
            <a:off x="742950" y="1128713"/>
            <a:ext cx="5353050" cy="5486400"/>
          </a:xfrm>
        </p:spPr>
        <p:txBody>
          <a:bodyPr>
            <a:normAutofit fontScale="62500" lnSpcReduction="20000"/>
          </a:bodyPr>
          <a:lstStyle/>
          <a:p>
            <a:pPr marL="344488" indent="-344488"/>
            <a:r>
              <a:rPr lang="en-US" sz="2600" b="1" dirty="0">
                <a:solidFill>
                  <a:schemeClr val="accent4">
                    <a:lumMod val="50000"/>
                  </a:schemeClr>
                </a:solidFill>
              </a:rPr>
              <a:t>Second oldest and continuously practiced religion</a:t>
            </a:r>
          </a:p>
          <a:p>
            <a:pPr marL="344488" indent="-344488"/>
            <a:r>
              <a:rPr lang="en-US" sz="2600" b="1" dirty="0"/>
              <a:t>One of the First monotheistic religions</a:t>
            </a:r>
          </a:p>
          <a:p>
            <a:r>
              <a:rPr lang="en-US" sz="2600" b="1" dirty="0">
                <a:solidFill>
                  <a:srgbClr val="006666"/>
                </a:solidFill>
              </a:rPr>
              <a:t>Abraham migrates to Canaan (Palestine) in about </a:t>
            </a:r>
            <a:r>
              <a:rPr lang="en-US" sz="2600" b="1" dirty="0">
                <a:solidFill>
                  <a:schemeClr val="accent4">
                    <a:lumMod val="50000"/>
                  </a:schemeClr>
                </a:solidFill>
              </a:rPr>
              <a:t>3000 – 2300BC</a:t>
            </a:r>
          </a:p>
          <a:p>
            <a:r>
              <a:rPr lang="en-US" sz="2600" b="1" dirty="0">
                <a:solidFill>
                  <a:schemeClr val="tx1"/>
                </a:solidFill>
              </a:rPr>
              <a:t>He considered the founder of the </a:t>
            </a:r>
            <a:r>
              <a:rPr lang="en-US" sz="2600" b="1" u="sng" dirty="0">
                <a:solidFill>
                  <a:schemeClr val="tx1"/>
                </a:solidFill>
              </a:rPr>
              <a:t>Israelite nation</a:t>
            </a:r>
          </a:p>
          <a:p>
            <a:r>
              <a:rPr lang="en-US" sz="2600" b="1" dirty="0">
                <a:solidFill>
                  <a:schemeClr val="tx1"/>
                </a:solidFill>
              </a:rPr>
              <a:t>Israelites or </a:t>
            </a:r>
            <a:r>
              <a:rPr lang="en-US" sz="2600" b="1" u="sng" dirty="0">
                <a:solidFill>
                  <a:schemeClr val="tx1"/>
                </a:solidFill>
              </a:rPr>
              <a:t>Hebrews</a:t>
            </a:r>
            <a:r>
              <a:rPr lang="en-US" sz="2600" b="1" dirty="0">
                <a:solidFill>
                  <a:schemeClr val="tx1"/>
                </a:solidFill>
              </a:rPr>
              <a:t> recorded events in the </a:t>
            </a:r>
            <a:r>
              <a:rPr lang="en-US" sz="2600" b="1" u="sng" dirty="0">
                <a:solidFill>
                  <a:srgbClr val="C00000"/>
                </a:solidFill>
              </a:rPr>
              <a:t>Torah</a:t>
            </a:r>
            <a:r>
              <a:rPr lang="en-US" sz="2600" b="1" dirty="0">
                <a:solidFill>
                  <a:srgbClr val="C00000"/>
                </a:solidFill>
              </a:rPr>
              <a:t> their most sacred text</a:t>
            </a:r>
          </a:p>
          <a:p>
            <a:r>
              <a:rPr lang="en-US" sz="2600" b="1" dirty="0">
                <a:solidFill>
                  <a:srgbClr val="006666"/>
                </a:solidFill>
              </a:rPr>
              <a:t>Famine forced many to migrate to </a:t>
            </a:r>
            <a:r>
              <a:rPr lang="en-US" sz="2600" b="1" u="sng" dirty="0">
                <a:solidFill>
                  <a:srgbClr val="006666"/>
                </a:solidFill>
              </a:rPr>
              <a:t>Egypt</a:t>
            </a:r>
            <a:r>
              <a:rPr lang="en-US" sz="2600" b="1" dirty="0">
                <a:solidFill>
                  <a:srgbClr val="006666"/>
                </a:solidFill>
              </a:rPr>
              <a:t> where they became </a:t>
            </a:r>
            <a:r>
              <a:rPr lang="en-US" sz="2600" b="1" u="sng" dirty="0">
                <a:solidFill>
                  <a:srgbClr val="006666"/>
                </a:solidFill>
              </a:rPr>
              <a:t>enslaved</a:t>
            </a:r>
          </a:p>
          <a:p>
            <a:r>
              <a:rPr lang="en-US" sz="2600" b="1" u="sng" dirty="0">
                <a:solidFill>
                  <a:srgbClr val="C00000"/>
                </a:solidFill>
              </a:rPr>
              <a:t>Moses</a:t>
            </a:r>
            <a:r>
              <a:rPr lang="en-US" sz="2600" b="1" dirty="0">
                <a:solidFill>
                  <a:schemeClr val="tx1"/>
                </a:solidFill>
              </a:rPr>
              <a:t> led them out of Egypt on an great exodus but died before they reached Canaan</a:t>
            </a:r>
          </a:p>
          <a:p>
            <a:r>
              <a:rPr lang="en-US" sz="2600" b="1" dirty="0">
                <a:solidFill>
                  <a:srgbClr val="FF0000"/>
                </a:solidFill>
              </a:rPr>
              <a:t>This exodus is celebrated today with Passover </a:t>
            </a:r>
          </a:p>
          <a:p>
            <a:r>
              <a:rPr lang="en-US" sz="2600" b="1" dirty="0">
                <a:solidFill>
                  <a:srgbClr val="006666"/>
                </a:solidFill>
              </a:rPr>
              <a:t>1,000 BC Israelites set up a kingdom called Israel.</a:t>
            </a:r>
          </a:p>
          <a:p>
            <a:r>
              <a:rPr lang="en-US" sz="2600" b="1" dirty="0">
                <a:solidFill>
                  <a:schemeClr val="tx1"/>
                </a:solidFill>
              </a:rPr>
              <a:t>King David united the Israelite tribes into a </a:t>
            </a:r>
            <a:r>
              <a:rPr lang="en-US" sz="2600" b="1" u="sng" dirty="0">
                <a:solidFill>
                  <a:schemeClr val="tx1"/>
                </a:solidFill>
              </a:rPr>
              <a:t>single nation </a:t>
            </a:r>
          </a:p>
          <a:p>
            <a:r>
              <a:rPr lang="en-US" sz="2600" b="1" dirty="0">
                <a:solidFill>
                  <a:srgbClr val="006666"/>
                </a:solidFill>
              </a:rPr>
              <a:t>David’s son, </a:t>
            </a:r>
            <a:r>
              <a:rPr lang="en-US" sz="2600" b="1" u="sng" dirty="0">
                <a:solidFill>
                  <a:srgbClr val="006666"/>
                </a:solidFill>
              </a:rPr>
              <a:t>Solomon</a:t>
            </a:r>
            <a:r>
              <a:rPr lang="en-US" sz="2600" b="1" dirty="0">
                <a:solidFill>
                  <a:srgbClr val="006666"/>
                </a:solidFill>
              </a:rPr>
              <a:t> turned Jerusalem into an impressive </a:t>
            </a:r>
            <a:r>
              <a:rPr lang="en-US" sz="2600" b="1" u="sng" dirty="0">
                <a:solidFill>
                  <a:srgbClr val="006666"/>
                </a:solidFill>
              </a:rPr>
              <a:t>capital</a:t>
            </a:r>
            <a:r>
              <a:rPr lang="en-US" sz="2600" b="1" dirty="0">
                <a:solidFill>
                  <a:srgbClr val="006666"/>
                </a:solidFill>
              </a:rPr>
              <a:t> and tired to increase Israel’s influence with other empires</a:t>
            </a:r>
          </a:p>
          <a:p>
            <a:endParaRPr lang="en-US" dirty="0"/>
          </a:p>
        </p:txBody>
      </p:sp>
      <p:sp>
        <p:nvSpPr>
          <p:cNvPr id="4" name="Content Placeholder 3">
            <a:extLst>
              <a:ext uri="{FF2B5EF4-FFF2-40B4-BE49-F238E27FC236}">
                <a16:creationId xmlns:a16="http://schemas.microsoft.com/office/drawing/2014/main" id="{351A37B4-8F8A-4C69-B356-702F6C697BC8}"/>
              </a:ext>
            </a:extLst>
          </p:cNvPr>
          <p:cNvSpPr>
            <a:spLocks noGrp="1"/>
          </p:cNvSpPr>
          <p:nvPr>
            <p:ph sz="half" idx="2"/>
          </p:nvPr>
        </p:nvSpPr>
        <p:spPr>
          <a:xfrm>
            <a:off x="6525402" y="990600"/>
            <a:ext cx="5433235" cy="5867399"/>
          </a:xfrm>
        </p:spPr>
        <p:txBody>
          <a:bodyPr>
            <a:normAutofit fontScale="62500" lnSpcReduction="20000"/>
          </a:bodyPr>
          <a:lstStyle/>
          <a:p>
            <a:pPr>
              <a:buFont typeface="Arial" charset="0"/>
              <a:buChar char="•"/>
            </a:pPr>
            <a:r>
              <a:rPr lang="en-US" sz="2600" b="1" dirty="0"/>
              <a:t>At the heart of Judaism are the </a:t>
            </a:r>
            <a:r>
              <a:rPr lang="en-US" sz="2600" b="1" u="sng" dirty="0">
                <a:solidFill>
                  <a:srgbClr val="C00000"/>
                </a:solidFill>
              </a:rPr>
              <a:t>10 Commandments </a:t>
            </a:r>
            <a:r>
              <a:rPr lang="en-US" sz="2600" b="1" dirty="0"/>
              <a:t>which are a set of </a:t>
            </a:r>
            <a:r>
              <a:rPr lang="en-US" sz="2600" b="1" u="sng" dirty="0"/>
              <a:t>laws</a:t>
            </a:r>
            <a:r>
              <a:rPr lang="en-US" sz="2600" b="1" dirty="0"/>
              <a:t> the Jews believe God gave them through </a:t>
            </a:r>
            <a:r>
              <a:rPr lang="en-US" sz="2600" b="1" u="sng" dirty="0"/>
              <a:t>Moses</a:t>
            </a:r>
          </a:p>
          <a:p>
            <a:pPr>
              <a:buFont typeface="Arial" charset="0"/>
              <a:buChar char="•"/>
            </a:pPr>
            <a:r>
              <a:rPr lang="en-US" sz="2600" b="1" dirty="0"/>
              <a:t>First four stress </a:t>
            </a:r>
            <a:r>
              <a:rPr lang="en-US" sz="2600" b="1" u="sng" dirty="0"/>
              <a:t>religious duties </a:t>
            </a:r>
            <a:r>
              <a:rPr lang="en-US" sz="2600" b="1" dirty="0"/>
              <a:t>toward God like keeping the Sabbath  a holy day for rest and worship</a:t>
            </a:r>
          </a:p>
          <a:p>
            <a:r>
              <a:rPr lang="en-US" sz="2600" b="1" dirty="0"/>
              <a:t>Rest set out rules for conduct towards other people</a:t>
            </a:r>
          </a:p>
          <a:p>
            <a:pPr marL="344488" indent="-344488">
              <a:buFont typeface="Arial" pitchFamily="34" charset="0"/>
              <a:buChar char="•"/>
            </a:pPr>
            <a:r>
              <a:rPr lang="en-US" sz="2600" b="1" dirty="0"/>
              <a:t>Salvation through belief in God of the Torah</a:t>
            </a:r>
          </a:p>
          <a:p>
            <a:pPr marL="344488" indent="-344488">
              <a:buFont typeface="Arial" pitchFamily="34" charset="0"/>
              <a:buChar char="•"/>
            </a:pPr>
            <a:r>
              <a:rPr lang="en-US" sz="2600" b="1" dirty="0">
                <a:solidFill>
                  <a:srgbClr val="C00000"/>
                </a:solidFill>
              </a:rPr>
              <a:t>Holy Books: Torah, Talmud</a:t>
            </a:r>
            <a:r>
              <a:rPr lang="en-US" sz="2600" b="1" dirty="0"/>
              <a:t>, Tanakh (these make up the Law, Prophets, &amp; Writings)</a:t>
            </a:r>
          </a:p>
          <a:p>
            <a:pPr marL="344488" indent="-344488">
              <a:buFont typeface="Arial" pitchFamily="34" charset="0"/>
              <a:buChar char="•"/>
            </a:pPr>
            <a:r>
              <a:rPr lang="en-US" sz="2600" b="1" dirty="0"/>
              <a:t>No place of “Hell” or torment for sin</a:t>
            </a:r>
          </a:p>
          <a:p>
            <a:pPr marL="344488" indent="-344488">
              <a:buFont typeface="Arial" pitchFamily="34" charset="0"/>
              <a:buChar char="•"/>
            </a:pPr>
            <a:r>
              <a:rPr lang="en-US" sz="2600" b="1" dirty="0"/>
              <a:t>Called: Jews</a:t>
            </a:r>
          </a:p>
          <a:p>
            <a:pPr marL="344488" indent="-344488">
              <a:buFont typeface="Arial" pitchFamily="34" charset="0"/>
              <a:buChar char="•"/>
            </a:pPr>
            <a:r>
              <a:rPr lang="en-US" sz="2600" b="1" dirty="0">
                <a:solidFill>
                  <a:srgbClr val="C00000"/>
                </a:solidFill>
              </a:rPr>
              <a:t>Place of Worship: Synagogue or Temple</a:t>
            </a:r>
          </a:p>
          <a:p>
            <a:pPr marL="344488" indent="-344488">
              <a:buFont typeface="Arial" pitchFamily="34" charset="0"/>
              <a:buChar char="•"/>
            </a:pPr>
            <a:r>
              <a:rPr lang="en-US" sz="2600" b="1" dirty="0"/>
              <a:t>Out of the 14.3 million Jewish people in the world,  43% reside in Israel today. Most Jews have not lived there since 70 CE when the Romans forced to disperse throughout the world, this was known as the diaspora</a:t>
            </a:r>
          </a:p>
          <a:p>
            <a:pPr marL="344488" indent="-344488">
              <a:buFont typeface="Arial" pitchFamily="34" charset="0"/>
              <a:buChar char="•"/>
            </a:pPr>
            <a:r>
              <a:rPr lang="en-US" sz="2600" b="1" dirty="0"/>
              <a:t>Other nationalities persecuted them, sometimes forcing them into ghettos (walled off parts of the city, then in WWII the Nazi’s systematically rounded them up and exterminated them </a:t>
            </a:r>
          </a:p>
          <a:p>
            <a:pPr marL="344488" indent="-344488">
              <a:buFont typeface="Arial" pitchFamily="34" charset="0"/>
              <a:buChar char="•"/>
            </a:pPr>
            <a:r>
              <a:rPr lang="en-US" sz="2600" b="1" dirty="0"/>
              <a:t>Today, Less than 15% of the world’s 14 million Jews live in Europe compared to 90% a century ago</a:t>
            </a:r>
          </a:p>
          <a:p>
            <a:endParaRPr lang="en-US" dirty="0"/>
          </a:p>
        </p:txBody>
      </p:sp>
    </p:spTree>
    <p:extLst>
      <p:ext uri="{BB962C8B-B14F-4D97-AF65-F5344CB8AC3E}">
        <p14:creationId xmlns:p14="http://schemas.microsoft.com/office/powerpoint/2010/main" val="1179831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329-63AD-4261-8B86-40AF24E92FC7}"/>
              </a:ext>
            </a:extLst>
          </p:cNvPr>
          <p:cNvSpPr>
            <a:spLocks noGrp="1"/>
          </p:cNvSpPr>
          <p:nvPr>
            <p:ph type="title"/>
          </p:nvPr>
        </p:nvSpPr>
        <p:spPr>
          <a:xfrm>
            <a:off x="821636" y="92766"/>
            <a:ext cx="5155095" cy="1046922"/>
          </a:xfrm>
        </p:spPr>
        <p:txBody>
          <a:bodyPr/>
          <a:lstStyle/>
          <a:p>
            <a:r>
              <a:rPr lang="en-US" b="1" u="sng" dirty="0">
                <a:solidFill>
                  <a:srgbClr val="7030A0"/>
                </a:solidFill>
              </a:rPr>
              <a:t>Judaism</a:t>
            </a:r>
          </a:p>
        </p:txBody>
      </p:sp>
      <p:pic>
        <p:nvPicPr>
          <p:cNvPr id="6" name="Content Placeholder 5">
            <a:extLst>
              <a:ext uri="{FF2B5EF4-FFF2-40B4-BE49-F238E27FC236}">
                <a16:creationId xmlns:a16="http://schemas.microsoft.com/office/drawing/2014/main" id="{5BA64322-353A-41AD-A33F-49ABEA56F9BE}"/>
              </a:ext>
            </a:extLst>
          </p:cNvPr>
          <p:cNvPicPr>
            <a:picLocks noGrp="1" noChangeAspect="1"/>
          </p:cNvPicPr>
          <p:nvPr>
            <p:ph sz="half" idx="1"/>
          </p:nvPr>
        </p:nvPicPr>
        <p:blipFill>
          <a:blip r:embed="rId2"/>
          <a:stretch>
            <a:fillRect/>
          </a:stretch>
        </p:blipFill>
        <p:spPr>
          <a:xfrm>
            <a:off x="821636" y="1139688"/>
            <a:ext cx="4998140" cy="5718312"/>
          </a:xfrm>
        </p:spPr>
      </p:pic>
      <p:pic>
        <p:nvPicPr>
          <p:cNvPr id="8" name="Content Placeholder 7">
            <a:extLst>
              <a:ext uri="{FF2B5EF4-FFF2-40B4-BE49-F238E27FC236}">
                <a16:creationId xmlns:a16="http://schemas.microsoft.com/office/drawing/2014/main" id="{04E475A2-20FE-40F1-94B2-3FCCDA6610E1}"/>
              </a:ext>
            </a:extLst>
          </p:cNvPr>
          <p:cNvPicPr>
            <a:picLocks noGrp="1" noChangeAspect="1"/>
          </p:cNvPicPr>
          <p:nvPr>
            <p:ph sz="half" idx="2"/>
          </p:nvPr>
        </p:nvPicPr>
        <p:blipFill>
          <a:blip r:embed="rId3"/>
          <a:stretch>
            <a:fillRect/>
          </a:stretch>
        </p:blipFill>
        <p:spPr>
          <a:xfrm>
            <a:off x="5976731" y="92766"/>
            <a:ext cx="5923722" cy="6599582"/>
          </a:xfrm>
        </p:spPr>
      </p:pic>
    </p:spTree>
    <p:extLst>
      <p:ext uri="{BB962C8B-B14F-4D97-AF65-F5344CB8AC3E}">
        <p14:creationId xmlns:p14="http://schemas.microsoft.com/office/powerpoint/2010/main" val="393922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7C5A-5CAB-4502-B18B-0EEE030183ED}"/>
              </a:ext>
            </a:extLst>
          </p:cNvPr>
          <p:cNvSpPr>
            <a:spLocks noGrp="1"/>
          </p:cNvSpPr>
          <p:nvPr>
            <p:ph type="title"/>
          </p:nvPr>
        </p:nvSpPr>
        <p:spPr>
          <a:xfrm>
            <a:off x="1371600" y="145774"/>
            <a:ext cx="10489096" cy="848139"/>
          </a:xfrm>
        </p:spPr>
        <p:txBody>
          <a:bodyPr/>
          <a:lstStyle/>
          <a:p>
            <a:r>
              <a:rPr lang="en-US" dirty="0"/>
              <a:t>               </a:t>
            </a:r>
            <a:r>
              <a:rPr lang="en-US" b="1" u="sng" dirty="0">
                <a:solidFill>
                  <a:srgbClr val="7030A0"/>
                </a:solidFill>
              </a:rPr>
              <a:t>Religions by the Numbers</a:t>
            </a:r>
          </a:p>
        </p:txBody>
      </p:sp>
      <p:sp>
        <p:nvSpPr>
          <p:cNvPr id="3" name="Content Placeholder 2">
            <a:extLst>
              <a:ext uri="{FF2B5EF4-FFF2-40B4-BE49-F238E27FC236}">
                <a16:creationId xmlns:a16="http://schemas.microsoft.com/office/drawing/2014/main" id="{710AB094-4DAB-4556-A76D-7D0B4347900C}"/>
              </a:ext>
            </a:extLst>
          </p:cNvPr>
          <p:cNvSpPr>
            <a:spLocks noGrp="1"/>
          </p:cNvSpPr>
          <p:nvPr>
            <p:ph idx="1"/>
          </p:nvPr>
        </p:nvSpPr>
        <p:spPr>
          <a:xfrm>
            <a:off x="821635" y="1099930"/>
            <a:ext cx="11370365" cy="5758070"/>
          </a:xfrm>
        </p:spPr>
        <p:txBody>
          <a:bodyPr>
            <a:normAutofit/>
          </a:bodyPr>
          <a:lstStyle/>
          <a:p>
            <a:r>
              <a:rPr lang="en-US" sz="2400" b="1" dirty="0">
                <a:solidFill>
                  <a:srgbClr val="CC0099"/>
                </a:solidFill>
              </a:rPr>
              <a:t>58 percent of world’s population practices a universalizing religion. </a:t>
            </a:r>
          </a:p>
          <a:p>
            <a:r>
              <a:rPr lang="en-US" sz="2400" b="1" dirty="0">
                <a:solidFill>
                  <a:srgbClr val="008000"/>
                </a:solidFill>
              </a:rPr>
              <a:t>Christianity: 2.2 billion Christians (31% world total) </a:t>
            </a:r>
          </a:p>
          <a:p>
            <a:r>
              <a:rPr lang="en-US" sz="2400" b="1" dirty="0">
                <a:solidFill>
                  <a:srgbClr val="CC0099"/>
                </a:solidFill>
              </a:rPr>
              <a:t>Islam: 1.6 billion Muslims (22% world total) </a:t>
            </a:r>
          </a:p>
          <a:p>
            <a:r>
              <a:rPr lang="en-US" sz="2400" b="1" dirty="0">
                <a:solidFill>
                  <a:srgbClr val="008000"/>
                </a:solidFill>
              </a:rPr>
              <a:t>Buddhism: 376 million Buddhists (5.3%) </a:t>
            </a:r>
          </a:p>
          <a:p>
            <a:r>
              <a:rPr lang="en-US" sz="2400" b="1" dirty="0">
                <a:solidFill>
                  <a:srgbClr val="CC0099"/>
                </a:solidFill>
              </a:rPr>
              <a:t>Bahai: 7 million (.10%) –26% of world’s population practices an ethnic religion</a:t>
            </a:r>
          </a:p>
          <a:p>
            <a:r>
              <a:rPr lang="en-US" sz="2400" b="1" dirty="0">
                <a:solidFill>
                  <a:srgbClr val="008000"/>
                </a:solidFill>
              </a:rPr>
              <a:t>Hinduism: 1 billion people (14%) </a:t>
            </a:r>
          </a:p>
          <a:p>
            <a:r>
              <a:rPr lang="en-US" sz="2400" b="1" dirty="0">
                <a:solidFill>
                  <a:srgbClr val="CC0099"/>
                </a:solidFill>
              </a:rPr>
              <a:t>Judaism: 14 million (0.20%) </a:t>
            </a:r>
          </a:p>
          <a:p>
            <a:r>
              <a:rPr lang="en-US" sz="2400" b="1" dirty="0">
                <a:solidFill>
                  <a:srgbClr val="008000"/>
                </a:solidFill>
              </a:rPr>
              <a:t>Shinto: 4 million </a:t>
            </a:r>
          </a:p>
          <a:p>
            <a:r>
              <a:rPr lang="en-US" sz="2400" b="1" dirty="0">
                <a:solidFill>
                  <a:srgbClr val="CC0099"/>
                </a:solidFill>
              </a:rPr>
              <a:t>Traditional Chinese Religions (</a:t>
            </a:r>
            <a:r>
              <a:rPr lang="en-US" sz="2400" b="1" dirty="0" err="1">
                <a:solidFill>
                  <a:srgbClr val="CC0099"/>
                </a:solidFill>
              </a:rPr>
              <a:t>Taosim</a:t>
            </a:r>
            <a:r>
              <a:rPr lang="en-US" sz="2400" b="1" dirty="0">
                <a:solidFill>
                  <a:srgbClr val="CC0099"/>
                </a:solidFill>
              </a:rPr>
              <a:t>, Confucianism): 394 million (5.5%) </a:t>
            </a:r>
          </a:p>
          <a:p>
            <a:r>
              <a:rPr lang="en-US" sz="2400" b="1" dirty="0">
                <a:solidFill>
                  <a:srgbClr val="008000"/>
                </a:solidFill>
              </a:rPr>
              <a:t>15% of the world is secular (non-religious, atheist, agnostic)</a:t>
            </a:r>
          </a:p>
        </p:txBody>
      </p:sp>
    </p:spTree>
    <p:extLst>
      <p:ext uri="{BB962C8B-B14F-4D97-AF65-F5344CB8AC3E}">
        <p14:creationId xmlns:p14="http://schemas.microsoft.com/office/powerpoint/2010/main" val="4230674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8362-0259-4B4F-9129-79AAA81BD269}"/>
              </a:ext>
            </a:extLst>
          </p:cNvPr>
          <p:cNvSpPr>
            <a:spLocks noGrp="1"/>
          </p:cNvSpPr>
          <p:nvPr>
            <p:ph type="title"/>
          </p:nvPr>
        </p:nvSpPr>
        <p:spPr>
          <a:xfrm>
            <a:off x="781878" y="0"/>
            <a:ext cx="11410122" cy="1497496"/>
          </a:xfrm>
        </p:spPr>
        <p:txBody>
          <a:bodyPr>
            <a:normAutofit fontScale="90000"/>
          </a:bodyPr>
          <a:lstStyle/>
          <a:p>
            <a:r>
              <a:rPr lang="en-US" dirty="0"/>
              <a:t>The Temple Mount is the </a:t>
            </a:r>
            <a:r>
              <a:rPr lang="en-US" b="1" dirty="0"/>
              <a:t>holiest site</a:t>
            </a:r>
            <a:r>
              <a:rPr lang="en-US" dirty="0"/>
              <a:t> in </a:t>
            </a:r>
            <a:r>
              <a:rPr lang="en-US" b="1" dirty="0"/>
              <a:t>Judaism</a:t>
            </a:r>
            <a:r>
              <a:rPr lang="en-US" dirty="0"/>
              <a:t> and is the </a:t>
            </a:r>
            <a:r>
              <a:rPr lang="en-US" b="1" dirty="0"/>
              <a:t>place</a:t>
            </a:r>
            <a:r>
              <a:rPr lang="en-US" dirty="0"/>
              <a:t> to which </a:t>
            </a:r>
            <a:r>
              <a:rPr lang="en-US" b="1" dirty="0"/>
              <a:t>Jews</a:t>
            </a:r>
            <a:r>
              <a:rPr lang="en-US" dirty="0"/>
              <a:t> turn during prayer</a:t>
            </a:r>
            <a:br>
              <a:rPr lang="en-US" dirty="0"/>
            </a:br>
            <a:endParaRPr lang="en-US" dirty="0"/>
          </a:p>
        </p:txBody>
      </p:sp>
      <p:pic>
        <p:nvPicPr>
          <p:cNvPr id="6" name="Content Placeholder 5">
            <a:extLst>
              <a:ext uri="{FF2B5EF4-FFF2-40B4-BE49-F238E27FC236}">
                <a16:creationId xmlns:a16="http://schemas.microsoft.com/office/drawing/2014/main" id="{909FAA72-8AC5-460B-A604-3F8FC8B23D98}"/>
              </a:ext>
            </a:extLst>
          </p:cNvPr>
          <p:cNvPicPr>
            <a:picLocks noGrp="1" noChangeAspect="1"/>
          </p:cNvPicPr>
          <p:nvPr>
            <p:ph sz="half" idx="1"/>
          </p:nvPr>
        </p:nvPicPr>
        <p:blipFill>
          <a:blip r:embed="rId2"/>
          <a:stretch>
            <a:fillRect/>
          </a:stretch>
        </p:blipFill>
        <p:spPr>
          <a:xfrm>
            <a:off x="781878" y="1590261"/>
            <a:ext cx="5459896" cy="5062330"/>
          </a:xfrm>
        </p:spPr>
      </p:pic>
      <p:pic>
        <p:nvPicPr>
          <p:cNvPr id="8" name="Content Placeholder 7">
            <a:extLst>
              <a:ext uri="{FF2B5EF4-FFF2-40B4-BE49-F238E27FC236}">
                <a16:creationId xmlns:a16="http://schemas.microsoft.com/office/drawing/2014/main" id="{59B9E29B-EAD0-43BD-B1C1-902ECBBB42A6}"/>
              </a:ext>
            </a:extLst>
          </p:cNvPr>
          <p:cNvPicPr>
            <a:picLocks noGrp="1" noChangeAspect="1"/>
          </p:cNvPicPr>
          <p:nvPr>
            <p:ph sz="half" idx="2"/>
          </p:nvPr>
        </p:nvPicPr>
        <p:blipFill>
          <a:blip r:embed="rId3"/>
          <a:stretch>
            <a:fillRect/>
          </a:stretch>
        </p:blipFill>
        <p:spPr>
          <a:xfrm>
            <a:off x="6524625" y="1590261"/>
            <a:ext cx="5534853" cy="5062330"/>
          </a:xfrm>
        </p:spPr>
      </p:pic>
    </p:spTree>
    <p:extLst>
      <p:ext uri="{BB962C8B-B14F-4D97-AF65-F5344CB8AC3E}">
        <p14:creationId xmlns:p14="http://schemas.microsoft.com/office/powerpoint/2010/main" val="386916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12C3-18F5-4AFB-AD8D-0DCE9B6F960C}"/>
              </a:ext>
            </a:extLst>
          </p:cNvPr>
          <p:cNvSpPr>
            <a:spLocks noGrp="1"/>
          </p:cNvSpPr>
          <p:nvPr>
            <p:ph type="title"/>
          </p:nvPr>
        </p:nvSpPr>
        <p:spPr>
          <a:xfrm>
            <a:off x="834888" y="106018"/>
            <a:ext cx="5486400" cy="901148"/>
          </a:xfrm>
        </p:spPr>
        <p:txBody>
          <a:bodyPr/>
          <a:lstStyle/>
          <a:p>
            <a:r>
              <a:rPr lang="en-US" dirty="0"/>
              <a:t>TAOISM (DAOISM) </a:t>
            </a:r>
          </a:p>
        </p:txBody>
      </p:sp>
      <p:pic>
        <p:nvPicPr>
          <p:cNvPr id="8" name="Content Placeholder 7">
            <a:extLst>
              <a:ext uri="{FF2B5EF4-FFF2-40B4-BE49-F238E27FC236}">
                <a16:creationId xmlns:a16="http://schemas.microsoft.com/office/drawing/2014/main" id="{315676E7-DF34-445D-9698-EDC73800DBF1}"/>
              </a:ext>
            </a:extLst>
          </p:cNvPr>
          <p:cNvPicPr>
            <a:picLocks noGrp="1" noChangeAspect="1"/>
          </p:cNvPicPr>
          <p:nvPr>
            <p:ph sz="half" idx="1"/>
          </p:nvPr>
        </p:nvPicPr>
        <p:blipFill>
          <a:blip r:embed="rId2"/>
          <a:stretch>
            <a:fillRect/>
          </a:stretch>
        </p:blipFill>
        <p:spPr>
          <a:xfrm>
            <a:off x="834888" y="1007166"/>
            <a:ext cx="5486400" cy="5658677"/>
          </a:xfrm>
        </p:spPr>
      </p:pic>
      <p:pic>
        <p:nvPicPr>
          <p:cNvPr id="6" name="Content Placeholder 5">
            <a:extLst>
              <a:ext uri="{FF2B5EF4-FFF2-40B4-BE49-F238E27FC236}">
                <a16:creationId xmlns:a16="http://schemas.microsoft.com/office/drawing/2014/main" id="{C337C0A9-215C-4006-BE94-051C2132E45C}"/>
              </a:ext>
            </a:extLst>
          </p:cNvPr>
          <p:cNvPicPr>
            <a:picLocks noGrp="1" noChangeAspect="1"/>
          </p:cNvPicPr>
          <p:nvPr>
            <p:ph sz="half" idx="2"/>
          </p:nvPr>
        </p:nvPicPr>
        <p:blipFill>
          <a:blip r:embed="rId3"/>
          <a:stretch>
            <a:fillRect/>
          </a:stretch>
        </p:blipFill>
        <p:spPr>
          <a:xfrm>
            <a:off x="6524625" y="106018"/>
            <a:ext cx="5667375" cy="7023652"/>
          </a:xfrm>
        </p:spPr>
      </p:pic>
    </p:spTree>
    <p:extLst>
      <p:ext uri="{BB962C8B-B14F-4D97-AF65-F5344CB8AC3E}">
        <p14:creationId xmlns:p14="http://schemas.microsoft.com/office/powerpoint/2010/main" val="616701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AAE9-4793-4451-8DC5-3A496341EBC5}"/>
              </a:ext>
            </a:extLst>
          </p:cNvPr>
          <p:cNvSpPr>
            <a:spLocks noGrp="1"/>
          </p:cNvSpPr>
          <p:nvPr>
            <p:ph type="title"/>
          </p:nvPr>
        </p:nvSpPr>
        <p:spPr>
          <a:xfrm>
            <a:off x="1371600" y="106018"/>
            <a:ext cx="9601200" cy="55659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67A577D-3ABE-4823-9043-BDA410D72BFF}"/>
              </a:ext>
            </a:extLst>
          </p:cNvPr>
          <p:cNvPicPr>
            <a:picLocks noGrp="1" noChangeAspect="1"/>
          </p:cNvPicPr>
          <p:nvPr>
            <p:ph idx="1"/>
          </p:nvPr>
        </p:nvPicPr>
        <p:blipFill>
          <a:blip r:embed="rId2"/>
          <a:stretch>
            <a:fillRect/>
          </a:stretch>
        </p:blipFill>
        <p:spPr>
          <a:xfrm>
            <a:off x="742122" y="106018"/>
            <a:ext cx="11264348" cy="6751982"/>
          </a:xfrm>
        </p:spPr>
      </p:pic>
    </p:spTree>
    <p:extLst>
      <p:ext uri="{BB962C8B-B14F-4D97-AF65-F5344CB8AC3E}">
        <p14:creationId xmlns:p14="http://schemas.microsoft.com/office/powerpoint/2010/main" val="3908698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69BD-A8E1-4250-A92A-B8E692B183E9}"/>
              </a:ext>
            </a:extLst>
          </p:cNvPr>
          <p:cNvSpPr>
            <a:spLocks noGrp="1"/>
          </p:cNvSpPr>
          <p:nvPr>
            <p:ph type="title"/>
          </p:nvPr>
        </p:nvSpPr>
        <p:spPr>
          <a:xfrm>
            <a:off x="755374" y="0"/>
            <a:ext cx="4598504" cy="848139"/>
          </a:xfrm>
        </p:spPr>
        <p:txBody>
          <a:bodyPr/>
          <a:lstStyle/>
          <a:p>
            <a:r>
              <a:rPr lang="en-US" dirty="0"/>
              <a:t>         </a:t>
            </a:r>
            <a:r>
              <a:rPr lang="en-US" b="1" u="sng" dirty="0">
                <a:solidFill>
                  <a:schemeClr val="accent6">
                    <a:lumMod val="75000"/>
                  </a:schemeClr>
                </a:solidFill>
              </a:rPr>
              <a:t>Animism</a:t>
            </a:r>
          </a:p>
        </p:txBody>
      </p:sp>
      <p:sp>
        <p:nvSpPr>
          <p:cNvPr id="3" name="Content Placeholder 2">
            <a:extLst>
              <a:ext uri="{FF2B5EF4-FFF2-40B4-BE49-F238E27FC236}">
                <a16:creationId xmlns:a16="http://schemas.microsoft.com/office/drawing/2014/main" id="{C330A109-84B5-4B58-89D7-51112FF9407E}"/>
              </a:ext>
            </a:extLst>
          </p:cNvPr>
          <p:cNvSpPr>
            <a:spLocks noGrp="1"/>
          </p:cNvSpPr>
          <p:nvPr>
            <p:ph sz="half" idx="1"/>
          </p:nvPr>
        </p:nvSpPr>
        <p:spPr>
          <a:xfrm>
            <a:off x="634423" y="848139"/>
            <a:ext cx="5064012" cy="5804451"/>
          </a:xfrm>
        </p:spPr>
        <p:txBody>
          <a:bodyPr/>
          <a:lstStyle/>
          <a:p>
            <a:r>
              <a:rPr lang="en-US" b="1" dirty="0"/>
              <a:t>Animism is an ethnic religious belief</a:t>
            </a:r>
          </a:p>
          <a:p>
            <a:r>
              <a:rPr lang="en-US" b="1" dirty="0">
                <a:solidFill>
                  <a:schemeClr val="accent6">
                    <a:lumMod val="75000"/>
                  </a:schemeClr>
                </a:solidFill>
              </a:rPr>
              <a:t>inanimate objects or natural events, such as natural disasters, have spirits and conscious life. </a:t>
            </a:r>
          </a:p>
          <a:p>
            <a:r>
              <a:rPr lang="en-US" b="1" dirty="0"/>
              <a:t>100 million Africans adhere to animism. </a:t>
            </a:r>
          </a:p>
          <a:p>
            <a:r>
              <a:rPr lang="en-US" b="1" dirty="0">
                <a:solidFill>
                  <a:schemeClr val="accent6">
                    <a:lumMod val="75000"/>
                  </a:schemeClr>
                </a:solidFill>
              </a:rPr>
              <a:t>Uluru/Ayers Rock is a sacred place for the animist religion associated with the aboriginals in Australia </a:t>
            </a:r>
          </a:p>
          <a:p>
            <a:endParaRPr lang="en-US" b="1" dirty="0">
              <a:solidFill>
                <a:schemeClr val="accent6">
                  <a:lumMod val="75000"/>
                </a:schemeClr>
              </a:solidFill>
            </a:endParaRPr>
          </a:p>
          <a:p>
            <a:r>
              <a:rPr lang="en-US" b="1" dirty="0">
                <a:solidFill>
                  <a:schemeClr val="accent6">
                    <a:lumMod val="75000"/>
                  </a:schemeClr>
                </a:solidFill>
              </a:rPr>
              <a:t>Tribal or Traditional:</a:t>
            </a:r>
          </a:p>
          <a:p>
            <a:r>
              <a:rPr lang="en-US" b="1" dirty="0"/>
              <a:t>Shamanism – involves community acceptance of a religious leader, healer, or worker of magic, who, through special powers, can intercede w/ &amp; interpret the spirit world</a:t>
            </a:r>
          </a:p>
          <a:p>
            <a:endParaRPr lang="en-US" dirty="0">
              <a:solidFill>
                <a:schemeClr val="accent6">
                  <a:lumMod val="75000"/>
                </a:schemeClr>
              </a:solidFill>
            </a:endParaRPr>
          </a:p>
          <a:p>
            <a:endParaRPr lang="en-US" dirty="0">
              <a:solidFill>
                <a:schemeClr val="accent6">
                  <a:lumMod val="75000"/>
                </a:schemeClr>
              </a:solidFill>
            </a:endParaRPr>
          </a:p>
        </p:txBody>
      </p:sp>
      <p:pic>
        <p:nvPicPr>
          <p:cNvPr id="6" name="Content Placeholder 5">
            <a:extLst>
              <a:ext uri="{FF2B5EF4-FFF2-40B4-BE49-F238E27FC236}">
                <a16:creationId xmlns:a16="http://schemas.microsoft.com/office/drawing/2014/main" id="{FE3A6867-030C-4588-BFE5-E1D0FE46356A}"/>
              </a:ext>
            </a:extLst>
          </p:cNvPr>
          <p:cNvPicPr>
            <a:picLocks noGrp="1" noChangeAspect="1"/>
          </p:cNvPicPr>
          <p:nvPr>
            <p:ph sz="half" idx="2"/>
          </p:nvPr>
        </p:nvPicPr>
        <p:blipFill>
          <a:blip r:embed="rId2"/>
          <a:stretch>
            <a:fillRect/>
          </a:stretch>
        </p:blipFill>
        <p:spPr>
          <a:xfrm>
            <a:off x="6042991" y="-1"/>
            <a:ext cx="6149009" cy="6652591"/>
          </a:xfrm>
        </p:spPr>
      </p:pic>
    </p:spTree>
    <p:extLst>
      <p:ext uri="{BB962C8B-B14F-4D97-AF65-F5344CB8AC3E}">
        <p14:creationId xmlns:p14="http://schemas.microsoft.com/office/powerpoint/2010/main" val="1228612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AB9F-111D-4B61-B3AE-EE48DE99A260}"/>
              </a:ext>
            </a:extLst>
          </p:cNvPr>
          <p:cNvSpPr>
            <a:spLocks noGrp="1"/>
          </p:cNvSpPr>
          <p:nvPr>
            <p:ph type="title"/>
          </p:nvPr>
        </p:nvSpPr>
        <p:spPr>
          <a:xfrm>
            <a:off x="742122" y="0"/>
            <a:ext cx="11449878" cy="2171700"/>
          </a:xfrm>
        </p:spPr>
        <p:txBody>
          <a:bodyPr>
            <a:normAutofit/>
          </a:bodyPr>
          <a:lstStyle/>
          <a:p>
            <a:r>
              <a:rPr lang="en-US" sz="2400" dirty="0"/>
              <a:t>The percentage of animists in sub-Saharan Africa has declined from more than 70 percent in 1900 to around 12 percent in 2010. As recently as 1980, some 200 million Africans—half the population of the region at the time—were classified as animists. Followers of traditional African religions now constitute a clear majority of the population only in Botswana. The rapid decline in animists in Africa has been caused by increases in the numbers of Christians and Muslims</a:t>
            </a:r>
          </a:p>
        </p:txBody>
      </p:sp>
      <p:pic>
        <p:nvPicPr>
          <p:cNvPr id="5" name="Content Placeholder 4">
            <a:extLst>
              <a:ext uri="{FF2B5EF4-FFF2-40B4-BE49-F238E27FC236}">
                <a16:creationId xmlns:a16="http://schemas.microsoft.com/office/drawing/2014/main" id="{F1A34451-E266-4D44-9FA1-0E4AFB6B783D}"/>
              </a:ext>
            </a:extLst>
          </p:cNvPr>
          <p:cNvPicPr>
            <a:picLocks noGrp="1" noChangeAspect="1"/>
          </p:cNvPicPr>
          <p:nvPr>
            <p:ph idx="1"/>
          </p:nvPr>
        </p:nvPicPr>
        <p:blipFill>
          <a:blip r:embed="rId2"/>
          <a:stretch>
            <a:fillRect/>
          </a:stretch>
        </p:blipFill>
        <p:spPr>
          <a:xfrm>
            <a:off x="887896" y="2171701"/>
            <a:ext cx="11105321" cy="4686300"/>
          </a:xfrm>
        </p:spPr>
      </p:pic>
    </p:spTree>
    <p:extLst>
      <p:ext uri="{BB962C8B-B14F-4D97-AF65-F5344CB8AC3E}">
        <p14:creationId xmlns:p14="http://schemas.microsoft.com/office/powerpoint/2010/main" val="3666145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24F4-C02A-4E11-A7B5-70CDB8EA4F74}"/>
              </a:ext>
            </a:extLst>
          </p:cNvPr>
          <p:cNvSpPr>
            <a:spLocks noGrp="1"/>
          </p:cNvSpPr>
          <p:nvPr>
            <p:ph type="title"/>
          </p:nvPr>
        </p:nvSpPr>
        <p:spPr>
          <a:xfrm>
            <a:off x="781878" y="1"/>
            <a:ext cx="11277600" cy="609600"/>
          </a:xfrm>
        </p:spPr>
        <p:txBody>
          <a:bodyPr>
            <a:normAutofit fontScale="90000"/>
          </a:bodyPr>
          <a:lstStyle/>
          <a:p>
            <a:r>
              <a:rPr lang="en-US" dirty="0"/>
              <a:t>                                </a:t>
            </a:r>
            <a:r>
              <a:rPr lang="en-US" dirty="0">
                <a:solidFill>
                  <a:srgbClr val="7030A0"/>
                </a:solidFill>
              </a:rPr>
              <a:t>Shintoism</a:t>
            </a:r>
          </a:p>
        </p:txBody>
      </p:sp>
      <p:pic>
        <p:nvPicPr>
          <p:cNvPr id="6" name="Content Placeholder 5">
            <a:extLst>
              <a:ext uri="{FF2B5EF4-FFF2-40B4-BE49-F238E27FC236}">
                <a16:creationId xmlns:a16="http://schemas.microsoft.com/office/drawing/2014/main" id="{291F2528-FCE1-4047-8420-DA15DF49B75B}"/>
              </a:ext>
            </a:extLst>
          </p:cNvPr>
          <p:cNvPicPr>
            <a:picLocks noGrp="1" noChangeAspect="1"/>
          </p:cNvPicPr>
          <p:nvPr>
            <p:ph sz="half" idx="1"/>
          </p:nvPr>
        </p:nvPicPr>
        <p:blipFill>
          <a:blip r:embed="rId2"/>
          <a:stretch>
            <a:fillRect/>
          </a:stretch>
        </p:blipFill>
        <p:spPr>
          <a:xfrm>
            <a:off x="781878" y="609600"/>
            <a:ext cx="5632174" cy="6082748"/>
          </a:xfrm>
        </p:spPr>
      </p:pic>
      <p:pic>
        <p:nvPicPr>
          <p:cNvPr id="10" name="Content Placeholder 9">
            <a:extLst>
              <a:ext uri="{FF2B5EF4-FFF2-40B4-BE49-F238E27FC236}">
                <a16:creationId xmlns:a16="http://schemas.microsoft.com/office/drawing/2014/main" id="{355CF8A8-2BB9-4AC6-9F8E-0872D955DB83}"/>
              </a:ext>
            </a:extLst>
          </p:cNvPr>
          <p:cNvPicPr>
            <a:picLocks noGrp="1" noChangeAspect="1"/>
          </p:cNvPicPr>
          <p:nvPr>
            <p:ph sz="half" idx="2"/>
          </p:nvPr>
        </p:nvPicPr>
        <p:blipFill>
          <a:blip r:embed="rId3"/>
          <a:stretch>
            <a:fillRect/>
          </a:stretch>
        </p:blipFill>
        <p:spPr>
          <a:xfrm>
            <a:off x="6524625" y="609600"/>
            <a:ext cx="5534853" cy="6082748"/>
          </a:xfrm>
        </p:spPr>
      </p:pic>
    </p:spTree>
    <p:extLst>
      <p:ext uri="{BB962C8B-B14F-4D97-AF65-F5344CB8AC3E}">
        <p14:creationId xmlns:p14="http://schemas.microsoft.com/office/powerpoint/2010/main" val="107421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3" y="152400"/>
            <a:ext cx="4028661" cy="914400"/>
          </a:xfrm>
        </p:spPr>
        <p:txBody>
          <a:bodyPr/>
          <a:lstStyle/>
          <a:p>
            <a:r>
              <a:rPr lang="en-US" b="1" u="sng" dirty="0">
                <a:solidFill>
                  <a:srgbClr val="C00000"/>
                </a:solidFill>
              </a:rPr>
              <a:t>Zoroastrianism </a:t>
            </a:r>
          </a:p>
        </p:txBody>
      </p:sp>
      <p:sp>
        <p:nvSpPr>
          <p:cNvPr id="3" name="Content Placeholder 2"/>
          <p:cNvSpPr>
            <a:spLocks noGrp="1"/>
          </p:cNvSpPr>
          <p:nvPr>
            <p:ph sz="half" idx="1"/>
          </p:nvPr>
        </p:nvSpPr>
        <p:spPr>
          <a:xfrm>
            <a:off x="742122" y="1295400"/>
            <a:ext cx="5658678" cy="5562600"/>
          </a:xfrm>
        </p:spPr>
        <p:txBody>
          <a:bodyPr>
            <a:normAutofit fontScale="85000" lnSpcReduction="20000"/>
          </a:bodyPr>
          <a:lstStyle/>
          <a:p>
            <a:pPr>
              <a:buFont typeface="Arial" charset="0"/>
              <a:buChar char="•"/>
            </a:pPr>
            <a:r>
              <a:rPr lang="en-US" b="1" u="sng" dirty="0"/>
              <a:t>Zoroaster</a:t>
            </a:r>
            <a:r>
              <a:rPr lang="en-US" b="1" dirty="0"/>
              <a:t>, thinker who founded the religion around 3,500 years ago</a:t>
            </a:r>
          </a:p>
          <a:p>
            <a:pPr>
              <a:buFont typeface="Arial" charset="0"/>
              <a:buChar char="•"/>
            </a:pPr>
            <a:r>
              <a:rPr lang="en-US" b="1" dirty="0"/>
              <a:t>The religion became more formally organized around 1,500 years ago in the Persian Empire</a:t>
            </a:r>
            <a:r>
              <a:rPr lang="en-US" b="1" i="1" dirty="0"/>
              <a:t> (Iran) </a:t>
            </a:r>
            <a:r>
              <a:rPr lang="en-US" b="1" dirty="0"/>
              <a:t> and was the state religion for several empires in Central Asia. The numbers declined after Muslims came to dormmate the region.</a:t>
            </a:r>
          </a:p>
          <a:p>
            <a:pPr>
              <a:buFont typeface="Arial" charset="0"/>
              <a:buChar char="•"/>
            </a:pPr>
            <a:r>
              <a:rPr lang="en-US" b="1" dirty="0"/>
              <a:t>There are about 2-3 million today</a:t>
            </a:r>
          </a:p>
          <a:p>
            <a:pPr>
              <a:buFont typeface="Arial" charset="0"/>
              <a:buChar char="•"/>
            </a:pPr>
            <a:r>
              <a:rPr lang="en-US" b="1" dirty="0"/>
              <a:t>Rejected Persian gods</a:t>
            </a:r>
          </a:p>
          <a:p>
            <a:r>
              <a:rPr lang="en-US" b="1" dirty="0">
                <a:solidFill>
                  <a:srgbClr val="C00000"/>
                </a:solidFill>
              </a:rPr>
              <a:t>Ahura Mazda </a:t>
            </a:r>
            <a:r>
              <a:rPr lang="en-US" b="1" dirty="0"/>
              <a:t>was a single wise </a:t>
            </a:r>
            <a:r>
              <a:rPr lang="en-US" b="1" u="sng" dirty="0"/>
              <a:t>god</a:t>
            </a:r>
            <a:r>
              <a:rPr lang="en-US" b="1" dirty="0"/>
              <a:t> who was in a constant battle against </a:t>
            </a:r>
            <a:r>
              <a:rPr lang="en-US" b="1" u="sng" dirty="0"/>
              <a:t>Ahriman</a:t>
            </a:r>
            <a:r>
              <a:rPr lang="en-US" b="1" dirty="0"/>
              <a:t> the prince of lies and evil </a:t>
            </a:r>
          </a:p>
          <a:p>
            <a:r>
              <a:rPr lang="en-US" b="1" dirty="0"/>
              <a:t>  all </a:t>
            </a:r>
            <a:r>
              <a:rPr lang="en-US" b="1" dirty="0">
                <a:solidFill>
                  <a:srgbClr val="FF0000"/>
                </a:solidFill>
              </a:rPr>
              <a:t>individuals will have to chose which side to support</a:t>
            </a:r>
          </a:p>
          <a:p>
            <a:r>
              <a:rPr lang="en-US" b="1" dirty="0"/>
              <a:t>On judgment day all would be judged by their actions. The good would enter paradise and evil dowers would be condemned to eternal suffering</a:t>
            </a:r>
          </a:p>
          <a:p>
            <a:r>
              <a:rPr lang="en-US" b="1" dirty="0"/>
              <a:t>Stress the importance's of good deeds, good thoughts and good words</a:t>
            </a:r>
          </a:p>
          <a:p>
            <a:r>
              <a:rPr lang="en-US" b="1" dirty="0"/>
              <a:t>Zoroastrianism was the first religion to teach </a:t>
            </a:r>
            <a:r>
              <a:rPr lang="en-US" b="1" u="sng" dirty="0">
                <a:solidFill>
                  <a:srgbClr val="C00000"/>
                </a:solidFill>
              </a:rPr>
              <a:t>dualism</a:t>
            </a:r>
            <a:r>
              <a:rPr lang="en-US" b="1" dirty="0"/>
              <a:t>, the belief that the world is controlled by two opposing forces, good and evil</a:t>
            </a:r>
          </a:p>
        </p:txBody>
      </p:sp>
      <p:pic>
        <p:nvPicPr>
          <p:cNvPr id="7" name="Content Placeholder 6">
            <a:extLst>
              <a:ext uri="{FF2B5EF4-FFF2-40B4-BE49-F238E27FC236}">
                <a16:creationId xmlns:a16="http://schemas.microsoft.com/office/drawing/2014/main" id="{5764F84D-E39E-43CC-9572-653A751AA7AC}"/>
              </a:ext>
            </a:extLst>
          </p:cNvPr>
          <p:cNvPicPr>
            <a:picLocks noGrp="1" noChangeAspect="1"/>
          </p:cNvPicPr>
          <p:nvPr>
            <p:ph sz="half" idx="2"/>
          </p:nvPr>
        </p:nvPicPr>
        <p:blipFill>
          <a:blip r:embed="rId2"/>
          <a:stretch>
            <a:fillRect/>
          </a:stretch>
        </p:blipFill>
        <p:spPr>
          <a:xfrm>
            <a:off x="6524625" y="152400"/>
            <a:ext cx="5667375" cy="6460435"/>
          </a:xfrm>
        </p:spPr>
      </p:pic>
    </p:spTree>
    <p:extLst>
      <p:ext uri="{BB962C8B-B14F-4D97-AF65-F5344CB8AC3E}">
        <p14:creationId xmlns:p14="http://schemas.microsoft.com/office/powerpoint/2010/main" val="1536892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B40-CB32-4EA5-A261-C15E70F667CE}"/>
              </a:ext>
            </a:extLst>
          </p:cNvPr>
          <p:cNvSpPr>
            <a:spLocks noGrp="1"/>
          </p:cNvSpPr>
          <p:nvPr>
            <p:ph type="title"/>
          </p:nvPr>
        </p:nvSpPr>
        <p:spPr>
          <a:xfrm>
            <a:off x="675861" y="1"/>
            <a:ext cx="11516139" cy="2001078"/>
          </a:xfrm>
        </p:spPr>
        <p:txBody>
          <a:bodyPr>
            <a:normAutofit fontScale="90000"/>
          </a:bodyPr>
          <a:lstStyle/>
          <a:p>
            <a:r>
              <a:rPr lang="en-US" dirty="0"/>
              <a:t>                           </a:t>
            </a:r>
            <a:r>
              <a:rPr lang="en-US" sz="3200" b="1" u="sng" dirty="0">
                <a:solidFill>
                  <a:srgbClr val="7030A0"/>
                </a:solidFill>
              </a:rPr>
              <a:t>Ethnic Religions </a:t>
            </a:r>
            <a:br>
              <a:rPr lang="en-US" sz="3200" dirty="0"/>
            </a:br>
            <a:r>
              <a:rPr lang="en-US" sz="2200" b="1" dirty="0">
                <a:solidFill>
                  <a:srgbClr val="7030A0"/>
                </a:solidFill>
              </a:rPr>
              <a:t>Shintoism</a:t>
            </a:r>
            <a:r>
              <a:rPr lang="en-US" sz="2200" b="1" dirty="0"/>
              <a:t> is a blending principals of Buddhism with a local religion of Japan.</a:t>
            </a:r>
            <a:br>
              <a:rPr lang="en-US" sz="2200" b="1" dirty="0"/>
            </a:br>
            <a:r>
              <a:rPr lang="en-US" sz="2200" b="1" dirty="0"/>
              <a:t> </a:t>
            </a:r>
            <a:r>
              <a:rPr lang="en-US" sz="2200" b="1" dirty="0">
                <a:solidFill>
                  <a:srgbClr val="7030A0"/>
                </a:solidFill>
              </a:rPr>
              <a:t>Taoism</a:t>
            </a:r>
            <a:r>
              <a:rPr lang="en-US" sz="2200" b="1" dirty="0"/>
              <a:t> teaches that all people should live in harmony with nature. </a:t>
            </a:r>
            <a:br>
              <a:rPr lang="en-US" sz="2200" b="1" dirty="0"/>
            </a:br>
            <a:r>
              <a:rPr lang="en-US" sz="2200" b="1" dirty="0">
                <a:solidFill>
                  <a:srgbClr val="7030A0"/>
                </a:solidFill>
              </a:rPr>
              <a:t>Confucianism</a:t>
            </a:r>
            <a:r>
              <a:rPr lang="en-US" sz="2200" b="1" dirty="0"/>
              <a:t> focuses more on the worldly life rather than heaven/hell. Maintaining Order in Society</a:t>
            </a:r>
            <a:br>
              <a:rPr lang="en-US" sz="2200" b="1" dirty="0"/>
            </a:br>
            <a:r>
              <a:rPr lang="en-US" sz="2200" b="1" dirty="0"/>
              <a:t> </a:t>
            </a:r>
            <a:r>
              <a:rPr lang="en-US" sz="2200" b="1" dirty="0">
                <a:solidFill>
                  <a:srgbClr val="7030A0"/>
                </a:solidFill>
              </a:rPr>
              <a:t>Shamanism</a:t>
            </a:r>
            <a:r>
              <a:rPr lang="en-US" sz="2200" b="1" dirty="0"/>
              <a:t> is ethnic religion that follows a local shaman. Animism belief that objects have a divine spirit</a:t>
            </a:r>
            <a:br>
              <a:rPr lang="en-US" dirty="0"/>
            </a:br>
            <a:endParaRPr lang="en-US" sz="3200" dirty="0"/>
          </a:p>
        </p:txBody>
      </p:sp>
      <p:graphicFrame>
        <p:nvGraphicFramePr>
          <p:cNvPr id="6" name="Content Placeholder 5">
            <a:extLst>
              <a:ext uri="{FF2B5EF4-FFF2-40B4-BE49-F238E27FC236}">
                <a16:creationId xmlns:a16="http://schemas.microsoft.com/office/drawing/2014/main" id="{47BFC9E7-2251-4B1B-9456-D80346F8E72C}"/>
              </a:ext>
            </a:extLst>
          </p:cNvPr>
          <p:cNvGraphicFramePr>
            <a:graphicFrameLocks noGrp="1"/>
          </p:cNvGraphicFramePr>
          <p:nvPr>
            <p:ph idx="1"/>
          </p:nvPr>
        </p:nvGraphicFramePr>
        <p:xfrm>
          <a:off x="795130" y="2001079"/>
          <a:ext cx="11264350" cy="4744279"/>
        </p:xfrm>
        <a:graphic>
          <a:graphicData uri="http://schemas.openxmlformats.org/drawingml/2006/table">
            <a:tbl>
              <a:tblPr firstRow="1" firstCol="1" bandRow="1">
                <a:tableStyleId>{5C22544A-7EE6-4342-B048-85BDC9FD1C3A}</a:tableStyleId>
              </a:tblPr>
              <a:tblGrid>
                <a:gridCol w="2252870">
                  <a:extLst>
                    <a:ext uri="{9D8B030D-6E8A-4147-A177-3AD203B41FA5}">
                      <a16:colId xmlns:a16="http://schemas.microsoft.com/office/drawing/2014/main" val="25445999"/>
                    </a:ext>
                  </a:extLst>
                </a:gridCol>
                <a:gridCol w="2252870">
                  <a:extLst>
                    <a:ext uri="{9D8B030D-6E8A-4147-A177-3AD203B41FA5}">
                      <a16:colId xmlns:a16="http://schemas.microsoft.com/office/drawing/2014/main" val="1273398261"/>
                    </a:ext>
                  </a:extLst>
                </a:gridCol>
                <a:gridCol w="2252870">
                  <a:extLst>
                    <a:ext uri="{9D8B030D-6E8A-4147-A177-3AD203B41FA5}">
                      <a16:colId xmlns:a16="http://schemas.microsoft.com/office/drawing/2014/main" val="1744943113"/>
                    </a:ext>
                  </a:extLst>
                </a:gridCol>
                <a:gridCol w="2252870">
                  <a:extLst>
                    <a:ext uri="{9D8B030D-6E8A-4147-A177-3AD203B41FA5}">
                      <a16:colId xmlns:a16="http://schemas.microsoft.com/office/drawing/2014/main" val="1049884969"/>
                    </a:ext>
                  </a:extLst>
                </a:gridCol>
                <a:gridCol w="2252870">
                  <a:extLst>
                    <a:ext uri="{9D8B030D-6E8A-4147-A177-3AD203B41FA5}">
                      <a16:colId xmlns:a16="http://schemas.microsoft.com/office/drawing/2014/main" val="2038044246"/>
                    </a:ext>
                  </a:extLst>
                </a:gridCol>
              </a:tblGrid>
              <a:tr h="852678">
                <a:tc>
                  <a:txBody>
                    <a:bodyPr/>
                    <a:lstStyle/>
                    <a:p>
                      <a:pPr marL="0" marR="0">
                        <a:lnSpc>
                          <a:spcPct val="107000"/>
                        </a:lnSpc>
                        <a:spcBef>
                          <a:spcPts val="0"/>
                        </a:spcBef>
                        <a:spcAft>
                          <a:spcPts val="0"/>
                        </a:spcAft>
                      </a:pPr>
                      <a:r>
                        <a:rPr lang="en-US" sz="1800" dirty="0">
                          <a:effectLst/>
                        </a:rPr>
                        <a:t>        Religion</a:t>
                      </a:r>
                    </a:p>
                  </a:txBody>
                  <a:tcPr marL="68580" marR="68580" marT="0" marB="0"/>
                </a:tc>
                <a:tc>
                  <a:txBody>
                    <a:bodyPr/>
                    <a:lstStyle/>
                    <a:p>
                      <a:pPr marL="0" marR="0">
                        <a:lnSpc>
                          <a:spcPct val="107000"/>
                        </a:lnSpc>
                        <a:spcBef>
                          <a:spcPts val="0"/>
                        </a:spcBef>
                        <a:spcAft>
                          <a:spcPts val="0"/>
                        </a:spcAft>
                      </a:pPr>
                      <a:r>
                        <a:rPr lang="en-US" sz="1800" dirty="0">
                          <a:effectLst/>
                        </a:rPr>
                        <a:t>          Origins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Diffusion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Branches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Cultural Landscape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286456"/>
                  </a:ext>
                </a:extLst>
              </a:tr>
              <a:tr h="2164424">
                <a:tc>
                  <a:txBody>
                    <a:bodyPr/>
                    <a:lstStyle/>
                    <a:p>
                      <a:pPr marL="0" marR="0">
                        <a:lnSpc>
                          <a:spcPct val="107000"/>
                        </a:lnSpc>
                        <a:spcBef>
                          <a:spcPts val="0"/>
                        </a:spcBef>
                        <a:spcAft>
                          <a:spcPts val="0"/>
                        </a:spcAft>
                      </a:pPr>
                      <a:endParaRPr lang="en-US" sz="1800" dirty="0">
                        <a:effectLst/>
                      </a:endParaRPr>
                    </a:p>
                    <a:p>
                      <a:pPr marL="0" marR="0">
                        <a:lnSpc>
                          <a:spcPct val="107000"/>
                        </a:lnSpc>
                        <a:spcBef>
                          <a:spcPts val="0"/>
                        </a:spcBef>
                        <a:spcAft>
                          <a:spcPts val="0"/>
                        </a:spcAft>
                      </a:pPr>
                      <a:r>
                        <a:rPr lang="en-US" sz="1800" dirty="0">
                          <a:effectLst/>
                        </a:rPr>
                        <a:t>Hinduism </a:t>
                      </a:r>
                    </a:p>
                    <a:p>
                      <a:pPr marL="0" marR="0">
                        <a:lnSpc>
                          <a:spcPct val="107000"/>
                        </a:lnSpc>
                        <a:spcBef>
                          <a:spcPts val="0"/>
                        </a:spcBef>
                        <a:spcAft>
                          <a:spcPts val="0"/>
                        </a:spcAft>
                      </a:pPr>
                      <a:r>
                        <a:rPr lang="en-US" sz="1800" dirty="0">
                          <a:effectLst/>
                        </a:rPr>
                        <a:t>(900 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Evolved in the Indo-Gangetic Hearth.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Spread east through the Ganges and south through India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Vedas Reincarnation Caste System Gandhi Temples Ganges River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951117"/>
                  </a:ext>
                </a:extLst>
              </a:tr>
              <a:tr h="1727177">
                <a:tc>
                  <a:txBody>
                    <a:bodyPr/>
                    <a:lstStyle/>
                    <a:p>
                      <a:pPr marL="0" marR="0">
                        <a:lnSpc>
                          <a:spcPct val="107000"/>
                        </a:lnSpc>
                        <a:spcBef>
                          <a:spcPts val="0"/>
                        </a:spcBef>
                        <a:spcAft>
                          <a:spcPts val="0"/>
                        </a:spcAft>
                      </a:pPr>
                      <a:endParaRPr lang="en-US" sz="1800" dirty="0">
                        <a:effectLst/>
                      </a:endParaRPr>
                    </a:p>
                    <a:p>
                      <a:pPr marL="0" marR="0">
                        <a:lnSpc>
                          <a:spcPct val="107000"/>
                        </a:lnSpc>
                        <a:spcBef>
                          <a:spcPts val="0"/>
                        </a:spcBef>
                        <a:spcAft>
                          <a:spcPts val="0"/>
                        </a:spcAft>
                      </a:pPr>
                      <a:r>
                        <a:rPr lang="en-US" sz="1800" dirty="0">
                          <a:effectLst/>
                        </a:rPr>
                        <a:t>Judaism</a:t>
                      </a:r>
                    </a:p>
                    <a:p>
                      <a:pPr marL="0" marR="0">
                        <a:lnSpc>
                          <a:spcPct val="107000"/>
                        </a:lnSpc>
                        <a:spcBef>
                          <a:spcPts val="0"/>
                        </a:spcBef>
                        <a:spcAft>
                          <a:spcPts val="0"/>
                        </a:spcAft>
                      </a:pPr>
                      <a:r>
                        <a:rPr lang="en-US" sz="1800" dirty="0">
                          <a:effectLst/>
                        </a:rPr>
                        <a:t>(14 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Originated in the Semitic Hearth.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Scattered throughout after Rome destroyed their holy 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Orthodox Reform Conservative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Torah Talmud Synagogues Six Pointed Star Western Wall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998034"/>
                  </a:ext>
                </a:extLst>
              </a:tr>
            </a:tbl>
          </a:graphicData>
        </a:graphic>
      </p:graphicFrame>
      <p:sp>
        <p:nvSpPr>
          <p:cNvPr id="7" name="Rectangle 2">
            <a:extLst>
              <a:ext uri="{FF2B5EF4-FFF2-40B4-BE49-F238E27FC236}">
                <a16:creationId xmlns:a16="http://schemas.microsoft.com/office/drawing/2014/main" id="{DEEC6F6B-0DAE-4514-9D93-91C6BAF4AF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17317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C1E2-6781-4957-82AE-D8EE3A695ED8}"/>
              </a:ext>
            </a:extLst>
          </p:cNvPr>
          <p:cNvSpPr>
            <a:spLocks noGrp="1"/>
          </p:cNvSpPr>
          <p:nvPr>
            <p:ph type="title"/>
          </p:nvPr>
        </p:nvSpPr>
        <p:spPr>
          <a:xfrm>
            <a:off x="821635" y="0"/>
            <a:ext cx="11370365" cy="702365"/>
          </a:xfrm>
        </p:spPr>
        <p:txBody>
          <a:bodyPr/>
          <a:lstStyle/>
          <a:p>
            <a:r>
              <a:rPr lang="en-US" dirty="0"/>
              <a:t>               </a:t>
            </a:r>
            <a:r>
              <a:rPr lang="en-US" b="1" u="sng" dirty="0">
                <a:solidFill>
                  <a:srgbClr val="000099"/>
                </a:solidFill>
              </a:rPr>
              <a:t>Religious Hearths and Diffusion</a:t>
            </a:r>
          </a:p>
        </p:txBody>
      </p:sp>
      <p:graphicFrame>
        <p:nvGraphicFramePr>
          <p:cNvPr id="4" name="Content Placeholder 3">
            <a:extLst>
              <a:ext uri="{FF2B5EF4-FFF2-40B4-BE49-F238E27FC236}">
                <a16:creationId xmlns:a16="http://schemas.microsoft.com/office/drawing/2014/main" id="{032DAA58-C663-4CEF-A19B-FF16285CD335}"/>
              </a:ext>
            </a:extLst>
          </p:cNvPr>
          <p:cNvGraphicFramePr>
            <a:graphicFrameLocks noGrp="1"/>
          </p:cNvGraphicFramePr>
          <p:nvPr>
            <p:ph idx="1"/>
          </p:nvPr>
        </p:nvGraphicFramePr>
        <p:xfrm>
          <a:off x="822325" y="701675"/>
          <a:ext cx="11369676" cy="5491480"/>
        </p:xfrm>
        <a:graphic>
          <a:graphicData uri="http://schemas.openxmlformats.org/drawingml/2006/table">
            <a:tbl>
              <a:tblPr firstRow="1" bandRow="1">
                <a:tableStyleId>{5C22544A-7EE6-4342-B048-85BDC9FD1C3A}</a:tableStyleId>
              </a:tblPr>
              <a:tblGrid>
                <a:gridCol w="1496805">
                  <a:extLst>
                    <a:ext uri="{9D8B030D-6E8A-4147-A177-3AD203B41FA5}">
                      <a16:colId xmlns:a16="http://schemas.microsoft.com/office/drawing/2014/main" val="2980751122"/>
                    </a:ext>
                  </a:extLst>
                </a:gridCol>
                <a:gridCol w="3207027">
                  <a:extLst>
                    <a:ext uri="{9D8B030D-6E8A-4147-A177-3AD203B41FA5}">
                      <a16:colId xmlns:a16="http://schemas.microsoft.com/office/drawing/2014/main" val="2970364119"/>
                    </a:ext>
                  </a:extLst>
                </a:gridCol>
                <a:gridCol w="6665844">
                  <a:extLst>
                    <a:ext uri="{9D8B030D-6E8A-4147-A177-3AD203B41FA5}">
                      <a16:colId xmlns:a16="http://schemas.microsoft.com/office/drawing/2014/main" val="4087317639"/>
                    </a:ext>
                  </a:extLst>
                </a:gridCol>
              </a:tblGrid>
              <a:tr h="370840">
                <a:tc>
                  <a:txBody>
                    <a:bodyPr/>
                    <a:lstStyle/>
                    <a:p>
                      <a:r>
                        <a:rPr lang="en-US" dirty="0"/>
                        <a:t>Religion </a:t>
                      </a:r>
                    </a:p>
                  </a:txBody>
                  <a:tcPr/>
                </a:tc>
                <a:tc>
                  <a:txBody>
                    <a:bodyPr/>
                    <a:lstStyle/>
                    <a:p>
                      <a:r>
                        <a:rPr lang="en-US" dirty="0"/>
                        <a:t>Hearth</a:t>
                      </a:r>
                    </a:p>
                  </a:txBody>
                  <a:tcPr/>
                </a:tc>
                <a:tc>
                  <a:txBody>
                    <a:bodyPr/>
                    <a:lstStyle/>
                    <a:p>
                      <a:r>
                        <a:rPr lang="en-US" dirty="0"/>
                        <a:t>Type of Diffusion</a:t>
                      </a:r>
                    </a:p>
                  </a:txBody>
                  <a:tcPr/>
                </a:tc>
                <a:extLst>
                  <a:ext uri="{0D108BD9-81ED-4DB2-BD59-A6C34878D82A}">
                    <a16:rowId xmlns:a16="http://schemas.microsoft.com/office/drawing/2014/main" val="1150313108"/>
                  </a:ext>
                </a:extLst>
              </a:tr>
              <a:tr h="370840">
                <a:tc>
                  <a:txBody>
                    <a:bodyPr/>
                    <a:lstStyle/>
                    <a:p>
                      <a:endParaRPr lang="en-US" dirty="0"/>
                    </a:p>
                    <a:p>
                      <a:r>
                        <a:rPr lang="en-US" dirty="0"/>
                        <a:t>Hinduism</a:t>
                      </a:r>
                    </a:p>
                  </a:txBody>
                  <a:tcPr/>
                </a:tc>
                <a:tc>
                  <a:txBody>
                    <a:bodyPr/>
                    <a:lstStyle/>
                    <a:p>
                      <a:r>
                        <a:rPr lang="en-US" dirty="0"/>
                        <a:t>Along Indus River in present day Pakistan</a:t>
                      </a:r>
                    </a:p>
                  </a:txBody>
                  <a:tcPr/>
                </a:tc>
                <a:tc>
                  <a:txBody>
                    <a:bodyPr/>
                    <a:lstStyle/>
                    <a:p>
                      <a:pPr marL="285750" indent="-285750">
                        <a:buFont typeface="Arial" panose="020B0604020202020204" pitchFamily="34" charset="0"/>
                        <a:buChar char="•"/>
                      </a:pPr>
                      <a:r>
                        <a:rPr lang="en-US" dirty="0"/>
                        <a:t>Contagious diffusion across Indian subaccountant</a:t>
                      </a:r>
                    </a:p>
                    <a:p>
                      <a:pPr marL="285750" indent="-285750">
                        <a:buFont typeface="Arial" panose="020B0604020202020204" pitchFamily="34" charset="0"/>
                        <a:buChar char="•"/>
                      </a:pPr>
                      <a:r>
                        <a:rPr lang="en-US" dirty="0"/>
                        <a:t>Relocation diffusion in resent decades to Europe and the United States</a:t>
                      </a:r>
                    </a:p>
                  </a:txBody>
                  <a:tcPr/>
                </a:tc>
                <a:extLst>
                  <a:ext uri="{0D108BD9-81ED-4DB2-BD59-A6C34878D82A}">
                    <a16:rowId xmlns:a16="http://schemas.microsoft.com/office/drawing/2014/main" val="570672484"/>
                  </a:ext>
                </a:extLst>
              </a:tr>
              <a:tr h="370840">
                <a:tc>
                  <a:txBody>
                    <a:bodyPr/>
                    <a:lstStyle/>
                    <a:p>
                      <a:endParaRPr lang="en-US" dirty="0"/>
                    </a:p>
                    <a:p>
                      <a:r>
                        <a:rPr lang="en-US" dirty="0"/>
                        <a:t>Buddhism</a:t>
                      </a:r>
                    </a:p>
                  </a:txBody>
                  <a:tcPr/>
                </a:tc>
                <a:tc>
                  <a:txBody>
                    <a:bodyPr/>
                    <a:lstStyle/>
                    <a:p>
                      <a:r>
                        <a:rPr lang="en-US" dirty="0"/>
                        <a:t>South Asia in present day Nepal</a:t>
                      </a:r>
                    </a:p>
                  </a:txBody>
                  <a:tcPr/>
                </a:tc>
                <a:tc>
                  <a:txBody>
                    <a:bodyPr/>
                    <a:lstStyle/>
                    <a:p>
                      <a:r>
                        <a:rPr lang="en-US" dirty="0"/>
                        <a:t>*  Contagious diffusion as teachings spread throughout East and Southeast Asia</a:t>
                      </a:r>
                    </a:p>
                    <a:p>
                      <a:r>
                        <a:rPr lang="en-US" dirty="0"/>
                        <a:t>Relocation diffusion throughout the world</a:t>
                      </a:r>
                    </a:p>
                  </a:txBody>
                  <a:tcPr/>
                </a:tc>
                <a:extLst>
                  <a:ext uri="{0D108BD9-81ED-4DB2-BD59-A6C34878D82A}">
                    <a16:rowId xmlns:a16="http://schemas.microsoft.com/office/drawing/2014/main" val="3374711580"/>
                  </a:ext>
                </a:extLst>
              </a:tr>
              <a:tr h="370840">
                <a:tc>
                  <a:txBody>
                    <a:bodyPr/>
                    <a:lstStyle/>
                    <a:p>
                      <a:endParaRPr lang="en-US"/>
                    </a:p>
                    <a:p>
                      <a:r>
                        <a:rPr lang="en-US"/>
                        <a:t>Judaism</a:t>
                      </a:r>
                      <a:endParaRPr lang="en-US" dirty="0"/>
                    </a:p>
                  </a:txBody>
                  <a:tcPr/>
                </a:tc>
                <a:tc>
                  <a:txBody>
                    <a:bodyPr/>
                    <a:lstStyle/>
                    <a:p>
                      <a:r>
                        <a:rPr lang="en-US" dirty="0"/>
                        <a:t>Eastern Mediterranean and Southwestern Asia</a:t>
                      </a:r>
                    </a:p>
                  </a:txBody>
                  <a:tcPr/>
                </a:tc>
                <a:tc>
                  <a:txBody>
                    <a:bodyPr/>
                    <a:lstStyle/>
                    <a:p>
                      <a:r>
                        <a:rPr lang="en-US" dirty="0"/>
                        <a:t>* Relocation diffusion throughout North Africa and Europe forced by the Romans beginning around 70 C.E&gt;</a:t>
                      </a:r>
                    </a:p>
                    <a:p>
                      <a:r>
                        <a:rPr lang="en-US" dirty="0"/>
                        <a:t>* Relocation diffusion to the United States and other countries</a:t>
                      </a:r>
                    </a:p>
                  </a:txBody>
                  <a:tcPr/>
                </a:tc>
                <a:extLst>
                  <a:ext uri="{0D108BD9-81ED-4DB2-BD59-A6C34878D82A}">
                    <a16:rowId xmlns:a16="http://schemas.microsoft.com/office/drawing/2014/main" val="44935196"/>
                  </a:ext>
                </a:extLst>
              </a:tr>
              <a:tr h="370840">
                <a:tc>
                  <a:txBody>
                    <a:bodyPr/>
                    <a:lstStyle/>
                    <a:p>
                      <a:endParaRPr lang="en-US" dirty="0"/>
                    </a:p>
                    <a:p>
                      <a:r>
                        <a:rPr lang="en-US" dirty="0"/>
                        <a:t>Christianity</a:t>
                      </a:r>
                    </a:p>
                  </a:txBody>
                  <a:tcPr/>
                </a:tc>
                <a:tc>
                  <a:txBody>
                    <a:bodyPr/>
                    <a:lstStyle/>
                    <a:p>
                      <a:r>
                        <a:rPr lang="en-US" dirty="0"/>
                        <a:t>Eastern Mediterranean and Southwestern Asia</a:t>
                      </a:r>
                    </a:p>
                  </a:txBody>
                  <a:tcPr/>
                </a:tc>
                <a:tc>
                  <a:txBody>
                    <a:bodyPr/>
                    <a:lstStyle/>
                    <a:p>
                      <a:pPr marL="285750" indent="-285750">
                        <a:buFont typeface="Arial" panose="020B0604020202020204" pitchFamily="34" charset="0"/>
                        <a:buChar char="•"/>
                      </a:pPr>
                      <a:r>
                        <a:rPr lang="en-US" dirty="0"/>
                        <a:t>Contagious diffusion through the Middle East, Europe, and Central Asia</a:t>
                      </a:r>
                    </a:p>
                    <a:p>
                      <a:pPr marL="285750" indent="-285750">
                        <a:buFont typeface="Arial" panose="020B0604020202020204" pitchFamily="34" charset="0"/>
                        <a:buChar char="•"/>
                      </a:pPr>
                      <a:r>
                        <a:rPr lang="en-US" dirty="0"/>
                        <a:t>Hierarchical diffusion through conversion of rulers, who then forced their followers to adopt the faith</a:t>
                      </a:r>
                    </a:p>
                    <a:p>
                      <a:pPr marL="285750" indent="-285750">
                        <a:buFont typeface="Arial" panose="020B0604020202020204" pitchFamily="34" charset="0"/>
                        <a:buChar char="•"/>
                      </a:pPr>
                      <a:r>
                        <a:rPr lang="en-US" dirty="0"/>
                        <a:t> Relocation diffusion throughout the world</a:t>
                      </a:r>
                    </a:p>
                  </a:txBody>
                  <a:tcPr/>
                </a:tc>
                <a:extLst>
                  <a:ext uri="{0D108BD9-81ED-4DB2-BD59-A6C34878D82A}">
                    <a16:rowId xmlns:a16="http://schemas.microsoft.com/office/drawing/2014/main" val="3459706407"/>
                  </a:ext>
                </a:extLst>
              </a:tr>
              <a:tr h="370840">
                <a:tc>
                  <a:txBody>
                    <a:bodyPr/>
                    <a:lstStyle/>
                    <a:p>
                      <a:r>
                        <a:rPr lang="en-US" dirty="0"/>
                        <a:t>Islam</a:t>
                      </a:r>
                    </a:p>
                  </a:txBody>
                  <a:tcPr/>
                </a:tc>
                <a:tc>
                  <a:txBody>
                    <a:bodyPr/>
                    <a:lstStyle/>
                    <a:p>
                      <a:r>
                        <a:rPr lang="en-US" dirty="0"/>
                        <a:t>Southwest Asia</a:t>
                      </a:r>
                    </a:p>
                  </a:txBody>
                  <a:tcPr/>
                </a:tc>
                <a:tc>
                  <a:txBody>
                    <a:bodyPr/>
                    <a:lstStyle/>
                    <a:p>
                      <a:pPr marL="285750" indent="-285750">
                        <a:buFont typeface="Arial" panose="020B0604020202020204" pitchFamily="34" charset="0"/>
                        <a:buChar char="•"/>
                      </a:pPr>
                      <a:r>
                        <a:rPr lang="en-US" dirty="0"/>
                        <a:t>Contagious diffusion by trade and conquest to Spain, Africa and much of Asia</a:t>
                      </a:r>
                    </a:p>
                    <a:p>
                      <a:pPr marL="285750" indent="-285750">
                        <a:buFont typeface="Arial" panose="020B0604020202020204" pitchFamily="34" charset="0"/>
                        <a:buChar char="•"/>
                      </a:pPr>
                      <a:r>
                        <a:rPr lang="en-US" dirty="0"/>
                        <a:t>Relocation diffusion throughout the world</a:t>
                      </a:r>
                    </a:p>
                  </a:txBody>
                  <a:tcPr/>
                </a:tc>
                <a:extLst>
                  <a:ext uri="{0D108BD9-81ED-4DB2-BD59-A6C34878D82A}">
                    <a16:rowId xmlns:a16="http://schemas.microsoft.com/office/drawing/2014/main" val="4010378960"/>
                  </a:ext>
                </a:extLst>
              </a:tr>
            </a:tbl>
          </a:graphicData>
        </a:graphic>
      </p:graphicFrame>
    </p:spTree>
    <p:extLst>
      <p:ext uri="{BB962C8B-B14F-4D97-AF65-F5344CB8AC3E}">
        <p14:creationId xmlns:p14="http://schemas.microsoft.com/office/powerpoint/2010/main" val="3243314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527" y="0"/>
            <a:ext cx="11489473" cy="6858000"/>
          </a:xfrm>
        </p:spPr>
      </p:pic>
    </p:spTree>
    <p:extLst>
      <p:ext uri="{BB962C8B-B14F-4D97-AF65-F5344CB8AC3E}">
        <p14:creationId xmlns:p14="http://schemas.microsoft.com/office/powerpoint/2010/main" val="184390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1BDA-3A3B-4B08-A74B-D3BC8DE9E2EA}"/>
              </a:ext>
            </a:extLst>
          </p:cNvPr>
          <p:cNvSpPr>
            <a:spLocks noGrp="1"/>
          </p:cNvSpPr>
          <p:nvPr>
            <p:ph type="title"/>
          </p:nvPr>
        </p:nvSpPr>
        <p:spPr>
          <a:xfrm>
            <a:off x="861392" y="119270"/>
            <a:ext cx="6109252" cy="967408"/>
          </a:xfrm>
        </p:spPr>
        <p:txBody>
          <a:bodyPr/>
          <a:lstStyle/>
          <a:p>
            <a:r>
              <a:rPr lang="en-US" dirty="0">
                <a:solidFill>
                  <a:srgbClr val="0070C0"/>
                </a:solidFill>
              </a:rPr>
              <a:t>ORIGINS OF RELIGIONS</a:t>
            </a:r>
          </a:p>
        </p:txBody>
      </p:sp>
      <p:sp>
        <p:nvSpPr>
          <p:cNvPr id="3" name="Content Placeholder 2">
            <a:extLst>
              <a:ext uri="{FF2B5EF4-FFF2-40B4-BE49-F238E27FC236}">
                <a16:creationId xmlns:a16="http://schemas.microsoft.com/office/drawing/2014/main" id="{4D2DE008-2C47-4756-88D7-A6715A490AB1}"/>
              </a:ext>
            </a:extLst>
          </p:cNvPr>
          <p:cNvSpPr>
            <a:spLocks noGrp="1"/>
          </p:cNvSpPr>
          <p:nvPr>
            <p:ph sz="half" idx="1"/>
          </p:nvPr>
        </p:nvSpPr>
        <p:spPr>
          <a:xfrm>
            <a:off x="728871" y="1086679"/>
            <a:ext cx="3922642" cy="5771322"/>
          </a:xfrm>
        </p:spPr>
        <p:txBody>
          <a:bodyPr>
            <a:normAutofit/>
          </a:bodyPr>
          <a:lstStyle/>
          <a:p>
            <a:r>
              <a:rPr lang="en-US" b="1" dirty="0"/>
              <a:t>Universalizing religions have precise hearths</a:t>
            </a:r>
          </a:p>
          <a:p>
            <a:r>
              <a:rPr lang="en-US" b="1" dirty="0"/>
              <a:t> ➤ Christianity – Bethlehem</a:t>
            </a:r>
          </a:p>
          <a:p>
            <a:r>
              <a:rPr lang="en-US" b="1" dirty="0"/>
              <a:t> ➤ Islam - Mecca </a:t>
            </a:r>
          </a:p>
          <a:p>
            <a:r>
              <a:rPr lang="en-US" b="1" dirty="0"/>
              <a:t>➤ Buddhism - rural Himalayan mountains </a:t>
            </a:r>
          </a:p>
          <a:p>
            <a:r>
              <a:rPr lang="en-US" b="1" dirty="0"/>
              <a:t>➤ U.R. hearths are easily traceable because they’re tied to the lives of individuals with well documented biographies</a:t>
            </a:r>
          </a:p>
          <a:p>
            <a:r>
              <a:rPr lang="en-US" b="1" dirty="0"/>
              <a:t> ➤ Ethnic religions have anonymous founders, hearths, and dates </a:t>
            </a:r>
          </a:p>
        </p:txBody>
      </p:sp>
      <p:pic>
        <p:nvPicPr>
          <p:cNvPr id="6" name="Content Placeholder 5">
            <a:extLst>
              <a:ext uri="{FF2B5EF4-FFF2-40B4-BE49-F238E27FC236}">
                <a16:creationId xmlns:a16="http://schemas.microsoft.com/office/drawing/2014/main" id="{09979A05-A866-4547-888A-265881B638E4}"/>
              </a:ext>
            </a:extLst>
          </p:cNvPr>
          <p:cNvPicPr>
            <a:picLocks noGrp="1" noChangeAspect="1"/>
          </p:cNvPicPr>
          <p:nvPr>
            <p:ph sz="half" idx="2"/>
          </p:nvPr>
        </p:nvPicPr>
        <p:blipFill>
          <a:blip r:embed="rId2"/>
          <a:stretch>
            <a:fillRect/>
          </a:stretch>
        </p:blipFill>
        <p:spPr>
          <a:xfrm>
            <a:off x="4784035" y="834888"/>
            <a:ext cx="7288696" cy="6023112"/>
          </a:xfrm>
        </p:spPr>
      </p:pic>
    </p:spTree>
    <p:extLst>
      <p:ext uri="{BB962C8B-B14F-4D97-AF65-F5344CB8AC3E}">
        <p14:creationId xmlns:p14="http://schemas.microsoft.com/office/powerpoint/2010/main" val="3831160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76BF-AEEC-46AE-8707-9347FBFC5D99}"/>
              </a:ext>
            </a:extLst>
          </p:cNvPr>
          <p:cNvSpPr>
            <a:spLocks noGrp="1"/>
          </p:cNvSpPr>
          <p:nvPr>
            <p:ph type="title"/>
          </p:nvPr>
        </p:nvSpPr>
        <p:spPr>
          <a:xfrm>
            <a:off x="861391" y="132522"/>
            <a:ext cx="11224592" cy="993913"/>
          </a:xfrm>
        </p:spPr>
        <p:txBody>
          <a:bodyPr>
            <a:normAutofit fontScale="90000"/>
          </a:bodyPr>
          <a:lstStyle/>
          <a:p>
            <a:r>
              <a:rPr lang="en-US" dirty="0"/>
              <a:t>Why do Religions Organize in Distinctive Patterns</a:t>
            </a:r>
          </a:p>
        </p:txBody>
      </p:sp>
      <p:pic>
        <p:nvPicPr>
          <p:cNvPr id="8" name="Content Placeholder 7">
            <a:extLst>
              <a:ext uri="{FF2B5EF4-FFF2-40B4-BE49-F238E27FC236}">
                <a16:creationId xmlns:a16="http://schemas.microsoft.com/office/drawing/2014/main" id="{0A5D663B-4616-4871-8E47-65201E7F087E}"/>
              </a:ext>
            </a:extLst>
          </p:cNvPr>
          <p:cNvPicPr>
            <a:picLocks noGrp="1" noChangeAspect="1"/>
          </p:cNvPicPr>
          <p:nvPr>
            <p:ph sz="half" idx="1"/>
          </p:nvPr>
        </p:nvPicPr>
        <p:blipFill>
          <a:blip r:embed="rId2"/>
          <a:stretch>
            <a:fillRect/>
          </a:stretch>
        </p:blipFill>
        <p:spPr>
          <a:xfrm>
            <a:off x="742122" y="1020418"/>
            <a:ext cx="5782503" cy="5724938"/>
          </a:xfrm>
        </p:spPr>
      </p:pic>
      <p:pic>
        <p:nvPicPr>
          <p:cNvPr id="6" name="Content Placeholder 5">
            <a:extLst>
              <a:ext uri="{FF2B5EF4-FFF2-40B4-BE49-F238E27FC236}">
                <a16:creationId xmlns:a16="http://schemas.microsoft.com/office/drawing/2014/main" id="{EECA5B5A-FA2B-4374-A2CC-D9E0C66D7822}"/>
              </a:ext>
            </a:extLst>
          </p:cNvPr>
          <p:cNvPicPr>
            <a:picLocks noGrp="1" noChangeAspect="1"/>
          </p:cNvPicPr>
          <p:nvPr>
            <p:ph sz="half" idx="2"/>
          </p:nvPr>
        </p:nvPicPr>
        <p:blipFill>
          <a:blip r:embed="rId3"/>
          <a:stretch>
            <a:fillRect/>
          </a:stretch>
        </p:blipFill>
        <p:spPr>
          <a:xfrm>
            <a:off x="6524625" y="1126435"/>
            <a:ext cx="5561358" cy="5618921"/>
          </a:xfrm>
        </p:spPr>
      </p:pic>
    </p:spTree>
    <p:extLst>
      <p:ext uri="{BB962C8B-B14F-4D97-AF65-F5344CB8AC3E}">
        <p14:creationId xmlns:p14="http://schemas.microsoft.com/office/powerpoint/2010/main" val="908795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4454-2D1D-4DE4-8F61-2A4D01AE9FCE}"/>
              </a:ext>
            </a:extLst>
          </p:cNvPr>
          <p:cNvSpPr>
            <a:spLocks noGrp="1"/>
          </p:cNvSpPr>
          <p:nvPr>
            <p:ph type="title"/>
          </p:nvPr>
        </p:nvSpPr>
        <p:spPr>
          <a:xfrm>
            <a:off x="795130" y="119270"/>
            <a:ext cx="11224592" cy="828997"/>
          </a:xfrm>
        </p:spPr>
        <p:txBody>
          <a:bodyPr>
            <a:normAutofit fontScale="90000"/>
          </a:bodyPr>
          <a:lstStyle/>
          <a:p>
            <a:r>
              <a:rPr lang="en-US" dirty="0"/>
              <a:t>                        </a:t>
            </a:r>
            <a:r>
              <a:rPr lang="en-US" b="1" u="sng" dirty="0" err="1">
                <a:solidFill>
                  <a:srgbClr val="00B050"/>
                </a:solidFill>
              </a:rPr>
              <a:t>Bahá’í</a:t>
            </a:r>
            <a:r>
              <a:rPr lang="en-US" b="1" u="sng" dirty="0">
                <a:solidFill>
                  <a:srgbClr val="00B050"/>
                </a:solidFill>
              </a:rPr>
              <a:t> Houses of Worship </a:t>
            </a:r>
            <a:br>
              <a:rPr lang="en-US" dirty="0"/>
            </a:br>
            <a:br>
              <a:rPr lang="en-US" dirty="0"/>
            </a:br>
            <a:endParaRPr lang="en-US" dirty="0"/>
          </a:p>
        </p:txBody>
      </p:sp>
      <p:pic>
        <p:nvPicPr>
          <p:cNvPr id="8" name="Content Placeholder 7">
            <a:extLst>
              <a:ext uri="{FF2B5EF4-FFF2-40B4-BE49-F238E27FC236}">
                <a16:creationId xmlns:a16="http://schemas.microsoft.com/office/drawing/2014/main" id="{DB5B956B-598A-4CDF-97FB-BAE5BA95C802}"/>
              </a:ext>
            </a:extLst>
          </p:cNvPr>
          <p:cNvPicPr>
            <a:picLocks noGrp="1" noChangeAspect="1"/>
          </p:cNvPicPr>
          <p:nvPr>
            <p:ph sz="half" idx="2"/>
          </p:nvPr>
        </p:nvPicPr>
        <p:blipFill>
          <a:blip r:embed="rId2"/>
          <a:stretch>
            <a:fillRect/>
          </a:stretch>
        </p:blipFill>
        <p:spPr>
          <a:xfrm>
            <a:off x="5976730" y="2233788"/>
            <a:ext cx="6042992" cy="4480891"/>
          </a:xfrm>
        </p:spPr>
      </p:pic>
      <p:sp>
        <p:nvSpPr>
          <p:cNvPr id="3" name="Content Placeholder 2"/>
          <p:cNvSpPr>
            <a:spLocks noGrp="1"/>
          </p:cNvSpPr>
          <p:nvPr>
            <p:ph sz="half" idx="1"/>
          </p:nvPr>
        </p:nvSpPr>
        <p:spPr>
          <a:xfrm>
            <a:off x="795130" y="2285999"/>
            <a:ext cx="5024256" cy="3581401"/>
          </a:xfrm>
        </p:spPr>
        <p:txBody>
          <a:bodyPr/>
          <a:lstStyle/>
          <a:p>
            <a:r>
              <a:rPr lang="en-US" dirty="0"/>
              <a:t>Dispersed to different continents</a:t>
            </a:r>
          </a:p>
          <a:p>
            <a:r>
              <a:rPr lang="en-US" dirty="0"/>
              <a:t>Open to adherents of all religions</a:t>
            </a:r>
          </a:p>
        </p:txBody>
      </p:sp>
    </p:spTree>
    <p:extLst>
      <p:ext uri="{BB962C8B-B14F-4D97-AF65-F5344CB8AC3E}">
        <p14:creationId xmlns:p14="http://schemas.microsoft.com/office/powerpoint/2010/main" val="3875548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2F29-89E5-4CD7-93B1-1819FD8EE98E}"/>
              </a:ext>
            </a:extLst>
          </p:cNvPr>
          <p:cNvSpPr>
            <a:spLocks noGrp="1"/>
          </p:cNvSpPr>
          <p:nvPr>
            <p:ph type="title"/>
          </p:nvPr>
        </p:nvSpPr>
        <p:spPr>
          <a:xfrm>
            <a:off x="781878" y="0"/>
            <a:ext cx="11410122" cy="654756"/>
          </a:xfrm>
        </p:spPr>
        <p:txBody>
          <a:bodyPr>
            <a:normAutofit/>
          </a:bodyPr>
          <a:lstStyle/>
          <a:p>
            <a:r>
              <a:rPr lang="en-US" sz="2000" dirty="0"/>
              <a:t>                                                                   </a:t>
            </a:r>
            <a:r>
              <a:rPr lang="en-US" sz="4000" b="1" u="sng" dirty="0"/>
              <a:t>Muslim Mosques</a:t>
            </a:r>
          </a:p>
        </p:txBody>
      </p:sp>
      <p:pic>
        <p:nvPicPr>
          <p:cNvPr id="8" name="Content Placeholder 7">
            <a:extLst>
              <a:ext uri="{FF2B5EF4-FFF2-40B4-BE49-F238E27FC236}">
                <a16:creationId xmlns:a16="http://schemas.microsoft.com/office/drawing/2014/main" id="{D25C9DA4-28B5-4517-BFBA-F27DEE630B2E}"/>
              </a:ext>
            </a:extLst>
          </p:cNvPr>
          <p:cNvPicPr>
            <a:picLocks noGrp="1" noChangeAspect="1"/>
          </p:cNvPicPr>
          <p:nvPr>
            <p:ph sz="half" idx="2"/>
          </p:nvPr>
        </p:nvPicPr>
        <p:blipFill>
          <a:blip r:embed="rId2"/>
          <a:stretch>
            <a:fillRect/>
          </a:stretch>
        </p:blipFill>
        <p:spPr>
          <a:xfrm>
            <a:off x="5950227" y="1484244"/>
            <a:ext cx="6082748" cy="5373756"/>
          </a:xfrm>
        </p:spPr>
      </p:pic>
      <p:sp>
        <p:nvSpPr>
          <p:cNvPr id="3" name="Content Placeholder 2"/>
          <p:cNvSpPr>
            <a:spLocks noGrp="1"/>
          </p:cNvSpPr>
          <p:nvPr>
            <p:ph sz="half" idx="1"/>
          </p:nvPr>
        </p:nvSpPr>
        <p:spPr>
          <a:xfrm>
            <a:off x="654756" y="1320801"/>
            <a:ext cx="5164630" cy="5429956"/>
          </a:xfrm>
        </p:spPr>
        <p:txBody>
          <a:bodyPr>
            <a:normAutofit/>
          </a:bodyPr>
          <a:lstStyle/>
          <a:p>
            <a:r>
              <a:rPr lang="en-US" dirty="0"/>
              <a:t>Space for community assembly </a:t>
            </a:r>
          </a:p>
          <a:p>
            <a:r>
              <a:rPr lang="en-US" dirty="0"/>
              <a:t> Not viewed as a sanctified place</a:t>
            </a:r>
          </a:p>
          <a:p>
            <a:r>
              <a:rPr lang="en-US" dirty="0"/>
              <a:t> Attention to cardinal directions is emphasized— e.g., pulpit at end of a courtyard faces Makkah. </a:t>
            </a:r>
          </a:p>
          <a:p>
            <a:r>
              <a:rPr lang="en-US" dirty="0"/>
              <a:t>Distinctive feature is a minaret, a tower where a man known as a muezzin summons people to worship. </a:t>
            </a:r>
          </a:p>
          <a:p>
            <a:r>
              <a:rPr lang="en-US" dirty="0"/>
              <a:t>Masjid al-Haram in Mecca is the site of the oldest Mosque</a:t>
            </a:r>
          </a:p>
          <a:p>
            <a:r>
              <a:rPr lang="en-US" dirty="0"/>
              <a:t>.site of Kaaba </a:t>
            </a:r>
          </a:p>
          <a:p>
            <a:r>
              <a:rPr lang="en-US" dirty="0"/>
              <a:t> central destination of hajj - pilgrimage</a:t>
            </a:r>
          </a:p>
        </p:txBody>
      </p:sp>
    </p:spTree>
    <p:extLst>
      <p:ext uri="{BB962C8B-B14F-4D97-AF65-F5344CB8AC3E}">
        <p14:creationId xmlns:p14="http://schemas.microsoft.com/office/powerpoint/2010/main" val="898824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D666-19B6-43B2-94FB-8618AC166CE3}"/>
              </a:ext>
            </a:extLst>
          </p:cNvPr>
          <p:cNvSpPr>
            <a:spLocks noGrp="1"/>
          </p:cNvSpPr>
          <p:nvPr>
            <p:ph type="title"/>
          </p:nvPr>
        </p:nvSpPr>
        <p:spPr>
          <a:xfrm>
            <a:off x="755374" y="92766"/>
            <a:ext cx="5769251" cy="927651"/>
          </a:xfrm>
        </p:spPr>
        <p:txBody>
          <a:bodyPr>
            <a:normAutofit fontScale="90000"/>
          </a:bodyPr>
          <a:lstStyle/>
          <a:p>
            <a:r>
              <a:rPr lang="en-US" dirty="0"/>
              <a:t>Buddhist Pagodas</a:t>
            </a:r>
            <a:br>
              <a:rPr lang="en-US" dirty="0"/>
            </a:br>
            <a:endParaRPr lang="en-US" dirty="0"/>
          </a:p>
        </p:txBody>
      </p:sp>
      <p:sp>
        <p:nvSpPr>
          <p:cNvPr id="3" name="Content Placeholder 2">
            <a:extLst>
              <a:ext uri="{FF2B5EF4-FFF2-40B4-BE49-F238E27FC236}">
                <a16:creationId xmlns:a16="http://schemas.microsoft.com/office/drawing/2014/main" id="{F3611DD5-E87A-4BA5-829C-94054193624B}"/>
              </a:ext>
            </a:extLst>
          </p:cNvPr>
          <p:cNvSpPr>
            <a:spLocks noGrp="1"/>
          </p:cNvSpPr>
          <p:nvPr>
            <p:ph sz="half" idx="1"/>
          </p:nvPr>
        </p:nvSpPr>
        <p:spPr>
          <a:xfrm>
            <a:off x="755374" y="1241779"/>
            <a:ext cx="5064012" cy="5490326"/>
          </a:xfrm>
        </p:spPr>
        <p:txBody>
          <a:bodyPr>
            <a:normAutofit/>
          </a:bodyPr>
          <a:lstStyle/>
          <a:p>
            <a:endParaRPr lang="en-US" dirty="0"/>
          </a:p>
          <a:p>
            <a:r>
              <a:rPr lang="en-US" dirty="0"/>
              <a:t> Prominent and ornate element on landscape that often includes tall, many sided towers arranged in a series of tiers, balconies, and slanting roofs. </a:t>
            </a:r>
          </a:p>
          <a:p>
            <a:r>
              <a:rPr lang="en-US" dirty="0"/>
              <a:t>Sometimes contain relics believed to be a portion of Buddha’s body or clothing.</a:t>
            </a:r>
          </a:p>
          <a:p>
            <a:r>
              <a:rPr lang="en-US" dirty="0"/>
              <a:t>Not designed for congregational worship</a:t>
            </a:r>
          </a:p>
        </p:txBody>
      </p:sp>
      <p:pic>
        <p:nvPicPr>
          <p:cNvPr id="6" name="Content Placeholder 5">
            <a:extLst>
              <a:ext uri="{FF2B5EF4-FFF2-40B4-BE49-F238E27FC236}">
                <a16:creationId xmlns:a16="http://schemas.microsoft.com/office/drawing/2014/main" id="{4470BF17-AAFB-43C7-920E-0D9A62840B66}"/>
              </a:ext>
            </a:extLst>
          </p:cNvPr>
          <p:cNvPicPr>
            <a:picLocks noGrp="1" noChangeAspect="1"/>
          </p:cNvPicPr>
          <p:nvPr>
            <p:ph sz="half" idx="2"/>
          </p:nvPr>
        </p:nvPicPr>
        <p:blipFill>
          <a:blip r:embed="rId2"/>
          <a:stretch>
            <a:fillRect/>
          </a:stretch>
        </p:blipFill>
        <p:spPr>
          <a:xfrm>
            <a:off x="6524625" y="384314"/>
            <a:ext cx="5574610" cy="6473686"/>
          </a:xfrm>
        </p:spPr>
      </p:pic>
    </p:spTree>
    <p:extLst>
      <p:ext uri="{BB962C8B-B14F-4D97-AF65-F5344CB8AC3E}">
        <p14:creationId xmlns:p14="http://schemas.microsoft.com/office/powerpoint/2010/main" val="2405428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47950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468" y="0"/>
            <a:ext cx="11430000" cy="6858000"/>
          </a:xfrm>
        </p:spPr>
      </p:pic>
    </p:spTree>
    <p:extLst>
      <p:ext uri="{BB962C8B-B14F-4D97-AF65-F5344CB8AC3E}">
        <p14:creationId xmlns:p14="http://schemas.microsoft.com/office/powerpoint/2010/main" val="2321775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0942-1D51-4830-A67E-BC3E7B46AC48}"/>
              </a:ext>
            </a:extLst>
          </p:cNvPr>
          <p:cNvSpPr>
            <a:spLocks noGrp="1"/>
          </p:cNvSpPr>
          <p:nvPr>
            <p:ph type="title"/>
          </p:nvPr>
        </p:nvSpPr>
        <p:spPr>
          <a:xfrm>
            <a:off x="1371600" y="92766"/>
            <a:ext cx="9601200" cy="1033670"/>
          </a:xfrm>
        </p:spPr>
        <p:txBody>
          <a:bodyPr/>
          <a:lstStyle/>
          <a:p>
            <a:r>
              <a:rPr lang="en-US" dirty="0"/>
              <a:t>             </a:t>
            </a:r>
            <a:r>
              <a:rPr lang="en-US" b="1" u="sng" dirty="0">
                <a:solidFill>
                  <a:srgbClr val="000099"/>
                </a:solidFill>
              </a:rPr>
              <a:t>Buddhism Scared Places</a:t>
            </a:r>
          </a:p>
        </p:txBody>
      </p:sp>
      <p:pic>
        <p:nvPicPr>
          <p:cNvPr id="6" name="Content Placeholder 5">
            <a:extLst>
              <a:ext uri="{FF2B5EF4-FFF2-40B4-BE49-F238E27FC236}">
                <a16:creationId xmlns:a16="http://schemas.microsoft.com/office/drawing/2014/main" id="{E8EB8277-DDF3-4894-A54A-4B33A4B90DD4}"/>
              </a:ext>
            </a:extLst>
          </p:cNvPr>
          <p:cNvPicPr>
            <a:picLocks noGrp="1" noChangeAspect="1"/>
          </p:cNvPicPr>
          <p:nvPr>
            <p:ph sz="half" idx="1"/>
          </p:nvPr>
        </p:nvPicPr>
        <p:blipFill>
          <a:blip r:embed="rId2"/>
          <a:stretch>
            <a:fillRect/>
          </a:stretch>
        </p:blipFill>
        <p:spPr>
          <a:xfrm>
            <a:off x="715618" y="1126436"/>
            <a:ext cx="5104158" cy="5731564"/>
          </a:xfrm>
        </p:spPr>
      </p:pic>
      <p:pic>
        <p:nvPicPr>
          <p:cNvPr id="8" name="Content Placeholder 7">
            <a:extLst>
              <a:ext uri="{FF2B5EF4-FFF2-40B4-BE49-F238E27FC236}">
                <a16:creationId xmlns:a16="http://schemas.microsoft.com/office/drawing/2014/main" id="{70A2BE09-8C48-46EB-ACFC-1B65D8F8A8BD}"/>
              </a:ext>
            </a:extLst>
          </p:cNvPr>
          <p:cNvPicPr>
            <a:picLocks noGrp="1" noChangeAspect="1"/>
          </p:cNvPicPr>
          <p:nvPr>
            <p:ph sz="half" idx="2"/>
          </p:nvPr>
        </p:nvPicPr>
        <p:blipFill>
          <a:blip r:embed="rId3"/>
          <a:stretch>
            <a:fillRect/>
          </a:stretch>
        </p:blipFill>
        <p:spPr>
          <a:xfrm>
            <a:off x="5936974" y="1126436"/>
            <a:ext cx="6255025" cy="5731564"/>
          </a:xfrm>
        </p:spPr>
      </p:pic>
    </p:spTree>
    <p:extLst>
      <p:ext uri="{BB962C8B-B14F-4D97-AF65-F5344CB8AC3E}">
        <p14:creationId xmlns:p14="http://schemas.microsoft.com/office/powerpoint/2010/main" val="2365776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F2BE-307D-4222-9EFC-21E96C1F5507}"/>
              </a:ext>
            </a:extLst>
          </p:cNvPr>
          <p:cNvSpPr>
            <a:spLocks noGrp="1"/>
          </p:cNvSpPr>
          <p:nvPr>
            <p:ph type="title"/>
          </p:nvPr>
        </p:nvSpPr>
        <p:spPr>
          <a:xfrm>
            <a:off x="1371600" y="0"/>
            <a:ext cx="9601200" cy="848139"/>
          </a:xfrm>
        </p:spPr>
        <p:txBody>
          <a:bodyPr/>
          <a:lstStyle/>
          <a:p>
            <a:r>
              <a:rPr lang="en-US" dirty="0"/>
              <a:t>                   </a:t>
            </a:r>
            <a:r>
              <a:rPr lang="en-US" b="1" u="sng" dirty="0"/>
              <a:t>Treatment of the Dead</a:t>
            </a:r>
          </a:p>
        </p:txBody>
      </p:sp>
      <p:sp>
        <p:nvSpPr>
          <p:cNvPr id="3" name="Content Placeholder 2">
            <a:extLst>
              <a:ext uri="{FF2B5EF4-FFF2-40B4-BE49-F238E27FC236}">
                <a16:creationId xmlns:a16="http://schemas.microsoft.com/office/drawing/2014/main" id="{748F9727-4E40-4527-89AF-D9D04EA01564}"/>
              </a:ext>
            </a:extLst>
          </p:cNvPr>
          <p:cNvSpPr>
            <a:spLocks noGrp="1"/>
          </p:cNvSpPr>
          <p:nvPr>
            <p:ph idx="1"/>
          </p:nvPr>
        </p:nvSpPr>
        <p:spPr>
          <a:xfrm>
            <a:off x="834887" y="1550504"/>
            <a:ext cx="11184835" cy="5307496"/>
          </a:xfrm>
        </p:spPr>
        <p:txBody>
          <a:bodyPr/>
          <a:lstStyle/>
          <a:p>
            <a:r>
              <a:rPr lang="en-US" sz="3600" dirty="0">
                <a:solidFill>
                  <a:srgbClr val="002060"/>
                </a:solidFill>
              </a:rPr>
              <a:t>Burial:  Christian - Jewish - Muslim - Chinese - Bali (Hindu, animism, ancestor worship mix) </a:t>
            </a:r>
          </a:p>
          <a:p>
            <a:r>
              <a:rPr lang="en-US" sz="3600" dirty="0">
                <a:solidFill>
                  <a:srgbClr val="006600"/>
                </a:solidFill>
              </a:rPr>
              <a:t>Exposed:  Zoroastrian - Tibetan Buddhist </a:t>
            </a:r>
          </a:p>
          <a:p>
            <a:r>
              <a:rPr lang="en-US" sz="3600" dirty="0">
                <a:solidFill>
                  <a:srgbClr val="CC0099"/>
                </a:solidFill>
              </a:rPr>
              <a:t>Cremate: Hindu</a:t>
            </a:r>
          </a:p>
        </p:txBody>
      </p:sp>
    </p:spTree>
    <p:extLst>
      <p:ext uri="{BB962C8B-B14F-4D97-AF65-F5344CB8AC3E}">
        <p14:creationId xmlns:p14="http://schemas.microsoft.com/office/powerpoint/2010/main" val="2312960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038C-FF3B-4179-BE62-2678C48277B0}"/>
              </a:ext>
            </a:extLst>
          </p:cNvPr>
          <p:cNvSpPr>
            <a:spLocks noGrp="1"/>
          </p:cNvSpPr>
          <p:nvPr>
            <p:ph type="title"/>
          </p:nvPr>
        </p:nvSpPr>
        <p:spPr>
          <a:xfrm>
            <a:off x="675861" y="119270"/>
            <a:ext cx="10296939" cy="1020417"/>
          </a:xfrm>
        </p:spPr>
        <p:txBody>
          <a:bodyPr/>
          <a:lstStyle/>
          <a:p>
            <a:r>
              <a:rPr lang="en-US" dirty="0"/>
              <a:t>CULTURAL LANDSCAPE </a:t>
            </a:r>
          </a:p>
        </p:txBody>
      </p:sp>
      <p:sp>
        <p:nvSpPr>
          <p:cNvPr id="3" name="Content Placeholder 2">
            <a:extLst>
              <a:ext uri="{FF2B5EF4-FFF2-40B4-BE49-F238E27FC236}">
                <a16:creationId xmlns:a16="http://schemas.microsoft.com/office/drawing/2014/main" id="{A1FC3C6E-122B-49CE-9E5F-4AE155FD5258}"/>
              </a:ext>
            </a:extLst>
          </p:cNvPr>
          <p:cNvSpPr>
            <a:spLocks noGrp="1"/>
          </p:cNvSpPr>
          <p:nvPr>
            <p:ph sz="half" idx="1"/>
          </p:nvPr>
        </p:nvSpPr>
        <p:spPr>
          <a:xfrm>
            <a:off x="848139" y="861391"/>
            <a:ext cx="3909391" cy="5844209"/>
          </a:xfrm>
        </p:spPr>
        <p:txBody>
          <a:bodyPr/>
          <a:lstStyle/>
          <a:p>
            <a:r>
              <a:rPr lang="en-US" dirty="0"/>
              <a:t>Christian structures </a:t>
            </a:r>
          </a:p>
          <a:p>
            <a:r>
              <a:rPr lang="en-US" dirty="0"/>
              <a:t>Roman Catholics – cathedral is literally the house of God, so the focal point and large</a:t>
            </a:r>
          </a:p>
          <a:p>
            <a:endParaRPr lang="en-US" dirty="0"/>
          </a:p>
          <a:p>
            <a:endParaRPr lang="en-US" dirty="0"/>
          </a:p>
          <a:p>
            <a:r>
              <a:rPr lang="en-US" dirty="0"/>
              <a:t>PROTESTANT STRUCTURES Buildings are merely a place to assemble</a:t>
            </a:r>
          </a:p>
          <a:p>
            <a:endParaRPr lang="en-US" dirty="0"/>
          </a:p>
        </p:txBody>
      </p:sp>
      <p:pic>
        <p:nvPicPr>
          <p:cNvPr id="6" name="Content Placeholder 5">
            <a:extLst>
              <a:ext uri="{FF2B5EF4-FFF2-40B4-BE49-F238E27FC236}">
                <a16:creationId xmlns:a16="http://schemas.microsoft.com/office/drawing/2014/main" id="{76E0E5D9-5A3A-4183-8F7F-8CCA2B8EE787}"/>
              </a:ext>
            </a:extLst>
          </p:cNvPr>
          <p:cNvPicPr>
            <a:picLocks noGrp="1" noChangeAspect="1"/>
          </p:cNvPicPr>
          <p:nvPr>
            <p:ph sz="half" idx="2"/>
          </p:nvPr>
        </p:nvPicPr>
        <p:blipFill>
          <a:blip r:embed="rId2"/>
          <a:stretch>
            <a:fillRect/>
          </a:stretch>
        </p:blipFill>
        <p:spPr>
          <a:xfrm>
            <a:off x="5062331" y="1020416"/>
            <a:ext cx="7010400" cy="5685183"/>
          </a:xfrm>
        </p:spPr>
      </p:pic>
    </p:spTree>
    <p:extLst>
      <p:ext uri="{BB962C8B-B14F-4D97-AF65-F5344CB8AC3E}">
        <p14:creationId xmlns:p14="http://schemas.microsoft.com/office/powerpoint/2010/main" val="203255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674E-BD8F-44ED-B9FA-5CDC1871DE2C}"/>
              </a:ext>
            </a:extLst>
          </p:cNvPr>
          <p:cNvSpPr>
            <a:spLocks noGrp="1"/>
          </p:cNvSpPr>
          <p:nvPr>
            <p:ph type="title"/>
          </p:nvPr>
        </p:nvSpPr>
        <p:spPr>
          <a:xfrm>
            <a:off x="768626" y="132522"/>
            <a:ext cx="11423374" cy="1020417"/>
          </a:xfrm>
        </p:spPr>
        <p:txBody>
          <a:bodyPr>
            <a:normAutofit fontScale="90000"/>
          </a:bodyPr>
          <a:lstStyle/>
          <a:p>
            <a:r>
              <a:rPr lang="en-US" sz="3600" b="1" u="sng" dirty="0"/>
              <a:t>ISLAMIC MOSQUES</a:t>
            </a:r>
            <a:r>
              <a:rPr lang="en-US" sz="3100" b="1" u="sng" dirty="0"/>
              <a:t>: </a:t>
            </a:r>
            <a:r>
              <a:rPr lang="en-US" sz="3100" b="1" dirty="0">
                <a:solidFill>
                  <a:srgbClr val="000099"/>
                </a:solidFill>
              </a:rPr>
              <a:t> </a:t>
            </a:r>
            <a:r>
              <a:rPr lang="en-US" sz="2700" b="1" dirty="0">
                <a:solidFill>
                  <a:srgbClr val="000099"/>
                </a:solidFill>
              </a:rPr>
              <a:t>meaning place of worship and/or gathering, with the pulpit facing towards Mecca or Makkah, Generally having minarets or tall slender towers. The Blue Mosque in Istanbul Turkey.  </a:t>
            </a:r>
            <a:br>
              <a:rPr lang="en-US" b="1" dirty="0">
                <a:solidFill>
                  <a:srgbClr val="000099"/>
                </a:solidFill>
              </a:rPr>
            </a:br>
            <a:r>
              <a:rPr lang="en-US" b="1" u="sng" dirty="0"/>
              <a:t> </a:t>
            </a:r>
          </a:p>
        </p:txBody>
      </p:sp>
      <p:pic>
        <p:nvPicPr>
          <p:cNvPr id="8" name="Content Placeholder 7">
            <a:extLst>
              <a:ext uri="{FF2B5EF4-FFF2-40B4-BE49-F238E27FC236}">
                <a16:creationId xmlns:a16="http://schemas.microsoft.com/office/drawing/2014/main" id="{EF2F0B18-E162-4CC4-8A04-CC0648AC6556}"/>
              </a:ext>
            </a:extLst>
          </p:cNvPr>
          <p:cNvPicPr>
            <a:picLocks noGrp="1" noChangeAspect="1"/>
          </p:cNvPicPr>
          <p:nvPr>
            <p:ph sz="half" idx="1"/>
          </p:nvPr>
        </p:nvPicPr>
        <p:blipFill>
          <a:blip r:embed="rId2"/>
          <a:stretch>
            <a:fillRect/>
          </a:stretch>
        </p:blipFill>
        <p:spPr>
          <a:xfrm>
            <a:off x="874713" y="1404731"/>
            <a:ext cx="5649912" cy="5658678"/>
          </a:xfrm>
        </p:spPr>
      </p:pic>
      <p:pic>
        <p:nvPicPr>
          <p:cNvPr id="6" name="Content Placeholder 5">
            <a:extLst>
              <a:ext uri="{FF2B5EF4-FFF2-40B4-BE49-F238E27FC236}">
                <a16:creationId xmlns:a16="http://schemas.microsoft.com/office/drawing/2014/main" id="{52AD1E90-DBC3-4E26-A1CB-994873FFABE5}"/>
              </a:ext>
            </a:extLst>
          </p:cNvPr>
          <p:cNvPicPr>
            <a:picLocks noGrp="1" noChangeAspect="1"/>
          </p:cNvPicPr>
          <p:nvPr>
            <p:ph sz="half" idx="2"/>
          </p:nvPr>
        </p:nvPicPr>
        <p:blipFill>
          <a:blip r:embed="rId3"/>
          <a:stretch>
            <a:fillRect/>
          </a:stretch>
        </p:blipFill>
        <p:spPr>
          <a:xfrm>
            <a:off x="6524625" y="1404731"/>
            <a:ext cx="5481845" cy="5353878"/>
          </a:xfrm>
        </p:spPr>
      </p:pic>
    </p:spTree>
    <p:extLst>
      <p:ext uri="{BB962C8B-B14F-4D97-AF65-F5344CB8AC3E}">
        <p14:creationId xmlns:p14="http://schemas.microsoft.com/office/powerpoint/2010/main" val="4216002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73EA-E1B9-4922-89AC-4FEC5D2AECA4}"/>
              </a:ext>
            </a:extLst>
          </p:cNvPr>
          <p:cNvSpPr>
            <a:spLocks noGrp="1"/>
          </p:cNvSpPr>
          <p:nvPr>
            <p:ph type="title"/>
          </p:nvPr>
        </p:nvSpPr>
        <p:spPr>
          <a:xfrm>
            <a:off x="821636" y="119271"/>
            <a:ext cx="4876799" cy="1113181"/>
          </a:xfrm>
        </p:spPr>
        <p:txBody>
          <a:bodyPr/>
          <a:lstStyle/>
          <a:p>
            <a:r>
              <a:rPr lang="en-US" b="1" u="sng" dirty="0">
                <a:solidFill>
                  <a:schemeClr val="accent6">
                    <a:lumMod val="50000"/>
                  </a:schemeClr>
                </a:solidFill>
              </a:rPr>
              <a:t>Jewish Synagogues </a:t>
            </a:r>
          </a:p>
        </p:txBody>
      </p:sp>
      <p:sp>
        <p:nvSpPr>
          <p:cNvPr id="3" name="Content Placeholder 2">
            <a:extLst>
              <a:ext uri="{FF2B5EF4-FFF2-40B4-BE49-F238E27FC236}">
                <a16:creationId xmlns:a16="http://schemas.microsoft.com/office/drawing/2014/main" id="{5BD9CF69-EA11-4C8D-9B46-E49611ABB768}"/>
              </a:ext>
            </a:extLst>
          </p:cNvPr>
          <p:cNvSpPr>
            <a:spLocks noGrp="1"/>
          </p:cNvSpPr>
          <p:nvPr>
            <p:ph sz="half" idx="1"/>
          </p:nvPr>
        </p:nvSpPr>
        <p:spPr>
          <a:xfrm>
            <a:off x="715618" y="1630017"/>
            <a:ext cx="3511826" cy="5227983"/>
          </a:xfrm>
        </p:spPr>
        <p:txBody>
          <a:bodyPr/>
          <a:lstStyle/>
          <a:p>
            <a:r>
              <a:rPr lang="en-US" dirty="0">
                <a:solidFill>
                  <a:srgbClr val="002060"/>
                </a:solidFill>
              </a:rPr>
              <a:t>The </a:t>
            </a:r>
            <a:r>
              <a:rPr lang="en-US" b="1" dirty="0">
                <a:solidFill>
                  <a:srgbClr val="002060"/>
                </a:solidFill>
              </a:rPr>
              <a:t>synagogue</a:t>
            </a:r>
            <a:r>
              <a:rPr lang="en-US" dirty="0">
                <a:solidFill>
                  <a:srgbClr val="002060"/>
                </a:solidFill>
              </a:rPr>
              <a:t> is the </a:t>
            </a:r>
            <a:r>
              <a:rPr lang="en-US" b="1" dirty="0">
                <a:solidFill>
                  <a:srgbClr val="002060"/>
                </a:solidFill>
              </a:rPr>
              <a:t>Jewish</a:t>
            </a:r>
            <a:r>
              <a:rPr lang="en-US" dirty="0">
                <a:solidFill>
                  <a:srgbClr val="002060"/>
                </a:solidFill>
              </a:rPr>
              <a:t> place of worship, but is also used as a place to study, and often as a community center as well</a:t>
            </a:r>
          </a:p>
          <a:p>
            <a:r>
              <a:rPr lang="en-US" dirty="0">
                <a:solidFill>
                  <a:srgbClr val="002060"/>
                </a:solidFill>
              </a:rPr>
              <a:t>The word synagogue comes from the Greek word for assembly</a:t>
            </a:r>
          </a:p>
          <a:p>
            <a:endParaRPr lang="en-US" dirty="0"/>
          </a:p>
        </p:txBody>
      </p:sp>
      <p:pic>
        <p:nvPicPr>
          <p:cNvPr id="6" name="Content Placeholder 5">
            <a:extLst>
              <a:ext uri="{FF2B5EF4-FFF2-40B4-BE49-F238E27FC236}">
                <a16:creationId xmlns:a16="http://schemas.microsoft.com/office/drawing/2014/main" id="{BD12DF81-A2D7-4B2D-9822-FC54728DC797}"/>
              </a:ext>
            </a:extLst>
          </p:cNvPr>
          <p:cNvPicPr>
            <a:picLocks noGrp="1" noChangeAspect="1"/>
          </p:cNvPicPr>
          <p:nvPr>
            <p:ph sz="half" idx="2"/>
          </p:nvPr>
        </p:nvPicPr>
        <p:blipFill>
          <a:blip r:embed="rId2"/>
          <a:stretch>
            <a:fillRect/>
          </a:stretch>
        </p:blipFill>
        <p:spPr>
          <a:xfrm>
            <a:off x="5499653" y="119270"/>
            <a:ext cx="6692348" cy="6612833"/>
          </a:xfrm>
        </p:spPr>
      </p:pic>
    </p:spTree>
    <p:extLst>
      <p:ext uri="{BB962C8B-B14F-4D97-AF65-F5344CB8AC3E}">
        <p14:creationId xmlns:p14="http://schemas.microsoft.com/office/powerpoint/2010/main" val="372686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0E22-A5C5-42F3-9473-B03AA147DFF9}"/>
              </a:ext>
            </a:extLst>
          </p:cNvPr>
          <p:cNvSpPr>
            <a:spLocks noGrp="1"/>
          </p:cNvSpPr>
          <p:nvPr>
            <p:ph type="title"/>
          </p:nvPr>
        </p:nvSpPr>
        <p:spPr>
          <a:xfrm>
            <a:off x="1371600" y="0"/>
            <a:ext cx="9601200" cy="914400"/>
          </a:xfrm>
        </p:spPr>
        <p:txBody>
          <a:bodyPr/>
          <a:lstStyle/>
          <a:p>
            <a:endParaRPr lang="en-US" dirty="0"/>
          </a:p>
        </p:txBody>
      </p:sp>
      <p:pic>
        <p:nvPicPr>
          <p:cNvPr id="5" name="Content Placeholder 4">
            <a:extLst>
              <a:ext uri="{FF2B5EF4-FFF2-40B4-BE49-F238E27FC236}">
                <a16:creationId xmlns:a16="http://schemas.microsoft.com/office/drawing/2014/main" id="{A949D0F1-1F58-4BD9-B5AB-5300ED254F36}"/>
              </a:ext>
            </a:extLst>
          </p:cNvPr>
          <p:cNvPicPr>
            <a:picLocks noGrp="1" noChangeAspect="1"/>
          </p:cNvPicPr>
          <p:nvPr>
            <p:ph idx="1"/>
          </p:nvPr>
        </p:nvPicPr>
        <p:blipFill>
          <a:blip r:embed="rId2"/>
          <a:stretch>
            <a:fillRect/>
          </a:stretch>
        </p:blipFill>
        <p:spPr>
          <a:xfrm>
            <a:off x="755374" y="1"/>
            <a:ext cx="11436626" cy="6858000"/>
          </a:xfrm>
        </p:spPr>
      </p:pic>
    </p:spTree>
    <p:extLst>
      <p:ext uri="{BB962C8B-B14F-4D97-AF65-F5344CB8AC3E}">
        <p14:creationId xmlns:p14="http://schemas.microsoft.com/office/powerpoint/2010/main" val="1993633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10F0-AC8D-43D1-92F4-FCAC453CC693}"/>
              </a:ext>
            </a:extLst>
          </p:cNvPr>
          <p:cNvSpPr>
            <a:spLocks noGrp="1"/>
          </p:cNvSpPr>
          <p:nvPr>
            <p:ph type="title"/>
          </p:nvPr>
        </p:nvSpPr>
        <p:spPr>
          <a:xfrm>
            <a:off x="795130" y="172278"/>
            <a:ext cx="5024256" cy="1484244"/>
          </a:xfrm>
        </p:spPr>
        <p:txBody>
          <a:bodyPr/>
          <a:lstStyle/>
          <a:p>
            <a:r>
              <a:rPr lang="en-US" dirty="0"/>
              <a:t>Hinduism </a:t>
            </a:r>
          </a:p>
        </p:txBody>
      </p:sp>
      <p:sp>
        <p:nvSpPr>
          <p:cNvPr id="3" name="Content Placeholder 2">
            <a:extLst>
              <a:ext uri="{FF2B5EF4-FFF2-40B4-BE49-F238E27FC236}">
                <a16:creationId xmlns:a16="http://schemas.microsoft.com/office/drawing/2014/main" id="{0DC15FA6-0D2F-4399-A7A5-5FC95BEB520A}"/>
              </a:ext>
            </a:extLst>
          </p:cNvPr>
          <p:cNvSpPr>
            <a:spLocks noGrp="1"/>
          </p:cNvSpPr>
          <p:nvPr>
            <p:ph sz="half" idx="1"/>
          </p:nvPr>
        </p:nvSpPr>
        <p:spPr>
          <a:xfrm>
            <a:off x="795129" y="967409"/>
            <a:ext cx="5539409" cy="5890591"/>
          </a:xfrm>
        </p:spPr>
        <p:txBody>
          <a:bodyPr>
            <a:normAutofit/>
          </a:bodyPr>
          <a:lstStyle/>
          <a:p>
            <a:r>
              <a:rPr lang="en-US" dirty="0"/>
              <a:t>Temple usually dedicated to one deity, designed to bring individuals closer to their gods.</a:t>
            </a:r>
          </a:p>
          <a:p>
            <a:r>
              <a:rPr lang="en-US" dirty="0"/>
              <a:t>It serves as a shrine to one or more gods and as a place for individual reflection and meditation</a:t>
            </a:r>
          </a:p>
          <a:p>
            <a:r>
              <a:rPr lang="en-US" dirty="0"/>
              <a:t>Most religious functions take place at home.</a:t>
            </a:r>
          </a:p>
          <a:p>
            <a:endParaRPr lang="en-US" dirty="0"/>
          </a:p>
          <a:p>
            <a:r>
              <a:rPr lang="en-US" dirty="0"/>
              <a:t>Sri </a:t>
            </a:r>
            <a:r>
              <a:rPr lang="en-US" dirty="0" err="1"/>
              <a:t>Ranganathaswamy</a:t>
            </a:r>
            <a:r>
              <a:rPr lang="en-US" dirty="0"/>
              <a:t>: Dedicated to Lord </a:t>
            </a:r>
            <a:r>
              <a:rPr lang="en-US" dirty="0" err="1"/>
              <a:t>Ranganatha</a:t>
            </a:r>
            <a:r>
              <a:rPr lang="en-US" dirty="0"/>
              <a:t> (a reclining form of Lord Vishnu), the Sri </a:t>
            </a:r>
            <a:r>
              <a:rPr lang="en-US" dirty="0" err="1"/>
              <a:t>Ranganathaswamy</a:t>
            </a:r>
            <a:r>
              <a:rPr lang="en-US" dirty="0"/>
              <a:t> Temple in </a:t>
            </a:r>
            <a:r>
              <a:rPr lang="en-US" dirty="0" err="1"/>
              <a:t>Srirangam</a:t>
            </a:r>
            <a:r>
              <a:rPr lang="en-US" dirty="0"/>
              <a:t>, India is an important shrine that receives millions of visitors and pilgrims every year. With an area of 156 acres (6,31,000 m²), the Sri </a:t>
            </a:r>
            <a:r>
              <a:rPr lang="en-US" dirty="0" err="1"/>
              <a:t>Ranganathaswamy</a:t>
            </a:r>
            <a:r>
              <a:rPr lang="en-US" dirty="0"/>
              <a:t> Temple is one of the largest religious complexes in the world. The oldest structure of the temple dates back to the 10th century.</a:t>
            </a:r>
          </a:p>
        </p:txBody>
      </p:sp>
      <p:pic>
        <p:nvPicPr>
          <p:cNvPr id="6" name="Content Placeholder 5">
            <a:extLst>
              <a:ext uri="{FF2B5EF4-FFF2-40B4-BE49-F238E27FC236}">
                <a16:creationId xmlns:a16="http://schemas.microsoft.com/office/drawing/2014/main" id="{442528DC-860E-467A-BB9D-297EC5106CFE}"/>
              </a:ext>
            </a:extLst>
          </p:cNvPr>
          <p:cNvPicPr>
            <a:picLocks noGrp="1" noChangeAspect="1"/>
          </p:cNvPicPr>
          <p:nvPr>
            <p:ph sz="half" idx="2"/>
          </p:nvPr>
        </p:nvPicPr>
        <p:blipFill>
          <a:blip r:embed="rId2"/>
          <a:stretch>
            <a:fillRect/>
          </a:stretch>
        </p:blipFill>
        <p:spPr>
          <a:xfrm>
            <a:off x="6524625" y="967409"/>
            <a:ext cx="5548105" cy="5632174"/>
          </a:xfrm>
        </p:spPr>
      </p:pic>
    </p:spTree>
    <p:extLst>
      <p:ext uri="{BB962C8B-B14F-4D97-AF65-F5344CB8AC3E}">
        <p14:creationId xmlns:p14="http://schemas.microsoft.com/office/powerpoint/2010/main" val="784171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076F-79ED-47B5-A85D-7FE61CB8CF34}"/>
              </a:ext>
            </a:extLst>
          </p:cNvPr>
          <p:cNvSpPr>
            <a:spLocks noGrp="1"/>
          </p:cNvSpPr>
          <p:nvPr>
            <p:ph type="title"/>
          </p:nvPr>
        </p:nvSpPr>
        <p:spPr>
          <a:xfrm>
            <a:off x="742122" y="92766"/>
            <a:ext cx="10230678" cy="914400"/>
          </a:xfrm>
        </p:spPr>
        <p:txBody>
          <a:bodyPr/>
          <a:lstStyle/>
          <a:p>
            <a:r>
              <a:rPr lang="en-US" b="1" u="sng" dirty="0"/>
              <a:t>Varanasi on the Ganges River</a:t>
            </a:r>
          </a:p>
        </p:txBody>
      </p:sp>
      <p:sp>
        <p:nvSpPr>
          <p:cNvPr id="3" name="Content Placeholder 2">
            <a:extLst>
              <a:ext uri="{FF2B5EF4-FFF2-40B4-BE49-F238E27FC236}">
                <a16:creationId xmlns:a16="http://schemas.microsoft.com/office/drawing/2014/main" id="{CF3D2D55-9031-4BEB-AA42-E301FA7338E3}"/>
              </a:ext>
            </a:extLst>
          </p:cNvPr>
          <p:cNvSpPr>
            <a:spLocks noGrp="1"/>
          </p:cNvSpPr>
          <p:nvPr>
            <p:ph sz="half" idx="1"/>
          </p:nvPr>
        </p:nvSpPr>
        <p:spPr>
          <a:xfrm>
            <a:off x="742122" y="874643"/>
            <a:ext cx="5077264" cy="5983357"/>
          </a:xfrm>
        </p:spPr>
        <p:txBody>
          <a:bodyPr>
            <a:normAutofit/>
          </a:bodyPr>
          <a:lstStyle/>
          <a:p>
            <a:r>
              <a:rPr lang="en-US" dirty="0"/>
              <a:t>Varanasi on the Ganges River is the holiest city in Hinduism and is over 3,000 years old. As the sun rises each day worshipers come to the </a:t>
            </a:r>
            <a:r>
              <a:rPr lang="en-US" dirty="0" err="1"/>
              <a:t>ghats</a:t>
            </a:r>
            <a:r>
              <a:rPr lang="en-US" dirty="0"/>
              <a:t> (steps) to perform rituals, such as washing themselves, drinking the river water, and making floating offerings. is the holiest city in Hinduism and is over 3,000 years old. As the sun rises each day worshipers come to the </a:t>
            </a:r>
            <a:r>
              <a:rPr lang="en-US" dirty="0" err="1"/>
              <a:t>ghats</a:t>
            </a:r>
            <a:r>
              <a:rPr lang="en-US" dirty="0"/>
              <a:t> (steps) to perform rituals, such as washing themselves, drinking the river water, and making floating offerings. </a:t>
            </a:r>
          </a:p>
          <a:p>
            <a:r>
              <a:rPr lang="en-US" dirty="0"/>
              <a:t>To die here is to be released from the cycle of life -- from reincarnation and reborn. If possible, Hindus want to die here, and then be burned on one of two funeral </a:t>
            </a:r>
            <a:r>
              <a:rPr lang="en-US" dirty="0" err="1"/>
              <a:t>ghats</a:t>
            </a:r>
            <a:r>
              <a:rPr lang="en-US" dirty="0"/>
              <a:t> -- which are clearly identified by the large piles of firewood.</a:t>
            </a:r>
          </a:p>
        </p:txBody>
      </p:sp>
      <p:pic>
        <p:nvPicPr>
          <p:cNvPr id="6" name="Content Placeholder 5">
            <a:extLst>
              <a:ext uri="{FF2B5EF4-FFF2-40B4-BE49-F238E27FC236}">
                <a16:creationId xmlns:a16="http://schemas.microsoft.com/office/drawing/2014/main" id="{79483ABF-58E2-41CD-BA20-3212D99CC371}"/>
              </a:ext>
            </a:extLst>
          </p:cNvPr>
          <p:cNvPicPr>
            <a:picLocks noGrp="1" noChangeAspect="1"/>
          </p:cNvPicPr>
          <p:nvPr>
            <p:ph sz="half" idx="2"/>
          </p:nvPr>
        </p:nvPicPr>
        <p:blipFill>
          <a:blip r:embed="rId2"/>
          <a:stretch>
            <a:fillRect/>
          </a:stretch>
        </p:blipFill>
        <p:spPr>
          <a:xfrm>
            <a:off x="5923723" y="1007166"/>
            <a:ext cx="6268278" cy="5850833"/>
          </a:xfrm>
        </p:spPr>
      </p:pic>
    </p:spTree>
    <p:extLst>
      <p:ext uri="{BB962C8B-B14F-4D97-AF65-F5344CB8AC3E}">
        <p14:creationId xmlns:p14="http://schemas.microsoft.com/office/powerpoint/2010/main" val="239537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42AC-1512-49A2-80F3-4742B3459E60}"/>
              </a:ext>
            </a:extLst>
          </p:cNvPr>
          <p:cNvSpPr>
            <a:spLocks noGrp="1"/>
          </p:cNvSpPr>
          <p:nvPr>
            <p:ph type="title"/>
          </p:nvPr>
        </p:nvSpPr>
        <p:spPr>
          <a:xfrm>
            <a:off x="861391" y="119270"/>
            <a:ext cx="10111409" cy="980660"/>
          </a:xfrm>
        </p:spPr>
        <p:txBody>
          <a:bodyPr/>
          <a:lstStyle/>
          <a:p>
            <a:r>
              <a:rPr lang="en-US" dirty="0"/>
              <a:t>BUDDHISM</a:t>
            </a:r>
          </a:p>
        </p:txBody>
      </p:sp>
      <p:sp>
        <p:nvSpPr>
          <p:cNvPr id="3" name="Content Placeholder 2">
            <a:extLst>
              <a:ext uri="{FF2B5EF4-FFF2-40B4-BE49-F238E27FC236}">
                <a16:creationId xmlns:a16="http://schemas.microsoft.com/office/drawing/2014/main" id="{56D032D6-F66D-4287-A7A2-5143352CE396}"/>
              </a:ext>
            </a:extLst>
          </p:cNvPr>
          <p:cNvSpPr>
            <a:spLocks noGrp="1"/>
          </p:cNvSpPr>
          <p:nvPr>
            <p:ph sz="half" idx="1"/>
          </p:nvPr>
        </p:nvSpPr>
        <p:spPr>
          <a:xfrm>
            <a:off x="755374" y="1099931"/>
            <a:ext cx="3896139" cy="4767470"/>
          </a:xfrm>
        </p:spPr>
        <p:txBody>
          <a:bodyPr/>
          <a:lstStyle/>
          <a:p>
            <a:pPr marL="0" indent="0">
              <a:buNone/>
            </a:pPr>
            <a:r>
              <a:rPr lang="en-US" dirty="0"/>
              <a:t>Temple or Pagoda, not designed for congregational worship,</a:t>
            </a:r>
          </a:p>
          <a:p>
            <a:pPr marL="0" indent="0">
              <a:buNone/>
            </a:pPr>
            <a:r>
              <a:rPr lang="en-US" dirty="0"/>
              <a:t>individual prayer or meditation is done in an adjacent temple remote monastery or in a home</a:t>
            </a:r>
          </a:p>
          <a:p>
            <a:pPr marL="0" indent="0">
              <a:buNone/>
            </a:pPr>
            <a:r>
              <a:rPr lang="en-US" dirty="0"/>
              <a:t>Many contain relics that Buddhist believe to be a portion of Buddhas body or clothing</a:t>
            </a:r>
          </a:p>
        </p:txBody>
      </p:sp>
      <p:pic>
        <p:nvPicPr>
          <p:cNvPr id="6" name="Content Placeholder 5">
            <a:extLst>
              <a:ext uri="{FF2B5EF4-FFF2-40B4-BE49-F238E27FC236}">
                <a16:creationId xmlns:a16="http://schemas.microsoft.com/office/drawing/2014/main" id="{8F3B08D5-3C55-4277-9AF5-AD640F038C02}"/>
              </a:ext>
            </a:extLst>
          </p:cNvPr>
          <p:cNvPicPr>
            <a:picLocks noGrp="1" noChangeAspect="1"/>
          </p:cNvPicPr>
          <p:nvPr>
            <p:ph sz="half" idx="2"/>
          </p:nvPr>
        </p:nvPicPr>
        <p:blipFill>
          <a:blip r:embed="rId2"/>
          <a:stretch>
            <a:fillRect/>
          </a:stretch>
        </p:blipFill>
        <p:spPr>
          <a:xfrm>
            <a:off x="4929809" y="119270"/>
            <a:ext cx="7262191" cy="6480313"/>
          </a:xfrm>
        </p:spPr>
      </p:pic>
    </p:spTree>
    <p:extLst>
      <p:ext uri="{BB962C8B-B14F-4D97-AF65-F5344CB8AC3E}">
        <p14:creationId xmlns:p14="http://schemas.microsoft.com/office/powerpoint/2010/main" val="1106734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A085-6830-4B6F-B79E-39040C550E19}"/>
              </a:ext>
            </a:extLst>
          </p:cNvPr>
          <p:cNvSpPr>
            <a:spLocks noGrp="1"/>
          </p:cNvSpPr>
          <p:nvPr>
            <p:ph type="title"/>
          </p:nvPr>
        </p:nvSpPr>
        <p:spPr>
          <a:xfrm>
            <a:off x="821635" y="0"/>
            <a:ext cx="10151165" cy="940904"/>
          </a:xfrm>
        </p:spPr>
        <p:txBody>
          <a:bodyPr/>
          <a:lstStyle/>
          <a:p>
            <a:r>
              <a:rPr lang="en-US" dirty="0"/>
              <a:t>                    </a:t>
            </a:r>
            <a:r>
              <a:rPr lang="en-US" b="1" u="sng" dirty="0"/>
              <a:t>What’s the Difference</a:t>
            </a:r>
          </a:p>
        </p:txBody>
      </p:sp>
      <p:sp>
        <p:nvSpPr>
          <p:cNvPr id="3" name="Content Placeholder 2">
            <a:extLst>
              <a:ext uri="{FF2B5EF4-FFF2-40B4-BE49-F238E27FC236}">
                <a16:creationId xmlns:a16="http://schemas.microsoft.com/office/drawing/2014/main" id="{2622AB22-7882-4ABF-926B-3F17FEA156C3}"/>
              </a:ext>
            </a:extLst>
          </p:cNvPr>
          <p:cNvSpPr>
            <a:spLocks noGrp="1"/>
          </p:cNvSpPr>
          <p:nvPr>
            <p:ph sz="half" idx="1"/>
          </p:nvPr>
        </p:nvSpPr>
        <p:spPr>
          <a:xfrm>
            <a:off x="821635" y="1046923"/>
            <a:ext cx="4997751" cy="5811078"/>
          </a:xfrm>
        </p:spPr>
        <p:txBody>
          <a:bodyPr>
            <a:normAutofit fontScale="92500" lnSpcReduction="20000"/>
          </a:bodyPr>
          <a:lstStyle/>
          <a:p>
            <a:r>
              <a:rPr lang="en-US" b="1" u="sng" dirty="0"/>
              <a:t>RELIGIOUS BOUNDARIES </a:t>
            </a:r>
          </a:p>
          <a:p>
            <a:r>
              <a:rPr lang="en-US" b="1" u="sng" dirty="0">
                <a:solidFill>
                  <a:srgbClr val="006600"/>
                </a:solidFill>
              </a:rPr>
              <a:t>Interfaith boundaries </a:t>
            </a:r>
            <a:r>
              <a:rPr lang="en-US" dirty="0">
                <a:solidFill>
                  <a:srgbClr val="006600"/>
                </a:solidFill>
              </a:rPr>
              <a:t>divide space between two or more religions.</a:t>
            </a:r>
          </a:p>
          <a:p>
            <a:r>
              <a:rPr lang="en-US" dirty="0">
                <a:solidFill>
                  <a:srgbClr val="006600"/>
                </a:solidFill>
              </a:rPr>
              <a:t>Ex: Nigeria (divided b/w Islam and Christianity)</a:t>
            </a:r>
          </a:p>
          <a:p>
            <a:r>
              <a:rPr lang="en-US" dirty="0">
                <a:solidFill>
                  <a:srgbClr val="006600"/>
                </a:solidFill>
              </a:rPr>
              <a:t> Islam prevails in the northern region, while Christianity and local religions prevail in the south. </a:t>
            </a:r>
          </a:p>
          <a:p>
            <a:r>
              <a:rPr lang="en-US" dirty="0">
                <a:solidFill>
                  <a:srgbClr val="006600"/>
                </a:solidFill>
              </a:rPr>
              <a:t>Such division causes power-based tensions for control of the one government.</a:t>
            </a:r>
          </a:p>
          <a:p>
            <a:endParaRPr lang="en-US" dirty="0">
              <a:solidFill>
                <a:srgbClr val="006600"/>
              </a:solidFill>
            </a:endParaRPr>
          </a:p>
          <a:p>
            <a:r>
              <a:rPr lang="en-US" b="1" u="sng" dirty="0" err="1">
                <a:solidFill>
                  <a:srgbClr val="002060"/>
                </a:solidFill>
              </a:rPr>
              <a:t>Intrafaith</a:t>
            </a:r>
            <a:r>
              <a:rPr lang="en-US" b="1" u="sng" dirty="0">
                <a:solidFill>
                  <a:srgbClr val="002060"/>
                </a:solidFill>
              </a:rPr>
              <a:t> boundaries </a:t>
            </a:r>
            <a:r>
              <a:rPr lang="en-US" dirty="0">
                <a:solidFill>
                  <a:srgbClr val="002060"/>
                </a:solidFill>
              </a:rPr>
              <a:t>divide space within one religion, often among denominations.</a:t>
            </a:r>
          </a:p>
          <a:p>
            <a:r>
              <a:rPr lang="en-US" dirty="0">
                <a:solidFill>
                  <a:srgbClr val="002060"/>
                </a:solidFill>
              </a:rPr>
              <a:t> Ex: Iraq (divided b/w Sunni and Shiite Islam) </a:t>
            </a:r>
          </a:p>
          <a:p>
            <a:r>
              <a:rPr lang="en-US" dirty="0">
                <a:solidFill>
                  <a:srgbClr val="002060"/>
                </a:solidFill>
              </a:rPr>
              <a:t>After the fall of the largely Sunni government controlled by Saddam, both Sunnis and Shiites are warring for control of the newly forming political landscape.</a:t>
            </a:r>
          </a:p>
          <a:p>
            <a:endParaRPr lang="en-US" dirty="0">
              <a:solidFill>
                <a:srgbClr val="006600"/>
              </a:solidFill>
            </a:endParaRPr>
          </a:p>
        </p:txBody>
      </p:sp>
      <p:sp>
        <p:nvSpPr>
          <p:cNvPr id="4" name="Content Placeholder 3">
            <a:extLst>
              <a:ext uri="{FF2B5EF4-FFF2-40B4-BE49-F238E27FC236}">
                <a16:creationId xmlns:a16="http://schemas.microsoft.com/office/drawing/2014/main" id="{8EFBD5F8-3F94-4D63-8979-308990496F8F}"/>
              </a:ext>
            </a:extLst>
          </p:cNvPr>
          <p:cNvSpPr>
            <a:spLocks noGrp="1"/>
          </p:cNvSpPr>
          <p:nvPr>
            <p:ph sz="half" idx="2"/>
          </p:nvPr>
        </p:nvSpPr>
        <p:spPr>
          <a:xfrm>
            <a:off x="6525402" y="1245705"/>
            <a:ext cx="5520823" cy="5512904"/>
          </a:xfrm>
        </p:spPr>
        <p:txBody>
          <a:bodyPr>
            <a:normAutofit fontScale="92500" lnSpcReduction="20000"/>
          </a:bodyPr>
          <a:lstStyle/>
          <a:p>
            <a:r>
              <a:rPr lang="en-US" b="1" u="sng" dirty="0">
                <a:solidFill>
                  <a:srgbClr val="008000"/>
                </a:solidFill>
              </a:rPr>
              <a:t>Secularism</a:t>
            </a:r>
            <a:r>
              <a:rPr lang="en-US" dirty="0">
                <a:solidFill>
                  <a:srgbClr val="008000"/>
                </a:solidFill>
              </a:rPr>
              <a:t> </a:t>
            </a:r>
            <a:r>
              <a:rPr lang="en-US" b="1" dirty="0">
                <a:solidFill>
                  <a:srgbClr val="008000"/>
                </a:solidFill>
              </a:rPr>
              <a:t>is the movement away from control of life by a religion. Secularist are often associated with being indifferent to religion or rejecting it all together</a:t>
            </a:r>
            <a:r>
              <a:rPr lang="en-US" dirty="0">
                <a:solidFill>
                  <a:srgbClr val="008000"/>
                </a:solidFill>
              </a:rPr>
              <a:t>.</a:t>
            </a:r>
          </a:p>
          <a:p>
            <a:endParaRPr lang="en-US" dirty="0">
              <a:solidFill>
                <a:srgbClr val="008000"/>
              </a:solidFill>
            </a:endParaRPr>
          </a:p>
          <a:p>
            <a:r>
              <a:rPr lang="en-US" b="1" u="sng" dirty="0">
                <a:solidFill>
                  <a:srgbClr val="CC0099"/>
                </a:solidFill>
              </a:rPr>
              <a:t>Theocracy</a:t>
            </a:r>
            <a:r>
              <a:rPr lang="en-US" dirty="0">
                <a:solidFill>
                  <a:srgbClr val="CC0099"/>
                </a:solidFill>
              </a:rPr>
              <a:t>,  is a government run by a religion</a:t>
            </a:r>
          </a:p>
          <a:p>
            <a:endParaRPr lang="en-US" dirty="0"/>
          </a:p>
          <a:p>
            <a:r>
              <a:rPr lang="en-US" dirty="0">
                <a:solidFill>
                  <a:srgbClr val="CC0099"/>
                </a:solidFill>
              </a:rPr>
              <a:t>Theocracies are most popular in Middle Eastern countries such as: Yemen, Afghanistan, Saudi Arabia (King Abdullah of Saudi Arabia right), Oman, and Iran. African theocracies include: Somalia, Sudan and Mauritania. Each of these theocracies are Islamic states.</a:t>
            </a:r>
          </a:p>
          <a:p>
            <a:r>
              <a:rPr lang="en-US" dirty="0">
                <a:solidFill>
                  <a:srgbClr val="CC0099"/>
                </a:solidFill>
              </a:rPr>
              <a:t> The only other theocracy around today is Vatican City</a:t>
            </a:r>
          </a:p>
          <a:p>
            <a:endParaRPr lang="en-US" dirty="0">
              <a:solidFill>
                <a:srgbClr val="008000"/>
              </a:solidFill>
            </a:endParaRPr>
          </a:p>
          <a:p>
            <a:endParaRPr lang="en-US" dirty="0">
              <a:solidFill>
                <a:srgbClr val="002060"/>
              </a:solidFill>
            </a:endParaRPr>
          </a:p>
        </p:txBody>
      </p:sp>
    </p:spTree>
    <p:extLst>
      <p:ext uri="{BB962C8B-B14F-4D97-AF65-F5344CB8AC3E}">
        <p14:creationId xmlns:p14="http://schemas.microsoft.com/office/powerpoint/2010/main" val="1971803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4178"/>
            <a:ext cx="9601200" cy="699911"/>
          </a:xfrm>
        </p:spPr>
        <p:txBody>
          <a:bodyPr/>
          <a:lstStyle/>
          <a:p>
            <a:r>
              <a:rPr lang="en-US" dirty="0"/>
              <a:t>                       </a:t>
            </a:r>
            <a:r>
              <a:rPr lang="en-US" dirty="0">
                <a:solidFill>
                  <a:srgbClr val="00B050"/>
                </a:solidFill>
              </a:rPr>
              <a:t>Ethnic Conflicts</a:t>
            </a:r>
          </a:p>
        </p:txBody>
      </p:sp>
      <p:sp>
        <p:nvSpPr>
          <p:cNvPr id="3" name="Content Placeholder 2"/>
          <p:cNvSpPr>
            <a:spLocks noGrp="1"/>
          </p:cNvSpPr>
          <p:nvPr>
            <p:ph sz="half" idx="1"/>
          </p:nvPr>
        </p:nvSpPr>
        <p:spPr>
          <a:xfrm>
            <a:off x="835378" y="2285999"/>
            <a:ext cx="4984008" cy="3581401"/>
          </a:xfrm>
        </p:spPr>
        <p:txBody>
          <a:bodyPr>
            <a:normAutofit fontScale="92500" lnSpcReduction="10000"/>
          </a:bodyPr>
          <a:lstStyle/>
          <a:p>
            <a:r>
              <a:rPr lang="en-US" dirty="0">
                <a:solidFill>
                  <a:srgbClr val="FF0000"/>
                </a:solidFill>
              </a:rPr>
              <a:t>ETHNIC CONFLICTS: ARMENIAN GENOCIDE: YOUNG TURKS VS. ARMENIANS 1915-1919 (TURKEY)</a:t>
            </a:r>
          </a:p>
          <a:p>
            <a:r>
              <a:rPr lang="en-US" dirty="0">
                <a:solidFill>
                  <a:srgbClr val="FF0000"/>
                </a:solidFill>
              </a:rPr>
              <a:t>Young Turks (Muslims), part of the Ottoman Empire in Turkey, began to exterminate the Armenians (Christians). In the 4 year genocide about 2 million people were killed.</a:t>
            </a:r>
          </a:p>
        </p:txBody>
      </p:sp>
      <p:sp>
        <p:nvSpPr>
          <p:cNvPr id="4" name="Content Placeholder 3"/>
          <p:cNvSpPr>
            <a:spLocks noGrp="1"/>
          </p:cNvSpPr>
          <p:nvPr>
            <p:ph sz="half" idx="2"/>
          </p:nvPr>
        </p:nvSpPr>
        <p:spPr/>
        <p:txBody>
          <a:bodyPr>
            <a:normAutofit fontScale="92500" lnSpcReduction="10000"/>
          </a:bodyPr>
          <a:lstStyle/>
          <a:p>
            <a:r>
              <a:rPr lang="en-US" dirty="0">
                <a:solidFill>
                  <a:srgbClr val="0070C0"/>
                </a:solidFill>
              </a:rPr>
              <a:t>Dutch settlers use the apartheid system to suppress the native African ethnic population. Blacks and colored have to register as a particular race and must live in a designated “homeland”. They are not allowed to protest, many people and those who fight against apartheid are often put in prison and tortured. Sanctions (punishments) are imposed upon the South Africa in 1985 by the United States and Great Britain and by 1994, they begin to dismantle the apartheid system.</a:t>
            </a:r>
          </a:p>
          <a:p>
            <a:endParaRPr lang="en-US" dirty="0"/>
          </a:p>
        </p:txBody>
      </p:sp>
    </p:spTree>
    <p:extLst>
      <p:ext uri="{BB962C8B-B14F-4D97-AF65-F5344CB8AC3E}">
        <p14:creationId xmlns:p14="http://schemas.microsoft.com/office/powerpoint/2010/main" val="985866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B6A-89DD-4785-A2A7-74FE3B25D327}"/>
              </a:ext>
            </a:extLst>
          </p:cNvPr>
          <p:cNvSpPr>
            <a:spLocks noGrp="1"/>
          </p:cNvSpPr>
          <p:nvPr>
            <p:ph type="title"/>
          </p:nvPr>
        </p:nvSpPr>
        <p:spPr>
          <a:xfrm>
            <a:off x="808383" y="0"/>
            <a:ext cx="10164417" cy="1073426"/>
          </a:xfrm>
        </p:spPr>
        <p:txBody>
          <a:bodyPr/>
          <a:lstStyle/>
          <a:p>
            <a:r>
              <a:rPr lang="en-US" b="1" u="sng" dirty="0"/>
              <a:t>MOST FAMOUS RELIGIOUS WARS </a:t>
            </a:r>
          </a:p>
        </p:txBody>
      </p:sp>
      <p:sp>
        <p:nvSpPr>
          <p:cNvPr id="3" name="Content Placeholder 2">
            <a:extLst>
              <a:ext uri="{FF2B5EF4-FFF2-40B4-BE49-F238E27FC236}">
                <a16:creationId xmlns:a16="http://schemas.microsoft.com/office/drawing/2014/main" id="{E679B21F-9D4E-47D2-87D6-EB55A080EB42}"/>
              </a:ext>
            </a:extLst>
          </p:cNvPr>
          <p:cNvSpPr>
            <a:spLocks noGrp="1"/>
          </p:cNvSpPr>
          <p:nvPr>
            <p:ph sz="half" idx="1"/>
          </p:nvPr>
        </p:nvSpPr>
        <p:spPr>
          <a:xfrm>
            <a:off x="808383" y="1192696"/>
            <a:ext cx="5011003" cy="5665303"/>
          </a:xfrm>
        </p:spPr>
        <p:txBody>
          <a:bodyPr>
            <a:normAutofit/>
          </a:bodyPr>
          <a:lstStyle/>
          <a:p>
            <a:r>
              <a:rPr lang="en-US" b="1" dirty="0">
                <a:solidFill>
                  <a:srgbClr val="000099"/>
                </a:solidFill>
              </a:rPr>
              <a:t>Conflict in the Middle East is among the world’s longest standing and most intractable. </a:t>
            </a:r>
          </a:p>
          <a:p>
            <a:r>
              <a:rPr lang="en-US" b="1" dirty="0">
                <a:solidFill>
                  <a:srgbClr val="000099"/>
                </a:solidFill>
              </a:rPr>
              <a:t>Jews, Christians, and Muslims have fought for 2,000 years to control the same small strip of land in the Eastern Mediterranean.</a:t>
            </a:r>
          </a:p>
          <a:p>
            <a:r>
              <a:rPr lang="en-US" b="1" dirty="0">
                <a:solidFill>
                  <a:srgbClr val="000099"/>
                </a:solidFill>
              </a:rPr>
              <a:t> To some extent the hostility among them stems from their similar heritage.</a:t>
            </a:r>
          </a:p>
          <a:p>
            <a:r>
              <a:rPr lang="en-US" b="1" dirty="0">
                <a:solidFill>
                  <a:srgbClr val="000099"/>
                </a:solidFill>
              </a:rPr>
              <a:t> All three groups trace their origins to the area, but the religions have diverged in ways that have made it difficult for them to share the same territory.</a:t>
            </a:r>
          </a:p>
        </p:txBody>
      </p:sp>
      <p:sp>
        <p:nvSpPr>
          <p:cNvPr id="4" name="Content Placeholder 3">
            <a:extLst>
              <a:ext uri="{FF2B5EF4-FFF2-40B4-BE49-F238E27FC236}">
                <a16:creationId xmlns:a16="http://schemas.microsoft.com/office/drawing/2014/main" id="{28B86C3B-BC8E-4AB8-B001-6EBE55CA94D2}"/>
              </a:ext>
            </a:extLst>
          </p:cNvPr>
          <p:cNvSpPr>
            <a:spLocks noGrp="1"/>
          </p:cNvSpPr>
          <p:nvPr>
            <p:ph sz="half" idx="2"/>
          </p:nvPr>
        </p:nvSpPr>
        <p:spPr>
          <a:xfrm>
            <a:off x="6525402" y="1073427"/>
            <a:ext cx="5540217" cy="5784572"/>
          </a:xfrm>
        </p:spPr>
        <p:txBody>
          <a:bodyPr>
            <a:normAutofit/>
          </a:bodyPr>
          <a:lstStyle/>
          <a:p>
            <a:r>
              <a:rPr lang="en-US" dirty="0">
                <a:solidFill>
                  <a:srgbClr val="C00000"/>
                </a:solidFill>
              </a:rPr>
              <a:t>What do they believe today about the two state solution?</a:t>
            </a:r>
          </a:p>
          <a:p>
            <a:r>
              <a:rPr lang="en-US" b="1" dirty="0">
                <a:solidFill>
                  <a:srgbClr val="008000"/>
                </a:solidFill>
              </a:rPr>
              <a:t>56% of Palestinians think that Israel's goals in the long run are to extend its borders to cover all the area between the Jordan River and the Mediterranean Sea and expel its Arab citizens. 25% think the goals are to annex the West Bank while denying political rights to the Palestinians.</a:t>
            </a:r>
            <a:br>
              <a:rPr lang="en-US" b="1" dirty="0">
                <a:solidFill>
                  <a:srgbClr val="008000"/>
                </a:solidFill>
              </a:rPr>
            </a:br>
            <a:br>
              <a:rPr lang="en-US" dirty="0"/>
            </a:br>
            <a:r>
              <a:rPr lang="en-US" dirty="0">
                <a:solidFill>
                  <a:srgbClr val="CC0099"/>
                </a:solidFill>
              </a:rPr>
              <a:t>43% of the Israelis think that the Palestinian aspirations in the long run are to conquer the State of Israel and destroy much of the Jewish population in Israel; 18% think the goals of the Palestinians are to conquer the State of Israel."</a:t>
            </a:r>
          </a:p>
        </p:txBody>
      </p:sp>
    </p:spTree>
    <p:extLst>
      <p:ext uri="{BB962C8B-B14F-4D97-AF65-F5344CB8AC3E}">
        <p14:creationId xmlns:p14="http://schemas.microsoft.com/office/powerpoint/2010/main" val="210937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FE5A-0E20-457B-A9AF-0DE6BB7DF3FB}"/>
              </a:ext>
            </a:extLst>
          </p:cNvPr>
          <p:cNvSpPr>
            <a:spLocks noGrp="1"/>
          </p:cNvSpPr>
          <p:nvPr>
            <p:ph type="title"/>
          </p:nvPr>
        </p:nvSpPr>
        <p:spPr>
          <a:xfrm>
            <a:off x="861391" y="0"/>
            <a:ext cx="4810539" cy="967409"/>
          </a:xfrm>
        </p:spPr>
        <p:txBody>
          <a:bodyPr/>
          <a:lstStyle/>
          <a:p>
            <a:r>
              <a:rPr lang="en-US" u="sng" dirty="0">
                <a:solidFill>
                  <a:srgbClr val="000099"/>
                </a:solidFill>
              </a:rPr>
              <a:t>Types of Religious</a:t>
            </a:r>
          </a:p>
        </p:txBody>
      </p:sp>
      <p:sp>
        <p:nvSpPr>
          <p:cNvPr id="3" name="Content Placeholder 2">
            <a:extLst>
              <a:ext uri="{FF2B5EF4-FFF2-40B4-BE49-F238E27FC236}">
                <a16:creationId xmlns:a16="http://schemas.microsoft.com/office/drawing/2014/main" id="{A4EEB7B0-4C8D-4C20-9688-E0E9BF7F70E0}"/>
              </a:ext>
            </a:extLst>
          </p:cNvPr>
          <p:cNvSpPr>
            <a:spLocks noGrp="1"/>
          </p:cNvSpPr>
          <p:nvPr>
            <p:ph sz="half" idx="1"/>
          </p:nvPr>
        </p:nvSpPr>
        <p:spPr>
          <a:xfrm>
            <a:off x="861391" y="967409"/>
            <a:ext cx="4518992" cy="5764696"/>
          </a:xfrm>
        </p:spPr>
        <p:txBody>
          <a:bodyPr/>
          <a:lstStyle/>
          <a:p>
            <a:r>
              <a:rPr lang="en-US" b="1" dirty="0">
                <a:solidFill>
                  <a:srgbClr val="002060"/>
                </a:solidFill>
              </a:rPr>
              <a:t>Universalizing religions have precise hearths </a:t>
            </a:r>
          </a:p>
          <a:p>
            <a:r>
              <a:rPr lang="en-US" b="1" dirty="0">
                <a:solidFill>
                  <a:srgbClr val="002060"/>
                </a:solidFill>
              </a:rPr>
              <a:t>Christianity - Bethlehem </a:t>
            </a:r>
          </a:p>
          <a:p>
            <a:r>
              <a:rPr lang="en-US" b="1" dirty="0">
                <a:solidFill>
                  <a:srgbClr val="002060"/>
                </a:solidFill>
              </a:rPr>
              <a:t>Islam - Mecca </a:t>
            </a:r>
          </a:p>
          <a:p>
            <a:r>
              <a:rPr lang="en-US" b="1" dirty="0">
                <a:solidFill>
                  <a:srgbClr val="002060"/>
                </a:solidFill>
              </a:rPr>
              <a:t>Buddhism - rural Himalayan mountains</a:t>
            </a:r>
          </a:p>
          <a:p>
            <a:r>
              <a:rPr lang="en-US" b="1" dirty="0">
                <a:solidFill>
                  <a:srgbClr val="002060"/>
                </a:solidFill>
              </a:rPr>
              <a:t>U.R. hearths are easily traceable because they’re tied to the lives of individuals with well documented biographies </a:t>
            </a:r>
          </a:p>
          <a:p>
            <a:r>
              <a:rPr lang="en-US" b="1" dirty="0">
                <a:solidFill>
                  <a:srgbClr val="002060"/>
                </a:solidFill>
              </a:rPr>
              <a:t>Ethnic religions have anonymous founders, hearths, and dates </a:t>
            </a:r>
          </a:p>
        </p:txBody>
      </p:sp>
      <p:pic>
        <p:nvPicPr>
          <p:cNvPr id="6" name="Content Placeholder 5">
            <a:extLst>
              <a:ext uri="{FF2B5EF4-FFF2-40B4-BE49-F238E27FC236}">
                <a16:creationId xmlns:a16="http://schemas.microsoft.com/office/drawing/2014/main" id="{1F3EE6EC-26D3-4B65-8572-2EA18B7B0F3D}"/>
              </a:ext>
            </a:extLst>
          </p:cNvPr>
          <p:cNvPicPr>
            <a:picLocks noGrp="1" noChangeAspect="1"/>
          </p:cNvPicPr>
          <p:nvPr>
            <p:ph sz="half" idx="2"/>
          </p:nvPr>
        </p:nvPicPr>
        <p:blipFill>
          <a:blip r:embed="rId2"/>
          <a:stretch>
            <a:fillRect/>
          </a:stretch>
        </p:blipFill>
        <p:spPr>
          <a:xfrm>
            <a:off x="5671930" y="-1"/>
            <a:ext cx="6414053" cy="6732105"/>
          </a:xfrm>
        </p:spPr>
      </p:pic>
    </p:spTree>
    <p:extLst>
      <p:ext uri="{BB962C8B-B14F-4D97-AF65-F5344CB8AC3E}">
        <p14:creationId xmlns:p14="http://schemas.microsoft.com/office/powerpoint/2010/main" val="294692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E027-25FA-494A-A209-F949C209FD7D}"/>
              </a:ext>
            </a:extLst>
          </p:cNvPr>
          <p:cNvSpPr>
            <a:spLocks noGrp="1"/>
          </p:cNvSpPr>
          <p:nvPr>
            <p:ph type="title"/>
          </p:nvPr>
        </p:nvSpPr>
        <p:spPr>
          <a:xfrm>
            <a:off x="1371600" y="119270"/>
            <a:ext cx="9601200" cy="37106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A8C4627-7B0C-463E-B5B0-CC14FE4907D5}"/>
              </a:ext>
            </a:extLst>
          </p:cNvPr>
          <p:cNvPicPr>
            <a:picLocks noGrp="1" noChangeAspect="1"/>
          </p:cNvPicPr>
          <p:nvPr>
            <p:ph idx="1"/>
          </p:nvPr>
        </p:nvPicPr>
        <p:blipFill>
          <a:blip r:embed="rId2"/>
          <a:stretch>
            <a:fillRect/>
          </a:stretch>
        </p:blipFill>
        <p:spPr>
          <a:xfrm>
            <a:off x="821635" y="119270"/>
            <a:ext cx="11370365" cy="6738730"/>
          </a:xfrm>
        </p:spPr>
      </p:pic>
    </p:spTree>
    <p:extLst>
      <p:ext uri="{BB962C8B-B14F-4D97-AF65-F5344CB8AC3E}">
        <p14:creationId xmlns:p14="http://schemas.microsoft.com/office/powerpoint/2010/main" val="41898240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97</TotalTime>
  <Words>6355</Words>
  <Application>Microsoft Office PowerPoint</Application>
  <PresentationFormat>Widescreen</PresentationFormat>
  <Paragraphs>538</Paragraphs>
  <Slides>75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Agency FB</vt:lpstr>
      <vt:lpstr>Arial</vt:lpstr>
      <vt:lpstr>Calibri</vt:lpstr>
      <vt:lpstr>Franklin Gothic Book</vt:lpstr>
      <vt:lpstr>Franklin Gothic Demi</vt:lpstr>
      <vt:lpstr>Palatino</vt:lpstr>
      <vt:lpstr>Times</vt:lpstr>
      <vt:lpstr>Times New Roman</vt:lpstr>
      <vt:lpstr>Crop</vt:lpstr>
      <vt:lpstr> Religion: the belief in and worship of a god or gods or any such system of belief and worship  </vt:lpstr>
      <vt:lpstr>PowerPoint Presentation</vt:lpstr>
      <vt:lpstr>                   Religions are divided into</vt:lpstr>
      <vt:lpstr>Classifications of Religions</vt:lpstr>
      <vt:lpstr>               Religions by the Numbers</vt:lpstr>
      <vt:lpstr>ORIGINS OF RELIGIONS</vt:lpstr>
      <vt:lpstr>PowerPoint Presentation</vt:lpstr>
      <vt:lpstr>Types of Religious</vt:lpstr>
      <vt:lpstr>PowerPoint Presentation</vt:lpstr>
      <vt:lpstr>PowerPoint Presentation</vt:lpstr>
      <vt:lpstr>Basic Christian Beliefs in Pictures</vt:lpstr>
      <vt:lpstr>                   Christianity History</vt:lpstr>
      <vt:lpstr>               Christianity Basic Beliefs</vt:lpstr>
      <vt:lpstr>Diffusion of Christianity</vt:lpstr>
      <vt:lpstr>First Split in Christianity, 1054 CE  Western Roman empire = Roman Catholicism Eastern Roman empire = Orthodox</vt:lpstr>
      <vt:lpstr>PowerPoint Presentation</vt:lpstr>
      <vt:lpstr>Protestantism</vt:lpstr>
      <vt:lpstr>PowerPoint Presentation</vt:lpstr>
      <vt:lpstr>PowerPoint Presentation</vt:lpstr>
      <vt:lpstr>PowerPoint Presentation</vt:lpstr>
      <vt:lpstr>PowerPoint Presentation</vt:lpstr>
      <vt:lpstr>Regional Patters in the US: The distribution of ethnic and religious groups in the US reflects the historical Patterns: </vt:lpstr>
      <vt:lpstr>                Basic Beliefs of Islam</vt:lpstr>
      <vt:lpstr>                         Basic Ideas of Islam</vt:lpstr>
      <vt:lpstr>A Schism in Islam / Who Should Lead                                         </vt:lpstr>
      <vt:lpstr>PowerPoint Presentation</vt:lpstr>
      <vt:lpstr>Diffusion of Islam</vt:lpstr>
      <vt:lpstr>PowerPoint Presentation</vt:lpstr>
      <vt:lpstr>                  Basic Beliefs Summary</vt:lpstr>
      <vt:lpstr>Fundamentalism, Orthodox, Theocracies </vt:lpstr>
      <vt:lpstr>Sikhism </vt:lpstr>
      <vt:lpstr>                         Bahai Beliefs</vt:lpstr>
      <vt:lpstr>                        Baha’i Beliefs</vt:lpstr>
      <vt:lpstr>                   Buddhism Summary</vt:lpstr>
      <vt:lpstr>Diffusion of Buddhism from South Asia in present day Nepal: Contagious diffusion as teachings spread throughout East and Southeast Asia, Relocation diffusion throughout the world</vt:lpstr>
      <vt:lpstr>                  Buddhism</vt:lpstr>
      <vt:lpstr>PowerPoint Presentation</vt:lpstr>
      <vt:lpstr>                UNIVERSALIZING RELIGIONS</vt:lpstr>
      <vt:lpstr>               Religious Hearths and Diffusion</vt:lpstr>
      <vt:lpstr>         Distribution of Ethnic Religions </vt:lpstr>
      <vt:lpstr>PowerPoint Presentation</vt:lpstr>
      <vt:lpstr>Hindism</vt:lpstr>
      <vt:lpstr>PowerPoint Presentation</vt:lpstr>
      <vt:lpstr>Jainism</vt:lpstr>
      <vt:lpstr>                            Jainism</vt:lpstr>
      <vt:lpstr>                            Jainism</vt:lpstr>
      <vt:lpstr>Judaism</vt:lpstr>
      <vt:lpstr>                         Judaism </vt:lpstr>
      <vt:lpstr>Judaism</vt:lpstr>
      <vt:lpstr>The Temple Mount is the holiest site in Judaism and is the place to which Jews turn during prayer </vt:lpstr>
      <vt:lpstr>TAOISM (DAOISM) </vt:lpstr>
      <vt:lpstr>PowerPoint Presentation</vt:lpstr>
      <vt:lpstr>         Animism</vt:lpstr>
      <vt:lpstr>The percentage of animists in sub-Saharan Africa has declined from more than 70 percent in 1900 to around 12 percent in 2010. As recently as 1980, some 200 million Africans—half the population of the region at the time—were classified as animists. Followers of traditional African religions now constitute a clear majority of the population only in Botswana. The rapid decline in animists in Africa has been caused by increases in the numbers of Christians and Muslims</vt:lpstr>
      <vt:lpstr>                                Shintoism</vt:lpstr>
      <vt:lpstr>Zoroastrianism </vt:lpstr>
      <vt:lpstr>                           Ethnic Religions  Shintoism is a blending principals of Buddhism with a local religion of Japan.  Taoism teaches that all people should live in harmony with nature.  Confucianism focuses more on the worldly life rather than heaven/hell. Maintaining Order in Society  Shamanism is ethnic religion that follows a local shaman. Animism belief that objects have a divine spirit </vt:lpstr>
      <vt:lpstr>               Religious Hearths and Diffusion</vt:lpstr>
      <vt:lpstr>PowerPoint Presentation</vt:lpstr>
      <vt:lpstr>Why do Religions Organize in Distinctive Patterns</vt:lpstr>
      <vt:lpstr>                        Bahá’í Houses of Worship   </vt:lpstr>
      <vt:lpstr>                                                                   Muslim Mosques</vt:lpstr>
      <vt:lpstr>Buddhist Pagodas </vt:lpstr>
      <vt:lpstr>PowerPoint Presentation</vt:lpstr>
      <vt:lpstr>             Buddhism Scared Places</vt:lpstr>
      <vt:lpstr>                   Treatment of the Dead</vt:lpstr>
      <vt:lpstr>CULTURAL LANDSCAPE </vt:lpstr>
      <vt:lpstr>ISLAMIC MOSQUES:  meaning place of worship and/or gathering, with the pulpit facing towards Mecca or Makkah, Generally having minarets or tall slender towers. The Blue Mosque in Istanbul Turkey.    </vt:lpstr>
      <vt:lpstr>Jewish Synagogues </vt:lpstr>
      <vt:lpstr>Hinduism </vt:lpstr>
      <vt:lpstr>Varanasi on the Ganges River</vt:lpstr>
      <vt:lpstr>BUDDHISM</vt:lpstr>
      <vt:lpstr>                    What’s the Difference</vt:lpstr>
      <vt:lpstr>                       Ethnic Conflicts</vt:lpstr>
      <vt:lpstr>MOST FAMOUS RELIGIOUS WARS </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Chapter 6 Religion</dc:title>
  <dc:creator>Carrie Churchill</dc:creator>
  <cp:lastModifiedBy>Carrie Churchill</cp:lastModifiedBy>
  <cp:revision>20</cp:revision>
  <dcterms:created xsi:type="dcterms:W3CDTF">2017-10-16T19:22:36Z</dcterms:created>
  <dcterms:modified xsi:type="dcterms:W3CDTF">2020-03-11T13:26:36Z</dcterms:modified>
</cp:coreProperties>
</file>