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1" r:id="rId3"/>
    <p:sldId id="260" r:id="rId4"/>
    <p:sldId id="262" r:id="rId5"/>
    <p:sldId id="263" r:id="rId6"/>
    <p:sldId id="265" r:id="rId7"/>
    <p:sldId id="266" r:id="rId8"/>
    <p:sldId id="268" r:id="rId9"/>
    <p:sldId id="425" r:id="rId10"/>
    <p:sldId id="269" r:id="rId11"/>
    <p:sldId id="286" r:id="rId12"/>
    <p:sldId id="273" r:id="rId13"/>
    <p:sldId id="270" r:id="rId14"/>
    <p:sldId id="271" r:id="rId15"/>
    <p:sldId id="411" r:id="rId16"/>
    <p:sldId id="272" r:id="rId17"/>
    <p:sldId id="393" r:id="rId18"/>
    <p:sldId id="277" r:id="rId19"/>
    <p:sldId id="278" r:id="rId20"/>
    <p:sldId id="428" r:id="rId21"/>
    <p:sldId id="279" r:id="rId22"/>
    <p:sldId id="280" r:id="rId23"/>
    <p:sldId id="284" r:id="rId24"/>
    <p:sldId id="464" r:id="rId25"/>
    <p:sldId id="462" r:id="rId26"/>
    <p:sldId id="287" r:id="rId27"/>
    <p:sldId id="295" r:id="rId28"/>
    <p:sldId id="400" r:id="rId29"/>
    <p:sldId id="403" r:id="rId30"/>
    <p:sldId id="420" r:id="rId31"/>
    <p:sldId id="466" r:id="rId32"/>
    <p:sldId id="477" r:id="rId33"/>
    <p:sldId id="439" r:id="rId34"/>
    <p:sldId id="478" r:id="rId35"/>
    <p:sldId id="303" r:id="rId36"/>
    <p:sldId id="465" r:id="rId37"/>
    <p:sldId id="479" r:id="rId38"/>
    <p:sldId id="463" r:id="rId39"/>
    <p:sldId id="399" r:id="rId40"/>
    <p:sldId id="296" r:id="rId41"/>
    <p:sldId id="327" r:id="rId42"/>
    <p:sldId id="298" r:id="rId43"/>
    <p:sldId id="321" r:id="rId44"/>
    <p:sldId id="480" r:id="rId45"/>
    <p:sldId id="481" r:id="rId46"/>
    <p:sldId id="300" r:id="rId47"/>
    <p:sldId id="301" r:id="rId48"/>
    <p:sldId id="325" r:id="rId49"/>
    <p:sldId id="473" r:id="rId50"/>
    <p:sldId id="460" r:id="rId51"/>
    <p:sldId id="304" r:id="rId52"/>
    <p:sldId id="305" r:id="rId53"/>
    <p:sldId id="402" r:id="rId54"/>
    <p:sldId id="306" r:id="rId55"/>
    <p:sldId id="441" r:id="rId56"/>
    <p:sldId id="442" r:id="rId57"/>
    <p:sldId id="445" r:id="rId58"/>
    <p:sldId id="482" r:id="rId59"/>
    <p:sldId id="469" r:id="rId60"/>
    <p:sldId id="499" r:id="rId61"/>
    <p:sldId id="484" r:id="rId62"/>
    <p:sldId id="486" r:id="rId63"/>
    <p:sldId id="487" r:id="rId64"/>
    <p:sldId id="488" r:id="rId65"/>
    <p:sldId id="352" r:id="rId66"/>
    <p:sldId id="350" r:id="rId67"/>
    <p:sldId id="449" r:id="rId68"/>
    <p:sldId id="489" r:id="rId69"/>
    <p:sldId id="490" r:id="rId70"/>
    <p:sldId id="491" r:id="rId71"/>
    <p:sldId id="443" r:id="rId72"/>
    <p:sldId id="492" r:id="rId73"/>
    <p:sldId id="493" r:id="rId74"/>
    <p:sldId id="349" r:id="rId75"/>
    <p:sldId id="475" r:id="rId76"/>
    <p:sldId id="476" r:id="rId77"/>
    <p:sldId id="494" r:id="rId78"/>
    <p:sldId id="308" r:id="rId79"/>
    <p:sldId id="309" r:id="rId80"/>
    <p:sldId id="310" r:id="rId81"/>
    <p:sldId id="311" r:id="rId82"/>
    <p:sldId id="314" r:id="rId83"/>
    <p:sldId id="315" r:id="rId84"/>
    <p:sldId id="446" r:id="rId85"/>
    <p:sldId id="495" r:id="rId86"/>
    <p:sldId id="377" r:id="rId87"/>
    <p:sldId id="379" r:id="rId88"/>
    <p:sldId id="448" r:id="rId89"/>
    <p:sldId id="450" r:id="rId90"/>
    <p:sldId id="451" r:id="rId91"/>
    <p:sldId id="496" r:id="rId92"/>
    <p:sldId id="322" r:id="rId93"/>
    <p:sldId id="355" r:id="rId94"/>
    <p:sldId id="356" r:id="rId95"/>
    <p:sldId id="498" r:id="rId96"/>
    <p:sldId id="497" r:id="rId97"/>
    <p:sldId id="316"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3/31/2020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3/31/2020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3/31/2020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3/31/2020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3/31/2020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youtube.com/watch?v=md2ZHlyYOs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www.youtube.com/watch?v=IrCQh1usdzE"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youtube.com/watch?v=__mZkioPp3E"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ADEflXCXouU"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czWhVBmrNPQ" TargetMode="External"/><Relationship Id="rId2" Type="http://schemas.openxmlformats.org/officeDocument/2006/relationships/hyperlink" Target="http://money.cnn.com/video/news/2016/02/17/european-union-explained.cnnmoney/index.html" TargetMode="External"/><Relationship Id="rId1" Type="http://schemas.openxmlformats.org/officeDocument/2006/relationships/slideLayout" Target="../slideLayouts/slideLayout2.xml"/><Relationship Id="rId4" Type="http://schemas.openxmlformats.org/officeDocument/2006/relationships/hyperlink" Target="https://www.youtube.com/watch?v=rkypkxYQs5A"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NgVhRVrANhA" TargetMode="External"/><Relationship Id="rId2" Type="http://schemas.openxmlformats.org/officeDocument/2006/relationships/hyperlink" Target="https://www.youtube.com/watch?v=ywJS7swbqeE&amp;sns=e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zct3aDb2Rd8" TargetMode="External"/><Relationship Id="rId2" Type="http://schemas.openxmlformats.org/officeDocument/2006/relationships/hyperlink" Target="https://www.youtube.com/watch?v=DwKR08t5BGA"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www.youtube.com/watch?v=4uArRzwKHvE" TargetMode="External"/><Relationship Id="rId2" Type="http://schemas.openxmlformats.org/officeDocument/2006/relationships/hyperlink" Target="https://www.youtube.com/watch?v=T_sGTspaF4Y" TargetMode="External"/><Relationship Id="rId1" Type="http://schemas.openxmlformats.org/officeDocument/2006/relationships/slideLayout" Target="../slideLayouts/slideLayout2.xml"/><Relationship Id="rId4" Type="http://schemas.openxmlformats.org/officeDocument/2006/relationships/hyperlink" Target="http://slideplayer.com/slide/4028653/"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hyperlink" Target="https://www.youtube.com/watch?v=T_sGTspaF4Y" TargetMode="Externa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hyperlink" Target="https://www.youtube.com/watch?v=CZP1nAoajh0" TargetMode="External"/><Relationship Id="rId2" Type="http://schemas.openxmlformats.org/officeDocument/2006/relationships/hyperlink" Target="https://www.youtube.com/watch?v=vOGLesXQ4Tc" TargetMode="External"/><Relationship Id="rId1" Type="http://schemas.openxmlformats.org/officeDocument/2006/relationships/slideLayout" Target="../slideLayouts/slideLayout4.xml"/><Relationship Id="rId4" Type="http://schemas.openxmlformats.org/officeDocument/2006/relationships/image" Target="../media/image75.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E887-D395-4B0A-ADBF-B9FE2B037C64}"/>
              </a:ext>
            </a:extLst>
          </p:cNvPr>
          <p:cNvSpPr>
            <a:spLocks noGrp="1"/>
          </p:cNvSpPr>
          <p:nvPr>
            <p:ph type="title"/>
          </p:nvPr>
        </p:nvSpPr>
        <p:spPr>
          <a:xfrm>
            <a:off x="1371600" y="132522"/>
            <a:ext cx="9601200" cy="477078"/>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FE1BA2FE-A175-43E6-9EB2-AA1858DF4CC3}"/>
              </a:ext>
            </a:extLst>
          </p:cNvPr>
          <p:cNvPicPr>
            <a:picLocks noGrp="1" noChangeAspect="1"/>
          </p:cNvPicPr>
          <p:nvPr>
            <p:ph idx="1"/>
          </p:nvPr>
        </p:nvPicPr>
        <p:blipFill>
          <a:blip r:embed="rId2"/>
          <a:stretch>
            <a:fillRect/>
          </a:stretch>
        </p:blipFill>
        <p:spPr>
          <a:xfrm>
            <a:off x="768626" y="251791"/>
            <a:ext cx="11423374" cy="6453809"/>
          </a:xfrm>
        </p:spPr>
      </p:pic>
    </p:spTree>
    <p:extLst>
      <p:ext uri="{BB962C8B-B14F-4D97-AF65-F5344CB8AC3E}">
        <p14:creationId xmlns:p14="http://schemas.microsoft.com/office/powerpoint/2010/main" val="51890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D385-5E26-44BB-BB5E-FB51A3DF9AF2}"/>
              </a:ext>
            </a:extLst>
          </p:cNvPr>
          <p:cNvSpPr>
            <a:spLocks noGrp="1"/>
          </p:cNvSpPr>
          <p:nvPr>
            <p:ph type="title"/>
          </p:nvPr>
        </p:nvSpPr>
        <p:spPr>
          <a:xfrm>
            <a:off x="872836" y="0"/>
            <a:ext cx="4558146" cy="969818"/>
          </a:xfrm>
        </p:spPr>
        <p:txBody>
          <a:bodyPr/>
          <a:lstStyle/>
          <a:p>
            <a:r>
              <a:rPr lang="en-US" b="1" u="sng" dirty="0">
                <a:solidFill>
                  <a:srgbClr val="0070C0"/>
                </a:solidFill>
              </a:rPr>
              <a:t>Medieval States</a:t>
            </a:r>
          </a:p>
        </p:txBody>
      </p:sp>
      <p:sp>
        <p:nvSpPr>
          <p:cNvPr id="3" name="Content Placeholder 2">
            <a:extLst>
              <a:ext uri="{FF2B5EF4-FFF2-40B4-BE49-F238E27FC236}">
                <a16:creationId xmlns:a16="http://schemas.microsoft.com/office/drawing/2014/main" id="{91C5D0D7-B7E2-4CE7-9B9F-45959F85F3D8}"/>
              </a:ext>
            </a:extLst>
          </p:cNvPr>
          <p:cNvSpPr>
            <a:spLocks noGrp="1"/>
          </p:cNvSpPr>
          <p:nvPr>
            <p:ph sz="half" idx="1"/>
          </p:nvPr>
        </p:nvSpPr>
        <p:spPr>
          <a:xfrm>
            <a:off x="748145" y="1288473"/>
            <a:ext cx="3713019" cy="5417127"/>
          </a:xfrm>
        </p:spPr>
        <p:txBody>
          <a:bodyPr/>
          <a:lstStyle/>
          <a:p>
            <a:r>
              <a:rPr lang="en-US" dirty="0"/>
              <a:t>After the fall of the Roman Empire Europe fragmented into a large number of estates owned by competing monarchs, dukes, barons and other nobles, then into a handful of powerful monarchs and emperors emerged around 1100 CE. This consolidation neighboring states formed the basis for the development of modern European states</a:t>
            </a:r>
          </a:p>
          <a:p>
            <a:endParaRPr lang="en-US" dirty="0"/>
          </a:p>
        </p:txBody>
      </p:sp>
      <p:pic>
        <p:nvPicPr>
          <p:cNvPr id="6" name="Content Placeholder 5">
            <a:extLst>
              <a:ext uri="{FF2B5EF4-FFF2-40B4-BE49-F238E27FC236}">
                <a16:creationId xmlns:a16="http://schemas.microsoft.com/office/drawing/2014/main" id="{B39B1004-9FD5-4D3E-A8E8-B2ED3FCB4A13}"/>
              </a:ext>
            </a:extLst>
          </p:cNvPr>
          <p:cNvPicPr>
            <a:picLocks noGrp="1" noChangeAspect="1"/>
          </p:cNvPicPr>
          <p:nvPr>
            <p:ph sz="half" idx="2"/>
          </p:nvPr>
        </p:nvPicPr>
        <p:blipFill>
          <a:blip r:embed="rId2"/>
          <a:stretch>
            <a:fillRect/>
          </a:stretch>
        </p:blipFill>
        <p:spPr>
          <a:xfrm>
            <a:off x="5112327" y="138545"/>
            <a:ext cx="6968837" cy="6719455"/>
          </a:xfrm>
        </p:spPr>
      </p:pic>
    </p:spTree>
    <p:extLst>
      <p:ext uri="{BB962C8B-B14F-4D97-AF65-F5344CB8AC3E}">
        <p14:creationId xmlns:p14="http://schemas.microsoft.com/office/powerpoint/2010/main" val="292387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EF69-1DA4-41A5-851D-3E4063B316C7}"/>
              </a:ext>
            </a:extLst>
          </p:cNvPr>
          <p:cNvSpPr>
            <a:spLocks noGrp="1"/>
          </p:cNvSpPr>
          <p:nvPr>
            <p:ph type="title"/>
          </p:nvPr>
        </p:nvSpPr>
        <p:spPr>
          <a:xfrm>
            <a:off x="728663" y="0"/>
            <a:ext cx="11463337" cy="1205948"/>
          </a:xfrm>
        </p:spPr>
        <p:txBody>
          <a:bodyPr>
            <a:normAutofit fontScale="90000"/>
          </a:bodyPr>
          <a:lstStyle/>
          <a:p>
            <a:r>
              <a:rPr lang="en-US" sz="2400" b="1" u="sng" dirty="0">
                <a:solidFill>
                  <a:srgbClr val="0070C0"/>
                </a:solidFill>
              </a:rPr>
              <a:t>Thirty Years War </a:t>
            </a:r>
            <a:r>
              <a:rPr lang="en-US" sz="2400" dirty="0"/>
              <a:t>A war waged in the early seventeenth century that involved France, Spain, Sweden, Denmark, Austria, and numerous states of Germany. The causes of the war were rooted in national rivalries and in conflict between Roman Catholics and Protestants.</a:t>
            </a:r>
            <a:br>
              <a:rPr lang="en-US" sz="2400" dirty="0"/>
            </a:br>
            <a:endParaRPr lang="en-US" sz="2400" dirty="0"/>
          </a:p>
        </p:txBody>
      </p:sp>
      <p:pic>
        <p:nvPicPr>
          <p:cNvPr id="10" name="Content Placeholder 9">
            <a:extLst>
              <a:ext uri="{FF2B5EF4-FFF2-40B4-BE49-F238E27FC236}">
                <a16:creationId xmlns:a16="http://schemas.microsoft.com/office/drawing/2014/main" id="{61D00761-706A-486C-B29F-A6EE7E6454FC}"/>
              </a:ext>
            </a:extLst>
          </p:cNvPr>
          <p:cNvPicPr>
            <a:picLocks noGrp="1" noChangeAspect="1"/>
          </p:cNvPicPr>
          <p:nvPr>
            <p:ph sz="half" idx="1"/>
          </p:nvPr>
        </p:nvPicPr>
        <p:blipFill>
          <a:blip r:embed="rId2"/>
          <a:stretch>
            <a:fillRect/>
          </a:stretch>
        </p:blipFill>
        <p:spPr>
          <a:xfrm>
            <a:off x="728663" y="1205948"/>
            <a:ext cx="5795962" cy="5652052"/>
          </a:xfrm>
        </p:spPr>
      </p:pic>
      <p:pic>
        <p:nvPicPr>
          <p:cNvPr id="8" name="Content Placeholder 7">
            <a:extLst>
              <a:ext uri="{FF2B5EF4-FFF2-40B4-BE49-F238E27FC236}">
                <a16:creationId xmlns:a16="http://schemas.microsoft.com/office/drawing/2014/main" id="{BD540D31-D84B-41FD-8985-8B7195E75E6C}"/>
              </a:ext>
            </a:extLst>
          </p:cNvPr>
          <p:cNvPicPr>
            <a:picLocks noGrp="1" noChangeAspect="1"/>
          </p:cNvPicPr>
          <p:nvPr>
            <p:ph sz="half" idx="2"/>
          </p:nvPr>
        </p:nvPicPr>
        <p:blipFill>
          <a:blip r:embed="rId3"/>
          <a:stretch>
            <a:fillRect/>
          </a:stretch>
        </p:blipFill>
        <p:spPr>
          <a:xfrm>
            <a:off x="6524625" y="1205948"/>
            <a:ext cx="5508349" cy="5652052"/>
          </a:xfrm>
        </p:spPr>
      </p:pic>
    </p:spTree>
    <p:extLst>
      <p:ext uri="{BB962C8B-B14F-4D97-AF65-F5344CB8AC3E}">
        <p14:creationId xmlns:p14="http://schemas.microsoft.com/office/powerpoint/2010/main" val="315365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7120-2609-40AB-AF22-23DA9EC7B29B}"/>
              </a:ext>
            </a:extLst>
          </p:cNvPr>
          <p:cNvSpPr>
            <a:spLocks noGrp="1"/>
          </p:cNvSpPr>
          <p:nvPr>
            <p:ph type="title"/>
          </p:nvPr>
        </p:nvSpPr>
        <p:spPr>
          <a:xfrm>
            <a:off x="1371600" y="92766"/>
            <a:ext cx="9601200" cy="477078"/>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407E774A-19A3-48AB-86C6-9F9588CDB8E6}"/>
              </a:ext>
            </a:extLst>
          </p:cNvPr>
          <p:cNvPicPr>
            <a:picLocks noGrp="1" noChangeAspect="1"/>
          </p:cNvPicPr>
          <p:nvPr>
            <p:ph sz="half" idx="1"/>
          </p:nvPr>
        </p:nvPicPr>
        <p:blipFill>
          <a:blip r:embed="rId2"/>
          <a:stretch>
            <a:fillRect/>
          </a:stretch>
        </p:blipFill>
        <p:spPr>
          <a:xfrm>
            <a:off x="768626" y="92766"/>
            <a:ext cx="5051149" cy="6765234"/>
          </a:xfrm>
        </p:spPr>
      </p:pic>
      <p:pic>
        <p:nvPicPr>
          <p:cNvPr id="8" name="Content Placeholder 7">
            <a:extLst>
              <a:ext uri="{FF2B5EF4-FFF2-40B4-BE49-F238E27FC236}">
                <a16:creationId xmlns:a16="http://schemas.microsoft.com/office/drawing/2014/main" id="{9F406360-476C-419C-B258-68BAB7C0A52C}"/>
              </a:ext>
            </a:extLst>
          </p:cNvPr>
          <p:cNvPicPr>
            <a:picLocks noGrp="1" noChangeAspect="1"/>
          </p:cNvPicPr>
          <p:nvPr>
            <p:ph sz="half" idx="2"/>
          </p:nvPr>
        </p:nvPicPr>
        <p:blipFill>
          <a:blip r:embed="rId3"/>
          <a:stretch>
            <a:fillRect/>
          </a:stretch>
        </p:blipFill>
        <p:spPr>
          <a:xfrm>
            <a:off x="5819775" y="92766"/>
            <a:ext cx="6372225" cy="6765234"/>
          </a:xfrm>
        </p:spPr>
      </p:pic>
    </p:spTree>
    <p:extLst>
      <p:ext uri="{BB962C8B-B14F-4D97-AF65-F5344CB8AC3E}">
        <p14:creationId xmlns:p14="http://schemas.microsoft.com/office/powerpoint/2010/main" val="8150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2FC8-5A0B-45C4-8628-E7B9F2D8BAE0}"/>
              </a:ext>
            </a:extLst>
          </p:cNvPr>
          <p:cNvSpPr>
            <a:spLocks noGrp="1"/>
          </p:cNvSpPr>
          <p:nvPr>
            <p:ph type="title"/>
          </p:nvPr>
        </p:nvSpPr>
        <p:spPr>
          <a:xfrm>
            <a:off x="831273" y="138545"/>
            <a:ext cx="10958945" cy="1219200"/>
          </a:xfrm>
        </p:spPr>
        <p:txBody>
          <a:bodyPr>
            <a:normAutofit fontScale="90000"/>
          </a:bodyPr>
          <a:lstStyle/>
          <a:p>
            <a:r>
              <a:rPr lang="en-US" sz="2000" b="1" u="sng" dirty="0"/>
              <a:t>States in 20</a:t>
            </a:r>
            <a:r>
              <a:rPr lang="en-US" sz="2000" b="1" u="sng" baseline="30000" dirty="0"/>
              <a:t>th</a:t>
            </a:r>
            <a:r>
              <a:rPr lang="en-US" sz="2000" b="1" u="sng" dirty="0"/>
              <a:t> Century Europe</a:t>
            </a:r>
            <a:r>
              <a:rPr lang="en-US" sz="2000" dirty="0"/>
              <a:t>: Into the 20</a:t>
            </a:r>
            <a:r>
              <a:rPr lang="en-US" sz="2000" baseline="30000" dirty="0"/>
              <a:t>th</a:t>
            </a:r>
            <a:r>
              <a:rPr lang="en-US" sz="2000" dirty="0"/>
              <a:t> century most of Europe was ruled b monarchs and emperors, After WWI leaders of the victorious countries met at the Versailles Peace Conference redrew the map of Europe. The goal was to divide Europe into a collection of nation states using language as the principal criterion for identifying ethnic groups. New states and boundaries were created and adjusted.</a:t>
            </a:r>
            <a:br>
              <a:rPr lang="en-US" sz="2000" dirty="0"/>
            </a:br>
            <a:endParaRPr lang="en-US" sz="2000" dirty="0"/>
          </a:p>
        </p:txBody>
      </p:sp>
      <p:pic>
        <p:nvPicPr>
          <p:cNvPr id="6" name="Content Placeholder 5">
            <a:extLst>
              <a:ext uri="{FF2B5EF4-FFF2-40B4-BE49-F238E27FC236}">
                <a16:creationId xmlns:a16="http://schemas.microsoft.com/office/drawing/2014/main" id="{3A5E52B1-7129-490C-ADCE-971F3D041AFE}"/>
              </a:ext>
            </a:extLst>
          </p:cNvPr>
          <p:cNvPicPr>
            <a:picLocks noGrp="1" noChangeAspect="1"/>
          </p:cNvPicPr>
          <p:nvPr>
            <p:ph sz="half" idx="1"/>
          </p:nvPr>
        </p:nvPicPr>
        <p:blipFill>
          <a:blip r:embed="rId2"/>
          <a:stretch>
            <a:fillRect/>
          </a:stretch>
        </p:blipFill>
        <p:spPr>
          <a:xfrm>
            <a:off x="907192" y="1482436"/>
            <a:ext cx="5604443" cy="5375564"/>
          </a:xfrm>
        </p:spPr>
      </p:pic>
      <p:pic>
        <p:nvPicPr>
          <p:cNvPr id="8" name="Content Placeholder 7">
            <a:extLst>
              <a:ext uri="{FF2B5EF4-FFF2-40B4-BE49-F238E27FC236}">
                <a16:creationId xmlns:a16="http://schemas.microsoft.com/office/drawing/2014/main" id="{62B01D5D-F5B5-45EA-81EA-A86F320663F8}"/>
              </a:ext>
            </a:extLst>
          </p:cNvPr>
          <p:cNvPicPr>
            <a:picLocks noGrp="1" noChangeAspect="1"/>
          </p:cNvPicPr>
          <p:nvPr>
            <p:ph sz="half" idx="2"/>
          </p:nvPr>
        </p:nvPicPr>
        <p:blipFill>
          <a:blip r:embed="rId3"/>
          <a:stretch>
            <a:fillRect/>
          </a:stretch>
        </p:blipFill>
        <p:spPr>
          <a:xfrm>
            <a:off x="6511636" y="1357745"/>
            <a:ext cx="5583382" cy="5389419"/>
          </a:xfrm>
        </p:spPr>
      </p:pic>
    </p:spTree>
    <p:extLst>
      <p:ext uri="{BB962C8B-B14F-4D97-AF65-F5344CB8AC3E}">
        <p14:creationId xmlns:p14="http://schemas.microsoft.com/office/powerpoint/2010/main" val="389250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6AE4-31EE-41C4-B98D-14638E1A939D}"/>
              </a:ext>
            </a:extLst>
          </p:cNvPr>
          <p:cNvSpPr>
            <a:spLocks noGrp="1"/>
          </p:cNvSpPr>
          <p:nvPr>
            <p:ph type="title"/>
          </p:nvPr>
        </p:nvSpPr>
        <p:spPr>
          <a:xfrm>
            <a:off x="831273" y="0"/>
            <a:ext cx="11360727" cy="858982"/>
          </a:xfrm>
        </p:spPr>
        <p:txBody>
          <a:bodyPr>
            <a:normAutofit/>
          </a:bodyPr>
          <a:lstStyle/>
          <a:p>
            <a:r>
              <a:rPr lang="en-US" sz="2000" b="1" u="sng" dirty="0"/>
              <a:t>Russia: The largest Multiethnic State</a:t>
            </a:r>
            <a:r>
              <a:rPr lang="en-US" sz="2000" dirty="0"/>
              <a:t>: During its existence (1922-1991) both in land area and as the world’s largest multinational state consisting of 15 republics</a:t>
            </a:r>
          </a:p>
        </p:txBody>
      </p:sp>
      <p:sp>
        <p:nvSpPr>
          <p:cNvPr id="3" name="Content Placeholder 2">
            <a:extLst>
              <a:ext uri="{FF2B5EF4-FFF2-40B4-BE49-F238E27FC236}">
                <a16:creationId xmlns:a16="http://schemas.microsoft.com/office/drawing/2014/main" id="{FE5399E8-7791-44CE-808A-A404707DD9AD}"/>
              </a:ext>
            </a:extLst>
          </p:cNvPr>
          <p:cNvSpPr>
            <a:spLocks noGrp="1"/>
          </p:cNvSpPr>
          <p:nvPr>
            <p:ph sz="half" idx="1"/>
          </p:nvPr>
        </p:nvSpPr>
        <p:spPr>
          <a:xfrm>
            <a:off x="720435" y="997526"/>
            <a:ext cx="5084619" cy="5749637"/>
          </a:xfrm>
        </p:spPr>
        <p:txBody>
          <a:bodyPr>
            <a:normAutofit fontScale="85000" lnSpcReduction="10000"/>
          </a:bodyPr>
          <a:lstStyle/>
          <a:p>
            <a:r>
              <a:rPr lang="en-US" dirty="0"/>
              <a:t>The breakup resulted in  the conversion of the 15 republics into 15 independent states Grouped as:</a:t>
            </a:r>
          </a:p>
          <a:p>
            <a:r>
              <a:rPr lang="en-US" b="1" dirty="0"/>
              <a:t>Russia</a:t>
            </a:r>
          </a:p>
          <a:p>
            <a:r>
              <a:rPr lang="en-US" b="1" dirty="0"/>
              <a:t>Three Baltic states</a:t>
            </a:r>
            <a:r>
              <a:rPr lang="en-US" dirty="0"/>
              <a:t>: Estonia, Latvia and Lithuania</a:t>
            </a:r>
          </a:p>
          <a:p>
            <a:r>
              <a:rPr lang="en-US" b="1" dirty="0"/>
              <a:t>Three European states</a:t>
            </a:r>
            <a:r>
              <a:rPr lang="en-US" dirty="0"/>
              <a:t>: Belarus, Moldovia, and Ukraine</a:t>
            </a:r>
          </a:p>
          <a:p>
            <a:r>
              <a:rPr lang="en-US" b="1" dirty="0"/>
              <a:t>Five Central Asian States</a:t>
            </a:r>
            <a:r>
              <a:rPr lang="en-US" dirty="0"/>
              <a:t>: Kazakhstan, Kyrgyzstan, Tajikistan, Turkmenistan, Uzbekistan</a:t>
            </a:r>
          </a:p>
          <a:p>
            <a:r>
              <a:rPr lang="en-US" b="1" dirty="0"/>
              <a:t>Three Caucasus states</a:t>
            </a:r>
            <a:r>
              <a:rPr lang="en-US" dirty="0"/>
              <a:t>: Armenia, Azerbaijan, Georgia</a:t>
            </a:r>
          </a:p>
          <a:p>
            <a:r>
              <a:rPr lang="en-US" dirty="0"/>
              <a:t>Russia is now the world’s largest multinational state with 81% ethnic Russians and 39 other government officially recognized ethnic groups the remaining 19%. These ethnicities are clustered in 2 principal locations, along the former republics o Azerbaijan and Georgia and between the Volga River and Ural Mountains. Russia has granted autonomy over local government affairs to numerous ethnicities, independence movements are flourishing among several groups</a:t>
            </a:r>
          </a:p>
          <a:p>
            <a:endParaRPr lang="en-US" dirty="0"/>
          </a:p>
        </p:txBody>
      </p:sp>
      <p:pic>
        <p:nvPicPr>
          <p:cNvPr id="6" name="Content Placeholder 5">
            <a:extLst>
              <a:ext uri="{FF2B5EF4-FFF2-40B4-BE49-F238E27FC236}">
                <a16:creationId xmlns:a16="http://schemas.microsoft.com/office/drawing/2014/main" id="{44DDD769-1F91-4843-9833-77423DEE5863}"/>
              </a:ext>
            </a:extLst>
          </p:cNvPr>
          <p:cNvPicPr>
            <a:picLocks noGrp="1" noChangeAspect="1"/>
          </p:cNvPicPr>
          <p:nvPr>
            <p:ph sz="half" idx="2"/>
          </p:nvPr>
        </p:nvPicPr>
        <p:blipFill>
          <a:blip r:embed="rId2"/>
          <a:stretch>
            <a:fillRect/>
          </a:stretch>
        </p:blipFill>
        <p:spPr>
          <a:xfrm>
            <a:off x="5805055" y="997526"/>
            <a:ext cx="6386945" cy="5749637"/>
          </a:xfrm>
        </p:spPr>
      </p:pic>
    </p:spTree>
    <p:extLst>
      <p:ext uri="{BB962C8B-B14F-4D97-AF65-F5344CB8AC3E}">
        <p14:creationId xmlns:p14="http://schemas.microsoft.com/office/powerpoint/2010/main" val="322264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2B2B-96E5-4DED-A80F-4B0EACF6AF45}"/>
              </a:ext>
            </a:extLst>
          </p:cNvPr>
          <p:cNvSpPr>
            <a:spLocks noGrp="1"/>
          </p:cNvSpPr>
          <p:nvPr>
            <p:ph type="title"/>
          </p:nvPr>
        </p:nvSpPr>
        <p:spPr>
          <a:xfrm>
            <a:off x="781878" y="0"/>
            <a:ext cx="11410122" cy="990600"/>
          </a:xfrm>
        </p:spPr>
        <p:txBody>
          <a:bodyPr/>
          <a:lstStyle/>
          <a:p>
            <a:r>
              <a:rPr lang="en-US" dirty="0"/>
              <a:t>                 </a:t>
            </a:r>
            <a:r>
              <a:rPr lang="en-US" b="1" u="sng" dirty="0">
                <a:solidFill>
                  <a:srgbClr val="0070C0"/>
                </a:solidFill>
              </a:rPr>
              <a:t>Baltic States of former USSR</a:t>
            </a:r>
          </a:p>
        </p:txBody>
      </p:sp>
      <p:sp>
        <p:nvSpPr>
          <p:cNvPr id="3" name="Content Placeholder 2">
            <a:extLst>
              <a:ext uri="{FF2B5EF4-FFF2-40B4-BE49-F238E27FC236}">
                <a16:creationId xmlns:a16="http://schemas.microsoft.com/office/drawing/2014/main" id="{242F1684-A8EC-4C8D-B4C9-07090ECE9938}"/>
              </a:ext>
            </a:extLst>
          </p:cNvPr>
          <p:cNvSpPr>
            <a:spLocks noGrp="1"/>
          </p:cNvSpPr>
          <p:nvPr>
            <p:ph sz="half" idx="1"/>
          </p:nvPr>
        </p:nvSpPr>
        <p:spPr>
          <a:xfrm>
            <a:off x="781878" y="1219201"/>
            <a:ext cx="5667374" cy="5638800"/>
          </a:xfrm>
        </p:spPr>
        <p:txBody>
          <a:bodyPr>
            <a:normAutofit/>
          </a:bodyPr>
          <a:lstStyle/>
          <a:p>
            <a:r>
              <a:rPr lang="en-US" b="1" dirty="0">
                <a:solidFill>
                  <a:srgbClr val="339933"/>
                </a:solidFill>
              </a:rPr>
              <a:t>Estonia, Latvia and Lithuania are known as the Baltic States for their location on the Baltic Sea. They were independent counties between the end of World War I in 1918 and 1940. when the former USSR annexed them under an agreement with Nazi Germany.</a:t>
            </a:r>
          </a:p>
          <a:p>
            <a:r>
              <a:rPr lang="en-US" b="1" dirty="0"/>
              <a:t>These small neighboring Baltic countries have clear cultural differences and distinct historical traditions.</a:t>
            </a:r>
          </a:p>
          <a:p>
            <a:r>
              <a:rPr lang="en-US" b="1" dirty="0">
                <a:solidFill>
                  <a:srgbClr val="339933"/>
                </a:solidFill>
              </a:rPr>
              <a:t>Most Lithuanians are Roman Catholic and speak a language of the Baltic group as a branch of Indo European language family</a:t>
            </a:r>
          </a:p>
          <a:p>
            <a:r>
              <a:rPr lang="en-US" b="1" dirty="0"/>
              <a:t>Latvians are predominately Lutheran with a substantial Roman Catholic minority </a:t>
            </a:r>
          </a:p>
          <a:p>
            <a:r>
              <a:rPr lang="en-US" b="1" dirty="0">
                <a:solidFill>
                  <a:srgbClr val="339933"/>
                </a:solidFill>
              </a:rPr>
              <a:t>Most Estonians are Protestant (Lutheran) and speak a Uralic language related to Finnish</a:t>
            </a:r>
          </a:p>
        </p:txBody>
      </p:sp>
      <p:pic>
        <p:nvPicPr>
          <p:cNvPr id="6" name="Content Placeholder 5">
            <a:extLst>
              <a:ext uri="{FF2B5EF4-FFF2-40B4-BE49-F238E27FC236}">
                <a16:creationId xmlns:a16="http://schemas.microsoft.com/office/drawing/2014/main" id="{2A1053FF-5EC1-4351-B275-DB3E289903AE}"/>
              </a:ext>
            </a:extLst>
          </p:cNvPr>
          <p:cNvPicPr>
            <a:picLocks noGrp="1" noChangeAspect="1"/>
          </p:cNvPicPr>
          <p:nvPr>
            <p:ph sz="half" idx="2"/>
          </p:nvPr>
        </p:nvPicPr>
        <p:blipFill>
          <a:blip r:embed="rId2"/>
          <a:stretch>
            <a:fillRect/>
          </a:stretch>
        </p:blipFill>
        <p:spPr>
          <a:xfrm>
            <a:off x="6524625" y="1219200"/>
            <a:ext cx="5667375" cy="5499651"/>
          </a:xfrm>
        </p:spPr>
      </p:pic>
    </p:spTree>
    <p:extLst>
      <p:ext uri="{BB962C8B-B14F-4D97-AF65-F5344CB8AC3E}">
        <p14:creationId xmlns:p14="http://schemas.microsoft.com/office/powerpoint/2010/main" val="21993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0610-A70A-4059-A466-BAB9126D0CE3}"/>
              </a:ext>
            </a:extLst>
          </p:cNvPr>
          <p:cNvSpPr>
            <a:spLocks noGrp="1"/>
          </p:cNvSpPr>
          <p:nvPr>
            <p:ph type="title"/>
          </p:nvPr>
        </p:nvSpPr>
        <p:spPr>
          <a:xfrm>
            <a:off x="850006" y="0"/>
            <a:ext cx="4031087" cy="1043189"/>
          </a:xfrm>
        </p:spPr>
        <p:txBody>
          <a:bodyPr/>
          <a:lstStyle/>
          <a:p>
            <a:r>
              <a:rPr lang="en-US" b="1" u="sng" dirty="0">
                <a:solidFill>
                  <a:srgbClr val="002060"/>
                </a:solidFill>
              </a:rPr>
              <a:t>Microstates</a:t>
            </a:r>
            <a:r>
              <a:rPr lang="en-US" dirty="0"/>
              <a:t> </a:t>
            </a:r>
          </a:p>
        </p:txBody>
      </p:sp>
      <p:sp>
        <p:nvSpPr>
          <p:cNvPr id="3" name="Content Placeholder 2">
            <a:extLst>
              <a:ext uri="{FF2B5EF4-FFF2-40B4-BE49-F238E27FC236}">
                <a16:creationId xmlns:a16="http://schemas.microsoft.com/office/drawing/2014/main" id="{B9911035-809A-4F59-8E53-33754FDC63A6}"/>
              </a:ext>
            </a:extLst>
          </p:cNvPr>
          <p:cNvSpPr>
            <a:spLocks noGrp="1"/>
          </p:cNvSpPr>
          <p:nvPr>
            <p:ph sz="half" idx="1"/>
          </p:nvPr>
        </p:nvSpPr>
        <p:spPr>
          <a:xfrm>
            <a:off x="850005" y="1043189"/>
            <a:ext cx="4584879" cy="5924281"/>
          </a:xfrm>
        </p:spPr>
        <p:txBody>
          <a:bodyPr>
            <a:normAutofit/>
          </a:bodyPr>
          <a:lstStyle/>
          <a:p>
            <a:r>
              <a:rPr lang="en-US" b="1" u="sng" dirty="0">
                <a:solidFill>
                  <a:srgbClr val="C00000"/>
                </a:solidFill>
              </a:rPr>
              <a:t>A Microstate </a:t>
            </a:r>
            <a:r>
              <a:rPr lang="en-US" b="1" dirty="0"/>
              <a:t>is a state or territory that is small in both size and population.</a:t>
            </a:r>
          </a:p>
          <a:p>
            <a:r>
              <a:rPr lang="en-US" b="1" u="sng" dirty="0">
                <a:solidFill>
                  <a:srgbClr val="C00000"/>
                </a:solidFill>
              </a:rPr>
              <a:t>Vatican City</a:t>
            </a:r>
            <a:r>
              <a:rPr lang="en-US" b="1" dirty="0">
                <a:solidFill>
                  <a:srgbClr val="0070C0"/>
                </a:solidFill>
              </a:rPr>
              <a:t>. Size: 0.17 sq. mi. ( 0.44 km²) Population: 783 (2005 census) ...</a:t>
            </a:r>
          </a:p>
          <a:p>
            <a:r>
              <a:rPr lang="en-US" b="1" u="sng" dirty="0">
                <a:solidFill>
                  <a:srgbClr val="C00000"/>
                </a:solidFill>
              </a:rPr>
              <a:t>Monaco</a:t>
            </a:r>
            <a:r>
              <a:rPr lang="en-US" b="1" dirty="0">
                <a:solidFill>
                  <a:srgbClr val="0070C0"/>
                </a:solidFill>
              </a:rPr>
              <a:t>. Size: 0.8 sq. mi. ( 1.96 km²) Population: 35,657 (2006 estimate) ...</a:t>
            </a:r>
          </a:p>
          <a:p>
            <a:r>
              <a:rPr lang="en-US" b="1" u="sng" dirty="0">
                <a:solidFill>
                  <a:srgbClr val="C00000"/>
                </a:solidFill>
              </a:rPr>
              <a:t>Nauru.</a:t>
            </a:r>
            <a:r>
              <a:rPr lang="en-US" b="1" dirty="0">
                <a:solidFill>
                  <a:srgbClr val="C00000"/>
                </a:solidFill>
              </a:rPr>
              <a:t> </a:t>
            </a:r>
            <a:r>
              <a:rPr lang="en-US" b="1" dirty="0">
                <a:solidFill>
                  <a:srgbClr val="0070C0"/>
                </a:solidFill>
              </a:rPr>
              <a:t>Size: 8 sq. mi (21 km²) Population: 13,005 (2005 estimate) Location: Western Pacific Ocean. ...</a:t>
            </a:r>
          </a:p>
          <a:p>
            <a:r>
              <a:rPr lang="en-US" b="1" u="sng" dirty="0">
                <a:solidFill>
                  <a:srgbClr val="C00000"/>
                </a:solidFill>
              </a:rPr>
              <a:t>Tuvalu</a:t>
            </a:r>
            <a:r>
              <a:rPr lang="en-US" b="1" u="sng" dirty="0">
                <a:solidFill>
                  <a:srgbClr val="0070C0"/>
                </a:solidFill>
              </a:rPr>
              <a:t>.</a:t>
            </a:r>
            <a:r>
              <a:rPr lang="en-US" b="1" dirty="0">
                <a:solidFill>
                  <a:srgbClr val="0070C0"/>
                </a:solidFill>
              </a:rPr>
              <a:t> Size: 9 sq. mi. ( 26 km²) ...</a:t>
            </a:r>
          </a:p>
          <a:p>
            <a:r>
              <a:rPr lang="en-US" b="1" u="sng" dirty="0">
                <a:solidFill>
                  <a:srgbClr val="C00000"/>
                </a:solidFill>
              </a:rPr>
              <a:t>San Marino</a:t>
            </a:r>
            <a:r>
              <a:rPr lang="en-US" b="1" dirty="0">
                <a:solidFill>
                  <a:srgbClr val="0070C0"/>
                </a:solidFill>
              </a:rPr>
              <a:t>. Size: 24 sq. mi. ( 61 km²)</a:t>
            </a:r>
          </a:p>
          <a:p>
            <a:endParaRPr lang="en-US" dirty="0"/>
          </a:p>
        </p:txBody>
      </p:sp>
      <p:pic>
        <p:nvPicPr>
          <p:cNvPr id="6" name="Content Placeholder 5">
            <a:extLst>
              <a:ext uri="{FF2B5EF4-FFF2-40B4-BE49-F238E27FC236}">
                <a16:creationId xmlns:a16="http://schemas.microsoft.com/office/drawing/2014/main" id="{B133F411-036B-493F-8DBD-0F4CB864396B}"/>
              </a:ext>
            </a:extLst>
          </p:cNvPr>
          <p:cNvPicPr>
            <a:picLocks noGrp="1" noChangeAspect="1"/>
          </p:cNvPicPr>
          <p:nvPr>
            <p:ph sz="half" idx="2"/>
          </p:nvPr>
        </p:nvPicPr>
        <p:blipFill>
          <a:blip r:embed="rId2"/>
          <a:stretch>
            <a:fillRect/>
          </a:stretch>
        </p:blipFill>
        <p:spPr>
          <a:xfrm>
            <a:off x="5563674" y="0"/>
            <a:ext cx="6628326" cy="6858000"/>
          </a:xfrm>
        </p:spPr>
      </p:pic>
    </p:spTree>
    <p:extLst>
      <p:ext uri="{BB962C8B-B14F-4D97-AF65-F5344CB8AC3E}">
        <p14:creationId xmlns:p14="http://schemas.microsoft.com/office/powerpoint/2010/main" val="129585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884-35E2-4794-9AB4-D21980A73D34}"/>
              </a:ext>
            </a:extLst>
          </p:cNvPr>
          <p:cNvSpPr>
            <a:spLocks noGrp="1"/>
          </p:cNvSpPr>
          <p:nvPr>
            <p:ph type="title"/>
          </p:nvPr>
        </p:nvSpPr>
        <p:spPr>
          <a:xfrm>
            <a:off x="795130" y="1"/>
            <a:ext cx="11264348" cy="781878"/>
          </a:xfrm>
        </p:spPr>
        <p:txBody>
          <a:bodyPr>
            <a:normAutofit fontScale="90000"/>
          </a:bodyPr>
          <a:lstStyle/>
          <a:p>
            <a:r>
              <a:rPr lang="en-US" b="1" dirty="0"/>
              <a:t>                      </a:t>
            </a:r>
            <a:r>
              <a:rPr lang="en-US" b="1" u="sng" dirty="0">
                <a:solidFill>
                  <a:srgbClr val="C00000"/>
                </a:solidFill>
              </a:rPr>
              <a:t>Boundary Disputes</a:t>
            </a:r>
            <a:br>
              <a:rPr lang="en-US" dirty="0"/>
            </a:br>
            <a:endParaRPr lang="en-US" dirty="0"/>
          </a:p>
        </p:txBody>
      </p:sp>
      <p:sp>
        <p:nvSpPr>
          <p:cNvPr id="3" name="Content Placeholder 2">
            <a:extLst>
              <a:ext uri="{FF2B5EF4-FFF2-40B4-BE49-F238E27FC236}">
                <a16:creationId xmlns:a16="http://schemas.microsoft.com/office/drawing/2014/main" id="{43A4DB67-7711-4E51-BA76-74464CB5DDD8}"/>
              </a:ext>
            </a:extLst>
          </p:cNvPr>
          <p:cNvSpPr>
            <a:spLocks noGrp="1"/>
          </p:cNvSpPr>
          <p:nvPr>
            <p:ph idx="1"/>
          </p:nvPr>
        </p:nvSpPr>
        <p:spPr>
          <a:xfrm>
            <a:off x="795130" y="1113183"/>
            <a:ext cx="11264348" cy="5645426"/>
          </a:xfrm>
        </p:spPr>
        <p:txBody>
          <a:bodyPr>
            <a:normAutofit fontScale="92500" lnSpcReduction="10000"/>
          </a:bodyPr>
          <a:lstStyle/>
          <a:p>
            <a:pPr lvl="0"/>
            <a:r>
              <a:rPr lang="en-US" b="1" u="sng" dirty="0">
                <a:solidFill>
                  <a:srgbClr val="003366"/>
                </a:solidFill>
              </a:rPr>
              <a:t>Positional or definitional disputes</a:t>
            </a:r>
            <a:r>
              <a:rPr lang="en-US" dirty="0">
                <a:solidFill>
                  <a:srgbClr val="003366"/>
                </a:solidFill>
              </a:rPr>
              <a:t> </a:t>
            </a:r>
            <a:r>
              <a:rPr lang="en-US" b="1" dirty="0">
                <a:solidFill>
                  <a:srgbClr val="003366"/>
                </a:solidFill>
              </a:rPr>
              <a:t>occur when states argue about where the boarder actually is. The United States and Mexico feuded for years over their mutual border even after it was officially set by treaty in 1848.  The boundary between Argentina and Chile has been controversial because it follows the crests of the Andes Mountains and the watershed, which do not always coincide, </a:t>
            </a:r>
          </a:p>
          <a:p>
            <a:pPr lvl="0"/>
            <a:r>
              <a:rPr lang="en-US" b="1" u="sng" dirty="0">
                <a:solidFill>
                  <a:srgbClr val="006600"/>
                </a:solidFill>
              </a:rPr>
              <a:t>Territorial Disputes/Locational: </a:t>
            </a:r>
            <a:r>
              <a:rPr lang="en-US" b="1" dirty="0">
                <a:solidFill>
                  <a:srgbClr val="006600"/>
                </a:solidFill>
              </a:rPr>
              <a:t> arise over the ownership of a region, usually around mutual borders. Conflicts arise if the people of one state want to annex a territory whose population is ethnically related to them.  War between Mexico and the United States broke out in areas (such as Teas and California) where many US citizens had settled and yet the Mexican government controlled the land space. This type of expansionism is called </a:t>
            </a:r>
            <a:r>
              <a:rPr lang="en-US" b="1" dirty="0">
                <a:solidFill>
                  <a:srgbClr val="C00000"/>
                </a:solidFill>
              </a:rPr>
              <a:t>irredentism</a:t>
            </a:r>
            <a:r>
              <a:rPr lang="en-US" b="1" dirty="0">
                <a:solidFill>
                  <a:srgbClr val="006600"/>
                </a:solidFill>
              </a:rPr>
              <a:t> </a:t>
            </a:r>
            <a:r>
              <a:rPr lang="en-US" sz="1500" b="1" dirty="0">
                <a:solidFill>
                  <a:srgbClr val="006600"/>
                </a:solidFill>
              </a:rPr>
              <a:t>(a movement to unite by people who share a language or other cultural elements but are divided by a national boundary</a:t>
            </a:r>
            <a:r>
              <a:rPr lang="en-US" b="1" dirty="0">
                <a:solidFill>
                  <a:srgbClr val="006600"/>
                </a:solidFill>
              </a:rPr>
              <a:t>) . A 20</a:t>
            </a:r>
            <a:r>
              <a:rPr lang="en-US" b="1" baseline="30000" dirty="0">
                <a:solidFill>
                  <a:srgbClr val="006600"/>
                </a:solidFill>
              </a:rPr>
              <a:t>th</a:t>
            </a:r>
            <a:r>
              <a:rPr lang="en-US" b="1" dirty="0">
                <a:solidFill>
                  <a:srgbClr val="006600"/>
                </a:solidFill>
              </a:rPr>
              <a:t> century example is the German invasion of Czechoslovakia and Poland, areas with German minorities</a:t>
            </a:r>
          </a:p>
          <a:p>
            <a:pPr lvl="0"/>
            <a:r>
              <a:rPr lang="en-US" b="1" u="sng" dirty="0">
                <a:solidFill>
                  <a:srgbClr val="CC0066"/>
                </a:solidFill>
              </a:rPr>
              <a:t>Resource (or allocational) </a:t>
            </a:r>
            <a:r>
              <a:rPr lang="en-US" b="1" dirty="0">
                <a:solidFill>
                  <a:srgbClr val="CC0066"/>
                </a:solidFill>
              </a:rPr>
              <a:t>disputes involve disputes involve natural resources – such as mineral deposits, fertile farmland, or rich fishing groups – that lie in border areas, For example, the United States and Canada have feuded over fishing grounds in the Atlantic Ocean.  The spark for the Persian Gulf War of 1990-91 was a dispute between Iraq and Kuwait regarding rights to oil</a:t>
            </a:r>
          </a:p>
          <a:p>
            <a:pPr lvl="0"/>
            <a:r>
              <a:rPr lang="en-US" b="1" u="sng" dirty="0">
                <a:solidFill>
                  <a:srgbClr val="660066"/>
                </a:solidFill>
              </a:rPr>
              <a:t>Functional (or Operational) disputes </a:t>
            </a:r>
            <a:r>
              <a:rPr lang="en-US" b="1" dirty="0">
                <a:solidFill>
                  <a:srgbClr val="660066"/>
                </a:solidFill>
              </a:rPr>
              <a:t>arise when neighboring states cannot agree or policies that apply in border area, An example is the ongoing debate between the US and Mexico regarding the transport of people and goods across their long mutual border. The US has generally wanted stricter controls put on immigration from Mexico, and also has pressured the Mexican government to control drug trafficking across the border</a:t>
            </a:r>
          </a:p>
          <a:p>
            <a:endParaRPr lang="en-US" dirty="0"/>
          </a:p>
        </p:txBody>
      </p:sp>
    </p:spTree>
    <p:extLst>
      <p:ext uri="{BB962C8B-B14F-4D97-AF65-F5344CB8AC3E}">
        <p14:creationId xmlns:p14="http://schemas.microsoft.com/office/powerpoint/2010/main" val="134100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411D-4F4A-45EC-B58D-BC55DAA92EE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72AD59A-9880-4A3F-9D4E-95E0BFD90A63}"/>
              </a:ext>
            </a:extLst>
          </p:cNvPr>
          <p:cNvPicPr>
            <a:picLocks noGrp="1" noChangeAspect="1"/>
          </p:cNvPicPr>
          <p:nvPr>
            <p:ph sz="half" idx="1"/>
          </p:nvPr>
        </p:nvPicPr>
        <p:blipFill>
          <a:blip r:embed="rId2"/>
          <a:stretch>
            <a:fillRect/>
          </a:stretch>
        </p:blipFill>
        <p:spPr>
          <a:xfrm>
            <a:off x="768626" y="0"/>
            <a:ext cx="5393635" cy="6983896"/>
          </a:xfrm>
        </p:spPr>
      </p:pic>
      <p:pic>
        <p:nvPicPr>
          <p:cNvPr id="8" name="Content Placeholder 7">
            <a:extLst>
              <a:ext uri="{FF2B5EF4-FFF2-40B4-BE49-F238E27FC236}">
                <a16:creationId xmlns:a16="http://schemas.microsoft.com/office/drawing/2014/main" id="{64B8BFCB-E623-4831-8723-E980D6FA0F91}"/>
              </a:ext>
            </a:extLst>
          </p:cNvPr>
          <p:cNvPicPr>
            <a:picLocks noGrp="1" noChangeAspect="1"/>
          </p:cNvPicPr>
          <p:nvPr>
            <p:ph sz="half" idx="2"/>
          </p:nvPr>
        </p:nvPicPr>
        <p:blipFill>
          <a:blip r:embed="rId3"/>
          <a:stretch>
            <a:fillRect/>
          </a:stretch>
        </p:blipFill>
        <p:spPr>
          <a:xfrm>
            <a:off x="6162261" y="0"/>
            <a:ext cx="6029739" cy="6983896"/>
          </a:xfrm>
        </p:spPr>
      </p:pic>
    </p:spTree>
    <p:extLst>
      <p:ext uri="{BB962C8B-B14F-4D97-AF65-F5344CB8AC3E}">
        <p14:creationId xmlns:p14="http://schemas.microsoft.com/office/powerpoint/2010/main" val="116898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A4B7-8D24-49D4-B60E-6442999D07AB}"/>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FCA5E7DA-754E-4C34-ADE1-493F11B96FA1}"/>
              </a:ext>
            </a:extLst>
          </p:cNvPr>
          <p:cNvPicPr>
            <a:picLocks noGrp="1" noChangeAspect="1"/>
          </p:cNvPicPr>
          <p:nvPr>
            <p:ph sz="half" idx="1"/>
          </p:nvPr>
        </p:nvPicPr>
        <p:blipFill>
          <a:blip r:embed="rId2"/>
          <a:stretch>
            <a:fillRect/>
          </a:stretch>
        </p:blipFill>
        <p:spPr>
          <a:xfrm>
            <a:off x="755374" y="0"/>
            <a:ext cx="5064401" cy="6858000"/>
          </a:xfrm>
        </p:spPr>
      </p:pic>
      <p:pic>
        <p:nvPicPr>
          <p:cNvPr id="12" name="Content Placeholder 11">
            <a:extLst>
              <a:ext uri="{FF2B5EF4-FFF2-40B4-BE49-F238E27FC236}">
                <a16:creationId xmlns:a16="http://schemas.microsoft.com/office/drawing/2014/main" id="{B28813A6-7B1A-477E-8AE0-34CEB295228C}"/>
              </a:ext>
            </a:extLst>
          </p:cNvPr>
          <p:cNvPicPr>
            <a:picLocks noGrp="1" noChangeAspect="1"/>
          </p:cNvPicPr>
          <p:nvPr>
            <p:ph sz="half" idx="2"/>
          </p:nvPr>
        </p:nvPicPr>
        <p:blipFill>
          <a:blip r:embed="rId3"/>
          <a:stretch>
            <a:fillRect/>
          </a:stretch>
        </p:blipFill>
        <p:spPr>
          <a:xfrm>
            <a:off x="5819775" y="0"/>
            <a:ext cx="6226451" cy="6718852"/>
          </a:xfrm>
        </p:spPr>
      </p:pic>
    </p:spTree>
    <p:extLst>
      <p:ext uri="{BB962C8B-B14F-4D97-AF65-F5344CB8AC3E}">
        <p14:creationId xmlns:p14="http://schemas.microsoft.com/office/powerpoint/2010/main" val="275418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BE5C-DD43-4717-A72E-EE769C44A0F3}"/>
              </a:ext>
            </a:extLst>
          </p:cNvPr>
          <p:cNvSpPr>
            <a:spLocks noGrp="1"/>
          </p:cNvSpPr>
          <p:nvPr>
            <p:ph type="title"/>
          </p:nvPr>
        </p:nvSpPr>
        <p:spPr>
          <a:xfrm>
            <a:off x="993913" y="0"/>
            <a:ext cx="3551583" cy="980661"/>
          </a:xfrm>
        </p:spPr>
        <p:txBody>
          <a:bodyPr>
            <a:normAutofit/>
          </a:bodyPr>
          <a:lstStyle/>
          <a:p>
            <a:r>
              <a:rPr lang="en-US" dirty="0"/>
              <a:t>A State ;</a:t>
            </a:r>
          </a:p>
        </p:txBody>
      </p:sp>
      <p:sp>
        <p:nvSpPr>
          <p:cNvPr id="3" name="Content Placeholder 2">
            <a:extLst>
              <a:ext uri="{FF2B5EF4-FFF2-40B4-BE49-F238E27FC236}">
                <a16:creationId xmlns:a16="http://schemas.microsoft.com/office/drawing/2014/main" id="{AED96403-8D0C-4316-B742-B90F2F0F6AE8}"/>
              </a:ext>
            </a:extLst>
          </p:cNvPr>
          <p:cNvSpPr>
            <a:spLocks noGrp="1"/>
          </p:cNvSpPr>
          <p:nvPr>
            <p:ph sz="half" idx="1"/>
          </p:nvPr>
        </p:nvSpPr>
        <p:spPr>
          <a:xfrm>
            <a:off x="848139" y="1311965"/>
            <a:ext cx="3869635" cy="5546035"/>
          </a:xfrm>
        </p:spPr>
        <p:txBody>
          <a:bodyPr/>
          <a:lstStyle/>
          <a:p>
            <a:r>
              <a:rPr lang="en-US" b="1" u="sng" dirty="0">
                <a:solidFill>
                  <a:srgbClr val="FF0000"/>
                </a:solidFill>
              </a:rPr>
              <a:t>Self-Determination</a:t>
            </a:r>
            <a:r>
              <a:rPr lang="en-US" dirty="0"/>
              <a:t> - the power of a state to control ones own territory and destiny</a:t>
            </a:r>
          </a:p>
          <a:p>
            <a:r>
              <a:rPr lang="en-US" dirty="0"/>
              <a:t> When there is a group of people who constitute a nation but do not have autonomy - cannot govern themselves, create their own laws - they are a </a:t>
            </a:r>
            <a:r>
              <a:rPr lang="en-US" b="1" u="sng" dirty="0">
                <a:solidFill>
                  <a:srgbClr val="FF0000"/>
                </a:solidFill>
              </a:rPr>
              <a:t>stateless nation</a:t>
            </a:r>
          </a:p>
        </p:txBody>
      </p:sp>
      <p:pic>
        <p:nvPicPr>
          <p:cNvPr id="6" name="Content Placeholder 5">
            <a:extLst>
              <a:ext uri="{FF2B5EF4-FFF2-40B4-BE49-F238E27FC236}">
                <a16:creationId xmlns:a16="http://schemas.microsoft.com/office/drawing/2014/main" id="{D04C64D9-1A8C-4A9A-8846-CE014B3308CE}"/>
              </a:ext>
            </a:extLst>
          </p:cNvPr>
          <p:cNvPicPr>
            <a:picLocks noGrp="1" noChangeAspect="1"/>
          </p:cNvPicPr>
          <p:nvPr>
            <p:ph sz="half" idx="2"/>
          </p:nvPr>
        </p:nvPicPr>
        <p:blipFill>
          <a:blip r:embed="rId2"/>
          <a:stretch>
            <a:fillRect/>
          </a:stretch>
        </p:blipFill>
        <p:spPr>
          <a:xfrm>
            <a:off x="4823791" y="0"/>
            <a:ext cx="7368209" cy="6858000"/>
          </a:xfrm>
        </p:spPr>
      </p:pic>
    </p:spTree>
    <p:extLst>
      <p:ext uri="{BB962C8B-B14F-4D97-AF65-F5344CB8AC3E}">
        <p14:creationId xmlns:p14="http://schemas.microsoft.com/office/powerpoint/2010/main" val="251936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325A-37B3-46E0-912B-0812C68C8B6B}"/>
              </a:ext>
            </a:extLst>
          </p:cNvPr>
          <p:cNvSpPr>
            <a:spLocks noGrp="1"/>
          </p:cNvSpPr>
          <p:nvPr>
            <p:ph type="title"/>
          </p:nvPr>
        </p:nvSpPr>
        <p:spPr>
          <a:xfrm>
            <a:off x="1371600" y="92766"/>
            <a:ext cx="9601200" cy="596348"/>
          </a:xfrm>
        </p:spPr>
        <p:txBody>
          <a:bodyPr>
            <a:normAutofit fontScale="90000"/>
          </a:bodyPr>
          <a:lstStyle/>
          <a:p>
            <a:r>
              <a:rPr lang="en-US" dirty="0"/>
              <a:t>               Geometric Boundaries</a:t>
            </a:r>
          </a:p>
        </p:txBody>
      </p:sp>
      <p:pic>
        <p:nvPicPr>
          <p:cNvPr id="4" name="Content Placeholder 11">
            <a:extLst>
              <a:ext uri="{FF2B5EF4-FFF2-40B4-BE49-F238E27FC236}">
                <a16:creationId xmlns:a16="http://schemas.microsoft.com/office/drawing/2014/main" id="{5C9061A3-BEDD-4964-8BCA-BA57886F462D}"/>
              </a:ext>
            </a:extLst>
          </p:cNvPr>
          <p:cNvPicPr>
            <a:picLocks noGrp="1" noChangeAspect="1"/>
          </p:cNvPicPr>
          <p:nvPr>
            <p:ph idx="1"/>
          </p:nvPr>
        </p:nvPicPr>
        <p:blipFill>
          <a:blip r:embed="rId2"/>
          <a:stretch>
            <a:fillRect/>
          </a:stretch>
        </p:blipFill>
        <p:spPr>
          <a:xfrm>
            <a:off x="808383" y="940904"/>
            <a:ext cx="11198087" cy="5824330"/>
          </a:xfrm>
        </p:spPr>
      </p:pic>
    </p:spTree>
    <p:extLst>
      <p:ext uri="{BB962C8B-B14F-4D97-AF65-F5344CB8AC3E}">
        <p14:creationId xmlns:p14="http://schemas.microsoft.com/office/powerpoint/2010/main" val="239322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CAF1-9AA2-4A2B-8E51-C37CC25EB86F}"/>
              </a:ext>
            </a:extLst>
          </p:cNvPr>
          <p:cNvSpPr>
            <a:spLocks noGrp="1"/>
          </p:cNvSpPr>
          <p:nvPr>
            <p:ph type="title"/>
          </p:nvPr>
        </p:nvSpPr>
        <p:spPr>
          <a:xfrm>
            <a:off x="821636" y="145774"/>
            <a:ext cx="5287616" cy="967409"/>
          </a:xfrm>
        </p:spPr>
        <p:txBody>
          <a:bodyPr>
            <a:normAutofit fontScale="90000"/>
          </a:bodyPr>
          <a:lstStyle/>
          <a:p>
            <a:r>
              <a:rPr lang="en-US" b="1" u="sng" dirty="0"/>
              <a:t>Creation of Boundaries</a:t>
            </a:r>
          </a:p>
        </p:txBody>
      </p:sp>
      <p:sp>
        <p:nvSpPr>
          <p:cNvPr id="3" name="Content Placeholder 2">
            <a:extLst>
              <a:ext uri="{FF2B5EF4-FFF2-40B4-BE49-F238E27FC236}">
                <a16:creationId xmlns:a16="http://schemas.microsoft.com/office/drawing/2014/main" id="{43471586-A415-4530-AAE0-818AA993B0C9}"/>
              </a:ext>
            </a:extLst>
          </p:cNvPr>
          <p:cNvSpPr>
            <a:spLocks noGrp="1"/>
          </p:cNvSpPr>
          <p:nvPr>
            <p:ph sz="half" idx="1"/>
          </p:nvPr>
        </p:nvSpPr>
        <p:spPr>
          <a:xfrm>
            <a:off x="821635" y="1391479"/>
            <a:ext cx="5062329" cy="5314122"/>
          </a:xfrm>
        </p:spPr>
        <p:txBody>
          <a:bodyPr>
            <a:normAutofit/>
          </a:bodyPr>
          <a:lstStyle/>
          <a:p>
            <a:r>
              <a:rPr lang="en-US" b="1" u="sng" dirty="0">
                <a:solidFill>
                  <a:srgbClr val="002060"/>
                </a:solidFill>
              </a:rPr>
              <a:t>A defined boundary </a:t>
            </a:r>
            <a:r>
              <a:rPr lang="en-US" dirty="0">
                <a:solidFill>
                  <a:srgbClr val="002060"/>
                </a:solidFill>
              </a:rPr>
              <a:t>– legally documented.</a:t>
            </a:r>
          </a:p>
          <a:p>
            <a:r>
              <a:rPr lang="en-US" dirty="0">
                <a:solidFill>
                  <a:srgbClr val="002060"/>
                </a:solidFill>
              </a:rPr>
              <a:t>Treaty</a:t>
            </a:r>
          </a:p>
          <a:p>
            <a:r>
              <a:rPr lang="en-US" dirty="0">
                <a:solidFill>
                  <a:srgbClr val="002060"/>
                </a:solidFill>
              </a:rPr>
              <a:t>Homeowners property line.</a:t>
            </a:r>
          </a:p>
          <a:p>
            <a:r>
              <a:rPr lang="en-US" b="1" u="sng" dirty="0">
                <a:solidFill>
                  <a:srgbClr val="339933"/>
                </a:solidFill>
              </a:rPr>
              <a:t>A delimited boundary</a:t>
            </a:r>
            <a:r>
              <a:rPr lang="en-US" dirty="0">
                <a:solidFill>
                  <a:srgbClr val="339933"/>
                </a:solidFill>
              </a:rPr>
              <a:t>:</a:t>
            </a:r>
          </a:p>
          <a:p>
            <a:r>
              <a:rPr lang="en-US" dirty="0">
                <a:solidFill>
                  <a:srgbClr val="339933"/>
                </a:solidFill>
              </a:rPr>
              <a:t>a line on a map</a:t>
            </a:r>
            <a:r>
              <a:rPr lang="en-US" dirty="0"/>
              <a:t>.</a:t>
            </a:r>
          </a:p>
          <a:p>
            <a:r>
              <a:rPr lang="en-US" b="1" u="sng" dirty="0">
                <a:solidFill>
                  <a:srgbClr val="CC0066"/>
                </a:solidFill>
              </a:rPr>
              <a:t>A demarcated boundary</a:t>
            </a:r>
            <a:r>
              <a:rPr lang="en-US" dirty="0">
                <a:solidFill>
                  <a:srgbClr val="CC0066"/>
                </a:solidFill>
              </a:rPr>
              <a:t>:</a:t>
            </a:r>
          </a:p>
          <a:p>
            <a:r>
              <a:rPr lang="en-US" dirty="0">
                <a:solidFill>
                  <a:srgbClr val="CC0066"/>
                </a:solidFill>
              </a:rPr>
              <a:t>physical objects placed on a landscape</a:t>
            </a:r>
          </a:p>
          <a:p>
            <a:pPr marL="0" indent="0">
              <a:buNone/>
            </a:pPr>
            <a:endParaRPr lang="en-US" dirty="0">
              <a:solidFill>
                <a:srgbClr val="CC0066"/>
              </a:solidFill>
            </a:endParaRPr>
          </a:p>
        </p:txBody>
      </p:sp>
      <p:pic>
        <p:nvPicPr>
          <p:cNvPr id="6" name="Content Placeholder 5">
            <a:extLst>
              <a:ext uri="{FF2B5EF4-FFF2-40B4-BE49-F238E27FC236}">
                <a16:creationId xmlns:a16="http://schemas.microsoft.com/office/drawing/2014/main" id="{D34A1701-FBEE-45EF-A7B6-733F74307C61}"/>
              </a:ext>
            </a:extLst>
          </p:cNvPr>
          <p:cNvPicPr>
            <a:picLocks noGrp="1" noChangeAspect="1"/>
          </p:cNvPicPr>
          <p:nvPr>
            <p:ph sz="half" idx="2"/>
          </p:nvPr>
        </p:nvPicPr>
        <p:blipFill>
          <a:blip r:embed="rId2"/>
          <a:stretch>
            <a:fillRect/>
          </a:stretch>
        </p:blipFill>
        <p:spPr>
          <a:xfrm>
            <a:off x="6109252" y="1"/>
            <a:ext cx="5989983" cy="6705600"/>
          </a:xfrm>
        </p:spPr>
      </p:pic>
    </p:spTree>
    <p:extLst>
      <p:ext uri="{BB962C8B-B14F-4D97-AF65-F5344CB8AC3E}">
        <p14:creationId xmlns:p14="http://schemas.microsoft.com/office/powerpoint/2010/main" val="332277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40E9-AE6B-46BB-9B54-8C67BA9CC990}"/>
              </a:ext>
            </a:extLst>
          </p:cNvPr>
          <p:cNvSpPr>
            <a:spLocks noGrp="1"/>
          </p:cNvSpPr>
          <p:nvPr>
            <p:ph type="title"/>
          </p:nvPr>
        </p:nvSpPr>
        <p:spPr>
          <a:xfrm>
            <a:off x="1371600" y="1"/>
            <a:ext cx="9601200" cy="768626"/>
          </a:xfrm>
        </p:spPr>
        <p:txBody>
          <a:bodyPr/>
          <a:lstStyle/>
          <a:p>
            <a:r>
              <a:rPr lang="en-US" dirty="0"/>
              <a:t>                      </a:t>
            </a:r>
            <a:r>
              <a:rPr lang="en-US" b="1" u="sng" dirty="0">
                <a:solidFill>
                  <a:srgbClr val="0070C0"/>
                </a:solidFill>
              </a:rPr>
              <a:t>The Law of the Sea</a:t>
            </a:r>
          </a:p>
        </p:txBody>
      </p:sp>
      <p:sp>
        <p:nvSpPr>
          <p:cNvPr id="3" name="Content Placeholder 2">
            <a:extLst>
              <a:ext uri="{FF2B5EF4-FFF2-40B4-BE49-F238E27FC236}">
                <a16:creationId xmlns:a16="http://schemas.microsoft.com/office/drawing/2014/main" id="{8828B3FA-30D4-446A-8E88-84915002ADA4}"/>
              </a:ext>
            </a:extLst>
          </p:cNvPr>
          <p:cNvSpPr>
            <a:spLocks noGrp="1"/>
          </p:cNvSpPr>
          <p:nvPr>
            <p:ph sz="half" idx="1"/>
          </p:nvPr>
        </p:nvSpPr>
        <p:spPr>
          <a:xfrm>
            <a:off x="781877" y="874643"/>
            <a:ext cx="7977809" cy="5817706"/>
          </a:xfrm>
        </p:spPr>
        <p:txBody>
          <a:bodyPr>
            <a:normAutofit fontScale="62500" lnSpcReduction="20000"/>
          </a:bodyPr>
          <a:lstStyle/>
          <a:p>
            <a:pPr marL="0" indent="0">
              <a:buNone/>
            </a:pPr>
            <a:r>
              <a:rPr lang="en-US" dirty="0"/>
              <a:t>Much of this </a:t>
            </a:r>
            <a:r>
              <a:rPr lang="en-US" b="1" dirty="0"/>
              <a:t>law</a:t>
            </a:r>
            <a:r>
              <a:rPr lang="en-US" dirty="0"/>
              <a:t> is codified in the United Nations Convention on the </a:t>
            </a:r>
            <a:r>
              <a:rPr lang="en-US" b="1" dirty="0">
                <a:solidFill>
                  <a:srgbClr val="0070C0"/>
                </a:solidFill>
              </a:rPr>
              <a:t>Law of the Sea</a:t>
            </a:r>
            <a:r>
              <a:rPr lang="en-US" dirty="0"/>
              <a:t>, signed Dec. 10, 1982 by 165 countries. The convention, described as a “constitution for the oceans,” represents an attempt to codify international </a:t>
            </a:r>
            <a:r>
              <a:rPr lang="en-US" b="1" dirty="0"/>
              <a:t>law</a:t>
            </a:r>
            <a:r>
              <a:rPr lang="en-US" dirty="0"/>
              <a:t> regarding territorial waters, </a:t>
            </a:r>
            <a:r>
              <a:rPr lang="en-US" b="1" dirty="0"/>
              <a:t>sea</a:t>
            </a:r>
            <a:r>
              <a:rPr lang="en-US" dirty="0"/>
              <a:t>-lanes, and ocean resources.</a:t>
            </a:r>
          </a:p>
          <a:p>
            <a:r>
              <a:rPr lang="en-US" dirty="0"/>
              <a:t>The </a:t>
            </a:r>
            <a:r>
              <a:rPr lang="en-US" b="1" dirty="0">
                <a:solidFill>
                  <a:srgbClr val="0070C0"/>
                </a:solidFill>
              </a:rPr>
              <a:t>law of the sea</a:t>
            </a:r>
            <a:r>
              <a:rPr lang="en-US" dirty="0"/>
              <a:t> is a body of customs, treaties, and international agreements by which governments maintain order, productivity, and peaceful relations on the </a:t>
            </a:r>
            <a:r>
              <a:rPr lang="en-US" b="1" dirty="0"/>
              <a:t>sea</a:t>
            </a:r>
            <a:r>
              <a:rPr lang="en-US" dirty="0"/>
              <a:t>. ... The United Nations (UN) held its first Conference on the </a:t>
            </a:r>
            <a:r>
              <a:rPr lang="en-US" b="1" dirty="0">
                <a:solidFill>
                  <a:srgbClr val="0070C0"/>
                </a:solidFill>
              </a:rPr>
              <a:t>Law of the Sea</a:t>
            </a:r>
            <a:r>
              <a:rPr lang="en-US" dirty="0"/>
              <a:t> (UNCLOS I) in 1956, which resulted in a 1958 Convention</a:t>
            </a:r>
          </a:p>
          <a:p>
            <a:pPr marL="0" indent="0">
              <a:buNone/>
            </a:pPr>
            <a:r>
              <a:rPr lang="en-US" dirty="0"/>
              <a:t>                         </a:t>
            </a:r>
            <a:r>
              <a:rPr lang="en-US" b="1" i="1" u="sng" dirty="0">
                <a:solidFill>
                  <a:srgbClr val="C00000"/>
                </a:solidFill>
              </a:rPr>
              <a:t>Three types of water boundaries</a:t>
            </a:r>
          </a:p>
          <a:p>
            <a:r>
              <a:rPr lang="en-US" b="1" u="sng" dirty="0">
                <a:solidFill>
                  <a:srgbClr val="7030A0"/>
                </a:solidFill>
              </a:rPr>
              <a:t>Territorial Waters</a:t>
            </a:r>
            <a:r>
              <a:rPr lang="en-US" dirty="0">
                <a:solidFill>
                  <a:srgbClr val="7030A0"/>
                </a:solidFill>
              </a:rPr>
              <a:t>: Up to 12 nautical miles from shore  (about 14 land miles) a state may set laws regulating passage by ships registered in other states</a:t>
            </a:r>
          </a:p>
          <a:p>
            <a:r>
              <a:rPr lang="en-US" b="1" u="sng" dirty="0">
                <a:solidFill>
                  <a:srgbClr val="000066"/>
                </a:solidFill>
              </a:rPr>
              <a:t>Contiguous Zone</a:t>
            </a:r>
            <a:r>
              <a:rPr lang="en-US" dirty="0">
                <a:solidFill>
                  <a:srgbClr val="000066"/>
                </a:solidFill>
              </a:rPr>
              <a:t>:  Between 12 and 24 nautical miles from shore, a state may enforce laws concerning pollution, taxation, customs and immigration</a:t>
            </a:r>
          </a:p>
          <a:p>
            <a:r>
              <a:rPr lang="en-US" b="1" u="sng" dirty="0">
                <a:solidFill>
                  <a:srgbClr val="0066CC"/>
                </a:solidFill>
              </a:rPr>
              <a:t>Exclusive Economic Zone</a:t>
            </a:r>
            <a:r>
              <a:rPr lang="en-US" dirty="0">
                <a:solidFill>
                  <a:srgbClr val="0066CC"/>
                </a:solidFill>
              </a:rPr>
              <a:t>: Between 24 and 200 nautical miles, a state has the sole righto the fish and other marine life</a:t>
            </a:r>
          </a:p>
          <a:p>
            <a:r>
              <a:rPr lang="en-US" dirty="0"/>
              <a:t>Disputes can be taken to the tribunal for the Law of the Sea or to the International Court</a:t>
            </a:r>
          </a:p>
          <a:p>
            <a:pPr lvl="1"/>
            <a:r>
              <a:rPr lang="en-US" b="1" dirty="0"/>
              <a:t>Maritime Boundaries dictate the ownership of oceans and waterways off the coasts</a:t>
            </a:r>
          </a:p>
          <a:p>
            <a:pPr lvl="1"/>
            <a:r>
              <a:rPr lang="en-US" dirty="0"/>
              <a:t>The UN created the </a:t>
            </a:r>
            <a:r>
              <a:rPr lang="en-US" b="1" dirty="0"/>
              <a:t>Law of the Sea (UNCLOS)</a:t>
            </a:r>
            <a:endParaRPr lang="en-US" dirty="0"/>
          </a:p>
          <a:p>
            <a:r>
              <a:rPr lang="en-US" sz="2200" b="1" dirty="0">
                <a:solidFill>
                  <a:srgbClr val="002060"/>
                </a:solidFill>
              </a:rPr>
              <a:t>Each country has the right 12-nautical miles of territorial sea off the coast - no other countries can enter this zone without permission</a:t>
            </a:r>
          </a:p>
          <a:p>
            <a:r>
              <a:rPr lang="en-US" sz="2200" b="1" dirty="0">
                <a:solidFill>
                  <a:srgbClr val="7030A0"/>
                </a:solidFill>
              </a:rPr>
              <a:t>Countries also have 200-nautical miles of </a:t>
            </a:r>
            <a:r>
              <a:rPr lang="en-US" sz="2200" b="1" dirty="0">
                <a:solidFill>
                  <a:srgbClr val="C00000"/>
                </a:solidFill>
              </a:rPr>
              <a:t>Exclusive Economic Zone (EEZ) </a:t>
            </a:r>
            <a:r>
              <a:rPr lang="en-US" sz="2200" b="1" dirty="0">
                <a:solidFill>
                  <a:srgbClr val="7030A0"/>
                </a:solidFill>
              </a:rPr>
              <a:t>- the country will have the right to profit from this area (fishing, drilling, etc.) but other countries can use the water to travel</a:t>
            </a:r>
          </a:p>
          <a:p>
            <a:r>
              <a:rPr lang="en-US" sz="2200" b="1" dirty="0">
                <a:solidFill>
                  <a:srgbClr val="CC0066"/>
                </a:solidFill>
              </a:rPr>
              <a:t>Anything beyond the 200 miles is part of the high seas - this water does not belong to any one country and is not held to the laws of any one country, but rather is subject to international admiralty law</a:t>
            </a:r>
          </a:p>
          <a:p>
            <a:r>
              <a:rPr lang="en-US" sz="2200" b="1" dirty="0">
                <a:solidFill>
                  <a:srgbClr val="CC0066"/>
                </a:solidFill>
              </a:rPr>
              <a:t>If the distance between two countries is less than 24 miles this creates a choke point - the countries will establish median lines halfway between both countries waterways</a:t>
            </a:r>
          </a:p>
          <a:p>
            <a:endParaRPr lang="en-US" dirty="0"/>
          </a:p>
          <a:p>
            <a:endParaRPr lang="en-US" dirty="0"/>
          </a:p>
          <a:p>
            <a:endParaRPr lang="en-US" dirty="0"/>
          </a:p>
        </p:txBody>
      </p:sp>
      <p:pic>
        <p:nvPicPr>
          <p:cNvPr id="6" name="Content Placeholder 5">
            <a:extLst>
              <a:ext uri="{FF2B5EF4-FFF2-40B4-BE49-F238E27FC236}">
                <a16:creationId xmlns:a16="http://schemas.microsoft.com/office/drawing/2014/main" id="{84C0051C-4A99-4082-A03E-E25FA38C7262}"/>
              </a:ext>
            </a:extLst>
          </p:cNvPr>
          <p:cNvPicPr>
            <a:picLocks noGrp="1" noChangeAspect="1"/>
          </p:cNvPicPr>
          <p:nvPr>
            <p:ph sz="half" idx="2"/>
          </p:nvPr>
        </p:nvPicPr>
        <p:blipFill>
          <a:blip r:embed="rId2"/>
          <a:stretch>
            <a:fillRect/>
          </a:stretch>
        </p:blipFill>
        <p:spPr>
          <a:xfrm>
            <a:off x="8759686" y="1139687"/>
            <a:ext cx="3432313" cy="5552661"/>
          </a:xfrm>
        </p:spPr>
      </p:pic>
    </p:spTree>
    <p:extLst>
      <p:ext uri="{BB962C8B-B14F-4D97-AF65-F5344CB8AC3E}">
        <p14:creationId xmlns:p14="http://schemas.microsoft.com/office/powerpoint/2010/main" val="1747078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D677-3714-4748-8850-CF945F75F391}"/>
              </a:ext>
            </a:extLst>
          </p:cNvPr>
          <p:cNvSpPr>
            <a:spLocks noGrp="1"/>
          </p:cNvSpPr>
          <p:nvPr>
            <p:ph type="title"/>
          </p:nvPr>
        </p:nvSpPr>
        <p:spPr>
          <a:xfrm>
            <a:off x="835378" y="124178"/>
            <a:ext cx="5655733" cy="1151466"/>
          </a:xfrm>
        </p:spPr>
        <p:txBody>
          <a:bodyPr>
            <a:normAutofit fontScale="90000"/>
          </a:bodyPr>
          <a:lstStyle/>
          <a:p>
            <a:r>
              <a:rPr lang="en-US" b="1" u="sng" dirty="0">
                <a:solidFill>
                  <a:srgbClr val="FF0000"/>
                </a:solidFill>
              </a:rPr>
              <a:t>Boundaries Inside States</a:t>
            </a:r>
          </a:p>
        </p:txBody>
      </p:sp>
      <p:sp>
        <p:nvSpPr>
          <p:cNvPr id="3" name="Content Placeholder 2">
            <a:extLst>
              <a:ext uri="{FF2B5EF4-FFF2-40B4-BE49-F238E27FC236}">
                <a16:creationId xmlns:a16="http://schemas.microsoft.com/office/drawing/2014/main" id="{3B21E243-FF59-410F-A648-0C376FF1762F}"/>
              </a:ext>
            </a:extLst>
          </p:cNvPr>
          <p:cNvSpPr>
            <a:spLocks noGrp="1"/>
          </p:cNvSpPr>
          <p:nvPr>
            <p:ph sz="half" idx="1"/>
          </p:nvPr>
        </p:nvSpPr>
        <p:spPr>
          <a:xfrm>
            <a:off x="835378" y="1185333"/>
            <a:ext cx="6008334" cy="5672667"/>
          </a:xfrm>
        </p:spPr>
        <p:txBody>
          <a:bodyPr>
            <a:normAutofit/>
          </a:bodyPr>
          <a:lstStyle/>
          <a:p>
            <a:r>
              <a:rPr lang="en-US" b="1" u="sng" dirty="0">
                <a:solidFill>
                  <a:srgbClr val="FF0000"/>
                </a:solidFill>
              </a:rPr>
              <a:t>Unitary System</a:t>
            </a:r>
            <a:r>
              <a:rPr lang="en-US" dirty="0"/>
              <a:t>: </a:t>
            </a:r>
            <a:r>
              <a:rPr lang="en-US" b="1" dirty="0"/>
              <a:t>places most power in the hands of central government officials</a:t>
            </a:r>
          </a:p>
          <a:p>
            <a:r>
              <a:rPr lang="en-US" b="1" dirty="0"/>
              <a:t>Few internal cultural differences</a:t>
            </a:r>
          </a:p>
          <a:p>
            <a:r>
              <a:rPr lang="en-US" b="1" dirty="0"/>
              <a:t> Strong sense of national unity </a:t>
            </a:r>
          </a:p>
          <a:p>
            <a:r>
              <a:rPr lang="en-US" b="1" dirty="0"/>
              <a:t>Small states </a:t>
            </a:r>
          </a:p>
          <a:p>
            <a:r>
              <a:rPr lang="en-US" b="1" dirty="0"/>
              <a:t>Common in European countries</a:t>
            </a:r>
          </a:p>
        </p:txBody>
      </p:sp>
      <p:sp>
        <p:nvSpPr>
          <p:cNvPr id="4" name="Content Placeholder 3">
            <a:extLst>
              <a:ext uri="{FF2B5EF4-FFF2-40B4-BE49-F238E27FC236}">
                <a16:creationId xmlns:a16="http://schemas.microsoft.com/office/drawing/2014/main" id="{783611CF-78B5-4763-9E66-EBAC6C55C549}"/>
              </a:ext>
            </a:extLst>
          </p:cNvPr>
          <p:cNvSpPr>
            <a:spLocks noGrp="1"/>
          </p:cNvSpPr>
          <p:nvPr>
            <p:ph sz="half" idx="2"/>
          </p:nvPr>
        </p:nvSpPr>
        <p:spPr>
          <a:xfrm>
            <a:off x="6843712" y="795130"/>
            <a:ext cx="5229017" cy="6062869"/>
          </a:xfrm>
        </p:spPr>
        <p:txBody>
          <a:bodyPr>
            <a:normAutofit/>
          </a:bodyPr>
          <a:lstStyle/>
          <a:p>
            <a:r>
              <a:rPr lang="en-US" b="1" u="sng" dirty="0">
                <a:solidFill>
                  <a:srgbClr val="C00000"/>
                </a:solidFill>
              </a:rPr>
              <a:t>Federalism</a:t>
            </a:r>
            <a:r>
              <a:rPr lang="en-US" b="1" dirty="0"/>
              <a:t>: allocates strong power to units of local government within the country </a:t>
            </a:r>
          </a:p>
          <a:p>
            <a:r>
              <a:rPr lang="en-US" b="1" dirty="0"/>
              <a:t>common in Multinational states</a:t>
            </a:r>
          </a:p>
          <a:p>
            <a:r>
              <a:rPr lang="en-US" b="1" dirty="0"/>
              <a:t>Ex. Unites States, Russia, Canada, Brazil, India</a:t>
            </a:r>
          </a:p>
          <a:p>
            <a:endParaRPr lang="en-US" b="1" dirty="0"/>
          </a:p>
          <a:p>
            <a:r>
              <a:rPr lang="en-US" b="1" u="sng" dirty="0">
                <a:solidFill>
                  <a:srgbClr val="FF0000"/>
                </a:solidFill>
              </a:rPr>
              <a:t>Confederal</a:t>
            </a:r>
            <a:r>
              <a:rPr lang="en-US" b="1" dirty="0"/>
              <a:t>: relating to or denoting a confederation.</a:t>
            </a:r>
          </a:p>
          <a:p>
            <a:endParaRPr lang="en-US" b="1" dirty="0"/>
          </a:p>
          <a:p>
            <a:r>
              <a:rPr lang="en-US" b="1" u="sng" dirty="0" err="1">
                <a:solidFill>
                  <a:srgbClr val="FF0000"/>
                </a:solidFill>
              </a:rPr>
              <a:t>Confederalism</a:t>
            </a:r>
            <a:r>
              <a:rPr lang="en-US" b="1" dirty="0"/>
              <a:t> represents a main form of inter-</a:t>
            </a:r>
            <a:r>
              <a:rPr lang="en-US" b="1" dirty="0" err="1"/>
              <a:t>governmentalism</a:t>
            </a:r>
            <a:r>
              <a:rPr lang="en-US" b="1" dirty="0"/>
              <a:t>, this being defined as 'any form of interaction between states which takes place on the basis of sovereign independence. The nature of the relationship among the member states constituting a confederation varies considerably.</a:t>
            </a:r>
          </a:p>
          <a:p>
            <a:endParaRPr lang="en-US" dirty="0"/>
          </a:p>
        </p:txBody>
      </p:sp>
    </p:spTree>
    <p:extLst>
      <p:ext uri="{BB962C8B-B14F-4D97-AF65-F5344CB8AC3E}">
        <p14:creationId xmlns:p14="http://schemas.microsoft.com/office/powerpoint/2010/main" val="210532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F949-1F3C-43B6-833B-85F001620F51}"/>
              </a:ext>
            </a:extLst>
          </p:cNvPr>
          <p:cNvSpPr>
            <a:spLocks noGrp="1"/>
          </p:cNvSpPr>
          <p:nvPr>
            <p:ph type="title"/>
          </p:nvPr>
        </p:nvSpPr>
        <p:spPr>
          <a:xfrm>
            <a:off x="1371600" y="0"/>
            <a:ext cx="9601200" cy="1162373"/>
          </a:xfrm>
        </p:spPr>
        <p:txBody>
          <a:bodyPr/>
          <a:lstStyle/>
          <a:p>
            <a:r>
              <a:rPr lang="en-US" b="1" u="sng" dirty="0"/>
              <a:t>              Impacts of a Unitary State</a:t>
            </a:r>
          </a:p>
        </p:txBody>
      </p:sp>
      <p:sp>
        <p:nvSpPr>
          <p:cNvPr id="3" name="Content Placeholder 2">
            <a:extLst>
              <a:ext uri="{FF2B5EF4-FFF2-40B4-BE49-F238E27FC236}">
                <a16:creationId xmlns:a16="http://schemas.microsoft.com/office/drawing/2014/main" id="{A1C6B4C6-EEBA-48BB-9C9E-00196B30E2D2}"/>
              </a:ext>
            </a:extLst>
          </p:cNvPr>
          <p:cNvSpPr>
            <a:spLocks noGrp="1"/>
          </p:cNvSpPr>
          <p:nvPr>
            <p:ph sz="half" idx="1"/>
          </p:nvPr>
        </p:nvSpPr>
        <p:spPr>
          <a:xfrm>
            <a:off x="697424" y="1162373"/>
            <a:ext cx="5398576" cy="5563891"/>
          </a:xfrm>
        </p:spPr>
        <p:txBody>
          <a:bodyPr>
            <a:normAutofit/>
          </a:bodyPr>
          <a:lstStyle/>
          <a:p>
            <a:r>
              <a:rPr lang="en-US" b="1" u="sng" dirty="0">
                <a:solidFill>
                  <a:srgbClr val="002060"/>
                </a:solidFill>
              </a:rPr>
              <a:t>Positive Impacts</a:t>
            </a:r>
            <a:r>
              <a:rPr lang="en-US" b="1" dirty="0">
                <a:solidFill>
                  <a:srgbClr val="002060"/>
                </a:solidFill>
              </a:rPr>
              <a:t>:</a:t>
            </a:r>
          </a:p>
          <a:p>
            <a:r>
              <a:rPr lang="en-US" b="1" dirty="0">
                <a:solidFill>
                  <a:srgbClr val="002060"/>
                </a:solidFill>
              </a:rPr>
              <a:t>Standardization of laws and their implementation across the country</a:t>
            </a:r>
          </a:p>
          <a:p>
            <a:r>
              <a:rPr lang="en-US" b="1" dirty="0">
                <a:solidFill>
                  <a:srgbClr val="002060"/>
                </a:solidFill>
              </a:rPr>
              <a:t>Patriotism or pride in one’s country is bolstered due to uniformity</a:t>
            </a:r>
          </a:p>
          <a:p>
            <a:r>
              <a:rPr lang="en-US" b="1" dirty="0">
                <a:solidFill>
                  <a:srgbClr val="002060"/>
                </a:solidFill>
              </a:rPr>
              <a:t>Efficiencies are achieved through less duplication or faster countrywide implementation of laws or governmental services across multiped scales</a:t>
            </a:r>
          </a:p>
          <a:p>
            <a:r>
              <a:rPr lang="en-US" b="1" dirty="0">
                <a:solidFill>
                  <a:srgbClr val="002060"/>
                </a:solidFill>
              </a:rPr>
              <a:t>Fewer government or taxation agencies, or fewer scales of government or taxation</a:t>
            </a:r>
          </a:p>
          <a:p>
            <a:r>
              <a:rPr lang="en-US" b="1" dirty="0">
                <a:solidFill>
                  <a:srgbClr val="002060"/>
                </a:solidFill>
              </a:rPr>
              <a:t>The potential for corruption of local government reduced</a:t>
            </a:r>
          </a:p>
          <a:p>
            <a:r>
              <a:rPr lang="en-US" b="1" dirty="0">
                <a:solidFill>
                  <a:srgbClr val="002060"/>
                </a:solidFill>
              </a:rPr>
              <a:t>Creation of a national identity that reduces the potential for devolutionary process</a:t>
            </a:r>
          </a:p>
          <a:p>
            <a:endParaRPr lang="en-US" dirty="0"/>
          </a:p>
        </p:txBody>
      </p:sp>
      <p:sp>
        <p:nvSpPr>
          <p:cNvPr id="4" name="Content Placeholder 3">
            <a:extLst>
              <a:ext uri="{FF2B5EF4-FFF2-40B4-BE49-F238E27FC236}">
                <a16:creationId xmlns:a16="http://schemas.microsoft.com/office/drawing/2014/main" id="{A3BD2657-E05A-4E9A-BB56-44776E080ED6}"/>
              </a:ext>
            </a:extLst>
          </p:cNvPr>
          <p:cNvSpPr>
            <a:spLocks noGrp="1"/>
          </p:cNvSpPr>
          <p:nvPr>
            <p:ph sz="half" idx="2"/>
          </p:nvPr>
        </p:nvSpPr>
        <p:spPr>
          <a:xfrm>
            <a:off x="6276814" y="1162373"/>
            <a:ext cx="5915185" cy="5695627"/>
          </a:xfrm>
        </p:spPr>
        <p:txBody>
          <a:bodyPr>
            <a:normAutofit/>
          </a:bodyPr>
          <a:lstStyle/>
          <a:p>
            <a:r>
              <a:rPr lang="en-US" b="1" u="sng" dirty="0">
                <a:solidFill>
                  <a:srgbClr val="006600"/>
                </a:solidFill>
              </a:rPr>
              <a:t>Negative Impacts </a:t>
            </a:r>
          </a:p>
          <a:p>
            <a:r>
              <a:rPr lang="en-US" b="1" dirty="0">
                <a:solidFill>
                  <a:srgbClr val="006600"/>
                </a:solidFill>
              </a:rPr>
              <a:t>Centralization of power can lead to a disconnect with local areas, minority groups, regional political parties or disparate regions</a:t>
            </a:r>
          </a:p>
          <a:p>
            <a:r>
              <a:rPr lang="en-US" b="1" dirty="0">
                <a:solidFill>
                  <a:srgbClr val="006600"/>
                </a:solidFill>
              </a:rPr>
              <a:t>Marginalization of local cultures through standardization of a country level</a:t>
            </a:r>
          </a:p>
          <a:p>
            <a:r>
              <a:rPr lang="en-US" b="1" dirty="0">
                <a:solidFill>
                  <a:srgbClr val="006600"/>
                </a:solidFill>
              </a:rPr>
              <a:t>Central government may not effectively provide services on a subnational scale</a:t>
            </a:r>
          </a:p>
          <a:p>
            <a:r>
              <a:rPr lang="en-US" b="1" dirty="0">
                <a:solidFill>
                  <a:srgbClr val="006600"/>
                </a:solidFill>
              </a:rPr>
              <a:t>Decisions and politics of the central government could become dominated by interests of the politically or culturally dominate group</a:t>
            </a:r>
          </a:p>
          <a:p>
            <a:r>
              <a:rPr lang="en-US" b="1" dirty="0">
                <a:solidFill>
                  <a:srgbClr val="006600"/>
                </a:solidFill>
              </a:rPr>
              <a:t>Central government bogged down by competing local problems OR slow response to local issues (natural disasters, infrastructure public services</a:t>
            </a:r>
          </a:p>
        </p:txBody>
      </p:sp>
    </p:spTree>
    <p:extLst>
      <p:ext uri="{BB962C8B-B14F-4D97-AF65-F5344CB8AC3E}">
        <p14:creationId xmlns:p14="http://schemas.microsoft.com/office/powerpoint/2010/main" val="936008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24B6-0DAE-4D4C-A94B-1D54877E788B}"/>
              </a:ext>
            </a:extLst>
          </p:cNvPr>
          <p:cNvSpPr>
            <a:spLocks noGrp="1"/>
          </p:cNvSpPr>
          <p:nvPr>
            <p:ph type="title"/>
          </p:nvPr>
        </p:nvSpPr>
        <p:spPr>
          <a:xfrm>
            <a:off x="1371600" y="0"/>
            <a:ext cx="9601200" cy="1007390"/>
          </a:xfrm>
        </p:spPr>
        <p:txBody>
          <a:bodyPr/>
          <a:lstStyle/>
          <a:p>
            <a:r>
              <a:rPr lang="en-US" dirty="0"/>
              <a:t>             </a:t>
            </a:r>
            <a:r>
              <a:rPr lang="en-US" b="1" u="sng" dirty="0"/>
              <a:t>Federal and Unitary States</a:t>
            </a:r>
            <a:r>
              <a:rPr lang="en-US" dirty="0"/>
              <a:t>: </a:t>
            </a:r>
          </a:p>
        </p:txBody>
      </p:sp>
      <p:graphicFrame>
        <p:nvGraphicFramePr>
          <p:cNvPr id="6" name="Table 6">
            <a:extLst>
              <a:ext uri="{FF2B5EF4-FFF2-40B4-BE49-F238E27FC236}">
                <a16:creationId xmlns:a16="http://schemas.microsoft.com/office/drawing/2014/main" id="{854ADCBA-4056-43A4-AFA7-82125FBFB0D6}"/>
              </a:ext>
            </a:extLst>
          </p:cNvPr>
          <p:cNvGraphicFramePr>
            <a:graphicFrameLocks noGrp="1"/>
          </p:cNvGraphicFramePr>
          <p:nvPr>
            <p:ph idx="1"/>
          </p:nvPr>
        </p:nvGraphicFramePr>
        <p:xfrm>
          <a:off x="790414" y="1007391"/>
          <a:ext cx="11174280" cy="5452303"/>
        </p:xfrm>
        <a:graphic>
          <a:graphicData uri="http://schemas.openxmlformats.org/drawingml/2006/table">
            <a:tbl>
              <a:tblPr firstRow="1" bandRow="1">
                <a:tableStyleId>{5C22544A-7EE6-4342-B048-85BDC9FD1C3A}</a:tableStyleId>
              </a:tblPr>
              <a:tblGrid>
                <a:gridCol w="3724760">
                  <a:extLst>
                    <a:ext uri="{9D8B030D-6E8A-4147-A177-3AD203B41FA5}">
                      <a16:colId xmlns:a16="http://schemas.microsoft.com/office/drawing/2014/main" val="405332218"/>
                    </a:ext>
                  </a:extLst>
                </a:gridCol>
                <a:gridCol w="3724760">
                  <a:extLst>
                    <a:ext uri="{9D8B030D-6E8A-4147-A177-3AD203B41FA5}">
                      <a16:colId xmlns:a16="http://schemas.microsoft.com/office/drawing/2014/main" val="1234928505"/>
                    </a:ext>
                  </a:extLst>
                </a:gridCol>
                <a:gridCol w="3724760">
                  <a:extLst>
                    <a:ext uri="{9D8B030D-6E8A-4147-A177-3AD203B41FA5}">
                      <a16:colId xmlns:a16="http://schemas.microsoft.com/office/drawing/2014/main" val="1535093558"/>
                    </a:ext>
                  </a:extLst>
                </a:gridCol>
              </a:tblGrid>
              <a:tr h="1012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none" dirty="0"/>
                        <a:t>                 Trait</a:t>
                      </a:r>
                    </a:p>
                  </a:txBody>
                  <a:tcPr/>
                </a:tc>
                <a:tc>
                  <a:txBody>
                    <a:bodyPr/>
                    <a:lstStyle/>
                    <a:p>
                      <a:r>
                        <a:rPr lang="en-US" sz="2400" b="1" u="none" dirty="0"/>
                        <a:t>                Federal</a:t>
                      </a:r>
                    </a:p>
                  </a:txBody>
                  <a:tcPr/>
                </a:tc>
                <a:tc>
                  <a:txBody>
                    <a:bodyPr/>
                    <a:lstStyle/>
                    <a:p>
                      <a:r>
                        <a:rPr lang="en-US" sz="2400" b="1" u="none" dirty="0"/>
                        <a:t>              Unitary</a:t>
                      </a:r>
                    </a:p>
                  </a:txBody>
                  <a:tcPr/>
                </a:tc>
                <a:extLst>
                  <a:ext uri="{0D108BD9-81ED-4DB2-BD59-A6C34878D82A}">
                    <a16:rowId xmlns:a16="http://schemas.microsoft.com/office/drawing/2014/main" val="2874438065"/>
                  </a:ext>
                </a:extLst>
              </a:tr>
              <a:tr h="1638304">
                <a:tc>
                  <a:txBody>
                    <a:bodyPr/>
                    <a:lstStyle/>
                    <a:p>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Authority of the Government</a:t>
                      </a:r>
                    </a:p>
                  </a:txBody>
                  <a:tcPr/>
                </a:tc>
                <a:tc>
                  <a:txBody>
                    <a:bodyPr/>
                    <a:lstStyle/>
                    <a:p>
                      <a:r>
                        <a:rPr lang="en-US" sz="2400" b="1" dirty="0"/>
                        <a:t>Shared between the central government and provincial, state, and local governments</a:t>
                      </a:r>
                    </a:p>
                  </a:txBody>
                  <a:tcPr/>
                </a:tc>
                <a:tc>
                  <a:txBody>
                    <a:bodyPr/>
                    <a:lstStyle/>
                    <a:p>
                      <a:r>
                        <a:rPr lang="en-US" sz="2400" b="1" dirty="0"/>
                        <a:t>Held primary by the central government with very little power given to local governments</a:t>
                      </a:r>
                    </a:p>
                  </a:txBody>
                  <a:tcPr/>
                </a:tc>
                <a:extLst>
                  <a:ext uri="{0D108BD9-81ED-4DB2-BD59-A6C34878D82A}">
                    <a16:rowId xmlns:a16="http://schemas.microsoft.com/office/drawing/2014/main" val="1347443571"/>
                  </a:ext>
                </a:extLst>
              </a:tr>
              <a:tr h="140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Hierarchy of Power</a:t>
                      </a:r>
                    </a:p>
                    <a:p>
                      <a:endParaRPr lang="en-US" sz="2400" b="1" dirty="0"/>
                    </a:p>
                  </a:txBody>
                  <a:tcPr/>
                </a:tc>
                <a:tc>
                  <a:txBody>
                    <a:bodyPr/>
                    <a:lstStyle/>
                    <a:p>
                      <a:r>
                        <a:rPr lang="en-US" sz="2400" b="1" dirty="0"/>
                        <a:t>Multiple levels of power; power diffused throughout the hierarchy </a:t>
                      </a:r>
                    </a:p>
                  </a:txBody>
                  <a:tcPr/>
                </a:tc>
                <a:tc>
                  <a:txBody>
                    <a:bodyPr/>
                    <a:lstStyle/>
                    <a:p>
                      <a:r>
                        <a:rPr lang="en-US" sz="2400" b="1" dirty="0"/>
                        <a:t>No Hierarchy of sovereign powers</a:t>
                      </a:r>
                    </a:p>
                  </a:txBody>
                  <a:tcPr/>
                </a:tc>
                <a:extLst>
                  <a:ext uri="{0D108BD9-81ED-4DB2-BD59-A6C34878D82A}">
                    <a16:rowId xmlns:a16="http://schemas.microsoft.com/office/drawing/2014/main" val="313263643"/>
                  </a:ext>
                </a:extLst>
              </a:tr>
              <a:tr h="140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Type of Country Where Commonly Used</a:t>
                      </a:r>
                    </a:p>
                    <a:p>
                      <a:endParaRPr lang="en-US" sz="2400" b="1" dirty="0"/>
                    </a:p>
                  </a:txBody>
                  <a:tcPr/>
                </a:tc>
                <a:tc>
                  <a:txBody>
                    <a:bodyPr/>
                    <a:lstStyle/>
                    <a:p>
                      <a:r>
                        <a:rPr lang="en-US" sz="2400" b="1" dirty="0"/>
                        <a:t>Multiple ethnic groups with significant minorities</a:t>
                      </a:r>
                    </a:p>
                  </a:txBody>
                  <a:tcPr/>
                </a:tc>
                <a:tc>
                  <a:txBody>
                    <a:bodyPr/>
                    <a:lstStyle/>
                    <a:p>
                      <a:r>
                        <a:rPr lang="en-US" sz="2400" b="1" dirty="0"/>
                        <a:t>Fewer cultural differences and small minorities </a:t>
                      </a:r>
                    </a:p>
                  </a:txBody>
                  <a:tcPr/>
                </a:tc>
                <a:extLst>
                  <a:ext uri="{0D108BD9-81ED-4DB2-BD59-A6C34878D82A}">
                    <a16:rowId xmlns:a16="http://schemas.microsoft.com/office/drawing/2014/main" val="1417954600"/>
                  </a:ext>
                </a:extLst>
              </a:tr>
            </a:tbl>
          </a:graphicData>
        </a:graphic>
      </p:graphicFrame>
    </p:spTree>
    <p:extLst>
      <p:ext uri="{BB962C8B-B14F-4D97-AF65-F5344CB8AC3E}">
        <p14:creationId xmlns:p14="http://schemas.microsoft.com/office/powerpoint/2010/main" val="256451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79B5-DC12-4806-8937-C054B5DE0A72}"/>
              </a:ext>
            </a:extLst>
          </p:cNvPr>
          <p:cNvSpPr>
            <a:spLocks noGrp="1"/>
          </p:cNvSpPr>
          <p:nvPr>
            <p:ph type="title"/>
          </p:nvPr>
        </p:nvSpPr>
        <p:spPr>
          <a:xfrm>
            <a:off x="1371600" y="0"/>
            <a:ext cx="9601200" cy="212035"/>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0C7CB832-B1CB-49E2-A894-7189D36DEA4F}"/>
              </a:ext>
            </a:extLst>
          </p:cNvPr>
          <p:cNvGraphicFramePr>
            <a:graphicFrameLocks noGrp="1"/>
          </p:cNvGraphicFramePr>
          <p:nvPr>
            <p:ph idx="1"/>
            <p:extLst>
              <p:ext uri="{D42A27DB-BD31-4B8C-83A1-F6EECF244321}">
                <p14:modId xmlns:p14="http://schemas.microsoft.com/office/powerpoint/2010/main" val="2036802356"/>
              </p:ext>
            </p:extLst>
          </p:nvPr>
        </p:nvGraphicFramePr>
        <p:xfrm>
          <a:off x="808384" y="0"/>
          <a:ext cx="11290852" cy="6867476"/>
        </p:xfrm>
        <a:graphic>
          <a:graphicData uri="http://schemas.openxmlformats.org/drawingml/2006/table">
            <a:tbl>
              <a:tblPr firstRow="1" firstCol="1" bandRow="1">
                <a:tableStyleId>{5C22544A-7EE6-4342-B048-85BDC9FD1C3A}</a:tableStyleId>
              </a:tblPr>
              <a:tblGrid>
                <a:gridCol w="2493649">
                  <a:extLst>
                    <a:ext uri="{9D8B030D-6E8A-4147-A177-3AD203B41FA5}">
                      <a16:colId xmlns:a16="http://schemas.microsoft.com/office/drawing/2014/main" val="1720196446"/>
                    </a:ext>
                  </a:extLst>
                </a:gridCol>
                <a:gridCol w="4129917">
                  <a:extLst>
                    <a:ext uri="{9D8B030D-6E8A-4147-A177-3AD203B41FA5}">
                      <a16:colId xmlns:a16="http://schemas.microsoft.com/office/drawing/2014/main" val="2522148238"/>
                    </a:ext>
                  </a:extLst>
                </a:gridCol>
                <a:gridCol w="4667286">
                  <a:extLst>
                    <a:ext uri="{9D8B030D-6E8A-4147-A177-3AD203B41FA5}">
                      <a16:colId xmlns:a16="http://schemas.microsoft.com/office/drawing/2014/main" val="2905544518"/>
                    </a:ext>
                  </a:extLst>
                </a:gridCol>
              </a:tblGrid>
              <a:tr h="378076">
                <a:tc gridSpan="3">
                  <a:txBody>
                    <a:bodyPr/>
                    <a:lstStyle/>
                    <a:p>
                      <a:pPr marL="0" marR="0">
                        <a:lnSpc>
                          <a:spcPct val="107000"/>
                        </a:lnSpc>
                        <a:spcBef>
                          <a:spcPts val="0"/>
                        </a:spcBef>
                        <a:spcAft>
                          <a:spcPts val="0"/>
                        </a:spcAft>
                      </a:pPr>
                      <a:r>
                        <a:rPr lang="en-US" sz="2000" dirty="0">
                          <a:effectLst/>
                        </a:rPr>
                        <a:t>                                                               Classifications of Boundaries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6867711"/>
                  </a:ext>
                </a:extLst>
              </a:tr>
              <a:tr h="378076">
                <a:tc>
                  <a:txBody>
                    <a:bodyPr/>
                    <a:lstStyle/>
                    <a:p>
                      <a:pPr marL="0" marR="0">
                        <a:lnSpc>
                          <a:spcPct val="107000"/>
                        </a:lnSpc>
                        <a:spcBef>
                          <a:spcPts val="0"/>
                        </a:spcBef>
                        <a:spcAft>
                          <a:spcPts val="0"/>
                        </a:spcAft>
                      </a:pPr>
                      <a:r>
                        <a:rPr lang="en-US" sz="2000" b="1" dirty="0">
                          <a:effectLst/>
                        </a:rPr>
                        <a:t>        Type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                     Definitions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rPr>
                        <a:t>                           Examples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136085"/>
                  </a:ext>
                </a:extLst>
              </a:tr>
              <a:tr h="820857">
                <a:tc>
                  <a:txBody>
                    <a:bodyPr/>
                    <a:lstStyle/>
                    <a:p>
                      <a:pPr marL="0" marR="0">
                        <a:lnSpc>
                          <a:spcPct val="107000"/>
                        </a:lnSpc>
                        <a:spcBef>
                          <a:spcPts val="0"/>
                        </a:spcBef>
                        <a:spcAft>
                          <a:spcPts val="0"/>
                        </a:spcAft>
                      </a:pPr>
                      <a:r>
                        <a:rPr lang="en-US" sz="2000" b="1" dirty="0">
                          <a:effectLst/>
                        </a:rPr>
                        <a:t>        Antecedent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 boundary drawn before a large population was present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rPr>
                        <a:t>The boundary between the United States and Canada along the 49</a:t>
                      </a:r>
                      <a:r>
                        <a:rPr lang="en-US" sz="2000" b="1" baseline="30000">
                          <a:effectLst/>
                        </a:rPr>
                        <a:t>th</a:t>
                      </a:r>
                      <a:r>
                        <a:rPr lang="en-US" sz="2000" b="1">
                          <a:effectLst/>
                        </a:rPr>
                        <a:t> parallel</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7171189"/>
                  </a:ext>
                </a:extLst>
              </a:tr>
              <a:tr h="1104644">
                <a:tc>
                  <a:txBody>
                    <a:bodyPr/>
                    <a:lstStyle/>
                    <a:p>
                      <a:pPr marL="0" marR="0">
                        <a:lnSpc>
                          <a:spcPct val="107000"/>
                        </a:lnSpc>
                        <a:spcBef>
                          <a:spcPts val="0"/>
                        </a:spcBef>
                        <a:spcAft>
                          <a:spcPts val="0"/>
                        </a:spcAft>
                      </a:pPr>
                      <a:r>
                        <a:rPr lang="en-US" sz="2000" b="1">
                          <a:effectLst/>
                        </a:rPr>
                        <a:t>Subsequent (Ethnographic)</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 boundary drawn to accommodate religious, ethnic, linguistic, or economic differences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boundary between Northern Ireland (part of the United Kingdom) and the Republic of Ireland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9749514"/>
                  </a:ext>
                </a:extLst>
              </a:tr>
              <a:tr h="1059513">
                <a:tc>
                  <a:txBody>
                    <a:bodyPr/>
                    <a:lstStyle/>
                    <a:p>
                      <a:pPr marL="0" marR="0">
                        <a:lnSpc>
                          <a:spcPct val="107000"/>
                        </a:lnSpc>
                        <a:spcBef>
                          <a:spcPts val="0"/>
                        </a:spcBef>
                        <a:spcAft>
                          <a:spcPts val="0"/>
                        </a:spcAft>
                      </a:pPr>
                      <a:r>
                        <a:rPr lang="en-US" sz="2000" b="1">
                          <a:effectLst/>
                        </a:rPr>
                        <a:t> </a:t>
                      </a:r>
                    </a:p>
                    <a:p>
                      <a:pPr marL="0" marR="0">
                        <a:lnSpc>
                          <a:spcPct val="107000"/>
                        </a:lnSpc>
                        <a:spcBef>
                          <a:spcPts val="0"/>
                        </a:spcBef>
                        <a:spcAft>
                          <a:spcPts val="0"/>
                        </a:spcAft>
                      </a:pPr>
                      <a:r>
                        <a:rPr lang="en-US" sz="2000" b="1">
                          <a:effectLst/>
                        </a:rPr>
                        <a:t>          Relic</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 boundary that no longer exists, but evidence of it still exists on the landscape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boundary between east and West Germany (states that are now combined)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2865915"/>
                  </a:ext>
                </a:extLst>
              </a:tr>
              <a:tr h="1118014">
                <a:tc>
                  <a:txBody>
                    <a:bodyPr/>
                    <a:lstStyle/>
                    <a:p>
                      <a:pPr marL="0" marR="0">
                        <a:lnSpc>
                          <a:spcPct val="107000"/>
                        </a:lnSpc>
                        <a:spcBef>
                          <a:spcPts val="0"/>
                        </a:spcBef>
                        <a:spcAft>
                          <a:spcPts val="0"/>
                        </a:spcAft>
                      </a:pPr>
                      <a:r>
                        <a:rPr lang="en-US" sz="2000" b="1">
                          <a:effectLst/>
                        </a:rPr>
                        <a:t> </a:t>
                      </a:r>
                    </a:p>
                    <a:p>
                      <a:pPr marL="0" marR="0">
                        <a:lnSpc>
                          <a:spcPct val="107000"/>
                        </a:lnSpc>
                        <a:spcBef>
                          <a:spcPts val="0"/>
                        </a:spcBef>
                        <a:spcAft>
                          <a:spcPts val="0"/>
                        </a:spcAft>
                      </a:pPr>
                      <a:r>
                        <a:rPr lang="en-US" sz="2000" b="1">
                          <a:effectLst/>
                        </a:rPr>
                        <a:t>Superimposed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rPr>
                        <a:t>A boundary drawn by outside powers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boundary between Mali and Mauritania (very common throughout Africa and Southwest Asia)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6052342"/>
                  </a:ext>
                </a:extLst>
              </a:tr>
              <a:tr h="834344">
                <a:tc>
                  <a:txBody>
                    <a:bodyPr/>
                    <a:lstStyle/>
                    <a:p>
                      <a:pPr marL="0" marR="0">
                        <a:lnSpc>
                          <a:spcPct val="107000"/>
                        </a:lnSpc>
                        <a:spcBef>
                          <a:spcPts val="0"/>
                        </a:spcBef>
                        <a:spcAft>
                          <a:spcPts val="0"/>
                        </a:spcAft>
                      </a:pPr>
                      <a:r>
                        <a:rPr lang="en-US" sz="2000" b="1">
                          <a:effectLst/>
                        </a:rPr>
                        <a:t>Militarized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 boundary that is heavily guarded and discourages crossing movement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boundary between North Korea and South Korea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0230427"/>
                  </a:ext>
                </a:extLst>
              </a:tr>
              <a:tr h="1173952">
                <a:tc>
                  <a:txBody>
                    <a:bodyPr/>
                    <a:lstStyle/>
                    <a:p>
                      <a:pPr marL="0" marR="0">
                        <a:lnSpc>
                          <a:spcPct val="107000"/>
                        </a:lnSpc>
                        <a:spcBef>
                          <a:spcPts val="0"/>
                        </a:spcBef>
                        <a:spcAft>
                          <a:spcPts val="0"/>
                        </a:spcAft>
                      </a:pPr>
                      <a:r>
                        <a:rPr lang="en-US" sz="2000" b="1">
                          <a:effectLst/>
                        </a:rPr>
                        <a:t>Open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 boundary where crossing is unimpeded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boundaries between countries in Europe that signed the Schengen Agreement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4361740"/>
                  </a:ext>
                </a:extLst>
              </a:tr>
            </a:tbl>
          </a:graphicData>
        </a:graphic>
      </p:graphicFrame>
      <p:sp>
        <p:nvSpPr>
          <p:cNvPr id="5" name="Rectangle 1">
            <a:extLst>
              <a:ext uri="{FF2B5EF4-FFF2-40B4-BE49-F238E27FC236}">
                <a16:creationId xmlns:a16="http://schemas.microsoft.com/office/drawing/2014/main" id="{C543AA2B-EC96-4C60-ABA9-9027D226670A}"/>
              </a:ext>
            </a:extLst>
          </p:cNvPr>
          <p:cNvSpPr>
            <a:spLocks noChangeArrowheads="1"/>
          </p:cNvSpPr>
          <p:nvPr/>
        </p:nvSpPr>
        <p:spPr bwMode="auto">
          <a:xfrm>
            <a:off x="0" y="0"/>
            <a:ext cx="108567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1598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34C9-8A1D-460F-8286-FA277C7A0F0A}"/>
              </a:ext>
            </a:extLst>
          </p:cNvPr>
          <p:cNvSpPr>
            <a:spLocks noGrp="1"/>
          </p:cNvSpPr>
          <p:nvPr>
            <p:ph type="title"/>
          </p:nvPr>
        </p:nvSpPr>
        <p:spPr>
          <a:xfrm>
            <a:off x="781878" y="145774"/>
            <a:ext cx="11410122" cy="993913"/>
          </a:xfrm>
        </p:spPr>
        <p:txBody>
          <a:bodyPr/>
          <a:lstStyle/>
          <a:p>
            <a:r>
              <a:rPr lang="en-US" b="1" i="1" u="sng" dirty="0">
                <a:solidFill>
                  <a:srgbClr val="C00000"/>
                </a:solidFill>
              </a:rPr>
              <a:t>Regime Types Affect Government Effectiveness</a:t>
            </a:r>
          </a:p>
        </p:txBody>
      </p:sp>
      <p:sp>
        <p:nvSpPr>
          <p:cNvPr id="3" name="Content Placeholder 2">
            <a:extLst>
              <a:ext uri="{FF2B5EF4-FFF2-40B4-BE49-F238E27FC236}">
                <a16:creationId xmlns:a16="http://schemas.microsoft.com/office/drawing/2014/main" id="{FFBDC861-FC14-483E-9B53-47AA024BA7BC}"/>
              </a:ext>
            </a:extLst>
          </p:cNvPr>
          <p:cNvSpPr>
            <a:spLocks noGrp="1"/>
          </p:cNvSpPr>
          <p:nvPr>
            <p:ph sz="half" idx="1"/>
          </p:nvPr>
        </p:nvSpPr>
        <p:spPr>
          <a:xfrm>
            <a:off x="781877" y="1241779"/>
            <a:ext cx="5607633" cy="5616222"/>
          </a:xfrm>
        </p:spPr>
        <p:txBody>
          <a:bodyPr>
            <a:normAutofit lnSpcReduction="10000"/>
          </a:bodyPr>
          <a:lstStyle/>
          <a:p>
            <a:r>
              <a:rPr lang="en-US" sz="2400" b="1" dirty="0">
                <a:solidFill>
                  <a:srgbClr val="C00000"/>
                </a:solidFill>
              </a:rPr>
              <a:t>Governments based on democratic principles have been more capable of advancing goals of security, peace, and economic prosperity</a:t>
            </a:r>
          </a:p>
          <a:p>
            <a:r>
              <a:rPr lang="en-US" sz="2400" b="1" u="sng" dirty="0">
                <a:solidFill>
                  <a:srgbClr val="0070C0"/>
                </a:solidFill>
              </a:rPr>
              <a:t>Democracy</a:t>
            </a:r>
            <a:r>
              <a:rPr lang="en-US" sz="2400" dirty="0">
                <a:solidFill>
                  <a:srgbClr val="0070C0"/>
                </a:solidFill>
              </a:rPr>
              <a:t>: a state in which citizens elect leaders and can run for office </a:t>
            </a:r>
          </a:p>
          <a:p>
            <a:r>
              <a:rPr lang="en-US" sz="2400" b="1" u="sng" dirty="0">
                <a:solidFill>
                  <a:srgbClr val="000099"/>
                </a:solidFill>
              </a:rPr>
              <a:t>Autocracy:</a:t>
            </a:r>
            <a:r>
              <a:rPr lang="en-US" sz="2400" dirty="0">
                <a:solidFill>
                  <a:srgbClr val="000099"/>
                </a:solidFill>
              </a:rPr>
              <a:t> state run according to the interests of a ruler rather than its people </a:t>
            </a:r>
          </a:p>
          <a:p>
            <a:r>
              <a:rPr lang="en-US" sz="2400" b="1" u="sng" dirty="0">
                <a:solidFill>
                  <a:srgbClr val="00B0F0"/>
                </a:solidFill>
              </a:rPr>
              <a:t>Anocracy</a:t>
            </a:r>
            <a:r>
              <a:rPr lang="en-US" sz="2400" dirty="0">
                <a:solidFill>
                  <a:srgbClr val="00B0F0"/>
                </a:solidFill>
              </a:rPr>
              <a:t>: state that is not fully democratic or autocratic, but displays a mix of the two types (</a:t>
            </a:r>
            <a:r>
              <a:rPr lang="en-US" dirty="0"/>
              <a:t>Cambodia, Russia, Ukraine, Yugoslavia  )</a:t>
            </a:r>
            <a:endParaRPr lang="en-US" sz="2400" dirty="0">
              <a:solidFill>
                <a:srgbClr val="00B0F0"/>
              </a:solidFill>
            </a:endParaRPr>
          </a:p>
          <a:p>
            <a:r>
              <a:rPr lang="en-US" sz="2400" b="1" u="sng" dirty="0">
                <a:solidFill>
                  <a:srgbClr val="0070C0"/>
                </a:solidFill>
              </a:rPr>
              <a:t>Oligarchy</a:t>
            </a:r>
            <a:r>
              <a:rPr lang="en-US" sz="2400" dirty="0">
                <a:solidFill>
                  <a:srgbClr val="0070C0"/>
                </a:solidFill>
              </a:rPr>
              <a:t>: rule by a few, EX: the rich. Junta</a:t>
            </a:r>
            <a:r>
              <a:rPr lang="en-US" sz="2400">
                <a:solidFill>
                  <a:srgbClr val="0070C0"/>
                </a:solidFill>
              </a:rPr>
              <a:t>: military</a:t>
            </a:r>
            <a:endParaRPr lang="en-US" sz="2400" dirty="0">
              <a:solidFill>
                <a:srgbClr val="0070C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4625" y="1241778"/>
            <a:ext cx="5667375" cy="5317066"/>
          </a:xfrm>
        </p:spPr>
      </p:pic>
    </p:spTree>
    <p:extLst>
      <p:ext uri="{BB962C8B-B14F-4D97-AF65-F5344CB8AC3E}">
        <p14:creationId xmlns:p14="http://schemas.microsoft.com/office/powerpoint/2010/main" val="352999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94B-1124-406A-BA9E-081F55EA6C4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9F953A6-A0B2-4863-91C1-318ED3D89636}"/>
              </a:ext>
            </a:extLst>
          </p:cNvPr>
          <p:cNvPicPr>
            <a:picLocks noGrp="1" noChangeAspect="1"/>
          </p:cNvPicPr>
          <p:nvPr>
            <p:ph idx="1"/>
          </p:nvPr>
        </p:nvPicPr>
        <p:blipFill>
          <a:blip r:embed="rId2"/>
          <a:stretch>
            <a:fillRect/>
          </a:stretch>
        </p:blipFill>
        <p:spPr>
          <a:xfrm>
            <a:off x="861391" y="185530"/>
            <a:ext cx="11330609" cy="6672470"/>
          </a:xfrm>
        </p:spPr>
      </p:pic>
    </p:spTree>
    <p:extLst>
      <p:ext uri="{BB962C8B-B14F-4D97-AF65-F5344CB8AC3E}">
        <p14:creationId xmlns:p14="http://schemas.microsoft.com/office/powerpoint/2010/main" val="4224632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5742-A094-4DA8-847F-6D2852D08F43}"/>
              </a:ext>
            </a:extLst>
          </p:cNvPr>
          <p:cNvSpPr>
            <a:spLocks noGrp="1"/>
          </p:cNvSpPr>
          <p:nvPr>
            <p:ph type="title"/>
          </p:nvPr>
        </p:nvSpPr>
        <p:spPr>
          <a:xfrm>
            <a:off x="702365" y="0"/>
            <a:ext cx="5822260" cy="834887"/>
          </a:xfrm>
        </p:spPr>
        <p:txBody>
          <a:bodyPr>
            <a:normAutofit/>
          </a:bodyPr>
          <a:lstStyle/>
          <a:p>
            <a:r>
              <a:rPr lang="en-US" sz="3600" b="1" u="sng" dirty="0">
                <a:solidFill>
                  <a:srgbClr val="003366"/>
                </a:solidFill>
              </a:rPr>
              <a:t>Commonwealth of Nations</a:t>
            </a:r>
          </a:p>
        </p:txBody>
      </p:sp>
      <p:sp>
        <p:nvSpPr>
          <p:cNvPr id="3" name="Content Placeholder 2">
            <a:extLst>
              <a:ext uri="{FF2B5EF4-FFF2-40B4-BE49-F238E27FC236}">
                <a16:creationId xmlns:a16="http://schemas.microsoft.com/office/drawing/2014/main" id="{8173ACDB-4389-412C-964C-37830AE26FEC}"/>
              </a:ext>
            </a:extLst>
          </p:cNvPr>
          <p:cNvSpPr>
            <a:spLocks noGrp="1"/>
          </p:cNvSpPr>
          <p:nvPr>
            <p:ph sz="half" idx="1"/>
          </p:nvPr>
        </p:nvSpPr>
        <p:spPr>
          <a:xfrm>
            <a:off x="702365" y="619932"/>
            <a:ext cx="6690327" cy="6238068"/>
          </a:xfrm>
        </p:spPr>
        <p:txBody>
          <a:bodyPr>
            <a:normAutofit fontScale="92500" lnSpcReduction="20000"/>
          </a:bodyPr>
          <a:lstStyle/>
          <a:p>
            <a:r>
              <a:rPr lang="en-US" b="1" dirty="0"/>
              <a:t>The </a:t>
            </a:r>
            <a:r>
              <a:rPr lang="en-US" b="1" u="sng" dirty="0">
                <a:solidFill>
                  <a:srgbClr val="FF0000"/>
                </a:solidFill>
              </a:rPr>
              <a:t>Commonwealth of Nations </a:t>
            </a:r>
            <a:r>
              <a:rPr lang="en-US" b="1" dirty="0">
                <a:solidFill>
                  <a:schemeClr val="tx1"/>
                </a:solidFill>
              </a:rPr>
              <a:t>of 52 sovereign states. Nearly all of them are former British colonies or dependencies of those colonies.</a:t>
            </a:r>
          </a:p>
          <a:p>
            <a:r>
              <a:rPr lang="en-US" b="1" dirty="0"/>
              <a:t>The purpose of the voluntary </a:t>
            </a:r>
            <a:r>
              <a:rPr lang="en-US" b="1" dirty="0">
                <a:solidFill>
                  <a:srgbClr val="002060"/>
                </a:solidFill>
              </a:rPr>
              <a:t>Commonwealth</a:t>
            </a:r>
            <a:r>
              <a:rPr lang="en-US" b="1" dirty="0"/>
              <a:t> is for international cooperation and to advance economics, social development, and human rights in member countries. Decisions of the various </a:t>
            </a:r>
            <a:r>
              <a:rPr lang="en-US" b="1" dirty="0">
                <a:solidFill>
                  <a:srgbClr val="002060"/>
                </a:solidFill>
              </a:rPr>
              <a:t>Commonwealth</a:t>
            </a:r>
            <a:r>
              <a:rPr lang="en-US" b="1" dirty="0"/>
              <a:t> councils are non-binding</a:t>
            </a:r>
            <a:endParaRPr lang="en-US" b="1" dirty="0">
              <a:solidFill>
                <a:schemeClr val="tx1"/>
              </a:solidFill>
            </a:endParaRPr>
          </a:p>
          <a:p>
            <a:r>
              <a:rPr lang="en-US" b="1" dirty="0">
                <a:solidFill>
                  <a:schemeClr val="tx1"/>
                </a:solidFill>
              </a:rPr>
              <a:t>No one government in the </a:t>
            </a:r>
            <a:r>
              <a:rPr lang="en-US" b="1" dirty="0">
                <a:solidFill>
                  <a:srgbClr val="003366"/>
                </a:solidFill>
              </a:rPr>
              <a:t>Commonwealth</a:t>
            </a:r>
            <a:r>
              <a:rPr lang="en-US" b="1" dirty="0">
                <a:solidFill>
                  <a:schemeClr val="tx1"/>
                </a:solidFill>
              </a:rPr>
              <a:t> exercises power over the others, as is the case in a political union Rather, the </a:t>
            </a:r>
            <a:r>
              <a:rPr lang="en-US" b="1" dirty="0">
                <a:solidFill>
                  <a:srgbClr val="003366"/>
                </a:solidFill>
              </a:rPr>
              <a:t>Commonwealth</a:t>
            </a:r>
            <a:r>
              <a:rPr lang="en-US" b="1" dirty="0">
                <a:solidFill>
                  <a:schemeClr val="tx1"/>
                </a:solidFill>
              </a:rPr>
              <a:t> is an international organization in which countries with diverse social, political, and economic backgrounds are regarded as equal in status, and cooperate within a framework of common values and goals, Such common values and goals include the promotion of democracy, human rights, good governance, the rule of law, individual liberty, egalitarianism, free trade, multilateralism, and world peace, which are promoted through multilateral projects and meetings, such as the </a:t>
            </a:r>
            <a:r>
              <a:rPr lang="en-US" b="1" dirty="0">
                <a:solidFill>
                  <a:srgbClr val="003366"/>
                </a:solidFill>
              </a:rPr>
              <a:t>Commonwealth Games</a:t>
            </a:r>
            <a:r>
              <a:rPr lang="en-US" b="1" dirty="0">
                <a:solidFill>
                  <a:schemeClr val="tx1"/>
                </a:solidFill>
              </a:rPr>
              <a:t>, held once every four years.</a:t>
            </a:r>
          </a:p>
          <a:p>
            <a:r>
              <a:rPr lang="en-US" b="1" dirty="0">
                <a:solidFill>
                  <a:schemeClr val="tx1"/>
                </a:solidFill>
              </a:rPr>
              <a:t>The symbol of this free association </a:t>
            </a:r>
            <a:r>
              <a:rPr lang="en-US" b="1" dirty="0">
                <a:solidFill>
                  <a:srgbClr val="003366"/>
                </a:solidFill>
              </a:rPr>
              <a:t>is Queen Elizabeth II,</a:t>
            </a:r>
            <a:r>
              <a:rPr lang="en-US" b="1" dirty="0">
                <a:solidFill>
                  <a:schemeClr val="tx1"/>
                </a:solidFill>
              </a:rPr>
              <a:t> who serves as the </a:t>
            </a:r>
            <a:r>
              <a:rPr lang="en-US" b="1" dirty="0">
                <a:solidFill>
                  <a:srgbClr val="003366"/>
                </a:solidFill>
              </a:rPr>
              <a:t>Head of the Commonwealth</a:t>
            </a:r>
            <a:r>
              <a:rPr lang="en-US" b="1" dirty="0">
                <a:solidFill>
                  <a:schemeClr val="tx1"/>
                </a:solidFill>
              </a:rPr>
              <a:t>. </a:t>
            </a:r>
            <a:r>
              <a:rPr lang="en-US" b="1" dirty="0"/>
              <a:t> This position, however, does not imbue her with any political or executive power over any Commonwealth member states; the position is purely symbolic</a:t>
            </a:r>
          </a:p>
          <a:p>
            <a:endParaRPr lang="en-US" dirty="0"/>
          </a:p>
        </p:txBody>
      </p:sp>
      <p:pic>
        <p:nvPicPr>
          <p:cNvPr id="6" name="Content Placeholder 5">
            <a:extLst>
              <a:ext uri="{FF2B5EF4-FFF2-40B4-BE49-F238E27FC236}">
                <a16:creationId xmlns:a16="http://schemas.microsoft.com/office/drawing/2014/main" id="{76B9FD70-B6A5-4448-862C-AD4853B787D4}"/>
              </a:ext>
            </a:extLst>
          </p:cNvPr>
          <p:cNvPicPr>
            <a:picLocks noGrp="1" noChangeAspect="1"/>
          </p:cNvPicPr>
          <p:nvPr>
            <p:ph sz="half" idx="2"/>
          </p:nvPr>
        </p:nvPicPr>
        <p:blipFill>
          <a:blip r:embed="rId2"/>
          <a:stretch>
            <a:fillRect/>
          </a:stretch>
        </p:blipFill>
        <p:spPr>
          <a:xfrm>
            <a:off x="7392692" y="1"/>
            <a:ext cx="4799308" cy="6857998"/>
          </a:xfrm>
        </p:spPr>
      </p:pic>
    </p:spTree>
    <p:extLst>
      <p:ext uri="{BB962C8B-B14F-4D97-AF65-F5344CB8AC3E}">
        <p14:creationId xmlns:p14="http://schemas.microsoft.com/office/powerpoint/2010/main" val="63685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13CE-9967-48A1-A543-2BBCD1362494}"/>
              </a:ext>
            </a:extLst>
          </p:cNvPr>
          <p:cNvSpPr>
            <a:spLocks noGrp="1"/>
          </p:cNvSpPr>
          <p:nvPr>
            <p:ph type="title"/>
          </p:nvPr>
        </p:nvSpPr>
        <p:spPr>
          <a:xfrm>
            <a:off x="1371600" y="92766"/>
            <a:ext cx="9601200" cy="583096"/>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A9591569-CA33-4505-ADA4-68B0848717FF}"/>
              </a:ext>
            </a:extLst>
          </p:cNvPr>
          <p:cNvPicPr>
            <a:picLocks noGrp="1" noChangeAspect="1"/>
          </p:cNvPicPr>
          <p:nvPr>
            <p:ph idx="1"/>
          </p:nvPr>
        </p:nvPicPr>
        <p:blipFill>
          <a:blip r:embed="rId2"/>
          <a:stretch>
            <a:fillRect/>
          </a:stretch>
        </p:blipFill>
        <p:spPr>
          <a:xfrm>
            <a:off x="768626" y="-1391478"/>
            <a:ext cx="11423374" cy="7984435"/>
          </a:xfrm>
        </p:spPr>
      </p:pic>
    </p:spTree>
    <p:extLst>
      <p:ext uri="{BB962C8B-B14F-4D97-AF65-F5344CB8AC3E}">
        <p14:creationId xmlns:p14="http://schemas.microsoft.com/office/powerpoint/2010/main" val="2979387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E788-FC77-41B7-8E1F-3BE9314F7776}"/>
              </a:ext>
            </a:extLst>
          </p:cNvPr>
          <p:cNvSpPr>
            <a:spLocks noGrp="1"/>
          </p:cNvSpPr>
          <p:nvPr>
            <p:ph type="title"/>
          </p:nvPr>
        </p:nvSpPr>
        <p:spPr>
          <a:xfrm>
            <a:off x="1371600" y="128789"/>
            <a:ext cx="9601200" cy="1056067"/>
          </a:xfrm>
        </p:spPr>
        <p:txBody>
          <a:bodyPr/>
          <a:lstStyle/>
          <a:p>
            <a:r>
              <a:rPr lang="en-US" dirty="0"/>
              <a:t>                     </a:t>
            </a:r>
            <a:r>
              <a:rPr lang="en-US" b="1" u="sng" dirty="0"/>
              <a:t>US Territories </a:t>
            </a:r>
          </a:p>
        </p:txBody>
      </p:sp>
      <p:pic>
        <p:nvPicPr>
          <p:cNvPr id="5" name="Content Placeholder 4">
            <a:extLst>
              <a:ext uri="{FF2B5EF4-FFF2-40B4-BE49-F238E27FC236}">
                <a16:creationId xmlns:a16="http://schemas.microsoft.com/office/drawing/2014/main" id="{D5BB9F9C-872A-4C02-A983-286936FFC3D5}"/>
              </a:ext>
            </a:extLst>
          </p:cNvPr>
          <p:cNvPicPr>
            <a:picLocks noGrp="1" noChangeAspect="1"/>
          </p:cNvPicPr>
          <p:nvPr>
            <p:ph idx="1"/>
          </p:nvPr>
        </p:nvPicPr>
        <p:blipFill>
          <a:blip r:embed="rId2"/>
          <a:stretch>
            <a:fillRect/>
          </a:stretch>
        </p:blipFill>
        <p:spPr>
          <a:xfrm>
            <a:off x="1094704" y="1300766"/>
            <a:ext cx="10831133" cy="5331854"/>
          </a:xfrm>
        </p:spPr>
      </p:pic>
    </p:spTree>
    <p:extLst>
      <p:ext uri="{BB962C8B-B14F-4D97-AF65-F5344CB8AC3E}">
        <p14:creationId xmlns:p14="http://schemas.microsoft.com/office/powerpoint/2010/main" val="4067282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3356-08E1-4505-9B00-B0D2F50BA4B3}"/>
              </a:ext>
            </a:extLst>
          </p:cNvPr>
          <p:cNvSpPr>
            <a:spLocks noGrp="1"/>
          </p:cNvSpPr>
          <p:nvPr>
            <p:ph type="title"/>
          </p:nvPr>
        </p:nvSpPr>
        <p:spPr>
          <a:xfrm>
            <a:off x="1295400" y="0"/>
            <a:ext cx="9601200" cy="1301858"/>
          </a:xfrm>
        </p:spPr>
        <p:txBody>
          <a:bodyPr>
            <a:normAutofit fontScale="90000"/>
          </a:bodyPr>
          <a:lstStyle/>
          <a:p>
            <a:r>
              <a:rPr lang="en-US" b="1" u="sng" dirty="0"/>
              <a:t>: How is Power Distributed:</a:t>
            </a:r>
            <a:br>
              <a:rPr lang="en-US" b="1" u="sng" dirty="0"/>
            </a:br>
            <a:r>
              <a:rPr lang="en-US" sz="2700" dirty="0">
                <a:hlinkClick r:id="rId2"/>
              </a:rPr>
              <a:t>https://www.youtube.com/watch?v=md2ZHlyYOsc</a:t>
            </a:r>
            <a:br>
              <a:rPr lang="en-US" b="1" u="sng" dirty="0"/>
            </a:b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86633584-3AA3-49F7-A2B2-667A794E5386}"/>
              </a:ext>
            </a:extLst>
          </p:cNvPr>
          <p:cNvPicPr>
            <a:picLocks noGrp="1" noChangeAspect="1"/>
          </p:cNvPicPr>
          <p:nvPr>
            <p:ph idx="1"/>
          </p:nvPr>
        </p:nvPicPr>
        <p:blipFill>
          <a:blip r:embed="rId3"/>
          <a:stretch>
            <a:fillRect/>
          </a:stretch>
        </p:blipFill>
        <p:spPr>
          <a:xfrm>
            <a:off x="991891" y="1100381"/>
            <a:ext cx="11329261" cy="5641382"/>
          </a:xfrm>
        </p:spPr>
      </p:pic>
    </p:spTree>
    <p:extLst>
      <p:ext uri="{BB962C8B-B14F-4D97-AF65-F5344CB8AC3E}">
        <p14:creationId xmlns:p14="http://schemas.microsoft.com/office/powerpoint/2010/main" val="2406049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D677-3714-4748-8850-CF945F75F391}"/>
              </a:ext>
            </a:extLst>
          </p:cNvPr>
          <p:cNvSpPr>
            <a:spLocks noGrp="1"/>
          </p:cNvSpPr>
          <p:nvPr>
            <p:ph type="title"/>
          </p:nvPr>
        </p:nvSpPr>
        <p:spPr>
          <a:xfrm>
            <a:off x="835378" y="124178"/>
            <a:ext cx="5655733" cy="1151466"/>
          </a:xfrm>
        </p:spPr>
        <p:txBody>
          <a:bodyPr>
            <a:normAutofit fontScale="90000"/>
          </a:bodyPr>
          <a:lstStyle/>
          <a:p>
            <a:r>
              <a:rPr lang="en-US" b="1" u="sng" dirty="0">
                <a:solidFill>
                  <a:srgbClr val="FF0000"/>
                </a:solidFill>
              </a:rPr>
              <a:t>Boundaries Inside States</a:t>
            </a:r>
          </a:p>
        </p:txBody>
      </p:sp>
      <p:sp>
        <p:nvSpPr>
          <p:cNvPr id="3" name="Content Placeholder 2">
            <a:extLst>
              <a:ext uri="{FF2B5EF4-FFF2-40B4-BE49-F238E27FC236}">
                <a16:creationId xmlns:a16="http://schemas.microsoft.com/office/drawing/2014/main" id="{3B21E243-FF59-410F-A648-0C376FF1762F}"/>
              </a:ext>
            </a:extLst>
          </p:cNvPr>
          <p:cNvSpPr>
            <a:spLocks noGrp="1"/>
          </p:cNvSpPr>
          <p:nvPr>
            <p:ph sz="half" idx="1"/>
          </p:nvPr>
        </p:nvSpPr>
        <p:spPr>
          <a:xfrm>
            <a:off x="835378" y="1185333"/>
            <a:ext cx="6008334" cy="5672667"/>
          </a:xfrm>
        </p:spPr>
        <p:txBody>
          <a:bodyPr/>
          <a:lstStyle/>
          <a:p>
            <a:r>
              <a:rPr lang="en-US" b="1" u="sng" dirty="0">
                <a:solidFill>
                  <a:srgbClr val="FF0000"/>
                </a:solidFill>
              </a:rPr>
              <a:t>Unitary System</a:t>
            </a:r>
            <a:r>
              <a:rPr lang="en-US" b="1" dirty="0"/>
              <a:t>: places most power in the hands of central government officials</a:t>
            </a:r>
          </a:p>
          <a:p>
            <a:r>
              <a:rPr lang="en-US" b="1" dirty="0"/>
              <a:t>Few internal cultural differences</a:t>
            </a:r>
          </a:p>
          <a:p>
            <a:r>
              <a:rPr lang="en-US" b="1" dirty="0"/>
              <a:t> Strong sense of national unity </a:t>
            </a:r>
          </a:p>
          <a:p>
            <a:r>
              <a:rPr lang="en-US" b="1" dirty="0"/>
              <a:t>Small states </a:t>
            </a:r>
          </a:p>
          <a:p>
            <a:r>
              <a:rPr lang="en-US" b="1" dirty="0"/>
              <a:t>Common in European countries</a:t>
            </a:r>
          </a:p>
          <a:p>
            <a:r>
              <a:rPr lang="en-US" b="1" dirty="0"/>
              <a:t>Examples are France, Kenya, Rwanda </a:t>
            </a:r>
          </a:p>
          <a:p>
            <a:r>
              <a:rPr lang="en-US" dirty="0"/>
              <a:t>N Korea 31 min:  </a:t>
            </a:r>
            <a:r>
              <a:rPr lang="en-US" dirty="0">
                <a:hlinkClick r:id="rId2"/>
              </a:rPr>
              <a:t>https://www.youtube.com/watch?v=IrCQh1usdzE</a:t>
            </a:r>
            <a:endParaRPr lang="en-US" dirty="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42667" y="124178"/>
            <a:ext cx="5249333" cy="6502400"/>
          </a:xfrm>
        </p:spPr>
      </p:pic>
    </p:spTree>
    <p:extLst>
      <p:ext uri="{BB962C8B-B14F-4D97-AF65-F5344CB8AC3E}">
        <p14:creationId xmlns:p14="http://schemas.microsoft.com/office/powerpoint/2010/main" val="995413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E675-89DF-49ED-BCAC-609CF4353D96}"/>
              </a:ext>
            </a:extLst>
          </p:cNvPr>
          <p:cNvSpPr>
            <a:spLocks noGrp="1"/>
          </p:cNvSpPr>
          <p:nvPr>
            <p:ph type="title"/>
          </p:nvPr>
        </p:nvSpPr>
        <p:spPr>
          <a:xfrm>
            <a:off x="1371600" y="145775"/>
            <a:ext cx="9601200" cy="768626"/>
          </a:xfrm>
        </p:spPr>
        <p:txBody>
          <a:bodyPr/>
          <a:lstStyle/>
          <a:p>
            <a:r>
              <a:rPr lang="en-US" dirty="0"/>
              <a:t>               </a:t>
            </a:r>
            <a:r>
              <a:rPr lang="en-US" b="1" u="sng" dirty="0"/>
              <a:t>Merits of a Unitary State</a:t>
            </a:r>
          </a:p>
        </p:txBody>
      </p:sp>
      <p:pic>
        <p:nvPicPr>
          <p:cNvPr id="5" name="Content Placeholder 4">
            <a:extLst>
              <a:ext uri="{FF2B5EF4-FFF2-40B4-BE49-F238E27FC236}">
                <a16:creationId xmlns:a16="http://schemas.microsoft.com/office/drawing/2014/main" id="{278C7AD7-059A-4A4C-9522-62D928E34930}"/>
              </a:ext>
            </a:extLst>
          </p:cNvPr>
          <p:cNvPicPr>
            <a:picLocks noGrp="1" noChangeAspect="1"/>
          </p:cNvPicPr>
          <p:nvPr>
            <p:ph idx="1"/>
          </p:nvPr>
        </p:nvPicPr>
        <p:blipFill>
          <a:blip r:embed="rId2"/>
          <a:stretch>
            <a:fillRect/>
          </a:stretch>
        </p:blipFill>
        <p:spPr>
          <a:xfrm>
            <a:off x="1828800" y="914400"/>
            <a:ext cx="9601199" cy="5797826"/>
          </a:xfrm>
        </p:spPr>
      </p:pic>
    </p:spTree>
    <p:extLst>
      <p:ext uri="{BB962C8B-B14F-4D97-AF65-F5344CB8AC3E}">
        <p14:creationId xmlns:p14="http://schemas.microsoft.com/office/powerpoint/2010/main" val="841173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F949-1F3C-43B6-833B-85F001620F51}"/>
              </a:ext>
            </a:extLst>
          </p:cNvPr>
          <p:cNvSpPr>
            <a:spLocks noGrp="1"/>
          </p:cNvSpPr>
          <p:nvPr>
            <p:ph type="title"/>
          </p:nvPr>
        </p:nvSpPr>
        <p:spPr>
          <a:xfrm>
            <a:off x="1371600" y="0"/>
            <a:ext cx="9601200" cy="1162373"/>
          </a:xfrm>
        </p:spPr>
        <p:txBody>
          <a:bodyPr/>
          <a:lstStyle/>
          <a:p>
            <a:r>
              <a:rPr lang="en-US" b="1" u="sng" dirty="0"/>
              <a:t>              Impacts of a Unitary State</a:t>
            </a:r>
          </a:p>
        </p:txBody>
      </p:sp>
      <p:sp>
        <p:nvSpPr>
          <p:cNvPr id="3" name="Content Placeholder 2">
            <a:extLst>
              <a:ext uri="{FF2B5EF4-FFF2-40B4-BE49-F238E27FC236}">
                <a16:creationId xmlns:a16="http://schemas.microsoft.com/office/drawing/2014/main" id="{A1C6B4C6-EEBA-48BB-9C9E-00196B30E2D2}"/>
              </a:ext>
            </a:extLst>
          </p:cNvPr>
          <p:cNvSpPr>
            <a:spLocks noGrp="1"/>
          </p:cNvSpPr>
          <p:nvPr>
            <p:ph sz="half" idx="1"/>
          </p:nvPr>
        </p:nvSpPr>
        <p:spPr>
          <a:xfrm>
            <a:off x="697424" y="1162373"/>
            <a:ext cx="5398576" cy="5563891"/>
          </a:xfrm>
        </p:spPr>
        <p:txBody>
          <a:bodyPr>
            <a:normAutofit/>
          </a:bodyPr>
          <a:lstStyle/>
          <a:p>
            <a:r>
              <a:rPr lang="en-US" b="1" u="sng" dirty="0">
                <a:solidFill>
                  <a:srgbClr val="002060"/>
                </a:solidFill>
              </a:rPr>
              <a:t>Positive Impacts</a:t>
            </a:r>
            <a:r>
              <a:rPr lang="en-US" b="1" dirty="0">
                <a:solidFill>
                  <a:srgbClr val="002060"/>
                </a:solidFill>
              </a:rPr>
              <a:t>:</a:t>
            </a:r>
          </a:p>
          <a:p>
            <a:r>
              <a:rPr lang="en-US" b="1" dirty="0">
                <a:solidFill>
                  <a:srgbClr val="002060"/>
                </a:solidFill>
              </a:rPr>
              <a:t>Standardization of laws and their implementation across the country</a:t>
            </a:r>
          </a:p>
          <a:p>
            <a:r>
              <a:rPr lang="en-US" b="1" dirty="0">
                <a:solidFill>
                  <a:srgbClr val="002060"/>
                </a:solidFill>
              </a:rPr>
              <a:t>Patriotism or pride in one’s country is bolstered due to uniformity</a:t>
            </a:r>
          </a:p>
          <a:p>
            <a:r>
              <a:rPr lang="en-US" b="1" dirty="0">
                <a:solidFill>
                  <a:srgbClr val="002060"/>
                </a:solidFill>
              </a:rPr>
              <a:t>Efficiencies are achieved through less duplication or faster countrywide implementation of laws or governmental services across multiped scales</a:t>
            </a:r>
          </a:p>
          <a:p>
            <a:r>
              <a:rPr lang="en-US" b="1" dirty="0">
                <a:solidFill>
                  <a:srgbClr val="002060"/>
                </a:solidFill>
              </a:rPr>
              <a:t>Fewer government or taxation agencies, or fewer scales of government or taxation</a:t>
            </a:r>
          </a:p>
          <a:p>
            <a:r>
              <a:rPr lang="en-US" b="1" dirty="0">
                <a:solidFill>
                  <a:srgbClr val="002060"/>
                </a:solidFill>
              </a:rPr>
              <a:t>The potential for corruption of local government reduced</a:t>
            </a:r>
          </a:p>
          <a:p>
            <a:r>
              <a:rPr lang="en-US" b="1" dirty="0">
                <a:solidFill>
                  <a:srgbClr val="002060"/>
                </a:solidFill>
              </a:rPr>
              <a:t>Creation of a national identity that reduces the potential for devolutionary process</a:t>
            </a:r>
          </a:p>
          <a:p>
            <a:endParaRPr lang="en-US" dirty="0"/>
          </a:p>
        </p:txBody>
      </p:sp>
      <p:sp>
        <p:nvSpPr>
          <p:cNvPr id="4" name="Content Placeholder 3">
            <a:extLst>
              <a:ext uri="{FF2B5EF4-FFF2-40B4-BE49-F238E27FC236}">
                <a16:creationId xmlns:a16="http://schemas.microsoft.com/office/drawing/2014/main" id="{A3BD2657-E05A-4E9A-BB56-44776E080ED6}"/>
              </a:ext>
            </a:extLst>
          </p:cNvPr>
          <p:cNvSpPr>
            <a:spLocks noGrp="1"/>
          </p:cNvSpPr>
          <p:nvPr>
            <p:ph sz="half" idx="2"/>
          </p:nvPr>
        </p:nvSpPr>
        <p:spPr>
          <a:xfrm>
            <a:off x="6276814" y="1162373"/>
            <a:ext cx="5915185" cy="5695627"/>
          </a:xfrm>
        </p:spPr>
        <p:txBody>
          <a:bodyPr>
            <a:normAutofit/>
          </a:bodyPr>
          <a:lstStyle/>
          <a:p>
            <a:r>
              <a:rPr lang="en-US" b="1" u="sng" dirty="0">
                <a:solidFill>
                  <a:srgbClr val="006600"/>
                </a:solidFill>
              </a:rPr>
              <a:t>Negative Impacts </a:t>
            </a:r>
          </a:p>
          <a:p>
            <a:r>
              <a:rPr lang="en-US" b="1" dirty="0">
                <a:solidFill>
                  <a:srgbClr val="006600"/>
                </a:solidFill>
              </a:rPr>
              <a:t>Centralization of power can lead to a disconnect with local areas, minority groups, regional political parties or disparate regions</a:t>
            </a:r>
          </a:p>
          <a:p>
            <a:r>
              <a:rPr lang="en-US" b="1" dirty="0">
                <a:solidFill>
                  <a:srgbClr val="006600"/>
                </a:solidFill>
              </a:rPr>
              <a:t>Marginalization of local cultures through standardization of a country level</a:t>
            </a:r>
          </a:p>
          <a:p>
            <a:r>
              <a:rPr lang="en-US" b="1" dirty="0">
                <a:solidFill>
                  <a:srgbClr val="006600"/>
                </a:solidFill>
              </a:rPr>
              <a:t>Central government may not effectively provide services on a subnational scale</a:t>
            </a:r>
          </a:p>
          <a:p>
            <a:r>
              <a:rPr lang="en-US" b="1" dirty="0">
                <a:solidFill>
                  <a:srgbClr val="006600"/>
                </a:solidFill>
              </a:rPr>
              <a:t>Decisions and politics of the central government could become dominated by interests of the politically or culturally dominate group</a:t>
            </a:r>
          </a:p>
          <a:p>
            <a:r>
              <a:rPr lang="en-US" b="1" dirty="0">
                <a:solidFill>
                  <a:srgbClr val="006600"/>
                </a:solidFill>
              </a:rPr>
              <a:t>Central government bogged down by competing local problems OR slow response to local issues (natural disasters, infrastructure public services</a:t>
            </a:r>
          </a:p>
        </p:txBody>
      </p:sp>
    </p:spTree>
    <p:extLst>
      <p:ext uri="{BB962C8B-B14F-4D97-AF65-F5344CB8AC3E}">
        <p14:creationId xmlns:p14="http://schemas.microsoft.com/office/powerpoint/2010/main" val="2489654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4EDB-70DF-43E6-927C-86127DDF60FC}"/>
              </a:ext>
            </a:extLst>
          </p:cNvPr>
          <p:cNvSpPr>
            <a:spLocks noGrp="1"/>
          </p:cNvSpPr>
          <p:nvPr>
            <p:ph type="title"/>
          </p:nvPr>
        </p:nvSpPr>
        <p:spPr>
          <a:xfrm>
            <a:off x="812800" y="124178"/>
            <a:ext cx="5475111" cy="1128889"/>
          </a:xfrm>
        </p:spPr>
        <p:txBody>
          <a:bodyPr>
            <a:normAutofit/>
          </a:bodyPr>
          <a:lstStyle/>
          <a:p>
            <a:r>
              <a:rPr lang="en-US" sz="3600" b="1" u="sng" dirty="0">
                <a:solidFill>
                  <a:srgbClr val="C00000"/>
                </a:solidFill>
              </a:rPr>
              <a:t>Boundaries inside a state</a:t>
            </a:r>
          </a:p>
        </p:txBody>
      </p:sp>
      <p:sp>
        <p:nvSpPr>
          <p:cNvPr id="3" name="Content Placeholder 2">
            <a:extLst>
              <a:ext uri="{FF2B5EF4-FFF2-40B4-BE49-F238E27FC236}">
                <a16:creationId xmlns:a16="http://schemas.microsoft.com/office/drawing/2014/main" id="{6C1B86A5-5B63-44B5-B37A-208F40412234}"/>
              </a:ext>
            </a:extLst>
          </p:cNvPr>
          <p:cNvSpPr>
            <a:spLocks noGrp="1"/>
          </p:cNvSpPr>
          <p:nvPr>
            <p:ph sz="half" idx="1"/>
          </p:nvPr>
        </p:nvSpPr>
        <p:spPr>
          <a:xfrm>
            <a:off x="812800" y="1020417"/>
            <a:ext cx="5006586" cy="5730339"/>
          </a:xfrm>
        </p:spPr>
        <p:txBody>
          <a:bodyPr>
            <a:normAutofit fontScale="92500"/>
          </a:bodyPr>
          <a:lstStyle/>
          <a:p>
            <a:r>
              <a:rPr lang="en-US" sz="2800" b="1" u="sng" dirty="0">
                <a:solidFill>
                  <a:srgbClr val="C00000"/>
                </a:solidFill>
              </a:rPr>
              <a:t>Federalism</a:t>
            </a:r>
            <a:r>
              <a:rPr lang="en-US" sz="2800" b="1" dirty="0"/>
              <a:t>: allocates strong power to units of local government within the country </a:t>
            </a:r>
          </a:p>
          <a:p>
            <a:r>
              <a:rPr lang="en-US" sz="2800" b="1" dirty="0"/>
              <a:t>common in Multinational states</a:t>
            </a:r>
          </a:p>
          <a:p>
            <a:r>
              <a:rPr lang="en-US" sz="2800" b="1" dirty="0"/>
              <a:t>Ex. Unites States, Russia, Canada, Brazil, India</a:t>
            </a:r>
          </a:p>
          <a:p>
            <a:r>
              <a:rPr lang="en-US" sz="2800" b="1" dirty="0"/>
              <a:t>Registering a vehicle varies from state to state just as some laws do like death penalty </a:t>
            </a:r>
          </a:p>
          <a:p>
            <a:endParaRPr lang="en-US" dirty="0"/>
          </a:p>
          <a:p>
            <a:r>
              <a:rPr lang="en-US" sz="1400" b="1" dirty="0"/>
              <a:t>Catalonia's independence movement, explained   </a:t>
            </a:r>
            <a:r>
              <a:rPr lang="en-US" sz="1400" b="1" dirty="0">
                <a:hlinkClick r:id="rId2"/>
              </a:rPr>
              <a:t>https://www.youtube.com/watch?v=__mZkioPp3E</a:t>
            </a:r>
            <a:endParaRPr lang="en-US" sz="1400" b="1"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94400" y="248356"/>
            <a:ext cx="6197600" cy="6423377"/>
          </a:xfrm>
        </p:spPr>
      </p:pic>
    </p:spTree>
    <p:extLst>
      <p:ext uri="{BB962C8B-B14F-4D97-AF65-F5344CB8AC3E}">
        <p14:creationId xmlns:p14="http://schemas.microsoft.com/office/powerpoint/2010/main" val="1126970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159D-09BC-469A-8F5A-3F02F9886D60}"/>
              </a:ext>
            </a:extLst>
          </p:cNvPr>
          <p:cNvSpPr>
            <a:spLocks noGrp="1"/>
          </p:cNvSpPr>
          <p:nvPr>
            <p:ph type="title"/>
          </p:nvPr>
        </p:nvSpPr>
        <p:spPr>
          <a:xfrm>
            <a:off x="759417" y="0"/>
            <a:ext cx="11432583" cy="1115878"/>
          </a:xfrm>
        </p:spPr>
        <p:txBody>
          <a:bodyPr>
            <a:normAutofit fontScale="90000"/>
          </a:bodyPr>
          <a:lstStyle/>
          <a:p>
            <a:r>
              <a:rPr lang="en-US" b="1" u="sng" dirty="0">
                <a:solidFill>
                  <a:srgbClr val="7030A0"/>
                </a:solidFill>
              </a:rPr>
              <a:t>Why some countries are governed as federal states</a:t>
            </a:r>
          </a:p>
        </p:txBody>
      </p:sp>
      <p:sp>
        <p:nvSpPr>
          <p:cNvPr id="3" name="Content Placeholder 2">
            <a:extLst>
              <a:ext uri="{FF2B5EF4-FFF2-40B4-BE49-F238E27FC236}">
                <a16:creationId xmlns:a16="http://schemas.microsoft.com/office/drawing/2014/main" id="{1CE55453-8DEF-4975-BDEA-3F505D453A43}"/>
              </a:ext>
            </a:extLst>
          </p:cNvPr>
          <p:cNvSpPr>
            <a:spLocks noGrp="1"/>
          </p:cNvSpPr>
          <p:nvPr>
            <p:ph sz="half" idx="1"/>
          </p:nvPr>
        </p:nvSpPr>
        <p:spPr>
          <a:xfrm>
            <a:off x="759417" y="1115878"/>
            <a:ext cx="5059969" cy="5742121"/>
          </a:xfrm>
        </p:spPr>
        <p:txBody>
          <a:bodyPr/>
          <a:lstStyle/>
          <a:p>
            <a:r>
              <a:rPr lang="en-US" sz="2800" b="1" u="sng" dirty="0">
                <a:solidFill>
                  <a:srgbClr val="002060"/>
                </a:solidFill>
              </a:rPr>
              <a:t>Identify</a:t>
            </a:r>
          </a:p>
          <a:p>
            <a:r>
              <a:rPr lang="en-US" sz="2800" b="1" dirty="0">
                <a:solidFill>
                  <a:srgbClr val="002060"/>
                </a:solidFill>
              </a:rPr>
              <a:t> Multiple nationalities, ethnicities or cultures</a:t>
            </a:r>
          </a:p>
          <a:p>
            <a:r>
              <a:rPr lang="en-US" sz="2800" b="1" dirty="0">
                <a:solidFill>
                  <a:srgbClr val="002060"/>
                </a:solidFill>
              </a:rPr>
              <a:t>To address devolutionary forces arising from physical, economic or political differences</a:t>
            </a:r>
          </a:p>
          <a:p>
            <a:r>
              <a:rPr lang="en-US" sz="2800" b="1" dirty="0">
                <a:solidFill>
                  <a:srgbClr val="002060"/>
                </a:solidFill>
              </a:rPr>
              <a:t>Larger countries, or territorial control over large or fragmented area</a:t>
            </a:r>
          </a:p>
          <a:p>
            <a:endParaRPr lang="en-US" dirty="0"/>
          </a:p>
        </p:txBody>
      </p:sp>
      <p:sp>
        <p:nvSpPr>
          <p:cNvPr id="4" name="Content Placeholder 3">
            <a:extLst>
              <a:ext uri="{FF2B5EF4-FFF2-40B4-BE49-F238E27FC236}">
                <a16:creationId xmlns:a16="http://schemas.microsoft.com/office/drawing/2014/main" id="{3AA49B28-8727-47B4-A656-D43B96BFB2AF}"/>
              </a:ext>
            </a:extLst>
          </p:cNvPr>
          <p:cNvSpPr>
            <a:spLocks noGrp="1"/>
          </p:cNvSpPr>
          <p:nvPr>
            <p:ph sz="half" idx="2"/>
          </p:nvPr>
        </p:nvSpPr>
        <p:spPr>
          <a:xfrm>
            <a:off x="5819386" y="1115878"/>
            <a:ext cx="6372613" cy="5742121"/>
          </a:xfrm>
        </p:spPr>
        <p:txBody>
          <a:bodyPr>
            <a:noAutofit/>
          </a:bodyPr>
          <a:lstStyle/>
          <a:p>
            <a:r>
              <a:rPr lang="en-US" sz="2400" b="1" u="sng" dirty="0">
                <a:solidFill>
                  <a:srgbClr val="006600"/>
                </a:solidFill>
              </a:rPr>
              <a:t>Explain</a:t>
            </a:r>
          </a:p>
          <a:p>
            <a:r>
              <a:rPr lang="en-US" b="1" dirty="0">
                <a:solidFill>
                  <a:srgbClr val="006600"/>
                </a:solidFill>
              </a:rPr>
              <a:t>Diverse states (politically, economically, regionally, culturally) devolve power in order to reduce separatist tendencies or to enhance loyalty to the country</a:t>
            </a:r>
          </a:p>
          <a:p>
            <a:r>
              <a:rPr lang="en-US" b="1" dirty="0">
                <a:solidFill>
                  <a:srgbClr val="006600"/>
                </a:solidFill>
              </a:rPr>
              <a:t>Federal governments are able to maintain national cohesion by bridging physical or cultural barriers or providing means for resolving conflicts between subnational areas</a:t>
            </a:r>
          </a:p>
          <a:p>
            <a:r>
              <a:rPr lang="en-US" b="1" dirty="0">
                <a:solidFill>
                  <a:srgbClr val="006600"/>
                </a:solidFill>
              </a:rPr>
              <a:t>Large countries devolve power to subnational units to more effectively provide governmental services or address local issues</a:t>
            </a:r>
          </a:p>
          <a:p>
            <a:r>
              <a:rPr lang="en-US" b="1" dirty="0">
                <a:solidFill>
                  <a:srgbClr val="006600"/>
                </a:solidFill>
              </a:rPr>
              <a:t>As distance increases from a national capital, people tend to feel better service by decision makers who are closer to home</a:t>
            </a:r>
          </a:p>
        </p:txBody>
      </p:sp>
    </p:spTree>
    <p:extLst>
      <p:ext uri="{BB962C8B-B14F-4D97-AF65-F5344CB8AC3E}">
        <p14:creationId xmlns:p14="http://schemas.microsoft.com/office/powerpoint/2010/main" val="2030689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24B6-0DAE-4D4C-A94B-1D54877E788B}"/>
              </a:ext>
            </a:extLst>
          </p:cNvPr>
          <p:cNvSpPr>
            <a:spLocks noGrp="1"/>
          </p:cNvSpPr>
          <p:nvPr>
            <p:ph type="title"/>
          </p:nvPr>
        </p:nvSpPr>
        <p:spPr>
          <a:xfrm>
            <a:off x="1371600" y="0"/>
            <a:ext cx="9601200" cy="1007390"/>
          </a:xfrm>
        </p:spPr>
        <p:txBody>
          <a:bodyPr/>
          <a:lstStyle/>
          <a:p>
            <a:r>
              <a:rPr lang="en-US" dirty="0"/>
              <a:t>             </a:t>
            </a:r>
            <a:r>
              <a:rPr lang="en-US" b="1" u="sng" dirty="0"/>
              <a:t>Federal and Unitary States</a:t>
            </a:r>
            <a:r>
              <a:rPr lang="en-US" dirty="0"/>
              <a:t>: </a:t>
            </a:r>
          </a:p>
        </p:txBody>
      </p:sp>
      <p:graphicFrame>
        <p:nvGraphicFramePr>
          <p:cNvPr id="6" name="Table 6">
            <a:extLst>
              <a:ext uri="{FF2B5EF4-FFF2-40B4-BE49-F238E27FC236}">
                <a16:creationId xmlns:a16="http://schemas.microsoft.com/office/drawing/2014/main" id="{854ADCBA-4056-43A4-AFA7-82125FBFB0D6}"/>
              </a:ext>
            </a:extLst>
          </p:cNvPr>
          <p:cNvGraphicFramePr>
            <a:graphicFrameLocks noGrp="1"/>
          </p:cNvGraphicFramePr>
          <p:nvPr>
            <p:ph idx="1"/>
          </p:nvPr>
        </p:nvGraphicFramePr>
        <p:xfrm>
          <a:off x="929898" y="1007391"/>
          <a:ext cx="11034796" cy="5452303"/>
        </p:xfrm>
        <a:graphic>
          <a:graphicData uri="http://schemas.openxmlformats.org/drawingml/2006/table">
            <a:tbl>
              <a:tblPr firstRow="1" bandRow="1">
                <a:tableStyleId>{5C22544A-7EE6-4342-B048-85BDC9FD1C3A}</a:tableStyleId>
              </a:tblPr>
              <a:tblGrid>
                <a:gridCol w="3585276">
                  <a:extLst>
                    <a:ext uri="{9D8B030D-6E8A-4147-A177-3AD203B41FA5}">
                      <a16:colId xmlns:a16="http://schemas.microsoft.com/office/drawing/2014/main" val="405332218"/>
                    </a:ext>
                  </a:extLst>
                </a:gridCol>
                <a:gridCol w="3724760">
                  <a:extLst>
                    <a:ext uri="{9D8B030D-6E8A-4147-A177-3AD203B41FA5}">
                      <a16:colId xmlns:a16="http://schemas.microsoft.com/office/drawing/2014/main" val="1234928505"/>
                    </a:ext>
                  </a:extLst>
                </a:gridCol>
                <a:gridCol w="3724760">
                  <a:extLst>
                    <a:ext uri="{9D8B030D-6E8A-4147-A177-3AD203B41FA5}">
                      <a16:colId xmlns:a16="http://schemas.microsoft.com/office/drawing/2014/main" val="1535093558"/>
                    </a:ext>
                  </a:extLst>
                </a:gridCol>
              </a:tblGrid>
              <a:tr h="1012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none" dirty="0"/>
                        <a:t>                 Trait</a:t>
                      </a:r>
                    </a:p>
                  </a:txBody>
                  <a:tcPr/>
                </a:tc>
                <a:tc>
                  <a:txBody>
                    <a:bodyPr/>
                    <a:lstStyle/>
                    <a:p>
                      <a:r>
                        <a:rPr lang="en-US" sz="2400" b="1" u="none" dirty="0"/>
                        <a:t>                Federal</a:t>
                      </a:r>
                    </a:p>
                  </a:txBody>
                  <a:tcPr/>
                </a:tc>
                <a:tc>
                  <a:txBody>
                    <a:bodyPr/>
                    <a:lstStyle/>
                    <a:p>
                      <a:r>
                        <a:rPr lang="en-US" sz="2400" b="1" u="none" dirty="0"/>
                        <a:t>              Unitary</a:t>
                      </a:r>
                    </a:p>
                  </a:txBody>
                  <a:tcPr/>
                </a:tc>
                <a:extLst>
                  <a:ext uri="{0D108BD9-81ED-4DB2-BD59-A6C34878D82A}">
                    <a16:rowId xmlns:a16="http://schemas.microsoft.com/office/drawing/2014/main" val="2874438065"/>
                  </a:ext>
                </a:extLst>
              </a:tr>
              <a:tr h="1638304">
                <a:tc>
                  <a:txBody>
                    <a:bodyPr/>
                    <a:lstStyle/>
                    <a:p>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Authority of the Government</a:t>
                      </a:r>
                    </a:p>
                  </a:txBody>
                  <a:tcPr/>
                </a:tc>
                <a:tc>
                  <a:txBody>
                    <a:bodyPr/>
                    <a:lstStyle/>
                    <a:p>
                      <a:r>
                        <a:rPr lang="en-US" sz="2400" b="1" dirty="0"/>
                        <a:t>Shared between the central government and provincial, state, and local governments</a:t>
                      </a:r>
                    </a:p>
                  </a:txBody>
                  <a:tcPr/>
                </a:tc>
                <a:tc>
                  <a:txBody>
                    <a:bodyPr/>
                    <a:lstStyle/>
                    <a:p>
                      <a:r>
                        <a:rPr lang="en-US" sz="2400" b="1" dirty="0"/>
                        <a:t>Held primary by the central government with very little power given to local governments</a:t>
                      </a:r>
                    </a:p>
                  </a:txBody>
                  <a:tcPr/>
                </a:tc>
                <a:extLst>
                  <a:ext uri="{0D108BD9-81ED-4DB2-BD59-A6C34878D82A}">
                    <a16:rowId xmlns:a16="http://schemas.microsoft.com/office/drawing/2014/main" val="1347443571"/>
                  </a:ext>
                </a:extLst>
              </a:tr>
              <a:tr h="140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Hierarchy of Power</a:t>
                      </a:r>
                    </a:p>
                    <a:p>
                      <a:endParaRPr lang="en-US" sz="2400" b="1" dirty="0"/>
                    </a:p>
                  </a:txBody>
                  <a:tcPr/>
                </a:tc>
                <a:tc>
                  <a:txBody>
                    <a:bodyPr/>
                    <a:lstStyle/>
                    <a:p>
                      <a:r>
                        <a:rPr lang="en-US" sz="2400" b="1" dirty="0"/>
                        <a:t>Multiple levels of power; power diffused throughout the hierarchy </a:t>
                      </a:r>
                    </a:p>
                  </a:txBody>
                  <a:tcPr/>
                </a:tc>
                <a:tc>
                  <a:txBody>
                    <a:bodyPr/>
                    <a:lstStyle/>
                    <a:p>
                      <a:r>
                        <a:rPr lang="en-US" sz="2400" b="1" dirty="0"/>
                        <a:t>No Hierarchy of sovereign powers</a:t>
                      </a:r>
                    </a:p>
                  </a:txBody>
                  <a:tcPr/>
                </a:tc>
                <a:extLst>
                  <a:ext uri="{0D108BD9-81ED-4DB2-BD59-A6C34878D82A}">
                    <a16:rowId xmlns:a16="http://schemas.microsoft.com/office/drawing/2014/main" val="313263643"/>
                  </a:ext>
                </a:extLst>
              </a:tr>
              <a:tr h="140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Type of Country Where Commonly Used</a:t>
                      </a:r>
                    </a:p>
                    <a:p>
                      <a:endParaRPr lang="en-US" sz="2400" b="1" dirty="0"/>
                    </a:p>
                  </a:txBody>
                  <a:tcPr/>
                </a:tc>
                <a:tc>
                  <a:txBody>
                    <a:bodyPr/>
                    <a:lstStyle/>
                    <a:p>
                      <a:r>
                        <a:rPr lang="en-US" sz="2400" b="1" dirty="0"/>
                        <a:t>Multiple ethnic groups with significant minorities</a:t>
                      </a:r>
                    </a:p>
                  </a:txBody>
                  <a:tcPr/>
                </a:tc>
                <a:tc>
                  <a:txBody>
                    <a:bodyPr/>
                    <a:lstStyle/>
                    <a:p>
                      <a:r>
                        <a:rPr lang="en-US" sz="2400" b="1" dirty="0"/>
                        <a:t>Fewer cultural differences and small minorities </a:t>
                      </a:r>
                    </a:p>
                  </a:txBody>
                  <a:tcPr/>
                </a:tc>
                <a:extLst>
                  <a:ext uri="{0D108BD9-81ED-4DB2-BD59-A6C34878D82A}">
                    <a16:rowId xmlns:a16="http://schemas.microsoft.com/office/drawing/2014/main" val="1417954600"/>
                  </a:ext>
                </a:extLst>
              </a:tr>
            </a:tbl>
          </a:graphicData>
        </a:graphic>
      </p:graphicFrame>
    </p:spTree>
    <p:extLst>
      <p:ext uri="{BB962C8B-B14F-4D97-AF65-F5344CB8AC3E}">
        <p14:creationId xmlns:p14="http://schemas.microsoft.com/office/powerpoint/2010/main" val="1313276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D5B0-AD84-4A80-A327-029FB77B009F}"/>
              </a:ext>
            </a:extLst>
          </p:cNvPr>
          <p:cNvSpPr>
            <a:spLocks noGrp="1"/>
          </p:cNvSpPr>
          <p:nvPr>
            <p:ph type="title"/>
          </p:nvPr>
        </p:nvSpPr>
        <p:spPr>
          <a:xfrm>
            <a:off x="1371600" y="0"/>
            <a:ext cx="9601200" cy="1193369"/>
          </a:xfrm>
        </p:spPr>
        <p:txBody>
          <a:bodyPr/>
          <a:lstStyle/>
          <a:p>
            <a:r>
              <a:rPr lang="en-US" u="sng" dirty="0">
                <a:solidFill>
                  <a:srgbClr val="006699"/>
                </a:solidFill>
              </a:rPr>
              <a:t>Unitary and Federal States in the World</a:t>
            </a:r>
          </a:p>
        </p:txBody>
      </p:sp>
      <p:pic>
        <p:nvPicPr>
          <p:cNvPr id="5" name="Content Placeholder 4" descr="A close up of a map&#10;&#10;Description automatically generated">
            <a:extLst>
              <a:ext uri="{FF2B5EF4-FFF2-40B4-BE49-F238E27FC236}">
                <a16:creationId xmlns:a16="http://schemas.microsoft.com/office/drawing/2014/main" id="{10AB2834-823C-4DAB-B764-082F8222870C}"/>
              </a:ext>
            </a:extLst>
          </p:cNvPr>
          <p:cNvPicPr>
            <a:picLocks noGrp="1" noChangeAspect="1"/>
          </p:cNvPicPr>
          <p:nvPr>
            <p:ph idx="1"/>
          </p:nvPr>
        </p:nvPicPr>
        <p:blipFill>
          <a:blip r:embed="rId2"/>
          <a:stretch>
            <a:fillRect/>
          </a:stretch>
        </p:blipFill>
        <p:spPr>
          <a:xfrm>
            <a:off x="929898" y="898903"/>
            <a:ext cx="11262102" cy="5959098"/>
          </a:xfrm>
        </p:spPr>
      </p:pic>
    </p:spTree>
    <p:extLst>
      <p:ext uri="{BB962C8B-B14F-4D97-AF65-F5344CB8AC3E}">
        <p14:creationId xmlns:p14="http://schemas.microsoft.com/office/powerpoint/2010/main" val="737528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5928-F4DC-4C25-95CD-8A71D184EE37}"/>
              </a:ext>
            </a:extLst>
          </p:cNvPr>
          <p:cNvSpPr>
            <a:spLocks noGrp="1"/>
          </p:cNvSpPr>
          <p:nvPr>
            <p:ph type="title"/>
          </p:nvPr>
        </p:nvSpPr>
        <p:spPr>
          <a:xfrm>
            <a:off x="768626" y="92766"/>
            <a:ext cx="11290852" cy="1033670"/>
          </a:xfrm>
        </p:spPr>
        <p:txBody>
          <a:bodyPr/>
          <a:lstStyle/>
          <a:p>
            <a:r>
              <a:rPr lang="en-US" b="1" u="sng" dirty="0">
                <a:solidFill>
                  <a:srgbClr val="003366"/>
                </a:solidFill>
              </a:rPr>
              <a:t>Confederal system</a:t>
            </a:r>
            <a:endParaRPr lang="en-US" dirty="0">
              <a:solidFill>
                <a:srgbClr val="003366"/>
              </a:solidFill>
            </a:endParaRPr>
          </a:p>
        </p:txBody>
      </p:sp>
      <p:sp>
        <p:nvSpPr>
          <p:cNvPr id="3" name="Content Placeholder 2">
            <a:extLst>
              <a:ext uri="{FF2B5EF4-FFF2-40B4-BE49-F238E27FC236}">
                <a16:creationId xmlns:a16="http://schemas.microsoft.com/office/drawing/2014/main" id="{EBC714D5-716E-4880-BAE8-3EF4753DB37B}"/>
              </a:ext>
            </a:extLst>
          </p:cNvPr>
          <p:cNvSpPr>
            <a:spLocks noGrp="1"/>
          </p:cNvSpPr>
          <p:nvPr>
            <p:ph sz="half" idx="1"/>
          </p:nvPr>
        </p:nvSpPr>
        <p:spPr>
          <a:xfrm>
            <a:off x="768625" y="861391"/>
            <a:ext cx="5755999" cy="5996609"/>
          </a:xfrm>
        </p:spPr>
        <p:txBody>
          <a:bodyPr/>
          <a:lstStyle/>
          <a:p>
            <a:r>
              <a:rPr lang="en-US" b="1" u="sng" dirty="0">
                <a:solidFill>
                  <a:srgbClr val="003366"/>
                </a:solidFill>
              </a:rPr>
              <a:t>Confederal system </a:t>
            </a:r>
            <a:r>
              <a:rPr lang="en-US" b="1" dirty="0"/>
              <a:t>spreads power among many sub-units (such as states) and has a weak central government. Most attempts at confederal systems have not been long lasting, although the modern government of Switzerland has very strong sub governments and comes as close to a modern confederation as exists. Examples of failed confederations are the United States Government under the Articles of Confederation (1781-1789) and the Confederate States of America that consisted of the southern states of the United States during the Civil War</a:t>
            </a:r>
          </a:p>
        </p:txBody>
      </p:sp>
      <p:pic>
        <p:nvPicPr>
          <p:cNvPr id="6" name="Content Placeholder 5">
            <a:extLst>
              <a:ext uri="{FF2B5EF4-FFF2-40B4-BE49-F238E27FC236}">
                <a16:creationId xmlns:a16="http://schemas.microsoft.com/office/drawing/2014/main" id="{3CA90023-6E75-43D1-B9F2-C80720902041}"/>
              </a:ext>
            </a:extLst>
          </p:cNvPr>
          <p:cNvPicPr>
            <a:picLocks noGrp="1" noChangeAspect="1"/>
          </p:cNvPicPr>
          <p:nvPr>
            <p:ph sz="half" idx="2"/>
          </p:nvPr>
        </p:nvPicPr>
        <p:blipFill>
          <a:blip r:embed="rId2"/>
          <a:stretch>
            <a:fillRect/>
          </a:stretch>
        </p:blipFill>
        <p:spPr>
          <a:xfrm>
            <a:off x="6524625" y="92766"/>
            <a:ext cx="5601114" cy="6665843"/>
          </a:xfrm>
        </p:spPr>
      </p:pic>
    </p:spTree>
    <p:extLst>
      <p:ext uri="{BB962C8B-B14F-4D97-AF65-F5344CB8AC3E}">
        <p14:creationId xmlns:p14="http://schemas.microsoft.com/office/powerpoint/2010/main" val="23161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7D16-1B0A-4C66-8158-7DF2684DAF4F}"/>
              </a:ext>
            </a:extLst>
          </p:cNvPr>
          <p:cNvSpPr>
            <a:spLocks noGrp="1"/>
          </p:cNvSpPr>
          <p:nvPr>
            <p:ph type="title"/>
          </p:nvPr>
        </p:nvSpPr>
        <p:spPr>
          <a:xfrm>
            <a:off x="862013" y="0"/>
            <a:ext cx="11171237" cy="1060174"/>
          </a:xfrm>
        </p:spPr>
        <p:txBody>
          <a:bodyPr>
            <a:normAutofit/>
          </a:bodyPr>
          <a:lstStyle/>
          <a:p>
            <a:r>
              <a:rPr lang="en-US" dirty="0"/>
              <a:t>TERMINOLOGY – VARIATIONS ON A THEME</a:t>
            </a:r>
          </a:p>
        </p:txBody>
      </p:sp>
      <p:graphicFrame>
        <p:nvGraphicFramePr>
          <p:cNvPr id="4" name="Content Placeholder 3">
            <a:extLst>
              <a:ext uri="{FF2B5EF4-FFF2-40B4-BE49-F238E27FC236}">
                <a16:creationId xmlns:a16="http://schemas.microsoft.com/office/drawing/2014/main" id="{57788216-5DF5-483F-A392-4786638D7D88}"/>
              </a:ext>
            </a:extLst>
          </p:cNvPr>
          <p:cNvGraphicFramePr>
            <a:graphicFrameLocks noGrp="1"/>
          </p:cNvGraphicFramePr>
          <p:nvPr>
            <p:ph idx="1"/>
            <p:extLst>
              <p:ext uri="{D42A27DB-BD31-4B8C-83A1-F6EECF244321}">
                <p14:modId xmlns:p14="http://schemas.microsoft.com/office/powerpoint/2010/main" val="2483186407"/>
              </p:ext>
            </p:extLst>
          </p:nvPr>
        </p:nvGraphicFramePr>
        <p:xfrm>
          <a:off x="728870" y="1060175"/>
          <a:ext cx="11463129" cy="5409902"/>
        </p:xfrm>
        <a:graphic>
          <a:graphicData uri="http://schemas.openxmlformats.org/drawingml/2006/table">
            <a:tbl>
              <a:tblPr firstRow="1" bandRow="1">
                <a:tableStyleId>{5C22544A-7EE6-4342-B048-85BDC9FD1C3A}</a:tableStyleId>
              </a:tblPr>
              <a:tblGrid>
                <a:gridCol w="2596664">
                  <a:extLst>
                    <a:ext uri="{9D8B030D-6E8A-4147-A177-3AD203B41FA5}">
                      <a16:colId xmlns:a16="http://schemas.microsoft.com/office/drawing/2014/main" val="1151849021"/>
                    </a:ext>
                  </a:extLst>
                </a:gridCol>
                <a:gridCol w="4175196">
                  <a:extLst>
                    <a:ext uri="{9D8B030D-6E8A-4147-A177-3AD203B41FA5}">
                      <a16:colId xmlns:a16="http://schemas.microsoft.com/office/drawing/2014/main" val="760734043"/>
                    </a:ext>
                  </a:extLst>
                </a:gridCol>
                <a:gridCol w="4691269">
                  <a:extLst>
                    <a:ext uri="{9D8B030D-6E8A-4147-A177-3AD203B41FA5}">
                      <a16:colId xmlns:a16="http://schemas.microsoft.com/office/drawing/2014/main" val="3201395243"/>
                    </a:ext>
                  </a:extLst>
                </a:gridCol>
              </a:tblGrid>
              <a:tr h="503582">
                <a:tc>
                  <a:txBody>
                    <a:bodyPr/>
                    <a:lstStyle/>
                    <a:p>
                      <a:r>
                        <a:rPr lang="en-US" b="1" dirty="0"/>
                        <a:t>Concept</a:t>
                      </a:r>
                    </a:p>
                  </a:txBody>
                  <a:tcPr/>
                </a:tc>
                <a:tc>
                  <a:txBody>
                    <a:bodyPr/>
                    <a:lstStyle/>
                    <a:p>
                      <a:r>
                        <a:rPr lang="en-US" b="1" dirty="0"/>
                        <a:t>                 Description </a:t>
                      </a:r>
                    </a:p>
                  </a:txBody>
                  <a:tcPr/>
                </a:tc>
                <a:tc>
                  <a:txBody>
                    <a:bodyPr/>
                    <a:lstStyle/>
                    <a:p>
                      <a:r>
                        <a:rPr lang="en-US" b="1" dirty="0"/>
                        <a:t>Example</a:t>
                      </a:r>
                    </a:p>
                  </a:txBody>
                  <a:tcPr/>
                </a:tc>
                <a:extLst>
                  <a:ext uri="{0D108BD9-81ED-4DB2-BD59-A6C34878D82A}">
                    <a16:rowId xmlns:a16="http://schemas.microsoft.com/office/drawing/2014/main" val="3562827686"/>
                  </a:ext>
                </a:extLst>
              </a:tr>
              <a:tr h="1040113">
                <a:tc>
                  <a:txBody>
                    <a:bodyPr/>
                    <a:lstStyle/>
                    <a:p>
                      <a:endParaRPr lang="en-US" b="1" dirty="0"/>
                    </a:p>
                    <a:p>
                      <a:r>
                        <a:rPr lang="en-US" b="1" dirty="0"/>
                        <a:t>Multi-national state</a:t>
                      </a:r>
                    </a:p>
                  </a:txBody>
                  <a:tcPr/>
                </a:tc>
                <a:tc>
                  <a:txBody>
                    <a:bodyPr/>
                    <a:lstStyle/>
                    <a:p>
                      <a:r>
                        <a:rPr lang="en-US" b="1" dirty="0"/>
                        <a:t>A country that contains more</a:t>
                      </a:r>
                    </a:p>
                    <a:p>
                      <a:r>
                        <a:rPr lang="en-US" b="1" dirty="0"/>
                        <a:t>than one nation; one nation is</a:t>
                      </a:r>
                    </a:p>
                    <a:p>
                      <a:r>
                        <a:rPr lang="en-US" b="1" dirty="0"/>
                        <a:t>usually dominant</a:t>
                      </a:r>
                    </a:p>
                  </a:txBody>
                  <a:tcPr/>
                </a:tc>
                <a:tc>
                  <a:txBody>
                    <a:bodyPr/>
                    <a:lstStyle/>
                    <a:p>
                      <a:r>
                        <a:rPr lang="en-US" b="1" dirty="0"/>
                        <a:t>Canada</a:t>
                      </a:r>
                    </a:p>
                    <a:p>
                      <a:r>
                        <a:rPr lang="en-US" b="1" dirty="0"/>
                        <a:t>French Province of Quebec</a:t>
                      </a:r>
                    </a:p>
                    <a:p>
                      <a:r>
                        <a:rPr lang="en-US" b="1" dirty="0"/>
                        <a:t>Inuit in Province of Nunavut</a:t>
                      </a:r>
                    </a:p>
                  </a:txBody>
                  <a:tcPr/>
                </a:tc>
                <a:extLst>
                  <a:ext uri="{0D108BD9-81ED-4DB2-BD59-A6C34878D82A}">
                    <a16:rowId xmlns:a16="http://schemas.microsoft.com/office/drawing/2014/main" val="4248246987"/>
                  </a:ext>
                </a:extLst>
              </a:tr>
              <a:tr h="1200253">
                <a:tc>
                  <a:txBody>
                    <a:bodyPr/>
                    <a:lstStyle/>
                    <a:p>
                      <a:endParaRPr lang="en-US" b="1" dirty="0"/>
                    </a:p>
                    <a:p>
                      <a:r>
                        <a:rPr lang="en-US" b="1" dirty="0"/>
                        <a:t>Autonomous region</a:t>
                      </a:r>
                    </a:p>
                  </a:txBody>
                  <a:tcPr/>
                </a:tc>
                <a:tc>
                  <a:txBody>
                    <a:bodyPr/>
                    <a:lstStyle/>
                    <a:p>
                      <a:r>
                        <a:rPr lang="en-US" b="1" dirty="0"/>
                        <a:t>A defined area within a state</a:t>
                      </a:r>
                    </a:p>
                    <a:p>
                      <a:r>
                        <a:rPr lang="en-US" b="1" dirty="0"/>
                        <a:t>that is somewhat independent.</a:t>
                      </a:r>
                    </a:p>
                  </a:txBody>
                  <a:tcPr/>
                </a:tc>
                <a:tc>
                  <a:txBody>
                    <a:bodyPr/>
                    <a:lstStyle/>
                    <a:p>
                      <a:r>
                        <a:rPr lang="en-US" b="1" dirty="0"/>
                        <a:t>Swedish people in the </a:t>
                      </a:r>
                      <a:r>
                        <a:rPr lang="en-US" b="1" dirty="0" err="1"/>
                        <a:t>Åland</a:t>
                      </a:r>
                      <a:r>
                        <a:rPr lang="en-US" b="1" dirty="0"/>
                        <a:t> Islands;</a:t>
                      </a:r>
                    </a:p>
                    <a:p>
                      <a:r>
                        <a:rPr lang="en-US" b="1" dirty="0"/>
                        <a:t>Finland won’t let them become independent,  but grants autonomy. Also: China does this.</a:t>
                      </a:r>
                    </a:p>
                  </a:txBody>
                  <a:tcPr/>
                </a:tc>
                <a:extLst>
                  <a:ext uri="{0D108BD9-81ED-4DB2-BD59-A6C34878D82A}">
                    <a16:rowId xmlns:a16="http://schemas.microsoft.com/office/drawing/2014/main" val="621314997"/>
                  </a:ext>
                </a:extLst>
              </a:tr>
              <a:tr h="1477234">
                <a:tc>
                  <a:txBody>
                    <a:bodyPr/>
                    <a:lstStyle/>
                    <a:p>
                      <a:endParaRPr lang="en-US" b="1" dirty="0"/>
                    </a:p>
                    <a:p>
                      <a:r>
                        <a:rPr lang="en-US" b="1" dirty="0"/>
                        <a:t>Stateless nation</a:t>
                      </a:r>
                    </a:p>
                  </a:txBody>
                  <a:tcPr/>
                </a:tc>
                <a:tc>
                  <a:txBody>
                    <a:bodyPr/>
                    <a:lstStyle/>
                    <a:p>
                      <a:r>
                        <a:rPr lang="en-US" b="1" dirty="0"/>
                        <a:t>Special desire to establish their own state</a:t>
                      </a:r>
                    </a:p>
                  </a:txBody>
                  <a:tcPr/>
                </a:tc>
                <a:tc>
                  <a:txBody>
                    <a:bodyPr/>
                    <a:lstStyle/>
                    <a:p>
                      <a:r>
                        <a:rPr lang="en-US" b="1" dirty="0"/>
                        <a:t>Kurdistan – largest (spread over Turkey,</a:t>
                      </a:r>
                    </a:p>
                    <a:p>
                      <a:r>
                        <a:rPr lang="en-US" b="1" dirty="0"/>
                        <a:t>Armenia, IRAQ, IRAN, Azerbaijan and</a:t>
                      </a:r>
                    </a:p>
                    <a:p>
                      <a:r>
                        <a:rPr lang="en-US" b="1" dirty="0"/>
                        <a:t>Syria)</a:t>
                      </a:r>
                    </a:p>
                    <a:p>
                      <a:r>
                        <a:rPr lang="en-US" b="1" dirty="0"/>
                        <a:t>Palestinians (Gaza Strip and West Bank)</a:t>
                      </a:r>
                    </a:p>
                    <a:p>
                      <a:r>
                        <a:rPr lang="en-US" b="1" dirty="0"/>
                        <a:t>Basque (NE Spain and SW France)</a:t>
                      </a:r>
                    </a:p>
                  </a:txBody>
                  <a:tcPr/>
                </a:tc>
                <a:extLst>
                  <a:ext uri="{0D108BD9-81ED-4DB2-BD59-A6C34878D82A}">
                    <a16:rowId xmlns:a16="http://schemas.microsoft.com/office/drawing/2014/main" val="2286951126"/>
                  </a:ext>
                </a:extLst>
              </a:tr>
              <a:tr h="1040113">
                <a:tc>
                  <a:txBody>
                    <a:bodyPr/>
                    <a:lstStyle/>
                    <a:p>
                      <a:endParaRPr lang="en-US" b="1" dirty="0"/>
                    </a:p>
                    <a:p>
                      <a:r>
                        <a:rPr lang="en-US" b="1" dirty="0"/>
                        <a:t>Multistate nation</a:t>
                      </a:r>
                    </a:p>
                  </a:txBody>
                  <a:tcPr/>
                </a:tc>
                <a:tc>
                  <a:txBody>
                    <a:bodyPr/>
                    <a:lstStyle/>
                    <a:p>
                      <a:r>
                        <a:rPr lang="en-US" b="1" dirty="0"/>
                        <a:t>When a nation has a State of its own but stretches across borders of other states.</a:t>
                      </a:r>
                    </a:p>
                  </a:txBody>
                  <a:tcPr/>
                </a:tc>
                <a:tc>
                  <a:txBody>
                    <a:bodyPr/>
                    <a:lstStyle/>
                    <a:p>
                      <a:r>
                        <a:rPr lang="en-US" b="1" dirty="0"/>
                        <a:t>Hungarians living in Romania, Kurds (who live in multiple states The state of Korea is in North and South</a:t>
                      </a:r>
                    </a:p>
                    <a:p>
                      <a:r>
                        <a:rPr lang="en-US" b="1" dirty="0"/>
                        <a:t>Korea, but also China and the US.</a:t>
                      </a:r>
                    </a:p>
                  </a:txBody>
                  <a:tcPr/>
                </a:tc>
                <a:extLst>
                  <a:ext uri="{0D108BD9-81ED-4DB2-BD59-A6C34878D82A}">
                    <a16:rowId xmlns:a16="http://schemas.microsoft.com/office/drawing/2014/main" val="1550271094"/>
                  </a:ext>
                </a:extLst>
              </a:tr>
            </a:tbl>
          </a:graphicData>
        </a:graphic>
      </p:graphicFrame>
    </p:spTree>
    <p:extLst>
      <p:ext uri="{BB962C8B-B14F-4D97-AF65-F5344CB8AC3E}">
        <p14:creationId xmlns:p14="http://schemas.microsoft.com/office/powerpoint/2010/main" val="1374024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BC12-8DF4-44A5-AF8F-EB27ACD7053D}"/>
              </a:ext>
            </a:extLst>
          </p:cNvPr>
          <p:cNvSpPr>
            <a:spLocks noGrp="1"/>
          </p:cNvSpPr>
          <p:nvPr>
            <p:ph type="title"/>
          </p:nvPr>
        </p:nvSpPr>
        <p:spPr>
          <a:xfrm>
            <a:off x="795130" y="159027"/>
            <a:ext cx="11251096" cy="887896"/>
          </a:xfrm>
        </p:spPr>
        <p:txBody>
          <a:bodyPr/>
          <a:lstStyle/>
          <a:p>
            <a:r>
              <a:rPr lang="en-US" dirty="0"/>
              <a:t>               </a:t>
            </a:r>
            <a:r>
              <a:rPr lang="en-US" b="1" u="sng" dirty="0">
                <a:solidFill>
                  <a:srgbClr val="002060"/>
                </a:solidFill>
              </a:rPr>
              <a:t>How the US elects its executive </a:t>
            </a:r>
          </a:p>
        </p:txBody>
      </p:sp>
      <p:sp>
        <p:nvSpPr>
          <p:cNvPr id="3" name="Content Placeholder 2">
            <a:extLst>
              <a:ext uri="{FF2B5EF4-FFF2-40B4-BE49-F238E27FC236}">
                <a16:creationId xmlns:a16="http://schemas.microsoft.com/office/drawing/2014/main" id="{FC4F0891-2ABC-4922-8FEA-8E7A9C5A3C58}"/>
              </a:ext>
            </a:extLst>
          </p:cNvPr>
          <p:cNvSpPr>
            <a:spLocks noGrp="1"/>
          </p:cNvSpPr>
          <p:nvPr>
            <p:ph sz="half" idx="1"/>
          </p:nvPr>
        </p:nvSpPr>
        <p:spPr>
          <a:xfrm>
            <a:off x="795130" y="901148"/>
            <a:ext cx="5024256" cy="5764695"/>
          </a:xfrm>
        </p:spPr>
        <p:txBody>
          <a:bodyPr>
            <a:normAutofit fontScale="70000" lnSpcReduction="20000"/>
          </a:bodyPr>
          <a:lstStyle/>
          <a:p>
            <a:r>
              <a:rPr lang="en-US" b="1" dirty="0">
                <a:solidFill>
                  <a:srgbClr val="7030A0"/>
                </a:solidFill>
              </a:rPr>
              <a:t>The Electoral College (USA) : each state is allotted a number of votes in a Presidential election based on their population</a:t>
            </a:r>
          </a:p>
          <a:p>
            <a:r>
              <a:rPr lang="en-US" b="1" dirty="0">
                <a:solidFill>
                  <a:srgbClr val="7030A0"/>
                </a:solidFill>
              </a:rPr>
              <a:t>Representation in the House of Representatives is also based on population </a:t>
            </a:r>
          </a:p>
          <a:p>
            <a:r>
              <a:rPr lang="en-US" b="1" dirty="0">
                <a:solidFill>
                  <a:srgbClr val="7030A0"/>
                </a:solidFill>
              </a:rPr>
              <a:t># of representatives in the House + 2 Senators = # of Electoral votes your state has </a:t>
            </a:r>
          </a:p>
          <a:p>
            <a:r>
              <a:rPr lang="en-US" b="1" dirty="0">
                <a:solidFill>
                  <a:srgbClr val="7030A0"/>
                </a:solidFill>
              </a:rPr>
              <a:t>Louisiana has 8, Michigan has 16, California has 55</a:t>
            </a:r>
          </a:p>
          <a:p>
            <a:r>
              <a:rPr lang="en-US" b="1" dirty="0">
                <a:solidFill>
                  <a:srgbClr val="7030A0"/>
                </a:solidFill>
              </a:rPr>
              <a:t>Which state has the most power?</a:t>
            </a:r>
          </a:p>
          <a:p>
            <a:endParaRPr lang="en-US" b="1" dirty="0">
              <a:solidFill>
                <a:srgbClr val="7030A0"/>
              </a:solidFill>
            </a:endParaRPr>
          </a:p>
          <a:p>
            <a:r>
              <a:rPr lang="en-US" b="1" dirty="0">
                <a:solidFill>
                  <a:srgbClr val="7030A0"/>
                </a:solidFill>
              </a:rPr>
              <a:t>NPR what is gerrymandering 2 min: </a:t>
            </a:r>
            <a:r>
              <a:rPr lang="en-US" b="1" dirty="0">
                <a:solidFill>
                  <a:srgbClr val="7030A0"/>
                </a:solidFill>
                <a:hlinkClick r:id="rId2"/>
              </a:rPr>
              <a:t>https://www.youtube.com/watch?v=ADEflXCXouU</a:t>
            </a:r>
            <a:endParaRPr lang="en-US" b="1" dirty="0">
              <a:solidFill>
                <a:srgbClr val="7030A0"/>
              </a:solidFill>
            </a:endParaRPr>
          </a:p>
        </p:txBody>
      </p:sp>
      <p:sp>
        <p:nvSpPr>
          <p:cNvPr id="4" name="Content Placeholder 3">
            <a:extLst>
              <a:ext uri="{FF2B5EF4-FFF2-40B4-BE49-F238E27FC236}">
                <a16:creationId xmlns:a16="http://schemas.microsoft.com/office/drawing/2014/main" id="{FA345044-DBF2-4963-BE2E-F5D5F268B4BA}"/>
              </a:ext>
            </a:extLst>
          </p:cNvPr>
          <p:cNvSpPr>
            <a:spLocks noGrp="1"/>
          </p:cNvSpPr>
          <p:nvPr>
            <p:ph sz="half" idx="2"/>
          </p:nvPr>
        </p:nvSpPr>
        <p:spPr>
          <a:xfrm>
            <a:off x="5819386" y="901148"/>
            <a:ext cx="6226839" cy="5956852"/>
          </a:xfrm>
        </p:spPr>
        <p:txBody>
          <a:bodyPr>
            <a:normAutofit fontScale="70000" lnSpcReduction="20000"/>
          </a:bodyPr>
          <a:lstStyle/>
          <a:p>
            <a:pPr marL="0" indent="0">
              <a:buNone/>
            </a:pPr>
            <a:r>
              <a:rPr lang="en-US" dirty="0">
                <a:solidFill>
                  <a:srgbClr val="339933"/>
                </a:solidFill>
              </a:rPr>
              <a:t>                 </a:t>
            </a:r>
            <a:r>
              <a:rPr lang="en-US" b="1" dirty="0">
                <a:solidFill>
                  <a:srgbClr val="339933"/>
                </a:solidFill>
              </a:rPr>
              <a:t>   </a:t>
            </a:r>
            <a:r>
              <a:rPr lang="en-US" b="1" u="sng" dirty="0">
                <a:solidFill>
                  <a:srgbClr val="339933"/>
                </a:solidFill>
              </a:rPr>
              <a:t>Electoral Geography</a:t>
            </a:r>
          </a:p>
          <a:p>
            <a:r>
              <a:rPr lang="en-US" b="1" dirty="0">
                <a:solidFill>
                  <a:srgbClr val="333300"/>
                </a:solidFill>
              </a:rPr>
              <a:t>In the US, to ensure that districts have close to the same members of people, the Constitution requires the federal government to take a </a:t>
            </a:r>
            <a:r>
              <a:rPr lang="en-US" b="1" dirty="0">
                <a:solidFill>
                  <a:srgbClr val="FF0000"/>
                </a:solidFill>
              </a:rPr>
              <a:t>CENSUS</a:t>
            </a:r>
            <a:r>
              <a:rPr lang="en-US" b="1" dirty="0">
                <a:solidFill>
                  <a:srgbClr val="333300"/>
                </a:solidFill>
              </a:rPr>
              <a:t> every 10 years to determine each state’s number of representatives through </a:t>
            </a:r>
            <a:r>
              <a:rPr lang="en-US" b="1" dirty="0">
                <a:solidFill>
                  <a:srgbClr val="FF0000"/>
                </a:solidFill>
              </a:rPr>
              <a:t>reapportionment</a:t>
            </a:r>
            <a:r>
              <a:rPr lang="en-US" b="1" dirty="0">
                <a:solidFill>
                  <a:srgbClr val="333300"/>
                </a:solidFill>
              </a:rPr>
              <a:t> or changing the numbers of representatives granted to each state so it reflects the state’s population. </a:t>
            </a:r>
          </a:p>
          <a:p>
            <a:r>
              <a:rPr lang="en-US" b="1" dirty="0">
                <a:solidFill>
                  <a:srgbClr val="333300"/>
                </a:solidFill>
              </a:rPr>
              <a:t>State legislatures then redraw district boundaries so that each district contains roughly the same number of people, this is known as </a:t>
            </a:r>
            <a:r>
              <a:rPr lang="en-US" b="1" dirty="0">
                <a:solidFill>
                  <a:srgbClr val="FF0000"/>
                </a:solidFill>
              </a:rPr>
              <a:t>redistricting.</a:t>
            </a:r>
          </a:p>
          <a:p>
            <a:r>
              <a:rPr lang="en-US" b="1" dirty="0">
                <a:solidFill>
                  <a:srgbClr val="333300"/>
                </a:solidFill>
              </a:rPr>
              <a:t>In theory, districts are drawn so that each citizen’s vote is equally influential in determining the outcome of legislative and presidential elections…</a:t>
            </a:r>
          </a:p>
          <a:p>
            <a:r>
              <a:rPr lang="en-US" b="1" dirty="0">
                <a:solidFill>
                  <a:srgbClr val="333300"/>
                </a:solidFill>
              </a:rPr>
              <a:t>In practice, because the political party in power redraws districts, they are drawn in a way that makes that party more likely to be re-elected. This process is called gerrymandering.</a:t>
            </a:r>
          </a:p>
          <a:p>
            <a:r>
              <a:rPr lang="en-US" b="1" dirty="0">
                <a:solidFill>
                  <a:srgbClr val="FF0000"/>
                </a:solidFill>
              </a:rPr>
              <a:t>Gerrymandering</a:t>
            </a:r>
            <a:r>
              <a:rPr lang="en-US" b="1" dirty="0">
                <a:solidFill>
                  <a:srgbClr val="333300"/>
                </a:solidFill>
              </a:rPr>
              <a:t>: manipulating districts to empower or discriminate against groups of people</a:t>
            </a:r>
          </a:p>
          <a:p>
            <a:r>
              <a:rPr lang="en-US" b="1" i="1" u="sng" dirty="0">
                <a:solidFill>
                  <a:srgbClr val="000099"/>
                </a:solidFill>
              </a:rPr>
              <a:t>Districts are supposed to meet the following criteria</a:t>
            </a:r>
            <a:r>
              <a:rPr lang="en-US" b="1" dirty="0">
                <a:solidFill>
                  <a:srgbClr val="000099"/>
                </a:solidFill>
              </a:rPr>
              <a:t>:</a:t>
            </a:r>
          </a:p>
          <a:p>
            <a:r>
              <a:rPr lang="en-US" b="1" dirty="0">
                <a:solidFill>
                  <a:srgbClr val="000099"/>
                </a:solidFill>
              </a:rPr>
              <a:t>compactness </a:t>
            </a:r>
          </a:p>
          <a:p>
            <a:r>
              <a:rPr lang="en-US" b="1" dirty="0">
                <a:solidFill>
                  <a:srgbClr val="000099"/>
                </a:solidFill>
              </a:rPr>
              <a:t>Contiguity</a:t>
            </a:r>
          </a:p>
          <a:p>
            <a:r>
              <a:rPr lang="en-US" b="1" dirty="0">
                <a:solidFill>
                  <a:srgbClr val="000099"/>
                </a:solidFill>
              </a:rPr>
              <a:t>equal population</a:t>
            </a:r>
          </a:p>
          <a:p>
            <a:r>
              <a:rPr lang="en-US" b="1" dirty="0">
                <a:solidFill>
                  <a:srgbClr val="000099"/>
                </a:solidFill>
              </a:rPr>
              <a:t>preservation of existing political communities </a:t>
            </a:r>
          </a:p>
          <a:p>
            <a:r>
              <a:rPr lang="en-US" b="1" dirty="0">
                <a:solidFill>
                  <a:srgbClr val="000099"/>
                </a:solidFill>
              </a:rPr>
              <a:t>partisan fairness </a:t>
            </a:r>
          </a:p>
          <a:p>
            <a:r>
              <a:rPr lang="en-US" b="1" dirty="0">
                <a:solidFill>
                  <a:srgbClr val="000099"/>
                </a:solidFill>
              </a:rPr>
              <a:t>racial fairness</a:t>
            </a:r>
            <a:endParaRPr lang="en-US" b="1" u="sng" dirty="0">
              <a:solidFill>
                <a:srgbClr val="339933"/>
              </a:solidFill>
            </a:endParaRPr>
          </a:p>
          <a:p>
            <a:endParaRPr lang="en-US" b="1" dirty="0">
              <a:solidFill>
                <a:srgbClr val="339933"/>
              </a:solidFill>
            </a:endParaRPr>
          </a:p>
        </p:txBody>
      </p:sp>
    </p:spTree>
    <p:extLst>
      <p:ext uri="{BB962C8B-B14F-4D97-AF65-F5344CB8AC3E}">
        <p14:creationId xmlns:p14="http://schemas.microsoft.com/office/powerpoint/2010/main" val="2985752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1DC2-9FB8-4D17-96E0-AA186B4293F4}"/>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FBF21953-B8F6-459E-8C1F-87851CFFCCBC}"/>
              </a:ext>
            </a:extLst>
          </p:cNvPr>
          <p:cNvPicPr>
            <a:picLocks noGrp="1" noChangeAspect="1"/>
          </p:cNvPicPr>
          <p:nvPr>
            <p:ph sz="half" idx="1"/>
          </p:nvPr>
        </p:nvPicPr>
        <p:blipFill>
          <a:blip r:embed="rId2"/>
          <a:stretch>
            <a:fillRect/>
          </a:stretch>
        </p:blipFill>
        <p:spPr>
          <a:xfrm>
            <a:off x="821635" y="106018"/>
            <a:ext cx="5208103" cy="6751982"/>
          </a:xfrm>
        </p:spPr>
      </p:pic>
      <p:pic>
        <p:nvPicPr>
          <p:cNvPr id="9" name="Content Placeholder 3">
            <a:extLst>
              <a:ext uri="{FF2B5EF4-FFF2-40B4-BE49-F238E27FC236}">
                <a16:creationId xmlns:a16="http://schemas.microsoft.com/office/drawing/2014/main" id="{D21C7FB5-66B1-4392-9F9D-9C96808015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62265" y="318052"/>
            <a:ext cx="5923718" cy="6268278"/>
          </a:xfrm>
        </p:spPr>
      </p:pic>
    </p:spTree>
    <p:extLst>
      <p:ext uri="{BB962C8B-B14F-4D97-AF65-F5344CB8AC3E}">
        <p14:creationId xmlns:p14="http://schemas.microsoft.com/office/powerpoint/2010/main" val="1011954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3C06-F885-4D7E-A26E-195B0E608BA9}"/>
              </a:ext>
            </a:extLst>
          </p:cNvPr>
          <p:cNvSpPr>
            <a:spLocks noGrp="1"/>
          </p:cNvSpPr>
          <p:nvPr>
            <p:ph type="title"/>
          </p:nvPr>
        </p:nvSpPr>
        <p:spPr>
          <a:xfrm>
            <a:off x="1371600" y="132522"/>
            <a:ext cx="9601200" cy="874643"/>
          </a:xfrm>
        </p:spPr>
        <p:txBody>
          <a:bodyPr/>
          <a:lstStyle/>
          <a:p>
            <a:endParaRPr lang="en-US" dirty="0"/>
          </a:p>
        </p:txBody>
      </p:sp>
      <p:graphicFrame>
        <p:nvGraphicFramePr>
          <p:cNvPr id="4" name="Content Placeholder 3">
            <a:extLst>
              <a:ext uri="{FF2B5EF4-FFF2-40B4-BE49-F238E27FC236}">
                <a16:creationId xmlns:a16="http://schemas.microsoft.com/office/drawing/2014/main" id="{B131D4BF-7622-492C-ABDF-C06551C2FDEE}"/>
              </a:ext>
            </a:extLst>
          </p:cNvPr>
          <p:cNvGraphicFramePr>
            <a:graphicFrameLocks noGrp="1"/>
          </p:cNvGraphicFramePr>
          <p:nvPr>
            <p:ph idx="1"/>
          </p:nvPr>
        </p:nvGraphicFramePr>
        <p:xfrm>
          <a:off x="781878" y="132522"/>
          <a:ext cx="11317357" cy="6776982"/>
        </p:xfrm>
        <a:graphic>
          <a:graphicData uri="http://schemas.openxmlformats.org/drawingml/2006/table">
            <a:tbl>
              <a:tblPr firstRow="1" firstCol="1" bandRow="1">
                <a:tableStyleId>{5C22544A-7EE6-4342-B048-85BDC9FD1C3A}</a:tableStyleId>
              </a:tblPr>
              <a:tblGrid>
                <a:gridCol w="2608439">
                  <a:extLst>
                    <a:ext uri="{9D8B030D-6E8A-4147-A177-3AD203B41FA5}">
                      <a16:colId xmlns:a16="http://schemas.microsoft.com/office/drawing/2014/main" val="3458614956"/>
                    </a:ext>
                  </a:extLst>
                </a:gridCol>
                <a:gridCol w="8708918">
                  <a:extLst>
                    <a:ext uri="{9D8B030D-6E8A-4147-A177-3AD203B41FA5}">
                      <a16:colId xmlns:a16="http://schemas.microsoft.com/office/drawing/2014/main" val="3806651718"/>
                    </a:ext>
                  </a:extLst>
                </a:gridCol>
              </a:tblGrid>
              <a:tr h="733477">
                <a:tc gridSpan="2">
                  <a:txBody>
                    <a:bodyPr/>
                    <a:lstStyle/>
                    <a:p>
                      <a:pPr marL="0" marR="0">
                        <a:lnSpc>
                          <a:spcPct val="107000"/>
                        </a:lnSpc>
                        <a:spcBef>
                          <a:spcPts val="0"/>
                        </a:spcBef>
                        <a:spcAft>
                          <a:spcPts val="0"/>
                        </a:spcAft>
                      </a:pPr>
                      <a:r>
                        <a:rPr lang="en-US" sz="1100" dirty="0">
                          <a:effectLst/>
                        </a:rPr>
                        <a:t>                                                                                                                                    </a:t>
                      </a:r>
                      <a:r>
                        <a:rPr lang="en-US" sz="2400" dirty="0">
                          <a:effectLst/>
                        </a:rPr>
                        <a:t>Types of Gerrymandering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551972467"/>
                  </a:ext>
                </a:extLst>
              </a:tr>
              <a:tr h="733477">
                <a:tc>
                  <a:txBody>
                    <a:bodyPr/>
                    <a:lstStyle/>
                    <a:p>
                      <a:pPr marL="0" marR="0">
                        <a:lnSpc>
                          <a:spcPct val="107000"/>
                        </a:lnSpc>
                        <a:spcBef>
                          <a:spcPts val="0"/>
                        </a:spcBef>
                        <a:spcAft>
                          <a:spcPts val="0"/>
                        </a:spcAft>
                      </a:pPr>
                      <a:r>
                        <a:rPr lang="en-US" sz="2400">
                          <a:effectLst/>
                        </a:rPr>
                        <a:t>Cracking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Dispersing a group into several districts to prevent a majority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7018624"/>
                  </a:ext>
                </a:extLst>
              </a:tr>
              <a:tr h="1505490">
                <a:tc>
                  <a:txBody>
                    <a:bodyPr/>
                    <a:lstStyle/>
                    <a:p>
                      <a:pPr marL="0" marR="0">
                        <a:lnSpc>
                          <a:spcPct val="107000"/>
                        </a:lnSpc>
                        <a:spcBef>
                          <a:spcPts val="0"/>
                        </a:spcBef>
                        <a:spcAft>
                          <a:spcPts val="0"/>
                        </a:spcAft>
                      </a:pPr>
                      <a:r>
                        <a:rPr lang="en-US" sz="2400">
                          <a:effectLst/>
                        </a:rPr>
                        <a:t>Packing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Combing like-minded voters into one district to prevent them from affecting elections in other districts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8905201"/>
                  </a:ext>
                </a:extLst>
              </a:tr>
              <a:tr h="733477">
                <a:tc>
                  <a:txBody>
                    <a:bodyPr/>
                    <a:lstStyle/>
                    <a:p>
                      <a:pPr marL="0" marR="0">
                        <a:lnSpc>
                          <a:spcPct val="107000"/>
                        </a:lnSpc>
                        <a:spcBef>
                          <a:spcPts val="0"/>
                        </a:spcBef>
                        <a:spcAft>
                          <a:spcPts val="0"/>
                        </a:spcAft>
                      </a:pPr>
                      <a:r>
                        <a:rPr lang="en-US" sz="2400">
                          <a:effectLst/>
                        </a:rPr>
                        <a:t>Stacking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Diluting a minority populated district with majority populations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5235997"/>
                  </a:ext>
                </a:extLst>
              </a:tr>
              <a:tr h="1565571">
                <a:tc>
                  <a:txBody>
                    <a:bodyPr/>
                    <a:lstStyle/>
                    <a:p>
                      <a:pPr marL="0" marR="0">
                        <a:lnSpc>
                          <a:spcPct val="107000"/>
                        </a:lnSpc>
                        <a:spcBef>
                          <a:spcPts val="0"/>
                        </a:spcBef>
                        <a:spcAft>
                          <a:spcPts val="0"/>
                        </a:spcAft>
                      </a:pPr>
                      <a:r>
                        <a:rPr lang="en-US" sz="2400">
                          <a:effectLst/>
                        </a:rPr>
                        <a:t>Hijacking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Redrawing two districts in order to force two elected representatives of the same party to run against each other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6757647"/>
                  </a:ext>
                </a:extLst>
              </a:tr>
              <a:tr h="1505490">
                <a:tc>
                  <a:txBody>
                    <a:bodyPr/>
                    <a:lstStyle/>
                    <a:p>
                      <a:pPr marL="0" marR="0">
                        <a:lnSpc>
                          <a:spcPct val="107000"/>
                        </a:lnSpc>
                        <a:spcBef>
                          <a:spcPts val="0"/>
                        </a:spcBef>
                        <a:spcAft>
                          <a:spcPts val="0"/>
                        </a:spcAft>
                      </a:pPr>
                      <a:r>
                        <a:rPr lang="en-US" sz="2400">
                          <a:effectLst/>
                        </a:rPr>
                        <a:t>Kidnapping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Moving an area where an elected representative has supported to an area where he or she does not have support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6713740"/>
                  </a:ext>
                </a:extLst>
              </a:tr>
            </a:tbl>
          </a:graphicData>
        </a:graphic>
      </p:graphicFrame>
    </p:spTree>
    <p:extLst>
      <p:ext uri="{BB962C8B-B14F-4D97-AF65-F5344CB8AC3E}">
        <p14:creationId xmlns:p14="http://schemas.microsoft.com/office/powerpoint/2010/main" val="2671883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B8FF-0F15-4666-8C0C-5A4A58826907}"/>
              </a:ext>
            </a:extLst>
          </p:cNvPr>
          <p:cNvSpPr>
            <a:spLocks noGrp="1"/>
          </p:cNvSpPr>
          <p:nvPr>
            <p:ph type="title"/>
          </p:nvPr>
        </p:nvSpPr>
        <p:spPr>
          <a:xfrm>
            <a:off x="768626" y="119270"/>
            <a:ext cx="11423374" cy="1046921"/>
          </a:xfrm>
        </p:spPr>
        <p:txBody>
          <a:bodyPr/>
          <a:lstStyle/>
          <a:p>
            <a:r>
              <a:rPr lang="en-US" b="1" u="sng" dirty="0">
                <a:solidFill>
                  <a:srgbClr val="003300"/>
                </a:solidFill>
              </a:rPr>
              <a:t>The world has been becoming more democratic </a:t>
            </a:r>
          </a:p>
        </p:txBody>
      </p:sp>
      <p:sp>
        <p:nvSpPr>
          <p:cNvPr id="3" name="Content Placeholder 2">
            <a:extLst>
              <a:ext uri="{FF2B5EF4-FFF2-40B4-BE49-F238E27FC236}">
                <a16:creationId xmlns:a16="http://schemas.microsoft.com/office/drawing/2014/main" id="{9F9C9571-65C0-4107-BE65-C1754C8EF04B}"/>
              </a:ext>
            </a:extLst>
          </p:cNvPr>
          <p:cNvSpPr>
            <a:spLocks noGrp="1"/>
          </p:cNvSpPr>
          <p:nvPr>
            <p:ph sz="half" idx="1"/>
          </p:nvPr>
        </p:nvSpPr>
        <p:spPr>
          <a:xfrm>
            <a:off x="768626" y="1060175"/>
            <a:ext cx="5050760" cy="5797826"/>
          </a:xfrm>
        </p:spPr>
        <p:txBody>
          <a:bodyPr>
            <a:normAutofit/>
          </a:bodyPr>
          <a:lstStyle/>
          <a:p>
            <a:r>
              <a:rPr lang="en-US" sz="2400" b="1" u="sng" dirty="0">
                <a:solidFill>
                  <a:srgbClr val="00B050"/>
                </a:solidFill>
              </a:rPr>
              <a:t>3 reasons why</a:t>
            </a:r>
          </a:p>
          <a:p>
            <a:r>
              <a:rPr lang="en-US" sz="2400" b="1" dirty="0">
                <a:solidFill>
                  <a:srgbClr val="003300"/>
                </a:solidFill>
              </a:rPr>
              <a:t>replacement of out of touch monarchies with more responsive elective groups that broaden individual rights and liberties </a:t>
            </a:r>
          </a:p>
          <a:p>
            <a:r>
              <a:rPr lang="en-US" sz="2400" b="1" dirty="0">
                <a:solidFill>
                  <a:srgbClr val="003300"/>
                </a:solidFill>
              </a:rPr>
              <a:t>widening participation to all citizens through rights to vote and to serve in government</a:t>
            </a:r>
          </a:p>
          <a:p>
            <a:r>
              <a:rPr lang="en-US" sz="2400" b="1" dirty="0">
                <a:solidFill>
                  <a:srgbClr val="003300"/>
                </a:solidFill>
              </a:rPr>
              <a:t>diffusion of democratic governing structures created in Europe and North America to other regions</a:t>
            </a:r>
          </a:p>
          <a:p>
            <a:r>
              <a:rPr lang="en-US" sz="2400" b="1" dirty="0">
                <a:solidFill>
                  <a:srgbClr val="00B050"/>
                </a:solidFill>
              </a:rPr>
              <a:t>Examples: Yemen, Egypt, Tunisia, Libya</a:t>
            </a:r>
          </a:p>
        </p:txBody>
      </p:sp>
      <p:pic>
        <p:nvPicPr>
          <p:cNvPr id="8" name="Content Placeholder 7">
            <a:extLst>
              <a:ext uri="{FF2B5EF4-FFF2-40B4-BE49-F238E27FC236}">
                <a16:creationId xmlns:a16="http://schemas.microsoft.com/office/drawing/2014/main" id="{B3322C59-65F0-4373-8A7F-EC1BED83B09C}"/>
              </a:ext>
            </a:extLst>
          </p:cNvPr>
          <p:cNvPicPr>
            <a:picLocks noGrp="1" noChangeAspect="1"/>
          </p:cNvPicPr>
          <p:nvPr>
            <p:ph sz="half" idx="2"/>
          </p:nvPr>
        </p:nvPicPr>
        <p:blipFill>
          <a:blip r:embed="rId2"/>
          <a:stretch>
            <a:fillRect/>
          </a:stretch>
        </p:blipFill>
        <p:spPr>
          <a:xfrm>
            <a:off x="5819387" y="948691"/>
            <a:ext cx="6372614" cy="5783414"/>
          </a:xfrm>
        </p:spPr>
      </p:pic>
    </p:spTree>
    <p:extLst>
      <p:ext uri="{BB962C8B-B14F-4D97-AF65-F5344CB8AC3E}">
        <p14:creationId xmlns:p14="http://schemas.microsoft.com/office/powerpoint/2010/main" val="455601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64C6-3718-46E6-88AC-0B19DBF093F2}"/>
              </a:ext>
            </a:extLst>
          </p:cNvPr>
          <p:cNvSpPr>
            <a:spLocks noGrp="1"/>
          </p:cNvSpPr>
          <p:nvPr>
            <p:ph type="title"/>
          </p:nvPr>
        </p:nvSpPr>
        <p:spPr>
          <a:xfrm>
            <a:off x="1371600" y="1"/>
            <a:ext cx="9601200" cy="990600"/>
          </a:xfrm>
        </p:spPr>
        <p:txBody>
          <a:bodyPr>
            <a:normAutofit fontScale="90000"/>
          </a:bodyPr>
          <a:lstStyle/>
          <a:p>
            <a:r>
              <a:rPr lang="en-US" dirty="0"/>
              <a:t>                      </a:t>
            </a:r>
            <a:br>
              <a:rPr lang="en-US" b="1" u="sng" dirty="0">
                <a:solidFill>
                  <a:srgbClr val="CC0066"/>
                </a:solidFill>
              </a:rPr>
            </a:br>
            <a:r>
              <a:rPr lang="en-US" b="1" u="sng" dirty="0">
                <a:solidFill>
                  <a:srgbClr val="CC0066"/>
                </a:solidFill>
              </a:rPr>
              <a:t> </a:t>
            </a:r>
          </a:p>
        </p:txBody>
      </p:sp>
      <p:sp>
        <p:nvSpPr>
          <p:cNvPr id="3" name="Content Placeholder 2">
            <a:extLst>
              <a:ext uri="{FF2B5EF4-FFF2-40B4-BE49-F238E27FC236}">
                <a16:creationId xmlns:a16="http://schemas.microsoft.com/office/drawing/2014/main" id="{2C2A5C36-668E-4931-8C3B-33B3A3F201FB}"/>
              </a:ext>
            </a:extLst>
          </p:cNvPr>
          <p:cNvSpPr>
            <a:spLocks noGrp="1"/>
          </p:cNvSpPr>
          <p:nvPr>
            <p:ph idx="1"/>
          </p:nvPr>
        </p:nvSpPr>
        <p:spPr>
          <a:xfrm>
            <a:off x="759417" y="990601"/>
            <a:ext cx="11432583" cy="5867398"/>
          </a:xfrm>
        </p:spPr>
        <p:txBody>
          <a:bodyPr>
            <a:normAutofit/>
          </a:bodyPr>
          <a:lstStyle/>
          <a:p>
            <a:r>
              <a:rPr lang="en-US" b="1" u="sng" dirty="0">
                <a:solidFill>
                  <a:srgbClr val="7030A0"/>
                </a:solidFill>
              </a:rPr>
              <a:t>Network:</a:t>
            </a:r>
            <a:r>
              <a:rPr lang="en-US" b="1" dirty="0">
                <a:solidFill>
                  <a:srgbClr val="7030A0"/>
                </a:solidFill>
              </a:rPr>
              <a:t> a set of interconnected entities, sometimes called nodes, without a center or a hierarchy. (Ex. An athletic conference. The world is full of networks in Transportation, communication, trade, social media, beliefs, and values and politics.</a:t>
            </a:r>
          </a:p>
          <a:p>
            <a:r>
              <a:rPr lang="en-US" b="1" u="sng" dirty="0">
                <a:solidFill>
                  <a:srgbClr val="006600"/>
                </a:solidFill>
              </a:rPr>
              <a:t>Globalization</a:t>
            </a:r>
            <a:r>
              <a:rPr lang="en-US" b="1" dirty="0">
                <a:solidFill>
                  <a:srgbClr val="006600"/>
                </a:solidFill>
              </a:rPr>
              <a:t> is the integration of markets, states, communication and trade on a worldwide scale. While these forces have brought people and systems closer they have also put a strain on the sovereignty of states. This in turn has led to a race in the creation of special alliances, Globalization has created the necessity for alliances for collective benefits on a global scale. In addition, economic networks between consumers and producers have changed dramatically as a result of Globalization</a:t>
            </a:r>
            <a:r>
              <a:rPr lang="en-US" b="1" dirty="0"/>
              <a:t>.</a:t>
            </a:r>
          </a:p>
          <a:p>
            <a:r>
              <a:rPr lang="en-US" b="1" dirty="0">
                <a:solidFill>
                  <a:srgbClr val="000066"/>
                </a:solidFill>
              </a:rPr>
              <a:t>Globalization Challenges State Sovereignty. Political borders have become less significant as ideas flow more rapidly among most countries, trade in goods is freer than in the past and even people can travel easily in areas such as Europe. The state </a:t>
            </a:r>
          </a:p>
          <a:p>
            <a:r>
              <a:rPr lang="en-US" b="1" dirty="0">
                <a:solidFill>
                  <a:srgbClr val="006699"/>
                </a:solidFill>
              </a:rPr>
              <a:t>Supranationalism:  occurs when multiple countries form an organization to collectively achieve greater benefits for all members. Sometimes, countries sacrifice a degree of sovereignty by accepting the regulations of decisions of the supranationalism organization. These organizations are often formed to create a military alliance, promote trade or combat an environmental problem.</a:t>
            </a:r>
          </a:p>
          <a:p>
            <a:r>
              <a:rPr lang="en-US" b="1" dirty="0">
                <a:solidFill>
                  <a:srgbClr val="CC0066"/>
                </a:solidFill>
              </a:rPr>
              <a:t>Among the first modern supranational organizations was the League of Nations, founded after WWI. </a:t>
            </a:r>
          </a:p>
          <a:p>
            <a:endParaRPr lang="en-US" dirty="0"/>
          </a:p>
        </p:txBody>
      </p:sp>
    </p:spTree>
    <p:extLst>
      <p:ext uri="{BB962C8B-B14F-4D97-AF65-F5344CB8AC3E}">
        <p14:creationId xmlns:p14="http://schemas.microsoft.com/office/powerpoint/2010/main" val="1920063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C4EFD-E7C2-42BB-A48B-2BAA8D66CE47}"/>
              </a:ext>
            </a:extLst>
          </p:cNvPr>
          <p:cNvSpPr>
            <a:spLocks noGrp="1"/>
          </p:cNvSpPr>
          <p:nvPr>
            <p:ph type="title"/>
          </p:nvPr>
        </p:nvSpPr>
        <p:spPr>
          <a:xfrm>
            <a:off x="1371600" y="0"/>
            <a:ext cx="9601200" cy="990600"/>
          </a:xfrm>
        </p:spPr>
        <p:txBody>
          <a:bodyPr/>
          <a:lstStyle/>
          <a:p>
            <a:r>
              <a:rPr lang="en-US" dirty="0"/>
              <a:t>                       </a:t>
            </a:r>
            <a:r>
              <a:rPr lang="en-US" b="1" u="sng" dirty="0">
                <a:solidFill>
                  <a:srgbClr val="002060"/>
                </a:solidFill>
              </a:rPr>
              <a:t>Economics</a:t>
            </a:r>
          </a:p>
        </p:txBody>
      </p:sp>
      <p:sp>
        <p:nvSpPr>
          <p:cNvPr id="3" name="Content Placeholder 2">
            <a:extLst>
              <a:ext uri="{FF2B5EF4-FFF2-40B4-BE49-F238E27FC236}">
                <a16:creationId xmlns:a16="http://schemas.microsoft.com/office/drawing/2014/main" id="{CC6578FF-C03E-44CD-984B-0492573CB3E3}"/>
              </a:ext>
            </a:extLst>
          </p:cNvPr>
          <p:cNvSpPr>
            <a:spLocks noGrp="1"/>
          </p:cNvSpPr>
          <p:nvPr>
            <p:ph idx="1"/>
          </p:nvPr>
        </p:nvSpPr>
        <p:spPr>
          <a:xfrm>
            <a:off x="805912" y="990600"/>
            <a:ext cx="11386088" cy="5611678"/>
          </a:xfrm>
        </p:spPr>
        <p:txBody>
          <a:bodyPr/>
          <a:lstStyle/>
          <a:p>
            <a:r>
              <a:rPr lang="en-US" sz="3200" b="1" dirty="0">
                <a:solidFill>
                  <a:srgbClr val="006600"/>
                </a:solidFill>
              </a:rPr>
              <a:t>Seeking mutually beneficial trade agreements has fostered economic growth for members of states of such economic supranational </a:t>
            </a:r>
          </a:p>
          <a:p>
            <a:r>
              <a:rPr lang="en-US" sz="3200" b="1" dirty="0">
                <a:solidFill>
                  <a:srgbClr val="006600"/>
                </a:solidFill>
              </a:rPr>
              <a:t>The rise of </a:t>
            </a:r>
            <a:r>
              <a:rPr lang="en-US" sz="3200" b="1" i="1" u="sng" dirty="0">
                <a:solidFill>
                  <a:srgbClr val="006600"/>
                </a:solidFill>
              </a:rPr>
              <a:t>Transnational corporations</a:t>
            </a:r>
            <a:r>
              <a:rPr lang="en-US" sz="3200" b="1" dirty="0">
                <a:solidFill>
                  <a:srgbClr val="006600"/>
                </a:solidFill>
              </a:rPr>
              <a:t>, companies that conduct business on a global scale has dramatically weakened state sovereignty. In contrast to corporations based in a single country, transnationals have not strong connection to any one place. As a result they can move jobs from one country to another in order to take advantage of lower wages, lower taxes, or weaker laws on worker safety and environmental protection</a:t>
            </a:r>
            <a:r>
              <a:rPr lang="en-US" sz="3200" dirty="0"/>
              <a:t>. </a:t>
            </a:r>
          </a:p>
          <a:p>
            <a:endParaRPr lang="en-US" dirty="0"/>
          </a:p>
        </p:txBody>
      </p:sp>
    </p:spTree>
    <p:extLst>
      <p:ext uri="{BB962C8B-B14F-4D97-AF65-F5344CB8AC3E}">
        <p14:creationId xmlns:p14="http://schemas.microsoft.com/office/powerpoint/2010/main" val="1765154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29F-9632-411F-B092-4F112505281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276EB14-7840-4A2E-9112-D3C3D8B08D0D}"/>
              </a:ext>
            </a:extLst>
          </p:cNvPr>
          <p:cNvPicPr>
            <a:picLocks noGrp="1" noChangeAspect="1"/>
          </p:cNvPicPr>
          <p:nvPr>
            <p:ph sz="half" idx="1"/>
          </p:nvPr>
        </p:nvPicPr>
        <p:blipFill>
          <a:blip r:embed="rId2"/>
          <a:stretch>
            <a:fillRect/>
          </a:stretch>
        </p:blipFill>
        <p:spPr>
          <a:xfrm>
            <a:off x="755374" y="0"/>
            <a:ext cx="5769251" cy="6858000"/>
          </a:xfrm>
        </p:spPr>
      </p:pic>
      <p:pic>
        <p:nvPicPr>
          <p:cNvPr id="8" name="Content Placeholder 7">
            <a:extLst>
              <a:ext uri="{FF2B5EF4-FFF2-40B4-BE49-F238E27FC236}">
                <a16:creationId xmlns:a16="http://schemas.microsoft.com/office/drawing/2014/main" id="{DB0502D1-D94B-4280-8CAE-E9DDFC5A6A32}"/>
              </a:ext>
            </a:extLst>
          </p:cNvPr>
          <p:cNvPicPr>
            <a:picLocks noGrp="1" noChangeAspect="1"/>
          </p:cNvPicPr>
          <p:nvPr>
            <p:ph sz="half" idx="2"/>
          </p:nvPr>
        </p:nvPicPr>
        <p:blipFill>
          <a:blip r:embed="rId3"/>
          <a:stretch>
            <a:fillRect/>
          </a:stretch>
        </p:blipFill>
        <p:spPr>
          <a:xfrm>
            <a:off x="6524625" y="0"/>
            <a:ext cx="5667375" cy="6758609"/>
          </a:xfrm>
        </p:spPr>
      </p:pic>
    </p:spTree>
    <p:extLst>
      <p:ext uri="{BB962C8B-B14F-4D97-AF65-F5344CB8AC3E}">
        <p14:creationId xmlns:p14="http://schemas.microsoft.com/office/powerpoint/2010/main" val="3256242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F550-880B-41CF-A9F0-2854010F739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634B4F0-C017-4174-90CE-68DBD78CFC96}"/>
              </a:ext>
            </a:extLst>
          </p:cNvPr>
          <p:cNvPicPr>
            <a:picLocks noGrp="1" noChangeAspect="1"/>
          </p:cNvPicPr>
          <p:nvPr>
            <p:ph sz="half" idx="1"/>
          </p:nvPr>
        </p:nvPicPr>
        <p:blipFill>
          <a:blip r:embed="rId2"/>
          <a:stretch>
            <a:fillRect/>
          </a:stretch>
        </p:blipFill>
        <p:spPr>
          <a:xfrm>
            <a:off x="755374" y="92765"/>
            <a:ext cx="5064401" cy="6765235"/>
          </a:xfrm>
        </p:spPr>
      </p:pic>
      <p:pic>
        <p:nvPicPr>
          <p:cNvPr id="8" name="Content Placeholder 7">
            <a:extLst>
              <a:ext uri="{FF2B5EF4-FFF2-40B4-BE49-F238E27FC236}">
                <a16:creationId xmlns:a16="http://schemas.microsoft.com/office/drawing/2014/main" id="{CF0E71E1-84B7-4D84-8D20-444DA48A7FFC}"/>
              </a:ext>
            </a:extLst>
          </p:cNvPr>
          <p:cNvPicPr>
            <a:picLocks noGrp="1" noChangeAspect="1"/>
          </p:cNvPicPr>
          <p:nvPr>
            <p:ph sz="half" idx="2"/>
          </p:nvPr>
        </p:nvPicPr>
        <p:blipFill>
          <a:blip r:embed="rId3"/>
          <a:stretch>
            <a:fillRect/>
          </a:stretch>
        </p:blipFill>
        <p:spPr>
          <a:xfrm>
            <a:off x="5950227" y="92766"/>
            <a:ext cx="6241774" cy="6586330"/>
          </a:xfrm>
        </p:spPr>
      </p:pic>
    </p:spTree>
    <p:extLst>
      <p:ext uri="{BB962C8B-B14F-4D97-AF65-F5344CB8AC3E}">
        <p14:creationId xmlns:p14="http://schemas.microsoft.com/office/powerpoint/2010/main" val="2606583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6899-0551-4210-9D9D-F9064F018EE5}"/>
              </a:ext>
            </a:extLst>
          </p:cNvPr>
          <p:cNvSpPr>
            <a:spLocks noGrp="1"/>
          </p:cNvSpPr>
          <p:nvPr>
            <p:ph type="title"/>
          </p:nvPr>
        </p:nvSpPr>
        <p:spPr>
          <a:xfrm>
            <a:off x="1371600" y="0"/>
            <a:ext cx="9601200" cy="516835"/>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2E66FAB5-D72B-4F99-AF33-A2B19CD1A96A}"/>
              </a:ext>
            </a:extLst>
          </p:cNvPr>
          <p:cNvPicPr>
            <a:picLocks noGrp="1" noChangeAspect="1"/>
          </p:cNvPicPr>
          <p:nvPr>
            <p:ph sz="half" idx="1"/>
          </p:nvPr>
        </p:nvPicPr>
        <p:blipFill>
          <a:blip r:embed="rId2"/>
          <a:stretch>
            <a:fillRect/>
          </a:stretch>
        </p:blipFill>
        <p:spPr>
          <a:xfrm>
            <a:off x="781878" y="1"/>
            <a:ext cx="5037897" cy="6652590"/>
          </a:xfrm>
        </p:spPr>
      </p:pic>
      <p:pic>
        <p:nvPicPr>
          <p:cNvPr id="8" name="Content Placeholder 7">
            <a:extLst>
              <a:ext uri="{FF2B5EF4-FFF2-40B4-BE49-F238E27FC236}">
                <a16:creationId xmlns:a16="http://schemas.microsoft.com/office/drawing/2014/main" id="{0095EDE4-92E4-4976-95F5-49858FE25885}"/>
              </a:ext>
            </a:extLst>
          </p:cNvPr>
          <p:cNvPicPr>
            <a:picLocks noGrp="1" noChangeAspect="1"/>
          </p:cNvPicPr>
          <p:nvPr>
            <p:ph sz="half" idx="2"/>
          </p:nvPr>
        </p:nvPicPr>
        <p:blipFill>
          <a:blip r:embed="rId3"/>
          <a:stretch>
            <a:fillRect/>
          </a:stretch>
        </p:blipFill>
        <p:spPr>
          <a:xfrm>
            <a:off x="5989983" y="106017"/>
            <a:ext cx="6202017" cy="6546573"/>
          </a:xfrm>
        </p:spPr>
      </p:pic>
    </p:spTree>
    <p:extLst>
      <p:ext uri="{BB962C8B-B14F-4D97-AF65-F5344CB8AC3E}">
        <p14:creationId xmlns:p14="http://schemas.microsoft.com/office/powerpoint/2010/main" val="537102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64C6-3718-46E6-88AC-0B19DBF093F2}"/>
              </a:ext>
            </a:extLst>
          </p:cNvPr>
          <p:cNvSpPr>
            <a:spLocks noGrp="1"/>
          </p:cNvSpPr>
          <p:nvPr>
            <p:ph type="title"/>
          </p:nvPr>
        </p:nvSpPr>
        <p:spPr>
          <a:xfrm>
            <a:off x="1371600" y="1"/>
            <a:ext cx="9601200" cy="990600"/>
          </a:xfrm>
        </p:spPr>
        <p:txBody>
          <a:bodyPr>
            <a:normAutofit/>
          </a:bodyPr>
          <a:lstStyle/>
          <a:p>
            <a:r>
              <a:rPr lang="en-US" dirty="0"/>
              <a:t>                      </a:t>
            </a:r>
            <a:r>
              <a:rPr lang="en-US" b="1" u="sng" dirty="0">
                <a:solidFill>
                  <a:srgbClr val="CC0066"/>
                </a:solidFill>
              </a:rPr>
              <a:t>Globalization </a:t>
            </a:r>
          </a:p>
        </p:txBody>
      </p:sp>
      <p:sp>
        <p:nvSpPr>
          <p:cNvPr id="3" name="Content Placeholder 2">
            <a:extLst>
              <a:ext uri="{FF2B5EF4-FFF2-40B4-BE49-F238E27FC236}">
                <a16:creationId xmlns:a16="http://schemas.microsoft.com/office/drawing/2014/main" id="{2C2A5C36-668E-4931-8C3B-33B3A3F201FB}"/>
              </a:ext>
            </a:extLst>
          </p:cNvPr>
          <p:cNvSpPr>
            <a:spLocks noGrp="1"/>
          </p:cNvSpPr>
          <p:nvPr>
            <p:ph idx="1"/>
          </p:nvPr>
        </p:nvSpPr>
        <p:spPr>
          <a:xfrm>
            <a:off x="759417" y="990601"/>
            <a:ext cx="11432583" cy="5867398"/>
          </a:xfrm>
        </p:spPr>
        <p:txBody>
          <a:bodyPr>
            <a:normAutofit/>
          </a:bodyPr>
          <a:lstStyle/>
          <a:p>
            <a:r>
              <a:rPr lang="en-US" b="1" u="sng" dirty="0">
                <a:solidFill>
                  <a:srgbClr val="7030A0"/>
                </a:solidFill>
              </a:rPr>
              <a:t>Network:</a:t>
            </a:r>
            <a:r>
              <a:rPr lang="en-US" b="1" dirty="0">
                <a:solidFill>
                  <a:srgbClr val="7030A0"/>
                </a:solidFill>
              </a:rPr>
              <a:t> a set of interconnected entities, sometimes called nodes, without a center or a hierarchy. (Ex. An athletic conference. The world is full of networks in Transportation, communication, trade, social media, beliefs, and values and politics.</a:t>
            </a:r>
          </a:p>
          <a:p>
            <a:r>
              <a:rPr lang="en-US" b="1" u="sng" dirty="0">
                <a:solidFill>
                  <a:srgbClr val="006600"/>
                </a:solidFill>
              </a:rPr>
              <a:t>Globalization</a:t>
            </a:r>
            <a:r>
              <a:rPr lang="en-US" b="1" dirty="0">
                <a:solidFill>
                  <a:srgbClr val="006600"/>
                </a:solidFill>
              </a:rPr>
              <a:t> is the integration of markets, states, communication and trade on a worldwide scale. While these forces have brought people and systems closer they have also put a strain on the sovereignty of states. This in turn has led to a race in the creation of special alliances, Globalization has created the necessity for alliances for collective benefits on a global scale. In addition, economic networks between consumers and producers have changed dramatically as a result of Globalization</a:t>
            </a:r>
            <a:r>
              <a:rPr lang="en-US" b="1" dirty="0"/>
              <a:t>.</a:t>
            </a:r>
          </a:p>
          <a:p>
            <a:r>
              <a:rPr lang="en-US" b="1" dirty="0">
                <a:solidFill>
                  <a:srgbClr val="000066"/>
                </a:solidFill>
              </a:rPr>
              <a:t>Globalization Challenges State Sovereignty. Political borders have become less significant as ideas flow more rapidly among most countries, trade in goods is freer than in the past and even people can travel easily in areas such as Europe. The state </a:t>
            </a:r>
          </a:p>
          <a:p>
            <a:r>
              <a:rPr lang="en-US" b="1" dirty="0">
                <a:solidFill>
                  <a:srgbClr val="006699"/>
                </a:solidFill>
              </a:rPr>
              <a:t>Supranationalism:  occurs when multiple countries form an organization to collectively achieve greater benefits for all members. Sometimes, countries sacrifice a degree of sovereignty by accepting the regulations of decisions of the supranationalism organization. These organizations are often formed to create a military alliance, promote trade or combat an environmental problem.</a:t>
            </a:r>
          </a:p>
          <a:p>
            <a:r>
              <a:rPr lang="en-US" b="1" dirty="0">
                <a:solidFill>
                  <a:srgbClr val="CC0066"/>
                </a:solidFill>
              </a:rPr>
              <a:t>Among the first modern supranational organizations was the League of Nations, founded after WWI. </a:t>
            </a:r>
          </a:p>
          <a:p>
            <a:endParaRPr lang="en-US" dirty="0"/>
          </a:p>
        </p:txBody>
      </p:sp>
    </p:spTree>
    <p:extLst>
      <p:ext uri="{BB962C8B-B14F-4D97-AF65-F5344CB8AC3E}">
        <p14:creationId xmlns:p14="http://schemas.microsoft.com/office/powerpoint/2010/main" val="72084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7F7F-5801-482A-9084-01959AC4ABB4}"/>
              </a:ext>
            </a:extLst>
          </p:cNvPr>
          <p:cNvSpPr>
            <a:spLocks noGrp="1"/>
          </p:cNvSpPr>
          <p:nvPr>
            <p:ph type="title"/>
          </p:nvPr>
        </p:nvSpPr>
        <p:spPr>
          <a:xfrm>
            <a:off x="1371600" y="106017"/>
            <a:ext cx="9601200" cy="503583"/>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01883F0D-8073-443D-9D0C-57DD61EEC3C5}"/>
              </a:ext>
            </a:extLst>
          </p:cNvPr>
          <p:cNvPicPr>
            <a:picLocks noGrp="1" noChangeAspect="1"/>
          </p:cNvPicPr>
          <p:nvPr>
            <p:ph idx="1"/>
          </p:nvPr>
        </p:nvPicPr>
        <p:blipFill>
          <a:blip r:embed="rId2"/>
          <a:stretch>
            <a:fillRect/>
          </a:stretch>
        </p:blipFill>
        <p:spPr>
          <a:xfrm>
            <a:off x="768626" y="106017"/>
            <a:ext cx="11423374" cy="6751983"/>
          </a:xfrm>
        </p:spPr>
      </p:pic>
    </p:spTree>
    <p:extLst>
      <p:ext uri="{BB962C8B-B14F-4D97-AF65-F5344CB8AC3E}">
        <p14:creationId xmlns:p14="http://schemas.microsoft.com/office/powerpoint/2010/main" val="1183810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2C0B-8DFD-4B45-939C-78D91DAC5FD9}"/>
              </a:ext>
            </a:extLst>
          </p:cNvPr>
          <p:cNvSpPr>
            <a:spLocks noGrp="1"/>
          </p:cNvSpPr>
          <p:nvPr>
            <p:ph type="title"/>
          </p:nvPr>
        </p:nvSpPr>
        <p:spPr>
          <a:xfrm>
            <a:off x="712922" y="0"/>
            <a:ext cx="11479078" cy="1410346"/>
          </a:xfrm>
        </p:spPr>
        <p:txBody>
          <a:bodyPr/>
          <a:lstStyle/>
          <a:p>
            <a:r>
              <a:rPr lang="en-US" b="1" u="sng" dirty="0"/>
              <a:t>Supranationalism</a:t>
            </a:r>
            <a:r>
              <a:rPr lang="en-US" b="1" dirty="0"/>
              <a:t>: 3 or more states joining together for a common purpose</a:t>
            </a:r>
          </a:p>
        </p:txBody>
      </p:sp>
      <p:sp>
        <p:nvSpPr>
          <p:cNvPr id="3" name="Content Placeholder 2">
            <a:extLst>
              <a:ext uri="{FF2B5EF4-FFF2-40B4-BE49-F238E27FC236}">
                <a16:creationId xmlns:a16="http://schemas.microsoft.com/office/drawing/2014/main" id="{D9219197-D672-4F7E-8DBC-622EDF13B00E}"/>
              </a:ext>
            </a:extLst>
          </p:cNvPr>
          <p:cNvSpPr>
            <a:spLocks noGrp="1"/>
          </p:cNvSpPr>
          <p:nvPr>
            <p:ph idx="1"/>
          </p:nvPr>
        </p:nvSpPr>
        <p:spPr>
          <a:xfrm>
            <a:off x="821410" y="1518834"/>
            <a:ext cx="11370590" cy="5207430"/>
          </a:xfrm>
        </p:spPr>
        <p:txBody>
          <a:bodyPr>
            <a:normAutofit/>
          </a:bodyPr>
          <a:lstStyle/>
          <a:p>
            <a:r>
              <a:rPr lang="en-US" sz="3600" b="1" u="sng" dirty="0">
                <a:solidFill>
                  <a:srgbClr val="7030A0"/>
                </a:solidFill>
              </a:rPr>
              <a:t>Purposes Include</a:t>
            </a:r>
            <a:r>
              <a:rPr lang="en-US" sz="3600" b="1" dirty="0">
                <a:solidFill>
                  <a:srgbClr val="7030A0"/>
                </a:solidFill>
              </a:rPr>
              <a:t>:  More joint power, Economical advancement, Travel and Trade, Regulations</a:t>
            </a:r>
          </a:p>
          <a:p>
            <a:r>
              <a:rPr lang="en-US" sz="3600" b="1" u="sng" dirty="0">
                <a:solidFill>
                  <a:srgbClr val="003300"/>
                </a:solidFill>
              </a:rPr>
              <a:t>Advantages: </a:t>
            </a:r>
            <a:r>
              <a:rPr lang="en-US" sz="3600" b="1" dirty="0">
                <a:solidFill>
                  <a:srgbClr val="003300"/>
                </a:solidFill>
              </a:rPr>
              <a:t>Share Resources, Gain more land area, More opportunity, Travel becomes easier, Consistent policies on pollution, travel, laws and etc.</a:t>
            </a:r>
          </a:p>
          <a:p>
            <a:r>
              <a:rPr lang="en-US" sz="3600" b="1" u="sng" dirty="0">
                <a:solidFill>
                  <a:srgbClr val="CC0066"/>
                </a:solidFill>
              </a:rPr>
              <a:t>Disadvantages</a:t>
            </a:r>
            <a:r>
              <a:rPr lang="en-US" sz="3600" b="1" dirty="0">
                <a:solidFill>
                  <a:srgbClr val="CC0066"/>
                </a:solidFill>
              </a:rPr>
              <a:t>: Sharing resources can lead to conflict, Sovereignty is compromised, Communication barriers, Cultural conflict, Could cost more than what is gained </a:t>
            </a:r>
          </a:p>
        </p:txBody>
      </p:sp>
    </p:spTree>
    <p:extLst>
      <p:ext uri="{BB962C8B-B14F-4D97-AF65-F5344CB8AC3E}">
        <p14:creationId xmlns:p14="http://schemas.microsoft.com/office/powerpoint/2010/main" val="3737908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B759-E2AF-4D8F-B8A9-86FD797296E0}"/>
              </a:ext>
            </a:extLst>
          </p:cNvPr>
          <p:cNvSpPr>
            <a:spLocks noGrp="1"/>
          </p:cNvSpPr>
          <p:nvPr>
            <p:ph type="title"/>
          </p:nvPr>
        </p:nvSpPr>
        <p:spPr>
          <a:xfrm>
            <a:off x="742122" y="0"/>
            <a:ext cx="11449878" cy="1298713"/>
          </a:xfrm>
        </p:spPr>
        <p:txBody>
          <a:bodyPr>
            <a:normAutofit fontScale="90000"/>
          </a:bodyPr>
          <a:lstStyle/>
          <a:p>
            <a:r>
              <a:rPr lang="en-US" sz="2400" b="1" u="sng" dirty="0"/>
              <a:t>Cooperation between States: Supranationalism- </a:t>
            </a:r>
            <a:r>
              <a:rPr lang="en-US" sz="2400" dirty="0"/>
              <a:t>when a state gives up political autonomy to a higher authority in order to accomplish a common objective ex: United Nations, European Union, Arab League, NATO. States cooperate in two different ways: 1. Political and Military Cooperation 2. Economic Cooperation</a:t>
            </a:r>
            <a:br>
              <a:rPr lang="en-US" sz="2400" dirty="0"/>
            </a:br>
            <a:endParaRPr lang="en-US" sz="2400" dirty="0"/>
          </a:p>
        </p:txBody>
      </p:sp>
      <p:pic>
        <p:nvPicPr>
          <p:cNvPr id="6" name="Content Placeholder 5">
            <a:extLst>
              <a:ext uri="{FF2B5EF4-FFF2-40B4-BE49-F238E27FC236}">
                <a16:creationId xmlns:a16="http://schemas.microsoft.com/office/drawing/2014/main" id="{2F5D13CA-60B9-457D-9264-9DA668AB7DE2}"/>
              </a:ext>
            </a:extLst>
          </p:cNvPr>
          <p:cNvPicPr>
            <a:picLocks noGrp="1" noChangeAspect="1"/>
          </p:cNvPicPr>
          <p:nvPr>
            <p:ph sz="half" idx="1"/>
          </p:nvPr>
        </p:nvPicPr>
        <p:blipFill>
          <a:blip r:embed="rId2"/>
          <a:stretch>
            <a:fillRect/>
          </a:stretch>
        </p:blipFill>
        <p:spPr>
          <a:xfrm>
            <a:off x="742122" y="1457740"/>
            <a:ext cx="5077653" cy="5400260"/>
          </a:xfrm>
        </p:spPr>
      </p:pic>
      <p:pic>
        <p:nvPicPr>
          <p:cNvPr id="8" name="Content Placeholder 7">
            <a:extLst>
              <a:ext uri="{FF2B5EF4-FFF2-40B4-BE49-F238E27FC236}">
                <a16:creationId xmlns:a16="http://schemas.microsoft.com/office/drawing/2014/main" id="{5627FA61-6CB4-469E-A1FD-AFF79EFF3EE3}"/>
              </a:ext>
            </a:extLst>
          </p:cNvPr>
          <p:cNvPicPr>
            <a:picLocks noGrp="1" noChangeAspect="1"/>
          </p:cNvPicPr>
          <p:nvPr>
            <p:ph sz="half" idx="2"/>
          </p:nvPr>
        </p:nvPicPr>
        <p:blipFill>
          <a:blip r:embed="rId3"/>
          <a:stretch>
            <a:fillRect/>
          </a:stretch>
        </p:blipFill>
        <p:spPr>
          <a:xfrm>
            <a:off x="6524625" y="1298714"/>
            <a:ext cx="5667375" cy="5300870"/>
          </a:xfrm>
        </p:spPr>
      </p:pic>
    </p:spTree>
    <p:extLst>
      <p:ext uri="{BB962C8B-B14F-4D97-AF65-F5344CB8AC3E}">
        <p14:creationId xmlns:p14="http://schemas.microsoft.com/office/powerpoint/2010/main" val="2677977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0DAE-4F46-4830-85F6-420B10E15753}"/>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86621B4-E6A7-44BA-B864-4CFBE211BBD3}"/>
              </a:ext>
            </a:extLst>
          </p:cNvPr>
          <p:cNvPicPr>
            <a:picLocks noGrp="1" noChangeAspect="1"/>
          </p:cNvPicPr>
          <p:nvPr>
            <p:ph sz="half" idx="1"/>
          </p:nvPr>
        </p:nvPicPr>
        <p:blipFill>
          <a:blip r:embed="rId2"/>
          <a:stretch>
            <a:fillRect/>
          </a:stretch>
        </p:blipFill>
        <p:spPr>
          <a:xfrm>
            <a:off x="821636" y="0"/>
            <a:ext cx="4998140" cy="6692348"/>
          </a:xfrm>
          <a:prstGeom prst="rect">
            <a:avLst/>
          </a:prstGeom>
          <a:ln w="228600" cap="sq" cmpd="thickThin">
            <a:solidFill>
              <a:srgbClr val="000000"/>
            </a:solidFill>
            <a:prstDash val="solid"/>
            <a:miter lim="800000"/>
          </a:ln>
          <a:effectLst>
            <a:innerShdw blurRad="76200">
              <a:srgbClr val="000000"/>
            </a:innerShdw>
          </a:effectLst>
        </p:spPr>
      </p:pic>
      <p:pic>
        <p:nvPicPr>
          <p:cNvPr id="8" name="Content Placeholder 7">
            <a:extLst>
              <a:ext uri="{FF2B5EF4-FFF2-40B4-BE49-F238E27FC236}">
                <a16:creationId xmlns:a16="http://schemas.microsoft.com/office/drawing/2014/main" id="{AF384191-C751-481A-A20E-1E81B9BE0D63}"/>
              </a:ext>
            </a:extLst>
          </p:cNvPr>
          <p:cNvPicPr>
            <a:picLocks noGrp="1" noChangeAspect="1"/>
          </p:cNvPicPr>
          <p:nvPr>
            <p:ph sz="half" idx="2"/>
          </p:nvPr>
        </p:nvPicPr>
        <p:blipFill>
          <a:blip r:embed="rId3"/>
          <a:stretch>
            <a:fillRect/>
          </a:stretch>
        </p:blipFill>
        <p:spPr>
          <a:xfrm>
            <a:off x="6109253" y="0"/>
            <a:ext cx="6082748" cy="6692348"/>
          </a:xfrm>
        </p:spPr>
      </p:pic>
    </p:spTree>
    <p:extLst>
      <p:ext uri="{BB962C8B-B14F-4D97-AF65-F5344CB8AC3E}">
        <p14:creationId xmlns:p14="http://schemas.microsoft.com/office/powerpoint/2010/main" val="1320653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14CD-CA60-41F6-855F-4B83AE74663F}"/>
              </a:ext>
            </a:extLst>
          </p:cNvPr>
          <p:cNvSpPr>
            <a:spLocks noGrp="1"/>
          </p:cNvSpPr>
          <p:nvPr>
            <p:ph type="title"/>
          </p:nvPr>
        </p:nvSpPr>
        <p:spPr>
          <a:xfrm>
            <a:off x="821635" y="119271"/>
            <a:ext cx="11145077" cy="212034"/>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2CF11D7C-FC25-4EB8-8068-9977459CF097}"/>
              </a:ext>
            </a:extLst>
          </p:cNvPr>
          <p:cNvGraphicFramePr>
            <a:graphicFrameLocks noGrp="1"/>
          </p:cNvGraphicFramePr>
          <p:nvPr>
            <p:ph idx="1"/>
          </p:nvPr>
        </p:nvGraphicFramePr>
        <p:xfrm>
          <a:off x="821635" y="119271"/>
          <a:ext cx="11370364" cy="6738728"/>
        </p:xfrm>
        <a:graphic>
          <a:graphicData uri="http://schemas.openxmlformats.org/drawingml/2006/table">
            <a:tbl>
              <a:tblPr firstRow="1" firstCol="1" bandRow="1">
                <a:tableStyleId>{5C22544A-7EE6-4342-B048-85BDC9FD1C3A}</a:tableStyleId>
              </a:tblPr>
              <a:tblGrid>
                <a:gridCol w="2841983">
                  <a:extLst>
                    <a:ext uri="{9D8B030D-6E8A-4147-A177-3AD203B41FA5}">
                      <a16:colId xmlns:a16="http://schemas.microsoft.com/office/drawing/2014/main" val="1575552697"/>
                    </a:ext>
                  </a:extLst>
                </a:gridCol>
                <a:gridCol w="2841983">
                  <a:extLst>
                    <a:ext uri="{9D8B030D-6E8A-4147-A177-3AD203B41FA5}">
                      <a16:colId xmlns:a16="http://schemas.microsoft.com/office/drawing/2014/main" val="166046241"/>
                    </a:ext>
                  </a:extLst>
                </a:gridCol>
                <a:gridCol w="2843199">
                  <a:extLst>
                    <a:ext uri="{9D8B030D-6E8A-4147-A177-3AD203B41FA5}">
                      <a16:colId xmlns:a16="http://schemas.microsoft.com/office/drawing/2014/main" val="3863125217"/>
                    </a:ext>
                  </a:extLst>
                </a:gridCol>
                <a:gridCol w="2843199">
                  <a:extLst>
                    <a:ext uri="{9D8B030D-6E8A-4147-A177-3AD203B41FA5}">
                      <a16:colId xmlns:a16="http://schemas.microsoft.com/office/drawing/2014/main" val="1802077121"/>
                    </a:ext>
                  </a:extLst>
                </a:gridCol>
              </a:tblGrid>
              <a:tr h="435521">
                <a:tc gridSpan="4">
                  <a:txBody>
                    <a:bodyPr/>
                    <a:lstStyle/>
                    <a:p>
                      <a:pPr marL="0" marR="0">
                        <a:lnSpc>
                          <a:spcPct val="107000"/>
                        </a:lnSpc>
                        <a:spcBef>
                          <a:spcPts val="0"/>
                        </a:spcBef>
                        <a:spcAft>
                          <a:spcPts val="0"/>
                        </a:spcAft>
                      </a:pPr>
                      <a:r>
                        <a:rPr lang="en-US" sz="1800" dirty="0">
                          <a:effectLst/>
                        </a:rPr>
                        <a:t>                                                                               Supranational Organizations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0621920"/>
                  </a:ext>
                </a:extLst>
              </a:tr>
              <a:tr h="435521">
                <a:tc>
                  <a:txBody>
                    <a:bodyPr/>
                    <a:lstStyle/>
                    <a:p>
                      <a:pPr marL="0" marR="0">
                        <a:lnSpc>
                          <a:spcPct val="107000"/>
                        </a:lnSpc>
                        <a:spcBef>
                          <a:spcPts val="0"/>
                        </a:spcBef>
                        <a:spcAft>
                          <a:spcPts val="0"/>
                        </a:spcAft>
                      </a:pPr>
                      <a:r>
                        <a:rPr lang="en-US" sz="1800" b="1" dirty="0">
                          <a:effectLst/>
                        </a:rPr>
                        <a:t>Organization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Members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Mission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        Headquarters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6752978"/>
                  </a:ext>
                </a:extLst>
              </a:tr>
              <a:tr h="1352321">
                <a:tc>
                  <a:txBody>
                    <a:bodyPr/>
                    <a:lstStyle/>
                    <a:p>
                      <a:pPr marL="0" marR="0">
                        <a:lnSpc>
                          <a:spcPct val="107000"/>
                        </a:lnSpc>
                        <a:spcBef>
                          <a:spcPts val="0"/>
                        </a:spcBef>
                        <a:spcAft>
                          <a:spcPts val="0"/>
                        </a:spcAft>
                      </a:pPr>
                      <a:endParaRPr lang="en-US" sz="1800" b="1" dirty="0">
                        <a:effectLst/>
                      </a:endParaRPr>
                    </a:p>
                    <a:p>
                      <a:pPr marL="0" marR="0">
                        <a:lnSpc>
                          <a:spcPct val="107000"/>
                        </a:lnSpc>
                        <a:spcBef>
                          <a:spcPts val="0"/>
                        </a:spcBef>
                        <a:spcAft>
                          <a:spcPts val="0"/>
                        </a:spcAft>
                      </a:pPr>
                      <a:r>
                        <a:rPr lang="en-US" sz="1800" b="1" dirty="0">
                          <a:effectLst/>
                        </a:rPr>
                        <a:t>United Nations (UN) 1945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193 countries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Taking on issues facing humanity such as peace and security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New York City United States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6152854"/>
                  </a:ext>
                </a:extLst>
              </a:tr>
              <a:tr h="1810723">
                <a:tc>
                  <a:txBody>
                    <a:bodyPr/>
                    <a:lstStyle/>
                    <a:p>
                      <a:pPr marL="0" marR="0">
                        <a:lnSpc>
                          <a:spcPct val="107000"/>
                        </a:lnSpc>
                        <a:spcBef>
                          <a:spcPts val="0"/>
                        </a:spcBef>
                        <a:spcAft>
                          <a:spcPts val="0"/>
                        </a:spcAft>
                      </a:pPr>
                      <a:endParaRPr lang="en-US" sz="1800" b="1" dirty="0">
                        <a:effectLst/>
                      </a:endParaRPr>
                    </a:p>
                    <a:p>
                      <a:pPr marL="0" marR="0">
                        <a:lnSpc>
                          <a:spcPct val="107000"/>
                        </a:lnSpc>
                        <a:spcBef>
                          <a:spcPts val="0"/>
                        </a:spcBef>
                        <a:spcAft>
                          <a:spcPts val="0"/>
                        </a:spcAft>
                      </a:pPr>
                      <a:r>
                        <a:rPr lang="en-US" sz="1800" b="1" dirty="0">
                          <a:effectLst/>
                        </a:rPr>
                        <a:t>North Atlantic Treaty Organization (NATO) 1949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United Sates, Canada, Iceland, Western and Central Europe, and Turkey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The mutual defense of member states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Brussels, Belgium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6230555"/>
                  </a:ext>
                </a:extLst>
              </a:tr>
              <a:tr h="1352321">
                <a:tc>
                  <a:txBody>
                    <a:bodyPr/>
                    <a:lstStyle/>
                    <a:p>
                      <a:pPr marL="0" marR="0">
                        <a:lnSpc>
                          <a:spcPct val="107000"/>
                        </a:lnSpc>
                        <a:spcBef>
                          <a:spcPts val="0"/>
                        </a:spcBef>
                        <a:spcAft>
                          <a:spcPts val="0"/>
                        </a:spcAft>
                      </a:pPr>
                      <a:endParaRPr lang="en-US" sz="1800" b="1" dirty="0">
                        <a:effectLst/>
                      </a:endParaRPr>
                    </a:p>
                    <a:p>
                      <a:pPr marL="0" marR="0">
                        <a:lnSpc>
                          <a:spcPct val="107000"/>
                        </a:lnSpc>
                        <a:spcBef>
                          <a:spcPts val="0"/>
                        </a:spcBef>
                        <a:spcAft>
                          <a:spcPts val="0"/>
                        </a:spcAft>
                      </a:pPr>
                      <a:r>
                        <a:rPr lang="en-US" sz="1800" b="1" dirty="0">
                          <a:effectLst/>
                        </a:rPr>
                        <a:t>European Union (EU) 1993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28 members mostly in Western and Central Europe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The political and economic integration of member states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Brussels, Belgium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697836"/>
                  </a:ext>
                </a:extLst>
              </a:tr>
              <a:tr h="1352321">
                <a:tc>
                  <a:txBody>
                    <a:bodyPr/>
                    <a:lstStyle/>
                    <a:p>
                      <a:pPr marL="0" marR="0">
                        <a:lnSpc>
                          <a:spcPct val="107000"/>
                        </a:lnSpc>
                        <a:spcBef>
                          <a:spcPts val="0"/>
                        </a:spcBef>
                        <a:spcAft>
                          <a:spcPts val="0"/>
                        </a:spcAft>
                      </a:pPr>
                      <a:r>
                        <a:rPr lang="en-US" sz="1800" b="1" dirty="0">
                          <a:effectLst/>
                        </a:rPr>
                        <a:t>North American Free Trade Agreement (NAFTA) 1994)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United States, Canada and Mexico</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Free grade among members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Washington D.C. and Mexico City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0358631"/>
                  </a:ext>
                </a:extLst>
              </a:tr>
            </a:tbl>
          </a:graphicData>
        </a:graphic>
      </p:graphicFrame>
    </p:spTree>
    <p:extLst>
      <p:ext uri="{BB962C8B-B14F-4D97-AF65-F5344CB8AC3E}">
        <p14:creationId xmlns:p14="http://schemas.microsoft.com/office/powerpoint/2010/main" val="4286058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6321-E50C-4C22-95A3-9C6E4007348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699EFC6-E874-41E0-B5D9-45549B4FF292}"/>
              </a:ext>
            </a:extLst>
          </p:cNvPr>
          <p:cNvPicPr>
            <a:picLocks noGrp="1" noChangeAspect="1"/>
          </p:cNvPicPr>
          <p:nvPr>
            <p:ph sz="half" idx="1"/>
          </p:nvPr>
        </p:nvPicPr>
        <p:blipFill>
          <a:blip r:embed="rId2"/>
          <a:stretch>
            <a:fillRect/>
          </a:stretch>
        </p:blipFill>
        <p:spPr>
          <a:xfrm>
            <a:off x="795130" y="0"/>
            <a:ext cx="5552661" cy="6705600"/>
          </a:xfrm>
        </p:spPr>
      </p:pic>
      <p:pic>
        <p:nvPicPr>
          <p:cNvPr id="8" name="Content Placeholder 7">
            <a:extLst>
              <a:ext uri="{FF2B5EF4-FFF2-40B4-BE49-F238E27FC236}">
                <a16:creationId xmlns:a16="http://schemas.microsoft.com/office/drawing/2014/main" id="{CCEF8B18-421C-4F6D-9874-B308DA1D01EF}"/>
              </a:ext>
            </a:extLst>
          </p:cNvPr>
          <p:cNvPicPr>
            <a:picLocks noGrp="1" noChangeAspect="1"/>
          </p:cNvPicPr>
          <p:nvPr>
            <p:ph sz="half" idx="2"/>
          </p:nvPr>
        </p:nvPicPr>
        <p:blipFill>
          <a:blip r:embed="rId3"/>
          <a:stretch>
            <a:fillRect/>
          </a:stretch>
        </p:blipFill>
        <p:spPr>
          <a:xfrm>
            <a:off x="6524625" y="0"/>
            <a:ext cx="5667375" cy="6705600"/>
          </a:xfrm>
        </p:spPr>
      </p:pic>
    </p:spTree>
    <p:extLst>
      <p:ext uri="{BB962C8B-B14F-4D97-AF65-F5344CB8AC3E}">
        <p14:creationId xmlns:p14="http://schemas.microsoft.com/office/powerpoint/2010/main" val="3657740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2B33-E6ED-4F09-9FA1-35C817D75BE2}"/>
              </a:ext>
            </a:extLst>
          </p:cNvPr>
          <p:cNvSpPr>
            <a:spLocks noGrp="1"/>
          </p:cNvSpPr>
          <p:nvPr>
            <p:ph type="title"/>
          </p:nvPr>
        </p:nvSpPr>
        <p:spPr>
          <a:xfrm>
            <a:off x="1371600" y="0"/>
            <a:ext cx="9601200" cy="874643"/>
          </a:xfrm>
        </p:spPr>
        <p:txBody>
          <a:bodyPr>
            <a:normAutofit fontScale="90000"/>
          </a:bodyPr>
          <a:lstStyle/>
          <a:p>
            <a:r>
              <a:rPr lang="en-US" b="1" dirty="0">
                <a:solidFill>
                  <a:srgbClr val="CC0066"/>
                </a:solidFill>
              </a:rPr>
              <a:t>                     </a:t>
            </a:r>
            <a:r>
              <a:rPr lang="en-US" b="1" u="sng" dirty="0">
                <a:solidFill>
                  <a:srgbClr val="CC0066"/>
                </a:solidFill>
              </a:rPr>
              <a:t>Regional Organizations</a:t>
            </a:r>
            <a:br>
              <a:rPr lang="en-US" b="1" u="sng" dirty="0">
                <a:solidFill>
                  <a:srgbClr val="CC0066"/>
                </a:solidFill>
              </a:rPr>
            </a:br>
            <a:endParaRPr lang="en-US" dirty="0"/>
          </a:p>
        </p:txBody>
      </p:sp>
      <p:sp>
        <p:nvSpPr>
          <p:cNvPr id="3" name="Content Placeholder 2">
            <a:extLst>
              <a:ext uri="{FF2B5EF4-FFF2-40B4-BE49-F238E27FC236}">
                <a16:creationId xmlns:a16="http://schemas.microsoft.com/office/drawing/2014/main" id="{FD15282F-3766-4705-8153-913A27591574}"/>
              </a:ext>
            </a:extLst>
          </p:cNvPr>
          <p:cNvSpPr>
            <a:spLocks noGrp="1"/>
          </p:cNvSpPr>
          <p:nvPr>
            <p:ph idx="1"/>
          </p:nvPr>
        </p:nvSpPr>
        <p:spPr>
          <a:xfrm>
            <a:off x="861391" y="874642"/>
            <a:ext cx="11224591" cy="5983357"/>
          </a:xfrm>
        </p:spPr>
        <p:txBody>
          <a:bodyPr>
            <a:normAutofit fontScale="85000" lnSpcReduction="20000"/>
          </a:bodyPr>
          <a:lstStyle/>
          <a:p>
            <a:r>
              <a:rPr lang="en-US" sz="2600" b="1" u="sng" dirty="0">
                <a:solidFill>
                  <a:srgbClr val="CC0066"/>
                </a:solidFill>
              </a:rPr>
              <a:t>Regional Organizations</a:t>
            </a:r>
          </a:p>
          <a:p>
            <a:r>
              <a:rPr lang="en-US" sz="2600" b="1" u="sng" dirty="0">
                <a:solidFill>
                  <a:srgbClr val="CC0066"/>
                </a:solidFill>
              </a:rPr>
              <a:t>OSCE</a:t>
            </a:r>
            <a:r>
              <a:rPr lang="en-US" sz="2600" b="1" dirty="0">
                <a:solidFill>
                  <a:srgbClr val="CC0066"/>
                </a:solidFill>
              </a:rPr>
              <a:t> </a:t>
            </a:r>
            <a:r>
              <a:rPr lang="en-US" sz="2600" b="1" dirty="0">
                <a:solidFill>
                  <a:srgbClr val="339933"/>
                </a:solidFill>
              </a:rPr>
              <a:t>- </a:t>
            </a:r>
            <a:r>
              <a:rPr lang="en-US" sz="2600" b="1" dirty="0">
                <a:solidFill>
                  <a:srgbClr val="CC0066"/>
                </a:solidFill>
              </a:rPr>
              <a:t>Organization on Security and Cooperation in Europe </a:t>
            </a:r>
            <a:r>
              <a:rPr lang="en-US" sz="2600" b="1" dirty="0">
                <a:solidFill>
                  <a:srgbClr val="339933"/>
                </a:solidFill>
              </a:rPr>
              <a:t>hemisphere is the world’s largest security oriented intergovernmental organization. Its mandates include issues such as arms control, promotion of human rights, freedom of the press and fair elections. 57 countries are members including the US and Canada</a:t>
            </a:r>
          </a:p>
          <a:p>
            <a:r>
              <a:rPr lang="en-US" sz="2600" b="1" u="sng" dirty="0">
                <a:solidFill>
                  <a:srgbClr val="CC0066"/>
                </a:solidFill>
              </a:rPr>
              <a:t>OAS</a:t>
            </a:r>
            <a:r>
              <a:rPr lang="en-US" sz="2600" b="1" dirty="0">
                <a:solidFill>
                  <a:srgbClr val="339933"/>
                </a:solidFill>
              </a:rPr>
              <a:t> - </a:t>
            </a:r>
            <a:r>
              <a:rPr lang="en-US" sz="2600" b="1" dirty="0">
                <a:solidFill>
                  <a:srgbClr val="CC0066"/>
                </a:solidFill>
              </a:rPr>
              <a:t>Organization of American States- </a:t>
            </a:r>
            <a:r>
              <a:rPr lang="en-US" sz="2600" b="1" dirty="0">
                <a:solidFill>
                  <a:srgbClr val="339933"/>
                </a:solidFill>
              </a:rPr>
              <a:t>every state in the western hemisphere is </a:t>
            </a:r>
            <a:r>
              <a:rPr lang="en-US" sz="2600" b="1" dirty="0"/>
              <a:t> </a:t>
            </a:r>
            <a:r>
              <a:rPr lang="en-US" sz="2600" b="1" dirty="0">
                <a:solidFill>
                  <a:srgbClr val="339933"/>
                </a:solidFill>
              </a:rPr>
              <a:t>the premier regional forum for political discussion, policy analysis and decision-making in Western Hemisphere affairs</a:t>
            </a:r>
            <a:r>
              <a:rPr lang="en-US" sz="2600" dirty="0"/>
              <a:t>.</a:t>
            </a:r>
            <a:r>
              <a:rPr lang="en-US" sz="2600" dirty="0">
                <a:solidFill>
                  <a:srgbClr val="339933"/>
                </a:solidFill>
              </a:rPr>
              <a:t> </a:t>
            </a:r>
          </a:p>
          <a:p>
            <a:r>
              <a:rPr lang="en-US" sz="2600" b="1" u="sng" dirty="0">
                <a:solidFill>
                  <a:srgbClr val="CC0066"/>
                </a:solidFill>
              </a:rPr>
              <a:t>OAU </a:t>
            </a:r>
            <a:r>
              <a:rPr lang="en-US" sz="2600" b="1" dirty="0">
                <a:solidFill>
                  <a:srgbClr val="CC0066"/>
                </a:solidFill>
              </a:rPr>
              <a:t>– Organization off African Union  </a:t>
            </a:r>
            <a:r>
              <a:rPr lang="en-US" sz="2600" b="1" dirty="0">
                <a:solidFill>
                  <a:srgbClr val="339933"/>
                </a:solidFill>
              </a:rPr>
              <a:t>promotes African states working together to improve their economies, overcome colonial rule and to rid Africa of minority white governments</a:t>
            </a:r>
          </a:p>
          <a:p>
            <a:pPr lvl="0"/>
            <a:r>
              <a:rPr lang="en-US" sz="2600" b="1" u="sng" dirty="0">
                <a:solidFill>
                  <a:srgbClr val="CC0066"/>
                </a:solidFill>
              </a:rPr>
              <a:t>Economic Alliances </a:t>
            </a:r>
            <a:r>
              <a:rPr lang="en-US" sz="2600" dirty="0">
                <a:solidFill>
                  <a:srgbClr val="CC0066"/>
                </a:solidFill>
              </a:rPr>
              <a:t>- </a:t>
            </a:r>
            <a:r>
              <a:rPr lang="en-US" sz="2600" b="1" dirty="0">
                <a:solidFill>
                  <a:srgbClr val="CC0066"/>
                </a:solidFill>
              </a:rPr>
              <a:t>OPEC</a:t>
            </a:r>
            <a:endParaRPr lang="en-US" sz="2600" dirty="0">
              <a:solidFill>
                <a:srgbClr val="CC0066"/>
              </a:solidFill>
            </a:endParaRPr>
          </a:p>
          <a:p>
            <a:pPr marL="530352" lvl="1" indent="0">
              <a:buNone/>
            </a:pPr>
            <a:r>
              <a:rPr lang="en-US" sz="2600" b="1" dirty="0">
                <a:solidFill>
                  <a:srgbClr val="CC0066"/>
                </a:solidFill>
              </a:rPr>
              <a:t>The Organization of Petroleum Exporting Countries </a:t>
            </a:r>
            <a:r>
              <a:rPr lang="en-US" sz="2600" b="1" dirty="0">
                <a:solidFill>
                  <a:srgbClr val="339933"/>
                </a:solidFill>
              </a:rPr>
              <a:t>is an intergovernmental organization There are 12 member countries and together they control over 40% of the world's oil supply - this allows the group to set prices internationally</a:t>
            </a:r>
          </a:p>
          <a:p>
            <a:r>
              <a:rPr lang="en-US" sz="2600" b="1" u="sng" dirty="0">
                <a:solidFill>
                  <a:srgbClr val="CC0066"/>
                </a:solidFill>
              </a:rPr>
              <a:t>Commonwealth</a:t>
            </a:r>
            <a:r>
              <a:rPr lang="en-US" sz="2600" b="1" dirty="0">
                <a:solidFill>
                  <a:srgbClr val="CC0066"/>
                </a:solidFill>
              </a:rPr>
              <a:t> </a:t>
            </a:r>
            <a:r>
              <a:rPr lang="en-US" sz="2600" b="1" dirty="0">
                <a:solidFill>
                  <a:srgbClr val="339933"/>
                </a:solidFill>
              </a:rPr>
              <a:t>- United Kingdom and 52 other states that were former British colonies</a:t>
            </a:r>
          </a:p>
          <a:p>
            <a:r>
              <a:rPr lang="en-US" sz="1800" b="1" dirty="0">
                <a:solidFill>
                  <a:srgbClr val="339933"/>
                </a:solidFill>
              </a:rPr>
              <a:t>EU: CNN    </a:t>
            </a:r>
            <a:r>
              <a:rPr lang="en-US" sz="1800" b="1" dirty="0">
                <a:solidFill>
                  <a:srgbClr val="339933"/>
                </a:solidFill>
                <a:hlinkClick r:id="rId2"/>
              </a:rPr>
              <a:t>http://money.cnn.com/video/news/2016/02/17/european-union-explained.cnnmoney/index.html</a:t>
            </a:r>
            <a:endParaRPr lang="en-US" sz="1800" b="1" dirty="0">
              <a:solidFill>
                <a:srgbClr val="339933"/>
              </a:solidFill>
            </a:endParaRPr>
          </a:p>
          <a:p>
            <a:r>
              <a:rPr lang="en-US" sz="1800" b="1" dirty="0">
                <a:solidFill>
                  <a:srgbClr val="339933"/>
                </a:solidFill>
              </a:rPr>
              <a:t>Brexit: </a:t>
            </a:r>
            <a:r>
              <a:rPr lang="en-US" sz="1800" b="1" dirty="0">
                <a:solidFill>
                  <a:srgbClr val="339933"/>
                </a:solidFill>
                <a:hlinkClick r:id="rId3"/>
              </a:rPr>
              <a:t>https://www.youtube.com/watch?v=czWhVBmrNPQ</a:t>
            </a:r>
            <a:endParaRPr lang="en-US" sz="1800" b="1" dirty="0">
              <a:solidFill>
                <a:srgbClr val="339933"/>
              </a:solidFill>
            </a:endParaRPr>
          </a:p>
          <a:p>
            <a:r>
              <a:rPr lang="en-US" dirty="0"/>
              <a:t>The Commonwealth Realm: Explained:  </a:t>
            </a:r>
            <a:r>
              <a:rPr lang="en-US" dirty="0">
                <a:hlinkClick r:id="rId4"/>
              </a:rPr>
              <a:t>https://www.youtube.com/watch?v=rkypkxYQs5A</a:t>
            </a:r>
            <a:endParaRPr lang="en-US" dirty="0"/>
          </a:p>
          <a:p>
            <a:endParaRPr lang="en-US" dirty="0"/>
          </a:p>
          <a:p>
            <a:endParaRPr lang="en-US" sz="1800" b="1" dirty="0">
              <a:solidFill>
                <a:srgbClr val="339933"/>
              </a:solidFill>
            </a:endParaRPr>
          </a:p>
          <a:p>
            <a:endParaRPr lang="en-US" dirty="0"/>
          </a:p>
        </p:txBody>
      </p:sp>
    </p:spTree>
    <p:extLst>
      <p:ext uri="{BB962C8B-B14F-4D97-AF65-F5344CB8AC3E}">
        <p14:creationId xmlns:p14="http://schemas.microsoft.com/office/powerpoint/2010/main" val="1154681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672D-1C83-4EB3-AE82-F90FF496CEA8}"/>
              </a:ext>
            </a:extLst>
          </p:cNvPr>
          <p:cNvSpPr>
            <a:spLocks noGrp="1"/>
          </p:cNvSpPr>
          <p:nvPr>
            <p:ph type="title"/>
          </p:nvPr>
        </p:nvSpPr>
        <p:spPr>
          <a:xfrm>
            <a:off x="848139" y="0"/>
            <a:ext cx="11251095" cy="990600"/>
          </a:xfrm>
        </p:spPr>
        <p:txBody>
          <a:bodyPr>
            <a:normAutofit fontScale="90000"/>
          </a:bodyPr>
          <a:lstStyle/>
          <a:p>
            <a:r>
              <a:rPr lang="en-US" b="1" u="sng" dirty="0">
                <a:solidFill>
                  <a:srgbClr val="002060"/>
                </a:solidFill>
              </a:rPr>
              <a:t>Economic Cooperation  / </a:t>
            </a:r>
            <a:r>
              <a:rPr lang="en-US" b="1" dirty="0">
                <a:solidFill>
                  <a:srgbClr val="002060"/>
                </a:solidFill>
              </a:rPr>
              <a:t>World power today:</a:t>
            </a:r>
            <a:br>
              <a:rPr lang="en-US" b="1" dirty="0">
                <a:solidFill>
                  <a:srgbClr val="002060"/>
                </a:solidFill>
              </a:rPr>
            </a:br>
            <a:endParaRPr lang="en-US" dirty="0"/>
          </a:p>
        </p:txBody>
      </p:sp>
      <p:sp>
        <p:nvSpPr>
          <p:cNvPr id="3" name="Content Placeholder 2">
            <a:extLst>
              <a:ext uri="{FF2B5EF4-FFF2-40B4-BE49-F238E27FC236}">
                <a16:creationId xmlns:a16="http://schemas.microsoft.com/office/drawing/2014/main" id="{84CFE139-F473-4ADB-9F3F-C1C1FE3D1D1D}"/>
              </a:ext>
            </a:extLst>
          </p:cNvPr>
          <p:cNvSpPr>
            <a:spLocks noGrp="1"/>
          </p:cNvSpPr>
          <p:nvPr>
            <p:ph idx="1"/>
          </p:nvPr>
        </p:nvSpPr>
        <p:spPr>
          <a:xfrm>
            <a:off x="848139" y="990600"/>
            <a:ext cx="11251095" cy="5867400"/>
          </a:xfrm>
        </p:spPr>
        <p:txBody>
          <a:bodyPr>
            <a:normAutofit fontScale="70000" lnSpcReduction="20000"/>
          </a:bodyPr>
          <a:lstStyle/>
          <a:p>
            <a:pPr marL="0" indent="0">
              <a:buNone/>
            </a:pPr>
            <a:r>
              <a:rPr lang="en-US" sz="2600" b="1" dirty="0">
                <a:solidFill>
                  <a:srgbClr val="002060"/>
                </a:solidFill>
              </a:rPr>
              <a:t> </a:t>
            </a:r>
            <a:r>
              <a:rPr lang="en-US" sz="2600" b="1" u="sng" dirty="0">
                <a:solidFill>
                  <a:srgbClr val="002060"/>
                </a:solidFill>
              </a:rPr>
              <a:t>Economic Cooperation  / </a:t>
            </a:r>
            <a:r>
              <a:rPr lang="en-US" sz="2600" b="1" dirty="0">
                <a:solidFill>
                  <a:srgbClr val="002060"/>
                </a:solidFill>
              </a:rPr>
              <a:t>World power today:</a:t>
            </a:r>
          </a:p>
          <a:p>
            <a:r>
              <a:rPr lang="en-US" sz="2600" b="1" dirty="0">
                <a:solidFill>
                  <a:srgbClr val="002060"/>
                </a:solidFill>
              </a:rPr>
              <a:t>Economy is more important today in determining world powers (China, Germany Japan all have Strong Economies)</a:t>
            </a:r>
          </a:p>
          <a:p>
            <a:r>
              <a:rPr lang="en-US" sz="2600" b="1" dirty="0">
                <a:solidFill>
                  <a:srgbClr val="002060"/>
                </a:solidFill>
              </a:rPr>
              <a:t>Leading superpower is not a single state but an economic union of European states aka. The European Union</a:t>
            </a:r>
          </a:p>
          <a:p>
            <a:pPr lvl="0"/>
            <a:r>
              <a:rPr lang="en-US" sz="2600" b="1" u="sng" dirty="0">
                <a:solidFill>
                  <a:srgbClr val="CC0066"/>
                </a:solidFill>
              </a:rPr>
              <a:t>Economic Alliances – European Union</a:t>
            </a:r>
          </a:p>
          <a:p>
            <a:pPr lvl="1"/>
            <a:r>
              <a:rPr lang="en-US" sz="2600" b="1" dirty="0">
                <a:solidFill>
                  <a:srgbClr val="002060"/>
                </a:solidFill>
              </a:rPr>
              <a:t>Since the last world war international power has shifted from solely military powers to include economic power as well</a:t>
            </a:r>
          </a:p>
          <a:p>
            <a:r>
              <a:rPr lang="en-US" sz="2800" b="1" dirty="0">
                <a:solidFill>
                  <a:srgbClr val="CC0066"/>
                </a:solidFill>
              </a:rPr>
              <a:t>The European Union (EU) </a:t>
            </a:r>
            <a:r>
              <a:rPr lang="en-US" sz="2800" b="1" dirty="0">
                <a:solidFill>
                  <a:srgbClr val="002060"/>
                </a:solidFill>
              </a:rPr>
              <a:t>promotes development through economic cooperation with the 28 member states (built from the Benelux)</a:t>
            </a:r>
          </a:p>
          <a:p>
            <a:r>
              <a:rPr lang="en-US" sz="2800" b="1" dirty="0">
                <a:solidFill>
                  <a:srgbClr val="002060"/>
                </a:solidFill>
              </a:rPr>
              <a:t>Establishing free trade protocols (reduced taxes and tariffs), open borders, and the euro (single official currency of 19 countries)</a:t>
            </a:r>
          </a:p>
          <a:p>
            <a:pPr lvl="1"/>
            <a:r>
              <a:rPr lang="en-US" sz="2600" b="1" dirty="0">
                <a:solidFill>
                  <a:srgbClr val="002060"/>
                </a:solidFill>
              </a:rPr>
              <a:t>Members were originally simply western and wealthy (France, UK, </a:t>
            </a:r>
            <a:r>
              <a:rPr lang="en-US" sz="2600" b="1" dirty="0" err="1">
                <a:solidFill>
                  <a:srgbClr val="002060"/>
                </a:solidFill>
              </a:rPr>
              <a:t>etc</a:t>
            </a:r>
            <a:r>
              <a:rPr lang="en-US" sz="2600" b="1" dirty="0">
                <a:solidFill>
                  <a:srgbClr val="002060"/>
                </a:solidFill>
              </a:rPr>
              <a:t>) and there have been some repercussions for letting in weaker Eastern European nations</a:t>
            </a:r>
          </a:p>
          <a:p>
            <a:pPr lvl="1"/>
            <a:r>
              <a:rPr lang="en-US" sz="2600" b="1" dirty="0">
                <a:solidFill>
                  <a:srgbClr val="002060"/>
                </a:solidFill>
              </a:rPr>
              <a:t>One of the strongest nations is Germany, who switched to an economic focus after losing both world wars</a:t>
            </a:r>
          </a:p>
          <a:p>
            <a:pPr lvl="1"/>
            <a:r>
              <a:rPr lang="en-US" sz="2600" b="1" dirty="0">
                <a:solidFill>
                  <a:srgbClr val="002060"/>
                </a:solidFill>
              </a:rPr>
              <a:t>In 2017 the UK voted to leave the EU (the UK never adopted the euro as its official currency)</a:t>
            </a:r>
          </a:p>
          <a:p>
            <a:pPr lvl="1"/>
            <a:r>
              <a:rPr lang="en-US" sz="2600" b="1" dirty="0">
                <a:solidFill>
                  <a:srgbClr val="002060"/>
                </a:solidFill>
              </a:rPr>
              <a:t>OPEC</a:t>
            </a:r>
          </a:p>
          <a:p>
            <a:r>
              <a:rPr lang="en-US" sz="1500" b="1" dirty="0">
                <a:solidFill>
                  <a:srgbClr val="002060"/>
                </a:solidFill>
              </a:rPr>
              <a:t>The EU: </a:t>
            </a:r>
            <a:r>
              <a:rPr lang="en-US" sz="1500" b="1" dirty="0">
                <a:solidFill>
                  <a:srgbClr val="002060"/>
                </a:solidFill>
                <a:hlinkClick r:id="rId2"/>
              </a:rPr>
              <a:t>https://www.youtube.com/watch?v=ywJS7swbqeE&amp;sns=em</a:t>
            </a:r>
            <a:endParaRPr lang="en-US" sz="1500" b="1" dirty="0">
              <a:solidFill>
                <a:srgbClr val="002060"/>
              </a:solidFill>
            </a:endParaRPr>
          </a:p>
          <a:p>
            <a:r>
              <a:rPr lang="en-US" sz="1500" b="1" dirty="0">
                <a:solidFill>
                  <a:srgbClr val="002060"/>
                </a:solidFill>
              </a:rPr>
              <a:t>Brexit: 12 min: </a:t>
            </a:r>
            <a:r>
              <a:rPr lang="en-US" sz="1500" b="1" dirty="0">
                <a:solidFill>
                  <a:srgbClr val="002060"/>
                </a:solidFill>
                <a:hlinkClick r:id="rId3"/>
              </a:rPr>
              <a:t>https://www.youtube.com/watch?v=NgVhRVrANhA</a:t>
            </a:r>
            <a:endParaRPr lang="en-US" dirty="0"/>
          </a:p>
        </p:txBody>
      </p:sp>
    </p:spTree>
    <p:extLst>
      <p:ext uri="{BB962C8B-B14F-4D97-AF65-F5344CB8AC3E}">
        <p14:creationId xmlns:p14="http://schemas.microsoft.com/office/powerpoint/2010/main" val="1629515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05DB-8C0E-485B-B675-518C9ACCBB15}"/>
              </a:ext>
            </a:extLst>
          </p:cNvPr>
          <p:cNvSpPr>
            <a:spLocks noGrp="1"/>
          </p:cNvSpPr>
          <p:nvPr>
            <p:ph type="title"/>
          </p:nvPr>
        </p:nvSpPr>
        <p:spPr>
          <a:xfrm>
            <a:off x="795130" y="0"/>
            <a:ext cx="11237844" cy="990600"/>
          </a:xfrm>
        </p:spPr>
        <p:txBody>
          <a:bodyPr/>
          <a:lstStyle/>
          <a:p>
            <a:r>
              <a:rPr lang="en-US" dirty="0"/>
              <a:t>                      </a:t>
            </a:r>
            <a:r>
              <a:rPr lang="en-US" b="1" u="sng" dirty="0">
                <a:solidFill>
                  <a:srgbClr val="C00000"/>
                </a:solidFill>
              </a:rPr>
              <a:t>What is NAFTA?</a:t>
            </a:r>
          </a:p>
        </p:txBody>
      </p:sp>
      <p:sp>
        <p:nvSpPr>
          <p:cNvPr id="3" name="Content Placeholder 2">
            <a:extLst>
              <a:ext uri="{FF2B5EF4-FFF2-40B4-BE49-F238E27FC236}">
                <a16:creationId xmlns:a16="http://schemas.microsoft.com/office/drawing/2014/main" id="{6C31CF64-DFC3-48A6-A943-BB0449C6C838}"/>
              </a:ext>
            </a:extLst>
          </p:cNvPr>
          <p:cNvSpPr>
            <a:spLocks noGrp="1"/>
          </p:cNvSpPr>
          <p:nvPr>
            <p:ph idx="1"/>
          </p:nvPr>
        </p:nvSpPr>
        <p:spPr>
          <a:xfrm>
            <a:off x="795131" y="990599"/>
            <a:ext cx="11396870" cy="5867401"/>
          </a:xfrm>
        </p:spPr>
        <p:txBody>
          <a:bodyPr>
            <a:normAutofit/>
          </a:bodyPr>
          <a:lstStyle/>
          <a:p>
            <a:r>
              <a:rPr lang="en-US" sz="2800" b="1" dirty="0">
                <a:solidFill>
                  <a:srgbClr val="000066"/>
                </a:solidFill>
              </a:rPr>
              <a:t>The North American Free Trade Agreement, or NAFTA, is a trade pact signed by the U.S., Canada and Mexico, which made it easier for companies in those three countries to move goods and supplies across North America’s borders. The agreement took effect on Jan. 1, 1994, and essentially eliminated tariffs on most goods traded among the three nations.</a:t>
            </a:r>
          </a:p>
          <a:p>
            <a:r>
              <a:rPr lang="en-US" sz="2800" b="1" dirty="0">
                <a:solidFill>
                  <a:srgbClr val="000066"/>
                </a:solidFill>
              </a:rPr>
              <a:t>NAFTA took effect under President Bill Clinton, who ushered it through Congress, but the framework for the deal was laid years earlier. Ronald Reagan made a North American free trade zone part of his 1980 presidential campaign platform. And President George H.W. Bush signed NAFTA on Oct. 7, 1992, setting the stage for congressional approval of the agreement.</a:t>
            </a:r>
            <a:endParaRPr lang="en-US" sz="1200" b="1" dirty="0">
              <a:solidFill>
                <a:srgbClr val="000066"/>
              </a:solidFill>
            </a:endParaRPr>
          </a:p>
          <a:p>
            <a:r>
              <a:rPr lang="en-US" sz="1200" dirty="0"/>
              <a:t>NAFTA shoes and avocados 5 min: </a:t>
            </a:r>
            <a:r>
              <a:rPr lang="en-US" sz="1200" dirty="0">
                <a:hlinkClick r:id="rId2"/>
              </a:rPr>
              <a:t>https://www.youtube.com/watch?v=DwKR08t5BGA</a:t>
            </a:r>
            <a:endParaRPr lang="en-US" sz="1200" dirty="0"/>
          </a:p>
          <a:p>
            <a:r>
              <a:rPr lang="en-US" sz="1200" dirty="0"/>
              <a:t>What is NAFTA Corn and cars: </a:t>
            </a:r>
            <a:r>
              <a:rPr lang="en-US" sz="1200" dirty="0">
                <a:hlinkClick r:id="rId3"/>
              </a:rPr>
              <a:t>https://www.youtube.com/watch?v=zct3aDb2Rd8</a:t>
            </a:r>
            <a:endParaRPr lang="en-US" sz="1200" dirty="0"/>
          </a:p>
          <a:p>
            <a:endParaRPr lang="en-US" dirty="0"/>
          </a:p>
          <a:p>
            <a:endParaRPr lang="en-US" sz="1200" dirty="0"/>
          </a:p>
          <a:p>
            <a:endParaRPr lang="en-US" dirty="0"/>
          </a:p>
          <a:p>
            <a:endParaRPr lang="en-US" dirty="0"/>
          </a:p>
        </p:txBody>
      </p:sp>
    </p:spTree>
    <p:extLst>
      <p:ext uri="{BB962C8B-B14F-4D97-AF65-F5344CB8AC3E}">
        <p14:creationId xmlns:p14="http://schemas.microsoft.com/office/powerpoint/2010/main" val="3467908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14CD-CA60-41F6-855F-4B83AE74663F}"/>
              </a:ext>
            </a:extLst>
          </p:cNvPr>
          <p:cNvSpPr>
            <a:spLocks noGrp="1"/>
          </p:cNvSpPr>
          <p:nvPr>
            <p:ph type="title"/>
          </p:nvPr>
        </p:nvSpPr>
        <p:spPr>
          <a:xfrm>
            <a:off x="821635" y="119271"/>
            <a:ext cx="11145077" cy="212034"/>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2CF11D7C-FC25-4EB8-8068-9977459CF097}"/>
              </a:ext>
            </a:extLst>
          </p:cNvPr>
          <p:cNvGraphicFramePr>
            <a:graphicFrameLocks noGrp="1"/>
          </p:cNvGraphicFramePr>
          <p:nvPr>
            <p:ph idx="1"/>
          </p:nvPr>
        </p:nvGraphicFramePr>
        <p:xfrm>
          <a:off x="821635" y="119271"/>
          <a:ext cx="11370364" cy="6738728"/>
        </p:xfrm>
        <a:graphic>
          <a:graphicData uri="http://schemas.openxmlformats.org/drawingml/2006/table">
            <a:tbl>
              <a:tblPr firstRow="1" firstCol="1" bandRow="1">
                <a:tableStyleId>{5C22544A-7EE6-4342-B048-85BDC9FD1C3A}</a:tableStyleId>
              </a:tblPr>
              <a:tblGrid>
                <a:gridCol w="2841983">
                  <a:extLst>
                    <a:ext uri="{9D8B030D-6E8A-4147-A177-3AD203B41FA5}">
                      <a16:colId xmlns:a16="http://schemas.microsoft.com/office/drawing/2014/main" val="1575552697"/>
                    </a:ext>
                  </a:extLst>
                </a:gridCol>
                <a:gridCol w="2841983">
                  <a:extLst>
                    <a:ext uri="{9D8B030D-6E8A-4147-A177-3AD203B41FA5}">
                      <a16:colId xmlns:a16="http://schemas.microsoft.com/office/drawing/2014/main" val="166046241"/>
                    </a:ext>
                  </a:extLst>
                </a:gridCol>
                <a:gridCol w="2843199">
                  <a:extLst>
                    <a:ext uri="{9D8B030D-6E8A-4147-A177-3AD203B41FA5}">
                      <a16:colId xmlns:a16="http://schemas.microsoft.com/office/drawing/2014/main" val="3863125217"/>
                    </a:ext>
                  </a:extLst>
                </a:gridCol>
                <a:gridCol w="2843199">
                  <a:extLst>
                    <a:ext uri="{9D8B030D-6E8A-4147-A177-3AD203B41FA5}">
                      <a16:colId xmlns:a16="http://schemas.microsoft.com/office/drawing/2014/main" val="1802077121"/>
                    </a:ext>
                  </a:extLst>
                </a:gridCol>
              </a:tblGrid>
              <a:tr h="435521">
                <a:tc gridSpan="4">
                  <a:txBody>
                    <a:bodyPr/>
                    <a:lstStyle/>
                    <a:p>
                      <a:pPr marL="0" marR="0">
                        <a:lnSpc>
                          <a:spcPct val="107000"/>
                        </a:lnSpc>
                        <a:spcBef>
                          <a:spcPts val="0"/>
                        </a:spcBef>
                        <a:spcAft>
                          <a:spcPts val="0"/>
                        </a:spcAft>
                      </a:pPr>
                      <a:r>
                        <a:rPr lang="en-US" sz="1800" dirty="0">
                          <a:effectLst/>
                        </a:rPr>
                        <a:t>                                                                               Supranational Organizations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0621920"/>
                  </a:ext>
                </a:extLst>
              </a:tr>
              <a:tr h="435521">
                <a:tc>
                  <a:txBody>
                    <a:bodyPr/>
                    <a:lstStyle/>
                    <a:p>
                      <a:pPr marL="0" marR="0">
                        <a:lnSpc>
                          <a:spcPct val="107000"/>
                        </a:lnSpc>
                        <a:spcBef>
                          <a:spcPts val="0"/>
                        </a:spcBef>
                        <a:spcAft>
                          <a:spcPts val="0"/>
                        </a:spcAft>
                      </a:pPr>
                      <a:r>
                        <a:rPr lang="en-US" sz="1800" b="1" dirty="0">
                          <a:effectLst/>
                        </a:rPr>
                        <a:t>Organization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Members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Mission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Headquarters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6752978"/>
                  </a:ext>
                </a:extLst>
              </a:tr>
              <a:tr h="1352321">
                <a:tc>
                  <a:txBody>
                    <a:bodyPr/>
                    <a:lstStyle/>
                    <a:p>
                      <a:pPr marL="0" marR="0">
                        <a:lnSpc>
                          <a:spcPct val="107000"/>
                        </a:lnSpc>
                        <a:spcBef>
                          <a:spcPts val="0"/>
                        </a:spcBef>
                        <a:spcAft>
                          <a:spcPts val="0"/>
                        </a:spcAft>
                      </a:pPr>
                      <a:endParaRPr lang="en-US" sz="1800" b="1" dirty="0">
                        <a:effectLst/>
                      </a:endParaRPr>
                    </a:p>
                    <a:p>
                      <a:pPr marL="0" marR="0">
                        <a:lnSpc>
                          <a:spcPct val="107000"/>
                        </a:lnSpc>
                        <a:spcBef>
                          <a:spcPts val="0"/>
                        </a:spcBef>
                        <a:spcAft>
                          <a:spcPts val="0"/>
                        </a:spcAft>
                      </a:pPr>
                      <a:r>
                        <a:rPr lang="en-US" sz="1800" b="1" dirty="0">
                          <a:effectLst/>
                        </a:rPr>
                        <a:t>United Nations (UN) 1945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193 countries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Taking on issues facing humanity such as peace and security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New York City United States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6152854"/>
                  </a:ext>
                </a:extLst>
              </a:tr>
              <a:tr h="1810723">
                <a:tc>
                  <a:txBody>
                    <a:bodyPr/>
                    <a:lstStyle/>
                    <a:p>
                      <a:pPr marL="0" marR="0">
                        <a:lnSpc>
                          <a:spcPct val="107000"/>
                        </a:lnSpc>
                        <a:spcBef>
                          <a:spcPts val="0"/>
                        </a:spcBef>
                        <a:spcAft>
                          <a:spcPts val="0"/>
                        </a:spcAft>
                      </a:pPr>
                      <a:endParaRPr lang="en-US" sz="1800" b="1" dirty="0">
                        <a:effectLst/>
                      </a:endParaRPr>
                    </a:p>
                    <a:p>
                      <a:pPr marL="0" marR="0">
                        <a:lnSpc>
                          <a:spcPct val="107000"/>
                        </a:lnSpc>
                        <a:spcBef>
                          <a:spcPts val="0"/>
                        </a:spcBef>
                        <a:spcAft>
                          <a:spcPts val="0"/>
                        </a:spcAft>
                      </a:pPr>
                      <a:r>
                        <a:rPr lang="en-US" sz="1800" b="1" dirty="0">
                          <a:effectLst/>
                        </a:rPr>
                        <a:t>North Atlantic Treaty Organization (NATO) 1949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United Sates, Canada, Iceland, Western and Central Europe, and Turkey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The mutual defense of member states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Brussels, Belgium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6230555"/>
                  </a:ext>
                </a:extLst>
              </a:tr>
              <a:tr h="1352321">
                <a:tc>
                  <a:txBody>
                    <a:bodyPr/>
                    <a:lstStyle/>
                    <a:p>
                      <a:pPr marL="0" marR="0">
                        <a:lnSpc>
                          <a:spcPct val="107000"/>
                        </a:lnSpc>
                        <a:spcBef>
                          <a:spcPts val="0"/>
                        </a:spcBef>
                        <a:spcAft>
                          <a:spcPts val="0"/>
                        </a:spcAft>
                      </a:pPr>
                      <a:endParaRPr lang="en-US" sz="1800" b="1" dirty="0">
                        <a:effectLst/>
                      </a:endParaRPr>
                    </a:p>
                    <a:p>
                      <a:pPr marL="0" marR="0">
                        <a:lnSpc>
                          <a:spcPct val="107000"/>
                        </a:lnSpc>
                        <a:spcBef>
                          <a:spcPts val="0"/>
                        </a:spcBef>
                        <a:spcAft>
                          <a:spcPts val="0"/>
                        </a:spcAft>
                      </a:pPr>
                      <a:r>
                        <a:rPr lang="en-US" sz="1800" b="1" dirty="0">
                          <a:effectLst/>
                        </a:rPr>
                        <a:t>European Union (EU) 1993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28 members mostly in Western and Central Europe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The political and economic integration of member states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Brussels, Belgium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697836"/>
                  </a:ext>
                </a:extLst>
              </a:tr>
              <a:tr h="1352321">
                <a:tc>
                  <a:txBody>
                    <a:bodyPr/>
                    <a:lstStyle/>
                    <a:p>
                      <a:pPr marL="0" marR="0">
                        <a:lnSpc>
                          <a:spcPct val="107000"/>
                        </a:lnSpc>
                        <a:spcBef>
                          <a:spcPts val="0"/>
                        </a:spcBef>
                        <a:spcAft>
                          <a:spcPts val="0"/>
                        </a:spcAft>
                      </a:pPr>
                      <a:r>
                        <a:rPr lang="en-US" sz="1800" b="1" dirty="0">
                          <a:effectLst/>
                        </a:rPr>
                        <a:t>North American Free Trade Agreement (NAFTA) 1994)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United States, Canada and Mexico</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Free grade among members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Washington D.C. and Mexico City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0358631"/>
                  </a:ext>
                </a:extLst>
              </a:tr>
            </a:tbl>
          </a:graphicData>
        </a:graphic>
      </p:graphicFrame>
    </p:spTree>
    <p:extLst>
      <p:ext uri="{BB962C8B-B14F-4D97-AF65-F5344CB8AC3E}">
        <p14:creationId xmlns:p14="http://schemas.microsoft.com/office/powerpoint/2010/main" val="3441255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56C0-8899-417B-BAF8-42BEF64E9622}"/>
              </a:ext>
            </a:extLst>
          </p:cNvPr>
          <p:cNvSpPr>
            <a:spLocks noGrp="1"/>
          </p:cNvSpPr>
          <p:nvPr>
            <p:ph type="title"/>
          </p:nvPr>
        </p:nvSpPr>
        <p:spPr>
          <a:xfrm>
            <a:off x="1371600" y="123986"/>
            <a:ext cx="9601200" cy="987506"/>
          </a:xfrm>
        </p:spPr>
        <p:txBody>
          <a:bodyPr/>
          <a:lstStyle/>
          <a:p>
            <a:r>
              <a:rPr lang="en-US" dirty="0"/>
              <a:t>                           </a:t>
            </a:r>
            <a:r>
              <a:rPr lang="en-US" b="1" u="sng" dirty="0">
                <a:solidFill>
                  <a:srgbClr val="006600"/>
                </a:solidFill>
              </a:rPr>
              <a:t>Devolution</a:t>
            </a:r>
          </a:p>
        </p:txBody>
      </p:sp>
      <p:pic>
        <p:nvPicPr>
          <p:cNvPr id="6" name="Content Placeholder 5" descr="A screenshot of a cell phone&#10;&#10;Description automatically generated">
            <a:extLst>
              <a:ext uri="{FF2B5EF4-FFF2-40B4-BE49-F238E27FC236}">
                <a16:creationId xmlns:a16="http://schemas.microsoft.com/office/drawing/2014/main" id="{82862AC8-6951-4E2F-8CAD-0924A440569D}"/>
              </a:ext>
            </a:extLst>
          </p:cNvPr>
          <p:cNvPicPr>
            <a:picLocks noGrp="1" noChangeAspect="1"/>
          </p:cNvPicPr>
          <p:nvPr>
            <p:ph sz="half" idx="1"/>
          </p:nvPr>
        </p:nvPicPr>
        <p:blipFill>
          <a:blip r:embed="rId2"/>
          <a:stretch>
            <a:fillRect/>
          </a:stretch>
        </p:blipFill>
        <p:spPr>
          <a:xfrm>
            <a:off x="743920" y="976393"/>
            <a:ext cx="5352080" cy="5757621"/>
          </a:xfrm>
        </p:spPr>
      </p:pic>
      <p:pic>
        <p:nvPicPr>
          <p:cNvPr id="8" name="Content Placeholder 7" descr="A screenshot of a cell phone&#10;&#10;Description automatically generated">
            <a:extLst>
              <a:ext uri="{FF2B5EF4-FFF2-40B4-BE49-F238E27FC236}">
                <a16:creationId xmlns:a16="http://schemas.microsoft.com/office/drawing/2014/main" id="{254A16F9-E09E-418A-962B-CF7DDD1D0F88}"/>
              </a:ext>
            </a:extLst>
          </p:cNvPr>
          <p:cNvPicPr>
            <a:picLocks noGrp="1" noChangeAspect="1"/>
          </p:cNvPicPr>
          <p:nvPr>
            <p:ph sz="half" idx="2"/>
          </p:nvPr>
        </p:nvPicPr>
        <p:blipFill>
          <a:blip r:embed="rId3"/>
          <a:stretch>
            <a:fillRect/>
          </a:stretch>
        </p:blipFill>
        <p:spPr>
          <a:xfrm>
            <a:off x="6372227" y="1111493"/>
            <a:ext cx="5819774" cy="5757620"/>
          </a:xfrm>
        </p:spPr>
      </p:pic>
    </p:spTree>
    <p:extLst>
      <p:ext uri="{BB962C8B-B14F-4D97-AF65-F5344CB8AC3E}">
        <p14:creationId xmlns:p14="http://schemas.microsoft.com/office/powerpoint/2010/main" val="110963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B68-5FC3-40E8-9C76-315392B83FFC}"/>
              </a:ext>
            </a:extLst>
          </p:cNvPr>
          <p:cNvSpPr>
            <a:spLocks noGrp="1"/>
          </p:cNvSpPr>
          <p:nvPr>
            <p:ph type="title"/>
          </p:nvPr>
        </p:nvSpPr>
        <p:spPr>
          <a:xfrm>
            <a:off x="1371600" y="0"/>
            <a:ext cx="9601200" cy="60960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A4F53BEF-DFA2-47D3-A36C-D58B4E3184B0}"/>
              </a:ext>
            </a:extLst>
          </p:cNvPr>
          <p:cNvPicPr>
            <a:picLocks noGrp="1" noChangeAspect="1"/>
          </p:cNvPicPr>
          <p:nvPr>
            <p:ph idx="1"/>
          </p:nvPr>
        </p:nvPicPr>
        <p:blipFill>
          <a:blip r:embed="rId2"/>
          <a:stretch>
            <a:fillRect/>
          </a:stretch>
        </p:blipFill>
        <p:spPr>
          <a:xfrm>
            <a:off x="748145" y="-1"/>
            <a:ext cx="11443855" cy="7024255"/>
          </a:xfrm>
        </p:spPr>
      </p:pic>
    </p:spTree>
    <p:extLst>
      <p:ext uri="{BB962C8B-B14F-4D97-AF65-F5344CB8AC3E}">
        <p14:creationId xmlns:p14="http://schemas.microsoft.com/office/powerpoint/2010/main" val="41469898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D3E8-CAD4-4640-AE52-A2D4446B25E1}"/>
              </a:ext>
            </a:extLst>
          </p:cNvPr>
          <p:cNvSpPr>
            <a:spLocks noGrp="1"/>
          </p:cNvSpPr>
          <p:nvPr>
            <p:ph type="title"/>
          </p:nvPr>
        </p:nvSpPr>
        <p:spPr>
          <a:xfrm>
            <a:off x="1371600" y="106017"/>
            <a:ext cx="9601200" cy="884583"/>
          </a:xfrm>
        </p:spPr>
        <p:txBody>
          <a:bodyPr/>
          <a:lstStyle/>
          <a:p>
            <a:r>
              <a:rPr lang="en-US" dirty="0"/>
              <a:t>                         </a:t>
            </a:r>
            <a:r>
              <a:rPr lang="en-US" b="1" u="sng" dirty="0">
                <a:solidFill>
                  <a:srgbClr val="C00000"/>
                </a:solidFill>
              </a:rPr>
              <a:t>Devolution</a:t>
            </a:r>
          </a:p>
        </p:txBody>
      </p:sp>
      <p:sp>
        <p:nvSpPr>
          <p:cNvPr id="3" name="Content Placeholder 2">
            <a:extLst>
              <a:ext uri="{FF2B5EF4-FFF2-40B4-BE49-F238E27FC236}">
                <a16:creationId xmlns:a16="http://schemas.microsoft.com/office/drawing/2014/main" id="{556A345D-810F-49EC-AC81-5E9F76601281}"/>
              </a:ext>
            </a:extLst>
          </p:cNvPr>
          <p:cNvSpPr>
            <a:spLocks noGrp="1"/>
          </p:cNvSpPr>
          <p:nvPr>
            <p:ph sz="half" idx="1"/>
          </p:nvPr>
        </p:nvSpPr>
        <p:spPr>
          <a:xfrm>
            <a:off x="821635" y="990601"/>
            <a:ext cx="4997751" cy="5648738"/>
          </a:xfrm>
        </p:spPr>
        <p:txBody>
          <a:bodyPr/>
          <a:lstStyle/>
          <a:p>
            <a:r>
              <a:rPr lang="en-US" sz="2800" b="1" u="sng" dirty="0">
                <a:solidFill>
                  <a:srgbClr val="C00000"/>
                </a:solidFill>
              </a:rPr>
              <a:t>Devolution</a:t>
            </a:r>
            <a:r>
              <a:rPr lang="en-US" sz="2800" dirty="0"/>
              <a:t> </a:t>
            </a:r>
            <a:r>
              <a:rPr lang="en-US" sz="2800" b="1" dirty="0"/>
              <a:t>is when a central government transfers powers to a local government.</a:t>
            </a:r>
          </a:p>
          <a:p>
            <a:r>
              <a:rPr lang="en-US" sz="2800" b="1" dirty="0"/>
              <a:t>The process whereby regions within a state demand and gain political strength and growing autonomy at the expense of the federal government</a:t>
            </a:r>
          </a:p>
          <a:p>
            <a:r>
              <a:rPr lang="en-US" sz="2800" b="1" dirty="0"/>
              <a:t>The disintegration of a state along regional lines</a:t>
            </a:r>
          </a:p>
          <a:p>
            <a:endParaRPr lang="en-US" dirty="0"/>
          </a:p>
        </p:txBody>
      </p:sp>
      <p:sp>
        <p:nvSpPr>
          <p:cNvPr id="4" name="Content Placeholder 3">
            <a:extLst>
              <a:ext uri="{FF2B5EF4-FFF2-40B4-BE49-F238E27FC236}">
                <a16:creationId xmlns:a16="http://schemas.microsoft.com/office/drawing/2014/main" id="{9FC3CF9B-7D31-4CF7-A2FE-5FB3BCA339E3}"/>
              </a:ext>
            </a:extLst>
          </p:cNvPr>
          <p:cNvSpPr>
            <a:spLocks noGrp="1"/>
          </p:cNvSpPr>
          <p:nvPr>
            <p:ph sz="half" idx="2"/>
          </p:nvPr>
        </p:nvSpPr>
        <p:spPr>
          <a:xfrm>
            <a:off x="6525403" y="1126435"/>
            <a:ext cx="5573832" cy="5512904"/>
          </a:xfrm>
        </p:spPr>
        <p:txBody>
          <a:bodyPr/>
          <a:lstStyle/>
          <a:p>
            <a:r>
              <a:rPr lang="en-US" sz="2400" b="1" u="sng" dirty="0">
                <a:solidFill>
                  <a:srgbClr val="C00000"/>
                </a:solidFill>
              </a:rPr>
              <a:t>Factors that lead to the devolution of states</a:t>
            </a:r>
          </a:p>
          <a:p>
            <a:pPr marL="0" indent="0">
              <a:buNone/>
            </a:pPr>
            <a:r>
              <a:rPr lang="en-US" sz="2400" b="1" u="sng" dirty="0">
                <a:solidFill>
                  <a:schemeClr val="tx1"/>
                </a:solidFill>
              </a:rPr>
              <a:t>The division of groups by</a:t>
            </a:r>
          </a:p>
          <a:p>
            <a:r>
              <a:rPr lang="en-US" sz="2400" b="1" dirty="0">
                <a:solidFill>
                  <a:srgbClr val="7030A0"/>
                </a:solidFill>
              </a:rPr>
              <a:t>Physical geography:</a:t>
            </a:r>
          </a:p>
          <a:p>
            <a:r>
              <a:rPr lang="en-US" sz="2400" b="1" dirty="0">
                <a:solidFill>
                  <a:srgbClr val="006600"/>
                </a:solidFill>
              </a:rPr>
              <a:t>Ethnic separatism</a:t>
            </a:r>
          </a:p>
          <a:p>
            <a:r>
              <a:rPr lang="en-US" sz="2400" b="1" dirty="0">
                <a:solidFill>
                  <a:srgbClr val="000066"/>
                </a:solidFill>
              </a:rPr>
              <a:t>Ethnic Cleansing</a:t>
            </a:r>
          </a:p>
          <a:p>
            <a:r>
              <a:rPr lang="en-US" sz="2400" b="1" dirty="0">
                <a:solidFill>
                  <a:srgbClr val="CC0066"/>
                </a:solidFill>
              </a:rPr>
              <a:t>Terrorism</a:t>
            </a:r>
          </a:p>
          <a:p>
            <a:r>
              <a:rPr lang="en-US" sz="2400" b="1" dirty="0">
                <a:solidFill>
                  <a:srgbClr val="0066CC"/>
                </a:solidFill>
              </a:rPr>
              <a:t>Economic  and social problems</a:t>
            </a:r>
          </a:p>
          <a:p>
            <a:r>
              <a:rPr lang="en-US" sz="2400" b="1" dirty="0">
                <a:solidFill>
                  <a:srgbClr val="339933"/>
                </a:solidFill>
              </a:rPr>
              <a:t>Irredentism</a:t>
            </a:r>
            <a:r>
              <a:rPr lang="en-US" sz="2400" b="1" dirty="0"/>
              <a:t>  </a:t>
            </a:r>
          </a:p>
          <a:p>
            <a:pPr marL="0" indent="0">
              <a:buNone/>
            </a:pPr>
            <a:endParaRPr lang="en-US" dirty="0"/>
          </a:p>
        </p:txBody>
      </p:sp>
    </p:spTree>
    <p:extLst>
      <p:ext uri="{BB962C8B-B14F-4D97-AF65-F5344CB8AC3E}">
        <p14:creationId xmlns:p14="http://schemas.microsoft.com/office/powerpoint/2010/main" val="1588147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5A66-824C-4A80-BA3A-9D37DA6D858F}"/>
              </a:ext>
            </a:extLst>
          </p:cNvPr>
          <p:cNvSpPr>
            <a:spLocks noGrp="1"/>
          </p:cNvSpPr>
          <p:nvPr>
            <p:ph type="title"/>
          </p:nvPr>
        </p:nvSpPr>
        <p:spPr>
          <a:xfrm>
            <a:off x="1371600" y="0"/>
            <a:ext cx="9601200" cy="852407"/>
          </a:xfrm>
        </p:spPr>
        <p:txBody>
          <a:bodyPr/>
          <a:lstStyle/>
          <a:p>
            <a:r>
              <a:rPr lang="en-US" dirty="0"/>
              <a:t>             </a:t>
            </a:r>
            <a:r>
              <a:rPr lang="en-US" b="1" i="1" u="sng" dirty="0">
                <a:solidFill>
                  <a:srgbClr val="C00000"/>
                </a:solidFill>
              </a:rPr>
              <a:t>Forces leading to devolution</a:t>
            </a:r>
          </a:p>
        </p:txBody>
      </p:sp>
      <p:sp>
        <p:nvSpPr>
          <p:cNvPr id="3" name="Content Placeholder 2">
            <a:extLst>
              <a:ext uri="{FF2B5EF4-FFF2-40B4-BE49-F238E27FC236}">
                <a16:creationId xmlns:a16="http://schemas.microsoft.com/office/drawing/2014/main" id="{EFFFA8F9-2A5B-46C8-AE35-EE6724BB3289}"/>
              </a:ext>
            </a:extLst>
          </p:cNvPr>
          <p:cNvSpPr>
            <a:spLocks noGrp="1"/>
          </p:cNvSpPr>
          <p:nvPr>
            <p:ph idx="1"/>
          </p:nvPr>
        </p:nvSpPr>
        <p:spPr>
          <a:xfrm>
            <a:off x="914400" y="1131376"/>
            <a:ext cx="11277600" cy="5579390"/>
          </a:xfrm>
        </p:spPr>
        <p:txBody>
          <a:bodyPr>
            <a:normAutofit lnSpcReduction="10000"/>
          </a:bodyPr>
          <a:lstStyle/>
          <a:p>
            <a:r>
              <a:rPr lang="en-US" b="1" i="1" u="sng" dirty="0">
                <a:solidFill>
                  <a:srgbClr val="C00000"/>
                </a:solidFill>
              </a:rPr>
              <a:t>Physical Geography</a:t>
            </a:r>
            <a:r>
              <a:rPr lang="en-US" dirty="0"/>
              <a:t>: </a:t>
            </a:r>
            <a:r>
              <a:rPr lang="en-US" b="1" dirty="0">
                <a:solidFill>
                  <a:srgbClr val="000099"/>
                </a:solidFill>
              </a:rPr>
              <a:t>of a region can cause isolation and increase the likelihood of devolution: such as deserts, plateaus and large, mountains and large bodies of water</a:t>
            </a:r>
          </a:p>
          <a:p>
            <a:r>
              <a:rPr lang="en-US" b="1" i="1" u="sng" dirty="0">
                <a:solidFill>
                  <a:srgbClr val="C00000"/>
                </a:solidFill>
              </a:rPr>
              <a:t>Ethnic separatism</a:t>
            </a:r>
            <a:r>
              <a:rPr lang="en-US" dirty="0"/>
              <a:t>: </a:t>
            </a:r>
            <a:r>
              <a:rPr lang="en-US" b="1" dirty="0">
                <a:solidFill>
                  <a:srgbClr val="006600"/>
                </a:solidFill>
              </a:rPr>
              <a:t>Many ethnic separatist movements through the world take place with specific regional lines within states. Ethnic groups and minorities are often concentrated in specific regions, and can lead o independence movements. In order to maintain unity, the central government will grant more authority to these ethnic regions. Example: Spain with the Basques and Catalans, two culturally and linguistically distinct groups within Spain. If the national government imposes more restrictions throughout the country then the Basques and Catalans may intensify their desire for independence and if it allows more local autonomy, it hopes the desire for independence will subside </a:t>
            </a:r>
          </a:p>
          <a:p>
            <a:r>
              <a:rPr lang="en-US" b="1" i="1" u="sng" dirty="0">
                <a:solidFill>
                  <a:srgbClr val="C00000"/>
                </a:solidFill>
              </a:rPr>
              <a:t>Terrorism</a:t>
            </a:r>
            <a:r>
              <a:rPr lang="en-US" b="1" dirty="0"/>
              <a:t> </a:t>
            </a:r>
            <a:r>
              <a:rPr lang="en-US" b="1" dirty="0">
                <a:solidFill>
                  <a:srgbClr val="7030A0"/>
                </a:solidFill>
              </a:rPr>
              <a:t>is organized violence aimed at government and civilian targets intended to create fear in furtherance of political aims. It is most commonly used by non-governmental groups that do not have an army. Ethnic separatist groups employ terrorist tactics in hopes of achieving devolution.. Example The Basque or ETA in Spain. On a global scale, terrorism often has its roots in specific regions or countries. Terrorist groups seeking power and recognition within a country can expand their operations across international boarders and even on a global scale. Example Al Qaeda has its roots among Sunni Muslim's fighting against the Soviet  occupation of Afghanistan in the 1980’s, However, in 1996 Al Qaeda directed its aggression towards the United States to protest US support of Saudi Arabia and Israel A series of attacks in eastern Africa and Arabian Peninsula in the 1990’s culminated in the attacks on the World Trade Center and Pentagon on September 11, 2001</a:t>
            </a:r>
          </a:p>
        </p:txBody>
      </p:sp>
    </p:spTree>
    <p:extLst>
      <p:ext uri="{BB962C8B-B14F-4D97-AF65-F5344CB8AC3E}">
        <p14:creationId xmlns:p14="http://schemas.microsoft.com/office/powerpoint/2010/main" val="2841538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50DC-CCB2-4E7C-8B27-7E2D6DEFF44C}"/>
              </a:ext>
            </a:extLst>
          </p:cNvPr>
          <p:cNvSpPr>
            <a:spLocks noGrp="1"/>
          </p:cNvSpPr>
          <p:nvPr>
            <p:ph type="title"/>
          </p:nvPr>
        </p:nvSpPr>
        <p:spPr>
          <a:xfrm>
            <a:off x="1371600" y="0"/>
            <a:ext cx="9601200" cy="990600"/>
          </a:xfrm>
        </p:spPr>
        <p:txBody>
          <a:bodyPr/>
          <a:lstStyle/>
          <a:p>
            <a:r>
              <a:rPr lang="en-US" b="1" i="1" dirty="0">
                <a:solidFill>
                  <a:srgbClr val="C00000"/>
                </a:solidFill>
              </a:rPr>
              <a:t>          </a:t>
            </a:r>
            <a:r>
              <a:rPr lang="en-US" b="1" i="1" u="sng" dirty="0">
                <a:solidFill>
                  <a:srgbClr val="C00000"/>
                </a:solidFill>
              </a:rPr>
              <a:t>Forces leading to devolution</a:t>
            </a:r>
            <a:endParaRPr lang="en-US" dirty="0"/>
          </a:p>
        </p:txBody>
      </p:sp>
      <p:sp>
        <p:nvSpPr>
          <p:cNvPr id="3" name="Content Placeholder 2">
            <a:extLst>
              <a:ext uri="{FF2B5EF4-FFF2-40B4-BE49-F238E27FC236}">
                <a16:creationId xmlns:a16="http://schemas.microsoft.com/office/drawing/2014/main" id="{57AC3061-6E03-4B1C-883F-C973941CA2B2}"/>
              </a:ext>
            </a:extLst>
          </p:cNvPr>
          <p:cNvSpPr>
            <a:spLocks noGrp="1"/>
          </p:cNvSpPr>
          <p:nvPr>
            <p:ph sz="half" idx="1"/>
          </p:nvPr>
        </p:nvSpPr>
        <p:spPr>
          <a:xfrm>
            <a:off x="852407" y="990600"/>
            <a:ext cx="5408908" cy="5627175"/>
          </a:xfrm>
        </p:spPr>
        <p:txBody>
          <a:bodyPr>
            <a:normAutofit fontScale="92500" lnSpcReduction="10000"/>
          </a:bodyPr>
          <a:lstStyle/>
          <a:p>
            <a:r>
              <a:rPr lang="en-US" b="1" i="1" u="sng" dirty="0">
                <a:solidFill>
                  <a:srgbClr val="C00000"/>
                </a:solidFill>
              </a:rPr>
              <a:t>Economics:</a:t>
            </a:r>
          </a:p>
          <a:p>
            <a:r>
              <a:rPr lang="en-US" b="1" dirty="0">
                <a:solidFill>
                  <a:srgbClr val="006600"/>
                </a:solidFill>
              </a:rPr>
              <a:t>Control of natural resources such as mineral deposits can promote regions and countries to advocate for devolution. People in one region might want to use locally produced wealth for local benefits, such as better schools, infrastructure and health care – or simply to lower taxes. The central government might argue that these resources should benefit the entire country</a:t>
            </a:r>
          </a:p>
          <a:p>
            <a:r>
              <a:rPr lang="en-US" b="1" u="sng" dirty="0">
                <a:solidFill>
                  <a:srgbClr val="C00000"/>
                </a:solidFill>
              </a:rPr>
              <a:t>Example</a:t>
            </a:r>
            <a:r>
              <a:rPr lang="en-US" b="1" dirty="0">
                <a:solidFill>
                  <a:srgbClr val="006600"/>
                </a:solidFill>
              </a:rPr>
              <a:t>: Many tribal groups in the Amazon River basin of Brazil object to the extraction of resources and the development of the rainforest without local communities benefiting and being part of the decision-making process, </a:t>
            </a:r>
          </a:p>
          <a:p>
            <a:r>
              <a:rPr lang="en-US" b="1" u="sng" dirty="0">
                <a:solidFill>
                  <a:srgbClr val="C00000"/>
                </a:solidFill>
              </a:rPr>
              <a:t>Example: </a:t>
            </a:r>
            <a:r>
              <a:rPr lang="en-US" b="1" dirty="0">
                <a:solidFill>
                  <a:srgbClr val="006600"/>
                </a:solidFill>
              </a:rPr>
              <a:t>In Scotland, revenues from the North Sea oil helped to fuel talk of independence from the United Kingdom. In 2014 Scotland narrowly voted to remain part of the United Kingdom</a:t>
            </a:r>
          </a:p>
        </p:txBody>
      </p:sp>
      <p:sp>
        <p:nvSpPr>
          <p:cNvPr id="4" name="Content Placeholder 3">
            <a:extLst>
              <a:ext uri="{FF2B5EF4-FFF2-40B4-BE49-F238E27FC236}">
                <a16:creationId xmlns:a16="http://schemas.microsoft.com/office/drawing/2014/main" id="{5525267B-3F1F-4A2A-B2CA-9366BA5FA9A0}"/>
              </a:ext>
            </a:extLst>
          </p:cNvPr>
          <p:cNvSpPr>
            <a:spLocks noGrp="1"/>
          </p:cNvSpPr>
          <p:nvPr>
            <p:ph sz="half" idx="2"/>
          </p:nvPr>
        </p:nvSpPr>
        <p:spPr>
          <a:xfrm>
            <a:off x="6525402" y="990600"/>
            <a:ext cx="5666597" cy="5867399"/>
          </a:xfrm>
        </p:spPr>
        <p:txBody>
          <a:bodyPr>
            <a:normAutofit fontScale="92500" lnSpcReduction="10000"/>
          </a:bodyPr>
          <a:lstStyle/>
          <a:p>
            <a:r>
              <a:rPr lang="en-US" b="1" i="1" u="sng" dirty="0">
                <a:solidFill>
                  <a:srgbClr val="C00000"/>
                </a:solidFill>
              </a:rPr>
              <a:t>Social Issues:</a:t>
            </a:r>
          </a:p>
          <a:p>
            <a:r>
              <a:rPr lang="en-US" b="1" dirty="0">
                <a:solidFill>
                  <a:srgbClr val="002060"/>
                </a:solidFill>
              </a:rPr>
              <a:t>Social Devolution often follow geographic divisions between religious, linguistic, and historical regions. Countries experiencing social devolution usually have concentrated pockets of a specific religion or distinct spoken language by the local inhabitants' Federal systems, as in the U.S and Canada, allow local governments to maintain their distinct languages and religions</a:t>
            </a:r>
            <a:r>
              <a:rPr lang="en-US" b="1" i="1" u="sng" dirty="0">
                <a:solidFill>
                  <a:srgbClr val="C00000"/>
                </a:solidFill>
              </a:rPr>
              <a:t>.</a:t>
            </a:r>
          </a:p>
          <a:p>
            <a:r>
              <a:rPr lang="en-US" b="1" i="1" u="sng" dirty="0">
                <a:solidFill>
                  <a:srgbClr val="C00000"/>
                </a:solidFill>
              </a:rPr>
              <a:t>Example</a:t>
            </a:r>
            <a:r>
              <a:rPr lang="en-US" b="1" dirty="0">
                <a:solidFill>
                  <a:srgbClr val="002060"/>
                </a:solidFill>
              </a:rPr>
              <a:t>:: Belgium where the country is split into the Flemish speaking north called Flanders and the French. speaking south called Wallonia. As a result of linguistic, cultural and economic differences the country is sharply divided. Each region has its won institutions and many people identify themselves as Flemish or Walloon, rather than Belgian. The future of Belgium as a single country may be in doubt </a:t>
            </a:r>
          </a:p>
          <a:p>
            <a:endParaRPr lang="en-US" dirty="0"/>
          </a:p>
        </p:txBody>
      </p:sp>
    </p:spTree>
    <p:extLst>
      <p:ext uri="{BB962C8B-B14F-4D97-AF65-F5344CB8AC3E}">
        <p14:creationId xmlns:p14="http://schemas.microsoft.com/office/powerpoint/2010/main" val="873369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8029-BFFE-4105-980D-096AB482BBB9}"/>
              </a:ext>
            </a:extLst>
          </p:cNvPr>
          <p:cNvSpPr>
            <a:spLocks noGrp="1"/>
          </p:cNvSpPr>
          <p:nvPr>
            <p:ph type="title"/>
          </p:nvPr>
        </p:nvSpPr>
        <p:spPr>
          <a:xfrm>
            <a:off x="867905" y="0"/>
            <a:ext cx="11324095" cy="990600"/>
          </a:xfrm>
        </p:spPr>
        <p:txBody>
          <a:bodyPr/>
          <a:lstStyle/>
          <a:p>
            <a:r>
              <a:rPr lang="en-US" dirty="0"/>
              <a:t>                </a:t>
            </a:r>
            <a:r>
              <a:rPr lang="en-US" b="1" i="1" u="sng" dirty="0">
                <a:solidFill>
                  <a:srgbClr val="C00000"/>
                </a:solidFill>
              </a:rPr>
              <a:t>Devolution and Fragmentation</a:t>
            </a:r>
          </a:p>
        </p:txBody>
      </p:sp>
      <p:sp>
        <p:nvSpPr>
          <p:cNvPr id="3" name="Content Placeholder 2">
            <a:extLst>
              <a:ext uri="{FF2B5EF4-FFF2-40B4-BE49-F238E27FC236}">
                <a16:creationId xmlns:a16="http://schemas.microsoft.com/office/drawing/2014/main" id="{988C990B-BE82-4FF1-8A6F-9E096110933E}"/>
              </a:ext>
            </a:extLst>
          </p:cNvPr>
          <p:cNvSpPr>
            <a:spLocks noGrp="1"/>
          </p:cNvSpPr>
          <p:nvPr>
            <p:ph idx="1"/>
          </p:nvPr>
        </p:nvSpPr>
        <p:spPr>
          <a:xfrm>
            <a:off x="733585" y="990599"/>
            <a:ext cx="11324095" cy="5642675"/>
          </a:xfrm>
        </p:spPr>
        <p:txBody>
          <a:bodyPr>
            <a:normAutofit lnSpcReduction="10000"/>
          </a:bodyPr>
          <a:lstStyle/>
          <a:p>
            <a:r>
              <a:rPr lang="en-US" b="1" i="1" u="sng" dirty="0">
                <a:solidFill>
                  <a:srgbClr val="002060"/>
                </a:solidFill>
              </a:rPr>
              <a:t>Autonomous Regions</a:t>
            </a:r>
            <a:r>
              <a:rPr lang="en-US" dirty="0">
                <a:solidFill>
                  <a:srgbClr val="002060"/>
                </a:solidFill>
              </a:rPr>
              <a:t>: </a:t>
            </a:r>
            <a:r>
              <a:rPr lang="en-US" b="1" dirty="0">
                <a:solidFill>
                  <a:srgbClr val="002060"/>
                </a:solidFill>
              </a:rPr>
              <a:t>have their own local and legislative bodies to govern a region with a population that is an ethnic minority within the entire country. These regions handle their own day to day governance, they are not fully independent from the state in which they are located. EX: the Navajo Nation in the United States based on their heritage, The Jewish Autonomous Oblast in eastern Russia based or religion, Both Federal states, such as India and unitary states such as China include autonomous states</a:t>
            </a:r>
          </a:p>
          <a:p>
            <a:r>
              <a:rPr lang="en-US" b="1" i="1" u="sng" dirty="0">
                <a:solidFill>
                  <a:srgbClr val="CC0066"/>
                </a:solidFill>
              </a:rPr>
              <a:t>Sub nationalism</a:t>
            </a:r>
            <a:r>
              <a:rPr lang="en-US" b="1" dirty="0">
                <a:solidFill>
                  <a:srgbClr val="CC0066"/>
                </a:solidFill>
              </a:rPr>
              <a:t>: People in autonomous regions usually have a great deal of local power but give their primary allegiance to the national state. In contrast, sub nationalism describes people who  have a primary allegiance to a traditional group or ethnic. Many French speaking people in Quebec Canada are </a:t>
            </a:r>
            <a:r>
              <a:rPr lang="en-US" b="1" dirty="0" err="1">
                <a:solidFill>
                  <a:srgbClr val="CC0066"/>
                </a:solidFill>
              </a:rPr>
              <a:t>subnationalist</a:t>
            </a:r>
            <a:r>
              <a:rPr lang="en-US" b="1" dirty="0">
                <a:solidFill>
                  <a:srgbClr val="CC0066"/>
                </a:solidFill>
              </a:rPr>
              <a:t>, They feel a stronger loyalty to Quebec than to Canada. Many countries include several subnational groups as a result of wars, shifting borders, and movement of people. </a:t>
            </a:r>
            <a:r>
              <a:rPr lang="en-US" b="1" u="sng" dirty="0">
                <a:solidFill>
                  <a:srgbClr val="CC0066"/>
                </a:solidFill>
              </a:rPr>
              <a:t>These groups have varied types of goals</a:t>
            </a:r>
          </a:p>
          <a:p>
            <a:r>
              <a:rPr lang="en-US" b="1" i="1" u="sng" dirty="0">
                <a:solidFill>
                  <a:srgbClr val="006600"/>
                </a:solidFill>
              </a:rPr>
              <a:t>Equality:</a:t>
            </a:r>
            <a:r>
              <a:rPr lang="en-US" dirty="0">
                <a:solidFill>
                  <a:srgbClr val="006600"/>
                </a:solidFill>
              </a:rPr>
              <a:t> </a:t>
            </a:r>
            <a:r>
              <a:rPr lang="en-US" b="1" dirty="0">
                <a:solidFill>
                  <a:srgbClr val="006600"/>
                </a:solidFill>
              </a:rPr>
              <a:t>In France, citizens of North African ancestry have fought for changes in the law that they are discriminates against them</a:t>
            </a:r>
          </a:p>
          <a:p>
            <a:r>
              <a:rPr lang="en-US" b="1" i="1" u="sng" dirty="0">
                <a:solidFill>
                  <a:srgbClr val="006600"/>
                </a:solidFill>
              </a:rPr>
              <a:t>Independence</a:t>
            </a:r>
            <a:r>
              <a:rPr lang="en-US" dirty="0">
                <a:solidFill>
                  <a:srgbClr val="006600"/>
                </a:solidFill>
              </a:rPr>
              <a:t>: </a:t>
            </a:r>
            <a:r>
              <a:rPr lang="en-US" b="1" dirty="0">
                <a:solidFill>
                  <a:srgbClr val="006600"/>
                </a:solidFill>
              </a:rPr>
              <a:t>In far western China, some members of the Uyghur ethnic group have advocated seceding from China to form a new country, East Turkestan</a:t>
            </a:r>
          </a:p>
          <a:p>
            <a:r>
              <a:rPr lang="en-US" b="1" i="1" u="sng" dirty="0">
                <a:solidFill>
                  <a:srgbClr val="006600"/>
                </a:solidFill>
              </a:rPr>
              <a:t>Changing Countries</a:t>
            </a:r>
            <a:r>
              <a:rPr lang="en-US" dirty="0">
                <a:solidFill>
                  <a:srgbClr val="006600"/>
                </a:solidFill>
              </a:rPr>
              <a:t>: </a:t>
            </a:r>
            <a:r>
              <a:rPr lang="en-US" b="1" dirty="0">
                <a:solidFill>
                  <a:srgbClr val="006600"/>
                </a:solidFill>
              </a:rPr>
              <a:t>In eastern Ukraine, many Russian speaking citizens felt closer ties to Russia than to the rest of Ukraine, Russia invaded and claimed control of this region in 2014. Several thousand died in the fighting</a:t>
            </a:r>
          </a:p>
        </p:txBody>
      </p:sp>
    </p:spTree>
    <p:extLst>
      <p:ext uri="{BB962C8B-B14F-4D97-AF65-F5344CB8AC3E}">
        <p14:creationId xmlns:p14="http://schemas.microsoft.com/office/powerpoint/2010/main" val="1787022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4FAD-C7C0-44A0-8381-99419A0FFF4C}"/>
              </a:ext>
            </a:extLst>
          </p:cNvPr>
          <p:cNvSpPr>
            <a:spLocks noGrp="1"/>
          </p:cNvSpPr>
          <p:nvPr>
            <p:ph type="title"/>
          </p:nvPr>
        </p:nvSpPr>
        <p:spPr>
          <a:xfrm>
            <a:off x="774915" y="123986"/>
            <a:ext cx="11417085" cy="866614"/>
          </a:xfrm>
        </p:spPr>
        <p:txBody>
          <a:bodyPr>
            <a:normAutofit fontScale="90000"/>
          </a:bodyPr>
          <a:lstStyle/>
          <a:p>
            <a:r>
              <a:rPr lang="en-US" b="1" u="sng" dirty="0"/>
              <a:t>Impact of Technology on devolution &amp; fragmentation</a:t>
            </a:r>
          </a:p>
        </p:txBody>
      </p:sp>
      <p:sp>
        <p:nvSpPr>
          <p:cNvPr id="3" name="Content Placeholder 2">
            <a:extLst>
              <a:ext uri="{FF2B5EF4-FFF2-40B4-BE49-F238E27FC236}">
                <a16:creationId xmlns:a16="http://schemas.microsoft.com/office/drawing/2014/main" id="{A2E256C0-6042-4090-864E-8134129CCA98}"/>
              </a:ext>
            </a:extLst>
          </p:cNvPr>
          <p:cNvSpPr>
            <a:spLocks noGrp="1"/>
          </p:cNvSpPr>
          <p:nvPr>
            <p:ph idx="1"/>
          </p:nvPr>
        </p:nvSpPr>
        <p:spPr>
          <a:xfrm>
            <a:off x="774915" y="990600"/>
            <a:ext cx="11251769" cy="5743414"/>
          </a:xfrm>
        </p:spPr>
        <p:txBody>
          <a:bodyPr>
            <a:normAutofit lnSpcReduction="10000"/>
          </a:bodyPr>
          <a:lstStyle/>
          <a:p>
            <a:r>
              <a:rPr lang="en-US" sz="2400" b="1" dirty="0">
                <a:solidFill>
                  <a:srgbClr val="C00000"/>
                </a:solidFill>
              </a:rPr>
              <a:t>The internet, social media, and the ease of jet travel have had varied effects on how people relate to each other around the world they have</a:t>
            </a:r>
          </a:p>
          <a:p>
            <a:r>
              <a:rPr lang="en-US" sz="2400" b="1" dirty="0">
                <a:solidFill>
                  <a:srgbClr val="003300"/>
                </a:solidFill>
              </a:rPr>
              <a:t>Promoted globalization by connecting people across boundaries</a:t>
            </a:r>
          </a:p>
          <a:p>
            <a:r>
              <a:rPr lang="en-US" sz="2400" b="1" dirty="0">
                <a:solidFill>
                  <a:srgbClr val="002060"/>
                </a:solidFill>
              </a:rPr>
              <a:t>Weakened globalization by helping subnational groups to organize</a:t>
            </a:r>
          </a:p>
          <a:p>
            <a:r>
              <a:rPr lang="en-US" sz="2400" b="1" dirty="0">
                <a:solidFill>
                  <a:srgbClr val="7030A0"/>
                </a:solidFill>
              </a:rPr>
              <a:t>Supported </a:t>
            </a:r>
            <a:r>
              <a:rPr lang="en-US" sz="2400" b="1" i="1" u="sng" dirty="0">
                <a:solidFill>
                  <a:schemeClr val="tx1"/>
                </a:solidFill>
              </a:rPr>
              <a:t>democratization,</a:t>
            </a:r>
            <a:r>
              <a:rPr lang="en-US" sz="2400" b="1" dirty="0">
                <a:solidFill>
                  <a:srgbClr val="7030A0"/>
                </a:solidFill>
              </a:rPr>
              <a:t> the transition from autocratic to more representative forms of politics, by helping reform movements to communicate in China, Iran, Egypt, and other countries were the government had tried to limit the spread of information</a:t>
            </a:r>
          </a:p>
          <a:p>
            <a:r>
              <a:rPr lang="en-US" sz="2400" b="1" dirty="0">
                <a:solidFill>
                  <a:srgbClr val="CC0066"/>
                </a:solidFill>
              </a:rPr>
              <a:t>Created a digital divide between counties with and without access to information for either political or infrastructure reasons</a:t>
            </a:r>
          </a:p>
          <a:p>
            <a:r>
              <a:rPr lang="en-US" sz="2400" b="1" dirty="0">
                <a:solidFill>
                  <a:srgbClr val="FF3300"/>
                </a:solidFill>
              </a:rPr>
              <a:t>Increase time space compression, the social and psychological; effects of faster movement of information over space in a shorter period of time</a:t>
            </a:r>
          </a:p>
          <a:p>
            <a:r>
              <a:rPr lang="en-US" sz="2400" b="1" u="sng" dirty="0">
                <a:solidFill>
                  <a:schemeClr val="tx1"/>
                </a:solidFill>
              </a:rPr>
              <a:t>Global communications technology </a:t>
            </a:r>
            <a:r>
              <a:rPr lang="en-US" sz="2400" b="1" dirty="0">
                <a:solidFill>
                  <a:srgbClr val="FF0066"/>
                </a:solidFill>
              </a:rPr>
              <a:t>may bring in new ideas that act as centrifugal forces, whereas state-controlled media is utilized as a centripetal force to present a common message.</a:t>
            </a:r>
          </a:p>
          <a:p>
            <a:endParaRPr lang="en-US" sz="2400" b="1" dirty="0">
              <a:solidFill>
                <a:srgbClr val="FF3300"/>
              </a:solidFill>
            </a:endParaRPr>
          </a:p>
        </p:txBody>
      </p:sp>
    </p:spTree>
    <p:extLst>
      <p:ext uri="{BB962C8B-B14F-4D97-AF65-F5344CB8AC3E}">
        <p14:creationId xmlns:p14="http://schemas.microsoft.com/office/powerpoint/2010/main" val="2077985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96D-74A5-47B1-AFF4-CE137E1646CD}"/>
              </a:ext>
            </a:extLst>
          </p:cNvPr>
          <p:cNvSpPr>
            <a:spLocks noGrp="1"/>
          </p:cNvSpPr>
          <p:nvPr>
            <p:ph type="title"/>
          </p:nvPr>
        </p:nvSpPr>
        <p:spPr>
          <a:xfrm>
            <a:off x="742950" y="1"/>
            <a:ext cx="10229850" cy="901148"/>
          </a:xfrm>
        </p:spPr>
        <p:txBody>
          <a:bodyPr/>
          <a:lstStyle/>
          <a:p>
            <a:r>
              <a:rPr lang="en-US" b="1" u="sng" dirty="0">
                <a:solidFill>
                  <a:srgbClr val="C00000"/>
                </a:solidFill>
              </a:rPr>
              <a:t>Why devolution Occurs </a:t>
            </a:r>
          </a:p>
        </p:txBody>
      </p:sp>
      <p:pic>
        <p:nvPicPr>
          <p:cNvPr id="5" name="Content Placeholder 4">
            <a:extLst>
              <a:ext uri="{FF2B5EF4-FFF2-40B4-BE49-F238E27FC236}">
                <a16:creationId xmlns:a16="http://schemas.microsoft.com/office/drawing/2014/main" id="{7B29E46A-FE3E-4B74-B95D-1E9B6A921F4A}"/>
              </a:ext>
            </a:extLst>
          </p:cNvPr>
          <p:cNvPicPr>
            <a:picLocks noGrp="1" noChangeAspect="1"/>
          </p:cNvPicPr>
          <p:nvPr>
            <p:ph idx="1"/>
          </p:nvPr>
        </p:nvPicPr>
        <p:blipFill>
          <a:blip r:embed="rId2"/>
          <a:stretch>
            <a:fillRect/>
          </a:stretch>
        </p:blipFill>
        <p:spPr>
          <a:xfrm>
            <a:off x="874642" y="901148"/>
            <a:ext cx="11317357" cy="5956852"/>
          </a:xfrm>
        </p:spPr>
      </p:pic>
    </p:spTree>
    <p:extLst>
      <p:ext uri="{BB962C8B-B14F-4D97-AF65-F5344CB8AC3E}">
        <p14:creationId xmlns:p14="http://schemas.microsoft.com/office/powerpoint/2010/main" val="2284140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E5E2-AB1A-45A8-90F6-B1F2D0C72B7D}"/>
              </a:ext>
            </a:extLst>
          </p:cNvPr>
          <p:cNvSpPr>
            <a:spLocks noGrp="1"/>
          </p:cNvSpPr>
          <p:nvPr>
            <p:ph type="title"/>
          </p:nvPr>
        </p:nvSpPr>
        <p:spPr>
          <a:xfrm>
            <a:off x="1371600" y="0"/>
            <a:ext cx="9601200" cy="967409"/>
          </a:xfrm>
        </p:spPr>
        <p:txBody>
          <a:bodyPr/>
          <a:lstStyle/>
          <a:p>
            <a:r>
              <a:rPr lang="en-US" dirty="0"/>
              <a:t>             Why Devolution Occurs </a:t>
            </a:r>
          </a:p>
        </p:txBody>
      </p:sp>
      <p:pic>
        <p:nvPicPr>
          <p:cNvPr id="6" name="Content Placeholder 5">
            <a:extLst>
              <a:ext uri="{FF2B5EF4-FFF2-40B4-BE49-F238E27FC236}">
                <a16:creationId xmlns:a16="http://schemas.microsoft.com/office/drawing/2014/main" id="{C4BE8CC3-88E3-4175-97E8-6F264CCCFF78}"/>
              </a:ext>
            </a:extLst>
          </p:cNvPr>
          <p:cNvPicPr>
            <a:picLocks noGrp="1" noChangeAspect="1"/>
          </p:cNvPicPr>
          <p:nvPr>
            <p:ph sz="half" idx="1"/>
          </p:nvPr>
        </p:nvPicPr>
        <p:blipFill>
          <a:blip r:embed="rId2"/>
          <a:stretch>
            <a:fillRect/>
          </a:stretch>
        </p:blipFill>
        <p:spPr>
          <a:xfrm>
            <a:off x="662610" y="742122"/>
            <a:ext cx="5433390" cy="6321287"/>
          </a:xfrm>
        </p:spPr>
      </p:pic>
      <p:pic>
        <p:nvPicPr>
          <p:cNvPr id="8" name="Content Placeholder 7">
            <a:extLst>
              <a:ext uri="{FF2B5EF4-FFF2-40B4-BE49-F238E27FC236}">
                <a16:creationId xmlns:a16="http://schemas.microsoft.com/office/drawing/2014/main" id="{50772EF8-6CCD-46BE-B9E3-474265052190}"/>
              </a:ext>
            </a:extLst>
          </p:cNvPr>
          <p:cNvPicPr>
            <a:picLocks noGrp="1" noChangeAspect="1"/>
          </p:cNvPicPr>
          <p:nvPr>
            <p:ph sz="half" idx="2"/>
          </p:nvPr>
        </p:nvPicPr>
        <p:blipFill>
          <a:blip r:embed="rId3"/>
          <a:stretch>
            <a:fillRect/>
          </a:stretch>
        </p:blipFill>
        <p:spPr>
          <a:xfrm>
            <a:off x="6372227" y="742122"/>
            <a:ext cx="5819774" cy="6308033"/>
          </a:xfrm>
        </p:spPr>
      </p:pic>
    </p:spTree>
    <p:extLst>
      <p:ext uri="{BB962C8B-B14F-4D97-AF65-F5344CB8AC3E}">
        <p14:creationId xmlns:p14="http://schemas.microsoft.com/office/powerpoint/2010/main" val="979596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E0FEA-17D9-4974-A56B-F7B28D5F0936}"/>
              </a:ext>
            </a:extLst>
          </p:cNvPr>
          <p:cNvSpPr>
            <a:spLocks noGrp="1"/>
          </p:cNvSpPr>
          <p:nvPr>
            <p:ph type="title"/>
          </p:nvPr>
        </p:nvSpPr>
        <p:spPr>
          <a:xfrm>
            <a:off x="1371600" y="124178"/>
            <a:ext cx="9601200" cy="1083733"/>
          </a:xfrm>
        </p:spPr>
        <p:txBody>
          <a:bodyPr/>
          <a:lstStyle/>
          <a:p>
            <a:r>
              <a:rPr lang="en-US" dirty="0"/>
              <a:t>                  </a:t>
            </a:r>
            <a:r>
              <a:rPr lang="en-US" b="1" i="1" u="sng" dirty="0">
                <a:solidFill>
                  <a:srgbClr val="0066CC"/>
                </a:solidFill>
              </a:rPr>
              <a:t>Centripetal vs Centrifugal</a:t>
            </a:r>
          </a:p>
        </p:txBody>
      </p:sp>
      <p:sp>
        <p:nvSpPr>
          <p:cNvPr id="5" name="Content Placeholder 4">
            <a:extLst>
              <a:ext uri="{FF2B5EF4-FFF2-40B4-BE49-F238E27FC236}">
                <a16:creationId xmlns:a16="http://schemas.microsoft.com/office/drawing/2014/main" id="{2EBF1C97-4E02-4E2A-BD55-850F40272BB2}"/>
              </a:ext>
            </a:extLst>
          </p:cNvPr>
          <p:cNvSpPr>
            <a:spLocks noGrp="1"/>
          </p:cNvSpPr>
          <p:nvPr>
            <p:ph sz="half" idx="1"/>
          </p:nvPr>
        </p:nvSpPr>
        <p:spPr>
          <a:xfrm>
            <a:off x="846667" y="1309511"/>
            <a:ext cx="4972719" cy="5328356"/>
          </a:xfrm>
        </p:spPr>
        <p:txBody>
          <a:bodyPr>
            <a:normAutofit/>
          </a:bodyPr>
          <a:lstStyle/>
          <a:p>
            <a:r>
              <a:rPr lang="en-US" sz="2800" b="1" i="1" u="sng" dirty="0">
                <a:solidFill>
                  <a:srgbClr val="002060"/>
                </a:solidFill>
              </a:rPr>
              <a:t>Centripetal Forces </a:t>
            </a:r>
            <a:r>
              <a:rPr lang="en-US" sz="2800" b="1" dirty="0">
                <a:solidFill>
                  <a:srgbClr val="002060"/>
                </a:solidFill>
              </a:rPr>
              <a:t>are forces that UNITE a nation’s people</a:t>
            </a:r>
          </a:p>
          <a:p>
            <a:r>
              <a:rPr lang="en-US" sz="2800" b="1" dirty="0">
                <a:solidFill>
                  <a:srgbClr val="002060"/>
                </a:solidFill>
              </a:rPr>
              <a:t>Sports Teams (soccer, cricket) </a:t>
            </a:r>
          </a:p>
          <a:p>
            <a:r>
              <a:rPr lang="en-US" sz="2800" b="1" dirty="0">
                <a:solidFill>
                  <a:srgbClr val="002060"/>
                </a:solidFill>
              </a:rPr>
              <a:t>Shared religion / language</a:t>
            </a:r>
          </a:p>
          <a:p>
            <a:r>
              <a:rPr lang="en-US" sz="2800" b="1" dirty="0">
                <a:solidFill>
                  <a:srgbClr val="002060"/>
                </a:solidFill>
              </a:rPr>
              <a:t>Strong charismatic leader </a:t>
            </a:r>
          </a:p>
          <a:p>
            <a:r>
              <a:rPr lang="en-US" sz="2800" b="1" dirty="0">
                <a:solidFill>
                  <a:srgbClr val="002060"/>
                </a:solidFill>
              </a:rPr>
              <a:t>Shared History</a:t>
            </a:r>
          </a:p>
          <a:p>
            <a:r>
              <a:rPr lang="en-US" sz="2800" b="1" dirty="0">
                <a:solidFill>
                  <a:srgbClr val="002060"/>
                </a:solidFill>
              </a:rPr>
              <a:t>Shape of the state (compact)</a:t>
            </a:r>
          </a:p>
        </p:txBody>
      </p:sp>
      <p:sp>
        <p:nvSpPr>
          <p:cNvPr id="6" name="Content Placeholder 5">
            <a:extLst>
              <a:ext uri="{FF2B5EF4-FFF2-40B4-BE49-F238E27FC236}">
                <a16:creationId xmlns:a16="http://schemas.microsoft.com/office/drawing/2014/main" id="{07457134-F561-48FD-8D53-488F95EF2CC0}"/>
              </a:ext>
            </a:extLst>
          </p:cNvPr>
          <p:cNvSpPr>
            <a:spLocks noGrp="1"/>
          </p:cNvSpPr>
          <p:nvPr>
            <p:ph sz="half" idx="2"/>
          </p:nvPr>
        </p:nvSpPr>
        <p:spPr>
          <a:xfrm>
            <a:off x="6525403" y="1207911"/>
            <a:ext cx="5553708" cy="5525911"/>
          </a:xfrm>
        </p:spPr>
        <p:txBody>
          <a:bodyPr>
            <a:normAutofit/>
          </a:bodyPr>
          <a:lstStyle/>
          <a:p>
            <a:r>
              <a:rPr lang="en-US" sz="2800" b="1" i="1" u="sng" dirty="0">
                <a:solidFill>
                  <a:srgbClr val="003300"/>
                </a:solidFill>
              </a:rPr>
              <a:t>Centrifugal Forces </a:t>
            </a:r>
            <a:r>
              <a:rPr lang="en-US" sz="2800" b="1" dirty="0">
                <a:solidFill>
                  <a:srgbClr val="003300"/>
                </a:solidFill>
              </a:rPr>
              <a:t>are forces that DISUNITE a nations’ people</a:t>
            </a:r>
          </a:p>
          <a:p>
            <a:r>
              <a:rPr lang="en-US" sz="2800" b="1" dirty="0">
                <a:solidFill>
                  <a:srgbClr val="003300"/>
                </a:solidFill>
              </a:rPr>
              <a:t>Remember </a:t>
            </a:r>
            <a:r>
              <a:rPr lang="en-US" sz="2800" b="1" dirty="0" err="1">
                <a:solidFill>
                  <a:srgbClr val="003300"/>
                </a:solidFill>
              </a:rPr>
              <a:t>centri</a:t>
            </a:r>
            <a:r>
              <a:rPr lang="en-US" sz="2800" b="1" dirty="0" err="1">
                <a:solidFill>
                  <a:srgbClr val="C00000"/>
                </a:solidFill>
              </a:rPr>
              <a:t>F</a:t>
            </a:r>
            <a:r>
              <a:rPr lang="en-US" sz="2800" b="1" dirty="0" err="1">
                <a:solidFill>
                  <a:srgbClr val="003300"/>
                </a:solidFill>
              </a:rPr>
              <a:t>ugal</a:t>
            </a:r>
            <a:r>
              <a:rPr lang="en-US" sz="2800" b="1" dirty="0">
                <a:solidFill>
                  <a:srgbClr val="003300"/>
                </a:solidFill>
              </a:rPr>
              <a:t> is for </a:t>
            </a:r>
            <a:r>
              <a:rPr lang="en-US" sz="2800" b="1" dirty="0">
                <a:solidFill>
                  <a:srgbClr val="C00000"/>
                </a:solidFill>
              </a:rPr>
              <a:t>F</a:t>
            </a:r>
            <a:r>
              <a:rPr lang="en-US" sz="2800" b="1" dirty="0">
                <a:solidFill>
                  <a:srgbClr val="003300"/>
                </a:solidFill>
              </a:rPr>
              <a:t>ight</a:t>
            </a:r>
          </a:p>
          <a:p>
            <a:r>
              <a:rPr lang="en-US" sz="2800" b="1" dirty="0">
                <a:solidFill>
                  <a:srgbClr val="003300"/>
                </a:solidFill>
              </a:rPr>
              <a:t>Separatists movements</a:t>
            </a:r>
          </a:p>
          <a:p>
            <a:r>
              <a:rPr lang="en-US" sz="2800" b="1" dirty="0">
                <a:solidFill>
                  <a:srgbClr val="003300"/>
                </a:solidFill>
              </a:rPr>
              <a:t>Differing religions / languages</a:t>
            </a:r>
          </a:p>
          <a:p>
            <a:r>
              <a:rPr lang="en-US" sz="2800" b="1" dirty="0">
                <a:solidFill>
                  <a:srgbClr val="003300"/>
                </a:solidFill>
              </a:rPr>
              <a:t>External threat</a:t>
            </a:r>
          </a:p>
          <a:p>
            <a:r>
              <a:rPr lang="en-US" sz="2800" b="1" dirty="0">
                <a:solidFill>
                  <a:srgbClr val="003300"/>
                </a:solidFill>
              </a:rPr>
              <a:t>Shape of state (prorupt / perforated)</a:t>
            </a:r>
          </a:p>
        </p:txBody>
      </p:sp>
    </p:spTree>
    <p:extLst>
      <p:ext uri="{BB962C8B-B14F-4D97-AF65-F5344CB8AC3E}">
        <p14:creationId xmlns:p14="http://schemas.microsoft.com/office/powerpoint/2010/main" val="5017968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CC85-7BE9-4D89-9C14-09F47C7AC4F0}"/>
              </a:ext>
            </a:extLst>
          </p:cNvPr>
          <p:cNvSpPr>
            <a:spLocks noGrp="1"/>
          </p:cNvSpPr>
          <p:nvPr>
            <p:ph type="title"/>
          </p:nvPr>
        </p:nvSpPr>
        <p:spPr>
          <a:xfrm>
            <a:off x="805911" y="0"/>
            <a:ext cx="11251769" cy="1565329"/>
          </a:xfrm>
        </p:spPr>
        <p:txBody>
          <a:bodyPr/>
          <a:lstStyle/>
          <a:p>
            <a:r>
              <a:rPr lang="en-US" b="1" dirty="0">
                <a:solidFill>
                  <a:srgbClr val="C00000"/>
                </a:solidFill>
              </a:rPr>
              <a:t>Centrifugal</a:t>
            </a:r>
            <a:r>
              <a:rPr lang="en-US" b="1" dirty="0">
                <a:solidFill>
                  <a:srgbClr val="339933"/>
                </a:solidFill>
              </a:rPr>
              <a:t> forces work to weaken central authority and cohesiveness</a:t>
            </a:r>
            <a:endParaRPr lang="en-US" dirty="0"/>
          </a:p>
        </p:txBody>
      </p:sp>
      <p:sp>
        <p:nvSpPr>
          <p:cNvPr id="3" name="Content Placeholder 2">
            <a:extLst>
              <a:ext uri="{FF2B5EF4-FFF2-40B4-BE49-F238E27FC236}">
                <a16:creationId xmlns:a16="http://schemas.microsoft.com/office/drawing/2014/main" id="{54D02B1E-69BD-4546-AA1C-E203F6540BA7}"/>
              </a:ext>
            </a:extLst>
          </p:cNvPr>
          <p:cNvSpPr>
            <a:spLocks noGrp="1"/>
          </p:cNvSpPr>
          <p:nvPr>
            <p:ph idx="1"/>
          </p:nvPr>
        </p:nvSpPr>
        <p:spPr>
          <a:xfrm>
            <a:off x="805911" y="1565329"/>
            <a:ext cx="11386089" cy="5114440"/>
          </a:xfrm>
        </p:spPr>
        <p:txBody>
          <a:bodyPr/>
          <a:lstStyle/>
          <a:p>
            <a:r>
              <a:rPr lang="en-US" b="1" i="1" u="sng" dirty="0">
                <a:solidFill>
                  <a:srgbClr val="C00000"/>
                </a:solidFill>
              </a:rPr>
              <a:t>Regionalism</a:t>
            </a:r>
            <a:r>
              <a:rPr lang="en-US" b="1" i="1" u="sng" dirty="0">
                <a:solidFill>
                  <a:srgbClr val="7030A0"/>
                </a:solidFill>
              </a:rPr>
              <a:t> </a:t>
            </a:r>
            <a:r>
              <a:rPr lang="en-US" b="1" dirty="0">
                <a:solidFill>
                  <a:srgbClr val="7030A0"/>
                </a:solidFill>
              </a:rPr>
              <a:t>the belief of practice of regional administrative systems rather than central systems. Often a minority population is concentrated in various pockets of a states and may feel underrepresented and lacking political power, it might pursue a path of separation from the lager state: Canadas French speaking area of Quebec</a:t>
            </a:r>
          </a:p>
          <a:p>
            <a:r>
              <a:rPr lang="en-US" b="1" u="sng" dirty="0">
                <a:solidFill>
                  <a:srgbClr val="C00000"/>
                </a:solidFill>
              </a:rPr>
              <a:t>Economically: </a:t>
            </a:r>
            <a:r>
              <a:rPr lang="en-US" b="1" dirty="0">
                <a:solidFill>
                  <a:srgbClr val="000099"/>
                </a:solidFill>
              </a:rPr>
              <a:t>Globalization has widened the gap between the rich and poor within a state. Example: India is an emerging economic power, but it is not  a strongly united country. Uneven development within a country may lead to divisions between the “haves” and the “have nots”. Uneven development results in uneven benefits, which may result in the separation and fragmentation of a state. Despite rapid economic growth on a global scale, India still has large segments of its population living in abject poverty. This poverty is divided along regional lines</a:t>
            </a:r>
          </a:p>
          <a:p>
            <a:r>
              <a:rPr lang="en-US" b="1" u="sng" dirty="0">
                <a:solidFill>
                  <a:srgbClr val="C00000"/>
                </a:solidFill>
              </a:rPr>
              <a:t>Centrifugal cultural forces </a:t>
            </a:r>
            <a:r>
              <a:rPr lang="en-US" b="1" dirty="0">
                <a:solidFill>
                  <a:srgbClr val="003300"/>
                </a:solidFill>
              </a:rPr>
              <a:t>have intensified as a result of globalization. Declining state sovereignty and economic advances have empowered ethno-national groups to demand more autonomy. For Example fragmentation within Syria and Iraq gave rise to Kurdish independence movements in those countries</a:t>
            </a:r>
          </a:p>
          <a:p>
            <a:endParaRPr lang="en-US" dirty="0"/>
          </a:p>
        </p:txBody>
      </p:sp>
    </p:spTree>
    <p:extLst>
      <p:ext uri="{BB962C8B-B14F-4D97-AF65-F5344CB8AC3E}">
        <p14:creationId xmlns:p14="http://schemas.microsoft.com/office/powerpoint/2010/main" val="2409401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0E5C-6BA7-47BD-A074-074DCD4357A9}"/>
              </a:ext>
            </a:extLst>
          </p:cNvPr>
          <p:cNvSpPr>
            <a:spLocks noGrp="1"/>
          </p:cNvSpPr>
          <p:nvPr>
            <p:ph type="title"/>
          </p:nvPr>
        </p:nvSpPr>
        <p:spPr>
          <a:xfrm>
            <a:off x="774915" y="0"/>
            <a:ext cx="11417085" cy="1503336"/>
          </a:xfrm>
        </p:spPr>
        <p:txBody>
          <a:bodyPr>
            <a:normAutofit/>
          </a:bodyPr>
          <a:lstStyle/>
          <a:p>
            <a:r>
              <a:rPr lang="en-US" sz="3200" b="1" i="1" u="sng" dirty="0">
                <a:solidFill>
                  <a:srgbClr val="C00000"/>
                </a:solidFill>
              </a:rPr>
              <a:t>Centripetal Forces</a:t>
            </a:r>
            <a:r>
              <a:rPr lang="en-US" sz="3200" dirty="0">
                <a:solidFill>
                  <a:schemeClr val="tx1"/>
                </a:solidFill>
              </a:rPr>
              <a:t>: </a:t>
            </a:r>
            <a:r>
              <a:rPr lang="en-US" sz="3200" b="1" dirty="0">
                <a:solidFill>
                  <a:schemeClr val="tx1"/>
                </a:solidFill>
              </a:rPr>
              <a:t>Governments, religious groups, &amp; other institutions use a combination of methods to promote unity in society</a:t>
            </a:r>
          </a:p>
        </p:txBody>
      </p:sp>
      <p:sp>
        <p:nvSpPr>
          <p:cNvPr id="3" name="Content Placeholder 2">
            <a:extLst>
              <a:ext uri="{FF2B5EF4-FFF2-40B4-BE49-F238E27FC236}">
                <a16:creationId xmlns:a16="http://schemas.microsoft.com/office/drawing/2014/main" id="{E104E959-C007-4C47-90C6-B7512346924C}"/>
              </a:ext>
            </a:extLst>
          </p:cNvPr>
          <p:cNvSpPr>
            <a:spLocks noGrp="1"/>
          </p:cNvSpPr>
          <p:nvPr>
            <p:ph idx="1"/>
          </p:nvPr>
        </p:nvSpPr>
        <p:spPr>
          <a:xfrm>
            <a:off x="619931" y="1503335"/>
            <a:ext cx="11417085" cy="5354665"/>
          </a:xfrm>
        </p:spPr>
        <p:txBody>
          <a:bodyPr>
            <a:normAutofit/>
          </a:bodyPr>
          <a:lstStyle/>
          <a:p>
            <a:r>
              <a:rPr lang="en-US" b="1" i="1" u="sng" dirty="0">
                <a:solidFill>
                  <a:srgbClr val="C00000"/>
                </a:solidFill>
              </a:rPr>
              <a:t>Political Identity</a:t>
            </a:r>
            <a:r>
              <a:rPr lang="en-US" b="1" dirty="0">
                <a:solidFill>
                  <a:srgbClr val="C00000"/>
                </a:solidFill>
              </a:rPr>
              <a:t>: </a:t>
            </a:r>
            <a:r>
              <a:rPr lang="en-US" b="1" u="sng" dirty="0">
                <a:solidFill>
                  <a:schemeClr val="tx1"/>
                </a:solidFill>
              </a:rPr>
              <a:t>Governments attempt to build political unity in seral ways:</a:t>
            </a:r>
          </a:p>
          <a:p>
            <a:r>
              <a:rPr lang="en-US" b="1" i="1" u="sng" dirty="0">
                <a:solidFill>
                  <a:srgbClr val="C00000"/>
                </a:solidFill>
              </a:rPr>
              <a:t>Unifying institutions</a:t>
            </a:r>
            <a:r>
              <a:rPr lang="en-US" b="1" dirty="0">
                <a:solidFill>
                  <a:srgbClr val="002060"/>
                </a:solidFill>
              </a:rPr>
              <a:t>, such as schools, promote social cohesion by educating students on the historic accomplishments of the state, Unifying institutions may also promote holidays that are historically significant, such as an independent day, or a day to honor veterans</a:t>
            </a:r>
          </a:p>
          <a:p>
            <a:r>
              <a:rPr lang="en-US" b="1" i="1" u="sng" dirty="0">
                <a:solidFill>
                  <a:srgbClr val="C00000"/>
                </a:solidFill>
              </a:rPr>
              <a:t>Nationalism</a:t>
            </a:r>
            <a:r>
              <a:rPr lang="en-US" b="1" dirty="0">
                <a:solidFill>
                  <a:srgbClr val="003300"/>
                </a:solidFill>
              </a:rPr>
              <a:t>: The strong feelings of patriotism and loyalty one feels towards one’s country, promotes a sense of belonging, even if a country’s population is an ethnically diverse one</a:t>
            </a:r>
          </a:p>
          <a:p>
            <a:r>
              <a:rPr lang="en-US" b="1" dirty="0">
                <a:solidFill>
                  <a:srgbClr val="002060"/>
                </a:solidFill>
              </a:rPr>
              <a:t>The </a:t>
            </a:r>
            <a:r>
              <a:rPr lang="en-US" b="1" i="1" u="sng" dirty="0">
                <a:solidFill>
                  <a:srgbClr val="C00000"/>
                </a:solidFill>
              </a:rPr>
              <a:t>acceptance of rules or laws </a:t>
            </a:r>
            <a:r>
              <a:rPr lang="en-US" b="1" dirty="0">
                <a:solidFill>
                  <a:srgbClr val="002060"/>
                </a:solidFill>
              </a:rPr>
              <a:t>and the promotion of political equality help to reinforce political centripetal forces. Examples of this are governmental administration practices such as a fair legal and judicial system and protection of the populace by the government</a:t>
            </a:r>
          </a:p>
          <a:p>
            <a:r>
              <a:rPr lang="en-US" b="1" i="1" u="sng" dirty="0">
                <a:solidFill>
                  <a:srgbClr val="C00000"/>
                </a:solidFill>
              </a:rPr>
              <a:t>Customs and rituals </a:t>
            </a:r>
            <a:r>
              <a:rPr lang="en-US" b="1" dirty="0">
                <a:solidFill>
                  <a:srgbClr val="003300"/>
                </a:solidFill>
              </a:rPr>
              <a:t>based on citizenship are a common way to promote a sense of common identity. In the US, public school students throughout the country recite the Pledge of Allegiance each day</a:t>
            </a:r>
          </a:p>
        </p:txBody>
      </p:sp>
    </p:spTree>
    <p:extLst>
      <p:ext uri="{BB962C8B-B14F-4D97-AF65-F5344CB8AC3E}">
        <p14:creationId xmlns:p14="http://schemas.microsoft.com/office/powerpoint/2010/main" val="117936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902B-786A-44FC-A33B-9D81E6788385}"/>
              </a:ext>
            </a:extLst>
          </p:cNvPr>
          <p:cNvSpPr>
            <a:spLocks noGrp="1"/>
          </p:cNvSpPr>
          <p:nvPr>
            <p:ph type="title"/>
          </p:nvPr>
        </p:nvSpPr>
        <p:spPr>
          <a:xfrm>
            <a:off x="824247" y="0"/>
            <a:ext cx="11256135" cy="1056068"/>
          </a:xfrm>
        </p:spPr>
        <p:txBody>
          <a:bodyPr/>
          <a:lstStyle/>
          <a:p>
            <a:r>
              <a:rPr lang="en-US" b="1" dirty="0">
                <a:solidFill>
                  <a:srgbClr val="333300"/>
                </a:solidFill>
              </a:rPr>
              <a:t>                          </a:t>
            </a:r>
            <a:r>
              <a:rPr lang="en-US" b="1" u="sng" dirty="0">
                <a:solidFill>
                  <a:srgbClr val="7030A0"/>
                </a:solidFill>
              </a:rPr>
              <a:t>Disputed Territories</a:t>
            </a:r>
            <a:endParaRPr lang="en-US" dirty="0">
              <a:solidFill>
                <a:srgbClr val="7030A0"/>
              </a:solidFill>
            </a:endParaRPr>
          </a:p>
        </p:txBody>
      </p:sp>
      <p:pic>
        <p:nvPicPr>
          <p:cNvPr id="5" name="Content Placeholder 4">
            <a:extLst>
              <a:ext uri="{FF2B5EF4-FFF2-40B4-BE49-F238E27FC236}">
                <a16:creationId xmlns:a16="http://schemas.microsoft.com/office/drawing/2014/main" id="{93DB859E-F564-4BFD-B57E-976F115EF771}"/>
              </a:ext>
            </a:extLst>
          </p:cNvPr>
          <p:cNvPicPr>
            <a:picLocks noGrp="1" noChangeAspect="1"/>
          </p:cNvPicPr>
          <p:nvPr>
            <p:ph idx="1"/>
          </p:nvPr>
        </p:nvPicPr>
        <p:blipFill>
          <a:blip r:embed="rId2"/>
          <a:stretch>
            <a:fillRect/>
          </a:stretch>
        </p:blipFill>
        <p:spPr>
          <a:xfrm>
            <a:off x="824247" y="734097"/>
            <a:ext cx="11367753" cy="6123904"/>
          </a:xfrm>
        </p:spPr>
      </p:pic>
    </p:spTree>
    <p:extLst>
      <p:ext uri="{BB962C8B-B14F-4D97-AF65-F5344CB8AC3E}">
        <p14:creationId xmlns:p14="http://schemas.microsoft.com/office/powerpoint/2010/main" val="526008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9163-0BC0-4601-B24C-7C769CF320DD}"/>
              </a:ext>
            </a:extLst>
          </p:cNvPr>
          <p:cNvSpPr>
            <a:spLocks noGrp="1"/>
          </p:cNvSpPr>
          <p:nvPr>
            <p:ph type="title"/>
          </p:nvPr>
        </p:nvSpPr>
        <p:spPr>
          <a:xfrm>
            <a:off x="867905" y="1"/>
            <a:ext cx="11205275" cy="990600"/>
          </a:xfrm>
        </p:spPr>
        <p:txBody>
          <a:bodyPr>
            <a:normAutofit fontScale="90000"/>
          </a:bodyPr>
          <a:lstStyle/>
          <a:p>
            <a:r>
              <a:rPr lang="en-US" sz="3200" b="1" i="1" u="sng" dirty="0">
                <a:solidFill>
                  <a:srgbClr val="C00000"/>
                </a:solidFill>
              </a:rPr>
              <a:t>Centripetal Forces</a:t>
            </a:r>
            <a:r>
              <a:rPr lang="en-US" sz="3200" b="1" dirty="0"/>
              <a:t>: Governments, religious groups, &amp; other institutions use a combination of methods to promote unity in society</a:t>
            </a:r>
          </a:p>
        </p:txBody>
      </p:sp>
      <p:sp>
        <p:nvSpPr>
          <p:cNvPr id="3" name="Content Placeholder 2">
            <a:extLst>
              <a:ext uri="{FF2B5EF4-FFF2-40B4-BE49-F238E27FC236}">
                <a16:creationId xmlns:a16="http://schemas.microsoft.com/office/drawing/2014/main" id="{D32273F2-C34E-4E71-971F-467B0A6A2518}"/>
              </a:ext>
            </a:extLst>
          </p:cNvPr>
          <p:cNvSpPr>
            <a:spLocks noGrp="1"/>
          </p:cNvSpPr>
          <p:nvPr>
            <p:ph sz="half" idx="1"/>
          </p:nvPr>
        </p:nvSpPr>
        <p:spPr>
          <a:xfrm>
            <a:off x="867905" y="990601"/>
            <a:ext cx="6126998" cy="5867400"/>
          </a:xfrm>
        </p:spPr>
        <p:txBody>
          <a:bodyPr>
            <a:normAutofit/>
          </a:bodyPr>
          <a:lstStyle/>
          <a:p>
            <a:r>
              <a:rPr lang="en-US" b="1" i="1" u="sng" dirty="0">
                <a:solidFill>
                  <a:srgbClr val="C00000"/>
                </a:solidFill>
              </a:rPr>
              <a:t>Economic Development</a:t>
            </a:r>
            <a:r>
              <a:rPr lang="en-US" dirty="0">
                <a:solidFill>
                  <a:srgbClr val="C00000"/>
                </a:solidFill>
              </a:rPr>
              <a:t>:</a:t>
            </a:r>
          </a:p>
          <a:p>
            <a:r>
              <a:rPr lang="en-US" b="1" dirty="0">
                <a:solidFill>
                  <a:srgbClr val="003300"/>
                </a:solidFill>
              </a:rPr>
              <a:t>One of the most effective centripetal forces used by governments throughout history has been </a:t>
            </a:r>
            <a:r>
              <a:rPr lang="en-US" b="1" u="sng" dirty="0">
                <a:solidFill>
                  <a:srgbClr val="003300"/>
                </a:solidFill>
              </a:rPr>
              <a:t>building infrastructure</a:t>
            </a:r>
            <a:r>
              <a:rPr lang="en-US" b="1" dirty="0">
                <a:solidFill>
                  <a:srgbClr val="003300"/>
                </a:solidFill>
              </a:rPr>
              <a:t>. Efficient transportation systems and well constricted roads and railways increase and promote trade, communications, dependence  and other forms of connections among the population within a state. These can increase the overall wealth of the country. However, since they can commonly help one region or one group of people more than others, they can lead to greater conflict</a:t>
            </a:r>
          </a:p>
          <a:p>
            <a:r>
              <a:rPr lang="en-US" b="1" u="sng" dirty="0">
                <a:solidFill>
                  <a:srgbClr val="003300"/>
                </a:solidFill>
              </a:rPr>
              <a:t>Improvements in transportation are one way to promote unity </a:t>
            </a:r>
            <a:r>
              <a:rPr lang="en-US" b="1" dirty="0">
                <a:solidFill>
                  <a:srgbClr val="003300"/>
                </a:solidFill>
              </a:rPr>
              <a:t>by increasing interaction among different ethno-linguistic groups, In addition, advances in communication and trade help eliminate social barriers within a country thus encouraging solidarity among the citizens. Ex: the EU and how goods, workers, and students flow freely across boarders</a:t>
            </a:r>
          </a:p>
        </p:txBody>
      </p:sp>
      <p:sp>
        <p:nvSpPr>
          <p:cNvPr id="4" name="Content Placeholder 3">
            <a:extLst>
              <a:ext uri="{FF2B5EF4-FFF2-40B4-BE49-F238E27FC236}">
                <a16:creationId xmlns:a16="http://schemas.microsoft.com/office/drawing/2014/main" id="{18BE8960-162E-4A73-80E1-05E5058B3103}"/>
              </a:ext>
            </a:extLst>
          </p:cNvPr>
          <p:cNvSpPr>
            <a:spLocks noGrp="1"/>
          </p:cNvSpPr>
          <p:nvPr>
            <p:ph sz="half" idx="2"/>
          </p:nvPr>
        </p:nvSpPr>
        <p:spPr>
          <a:xfrm>
            <a:off x="7113722" y="990601"/>
            <a:ext cx="5078277" cy="5867398"/>
          </a:xfrm>
        </p:spPr>
        <p:txBody>
          <a:bodyPr>
            <a:normAutofit/>
          </a:bodyPr>
          <a:lstStyle/>
          <a:p>
            <a:r>
              <a:rPr lang="en-US" b="1" i="1" u="sng" dirty="0">
                <a:solidFill>
                  <a:srgbClr val="C00000"/>
                </a:solidFill>
              </a:rPr>
              <a:t>Cultural Practices</a:t>
            </a:r>
            <a:r>
              <a:rPr lang="en-US" dirty="0">
                <a:solidFill>
                  <a:srgbClr val="C00000"/>
                </a:solidFill>
              </a:rPr>
              <a:t>: </a:t>
            </a:r>
          </a:p>
          <a:p>
            <a:r>
              <a:rPr lang="en-US" b="1" dirty="0">
                <a:solidFill>
                  <a:srgbClr val="000066"/>
                </a:solidFill>
              </a:rPr>
              <a:t>States with a population that is homogeneous, on that shares a common trait, likely have cultural practices that function as centripetal forces, </a:t>
            </a:r>
          </a:p>
          <a:p>
            <a:r>
              <a:rPr lang="en-US" b="1" u="sng" dirty="0">
                <a:solidFill>
                  <a:srgbClr val="000066"/>
                </a:solidFill>
              </a:rPr>
              <a:t>Example, </a:t>
            </a:r>
            <a:r>
              <a:rPr lang="en-US" b="1" dirty="0">
                <a:solidFill>
                  <a:srgbClr val="000066"/>
                </a:solidFill>
              </a:rPr>
              <a:t>in heavily Islamic countries such as Saudi Arabia and Pakistan, Ramadan is a month-long religious observation that helps to unite the overall population</a:t>
            </a:r>
          </a:p>
          <a:p>
            <a:r>
              <a:rPr lang="en-US" b="1" u="sng" dirty="0">
                <a:solidFill>
                  <a:srgbClr val="000066"/>
                </a:solidFill>
              </a:rPr>
              <a:t>Example:</a:t>
            </a:r>
            <a:r>
              <a:rPr lang="en-US" b="1" dirty="0">
                <a:solidFill>
                  <a:srgbClr val="000066"/>
                </a:solidFill>
              </a:rPr>
              <a:t> Japan, which preserves its homogeneous culture by maintaining restrictive immigration polices, has strong cultural centripetal forces such as a common language and a shared sense of history </a:t>
            </a:r>
          </a:p>
        </p:txBody>
      </p:sp>
    </p:spTree>
    <p:extLst>
      <p:ext uri="{BB962C8B-B14F-4D97-AF65-F5344CB8AC3E}">
        <p14:creationId xmlns:p14="http://schemas.microsoft.com/office/powerpoint/2010/main" val="2507366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FF52-D740-4384-916C-925F2C1E3F89}"/>
              </a:ext>
            </a:extLst>
          </p:cNvPr>
          <p:cNvSpPr>
            <a:spLocks noGrp="1"/>
          </p:cNvSpPr>
          <p:nvPr>
            <p:ph type="title"/>
          </p:nvPr>
        </p:nvSpPr>
        <p:spPr>
          <a:xfrm>
            <a:off x="874643" y="0"/>
            <a:ext cx="11198085" cy="1410346"/>
          </a:xfrm>
        </p:spPr>
        <p:txBody>
          <a:bodyPr>
            <a:normAutofit fontScale="90000"/>
          </a:bodyPr>
          <a:lstStyle/>
          <a:p>
            <a:r>
              <a:rPr lang="en-US" dirty="0"/>
              <a:t> </a:t>
            </a:r>
            <a:r>
              <a:rPr lang="en-US" sz="3600" b="1" dirty="0">
                <a:solidFill>
                  <a:srgbClr val="C00000"/>
                </a:solidFill>
              </a:rPr>
              <a:t>Centrifugal</a:t>
            </a:r>
            <a:r>
              <a:rPr lang="en-US" sz="3600" b="1" dirty="0">
                <a:solidFill>
                  <a:srgbClr val="339933"/>
                </a:solidFill>
              </a:rPr>
              <a:t> forces work to weaken central authority and cohesiveness, while </a:t>
            </a:r>
            <a:r>
              <a:rPr lang="en-US" sz="3600" b="1" dirty="0">
                <a:solidFill>
                  <a:srgbClr val="C00000"/>
                </a:solidFill>
              </a:rPr>
              <a:t>centripetal</a:t>
            </a:r>
            <a:r>
              <a:rPr lang="en-US" sz="3600" b="1" dirty="0">
                <a:solidFill>
                  <a:srgbClr val="339933"/>
                </a:solidFill>
              </a:rPr>
              <a:t> forces work to solidify central authority and bind countries together.</a:t>
            </a:r>
          </a:p>
        </p:txBody>
      </p:sp>
      <p:sp>
        <p:nvSpPr>
          <p:cNvPr id="3" name="Content Placeholder 2">
            <a:extLst>
              <a:ext uri="{FF2B5EF4-FFF2-40B4-BE49-F238E27FC236}">
                <a16:creationId xmlns:a16="http://schemas.microsoft.com/office/drawing/2014/main" id="{9768BDAF-F731-41CF-8229-26D14FDAC0A9}"/>
              </a:ext>
            </a:extLst>
          </p:cNvPr>
          <p:cNvSpPr>
            <a:spLocks noGrp="1"/>
          </p:cNvSpPr>
          <p:nvPr>
            <p:ph sz="half" idx="1"/>
          </p:nvPr>
        </p:nvSpPr>
        <p:spPr>
          <a:xfrm>
            <a:off x="742122" y="1643271"/>
            <a:ext cx="5131736" cy="5102086"/>
          </a:xfrm>
        </p:spPr>
        <p:txBody>
          <a:bodyPr>
            <a:normAutofit/>
          </a:bodyPr>
          <a:lstStyle/>
          <a:p>
            <a:r>
              <a:rPr lang="en-US" sz="2400" b="1" dirty="0">
                <a:solidFill>
                  <a:srgbClr val="C00000"/>
                </a:solidFill>
              </a:rPr>
              <a:t>An example of a country experiencing centrifugal forces was the Soviet Union in the late 1980’s. The USSR had a weak central government and a depressed economy and was composed of  increasingly defiant constituent republics . Russia, the Union’s central state, could no longer hold the confederacy together and the USSR disbanded in 1991.</a:t>
            </a:r>
          </a:p>
        </p:txBody>
      </p:sp>
      <p:sp>
        <p:nvSpPr>
          <p:cNvPr id="4" name="Content Placeholder 3">
            <a:extLst>
              <a:ext uri="{FF2B5EF4-FFF2-40B4-BE49-F238E27FC236}">
                <a16:creationId xmlns:a16="http://schemas.microsoft.com/office/drawing/2014/main" id="{6E98C1CB-1FE1-4471-9A6F-8F87E6E4D84F}"/>
              </a:ext>
            </a:extLst>
          </p:cNvPr>
          <p:cNvSpPr>
            <a:spLocks noGrp="1"/>
          </p:cNvSpPr>
          <p:nvPr>
            <p:ph sz="half" idx="2"/>
          </p:nvPr>
        </p:nvSpPr>
        <p:spPr>
          <a:xfrm>
            <a:off x="6478292" y="1802295"/>
            <a:ext cx="5594438" cy="4943061"/>
          </a:xfrm>
        </p:spPr>
        <p:txBody>
          <a:bodyPr>
            <a:normAutofit/>
          </a:bodyPr>
          <a:lstStyle/>
          <a:p>
            <a:r>
              <a:rPr lang="en-US" sz="3200" b="1" dirty="0">
                <a:solidFill>
                  <a:srgbClr val="002060"/>
                </a:solidFill>
              </a:rPr>
              <a:t>During the same period, the USSR’s chief rival, the United States, had a strong central government and a relatively robust economy and was composed of states that were generally deferential to the federal government</a:t>
            </a:r>
          </a:p>
        </p:txBody>
      </p:sp>
    </p:spTree>
    <p:extLst>
      <p:ext uri="{BB962C8B-B14F-4D97-AF65-F5344CB8AC3E}">
        <p14:creationId xmlns:p14="http://schemas.microsoft.com/office/powerpoint/2010/main" val="2481459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7896-1939-4B74-8C6D-78A58501E5CB}"/>
              </a:ext>
            </a:extLst>
          </p:cNvPr>
          <p:cNvSpPr>
            <a:spLocks noGrp="1"/>
          </p:cNvSpPr>
          <p:nvPr>
            <p:ph type="title"/>
          </p:nvPr>
        </p:nvSpPr>
        <p:spPr>
          <a:xfrm>
            <a:off x="790414" y="0"/>
            <a:ext cx="11401586" cy="759417"/>
          </a:xfrm>
        </p:spPr>
        <p:txBody>
          <a:bodyPr>
            <a:normAutofit fontScale="90000"/>
          </a:bodyPr>
          <a:lstStyle/>
          <a:p>
            <a:r>
              <a:rPr lang="en-US" b="1" u="sng" dirty="0"/>
              <a:t>Examples of Devolution and Demands for autonomy </a:t>
            </a:r>
          </a:p>
        </p:txBody>
      </p:sp>
      <p:sp>
        <p:nvSpPr>
          <p:cNvPr id="3" name="Content Placeholder 2">
            <a:extLst>
              <a:ext uri="{FF2B5EF4-FFF2-40B4-BE49-F238E27FC236}">
                <a16:creationId xmlns:a16="http://schemas.microsoft.com/office/drawing/2014/main" id="{AEA73D74-52BB-434F-87E0-FF68D2CB0A2D}"/>
              </a:ext>
            </a:extLst>
          </p:cNvPr>
          <p:cNvSpPr>
            <a:spLocks noGrp="1"/>
          </p:cNvSpPr>
          <p:nvPr>
            <p:ph idx="1"/>
          </p:nvPr>
        </p:nvSpPr>
        <p:spPr>
          <a:xfrm>
            <a:off x="790414" y="759417"/>
            <a:ext cx="11401586" cy="6098583"/>
          </a:xfrm>
        </p:spPr>
        <p:txBody>
          <a:bodyPr>
            <a:normAutofit/>
          </a:bodyPr>
          <a:lstStyle/>
          <a:p>
            <a:r>
              <a:rPr lang="en-US" b="1" dirty="0">
                <a:solidFill>
                  <a:srgbClr val="7030A0"/>
                </a:solidFill>
              </a:rPr>
              <a:t>United Kingdom, where Scotland, Wales and Northern Ireland exercise authority over their own lands, but remain part of the U.K.</a:t>
            </a:r>
          </a:p>
          <a:p>
            <a:r>
              <a:rPr lang="en-US" b="1" dirty="0">
                <a:solidFill>
                  <a:srgbClr val="002060"/>
                </a:solidFill>
              </a:rPr>
              <a:t>Canada Devolution is the transfer of jurisdiction over territorial lands from the Canadian federal government to the territorial governments. the federal government has been transferring its decision-making powers to northern governments. This means greater local control and accountability by northerners for decisions central to the future of the territories.</a:t>
            </a:r>
          </a:p>
          <a:p>
            <a:r>
              <a:rPr lang="en-US" b="1" dirty="0">
                <a:solidFill>
                  <a:srgbClr val="002060"/>
                </a:solidFill>
              </a:rPr>
              <a:t>Nunavut in Canada pursuant to a land claim agreement reached with Inuit, the indigenous people of Canada’s Eastern Arctic. The offshore islands to the west and north of Quebec remained part of the Northwest Territories until the creation of Nunavut in 1999</a:t>
            </a:r>
          </a:p>
          <a:p>
            <a:r>
              <a:rPr lang="en-US" b="1" u="sng" dirty="0">
                <a:solidFill>
                  <a:srgbClr val="CC0066"/>
                </a:solidFill>
              </a:rPr>
              <a:t>Nigeria: </a:t>
            </a:r>
            <a:r>
              <a:rPr lang="en-US" b="1" dirty="0">
                <a:solidFill>
                  <a:srgbClr val="CC0066"/>
                </a:solidFill>
              </a:rPr>
              <a:t>After civil wars between regions this country now is ruled as a federation</a:t>
            </a:r>
          </a:p>
          <a:p>
            <a:r>
              <a:rPr lang="en-US" b="1" u="sng" dirty="0">
                <a:solidFill>
                  <a:srgbClr val="FF0000"/>
                </a:solidFill>
              </a:rPr>
              <a:t>France</a:t>
            </a:r>
            <a:r>
              <a:rPr lang="en-US" b="1" dirty="0">
                <a:solidFill>
                  <a:srgbClr val="FF0000"/>
                </a:solidFill>
              </a:rPr>
              <a:t>: Corsica</a:t>
            </a:r>
          </a:p>
          <a:p>
            <a:r>
              <a:rPr lang="en-US" b="1" u="sng" dirty="0">
                <a:solidFill>
                  <a:schemeClr val="tx1"/>
                </a:solidFill>
              </a:rPr>
              <a:t>India/Pakistan</a:t>
            </a:r>
            <a:r>
              <a:rPr lang="en-US" b="1" dirty="0">
                <a:solidFill>
                  <a:schemeClr val="tx1"/>
                </a:solidFill>
              </a:rPr>
              <a:t>: Hindu and Muslim populations</a:t>
            </a:r>
          </a:p>
        </p:txBody>
      </p:sp>
    </p:spTree>
    <p:extLst>
      <p:ext uri="{BB962C8B-B14F-4D97-AF65-F5344CB8AC3E}">
        <p14:creationId xmlns:p14="http://schemas.microsoft.com/office/powerpoint/2010/main" val="15827235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9CA9-4565-4004-B2C2-F887CC9D90A7}"/>
              </a:ext>
            </a:extLst>
          </p:cNvPr>
          <p:cNvSpPr>
            <a:spLocks noGrp="1"/>
          </p:cNvSpPr>
          <p:nvPr>
            <p:ph type="title"/>
          </p:nvPr>
        </p:nvSpPr>
        <p:spPr>
          <a:xfrm>
            <a:off x="681925" y="0"/>
            <a:ext cx="11324095" cy="990600"/>
          </a:xfrm>
        </p:spPr>
        <p:txBody>
          <a:bodyPr>
            <a:normAutofit fontScale="90000"/>
          </a:bodyPr>
          <a:lstStyle/>
          <a:p>
            <a:r>
              <a:rPr lang="en-US" b="1" u="sng" dirty="0"/>
              <a:t>Examples of Devolution and Demands for autonomy </a:t>
            </a:r>
            <a:endParaRPr lang="en-US" dirty="0"/>
          </a:p>
        </p:txBody>
      </p:sp>
      <p:sp>
        <p:nvSpPr>
          <p:cNvPr id="3" name="Content Placeholder 2">
            <a:extLst>
              <a:ext uri="{FF2B5EF4-FFF2-40B4-BE49-F238E27FC236}">
                <a16:creationId xmlns:a16="http://schemas.microsoft.com/office/drawing/2014/main" id="{AD5D5D75-BFF2-4A33-932A-BFB080E3E621}"/>
              </a:ext>
            </a:extLst>
          </p:cNvPr>
          <p:cNvSpPr>
            <a:spLocks noGrp="1"/>
          </p:cNvSpPr>
          <p:nvPr>
            <p:ph idx="1"/>
          </p:nvPr>
        </p:nvSpPr>
        <p:spPr>
          <a:xfrm>
            <a:off x="867905" y="990600"/>
            <a:ext cx="11324095" cy="5735664"/>
          </a:xfrm>
        </p:spPr>
        <p:txBody>
          <a:bodyPr>
            <a:normAutofit/>
          </a:bodyPr>
          <a:lstStyle/>
          <a:p>
            <a:r>
              <a:rPr lang="en-US" b="1" u="sng" dirty="0">
                <a:solidFill>
                  <a:srgbClr val="00B050"/>
                </a:solidFill>
              </a:rPr>
              <a:t>South Sudan: </a:t>
            </a:r>
            <a:r>
              <a:rPr lang="en-US" b="1" dirty="0">
                <a:solidFill>
                  <a:srgbClr val="00B050"/>
                </a:solidFill>
              </a:rPr>
              <a:t>South Sudan, officially known as the Republic of South Sudan, is a landlocked country in East-Central Africa. It gained independence from the Republic of the Sudan in 2011, The majority of South Sudanese are Christian, Conflict in Darfur: Conflict between pastoralists and sedentary farmers, caused in part by environmental pressures and changing land ownership patterns</a:t>
            </a:r>
            <a:endParaRPr lang="en-US" b="1" u="sng" dirty="0">
              <a:solidFill>
                <a:srgbClr val="00B050"/>
              </a:solidFill>
            </a:endParaRPr>
          </a:p>
          <a:p>
            <a:r>
              <a:rPr lang="en-US" b="1" u="sng" dirty="0">
                <a:solidFill>
                  <a:srgbClr val="FF3300"/>
                </a:solidFill>
              </a:rPr>
              <a:t>East Timor: </a:t>
            </a:r>
            <a:r>
              <a:rPr lang="en-US" b="1" dirty="0">
                <a:solidFill>
                  <a:srgbClr val="FF3300"/>
                </a:solidFill>
              </a:rPr>
              <a:t>The violence erupted after a majority of eligible East Timorese voters chose independence from Indonesia. Some 1,400 civilians are believed to have died.</a:t>
            </a:r>
            <a:endParaRPr lang="en-US" b="1" u="sng" dirty="0">
              <a:solidFill>
                <a:srgbClr val="FF3300"/>
              </a:solidFill>
            </a:endParaRPr>
          </a:p>
          <a:p>
            <a:r>
              <a:rPr lang="en-US" b="1" u="sng" dirty="0">
                <a:solidFill>
                  <a:srgbClr val="006699"/>
                </a:solidFill>
              </a:rPr>
              <a:t>Belgium</a:t>
            </a:r>
            <a:r>
              <a:rPr lang="en-US" b="1" dirty="0">
                <a:solidFill>
                  <a:srgbClr val="006699"/>
                </a:solidFill>
              </a:rPr>
              <a:t>: Belgium has a government that is classified as a federal, parliamentary, constitutional monarchy. cultural tensions between Wallonia (French speaking) and Flanders (Flemish)</a:t>
            </a:r>
          </a:p>
          <a:p>
            <a:r>
              <a:rPr lang="en-US" b="1" u="sng" dirty="0"/>
              <a:t>The Break up of the Former Soviet Union: </a:t>
            </a:r>
            <a:r>
              <a:rPr lang="en-US" b="1" dirty="0"/>
              <a:t>resulted in 15 independent countries</a:t>
            </a:r>
          </a:p>
          <a:p>
            <a:r>
              <a:rPr lang="en-US" b="1" u="sng" dirty="0">
                <a:solidFill>
                  <a:srgbClr val="006600"/>
                </a:solidFill>
              </a:rPr>
              <a:t>Spain</a:t>
            </a:r>
            <a:r>
              <a:rPr lang="en-US" b="1" dirty="0">
                <a:solidFill>
                  <a:srgbClr val="006600"/>
                </a:solidFill>
              </a:rPr>
              <a:t>: the Catalan people of the Barcelona area wanting a separate state and the Basques.</a:t>
            </a:r>
          </a:p>
          <a:p>
            <a:r>
              <a:rPr lang="en-US" b="1" u="sng" dirty="0">
                <a:solidFill>
                  <a:srgbClr val="FF0066"/>
                </a:solidFill>
              </a:rPr>
              <a:t>Hawaii</a:t>
            </a:r>
            <a:r>
              <a:rPr lang="en-US" b="1" dirty="0">
                <a:solidFill>
                  <a:srgbClr val="FF0066"/>
                </a:solidFill>
              </a:rPr>
              <a:t>: separatist movement of the native population </a:t>
            </a:r>
          </a:p>
          <a:p>
            <a:r>
              <a:rPr lang="en-US" b="1" dirty="0">
                <a:solidFill>
                  <a:srgbClr val="FF0066"/>
                </a:solidFill>
              </a:rPr>
              <a:t>Native Americans in US: autonomous regions within the US</a:t>
            </a:r>
            <a:endParaRPr lang="en-US" dirty="0"/>
          </a:p>
        </p:txBody>
      </p:sp>
    </p:spTree>
    <p:extLst>
      <p:ext uri="{BB962C8B-B14F-4D97-AF65-F5344CB8AC3E}">
        <p14:creationId xmlns:p14="http://schemas.microsoft.com/office/powerpoint/2010/main" val="13877332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2307-FCF9-4E87-AB2E-2205D8742592}"/>
              </a:ext>
            </a:extLst>
          </p:cNvPr>
          <p:cNvSpPr>
            <a:spLocks noGrp="1"/>
          </p:cNvSpPr>
          <p:nvPr>
            <p:ph type="title"/>
          </p:nvPr>
        </p:nvSpPr>
        <p:spPr>
          <a:xfrm>
            <a:off x="743919" y="0"/>
            <a:ext cx="5075467" cy="604434"/>
          </a:xfrm>
        </p:spPr>
        <p:txBody>
          <a:bodyPr>
            <a:normAutofit fontScale="90000"/>
          </a:bodyPr>
          <a:lstStyle/>
          <a:p>
            <a:r>
              <a:rPr lang="en-US" b="1" u="sng" dirty="0">
                <a:solidFill>
                  <a:srgbClr val="002060"/>
                </a:solidFill>
              </a:rPr>
              <a:t>Irredentism</a:t>
            </a:r>
          </a:p>
        </p:txBody>
      </p:sp>
      <p:pic>
        <p:nvPicPr>
          <p:cNvPr id="8" name="Content Placeholder 7">
            <a:extLst>
              <a:ext uri="{FF2B5EF4-FFF2-40B4-BE49-F238E27FC236}">
                <a16:creationId xmlns:a16="http://schemas.microsoft.com/office/drawing/2014/main" id="{561F5C79-CBB9-4C0D-9AEF-42B11D164412}"/>
              </a:ext>
            </a:extLst>
          </p:cNvPr>
          <p:cNvPicPr>
            <a:picLocks noGrp="1" noChangeAspect="1"/>
          </p:cNvPicPr>
          <p:nvPr>
            <p:ph sz="half" idx="2"/>
          </p:nvPr>
        </p:nvPicPr>
        <p:blipFill>
          <a:blip r:embed="rId2"/>
          <a:srcRect/>
          <a:stretch/>
        </p:blipFill>
        <p:spPr>
          <a:xfrm>
            <a:off x="6096001" y="402957"/>
            <a:ext cx="6096000" cy="6455044"/>
          </a:xfrm>
        </p:spPr>
      </p:pic>
      <p:sp>
        <p:nvSpPr>
          <p:cNvPr id="3" name="Content Placeholder 2">
            <a:extLst>
              <a:ext uri="{FF2B5EF4-FFF2-40B4-BE49-F238E27FC236}">
                <a16:creationId xmlns:a16="http://schemas.microsoft.com/office/drawing/2014/main" id="{D905B240-48B3-4324-B1CE-C5AE4C8F9AF5}"/>
              </a:ext>
            </a:extLst>
          </p:cNvPr>
          <p:cNvSpPr>
            <a:spLocks noGrp="1"/>
          </p:cNvSpPr>
          <p:nvPr>
            <p:ph sz="half" idx="1"/>
          </p:nvPr>
        </p:nvSpPr>
        <p:spPr>
          <a:xfrm>
            <a:off x="743919" y="790414"/>
            <a:ext cx="5075467" cy="6067585"/>
          </a:xfrm>
        </p:spPr>
        <p:txBody>
          <a:bodyPr/>
          <a:lstStyle/>
          <a:p>
            <a:r>
              <a:rPr lang="en-US" sz="3200" b="1" u="sng" dirty="0">
                <a:solidFill>
                  <a:srgbClr val="002060"/>
                </a:solidFill>
              </a:rPr>
              <a:t>Irredentism</a:t>
            </a:r>
            <a:r>
              <a:rPr lang="en-US" sz="3200" b="1" dirty="0">
                <a:solidFill>
                  <a:srgbClr val="CC0066"/>
                </a:solidFill>
              </a:rPr>
              <a:t> is any political or popular movement that seeks to claim or reclaim and occupy a land that the movement's members consider to be a "lost" territory from their nation's past</a:t>
            </a:r>
            <a:r>
              <a:rPr lang="en-US" dirty="0"/>
              <a:t>.</a:t>
            </a:r>
          </a:p>
        </p:txBody>
      </p:sp>
    </p:spTree>
    <p:extLst>
      <p:ext uri="{BB962C8B-B14F-4D97-AF65-F5344CB8AC3E}">
        <p14:creationId xmlns:p14="http://schemas.microsoft.com/office/powerpoint/2010/main" val="24480134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5016-2F04-4D97-829C-BF315099CDF2}"/>
              </a:ext>
            </a:extLst>
          </p:cNvPr>
          <p:cNvSpPr>
            <a:spLocks noGrp="1"/>
          </p:cNvSpPr>
          <p:nvPr>
            <p:ph type="title"/>
          </p:nvPr>
        </p:nvSpPr>
        <p:spPr>
          <a:xfrm>
            <a:off x="1371600" y="0"/>
            <a:ext cx="9601200" cy="728663"/>
          </a:xfrm>
        </p:spPr>
        <p:txBody>
          <a:bodyPr/>
          <a:lstStyle/>
          <a:p>
            <a:r>
              <a:rPr lang="en-US" b="1" u="sng" dirty="0"/>
              <a:t>Balkanization</a:t>
            </a:r>
            <a:r>
              <a:rPr lang="en-US" dirty="0"/>
              <a:t>,</a:t>
            </a:r>
          </a:p>
        </p:txBody>
      </p:sp>
      <p:sp>
        <p:nvSpPr>
          <p:cNvPr id="3" name="Content Placeholder 2">
            <a:extLst>
              <a:ext uri="{FF2B5EF4-FFF2-40B4-BE49-F238E27FC236}">
                <a16:creationId xmlns:a16="http://schemas.microsoft.com/office/drawing/2014/main" id="{CA5086D2-0C75-42CD-BCB2-2238657BF817}"/>
              </a:ext>
            </a:extLst>
          </p:cNvPr>
          <p:cNvSpPr>
            <a:spLocks noGrp="1"/>
          </p:cNvSpPr>
          <p:nvPr>
            <p:ph sz="half" idx="1"/>
          </p:nvPr>
        </p:nvSpPr>
        <p:spPr>
          <a:xfrm>
            <a:off x="800099" y="728663"/>
            <a:ext cx="5724525" cy="6000750"/>
          </a:xfrm>
        </p:spPr>
        <p:txBody>
          <a:bodyPr>
            <a:normAutofit fontScale="92500" lnSpcReduction="10000"/>
          </a:bodyPr>
          <a:lstStyle/>
          <a:p>
            <a:r>
              <a:rPr lang="en-US" b="1" u="sng" dirty="0">
                <a:solidFill>
                  <a:srgbClr val="7030A0"/>
                </a:solidFill>
              </a:rPr>
              <a:t>In the Balkans, </a:t>
            </a:r>
            <a:r>
              <a:rPr lang="en-US" b="1" dirty="0">
                <a:solidFill>
                  <a:srgbClr val="7030A0"/>
                </a:solidFill>
              </a:rPr>
              <a:t>the former state of Yugoslavia was broken into smaller states. Several of these states experienced ethnic cleansing and genocide </a:t>
            </a:r>
          </a:p>
          <a:p>
            <a:r>
              <a:rPr lang="en-US" b="1" u="sng" dirty="0">
                <a:solidFill>
                  <a:srgbClr val="C00000"/>
                </a:solidFill>
              </a:rPr>
              <a:t>Balkanized</a:t>
            </a:r>
            <a:r>
              <a:rPr lang="en-US" b="1" u="sng" dirty="0">
                <a:solidFill>
                  <a:srgbClr val="7030A0"/>
                </a:solidFill>
              </a:rPr>
              <a:t>: </a:t>
            </a:r>
            <a:r>
              <a:rPr lang="en-US" b="1" dirty="0">
                <a:solidFill>
                  <a:srgbClr val="7030A0"/>
                </a:solidFill>
              </a:rPr>
              <a:t>small geographic area that could not successfully be organized into stable countries because it was inhabited by many ethnicities with complex, long-standing animosity </a:t>
            </a:r>
          </a:p>
          <a:p>
            <a:endParaRPr lang="en-US" b="1" u="sng" dirty="0"/>
          </a:p>
          <a:p>
            <a:r>
              <a:rPr lang="en-US" b="1" u="sng" dirty="0">
                <a:solidFill>
                  <a:srgbClr val="003300"/>
                </a:solidFill>
              </a:rPr>
              <a:t>Balkanization</a:t>
            </a:r>
            <a:r>
              <a:rPr lang="en-US" b="1" dirty="0">
                <a:solidFill>
                  <a:srgbClr val="003300"/>
                </a:solidFill>
              </a:rPr>
              <a:t>, is a geopolitical term for the process of fragmentation or division of a region or state into smaller regions or states that are often hostile or uncooperative with one another.</a:t>
            </a:r>
          </a:p>
          <a:p>
            <a:r>
              <a:rPr lang="en-US" b="1" dirty="0">
                <a:solidFill>
                  <a:srgbClr val="003300"/>
                </a:solidFill>
              </a:rPr>
              <a:t>EXAMPLES: The former Yugoslavia has become five independent countries </a:t>
            </a:r>
          </a:p>
          <a:p>
            <a:r>
              <a:rPr lang="en-US" b="1" u="sng" dirty="0">
                <a:solidFill>
                  <a:srgbClr val="0033CC"/>
                </a:solidFill>
              </a:rPr>
              <a:t>Devolution</a:t>
            </a:r>
            <a:r>
              <a:rPr lang="en-US" b="1" dirty="0">
                <a:solidFill>
                  <a:srgbClr val="0033CC"/>
                </a:solidFill>
              </a:rPr>
              <a:t> can help lead    to balkanization because it can increase the sense that the people in each of the smaller regions are different from one another. It can help to create a greater difference, for example, However, devolution is not always a cause of balkanization.</a:t>
            </a:r>
          </a:p>
          <a:p>
            <a:endParaRPr lang="en-US" dirty="0"/>
          </a:p>
        </p:txBody>
      </p:sp>
      <p:pic>
        <p:nvPicPr>
          <p:cNvPr id="5" name="Content Placeholder 4">
            <a:extLst>
              <a:ext uri="{FF2B5EF4-FFF2-40B4-BE49-F238E27FC236}">
                <a16:creationId xmlns:a16="http://schemas.microsoft.com/office/drawing/2014/main" id="{B04D1D66-3079-4757-AE81-B95385419C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4625" y="914400"/>
            <a:ext cx="5776913" cy="5572124"/>
          </a:xfrm>
        </p:spPr>
      </p:pic>
    </p:spTree>
    <p:extLst>
      <p:ext uri="{BB962C8B-B14F-4D97-AF65-F5344CB8AC3E}">
        <p14:creationId xmlns:p14="http://schemas.microsoft.com/office/powerpoint/2010/main" val="1337132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5E5E-2B5C-41F0-A9BA-87844DEDE74F}"/>
              </a:ext>
            </a:extLst>
          </p:cNvPr>
          <p:cNvSpPr>
            <a:spLocks noGrp="1"/>
          </p:cNvSpPr>
          <p:nvPr>
            <p:ph type="title"/>
          </p:nvPr>
        </p:nvSpPr>
        <p:spPr>
          <a:xfrm>
            <a:off x="1371600" y="114300"/>
            <a:ext cx="9601200" cy="671513"/>
          </a:xfrm>
        </p:spPr>
        <p:txBody>
          <a:bodyPr>
            <a:normAutofit fontScale="90000"/>
          </a:bodyPr>
          <a:lstStyle/>
          <a:p>
            <a:r>
              <a:rPr lang="en-US" b="1" u="sng" dirty="0">
                <a:solidFill>
                  <a:srgbClr val="C00000"/>
                </a:solidFill>
              </a:rPr>
              <a:t>Colonization and Imperialism </a:t>
            </a:r>
            <a:br>
              <a:rPr lang="en-US" b="1" u="sng" dirty="0">
                <a:solidFill>
                  <a:srgbClr val="C00000"/>
                </a:solidFill>
              </a:rPr>
            </a:br>
            <a:r>
              <a:rPr lang="en-US" b="1" u="sng" dirty="0">
                <a:solidFill>
                  <a:srgbClr val="C00000"/>
                </a:solidFill>
              </a:rPr>
              <a:t> </a:t>
            </a:r>
            <a:endParaRPr lang="en-US" dirty="0"/>
          </a:p>
        </p:txBody>
      </p:sp>
      <p:sp>
        <p:nvSpPr>
          <p:cNvPr id="3" name="Content Placeholder 2">
            <a:extLst>
              <a:ext uri="{FF2B5EF4-FFF2-40B4-BE49-F238E27FC236}">
                <a16:creationId xmlns:a16="http://schemas.microsoft.com/office/drawing/2014/main" id="{73CF24AC-CC28-4B6D-AEEA-09100EBABF61}"/>
              </a:ext>
            </a:extLst>
          </p:cNvPr>
          <p:cNvSpPr>
            <a:spLocks noGrp="1"/>
          </p:cNvSpPr>
          <p:nvPr>
            <p:ph sz="half" idx="1"/>
          </p:nvPr>
        </p:nvSpPr>
        <p:spPr>
          <a:xfrm>
            <a:off x="785813" y="1128713"/>
            <a:ext cx="5310187" cy="5729287"/>
          </a:xfrm>
        </p:spPr>
        <p:txBody>
          <a:bodyPr>
            <a:normAutofit/>
          </a:bodyPr>
          <a:lstStyle/>
          <a:p>
            <a:r>
              <a:rPr lang="en-US" b="1" u="sng" dirty="0">
                <a:solidFill>
                  <a:srgbClr val="C00000"/>
                </a:solidFill>
              </a:rPr>
              <a:t>Colonization</a:t>
            </a:r>
          </a:p>
          <a:p>
            <a:r>
              <a:rPr lang="en-US" b="1" dirty="0">
                <a:solidFill>
                  <a:srgbClr val="002060"/>
                </a:solidFill>
              </a:rPr>
              <a:t>A colonizer takes over another place, putting its own government in charge and either moving its own people into the place or bringing in indentured outsiders to gain control or the people and the land</a:t>
            </a:r>
          </a:p>
          <a:p>
            <a:r>
              <a:rPr lang="en-US" b="1" u="sng" dirty="0">
                <a:solidFill>
                  <a:srgbClr val="C00000"/>
                </a:solidFill>
              </a:rPr>
              <a:t>Reasons for Colonization</a:t>
            </a:r>
          </a:p>
          <a:p>
            <a:r>
              <a:rPr lang="en-US" b="1" u="sng" dirty="0">
                <a:solidFill>
                  <a:srgbClr val="003300"/>
                </a:solidFill>
              </a:rPr>
              <a:t>Economic Motives</a:t>
            </a:r>
            <a:r>
              <a:rPr lang="en-US" b="1" dirty="0">
                <a:solidFill>
                  <a:srgbClr val="003300"/>
                </a:solidFill>
              </a:rPr>
              <a:t>: To grow cash crops or raw materials and new markets for industries</a:t>
            </a:r>
          </a:p>
          <a:p>
            <a:r>
              <a:rPr lang="en-US" b="1" u="sng" dirty="0">
                <a:solidFill>
                  <a:srgbClr val="000099"/>
                </a:solidFill>
              </a:rPr>
              <a:t>Religion</a:t>
            </a:r>
            <a:r>
              <a:rPr lang="en-US" b="1" dirty="0">
                <a:solidFill>
                  <a:srgbClr val="000099"/>
                </a:solidFill>
              </a:rPr>
              <a:t>: Spread of that country’s religion to </a:t>
            </a:r>
            <a:r>
              <a:rPr lang="en-US" b="1" dirty="0" err="1">
                <a:solidFill>
                  <a:srgbClr val="000099"/>
                </a:solidFill>
              </a:rPr>
              <a:t>to</a:t>
            </a:r>
            <a:r>
              <a:rPr lang="en-US" b="1" dirty="0">
                <a:solidFill>
                  <a:srgbClr val="000099"/>
                </a:solidFill>
              </a:rPr>
              <a:t> natives</a:t>
            </a:r>
          </a:p>
          <a:p>
            <a:r>
              <a:rPr lang="en-US" b="1" u="sng" dirty="0">
                <a:solidFill>
                  <a:srgbClr val="7030A0"/>
                </a:solidFill>
              </a:rPr>
              <a:t>Power: </a:t>
            </a:r>
            <a:r>
              <a:rPr lang="en-US" b="1" dirty="0">
                <a:solidFill>
                  <a:srgbClr val="7030A0"/>
                </a:solidFill>
              </a:rPr>
              <a:t>The most powerful had the most land and resources</a:t>
            </a:r>
          </a:p>
          <a:p>
            <a:r>
              <a:rPr lang="en-US" b="1" u="sng" dirty="0">
                <a:solidFill>
                  <a:srgbClr val="CC0066"/>
                </a:solidFill>
              </a:rPr>
              <a:t>Trade: </a:t>
            </a:r>
            <a:r>
              <a:rPr lang="en-US" b="1" dirty="0">
                <a:solidFill>
                  <a:srgbClr val="CC0066"/>
                </a:solidFill>
              </a:rPr>
              <a:t>To protect trade routes and increase their influence</a:t>
            </a:r>
          </a:p>
          <a:p>
            <a:endParaRPr lang="en-US" b="1" dirty="0">
              <a:solidFill>
                <a:srgbClr val="002060"/>
              </a:solidFill>
            </a:endParaRPr>
          </a:p>
          <a:p>
            <a:endParaRPr lang="en-US" dirty="0"/>
          </a:p>
        </p:txBody>
      </p:sp>
      <p:sp>
        <p:nvSpPr>
          <p:cNvPr id="4" name="Content Placeholder 3">
            <a:extLst>
              <a:ext uri="{FF2B5EF4-FFF2-40B4-BE49-F238E27FC236}">
                <a16:creationId xmlns:a16="http://schemas.microsoft.com/office/drawing/2014/main" id="{B490F706-4D0C-40DF-B4F0-2F1DD697E395}"/>
              </a:ext>
            </a:extLst>
          </p:cNvPr>
          <p:cNvSpPr>
            <a:spLocks noGrp="1"/>
          </p:cNvSpPr>
          <p:nvPr>
            <p:ph sz="half" idx="2"/>
          </p:nvPr>
        </p:nvSpPr>
        <p:spPr>
          <a:xfrm>
            <a:off x="6525402" y="1128713"/>
            <a:ext cx="5547535" cy="5614987"/>
          </a:xfrm>
        </p:spPr>
        <p:txBody>
          <a:bodyPr>
            <a:normAutofit/>
          </a:bodyPr>
          <a:lstStyle/>
          <a:p>
            <a:r>
              <a:rPr lang="en-US" b="1" u="sng" dirty="0">
                <a:solidFill>
                  <a:srgbClr val="C00000"/>
                </a:solidFill>
              </a:rPr>
              <a:t>Imperialism</a:t>
            </a:r>
            <a:r>
              <a:rPr lang="en-US" b="1" dirty="0"/>
              <a:t>: Continuation of a colonial empire even after it is no longer politically official</a:t>
            </a:r>
          </a:p>
          <a:p>
            <a:r>
              <a:rPr lang="en-US" b="1" u="sng" dirty="0">
                <a:solidFill>
                  <a:srgbClr val="C00000"/>
                </a:solidFill>
              </a:rPr>
              <a:t>Nationalism</a:t>
            </a:r>
            <a:r>
              <a:rPr lang="en-US" b="1" u="sng" dirty="0"/>
              <a:t>: </a:t>
            </a:r>
            <a:r>
              <a:rPr lang="en-US" b="1" dirty="0"/>
              <a:t>Pride in one’s own country</a:t>
            </a:r>
          </a:p>
          <a:p>
            <a:r>
              <a:rPr lang="en-US" b="1" u="sng" dirty="0">
                <a:solidFill>
                  <a:srgbClr val="C00000"/>
                </a:solidFill>
              </a:rPr>
              <a:t>Reasons for Imperialism</a:t>
            </a:r>
          </a:p>
          <a:p>
            <a:r>
              <a:rPr lang="en-US" b="1" u="sng" dirty="0">
                <a:solidFill>
                  <a:srgbClr val="003300"/>
                </a:solidFill>
              </a:rPr>
              <a:t>Economic Motives</a:t>
            </a:r>
            <a:r>
              <a:rPr lang="en-US" b="1" dirty="0">
                <a:solidFill>
                  <a:srgbClr val="003300"/>
                </a:solidFill>
              </a:rPr>
              <a:t>: Industrial revolution created a great demand for cheap raw materials</a:t>
            </a:r>
          </a:p>
          <a:p>
            <a:r>
              <a:rPr lang="en-US" b="1" u="sng" dirty="0">
                <a:solidFill>
                  <a:srgbClr val="000066"/>
                </a:solidFill>
              </a:rPr>
              <a:t>Nationalism</a:t>
            </a:r>
            <a:r>
              <a:rPr lang="en-US" b="1" dirty="0">
                <a:solidFill>
                  <a:srgbClr val="000066"/>
                </a:solidFill>
              </a:rPr>
              <a:t>: European nations wanted to demonstrate their power and prestige to the world</a:t>
            </a:r>
          </a:p>
          <a:p>
            <a:r>
              <a:rPr lang="en-US" b="1" u="sng" dirty="0">
                <a:solidFill>
                  <a:srgbClr val="7030A0"/>
                </a:solidFill>
              </a:rPr>
              <a:t>Power</a:t>
            </a:r>
            <a:r>
              <a:rPr lang="en-US" b="1" dirty="0">
                <a:solidFill>
                  <a:srgbClr val="7030A0"/>
                </a:solidFill>
              </a:rPr>
              <a:t>: European nations had to get new colonies to balance out power with their neighbors</a:t>
            </a:r>
          </a:p>
          <a:p>
            <a:endParaRPr lang="en-US" b="1" dirty="0"/>
          </a:p>
          <a:p>
            <a:endParaRPr lang="en-US" dirty="0"/>
          </a:p>
        </p:txBody>
      </p:sp>
    </p:spTree>
    <p:extLst>
      <p:ext uri="{BB962C8B-B14F-4D97-AF65-F5344CB8AC3E}">
        <p14:creationId xmlns:p14="http://schemas.microsoft.com/office/powerpoint/2010/main" val="39612869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9891-2C96-46E6-BA7B-78886F415D5E}"/>
              </a:ext>
            </a:extLst>
          </p:cNvPr>
          <p:cNvSpPr>
            <a:spLocks noGrp="1"/>
          </p:cNvSpPr>
          <p:nvPr>
            <p:ph type="title"/>
          </p:nvPr>
        </p:nvSpPr>
        <p:spPr>
          <a:xfrm>
            <a:off x="1371600" y="0"/>
            <a:ext cx="9601200" cy="805912"/>
          </a:xfrm>
        </p:spPr>
        <p:txBody>
          <a:bodyPr/>
          <a:lstStyle/>
          <a:p>
            <a:r>
              <a:rPr lang="en-US" dirty="0"/>
              <a:t>                Enclaves and Exclaves</a:t>
            </a:r>
          </a:p>
        </p:txBody>
      </p:sp>
      <p:pic>
        <p:nvPicPr>
          <p:cNvPr id="6" name="Content Placeholder 5" descr="A picture containing table&#10;&#10;Description automatically generated">
            <a:extLst>
              <a:ext uri="{FF2B5EF4-FFF2-40B4-BE49-F238E27FC236}">
                <a16:creationId xmlns:a16="http://schemas.microsoft.com/office/drawing/2014/main" id="{D35454DF-852D-458C-BAB6-CE41D2ED1DE4}"/>
              </a:ext>
            </a:extLst>
          </p:cNvPr>
          <p:cNvPicPr>
            <a:picLocks noGrp="1" noChangeAspect="1"/>
          </p:cNvPicPr>
          <p:nvPr>
            <p:ph sz="half" idx="1"/>
          </p:nvPr>
        </p:nvPicPr>
        <p:blipFill>
          <a:blip r:embed="rId2"/>
          <a:stretch>
            <a:fillRect/>
          </a:stretch>
        </p:blipFill>
        <p:spPr>
          <a:xfrm>
            <a:off x="852406" y="805912"/>
            <a:ext cx="5243593" cy="6052087"/>
          </a:xfrm>
        </p:spPr>
      </p:pic>
      <p:pic>
        <p:nvPicPr>
          <p:cNvPr id="8" name="Content Placeholder 7" descr="A close up of text on a white background&#10;&#10;Description automatically generated">
            <a:extLst>
              <a:ext uri="{FF2B5EF4-FFF2-40B4-BE49-F238E27FC236}">
                <a16:creationId xmlns:a16="http://schemas.microsoft.com/office/drawing/2014/main" id="{C599F97D-515F-432F-A327-1518B0A95571}"/>
              </a:ext>
            </a:extLst>
          </p:cNvPr>
          <p:cNvPicPr>
            <a:picLocks noGrp="1" noChangeAspect="1"/>
          </p:cNvPicPr>
          <p:nvPr>
            <p:ph sz="half" idx="2"/>
          </p:nvPr>
        </p:nvPicPr>
        <p:blipFill>
          <a:blip r:embed="rId3"/>
          <a:stretch>
            <a:fillRect/>
          </a:stretch>
        </p:blipFill>
        <p:spPr>
          <a:xfrm>
            <a:off x="6292313" y="805912"/>
            <a:ext cx="5899688" cy="5858359"/>
          </a:xfrm>
        </p:spPr>
      </p:pic>
    </p:spTree>
    <p:extLst>
      <p:ext uri="{BB962C8B-B14F-4D97-AF65-F5344CB8AC3E}">
        <p14:creationId xmlns:p14="http://schemas.microsoft.com/office/powerpoint/2010/main" val="4134387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D169-7119-4ADE-80F3-65888FF4BD9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0C12DD3-FEFD-4052-9EEA-A8B9CF81BBA0}"/>
              </a:ext>
            </a:extLst>
          </p:cNvPr>
          <p:cNvPicPr>
            <a:picLocks noGrp="1" noChangeAspect="1"/>
          </p:cNvPicPr>
          <p:nvPr>
            <p:ph sz="half" idx="1"/>
          </p:nvPr>
        </p:nvPicPr>
        <p:blipFill>
          <a:blip r:embed="rId2"/>
          <a:stretch>
            <a:fillRect/>
          </a:stretch>
        </p:blipFill>
        <p:spPr>
          <a:xfrm>
            <a:off x="781878" y="0"/>
            <a:ext cx="5037897" cy="6858000"/>
          </a:xfrm>
        </p:spPr>
      </p:pic>
      <p:pic>
        <p:nvPicPr>
          <p:cNvPr id="10" name="Content Placeholder 9">
            <a:extLst>
              <a:ext uri="{FF2B5EF4-FFF2-40B4-BE49-F238E27FC236}">
                <a16:creationId xmlns:a16="http://schemas.microsoft.com/office/drawing/2014/main" id="{74040037-BF82-4458-81E2-E73D4F11365A}"/>
              </a:ext>
            </a:extLst>
          </p:cNvPr>
          <p:cNvPicPr>
            <a:picLocks noGrp="1" noChangeAspect="1"/>
          </p:cNvPicPr>
          <p:nvPr>
            <p:ph sz="half" idx="2"/>
          </p:nvPr>
        </p:nvPicPr>
        <p:blipFill>
          <a:blip r:embed="rId3"/>
          <a:stretch>
            <a:fillRect/>
          </a:stretch>
        </p:blipFill>
        <p:spPr>
          <a:xfrm>
            <a:off x="6524625" y="0"/>
            <a:ext cx="5667375" cy="6858000"/>
          </a:xfrm>
        </p:spPr>
      </p:pic>
    </p:spTree>
    <p:extLst>
      <p:ext uri="{BB962C8B-B14F-4D97-AF65-F5344CB8AC3E}">
        <p14:creationId xmlns:p14="http://schemas.microsoft.com/office/powerpoint/2010/main" val="69601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9C17-AC87-403C-B8AC-A2C476F9D1A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66EB3E9-BA0E-4AD4-A058-B727C2A5272F}"/>
              </a:ext>
            </a:extLst>
          </p:cNvPr>
          <p:cNvPicPr>
            <a:picLocks noGrp="1" noChangeAspect="1"/>
          </p:cNvPicPr>
          <p:nvPr>
            <p:ph idx="1"/>
          </p:nvPr>
        </p:nvPicPr>
        <p:blipFill>
          <a:blip r:embed="rId2"/>
          <a:stretch>
            <a:fillRect/>
          </a:stretch>
        </p:blipFill>
        <p:spPr>
          <a:xfrm>
            <a:off x="755374" y="0"/>
            <a:ext cx="11330609" cy="6858000"/>
          </a:xfrm>
        </p:spPr>
      </p:pic>
    </p:spTree>
    <p:extLst>
      <p:ext uri="{BB962C8B-B14F-4D97-AF65-F5344CB8AC3E}">
        <p14:creationId xmlns:p14="http://schemas.microsoft.com/office/powerpoint/2010/main" val="222852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FA88-F670-48A5-90FB-E399AD04EDBE}"/>
              </a:ext>
            </a:extLst>
          </p:cNvPr>
          <p:cNvSpPr>
            <a:spLocks noGrp="1"/>
          </p:cNvSpPr>
          <p:nvPr>
            <p:ph type="title"/>
          </p:nvPr>
        </p:nvSpPr>
        <p:spPr>
          <a:xfrm>
            <a:off x="1371600" y="96982"/>
            <a:ext cx="9601200" cy="415636"/>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0AB33608-0187-40FF-8E56-A18ABF560164}"/>
              </a:ext>
            </a:extLst>
          </p:cNvPr>
          <p:cNvPicPr>
            <a:picLocks noGrp="1" noChangeAspect="1"/>
          </p:cNvPicPr>
          <p:nvPr>
            <p:ph idx="1"/>
          </p:nvPr>
        </p:nvPicPr>
        <p:blipFill>
          <a:blip r:embed="rId2"/>
          <a:stretch>
            <a:fillRect/>
          </a:stretch>
        </p:blipFill>
        <p:spPr>
          <a:xfrm>
            <a:off x="775855" y="96981"/>
            <a:ext cx="11416145" cy="6899563"/>
          </a:xfrm>
        </p:spPr>
      </p:pic>
    </p:spTree>
    <p:extLst>
      <p:ext uri="{BB962C8B-B14F-4D97-AF65-F5344CB8AC3E}">
        <p14:creationId xmlns:p14="http://schemas.microsoft.com/office/powerpoint/2010/main" val="4221622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21E4-10B5-4BAE-8446-4EBAF9C22E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C8CD2D9-5098-439E-8C53-531E24D7B809}"/>
              </a:ext>
            </a:extLst>
          </p:cNvPr>
          <p:cNvPicPr>
            <a:picLocks noGrp="1" noChangeAspect="1"/>
          </p:cNvPicPr>
          <p:nvPr>
            <p:ph idx="1"/>
          </p:nvPr>
        </p:nvPicPr>
        <p:blipFill>
          <a:blip r:embed="rId2"/>
          <a:stretch>
            <a:fillRect/>
          </a:stretch>
        </p:blipFill>
        <p:spPr>
          <a:xfrm>
            <a:off x="728870" y="145773"/>
            <a:ext cx="11343860" cy="6612835"/>
          </a:xfrm>
        </p:spPr>
      </p:pic>
    </p:spTree>
    <p:extLst>
      <p:ext uri="{BB962C8B-B14F-4D97-AF65-F5344CB8AC3E}">
        <p14:creationId xmlns:p14="http://schemas.microsoft.com/office/powerpoint/2010/main" val="7040775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EEA2-15CA-4A92-A803-BD59AD85635F}"/>
              </a:ext>
            </a:extLst>
          </p:cNvPr>
          <p:cNvSpPr>
            <a:spLocks noGrp="1"/>
          </p:cNvSpPr>
          <p:nvPr>
            <p:ph type="title"/>
          </p:nvPr>
        </p:nvSpPr>
        <p:spPr>
          <a:xfrm>
            <a:off x="781878" y="145774"/>
            <a:ext cx="11224592" cy="640039"/>
          </a:xfrm>
        </p:spPr>
        <p:txBody>
          <a:bodyPr>
            <a:normAutofit fontScale="90000"/>
          </a:bodyPr>
          <a:lstStyle/>
          <a:p>
            <a:r>
              <a:rPr lang="en-US" dirty="0"/>
              <a:t>               </a:t>
            </a:r>
            <a:r>
              <a:rPr lang="en-US" b="1" u="sng" dirty="0">
                <a:solidFill>
                  <a:srgbClr val="C00000"/>
                </a:solidFill>
              </a:rPr>
              <a:t>The Era of Two Superpowers</a:t>
            </a:r>
          </a:p>
        </p:txBody>
      </p:sp>
      <p:sp>
        <p:nvSpPr>
          <p:cNvPr id="3" name="Content Placeholder 2">
            <a:extLst>
              <a:ext uri="{FF2B5EF4-FFF2-40B4-BE49-F238E27FC236}">
                <a16:creationId xmlns:a16="http://schemas.microsoft.com/office/drawing/2014/main" id="{BBEB2535-A554-4457-B5DB-A8F5BFD51B59}"/>
              </a:ext>
            </a:extLst>
          </p:cNvPr>
          <p:cNvSpPr>
            <a:spLocks noGrp="1"/>
          </p:cNvSpPr>
          <p:nvPr>
            <p:ph sz="half" idx="1"/>
          </p:nvPr>
        </p:nvSpPr>
        <p:spPr>
          <a:xfrm>
            <a:off x="781878" y="785813"/>
            <a:ext cx="7161972" cy="6072187"/>
          </a:xfrm>
        </p:spPr>
        <p:txBody>
          <a:bodyPr>
            <a:normAutofit fontScale="92500" lnSpcReduction="20000"/>
          </a:bodyPr>
          <a:lstStyle/>
          <a:p>
            <a:pPr marL="0" indent="0">
              <a:buNone/>
            </a:pPr>
            <a:r>
              <a:rPr lang="en-US" b="1" dirty="0"/>
              <a:t>                          </a:t>
            </a:r>
            <a:r>
              <a:rPr lang="en-US" b="1" u="sng" dirty="0">
                <a:solidFill>
                  <a:srgbClr val="C00000"/>
                </a:solidFill>
              </a:rPr>
              <a:t>During the Cold War</a:t>
            </a:r>
            <a:r>
              <a:rPr lang="en-US" b="1" dirty="0"/>
              <a:t>…</a:t>
            </a:r>
          </a:p>
          <a:p>
            <a:r>
              <a:rPr lang="en-US" b="1" dirty="0">
                <a:solidFill>
                  <a:srgbClr val="0070C0"/>
                </a:solidFill>
              </a:rPr>
              <a:t> </a:t>
            </a:r>
            <a:r>
              <a:rPr lang="en-US" b="1" u="sng" dirty="0">
                <a:solidFill>
                  <a:srgbClr val="C00000"/>
                </a:solidFill>
              </a:rPr>
              <a:t>NATO </a:t>
            </a:r>
            <a:r>
              <a:rPr lang="en-US" b="1" dirty="0">
                <a:solidFill>
                  <a:srgbClr val="0070C0"/>
                </a:solidFill>
              </a:rPr>
              <a:t>- Anti-Communist military alliance between US, Canada, and 14 European States</a:t>
            </a:r>
          </a:p>
          <a:p>
            <a:r>
              <a:rPr lang="en-US" b="1" dirty="0">
                <a:solidFill>
                  <a:srgbClr val="0070C0"/>
                </a:solidFill>
              </a:rPr>
              <a:t> post USSR - provides Eastern European states with security against Russian aggression </a:t>
            </a:r>
          </a:p>
          <a:p>
            <a:r>
              <a:rPr lang="en-US" b="1" u="sng" dirty="0">
                <a:solidFill>
                  <a:srgbClr val="C00000"/>
                </a:solidFill>
              </a:rPr>
              <a:t>Warsaw Pact </a:t>
            </a:r>
            <a:r>
              <a:rPr lang="en-US" b="1" dirty="0">
                <a:solidFill>
                  <a:srgbClr val="0070C0"/>
                </a:solidFill>
              </a:rPr>
              <a:t>- Military alliance between the Soviet Union and communist Eastern European states. Ended with fall of Soviet Union</a:t>
            </a:r>
          </a:p>
          <a:p>
            <a:r>
              <a:rPr lang="en-US" b="1" dirty="0">
                <a:solidFill>
                  <a:srgbClr val="0070C0"/>
                </a:solidFill>
              </a:rPr>
              <a:t> </a:t>
            </a:r>
            <a:r>
              <a:rPr lang="en-US" b="1" u="sng" dirty="0">
                <a:solidFill>
                  <a:srgbClr val="FF0000"/>
                </a:solidFill>
              </a:rPr>
              <a:t>Satellite States- </a:t>
            </a:r>
            <a:r>
              <a:rPr lang="en-US" b="1" dirty="0">
                <a:solidFill>
                  <a:srgbClr val="0070C0"/>
                </a:solidFill>
              </a:rPr>
              <a:t>countries controlled by and bordering a much more powerful state</a:t>
            </a:r>
          </a:p>
          <a:p>
            <a:r>
              <a:rPr lang="en-US" b="1" dirty="0">
                <a:solidFill>
                  <a:srgbClr val="0070C0"/>
                </a:solidFill>
              </a:rPr>
              <a:t> </a:t>
            </a:r>
            <a:r>
              <a:rPr lang="en-US" b="1" u="sng" dirty="0">
                <a:solidFill>
                  <a:srgbClr val="C00000"/>
                </a:solidFill>
              </a:rPr>
              <a:t>Shatter belt </a:t>
            </a:r>
            <a:r>
              <a:rPr lang="en-US" b="1" dirty="0">
                <a:solidFill>
                  <a:srgbClr val="0070C0"/>
                </a:solidFill>
              </a:rPr>
              <a:t>- a state or group of states existing within a sphere of competition between two powerful states</a:t>
            </a:r>
          </a:p>
          <a:p>
            <a:r>
              <a:rPr lang="en-US" b="1" dirty="0">
                <a:solidFill>
                  <a:srgbClr val="0070C0"/>
                </a:solidFill>
              </a:rPr>
              <a:t>this creates cultural, economic, and political fragmentation</a:t>
            </a:r>
          </a:p>
          <a:p>
            <a:r>
              <a:rPr lang="en-US" b="1" u="sng" dirty="0">
                <a:solidFill>
                  <a:srgbClr val="C00000"/>
                </a:solidFill>
              </a:rPr>
              <a:t>Buffer zone </a:t>
            </a:r>
            <a:r>
              <a:rPr lang="en-US" b="1" dirty="0">
                <a:solidFill>
                  <a:srgbClr val="0070C0"/>
                </a:solidFill>
              </a:rPr>
              <a:t>- countries separating two warring powers (Soviet satellite states of Eastern Europe)</a:t>
            </a:r>
          </a:p>
          <a:p>
            <a:r>
              <a:rPr lang="en-US" b="1" dirty="0">
                <a:solidFill>
                  <a:srgbClr val="FF0000"/>
                </a:solidFill>
              </a:rPr>
              <a:t>Cuban Missile Crisis</a:t>
            </a:r>
            <a:r>
              <a:rPr lang="en-US" b="1" dirty="0">
                <a:solidFill>
                  <a:srgbClr val="0070C0"/>
                </a:solidFill>
              </a:rPr>
              <a:t>: When the Cold War gets Hot: USSR building missile silos on Cuba</a:t>
            </a:r>
          </a:p>
          <a:p>
            <a:r>
              <a:rPr lang="en-US" b="1" dirty="0">
                <a:solidFill>
                  <a:srgbClr val="FF0000"/>
                </a:solidFill>
              </a:rPr>
              <a:t>Vietnam War / Korean War: Domino Theory</a:t>
            </a:r>
            <a:r>
              <a:rPr lang="en-US" b="1" dirty="0">
                <a:solidFill>
                  <a:srgbClr val="0070C0"/>
                </a:solidFill>
              </a:rPr>
              <a:t>: If one country falls to communism the others will</a:t>
            </a:r>
          </a:p>
        </p:txBody>
      </p:sp>
      <p:pic>
        <p:nvPicPr>
          <p:cNvPr id="6" name="Content Placeholder 5">
            <a:extLst>
              <a:ext uri="{FF2B5EF4-FFF2-40B4-BE49-F238E27FC236}">
                <a16:creationId xmlns:a16="http://schemas.microsoft.com/office/drawing/2014/main" id="{3ADEFE70-BCB7-4016-AC31-2EB098467D89}"/>
              </a:ext>
            </a:extLst>
          </p:cNvPr>
          <p:cNvPicPr>
            <a:picLocks noGrp="1" noChangeAspect="1"/>
          </p:cNvPicPr>
          <p:nvPr>
            <p:ph sz="half" idx="2"/>
          </p:nvPr>
        </p:nvPicPr>
        <p:blipFill>
          <a:blip r:embed="rId2"/>
          <a:stretch>
            <a:fillRect/>
          </a:stretch>
        </p:blipFill>
        <p:spPr>
          <a:xfrm>
            <a:off x="8101013" y="1020418"/>
            <a:ext cx="4090987" cy="5837582"/>
          </a:xfrm>
        </p:spPr>
      </p:pic>
    </p:spTree>
    <p:extLst>
      <p:ext uri="{BB962C8B-B14F-4D97-AF65-F5344CB8AC3E}">
        <p14:creationId xmlns:p14="http://schemas.microsoft.com/office/powerpoint/2010/main" val="1401588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E170-FF20-44CD-885F-E4FD5EB8DCE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BC67FDE-7437-483C-AA56-A72828B356BE}"/>
              </a:ext>
            </a:extLst>
          </p:cNvPr>
          <p:cNvPicPr>
            <a:picLocks noGrp="1" noChangeAspect="1"/>
          </p:cNvPicPr>
          <p:nvPr>
            <p:ph sz="half" idx="1"/>
          </p:nvPr>
        </p:nvPicPr>
        <p:blipFill>
          <a:blip r:embed="rId2"/>
          <a:stretch>
            <a:fillRect/>
          </a:stretch>
        </p:blipFill>
        <p:spPr>
          <a:xfrm>
            <a:off x="755373" y="132522"/>
            <a:ext cx="5769251" cy="6725478"/>
          </a:xfrm>
        </p:spPr>
      </p:pic>
      <p:pic>
        <p:nvPicPr>
          <p:cNvPr id="8" name="Content Placeholder 7">
            <a:extLst>
              <a:ext uri="{FF2B5EF4-FFF2-40B4-BE49-F238E27FC236}">
                <a16:creationId xmlns:a16="http://schemas.microsoft.com/office/drawing/2014/main" id="{71045D55-3320-4D7C-BCD2-3C0F33842CC1}"/>
              </a:ext>
            </a:extLst>
          </p:cNvPr>
          <p:cNvPicPr>
            <a:picLocks noGrp="1" noChangeAspect="1"/>
          </p:cNvPicPr>
          <p:nvPr>
            <p:ph sz="half" idx="2"/>
          </p:nvPr>
        </p:nvPicPr>
        <p:blipFill>
          <a:blip r:embed="rId3"/>
          <a:stretch>
            <a:fillRect/>
          </a:stretch>
        </p:blipFill>
        <p:spPr>
          <a:xfrm>
            <a:off x="6524625" y="0"/>
            <a:ext cx="5667375" cy="6858000"/>
          </a:xfrm>
        </p:spPr>
      </p:pic>
    </p:spTree>
    <p:extLst>
      <p:ext uri="{BB962C8B-B14F-4D97-AF65-F5344CB8AC3E}">
        <p14:creationId xmlns:p14="http://schemas.microsoft.com/office/powerpoint/2010/main" val="29928345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6E40-7A77-4181-966B-CA990A6A19BD}"/>
              </a:ext>
            </a:extLst>
          </p:cNvPr>
          <p:cNvSpPr>
            <a:spLocks noGrp="1"/>
          </p:cNvSpPr>
          <p:nvPr>
            <p:ph type="title"/>
          </p:nvPr>
        </p:nvSpPr>
        <p:spPr>
          <a:xfrm>
            <a:off x="781878" y="1"/>
            <a:ext cx="10933044" cy="781878"/>
          </a:xfrm>
        </p:spPr>
        <p:txBody>
          <a:bodyPr>
            <a:normAutofit fontScale="90000"/>
          </a:bodyPr>
          <a:lstStyle/>
          <a:p>
            <a:r>
              <a:rPr lang="en-US" b="1" u="sng" dirty="0">
                <a:solidFill>
                  <a:srgbClr val="C00000"/>
                </a:solidFill>
              </a:rPr>
              <a:t>Changes in the Balance of Power</a:t>
            </a:r>
            <a:br>
              <a:rPr lang="en-US" dirty="0"/>
            </a:br>
            <a:endParaRPr lang="en-US" dirty="0"/>
          </a:p>
        </p:txBody>
      </p:sp>
      <p:sp>
        <p:nvSpPr>
          <p:cNvPr id="3" name="Content Placeholder 2">
            <a:extLst>
              <a:ext uri="{FF2B5EF4-FFF2-40B4-BE49-F238E27FC236}">
                <a16:creationId xmlns:a16="http://schemas.microsoft.com/office/drawing/2014/main" id="{77B4A844-7DE8-4C41-BF9F-BABA168B6FFB}"/>
              </a:ext>
            </a:extLst>
          </p:cNvPr>
          <p:cNvSpPr>
            <a:spLocks noGrp="1"/>
          </p:cNvSpPr>
          <p:nvPr>
            <p:ph sz="half" idx="1"/>
          </p:nvPr>
        </p:nvSpPr>
        <p:spPr>
          <a:xfrm>
            <a:off x="781878" y="781879"/>
            <a:ext cx="3896139" cy="6076121"/>
          </a:xfrm>
        </p:spPr>
        <p:txBody>
          <a:bodyPr>
            <a:normAutofit/>
          </a:bodyPr>
          <a:lstStyle/>
          <a:p>
            <a:r>
              <a:rPr lang="en-US" b="1" dirty="0"/>
              <a:t>The collapse of communism and the USSR (thus the end of the</a:t>
            </a:r>
          </a:p>
          <a:p>
            <a:r>
              <a:rPr lang="en-US" b="1" dirty="0"/>
              <a:t>Cold War changed the balance of power in Europe.</a:t>
            </a:r>
          </a:p>
          <a:p>
            <a:r>
              <a:rPr lang="en-US" b="1" dirty="0"/>
              <a:t>Both NATO and the EU (European Union) grew, absorbing many</a:t>
            </a:r>
          </a:p>
          <a:p>
            <a:r>
              <a:rPr lang="en-US" b="1" dirty="0"/>
              <a:t>former Soviet satellites. The E.U. in a nutshell; 2017, 2 minutes</a:t>
            </a:r>
          </a:p>
          <a:p>
            <a:r>
              <a:rPr lang="en-US" b="1" dirty="0"/>
              <a:t>Russia appears to be attempting to return to its former position of strength, in the Caucasus (Georgia, 2008) and in Ukraine (Crimea, 2014).</a:t>
            </a:r>
          </a:p>
        </p:txBody>
      </p:sp>
      <p:pic>
        <p:nvPicPr>
          <p:cNvPr id="6" name="Content Placeholder 5">
            <a:extLst>
              <a:ext uri="{FF2B5EF4-FFF2-40B4-BE49-F238E27FC236}">
                <a16:creationId xmlns:a16="http://schemas.microsoft.com/office/drawing/2014/main" id="{95F0929B-FBA3-4955-95FF-3AE86B742DB4}"/>
              </a:ext>
            </a:extLst>
          </p:cNvPr>
          <p:cNvPicPr>
            <a:picLocks noGrp="1" noChangeAspect="1"/>
          </p:cNvPicPr>
          <p:nvPr>
            <p:ph sz="half" idx="2"/>
          </p:nvPr>
        </p:nvPicPr>
        <p:blipFill>
          <a:blip r:embed="rId2"/>
          <a:stretch>
            <a:fillRect/>
          </a:stretch>
        </p:blipFill>
        <p:spPr>
          <a:xfrm>
            <a:off x="4876800" y="689113"/>
            <a:ext cx="7222435" cy="6168887"/>
          </a:xfrm>
        </p:spPr>
      </p:pic>
    </p:spTree>
    <p:extLst>
      <p:ext uri="{BB962C8B-B14F-4D97-AF65-F5344CB8AC3E}">
        <p14:creationId xmlns:p14="http://schemas.microsoft.com/office/powerpoint/2010/main" val="24425809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1FED-36C2-4A97-B0DC-D7E699258D7A}"/>
              </a:ext>
            </a:extLst>
          </p:cNvPr>
          <p:cNvSpPr>
            <a:spLocks noGrp="1"/>
          </p:cNvSpPr>
          <p:nvPr>
            <p:ph type="title"/>
          </p:nvPr>
        </p:nvSpPr>
        <p:spPr>
          <a:xfrm>
            <a:off x="1371600" y="79023"/>
            <a:ext cx="9601200" cy="967900"/>
          </a:xfrm>
        </p:spPr>
        <p:txBody>
          <a:bodyPr/>
          <a:lstStyle/>
          <a:p>
            <a:r>
              <a:rPr lang="en-US" dirty="0"/>
              <a:t> </a:t>
            </a:r>
            <a:r>
              <a:rPr lang="en-US" b="1" u="sng" dirty="0">
                <a:solidFill>
                  <a:srgbClr val="C00000"/>
                </a:solidFill>
              </a:rPr>
              <a:t>Colonization                   Imperialism </a:t>
            </a:r>
          </a:p>
        </p:txBody>
      </p:sp>
      <p:sp>
        <p:nvSpPr>
          <p:cNvPr id="3" name="Content Placeholder 2">
            <a:extLst>
              <a:ext uri="{FF2B5EF4-FFF2-40B4-BE49-F238E27FC236}">
                <a16:creationId xmlns:a16="http://schemas.microsoft.com/office/drawing/2014/main" id="{7CE4B41A-3E31-4FD8-8DE2-31DEFC19FCBE}"/>
              </a:ext>
            </a:extLst>
          </p:cNvPr>
          <p:cNvSpPr>
            <a:spLocks noGrp="1"/>
          </p:cNvSpPr>
          <p:nvPr>
            <p:ph sz="half" idx="1"/>
          </p:nvPr>
        </p:nvSpPr>
        <p:spPr>
          <a:xfrm>
            <a:off x="801511" y="1309511"/>
            <a:ext cx="5017875" cy="5548489"/>
          </a:xfrm>
        </p:spPr>
        <p:txBody>
          <a:bodyPr>
            <a:normAutofit fontScale="85000" lnSpcReduction="20000"/>
          </a:bodyPr>
          <a:lstStyle/>
          <a:p>
            <a:r>
              <a:rPr lang="en-US" sz="2800" b="1" dirty="0">
                <a:solidFill>
                  <a:srgbClr val="002060"/>
                </a:solidFill>
              </a:rPr>
              <a:t>A colonizer takes over another place, putting its own government in charge and either moving its own people into the place or bringing in indentured outsiders to gain control or the people and the land</a:t>
            </a:r>
          </a:p>
          <a:p>
            <a:r>
              <a:rPr lang="en-US" sz="2800" b="1" u="sng" dirty="0">
                <a:solidFill>
                  <a:srgbClr val="C00000"/>
                </a:solidFill>
              </a:rPr>
              <a:t>Reasons for Colonization</a:t>
            </a:r>
          </a:p>
          <a:p>
            <a:r>
              <a:rPr lang="en-US" sz="2800" b="1" u="sng" dirty="0">
                <a:solidFill>
                  <a:srgbClr val="003300"/>
                </a:solidFill>
              </a:rPr>
              <a:t>Economic Motives</a:t>
            </a:r>
            <a:r>
              <a:rPr lang="en-US" sz="2800" b="1" dirty="0">
                <a:solidFill>
                  <a:srgbClr val="003300"/>
                </a:solidFill>
              </a:rPr>
              <a:t>: To grow cash crops or raw materials and new markets for industries</a:t>
            </a:r>
          </a:p>
          <a:p>
            <a:r>
              <a:rPr lang="en-US" sz="2800" b="1" u="sng" dirty="0">
                <a:solidFill>
                  <a:srgbClr val="000099"/>
                </a:solidFill>
              </a:rPr>
              <a:t>Religion</a:t>
            </a:r>
            <a:r>
              <a:rPr lang="en-US" sz="2800" b="1" dirty="0">
                <a:solidFill>
                  <a:srgbClr val="000099"/>
                </a:solidFill>
              </a:rPr>
              <a:t>: Spread of that country’s religion to </a:t>
            </a:r>
            <a:r>
              <a:rPr lang="en-US" sz="2800" b="1" dirty="0" err="1">
                <a:solidFill>
                  <a:srgbClr val="000099"/>
                </a:solidFill>
              </a:rPr>
              <a:t>to</a:t>
            </a:r>
            <a:r>
              <a:rPr lang="en-US" sz="2800" b="1" dirty="0">
                <a:solidFill>
                  <a:srgbClr val="000099"/>
                </a:solidFill>
              </a:rPr>
              <a:t> natives</a:t>
            </a:r>
          </a:p>
          <a:p>
            <a:r>
              <a:rPr lang="en-US" sz="2800" b="1" u="sng" dirty="0">
                <a:solidFill>
                  <a:srgbClr val="7030A0"/>
                </a:solidFill>
              </a:rPr>
              <a:t>Power: </a:t>
            </a:r>
            <a:r>
              <a:rPr lang="en-US" sz="2800" b="1" dirty="0">
                <a:solidFill>
                  <a:srgbClr val="7030A0"/>
                </a:solidFill>
              </a:rPr>
              <a:t>The most powerful had the most land and resources</a:t>
            </a:r>
          </a:p>
          <a:p>
            <a:r>
              <a:rPr lang="en-US" sz="2800" b="1" u="sng" dirty="0">
                <a:solidFill>
                  <a:srgbClr val="CC0066"/>
                </a:solidFill>
              </a:rPr>
              <a:t>Trade: </a:t>
            </a:r>
            <a:r>
              <a:rPr lang="en-US" sz="2800" b="1" dirty="0">
                <a:solidFill>
                  <a:srgbClr val="CC0066"/>
                </a:solidFill>
              </a:rPr>
              <a:t>To protect trade routes and increase their influence</a:t>
            </a:r>
          </a:p>
          <a:p>
            <a:endParaRPr lang="en-US" sz="2800" b="1" dirty="0">
              <a:solidFill>
                <a:srgbClr val="002060"/>
              </a:solidFill>
            </a:endParaRPr>
          </a:p>
        </p:txBody>
      </p:sp>
      <p:sp>
        <p:nvSpPr>
          <p:cNvPr id="4" name="Content Placeholder 3">
            <a:extLst>
              <a:ext uri="{FF2B5EF4-FFF2-40B4-BE49-F238E27FC236}">
                <a16:creationId xmlns:a16="http://schemas.microsoft.com/office/drawing/2014/main" id="{BAA2F968-8F25-4565-8C3A-C57951886C37}"/>
              </a:ext>
            </a:extLst>
          </p:cNvPr>
          <p:cNvSpPr>
            <a:spLocks noGrp="1"/>
          </p:cNvSpPr>
          <p:nvPr>
            <p:ph sz="half" idx="2"/>
          </p:nvPr>
        </p:nvSpPr>
        <p:spPr>
          <a:xfrm>
            <a:off x="6525403" y="1670756"/>
            <a:ext cx="5531130" cy="5108221"/>
          </a:xfrm>
        </p:spPr>
        <p:txBody>
          <a:bodyPr>
            <a:normAutofit fontScale="85000" lnSpcReduction="20000"/>
          </a:bodyPr>
          <a:lstStyle/>
          <a:p>
            <a:r>
              <a:rPr lang="en-US" b="1" u="sng" dirty="0">
                <a:solidFill>
                  <a:srgbClr val="C00000"/>
                </a:solidFill>
              </a:rPr>
              <a:t>Imperialism</a:t>
            </a:r>
            <a:r>
              <a:rPr lang="en-US" b="1" dirty="0"/>
              <a:t>: Continuation of a colonial empire even after it is no longer politically official</a:t>
            </a:r>
          </a:p>
          <a:p>
            <a:r>
              <a:rPr lang="en-US" b="1" u="sng" dirty="0">
                <a:solidFill>
                  <a:srgbClr val="C00000"/>
                </a:solidFill>
              </a:rPr>
              <a:t>Nationalism</a:t>
            </a:r>
            <a:r>
              <a:rPr lang="en-US" b="1" u="sng" dirty="0"/>
              <a:t>: </a:t>
            </a:r>
            <a:r>
              <a:rPr lang="en-US" b="1" dirty="0"/>
              <a:t>Pride in one’s own country</a:t>
            </a:r>
          </a:p>
          <a:p>
            <a:r>
              <a:rPr lang="en-US" b="1" u="sng" dirty="0">
                <a:solidFill>
                  <a:srgbClr val="C00000"/>
                </a:solidFill>
              </a:rPr>
              <a:t>Reasons for Imperialism</a:t>
            </a:r>
          </a:p>
          <a:p>
            <a:r>
              <a:rPr lang="en-US" b="1" u="sng" dirty="0">
                <a:solidFill>
                  <a:srgbClr val="003300"/>
                </a:solidFill>
              </a:rPr>
              <a:t>Economic Motives</a:t>
            </a:r>
            <a:r>
              <a:rPr lang="en-US" b="1" dirty="0">
                <a:solidFill>
                  <a:srgbClr val="003300"/>
                </a:solidFill>
              </a:rPr>
              <a:t>: Industrial revolution created a great demand for cheap raw materials</a:t>
            </a:r>
          </a:p>
          <a:p>
            <a:r>
              <a:rPr lang="en-US" b="1" u="sng" dirty="0">
                <a:solidFill>
                  <a:srgbClr val="000066"/>
                </a:solidFill>
              </a:rPr>
              <a:t>Nationalism</a:t>
            </a:r>
            <a:r>
              <a:rPr lang="en-US" b="1" dirty="0">
                <a:solidFill>
                  <a:srgbClr val="000066"/>
                </a:solidFill>
              </a:rPr>
              <a:t>: European nations wanted to demonstrate their power and prestige to the world</a:t>
            </a:r>
          </a:p>
          <a:p>
            <a:r>
              <a:rPr lang="en-US" b="1" u="sng" dirty="0">
                <a:solidFill>
                  <a:srgbClr val="7030A0"/>
                </a:solidFill>
              </a:rPr>
              <a:t>Power</a:t>
            </a:r>
            <a:r>
              <a:rPr lang="en-US" b="1" dirty="0">
                <a:solidFill>
                  <a:srgbClr val="7030A0"/>
                </a:solidFill>
              </a:rPr>
              <a:t>: European nations had to get new colonies to balance out power with their neighbors</a:t>
            </a:r>
          </a:p>
          <a:p>
            <a:endParaRPr lang="en-US" dirty="0"/>
          </a:p>
        </p:txBody>
      </p:sp>
    </p:spTree>
    <p:extLst>
      <p:ext uri="{BB962C8B-B14F-4D97-AF65-F5344CB8AC3E}">
        <p14:creationId xmlns:p14="http://schemas.microsoft.com/office/powerpoint/2010/main" val="2882283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911C-86B2-4FDD-9EAD-B2709CDD81D1}"/>
              </a:ext>
            </a:extLst>
          </p:cNvPr>
          <p:cNvSpPr>
            <a:spLocks noGrp="1"/>
          </p:cNvSpPr>
          <p:nvPr>
            <p:ph type="title"/>
          </p:nvPr>
        </p:nvSpPr>
        <p:spPr>
          <a:xfrm>
            <a:off x="1371600" y="106018"/>
            <a:ext cx="9601200" cy="5433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350A749B-0CBA-4EC6-8BAC-09CB45CC8DCB}"/>
              </a:ext>
            </a:extLst>
          </p:cNvPr>
          <p:cNvPicPr>
            <a:picLocks noGrp="1" noChangeAspect="1"/>
          </p:cNvPicPr>
          <p:nvPr>
            <p:ph idx="1"/>
          </p:nvPr>
        </p:nvPicPr>
        <p:blipFill>
          <a:blip r:embed="rId2"/>
          <a:stretch>
            <a:fillRect/>
          </a:stretch>
        </p:blipFill>
        <p:spPr>
          <a:xfrm>
            <a:off x="821635" y="106018"/>
            <a:ext cx="11370365" cy="6751982"/>
          </a:xfrm>
        </p:spPr>
      </p:pic>
    </p:spTree>
    <p:extLst>
      <p:ext uri="{BB962C8B-B14F-4D97-AF65-F5344CB8AC3E}">
        <p14:creationId xmlns:p14="http://schemas.microsoft.com/office/powerpoint/2010/main" val="9894877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A905-F6FA-4DE2-8B1A-865C50311670}"/>
              </a:ext>
            </a:extLst>
          </p:cNvPr>
          <p:cNvSpPr>
            <a:spLocks noGrp="1"/>
          </p:cNvSpPr>
          <p:nvPr>
            <p:ph type="title"/>
          </p:nvPr>
        </p:nvSpPr>
        <p:spPr>
          <a:xfrm>
            <a:off x="1371600" y="0"/>
            <a:ext cx="9601200" cy="1060174"/>
          </a:xfrm>
        </p:spPr>
        <p:txBody>
          <a:bodyPr/>
          <a:lstStyle/>
          <a:p>
            <a:r>
              <a:rPr lang="en-US" dirty="0"/>
              <a:t>             </a:t>
            </a:r>
            <a:r>
              <a:rPr lang="en-US" b="1" u="sng" dirty="0">
                <a:solidFill>
                  <a:srgbClr val="0070C0"/>
                </a:solidFill>
              </a:rPr>
              <a:t>Effects of Decolonization </a:t>
            </a:r>
          </a:p>
        </p:txBody>
      </p:sp>
      <p:pic>
        <p:nvPicPr>
          <p:cNvPr id="6" name="Content Placeholder 5">
            <a:extLst>
              <a:ext uri="{FF2B5EF4-FFF2-40B4-BE49-F238E27FC236}">
                <a16:creationId xmlns:a16="http://schemas.microsoft.com/office/drawing/2014/main" id="{7218C0F1-9A98-40BF-8671-B2546719CE36}"/>
              </a:ext>
            </a:extLst>
          </p:cNvPr>
          <p:cNvPicPr>
            <a:picLocks noGrp="1" noChangeAspect="1"/>
          </p:cNvPicPr>
          <p:nvPr>
            <p:ph sz="half" idx="1"/>
          </p:nvPr>
        </p:nvPicPr>
        <p:blipFill>
          <a:blip r:embed="rId2"/>
          <a:stretch>
            <a:fillRect/>
          </a:stretch>
        </p:blipFill>
        <p:spPr>
          <a:xfrm>
            <a:off x="795130" y="1060174"/>
            <a:ext cx="5605670" cy="5797826"/>
          </a:xfrm>
        </p:spPr>
      </p:pic>
      <p:pic>
        <p:nvPicPr>
          <p:cNvPr id="8" name="Content Placeholder 7">
            <a:extLst>
              <a:ext uri="{FF2B5EF4-FFF2-40B4-BE49-F238E27FC236}">
                <a16:creationId xmlns:a16="http://schemas.microsoft.com/office/drawing/2014/main" id="{FFC8FB83-544F-420F-A053-B34BE973B13F}"/>
              </a:ext>
            </a:extLst>
          </p:cNvPr>
          <p:cNvPicPr>
            <a:picLocks noGrp="1" noChangeAspect="1"/>
          </p:cNvPicPr>
          <p:nvPr>
            <p:ph sz="half" idx="2"/>
          </p:nvPr>
        </p:nvPicPr>
        <p:blipFill>
          <a:blip r:embed="rId3"/>
          <a:stretch>
            <a:fillRect/>
          </a:stretch>
        </p:blipFill>
        <p:spPr>
          <a:xfrm>
            <a:off x="6524625" y="1060174"/>
            <a:ext cx="5548105" cy="5671930"/>
          </a:xfrm>
        </p:spPr>
      </p:pic>
    </p:spTree>
    <p:extLst>
      <p:ext uri="{BB962C8B-B14F-4D97-AF65-F5344CB8AC3E}">
        <p14:creationId xmlns:p14="http://schemas.microsoft.com/office/powerpoint/2010/main" val="34878435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C4BA-CD57-42AB-BB94-C182693EA0B5}"/>
              </a:ext>
            </a:extLst>
          </p:cNvPr>
          <p:cNvSpPr>
            <a:spLocks noGrp="1"/>
          </p:cNvSpPr>
          <p:nvPr>
            <p:ph type="title"/>
          </p:nvPr>
        </p:nvSpPr>
        <p:spPr>
          <a:xfrm>
            <a:off x="821635" y="145774"/>
            <a:ext cx="11251095" cy="742122"/>
          </a:xfrm>
        </p:spPr>
        <p:txBody>
          <a:bodyPr>
            <a:normAutofit/>
          </a:bodyPr>
          <a:lstStyle/>
          <a:p>
            <a:r>
              <a:rPr lang="en-US" dirty="0"/>
              <a:t>                  </a:t>
            </a:r>
            <a:r>
              <a:rPr lang="en-US" b="1" u="sng" dirty="0">
                <a:solidFill>
                  <a:srgbClr val="C00000"/>
                </a:solidFill>
              </a:rPr>
              <a:t>Africa Decolonization </a:t>
            </a:r>
          </a:p>
        </p:txBody>
      </p:sp>
      <p:sp>
        <p:nvSpPr>
          <p:cNvPr id="3" name="Content Placeholder 2">
            <a:extLst>
              <a:ext uri="{FF2B5EF4-FFF2-40B4-BE49-F238E27FC236}">
                <a16:creationId xmlns:a16="http://schemas.microsoft.com/office/drawing/2014/main" id="{C7563036-845C-454E-B81B-CCB61E2AA615}"/>
              </a:ext>
            </a:extLst>
          </p:cNvPr>
          <p:cNvSpPr>
            <a:spLocks noGrp="1"/>
          </p:cNvSpPr>
          <p:nvPr>
            <p:ph idx="1"/>
          </p:nvPr>
        </p:nvSpPr>
        <p:spPr>
          <a:xfrm>
            <a:off x="715617" y="887896"/>
            <a:ext cx="11476383" cy="5970104"/>
          </a:xfrm>
        </p:spPr>
        <p:txBody>
          <a:bodyPr>
            <a:normAutofit/>
          </a:bodyPr>
          <a:lstStyle/>
          <a:p>
            <a:r>
              <a:rPr lang="en-US" b="1" dirty="0"/>
              <a:t>Economies based on raw material  exports – cash crops and raw materials </a:t>
            </a:r>
          </a:p>
          <a:p>
            <a:r>
              <a:rPr lang="en-US" b="1" dirty="0"/>
              <a:t>Aid dependency</a:t>
            </a:r>
          </a:p>
          <a:p>
            <a:r>
              <a:rPr lang="en-US" b="1" dirty="0"/>
              <a:t>Tension between tradition and modernity</a:t>
            </a:r>
          </a:p>
          <a:p>
            <a:r>
              <a:rPr lang="en-US" b="1" dirty="0"/>
              <a:t> African nations relied on buying manufactured goods and had no industrial base</a:t>
            </a:r>
          </a:p>
          <a:p>
            <a:r>
              <a:rPr lang="en-US" b="1" dirty="0"/>
              <a:t>Incurred debts</a:t>
            </a:r>
          </a:p>
          <a:p>
            <a:r>
              <a:rPr lang="en-US" b="1" dirty="0"/>
              <a:t>Governments focused on maintaining power and preserving order (power hungry leaders, military takeovers, harsh dictators, ethnic, many nations adopt a one party system, Rulers used patronage to maintain power by giving high level jobs in government to supporters </a:t>
            </a:r>
          </a:p>
          <a:p>
            <a:r>
              <a:rPr lang="en-US" b="1" dirty="0"/>
              <a:t>US and European countries selling large amounts of arms to questionable rulers, ones with human rights violations</a:t>
            </a:r>
          </a:p>
          <a:p>
            <a:r>
              <a:rPr lang="en-US" b="1" dirty="0"/>
              <a:t>regional conflicts</a:t>
            </a:r>
          </a:p>
          <a:p>
            <a:r>
              <a:rPr lang="en-US" b="1" dirty="0"/>
              <a:t>Population increases, wide spread hunger</a:t>
            </a:r>
          </a:p>
          <a:p>
            <a:r>
              <a:rPr lang="en-US" sz="1300" b="1" dirty="0"/>
              <a:t>Crash Course Decolonization: </a:t>
            </a:r>
            <a:r>
              <a:rPr lang="en-US" sz="1300" b="1" dirty="0">
                <a:hlinkClick r:id="rId2"/>
              </a:rPr>
              <a:t>https://www.youtube.com/watch?v=T_sGTspaF4Y</a:t>
            </a:r>
            <a:endParaRPr lang="en-US" sz="1300" b="1" dirty="0"/>
          </a:p>
          <a:p>
            <a:r>
              <a:rPr lang="en-US" sz="1300" b="1" dirty="0"/>
              <a:t>Crash Course Congo: </a:t>
            </a:r>
            <a:r>
              <a:rPr lang="en-US" sz="1300" b="1" dirty="0">
                <a:hlinkClick r:id="rId3"/>
              </a:rPr>
              <a:t>https://www.youtube.com/watch?v=4uArRzwKHvE</a:t>
            </a:r>
            <a:endParaRPr lang="en-US" sz="1300" b="1" dirty="0"/>
          </a:p>
          <a:p>
            <a:r>
              <a:rPr lang="en-US" sz="1300" dirty="0"/>
              <a:t>Slide player </a:t>
            </a:r>
            <a:r>
              <a:rPr lang="en-US" sz="1300" dirty="0">
                <a:hlinkClick r:id="rId4"/>
              </a:rPr>
              <a:t>http://slideplayer.com/slide/4028653/</a:t>
            </a:r>
            <a:endParaRPr lang="en-US" sz="1300" dirty="0"/>
          </a:p>
          <a:p>
            <a:endParaRPr lang="en-US" dirty="0"/>
          </a:p>
        </p:txBody>
      </p:sp>
    </p:spTree>
    <p:extLst>
      <p:ext uri="{BB962C8B-B14F-4D97-AF65-F5344CB8AC3E}">
        <p14:creationId xmlns:p14="http://schemas.microsoft.com/office/powerpoint/2010/main" val="1107883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A6D725-082C-44C4-BEE9-C1421D474FC4}"/>
              </a:ext>
            </a:extLst>
          </p:cNvPr>
          <p:cNvSpPr>
            <a:spLocks noGrp="1"/>
          </p:cNvSpPr>
          <p:nvPr>
            <p:ph type="title"/>
          </p:nvPr>
        </p:nvSpPr>
        <p:spPr>
          <a:xfrm>
            <a:off x="1371600" y="101600"/>
            <a:ext cx="9601200" cy="711200"/>
          </a:xfrm>
        </p:spPr>
        <p:txBody>
          <a:bodyPr>
            <a:normAutofit fontScale="90000"/>
          </a:bodyPr>
          <a:lstStyle/>
          <a:p>
            <a:r>
              <a:rPr lang="en-US" dirty="0"/>
              <a:t>                              </a:t>
            </a:r>
            <a:r>
              <a:rPr lang="en-US" b="1" i="1" u="sng" dirty="0"/>
              <a:t>Effects:</a:t>
            </a:r>
            <a:br>
              <a:rPr lang="en-US" dirty="0"/>
            </a:br>
            <a:endParaRPr lang="en-US" dirty="0"/>
          </a:p>
        </p:txBody>
      </p:sp>
      <p:sp>
        <p:nvSpPr>
          <p:cNvPr id="6" name="Content Placeholder 5">
            <a:extLst>
              <a:ext uri="{FF2B5EF4-FFF2-40B4-BE49-F238E27FC236}">
                <a16:creationId xmlns:a16="http://schemas.microsoft.com/office/drawing/2014/main" id="{F1EDBAAF-F544-4102-9FF2-F06F3FC2D875}"/>
              </a:ext>
            </a:extLst>
          </p:cNvPr>
          <p:cNvSpPr>
            <a:spLocks noGrp="1"/>
          </p:cNvSpPr>
          <p:nvPr>
            <p:ph idx="1"/>
          </p:nvPr>
        </p:nvSpPr>
        <p:spPr>
          <a:xfrm>
            <a:off x="745067" y="812800"/>
            <a:ext cx="11345333" cy="5943600"/>
          </a:xfrm>
        </p:spPr>
        <p:txBody>
          <a:bodyPr>
            <a:normAutofit lnSpcReduction="10000"/>
          </a:bodyPr>
          <a:lstStyle/>
          <a:p>
            <a:r>
              <a:rPr lang="en-US" sz="2800" b="1" dirty="0">
                <a:solidFill>
                  <a:srgbClr val="7030A0"/>
                </a:solidFill>
              </a:rPr>
              <a:t>Created artificial boundaries  EX Africa</a:t>
            </a:r>
          </a:p>
          <a:p>
            <a:r>
              <a:rPr lang="en-US" sz="2800" b="1" dirty="0">
                <a:solidFill>
                  <a:srgbClr val="C00000"/>
                </a:solidFill>
              </a:rPr>
              <a:t>Racial inequality by the colonizer’s favor of one group over another Ex: Rwanda</a:t>
            </a:r>
          </a:p>
          <a:p>
            <a:r>
              <a:rPr lang="en-US" sz="2800" b="1" dirty="0">
                <a:solidFill>
                  <a:srgbClr val="003300"/>
                </a:solidFill>
              </a:rPr>
              <a:t>Ethnic rivalries between groups pitted against each other by the colonizer to retain power Ex. Greeks and Turks in Cypress</a:t>
            </a:r>
          </a:p>
          <a:p>
            <a:r>
              <a:rPr lang="en-US" sz="2800" b="1" dirty="0">
                <a:solidFill>
                  <a:srgbClr val="CC0066"/>
                </a:solidFill>
              </a:rPr>
              <a:t>Acculturation of native peoples into the colonizer’s culture lost many folk cultures and languages</a:t>
            </a:r>
          </a:p>
          <a:p>
            <a:r>
              <a:rPr lang="en-US" sz="2800" b="1" dirty="0">
                <a:solidFill>
                  <a:srgbClr val="0066CC"/>
                </a:solidFill>
              </a:rPr>
              <a:t>Spread of the “western” thinking worldwide in areas like agriculture, education, government </a:t>
            </a:r>
            <a:r>
              <a:rPr lang="en-US" sz="2800" b="1" dirty="0" err="1">
                <a:solidFill>
                  <a:srgbClr val="0066CC"/>
                </a:solidFill>
              </a:rPr>
              <a:t>etc</a:t>
            </a:r>
            <a:endParaRPr lang="en-US" sz="2800" b="1" dirty="0">
              <a:solidFill>
                <a:srgbClr val="0066CC"/>
              </a:solidFill>
            </a:endParaRPr>
          </a:p>
          <a:p>
            <a:r>
              <a:rPr lang="en-US" sz="2800" b="1" dirty="0">
                <a:solidFill>
                  <a:srgbClr val="339933"/>
                </a:solidFill>
              </a:rPr>
              <a:t>Slavery of native peoples continued after the colonizer left Ex: US</a:t>
            </a:r>
          </a:p>
          <a:p>
            <a:r>
              <a:rPr lang="en-US" sz="2800" b="1" dirty="0">
                <a:solidFill>
                  <a:srgbClr val="7030A0"/>
                </a:solidFill>
              </a:rPr>
              <a:t>Example: Many former colonies are now imperialistic and are still dominated by their former colonizer’s culture like Kenya still retains the British language, religion and administrative system</a:t>
            </a:r>
          </a:p>
        </p:txBody>
      </p:sp>
    </p:spTree>
    <p:extLst>
      <p:ext uri="{BB962C8B-B14F-4D97-AF65-F5344CB8AC3E}">
        <p14:creationId xmlns:p14="http://schemas.microsoft.com/office/powerpoint/2010/main" val="7567055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7CEB-BA40-436E-8FAA-910BAEDA1B16}"/>
              </a:ext>
            </a:extLst>
          </p:cNvPr>
          <p:cNvSpPr>
            <a:spLocks noGrp="1"/>
          </p:cNvSpPr>
          <p:nvPr>
            <p:ph type="title"/>
          </p:nvPr>
        </p:nvSpPr>
        <p:spPr>
          <a:xfrm>
            <a:off x="822960" y="121920"/>
            <a:ext cx="11170920" cy="706755"/>
          </a:xfrm>
        </p:spPr>
        <p:txBody>
          <a:bodyPr>
            <a:normAutofit/>
          </a:bodyPr>
          <a:lstStyle/>
          <a:p>
            <a:r>
              <a:rPr lang="en-US" sz="3600" dirty="0"/>
              <a:t>  </a:t>
            </a:r>
            <a:r>
              <a:rPr lang="en-US" sz="3600" b="1" u="sng" dirty="0"/>
              <a:t>Consequences of Superimposed Boundaries in Africa</a:t>
            </a:r>
          </a:p>
        </p:txBody>
      </p:sp>
      <p:graphicFrame>
        <p:nvGraphicFramePr>
          <p:cNvPr id="4" name="Content Placeholder 3">
            <a:extLst>
              <a:ext uri="{FF2B5EF4-FFF2-40B4-BE49-F238E27FC236}">
                <a16:creationId xmlns:a16="http://schemas.microsoft.com/office/drawing/2014/main" id="{00876979-65F1-4C55-B7BD-C70EF11D8055}"/>
              </a:ext>
            </a:extLst>
          </p:cNvPr>
          <p:cNvGraphicFramePr>
            <a:graphicFrameLocks noGrp="1"/>
          </p:cNvGraphicFramePr>
          <p:nvPr>
            <p:ph idx="1"/>
          </p:nvPr>
        </p:nvGraphicFramePr>
        <p:xfrm>
          <a:off x="635431" y="681926"/>
          <a:ext cx="11556569" cy="6054152"/>
        </p:xfrm>
        <a:graphic>
          <a:graphicData uri="http://schemas.openxmlformats.org/drawingml/2006/table">
            <a:tbl>
              <a:tblPr firstRow="1" bandRow="1">
                <a:tableStyleId>{5C22544A-7EE6-4342-B048-85BDC9FD1C3A}</a:tableStyleId>
              </a:tblPr>
              <a:tblGrid>
                <a:gridCol w="4556501">
                  <a:extLst>
                    <a:ext uri="{9D8B030D-6E8A-4147-A177-3AD203B41FA5}">
                      <a16:colId xmlns:a16="http://schemas.microsoft.com/office/drawing/2014/main" val="3583245700"/>
                    </a:ext>
                  </a:extLst>
                </a:gridCol>
                <a:gridCol w="7000068">
                  <a:extLst>
                    <a:ext uri="{9D8B030D-6E8A-4147-A177-3AD203B41FA5}">
                      <a16:colId xmlns:a16="http://schemas.microsoft.com/office/drawing/2014/main" val="3912302449"/>
                    </a:ext>
                  </a:extLst>
                </a:gridCol>
              </a:tblGrid>
              <a:tr h="383689">
                <a:tc>
                  <a:txBody>
                    <a:bodyPr/>
                    <a:lstStyle/>
                    <a:p>
                      <a:r>
                        <a:rPr lang="en-US" sz="1800" b="1" dirty="0"/>
                        <a:t>Multinational or multiethnic state</a:t>
                      </a:r>
                    </a:p>
                  </a:txBody>
                  <a:tcPr/>
                </a:tc>
                <a:tc>
                  <a:txBody>
                    <a:bodyPr/>
                    <a:lstStyle/>
                    <a:p>
                      <a:r>
                        <a:rPr lang="en-US" sz="1800" b="1" dirty="0"/>
                        <a:t>Separate nations within the same territory</a:t>
                      </a:r>
                    </a:p>
                  </a:txBody>
                  <a:tcPr/>
                </a:tc>
                <a:extLst>
                  <a:ext uri="{0D108BD9-81ED-4DB2-BD59-A6C34878D82A}">
                    <a16:rowId xmlns:a16="http://schemas.microsoft.com/office/drawing/2014/main" val="3537198542"/>
                  </a:ext>
                </a:extLst>
              </a:tr>
              <a:tr h="383689">
                <a:tc>
                  <a:txBody>
                    <a:bodyPr/>
                    <a:lstStyle/>
                    <a:p>
                      <a:r>
                        <a:rPr lang="en-US" sz="1800" b="1" dirty="0"/>
                        <a:t>Internal struggles</a:t>
                      </a:r>
                    </a:p>
                  </a:txBody>
                  <a:tcPr/>
                </a:tc>
                <a:tc>
                  <a:txBody>
                    <a:bodyPr/>
                    <a:lstStyle/>
                    <a:p>
                      <a:r>
                        <a:rPr lang="en-US" sz="1800" b="1" dirty="0"/>
                        <a:t>Increased likelihood of religious, ethnic, or tribal conflict</a:t>
                      </a:r>
                    </a:p>
                  </a:txBody>
                  <a:tcPr/>
                </a:tc>
                <a:extLst>
                  <a:ext uri="{0D108BD9-81ED-4DB2-BD59-A6C34878D82A}">
                    <a16:rowId xmlns:a16="http://schemas.microsoft.com/office/drawing/2014/main" val="4206114282"/>
                  </a:ext>
                </a:extLst>
              </a:tr>
              <a:tr h="671456">
                <a:tc>
                  <a:txBody>
                    <a:bodyPr/>
                    <a:lstStyle/>
                    <a:p>
                      <a:r>
                        <a:rPr lang="en-US" sz="1800" b="1" dirty="0"/>
                        <a:t>External struggles</a:t>
                      </a:r>
                    </a:p>
                  </a:txBody>
                  <a:tcPr/>
                </a:tc>
                <a:tc>
                  <a:txBody>
                    <a:bodyPr/>
                    <a:lstStyle/>
                    <a:p>
                      <a:r>
                        <a:rPr lang="en-US" sz="1800" b="1" dirty="0"/>
                        <a:t>Increase likelihood of international, regional, or cross boarder conflict</a:t>
                      </a:r>
                    </a:p>
                  </a:txBody>
                  <a:tcPr/>
                </a:tc>
                <a:extLst>
                  <a:ext uri="{0D108BD9-81ED-4DB2-BD59-A6C34878D82A}">
                    <a16:rowId xmlns:a16="http://schemas.microsoft.com/office/drawing/2014/main" val="374425945"/>
                  </a:ext>
                </a:extLst>
              </a:tr>
              <a:tr h="383689">
                <a:tc>
                  <a:txBody>
                    <a:bodyPr/>
                    <a:lstStyle/>
                    <a:p>
                      <a:r>
                        <a:rPr lang="en-US" sz="1800" b="1" dirty="0"/>
                        <a:t>Loss of Culture</a:t>
                      </a:r>
                    </a:p>
                  </a:txBody>
                  <a:tcPr/>
                </a:tc>
                <a:tc>
                  <a:txBody>
                    <a:bodyPr/>
                    <a:lstStyle/>
                    <a:p>
                      <a:r>
                        <a:rPr lang="en-US" sz="1800" b="1" dirty="0"/>
                        <a:t>Loss of language, cultural traditions </a:t>
                      </a:r>
                      <a:r>
                        <a:rPr lang="en-US" sz="1800" b="1" dirty="0" err="1"/>
                        <a:t>etc</a:t>
                      </a:r>
                      <a:endParaRPr lang="en-US" sz="1800" b="1" dirty="0"/>
                    </a:p>
                  </a:txBody>
                  <a:tcPr/>
                </a:tc>
                <a:extLst>
                  <a:ext uri="{0D108BD9-81ED-4DB2-BD59-A6C34878D82A}">
                    <a16:rowId xmlns:a16="http://schemas.microsoft.com/office/drawing/2014/main" val="1612593885"/>
                  </a:ext>
                </a:extLst>
              </a:tr>
              <a:tr h="671456">
                <a:tc>
                  <a:txBody>
                    <a:bodyPr/>
                    <a:lstStyle/>
                    <a:p>
                      <a:r>
                        <a:rPr lang="en-US" sz="1800" b="1" dirty="0"/>
                        <a:t>New language</a:t>
                      </a:r>
                    </a:p>
                  </a:txBody>
                  <a:tcPr/>
                </a:tc>
                <a:tc>
                  <a:txBody>
                    <a:bodyPr/>
                    <a:lstStyle/>
                    <a:p>
                      <a:r>
                        <a:rPr lang="en-US" sz="1800" b="1" dirty="0"/>
                        <a:t>European or regional languages (Swahili) become official languages or lingua franca</a:t>
                      </a:r>
                    </a:p>
                  </a:txBody>
                  <a:tcPr/>
                </a:tc>
                <a:extLst>
                  <a:ext uri="{0D108BD9-81ED-4DB2-BD59-A6C34878D82A}">
                    <a16:rowId xmlns:a16="http://schemas.microsoft.com/office/drawing/2014/main" val="4107423223"/>
                  </a:ext>
                </a:extLst>
              </a:tr>
              <a:tr h="383689">
                <a:tc>
                  <a:txBody>
                    <a:bodyPr/>
                    <a:lstStyle/>
                    <a:p>
                      <a:r>
                        <a:rPr lang="en-US" sz="1800" b="1" dirty="0"/>
                        <a:t>Cultural syncretism (synthesis)</a:t>
                      </a:r>
                    </a:p>
                  </a:txBody>
                  <a:tcPr/>
                </a:tc>
                <a:tc>
                  <a:txBody>
                    <a:bodyPr/>
                    <a:lstStyle/>
                    <a:p>
                      <a:r>
                        <a:rPr lang="en-US" sz="1800" b="1" dirty="0"/>
                        <a:t>Between culture groups of a single country</a:t>
                      </a:r>
                    </a:p>
                  </a:txBody>
                  <a:tcPr/>
                </a:tc>
                <a:extLst>
                  <a:ext uri="{0D108BD9-81ED-4DB2-BD59-A6C34878D82A}">
                    <a16:rowId xmlns:a16="http://schemas.microsoft.com/office/drawing/2014/main" val="3761490802"/>
                  </a:ext>
                </a:extLst>
              </a:tr>
              <a:tr h="857431">
                <a:tc>
                  <a:txBody>
                    <a:bodyPr/>
                    <a:lstStyle/>
                    <a:p>
                      <a:r>
                        <a:rPr lang="en-US" sz="1800" b="1" dirty="0"/>
                        <a:t>Migration</a:t>
                      </a:r>
                    </a:p>
                  </a:txBody>
                  <a:tcPr/>
                </a:tc>
                <a:tc>
                  <a:txBody>
                    <a:bodyPr/>
                    <a:lstStyle/>
                    <a:p>
                      <a:r>
                        <a:rPr lang="en-US" sz="1800" b="1" dirty="0"/>
                        <a:t>May increase number of refuges or internally displaced persons; traditional or seasonal migration patterns disrupted</a:t>
                      </a:r>
                    </a:p>
                  </a:txBody>
                  <a:tcPr/>
                </a:tc>
                <a:extLst>
                  <a:ext uri="{0D108BD9-81ED-4DB2-BD59-A6C34878D82A}">
                    <a16:rowId xmlns:a16="http://schemas.microsoft.com/office/drawing/2014/main" val="2372335605"/>
                  </a:ext>
                </a:extLst>
              </a:tr>
              <a:tr h="671456">
                <a:tc>
                  <a:txBody>
                    <a:bodyPr/>
                    <a:lstStyle/>
                    <a:p>
                      <a:r>
                        <a:rPr lang="en-US" sz="1800" b="1" dirty="0"/>
                        <a:t>Government change </a:t>
                      </a:r>
                    </a:p>
                  </a:txBody>
                  <a:tcPr/>
                </a:tc>
                <a:tc>
                  <a:txBody>
                    <a:bodyPr/>
                    <a:lstStyle/>
                    <a:p>
                      <a:r>
                        <a:rPr lang="en-US" sz="1800" b="1" dirty="0"/>
                        <a:t>Nation-building difficulties, non-viable states, formation of new independent states, relocated capitals</a:t>
                      </a:r>
                    </a:p>
                  </a:txBody>
                  <a:tcPr/>
                </a:tc>
                <a:extLst>
                  <a:ext uri="{0D108BD9-81ED-4DB2-BD59-A6C34878D82A}">
                    <a16:rowId xmlns:a16="http://schemas.microsoft.com/office/drawing/2014/main" val="2428212171"/>
                  </a:ext>
                </a:extLst>
              </a:tr>
              <a:tr h="383689">
                <a:tc>
                  <a:txBody>
                    <a:bodyPr/>
                    <a:lstStyle/>
                    <a:p>
                      <a:r>
                        <a:rPr lang="en-US" sz="1800" b="1" dirty="0"/>
                        <a:t>Lost or limited access to natural resources</a:t>
                      </a:r>
                    </a:p>
                  </a:txBody>
                  <a:tcPr/>
                </a:tc>
                <a:tc>
                  <a:txBody>
                    <a:bodyPr/>
                    <a:lstStyle/>
                    <a:p>
                      <a:r>
                        <a:rPr lang="en-US" sz="1800" b="1" dirty="0"/>
                        <a:t>Economic dependency</a:t>
                      </a:r>
                    </a:p>
                  </a:txBody>
                  <a:tcPr/>
                </a:tc>
                <a:extLst>
                  <a:ext uri="{0D108BD9-81ED-4DB2-BD59-A6C34878D82A}">
                    <a16:rowId xmlns:a16="http://schemas.microsoft.com/office/drawing/2014/main" val="1763550491"/>
                  </a:ext>
                </a:extLst>
              </a:tr>
              <a:tr h="597604">
                <a:tc>
                  <a:txBody>
                    <a:bodyPr/>
                    <a:lstStyle/>
                    <a:p>
                      <a:r>
                        <a:rPr lang="en-US" sz="1800" b="1" dirty="0"/>
                        <a:t>Ineffective governance</a:t>
                      </a:r>
                    </a:p>
                  </a:txBody>
                  <a:tcPr/>
                </a:tc>
                <a:tc>
                  <a:txBody>
                    <a:bodyPr/>
                    <a:lstStyle/>
                    <a:p>
                      <a:r>
                        <a:rPr lang="en-US" sz="1800" b="1" dirty="0"/>
                        <a:t>Governments, antecedent treaties and laws of less effective</a:t>
                      </a:r>
                    </a:p>
                  </a:txBody>
                  <a:tcPr/>
                </a:tc>
                <a:extLst>
                  <a:ext uri="{0D108BD9-81ED-4DB2-BD59-A6C34878D82A}">
                    <a16:rowId xmlns:a16="http://schemas.microsoft.com/office/drawing/2014/main" val="855640064"/>
                  </a:ext>
                </a:extLst>
              </a:tr>
              <a:tr h="666304">
                <a:tc>
                  <a:txBody>
                    <a:bodyPr/>
                    <a:lstStyle/>
                    <a:p>
                      <a:r>
                        <a:rPr lang="en-US" sz="1800" b="1" dirty="0"/>
                        <a:t>Political and economic hubs</a:t>
                      </a:r>
                    </a:p>
                  </a:txBody>
                  <a:tcPr/>
                </a:tc>
                <a:tc>
                  <a:txBody>
                    <a:bodyPr/>
                    <a:lstStyle/>
                    <a:p>
                      <a:r>
                        <a:rPr lang="en-US" sz="1800" b="1" dirty="0"/>
                        <a:t>Diffusion patterns extend from ports along coasts to points inland</a:t>
                      </a:r>
                    </a:p>
                  </a:txBody>
                  <a:tcPr/>
                </a:tc>
                <a:extLst>
                  <a:ext uri="{0D108BD9-81ED-4DB2-BD59-A6C34878D82A}">
                    <a16:rowId xmlns:a16="http://schemas.microsoft.com/office/drawing/2014/main" val="4252574793"/>
                  </a:ext>
                </a:extLst>
              </a:tr>
            </a:tbl>
          </a:graphicData>
        </a:graphic>
      </p:graphicFrame>
    </p:spTree>
    <p:extLst>
      <p:ext uri="{BB962C8B-B14F-4D97-AF65-F5344CB8AC3E}">
        <p14:creationId xmlns:p14="http://schemas.microsoft.com/office/powerpoint/2010/main" val="195725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A2C1-43A6-480F-B791-A9E6DA7AEDD4}"/>
              </a:ext>
            </a:extLst>
          </p:cNvPr>
          <p:cNvSpPr>
            <a:spLocks noGrp="1"/>
          </p:cNvSpPr>
          <p:nvPr>
            <p:ph type="title"/>
          </p:nvPr>
        </p:nvSpPr>
        <p:spPr>
          <a:xfrm>
            <a:off x="1371600" y="119270"/>
            <a:ext cx="9601200" cy="980660"/>
          </a:xfrm>
        </p:spPr>
        <p:txBody>
          <a:bodyPr>
            <a:normAutofit/>
          </a:bodyPr>
          <a:lstStyle/>
          <a:p>
            <a:r>
              <a:rPr lang="en-US" dirty="0"/>
              <a:t>                          </a:t>
            </a:r>
            <a:r>
              <a:rPr lang="en-US" b="1" u="sng" dirty="0"/>
              <a:t>Colonialism</a:t>
            </a:r>
          </a:p>
        </p:txBody>
      </p:sp>
      <p:sp>
        <p:nvSpPr>
          <p:cNvPr id="3" name="Content Placeholder 2">
            <a:extLst>
              <a:ext uri="{FF2B5EF4-FFF2-40B4-BE49-F238E27FC236}">
                <a16:creationId xmlns:a16="http://schemas.microsoft.com/office/drawing/2014/main" id="{879B745B-38FD-49D9-901C-3420C189978F}"/>
              </a:ext>
            </a:extLst>
          </p:cNvPr>
          <p:cNvSpPr>
            <a:spLocks noGrp="1"/>
          </p:cNvSpPr>
          <p:nvPr>
            <p:ph sz="half" idx="1"/>
          </p:nvPr>
        </p:nvSpPr>
        <p:spPr>
          <a:xfrm>
            <a:off x="795129" y="1205948"/>
            <a:ext cx="5552661" cy="5532781"/>
          </a:xfrm>
        </p:spPr>
        <p:txBody>
          <a:bodyPr>
            <a:normAutofit/>
          </a:bodyPr>
          <a:lstStyle/>
          <a:p>
            <a:r>
              <a:rPr lang="en-US" b="1" u="sng" dirty="0">
                <a:solidFill>
                  <a:schemeClr val="accent5">
                    <a:lumMod val="75000"/>
                  </a:schemeClr>
                </a:solidFill>
              </a:rPr>
              <a:t>Colonialism</a:t>
            </a:r>
            <a:r>
              <a:rPr lang="en-US" b="1" dirty="0">
                <a:solidFill>
                  <a:schemeClr val="accent5">
                    <a:lumMod val="75000"/>
                  </a:schemeClr>
                </a:solidFill>
              </a:rPr>
              <a:t>: European states came to control much of the world through colonialism, which is the effort by one country to establish settlements and impose its political, economic and cultural principles on such territory.</a:t>
            </a:r>
          </a:p>
          <a:p>
            <a:r>
              <a:rPr lang="en-US" b="1" u="sng" dirty="0">
                <a:solidFill>
                  <a:schemeClr val="accent5">
                    <a:lumMod val="75000"/>
                  </a:schemeClr>
                </a:solidFill>
              </a:rPr>
              <a:t>Colony</a:t>
            </a:r>
            <a:r>
              <a:rPr lang="en-US" b="1" dirty="0">
                <a:solidFill>
                  <a:schemeClr val="accent5">
                    <a:lumMod val="75000"/>
                  </a:schemeClr>
                </a:solidFill>
              </a:rPr>
              <a:t> is a territory legally tied to a sovereign state</a:t>
            </a:r>
          </a:p>
          <a:p>
            <a:r>
              <a:rPr lang="en-US" b="1" u="sng" dirty="0">
                <a:solidFill>
                  <a:srgbClr val="339933"/>
                </a:solidFill>
              </a:rPr>
              <a:t>European states established colonies elsewhere in the world for three basic reasons</a:t>
            </a:r>
          </a:p>
          <a:p>
            <a:r>
              <a:rPr lang="en-US" b="1" dirty="0">
                <a:solidFill>
                  <a:srgbClr val="0070C0"/>
                </a:solidFill>
              </a:rPr>
              <a:t>1. European missionaries established colonies to promote Christianity</a:t>
            </a:r>
          </a:p>
          <a:p>
            <a:r>
              <a:rPr lang="en-US" b="1" dirty="0">
                <a:solidFill>
                  <a:srgbClr val="CC0066"/>
                </a:solidFill>
              </a:rPr>
              <a:t>2. Colonies provided resources that helped the economy of European states</a:t>
            </a:r>
          </a:p>
          <a:p>
            <a:r>
              <a:rPr lang="en-US" b="1" dirty="0">
                <a:solidFill>
                  <a:srgbClr val="7030A0"/>
                </a:solidFill>
              </a:rPr>
              <a:t>3. European states considered the number of colonies to be an indicator of relative power </a:t>
            </a:r>
          </a:p>
        </p:txBody>
      </p:sp>
      <p:pic>
        <p:nvPicPr>
          <p:cNvPr id="6" name="Content Placeholder 5">
            <a:extLst>
              <a:ext uri="{FF2B5EF4-FFF2-40B4-BE49-F238E27FC236}">
                <a16:creationId xmlns:a16="http://schemas.microsoft.com/office/drawing/2014/main" id="{13E3DD80-4DFD-4497-BEC0-91906B01B36E}"/>
              </a:ext>
            </a:extLst>
          </p:cNvPr>
          <p:cNvPicPr>
            <a:picLocks noGrp="1" noChangeAspect="1"/>
          </p:cNvPicPr>
          <p:nvPr>
            <p:ph sz="half" idx="2"/>
          </p:nvPr>
        </p:nvPicPr>
        <p:blipFill>
          <a:blip r:embed="rId2"/>
          <a:stretch>
            <a:fillRect/>
          </a:stretch>
        </p:blipFill>
        <p:spPr>
          <a:xfrm>
            <a:off x="6524625" y="1099930"/>
            <a:ext cx="5667375" cy="5532781"/>
          </a:xfrm>
        </p:spPr>
      </p:pic>
    </p:spTree>
    <p:extLst>
      <p:ext uri="{BB962C8B-B14F-4D97-AF65-F5344CB8AC3E}">
        <p14:creationId xmlns:p14="http://schemas.microsoft.com/office/powerpoint/2010/main" val="16811159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9A8E-D3A4-4A0F-8461-B60D27FA3A47}"/>
              </a:ext>
            </a:extLst>
          </p:cNvPr>
          <p:cNvSpPr>
            <a:spLocks noGrp="1"/>
          </p:cNvSpPr>
          <p:nvPr>
            <p:ph type="title"/>
          </p:nvPr>
        </p:nvSpPr>
        <p:spPr>
          <a:xfrm>
            <a:off x="852407" y="0"/>
            <a:ext cx="11220773" cy="1255363"/>
          </a:xfrm>
        </p:spPr>
        <p:txBody>
          <a:bodyPr>
            <a:normAutofit fontScale="90000"/>
          </a:bodyPr>
          <a:lstStyle/>
          <a:p>
            <a:r>
              <a:rPr lang="en-US" b="1" dirty="0"/>
              <a:t>        </a:t>
            </a:r>
            <a:r>
              <a:rPr lang="en-US" b="1" u="sng" dirty="0"/>
              <a:t>Challenges of Landlocked African Countries </a:t>
            </a:r>
            <a:br>
              <a:rPr lang="en-US" b="1" u="sng" dirty="0"/>
            </a:br>
            <a:r>
              <a:rPr lang="en-US" b="1" dirty="0"/>
              <a:t>                  </a:t>
            </a:r>
            <a:r>
              <a:rPr lang="en-US" b="1" u="sng" dirty="0"/>
              <a:t> face in developing economies</a:t>
            </a:r>
          </a:p>
        </p:txBody>
      </p:sp>
      <p:graphicFrame>
        <p:nvGraphicFramePr>
          <p:cNvPr id="4" name="Content Placeholder 3">
            <a:extLst>
              <a:ext uri="{FF2B5EF4-FFF2-40B4-BE49-F238E27FC236}">
                <a16:creationId xmlns:a16="http://schemas.microsoft.com/office/drawing/2014/main" id="{DC58C245-4E95-47EF-8D46-A728FB29DF86}"/>
              </a:ext>
            </a:extLst>
          </p:cNvPr>
          <p:cNvGraphicFramePr>
            <a:graphicFrameLocks noGrp="1"/>
          </p:cNvGraphicFramePr>
          <p:nvPr>
            <p:ph idx="1"/>
          </p:nvPr>
        </p:nvGraphicFramePr>
        <p:xfrm>
          <a:off x="971227" y="1100380"/>
          <a:ext cx="11220773" cy="5580178"/>
        </p:xfrm>
        <a:graphic>
          <a:graphicData uri="http://schemas.openxmlformats.org/drawingml/2006/table">
            <a:tbl>
              <a:tblPr firstRow="1" bandRow="1">
                <a:tableStyleId>{93296810-A885-4BE3-A3E7-6D5BEEA58F35}</a:tableStyleId>
              </a:tblPr>
              <a:tblGrid>
                <a:gridCol w="4548111">
                  <a:extLst>
                    <a:ext uri="{9D8B030D-6E8A-4147-A177-3AD203B41FA5}">
                      <a16:colId xmlns:a16="http://schemas.microsoft.com/office/drawing/2014/main" val="1909579475"/>
                    </a:ext>
                  </a:extLst>
                </a:gridCol>
                <a:gridCol w="6672662">
                  <a:extLst>
                    <a:ext uri="{9D8B030D-6E8A-4147-A177-3AD203B41FA5}">
                      <a16:colId xmlns:a16="http://schemas.microsoft.com/office/drawing/2014/main" val="3988489869"/>
                    </a:ext>
                  </a:extLst>
                </a:gridCol>
              </a:tblGrid>
              <a:tr h="650929">
                <a:tc>
                  <a:txBody>
                    <a:bodyPr/>
                    <a:lstStyle/>
                    <a:p>
                      <a:r>
                        <a:rPr lang="en-US" sz="2000" b="1" dirty="0"/>
                        <a:t>                        Identify</a:t>
                      </a:r>
                    </a:p>
                  </a:txBody>
                  <a:tcPr/>
                </a:tc>
                <a:tc>
                  <a:txBody>
                    <a:bodyPr/>
                    <a:lstStyle/>
                    <a:p>
                      <a:r>
                        <a:rPr lang="en-US" sz="2000" b="1" dirty="0"/>
                        <a:t>                                      Explain</a:t>
                      </a:r>
                    </a:p>
                  </a:txBody>
                  <a:tcPr/>
                </a:tc>
                <a:extLst>
                  <a:ext uri="{0D108BD9-81ED-4DB2-BD59-A6C34878D82A}">
                    <a16:rowId xmlns:a16="http://schemas.microsoft.com/office/drawing/2014/main" val="4252334237"/>
                  </a:ext>
                </a:extLst>
              </a:tr>
              <a:tr h="619932">
                <a:tc>
                  <a:txBody>
                    <a:bodyPr/>
                    <a:lstStyle/>
                    <a:p>
                      <a:r>
                        <a:rPr lang="en-US" sz="2000" b="1" dirty="0"/>
                        <a:t>No Access to the Sea</a:t>
                      </a:r>
                    </a:p>
                  </a:txBody>
                  <a:tcPr/>
                </a:tc>
                <a:tc>
                  <a:txBody>
                    <a:bodyPr/>
                    <a:lstStyle/>
                    <a:p>
                      <a:r>
                        <a:rPr lang="en-US" sz="2000" b="1" dirty="0"/>
                        <a:t>Lack of easy access to maritime trade or ocean resources</a:t>
                      </a:r>
                    </a:p>
                  </a:txBody>
                  <a:tcPr/>
                </a:tc>
                <a:extLst>
                  <a:ext uri="{0D108BD9-81ED-4DB2-BD59-A6C34878D82A}">
                    <a16:rowId xmlns:a16="http://schemas.microsoft.com/office/drawing/2014/main" val="3013778673"/>
                  </a:ext>
                </a:extLst>
              </a:tr>
              <a:tr h="412518">
                <a:tc>
                  <a:txBody>
                    <a:bodyPr/>
                    <a:lstStyle/>
                    <a:p>
                      <a:r>
                        <a:rPr lang="en-US" sz="2000" b="1" dirty="0"/>
                        <a:t>Increased cost of imports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Due to customs, tariffs, tolls, distance, or transportation costs</a:t>
                      </a:r>
                    </a:p>
                    <a:p>
                      <a:endParaRPr lang="en-US" sz="2000" b="1" dirty="0"/>
                    </a:p>
                  </a:txBody>
                  <a:tcPr/>
                </a:tc>
                <a:extLst>
                  <a:ext uri="{0D108BD9-81ED-4DB2-BD59-A6C34878D82A}">
                    <a16:rowId xmlns:a16="http://schemas.microsoft.com/office/drawing/2014/main" val="827989357"/>
                  </a:ext>
                </a:extLst>
              </a:tr>
              <a:tr h="765879">
                <a:tc>
                  <a:txBody>
                    <a:bodyPr/>
                    <a:lstStyle/>
                    <a:p>
                      <a:r>
                        <a:rPr lang="en-US" sz="2000" b="1" dirty="0"/>
                        <a:t>Increased costs of goods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Due to customs, tariffs, tolls, distance, or transportation costs</a:t>
                      </a:r>
                    </a:p>
                    <a:p>
                      <a:endParaRPr lang="en-US" sz="2000" b="1" dirty="0"/>
                    </a:p>
                  </a:txBody>
                  <a:tcPr/>
                </a:tc>
                <a:extLst>
                  <a:ext uri="{0D108BD9-81ED-4DB2-BD59-A6C34878D82A}">
                    <a16:rowId xmlns:a16="http://schemas.microsoft.com/office/drawing/2014/main" val="3437640694"/>
                  </a:ext>
                </a:extLst>
              </a:tr>
              <a:tr h="765879">
                <a:tc>
                  <a:txBody>
                    <a:bodyPr/>
                    <a:lstStyle/>
                    <a:p>
                      <a:r>
                        <a:rPr lang="en-US" sz="2000" b="1" dirty="0"/>
                        <a:t>Limited road or rail transportation for imported goods in bulk</a:t>
                      </a:r>
                    </a:p>
                  </a:txBody>
                  <a:tcPr/>
                </a:tc>
                <a:tc>
                  <a:txBody>
                    <a:bodyPr/>
                    <a:lstStyle/>
                    <a:p>
                      <a:r>
                        <a:rPr lang="en-US" sz="2000" b="1" dirty="0"/>
                        <a:t>More break of bulk points</a:t>
                      </a:r>
                    </a:p>
                  </a:txBody>
                  <a:tcPr/>
                </a:tc>
                <a:extLst>
                  <a:ext uri="{0D108BD9-81ED-4DB2-BD59-A6C34878D82A}">
                    <a16:rowId xmlns:a16="http://schemas.microsoft.com/office/drawing/2014/main" val="2061006016"/>
                  </a:ext>
                </a:extLst>
              </a:tr>
              <a:tr h="765879">
                <a:tc>
                  <a:txBody>
                    <a:bodyPr/>
                    <a:lstStyle/>
                    <a:p>
                      <a:r>
                        <a:rPr lang="en-US" sz="2000" b="1" dirty="0"/>
                        <a:t>Economic cooperation</a:t>
                      </a:r>
                    </a:p>
                  </a:txBody>
                  <a:tcPr/>
                </a:tc>
                <a:tc>
                  <a:txBody>
                    <a:bodyPr/>
                    <a:lstStyle/>
                    <a:p>
                      <a:r>
                        <a:rPr lang="en-US" sz="2000" b="1" dirty="0"/>
                        <a:t>Communications needed between landlocked and bordering states </a:t>
                      </a:r>
                    </a:p>
                  </a:txBody>
                  <a:tcPr/>
                </a:tc>
                <a:extLst>
                  <a:ext uri="{0D108BD9-81ED-4DB2-BD59-A6C34878D82A}">
                    <a16:rowId xmlns:a16="http://schemas.microsoft.com/office/drawing/2014/main" val="2838346321"/>
                  </a:ext>
                </a:extLst>
              </a:tr>
              <a:tr h="765879">
                <a:tc>
                  <a:txBody>
                    <a:bodyPr/>
                    <a:lstStyle/>
                    <a:p>
                      <a:r>
                        <a:rPr lang="en-US" sz="2000" b="1" dirty="0"/>
                        <a:t>Vulnerability</a:t>
                      </a:r>
                    </a:p>
                  </a:txBody>
                  <a:tcPr/>
                </a:tc>
                <a:tc>
                  <a:txBody>
                    <a:bodyPr/>
                    <a:lstStyle/>
                    <a:p>
                      <a:r>
                        <a:rPr lang="en-US" sz="2000" b="1" dirty="0"/>
                        <a:t>Can be cut off from global trade and/or political support by hostile neighbors; economically dependent </a:t>
                      </a:r>
                    </a:p>
                  </a:txBody>
                  <a:tcPr/>
                </a:tc>
                <a:extLst>
                  <a:ext uri="{0D108BD9-81ED-4DB2-BD59-A6C34878D82A}">
                    <a16:rowId xmlns:a16="http://schemas.microsoft.com/office/drawing/2014/main" val="3950680223"/>
                  </a:ext>
                </a:extLst>
              </a:tr>
            </a:tbl>
          </a:graphicData>
        </a:graphic>
      </p:graphicFrame>
    </p:spTree>
    <p:extLst>
      <p:ext uri="{BB962C8B-B14F-4D97-AF65-F5344CB8AC3E}">
        <p14:creationId xmlns:p14="http://schemas.microsoft.com/office/powerpoint/2010/main" val="2467934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52CC-5E73-4C81-BFA1-BD12618B08BA}"/>
              </a:ext>
            </a:extLst>
          </p:cNvPr>
          <p:cNvSpPr>
            <a:spLocks noGrp="1"/>
          </p:cNvSpPr>
          <p:nvPr>
            <p:ph type="title"/>
          </p:nvPr>
        </p:nvSpPr>
        <p:spPr>
          <a:xfrm>
            <a:off x="808383" y="0"/>
            <a:ext cx="5197306" cy="836908"/>
          </a:xfrm>
        </p:spPr>
        <p:txBody>
          <a:bodyPr>
            <a:normAutofit/>
          </a:bodyPr>
          <a:lstStyle/>
          <a:p>
            <a:r>
              <a:rPr lang="en-US" sz="3200" b="1" u="sng" dirty="0">
                <a:solidFill>
                  <a:srgbClr val="0070C0"/>
                </a:solidFill>
              </a:rPr>
              <a:t>Ethnic Cleansing In Africa</a:t>
            </a:r>
          </a:p>
        </p:txBody>
      </p:sp>
      <p:sp>
        <p:nvSpPr>
          <p:cNvPr id="3" name="Content Placeholder 2">
            <a:extLst>
              <a:ext uri="{FF2B5EF4-FFF2-40B4-BE49-F238E27FC236}">
                <a16:creationId xmlns:a16="http://schemas.microsoft.com/office/drawing/2014/main" id="{4CCBB308-B61D-4F60-9AEF-E23DD18A4045}"/>
              </a:ext>
            </a:extLst>
          </p:cNvPr>
          <p:cNvSpPr>
            <a:spLocks noGrp="1"/>
          </p:cNvSpPr>
          <p:nvPr>
            <p:ph sz="half" idx="1"/>
          </p:nvPr>
        </p:nvSpPr>
        <p:spPr>
          <a:xfrm>
            <a:off x="808383" y="715617"/>
            <a:ext cx="5011003" cy="6142384"/>
          </a:xfrm>
        </p:spPr>
        <p:txBody>
          <a:bodyPr>
            <a:normAutofit/>
          </a:bodyPr>
          <a:lstStyle/>
          <a:p>
            <a:r>
              <a:rPr lang="en-US" sz="2400" b="1" dirty="0">
                <a:solidFill>
                  <a:srgbClr val="000099"/>
                </a:solidFill>
              </a:rPr>
              <a:t>In 19th and 20th centuries European nations partitioned Africa into regions without regard for distribution of ethnicities there</a:t>
            </a:r>
          </a:p>
          <a:p>
            <a:r>
              <a:rPr lang="en-US" sz="2400" b="1" u="sng" dirty="0">
                <a:solidFill>
                  <a:srgbClr val="C00000"/>
                </a:solidFill>
              </a:rPr>
              <a:t>decolonization</a:t>
            </a:r>
            <a:r>
              <a:rPr lang="en-US" sz="2400" b="1" dirty="0">
                <a:solidFill>
                  <a:srgbClr val="000099"/>
                </a:solidFill>
              </a:rPr>
              <a:t> - the action of changing from colonial to independent status </a:t>
            </a:r>
          </a:p>
          <a:p>
            <a:r>
              <a:rPr lang="en-US" sz="2400" b="1" dirty="0">
                <a:solidFill>
                  <a:srgbClr val="000099"/>
                </a:solidFill>
              </a:rPr>
              <a:t>result of decolonization of Africa in 1950s and 1960s was the creation of independent states in which numerous competing ethnicities lived</a:t>
            </a:r>
          </a:p>
          <a:p>
            <a:endParaRPr lang="en-US" b="1" dirty="0">
              <a:solidFill>
                <a:srgbClr val="0070C0"/>
              </a:solidFill>
            </a:endParaRPr>
          </a:p>
          <a:p>
            <a:r>
              <a:rPr lang="en-US" sz="1400" b="1" dirty="0">
                <a:solidFill>
                  <a:srgbClr val="0070C0"/>
                </a:solidFill>
              </a:rPr>
              <a:t>Crash course decolonization : </a:t>
            </a:r>
            <a:r>
              <a:rPr lang="en-US" sz="1400" b="1" dirty="0">
                <a:solidFill>
                  <a:srgbClr val="0070C0"/>
                </a:solidFill>
                <a:hlinkClick r:id="rId2"/>
              </a:rPr>
              <a:t>https://www.youtube.com/watch?v=T_sGTspaF4Y</a:t>
            </a:r>
            <a:endParaRPr lang="en-US" sz="1400" b="1" dirty="0">
              <a:solidFill>
                <a:srgbClr val="0070C0"/>
              </a:solidFill>
            </a:endParaRPr>
          </a:p>
          <a:p>
            <a:endParaRPr lang="en-US" b="1" dirty="0">
              <a:solidFill>
                <a:srgbClr val="0070C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19387" y="0"/>
            <a:ext cx="6372614" cy="6728178"/>
          </a:xfrm>
        </p:spPr>
      </p:pic>
    </p:spTree>
    <p:extLst>
      <p:ext uri="{BB962C8B-B14F-4D97-AF65-F5344CB8AC3E}">
        <p14:creationId xmlns:p14="http://schemas.microsoft.com/office/powerpoint/2010/main" val="36525647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3418-10CB-4A49-BEDD-748CA4608284}"/>
              </a:ext>
            </a:extLst>
          </p:cNvPr>
          <p:cNvSpPr>
            <a:spLocks noGrp="1"/>
          </p:cNvSpPr>
          <p:nvPr>
            <p:ph type="title"/>
          </p:nvPr>
        </p:nvSpPr>
        <p:spPr>
          <a:xfrm>
            <a:off x="795131" y="0"/>
            <a:ext cx="11290852" cy="1550503"/>
          </a:xfrm>
        </p:spPr>
        <p:txBody>
          <a:bodyPr>
            <a:normAutofit/>
          </a:bodyPr>
          <a:lstStyle/>
          <a:p>
            <a:r>
              <a:rPr lang="en-US" sz="2000" b="1" u="sng" dirty="0"/>
              <a:t>State-sponsored terrorism</a:t>
            </a:r>
            <a:r>
              <a:rPr lang="en-US" sz="2000" dirty="0"/>
              <a:t>: states who do not attack other states, but finance terrorist organizations who carry out attacks on states </a:t>
            </a:r>
            <a:br>
              <a:rPr lang="en-US" sz="2000" dirty="0"/>
            </a:br>
            <a:r>
              <a:rPr lang="ja-JP" altLang="en-US" sz="2000" dirty="0"/>
              <a:t> </a:t>
            </a:r>
            <a:r>
              <a:rPr lang="en-US" sz="2000" b="1" u="sng" dirty="0"/>
              <a:t>State supporters of Terrorism</a:t>
            </a:r>
            <a:r>
              <a:rPr lang="en-US" sz="2000" dirty="0"/>
              <a:t>: Yemen, Sudan, Syria, North Korea, Libya, Afghanistan, Iraq, and Iran, Saudi Arabia</a:t>
            </a:r>
          </a:p>
        </p:txBody>
      </p:sp>
      <p:pic>
        <p:nvPicPr>
          <p:cNvPr id="5" name="Content Placeholder 4">
            <a:extLst>
              <a:ext uri="{FF2B5EF4-FFF2-40B4-BE49-F238E27FC236}">
                <a16:creationId xmlns:a16="http://schemas.microsoft.com/office/drawing/2014/main" id="{FFA7853F-CE86-419F-A7D7-AC6345648102}"/>
              </a:ext>
            </a:extLst>
          </p:cNvPr>
          <p:cNvPicPr>
            <a:picLocks noGrp="1" noChangeAspect="1"/>
          </p:cNvPicPr>
          <p:nvPr>
            <p:ph idx="1"/>
          </p:nvPr>
        </p:nvPicPr>
        <p:blipFill>
          <a:blip r:embed="rId2"/>
          <a:stretch>
            <a:fillRect/>
          </a:stretch>
        </p:blipFill>
        <p:spPr>
          <a:xfrm>
            <a:off x="795131" y="1272209"/>
            <a:ext cx="11290852" cy="5393633"/>
          </a:xfrm>
        </p:spPr>
      </p:pic>
    </p:spTree>
    <p:extLst>
      <p:ext uri="{BB962C8B-B14F-4D97-AF65-F5344CB8AC3E}">
        <p14:creationId xmlns:p14="http://schemas.microsoft.com/office/powerpoint/2010/main" val="32881850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2ED7-104F-4C73-AAD4-1B2C40E9E7B7}"/>
              </a:ext>
            </a:extLst>
          </p:cNvPr>
          <p:cNvSpPr>
            <a:spLocks noGrp="1"/>
          </p:cNvSpPr>
          <p:nvPr>
            <p:ph type="title"/>
          </p:nvPr>
        </p:nvSpPr>
        <p:spPr>
          <a:xfrm>
            <a:off x="1371600" y="0"/>
            <a:ext cx="9601200" cy="993913"/>
          </a:xfrm>
        </p:spPr>
        <p:txBody>
          <a:bodyPr/>
          <a:lstStyle/>
          <a:p>
            <a:r>
              <a:rPr lang="en-US" dirty="0"/>
              <a:t>                           </a:t>
            </a:r>
            <a:r>
              <a:rPr lang="en-US" b="1" i="1" u="sng" dirty="0"/>
              <a:t>Terrorism</a:t>
            </a:r>
          </a:p>
        </p:txBody>
      </p:sp>
      <p:sp>
        <p:nvSpPr>
          <p:cNvPr id="3" name="Content Placeholder 2">
            <a:extLst>
              <a:ext uri="{FF2B5EF4-FFF2-40B4-BE49-F238E27FC236}">
                <a16:creationId xmlns:a16="http://schemas.microsoft.com/office/drawing/2014/main" id="{3153FC9F-3E2C-4A2E-95B5-9F40479D4F33}"/>
              </a:ext>
            </a:extLst>
          </p:cNvPr>
          <p:cNvSpPr>
            <a:spLocks noGrp="1"/>
          </p:cNvSpPr>
          <p:nvPr>
            <p:ph sz="half" idx="1"/>
          </p:nvPr>
        </p:nvSpPr>
        <p:spPr>
          <a:xfrm>
            <a:off x="728869" y="1126435"/>
            <a:ext cx="5290931" cy="5592417"/>
          </a:xfrm>
        </p:spPr>
        <p:txBody>
          <a:bodyPr>
            <a:normAutofit/>
          </a:bodyPr>
          <a:lstStyle/>
          <a:p>
            <a:r>
              <a:rPr lang="en-US" b="1" dirty="0">
                <a:solidFill>
                  <a:srgbClr val="C00000"/>
                </a:solidFill>
              </a:rPr>
              <a:t>Terrorism </a:t>
            </a:r>
            <a:r>
              <a:rPr lang="en-US" b="1" dirty="0"/>
              <a:t>- the use of violence by non-governmental groups against civilians to achieve a political goal by instilling fear and frightening governments into changing policies </a:t>
            </a:r>
          </a:p>
          <a:p>
            <a:r>
              <a:rPr lang="en-US" b="1" dirty="0"/>
              <a:t>Has changed the roles individual countries play in the modern world </a:t>
            </a:r>
          </a:p>
          <a:p>
            <a:r>
              <a:rPr lang="en-US" b="1" dirty="0"/>
              <a:t>ex: Pakistan became a target of US airstrikes because the Taliban was harboring members of Al-Qaeda</a:t>
            </a:r>
          </a:p>
          <a:p>
            <a:r>
              <a:rPr lang="en-US" b="1" dirty="0"/>
              <a:t>Puts strain on relationships between states</a:t>
            </a:r>
          </a:p>
        </p:txBody>
      </p:sp>
      <p:pic>
        <p:nvPicPr>
          <p:cNvPr id="6" name="Content Placeholder 5">
            <a:extLst>
              <a:ext uri="{FF2B5EF4-FFF2-40B4-BE49-F238E27FC236}">
                <a16:creationId xmlns:a16="http://schemas.microsoft.com/office/drawing/2014/main" id="{D2840DF0-7160-4D27-BA2B-8AD6D55098A0}"/>
              </a:ext>
            </a:extLst>
          </p:cNvPr>
          <p:cNvPicPr>
            <a:picLocks noGrp="1" noChangeAspect="1"/>
          </p:cNvPicPr>
          <p:nvPr>
            <p:ph sz="half" idx="2"/>
          </p:nvPr>
        </p:nvPicPr>
        <p:blipFill>
          <a:blip r:embed="rId2"/>
          <a:stretch>
            <a:fillRect/>
          </a:stretch>
        </p:blipFill>
        <p:spPr>
          <a:xfrm>
            <a:off x="6172200" y="1060174"/>
            <a:ext cx="5927035" cy="5658678"/>
          </a:xfrm>
        </p:spPr>
      </p:pic>
    </p:spTree>
    <p:extLst>
      <p:ext uri="{BB962C8B-B14F-4D97-AF65-F5344CB8AC3E}">
        <p14:creationId xmlns:p14="http://schemas.microsoft.com/office/powerpoint/2010/main" val="13733645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7E62-B1D4-4C10-9739-7D2E565F1184}"/>
              </a:ext>
            </a:extLst>
          </p:cNvPr>
          <p:cNvSpPr>
            <a:spLocks noGrp="1"/>
          </p:cNvSpPr>
          <p:nvPr>
            <p:ph type="title"/>
          </p:nvPr>
        </p:nvSpPr>
        <p:spPr>
          <a:xfrm>
            <a:off x="1371600" y="0"/>
            <a:ext cx="9601200" cy="1020417"/>
          </a:xfrm>
        </p:spPr>
        <p:txBody>
          <a:bodyPr/>
          <a:lstStyle/>
          <a:p>
            <a:endParaRPr lang="en-US" dirty="0"/>
          </a:p>
        </p:txBody>
      </p:sp>
      <p:pic>
        <p:nvPicPr>
          <p:cNvPr id="6" name="Content Placeholder 5">
            <a:extLst>
              <a:ext uri="{FF2B5EF4-FFF2-40B4-BE49-F238E27FC236}">
                <a16:creationId xmlns:a16="http://schemas.microsoft.com/office/drawing/2014/main" id="{12ED227B-704E-4AD0-BED1-E0288C60273A}"/>
              </a:ext>
            </a:extLst>
          </p:cNvPr>
          <p:cNvPicPr>
            <a:picLocks noGrp="1" noChangeAspect="1"/>
          </p:cNvPicPr>
          <p:nvPr>
            <p:ph sz="half" idx="1"/>
          </p:nvPr>
        </p:nvPicPr>
        <p:blipFill>
          <a:blip r:embed="rId2"/>
          <a:stretch>
            <a:fillRect/>
          </a:stretch>
        </p:blipFill>
        <p:spPr>
          <a:xfrm>
            <a:off x="755374" y="119270"/>
            <a:ext cx="5605669" cy="6738730"/>
          </a:xfrm>
        </p:spPr>
      </p:pic>
      <p:pic>
        <p:nvPicPr>
          <p:cNvPr id="8" name="Content Placeholder 7">
            <a:extLst>
              <a:ext uri="{FF2B5EF4-FFF2-40B4-BE49-F238E27FC236}">
                <a16:creationId xmlns:a16="http://schemas.microsoft.com/office/drawing/2014/main" id="{C9B68097-147B-472D-A705-75659FD9ECC4}"/>
              </a:ext>
            </a:extLst>
          </p:cNvPr>
          <p:cNvPicPr>
            <a:picLocks noGrp="1" noChangeAspect="1"/>
          </p:cNvPicPr>
          <p:nvPr>
            <p:ph sz="half" idx="2"/>
          </p:nvPr>
        </p:nvPicPr>
        <p:blipFill>
          <a:blip r:embed="rId3"/>
          <a:stretch>
            <a:fillRect/>
          </a:stretch>
        </p:blipFill>
        <p:spPr>
          <a:xfrm>
            <a:off x="6524625" y="119270"/>
            <a:ext cx="5548105" cy="6738730"/>
          </a:xfrm>
        </p:spPr>
      </p:pic>
    </p:spTree>
    <p:extLst>
      <p:ext uri="{BB962C8B-B14F-4D97-AF65-F5344CB8AC3E}">
        <p14:creationId xmlns:p14="http://schemas.microsoft.com/office/powerpoint/2010/main" val="21696340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B385-8925-4D19-B575-80BD30A4AF58}"/>
              </a:ext>
            </a:extLst>
          </p:cNvPr>
          <p:cNvSpPr>
            <a:spLocks noGrp="1"/>
          </p:cNvSpPr>
          <p:nvPr>
            <p:ph type="title"/>
          </p:nvPr>
        </p:nvSpPr>
        <p:spPr>
          <a:xfrm>
            <a:off x="834888" y="0"/>
            <a:ext cx="5314122" cy="914400"/>
          </a:xfrm>
        </p:spPr>
        <p:txBody>
          <a:bodyPr/>
          <a:lstStyle/>
          <a:p>
            <a:r>
              <a:rPr lang="en-US" dirty="0">
                <a:solidFill>
                  <a:srgbClr val="C00000"/>
                </a:solidFill>
              </a:rPr>
              <a:t>ISIS/ISIL/DAESH</a:t>
            </a:r>
          </a:p>
        </p:txBody>
      </p:sp>
      <p:sp>
        <p:nvSpPr>
          <p:cNvPr id="3" name="Content Placeholder 2">
            <a:extLst>
              <a:ext uri="{FF2B5EF4-FFF2-40B4-BE49-F238E27FC236}">
                <a16:creationId xmlns:a16="http://schemas.microsoft.com/office/drawing/2014/main" id="{E7930380-C44C-4093-9C1B-DD8603476FED}"/>
              </a:ext>
            </a:extLst>
          </p:cNvPr>
          <p:cNvSpPr>
            <a:spLocks noGrp="1"/>
          </p:cNvSpPr>
          <p:nvPr>
            <p:ph sz="half" idx="1"/>
          </p:nvPr>
        </p:nvSpPr>
        <p:spPr>
          <a:xfrm>
            <a:off x="834887" y="654756"/>
            <a:ext cx="5882002" cy="6203245"/>
          </a:xfrm>
        </p:spPr>
        <p:txBody>
          <a:bodyPr>
            <a:normAutofit fontScale="77500" lnSpcReduction="20000"/>
          </a:bodyPr>
          <a:lstStyle/>
          <a:p>
            <a:r>
              <a:rPr lang="en-US" b="1" dirty="0"/>
              <a:t>The group began in 2004 as al Qaeda in Iraq, before rebranding as ISIS two years later. It was an ally of -- and had similarities with -- Osama bin Laden's al Qaeda: both were radical anti-Western militant groups devoted to establishing an independent Islamic state in the region.</a:t>
            </a:r>
          </a:p>
          <a:p>
            <a:r>
              <a:rPr lang="en-US" b="1" dirty="0"/>
              <a:t>But ISIS -- unlike al Qaeda, which disowned the group in early 2014 -- has proven to be more brutal and more effective at controlling territory it has seized.</a:t>
            </a:r>
          </a:p>
          <a:p>
            <a:r>
              <a:rPr lang="en-US" b="1" dirty="0">
                <a:solidFill>
                  <a:srgbClr val="C00000"/>
                </a:solidFill>
              </a:rPr>
              <a:t>ISIS</a:t>
            </a:r>
            <a:r>
              <a:rPr lang="en-US" b="1" dirty="0"/>
              <a:t> stands for the Islamic State in Iraq and Syria. ISIL means basically the same thing - the Islamic State in Iraq and the Levant.</a:t>
            </a:r>
          </a:p>
          <a:p>
            <a:r>
              <a:rPr lang="en-US" b="1" dirty="0"/>
              <a:t>There is another name that the group rejects, but which many officials use: </a:t>
            </a:r>
            <a:r>
              <a:rPr lang="en-US" b="1" dirty="0" err="1"/>
              <a:t>Daesh</a:t>
            </a:r>
            <a:r>
              <a:rPr lang="en-US" b="1" dirty="0"/>
              <a:t>. t's an Arabic acronym that means the same thing as ISIL, but sounds like an Arabic word meaning "stomp on." And ISIS hates it so much they have threatened to cut out the tongue of anyone who uses it.</a:t>
            </a:r>
          </a:p>
          <a:p>
            <a:r>
              <a:rPr lang="en-US" b="1" dirty="0"/>
              <a:t>They aim to create an Islamic state in SW Asia united under fundamentalist religious laws </a:t>
            </a:r>
          </a:p>
          <a:p>
            <a:r>
              <a:rPr lang="en-US" b="1" dirty="0"/>
              <a:t>Funded through donations, theft, and black market goods </a:t>
            </a:r>
          </a:p>
          <a:p>
            <a:r>
              <a:rPr lang="en-US" b="1" dirty="0"/>
              <a:t>Recruits through propaganda on social media</a:t>
            </a:r>
          </a:p>
          <a:p>
            <a:pPr marL="0" indent="0">
              <a:buNone/>
            </a:pPr>
            <a:endParaRPr lang="en-US" dirty="0"/>
          </a:p>
          <a:p>
            <a:r>
              <a:rPr lang="en-US" dirty="0"/>
              <a:t>What is ISIS 2:30: </a:t>
            </a:r>
            <a:r>
              <a:rPr lang="en-US" dirty="0">
                <a:hlinkClick r:id="rId2"/>
              </a:rPr>
              <a:t>https://www.youtube.com/watch?v=vOGLesXQ4Tc</a:t>
            </a:r>
            <a:endParaRPr lang="en-US" dirty="0"/>
          </a:p>
          <a:p>
            <a:r>
              <a:rPr lang="en-US" dirty="0"/>
              <a:t>What does Jihad mean 3 min: </a:t>
            </a:r>
            <a:r>
              <a:rPr lang="en-US" dirty="0">
                <a:hlinkClick r:id="rId3"/>
              </a:rPr>
              <a:t>https://www.youtube.com/watch?v=CZP1nAoajh0</a:t>
            </a: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57A44460-64A1-420E-A5D3-C8511A854C0D}"/>
              </a:ext>
            </a:extLst>
          </p:cNvPr>
          <p:cNvPicPr>
            <a:picLocks noGrp="1" noChangeAspect="1"/>
          </p:cNvPicPr>
          <p:nvPr>
            <p:ph sz="half" idx="2"/>
          </p:nvPr>
        </p:nvPicPr>
        <p:blipFill>
          <a:blip r:embed="rId4"/>
          <a:stretch>
            <a:fillRect/>
          </a:stretch>
        </p:blipFill>
        <p:spPr>
          <a:xfrm>
            <a:off x="6716889" y="132522"/>
            <a:ext cx="5475112" cy="6725478"/>
          </a:xfrm>
        </p:spPr>
      </p:pic>
    </p:spTree>
    <p:extLst>
      <p:ext uri="{BB962C8B-B14F-4D97-AF65-F5344CB8AC3E}">
        <p14:creationId xmlns:p14="http://schemas.microsoft.com/office/powerpoint/2010/main" val="8653012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F202-6E63-4072-9284-D7CEFDB2623B}"/>
              </a:ext>
            </a:extLst>
          </p:cNvPr>
          <p:cNvSpPr>
            <a:spLocks noGrp="1"/>
          </p:cNvSpPr>
          <p:nvPr>
            <p:ph type="title"/>
          </p:nvPr>
        </p:nvSpPr>
        <p:spPr>
          <a:xfrm>
            <a:off x="1371600" y="1"/>
            <a:ext cx="9601200" cy="790413"/>
          </a:xfrm>
        </p:spPr>
        <p:txBody>
          <a:bodyPr/>
          <a:lstStyle/>
          <a:p>
            <a:r>
              <a:rPr lang="en-US" b="1" u="sng" dirty="0">
                <a:solidFill>
                  <a:srgbClr val="00B050"/>
                </a:solidFill>
              </a:rPr>
              <a:t>Genocide and Ethnic Cleansing in Africa</a:t>
            </a:r>
          </a:p>
        </p:txBody>
      </p:sp>
      <p:sp>
        <p:nvSpPr>
          <p:cNvPr id="3" name="Content Placeholder 2">
            <a:extLst>
              <a:ext uri="{FF2B5EF4-FFF2-40B4-BE49-F238E27FC236}">
                <a16:creationId xmlns:a16="http://schemas.microsoft.com/office/drawing/2014/main" id="{66CBCC12-8792-4AE4-847D-582455D00D2F}"/>
              </a:ext>
            </a:extLst>
          </p:cNvPr>
          <p:cNvSpPr>
            <a:spLocks noGrp="1"/>
          </p:cNvSpPr>
          <p:nvPr>
            <p:ph sz="half" idx="1"/>
          </p:nvPr>
        </p:nvSpPr>
        <p:spPr>
          <a:xfrm>
            <a:off x="768626" y="790415"/>
            <a:ext cx="5857462" cy="6067586"/>
          </a:xfrm>
        </p:spPr>
        <p:txBody>
          <a:bodyPr>
            <a:normAutofit fontScale="77500" lnSpcReduction="20000"/>
          </a:bodyPr>
          <a:lstStyle/>
          <a:p>
            <a:r>
              <a:rPr lang="en-US" sz="2400" b="1" u="sng" dirty="0"/>
              <a:t>Darfur</a:t>
            </a:r>
            <a:r>
              <a:rPr lang="en-US" sz="2400" dirty="0"/>
              <a:t>: </a:t>
            </a:r>
            <a:r>
              <a:rPr lang="en-US" sz="2400" b="1" dirty="0">
                <a:solidFill>
                  <a:srgbClr val="339933"/>
                </a:solidFill>
              </a:rPr>
              <a:t>Not a state, but a region in Sudan </a:t>
            </a:r>
          </a:p>
          <a:p>
            <a:r>
              <a:rPr lang="en-US" b="1" dirty="0">
                <a:solidFill>
                  <a:srgbClr val="339933"/>
                </a:solidFill>
              </a:rPr>
              <a:t>A complex history of social inequalities, an environmental crisis and competition over natural resources, conflicting notions of identity, the militarization of rural societies, and, above all, a chronic problem of bad governance that has plagued the Sudan since its independence from British colonial rule in 1956.</a:t>
            </a:r>
          </a:p>
          <a:p>
            <a:r>
              <a:rPr lang="en-US" b="1" dirty="0">
                <a:solidFill>
                  <a:srgbClr val="339933"/>
                </a:solidFill>
              </a:rPr>
              <a:t>These conflicts can be attributed to the deeply rooted regional, political, and economic inequalities that have persisted throughout Sudan's colonial and post-colonial history. These inequalities are exemplified by the political, economic, and cultural hegemony of a small group of Arabic-speaking Sudanese elites who have held power and systematically marginalized the non-Arab and non-Muslim groups in the country's peripheries.</a:t>
            </a:r>
          </a:p>
          <a:p>
            <a:r>
              <a:rPr lang="en-US" b="1" dirty="0">
                <a:solidFill>
                  <a:schemeClr val="tx1"/>
                </a:solidFill>
              </a:rPr>
              <a:t>Conflict between pastoralists and sedentary farmers, caused in part by environmental pressures and changing land ownership patterns, was an important cause of the Darfur violence.</a:t>
            </a:r>
          </a:p>
          <a:p>
            <a:r>
              <a:rPr lang="en-US" b="1" dirty="0">
                <a:solidFill>
                  <a:srgbClr val="339933"/>
                </a:solidFill>
              </a:rPr>
              <a:t>The current Darfur conflict is a product of an explosive combination of environmental, political, and economic factors. It is well known that environmental degradation and competition over shrinking resources </a:t>
            </a:r>
            <a:endParaRPr lang="en-US" sz="2400" b="1" dirty="0">
              <a:solidFill>
                <a:srgbClr val="339933"/>
              </a:solidFill>
            </a:endParaRPr>
          </a:p>
          <a:p>
            <a:r>
              <a:rPr lang="en-US" sz="2400" b="1" dirty="0">
                <a:solidFill>
                  <a:srgbClr val="339933"/>
                </a:solidFill>
              </a:rPr>
              <a:t>Janjaweed, Arab nomads, with the support of Sudan’s government, committed genocide against 450,000 Darfur residents </a:t>
            </a:r>
          </a:p>
          <a:p>
            <a:r>
              <a:rPr lang="en-US" altLang="ja-JP" sz="2400" b="1" dirty="0">
                <a:solidFill>
                  <a:srgbClr val="00B050"/>
                </a:solidFill>
              </a:rPr>
              <a:t>2.5 </a:t>
            </a:r>
            <a:r>
              <a:rPr lang="en-US" sz="2400" b="1" dirty="0">
                <a:solidFill>
                  <a:srgbClr val="00B050"/>
                </a:solidFill>
              </a:rPr>
              <a:t>million victims of Ethnic Cleansing</a:t>
            </a:r>
          </a:p>
        </p:txBody>
      </p:sp>
      <p:sp>
        <p:nvSpPr>
          <p:cNvPr id="6" name="Content Placeholder 5">
            <a:extLst>
              <a:ext uri="{FF2B5EF4-FFF2-40B4-BE49-F238E27FC236}">
                <a16:creationId xmlns:a16="http://schemas.microsoft.com/office/drawing/2014/main" id="{03522943-320A-4FA7-9CD6-8FCB92660E74}"/>
              </a:ext>
            </a:extLst>
          </p:cNvPr>
          <p:cNvSpPr>
            <a:spLocks noGrp="1"/>
          </p:cNvSpPr>
          <p:nvPr>
            <p:ph sz="half" idx="2"/>
          </p:nvPr>
        </p:nvSpPr>
        <p:spPr>
          <a:xfrm>
            <a:off x="6525402" y="967409"/>
            <a:ext cx="5507571" cy="5618921"/>
          </a:xfrm>
        </p:spPr>
        <p:txBody>
          <a:bodyPr/>
          <a:lstStyle/>
          <a:p>
            <a:r>
              <a:rPr lang="en-US" b="1" i="1" u="sng" dirty="0">
                <a:solidFill>
                  <a:srgbClr val="339933"/>
                </a:solidFill>
              </a:rPr>
              <a:t>South Sudan </a:t>
            </a:r>
            <a:r>
              <a:rPr lang="en-US" dirty="0"/>
              <a:t>- </a:t>
            </a:r>
            <a:r>
              <a:rPr lang="en-US" b="1" dirty="0"/>
              <a:t>war between 1983 until 2005 between Sudan’s northern and southern ethnicities </a:t>
            </a:r>
          </a:p>
          <a:p>
            <a:r>
              <a:rPr lang="en-US" b="1" dirty="0"/>
              <a:t>resulted in est. 1.9 million Sudanese deaths </a:t>
            </a:r>
          </a:p>
          <a:p>
            <a:r>
              <a:rPr lang="en-US" b="1" dirty="0"/>
              <a:t>ethnic cleansing of est. 700,000 </a:t>
            </a:r>
          </a:p>
          <a:p>
            <a:r>
              <a:rPr lang="en-US" b="1" dirty="0"/>
              <a:t>South Sudan, composed of Dinka (Christian) and Nuer (ethnic religion) became independent state in 2011 </a:t>
            </a:r>
          </a:p>
          <a:p>
            <a:r>
              <a:rPr lang="en-US" b="1" dirty="0"/>
              <a:t>Supporters of Sudanese government continue fighting with newly created South Sudanese </a:t>
            </a:r>
          </a:p>
          <a:p>
            <a:r>
              <a:rPr lang="en-US" b="1" dirty="0"/>
              <a:t>Dangerous potential for genocide </a:t>
            </a:r>
          </a:p>
          <a:p>
            <a:endParaRPr lang="en-US" dirty="0"/>
          </a:p>
        </p:txBody>
      </p:sp>
    </p:spTree>
    <p:extLst>
      <p:ext uri="{BB962C8B-B14F-4D97-AF65-F5344CB8AC3E}">
        <p14:creationId xmlns:p14="http://schemas.microsoft.com/office/powerpoint/2010/main" val="20503822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6806-0DCE-431E-9D9E-5C268936F0DC}"/>
              </a:ext>
            </a:extLst>
          </p:cNvPr>
          <p:cNvSpPr>
            <a:spLocks noGrp="1"/>
          </p:cNvSpPr>
          <p:nvPr>
            <p:ph type="title"/>
          </p:nvPr>
        </p:nvSpPr>
        <p:spPr>
          <a:xfrm>
            <a:off x="1371600" y="198784"/>
            <a:ext cx="9601200" cy="901146"/>
          </a:xfrm>
        </p:spPr>
        <p:txBody>
          <a:bodyPr>
            <a:normAutofit fontScale="90000"/>
          </a:bodyPr>
          <a:lstStyle/>
          <a:p>
            <a:r>
              <a:rPr lang="en-US" b="1" i="1" u="sng" dirty="0"/>
              <a:t>Genocide and Ethnic Cleansing in Africa</a:t>
            </a:r>
          </a:p>
        </p:txBody>
      </p:sp>
      <p:sp>
        <p:nvSpPr>
          <p:cNvPr id="3" name="Content Placeholder 2">
            <a:extLst>
              <a:ext uri="{FF2B5EF4-FFF2-40B4-BE49-F238E27FC236}">
                <a16:creationId xmlns:a16="http://schemas.microsoft.com/office/drawing/2014/main" id="{131B95E7-51FD-4ED1-8338-7547224ACC1C}"/>
              </a:ext>
            </a:extLst>
          </p:cNvPr>
          <p:cNvSpPr>
            <a:spLocks noGrp="1"/>
          </p:cNvSpPr>
          <p:nvPr>
            <p:ph sz="half" idx="1"/>
          </p:nvPr>
        </p:nvSpPr>
        <p:spPr>
          <a:xfrm>
            <a:off x="755374" y="914400"/>
            <a:ext cx="6063880" cy="5943601"/>
          </a:xfrm>
        </p:spPr>
        <p:txBody>
          <a:bodyPr>
            <a:noAutofit/>
          </a:bodyPr>
          <a:lstStyle/>
          <a:p>
            <a:r>
              <a:rPr lang="en-US" sz="2400" b="1" i="1" u="sng" dirty="0">
                <a:solidFill>
                  <a:srgbClr val="339933"/>
                </a:solidFill>
              </a:rPr>
              <a:t>South Sudan </a:t>
            </a:r>
            <a:r>
              <a:rPr lang="en-US" sz="2400" dirty="0"/>
              <a:t>- </a:t>
            </a:r>
            <a:r>
              <a:rPr lang="en-US" sz="2400" b="1" dirty="0"/>
              <a:t>war between 1983 until 2005 between Sudan’s northern and southern ethnicities </a:t>
            </a:r>
          </a:p>
          <a:p>
            <a:r>
              <a:rPr lang="en-US" sz="2400" b="1" dirty="0"/>
              <a:t>resulted in est. 1.9 million Sudanese deaths </a:t>
            </a:r>
          </a:p>
          <a:p>
            <a:r>
              <a:rPr lang="en-US" sz="2400" b="1" dirty="0"/>
              <a:t>ethnic cleansing of est. 700,000 </a:t>
            </a:r>
          </a:p>
          <a:p>
            <a:r>
              <a:rPr lang="en-US" sz="2400" b="1" dirty="0"/>
              <a:t>South Sudan, composed of Dinka (Christian) and Nuer (ethnic religion) became independent state in 2011 </a:t>
            </a:r>
          </a:p>
          <a:p>
            <a:r>
              <a:rPr lang="en-US" sz="2400" b="1" dirty="0"/>
              <a:t>Supporters of Sudanese government continue fighting with newly created South Sudanese </a:t>
            </a:r>
          </a:p>
          <a:p>
            <a:r>
              <a:rPr lang="en-US" sz="2400" b="1" dirty="0"/>
              <a:t>Dangerous potential for genocide </a:t>
            </a:r>
          </a:p>
        </p:txBody>
      </p:sp>
      <p:sp>
        <p:nvSpPr>
          <p:cNvPr id="6" name="Content Placeholder 5">
            <a:extLst>
              <a:ext uri="{FF2B5EF4-FFF2-40B4-BE49-F238E27FC236}">
                <a16:creationId xmlns:a16="http://schemas.microsoft.com/office/drawing/2014/main" id="{997A342F-CA8A-4270-BDA3-8F50ED9564A9}"/>
              </a:ext>
            </a:extLst>
          </p:cNvPr>
          <p:cNvSpPr>
            <a:spLocks noGrp="1"/>
          </p:cNvSpPr>
          <p:nvPr>
            <p:ph sz="half" idx="2"/>
          </p:nvPr>
        </p:nvSpPr>
        <p:spPr>
          <a:xfrm>
            <a:off x="6525403" y="1099930"/>
            <a:ext cx="5573832" cy="5559285"/>
          </a:xfrm>
        </p:spPr>
        <p:txBody>
          <a:bodyPr>
            <a:normAutofit fontScale="92500" lnSpcReduction="10000"/>
          </a:bodyPr>
          <a:lstStyle/>
          <a:p>
            <a:r>
              <a:rPr lang="en-US" b="1" u="sng" dirty="0">
                <a:solidFill>
                  <a:srgbClr val="C00000"/>
                </a:solidFill>
              </a:rPr>
              <a:t>Rwanda 1994</a:t>
            </a:r>
          </a:p>
          <a:p>
            <a:r>
              <a:rPr lang="en-US" b="1" dirty="0"/>
              <a:t>Though Rwanda gained its independence from Belgium, </a:t>
            </a:r>
          </a:p>
          <a:p>
            <a:r>
              <a:rPr lang="en-US" b="1" dirty="0"/>
              <a:t>the result was conflict between the Hutus and the Tutsis, which led to almost violent 1,000,000 deaths.</a:t>
            </a:r>
          </a:p>
          <a:p>
            <a:r>
              <a:rPr lang="en-US" b="1" dirty="0"/>
              <a:t>The Hutus killed the Tutsis and moderate Hutus on a vast scale.</a:t>
            </a:r>
          </a:p>
          <a:p>
            <a:r>
              <a:rPr lang="en-US" b="1" u="sng" dirty="0">
                <a:solidFill>
                  <a:srgbClr val="C00000"/>
                </a:solidFill>
              </a:rPr>
              <a:t>This was Genocide </a:t>
            </a:r>
            <a:r>
              <a:rPr lang="en-US" dirty="0"/>
              <a:t>– </a:t>
            </a:r>
            <a:r>
              <a:rPr lang="en-US" b="1" dirty="0"/>
              <a:t>organized killing in which people are targeted because of their race, religion, ethnicity or1994 - Hutus launched a genocide campaign  killed 800,000 Tutsis in Rwanda and 300,000 in Burundi</a:t>
            </a:r>
          </a:p>
          <a:p>
            <a:r>
              <a:rPr lang="en-US" b="1" dirty="0"/>
              <a:t>How did it happen? </a:t>
            </a:r>
          </a:p>
          <a:p>
            <a:r>
              <a:rPr lang="en-US" b="1" dirty="0"/>
              <a:t>Rwanda is an example of the problems that occur in a multi-national state. (One state, more than one nation. Recall, too, that generally one nation tries to dominate.)</a:t>
            </a:r>
          </a:p>
          <a:p>
            <a:endParaRPr lang="en-US" dirty="0"/>
          </a:p>
        </p:txBody>
      </p:sp>
    </p:spTree>
    <p:extLst>
      <p:ext uri="{BB962C8B-B14F-4D97-AF65-F5344CB8AC3E}">
        <p14:creationId xmlns:p14="http://schemas.microsoft.com/office/powerpoint/2010/main" val="212334517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327</TotalTime>
  <Words>9531</Words>
  <Application>Microsoft Office PowerPoint</Application>
  <PresentationFormat>Widescreen</PresentationFormat>
  <Paragraphs>625</Paragraphs>
  <Slides>97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97</vt:i4>
      </vt:variant>
    </vt:vector>
  </HeadingPairs>
  <TitlesOfParts>
    <vt:vector size="100" baseType="lpstr">
      <vt:lpstr>Calibri</vt:lpstr>
      <vt:lpstr>Franklin Gothic Book</vt:lpstr>
      <vt:lpstr>Crop</vt:lpstr>
      <vt:lpstr>PowerPoint Presentation</vt:lpstr>
      <vt:lpstr>A State ;</vt:lpstr>
      <vt:lpstr>PowerPoint Presentation</vt:lpstr>
      <vt:lpstr>TERMINOLOGY – VARIATIONS ON A THEME</vt:lpstr>
      <vt:lpstr>PowerPoint Presentation</vt:lpstr>
      <vt:lpstr>PowerPoint Presentation</vt:lpstr>
      <vt:lpstr>                          Disputed Territories</vt:lpstr>
      <vt:lpstr>PowerPoint Presentation</vt:lpstr>
      <vt:lpstr>                          Colonialism</vt:lpstr>
      <vt:lpstr>Medieval States</vt:lpstr>
      <vt:lpstr>Thirty Years War A war waged in the early seventeenth century that involved France, Spain, Sweden, Denmark, Austria, and numerous states of Germany. The causes of the war were rooted in national rivalries and in conflict between Roman Catholics and Protestants. </vt:lpstr>
      <vt:lpstr>PowerPoint Presentation</vt:lpstr>
      <vt:lpstr>States in 20th Century Europe: Into the 20th century most of Europe was ruled b monarchs and emperors, After WWI leaders of the victorious countries met at the Versailles Peace Conference redrew the map of Europe. The goal was to divide Europe into a collection of nation states using language as the principal criterion for identifying ethnic groups. New states and boundaries were created and adjusted. </vt:lpstr>
      <vt:lpstr>Russia: The largest Multiethnic State: During its existence (1922-1991) both in land area and as the world’s largest multinational state consisting of 15 republics</vt:lpstr>
      <vt:lpstr>                 Baltic States of former USSR</vt:lpstr>
      <vt:lpstr>Microstates </vt:lpstr>
      <vt:lpstr>                      Boundary Disputes </vt:lpstr>
      <vt:lpstr>PowerPoint Presentation</vt:lpstr>
      <vt:lpstr>PowerPoint Presentation</vt:lpstr>
      <vt:lpstr>               Geometric Boundaries</vt:lpstr>
      <vt:lpstr>Creation of Boundaries</vt:lpstr>
      <vt:lpstr>                      The Law of the Sea</vt:lpstr>
      <vt:lpstr>Boundaries Inside States</vt:lpstr>
      <vt:lpstr>              Impacts of a Unitary State</vt:lpstr>
      <vt:lpstr>             Federal and Unitary States: </vt:lpstr>
      <vt:lpstr>PowerPoint Presentation</vt:lpstr>
      <vt:lpstr>Regime Types Affect Government Effectiveness</vt:lpstr>
      <vt:lpstr>PowerPoint Presentation</vt:lpstr>
      <vt:lpstr>Commonwealth of Nations</vt:lpstr>
      <vt:lpstr>                     US Territories </vt:lpstr>
      <vt:lpstr>: How is Power Distributed: https://www.youtube.com/watch?v=md2ZHlyYOsc </vt:lpstr>
      <vt:lpstr>Boundaries Inside States</vt:lpstr>
      <vt:lpstr>               Merits of a Unitary State</vt:lpstr>
      <vt:lpstr>              Impacts of a Unitary State</vt:lpstr>
      <vt:lpstr>Boundaries inside a state</vt:lpstr>
      <vt:lpstr>Why some countries are governed as federal states</vt:lpstr>
      <vt:lpstr>             Federal and Unitary States: </vt:lpstr>
      <vt:lpstr>Unitary and Federal States in the World</vt:lpstr>
      <vt:lpstr>Confederal system</vt:lpstr>
      <vt:lpstr>               How the US elects its executive </vt:lpstr>
      <vt:lpstr>PowerPoint Presentation</vt:lpstr>
      <vt:lpstr>PowerPoint Presentation</vt:lpstr>
      <vt:lpstr>The world has been becoming more democratic </vt:lpstr>
      <vt:lpstr>                        </vt:lpstr>
      <vt:lpstr>                       Economics</vt:lpstr>
      <vt:lpstr>PowerPoint Presentation</vt:lpstr>
      <vt:lpstr>PowerPoint Presentation</vt:lpstr>
      <vt:lpstr>PowerPoint Presentation</vt:lpstr>
      <vt:lpstr>                      Globalization </vt:lpstr>
      <vt:lpstr>Supranationalism: 3 or more states joining together for a common purpose</vt:lpstr>
      <vt:lpstr>Cooperation between States: Supranationalism- when a state gives up political autonomy to a higher authority in order to accomplish a common objective ex: United Nations, European Union, Arab League, NATO. States cooperate in two different ways: 1. Political and Military Cooperation 2. Economic Cooperation </vt:lpstr>
      <vt:lpstr>PowerPoint Presentation</vt:lpstr>
      <vt:lpstr>PowerPoint Presentation</vt:lpstr>
      <vt:lpstr>PowerPoint Presentation</vt:lpstr>
      <vt:lpstr>                     Regional Organizations </vt:lpstr>
      <vt:lpstr>Economic Cooperation  / World power today: </vt:lpstr>
      <vt:lpstr>                      What is NAFTA?</vt:lpstr>
      <vt:lpstr>PowerPoint Presentation</vt:lpstr>
      <vt:lpstr>                           Devolution</vt:lpstr>
      <vt:lpstr>                         Devolution</vt:lpstr>
      <vt:lpstr>             Forces leading to devolution</vt:lpstr>
      <vt:lpstr>          Forces leading to devolution</vt:lpstr>
      <vt:lpstr>                Devolution and Fragmentation</vt:lpstr>
      <vt:lpstr>Impact of Technology on devolution &amp; fragmentation</vt:lpstr>
      <vt:lpstr>Why devolution Occurs </vt:lpstr>
      <vt:lpstr>             Why Devolution Occurs </vt:lpstr>
      <vt:lpstr>                  Centripetal vs Centrifugal</vt:lpstr>
      <vt:lpstr>Centrifugal forces work to weaken central authority and cohesiveness</vt:lpstr>
      <vt:lpstr>Centripetal Forces: Governments, religious groups, &amp; other institutions use a combination of methods to promote unity in society</vt:lpstr>
      <vt:lpstr>Centripetal Forces: Governments, religious groups, &amp; other institutions use a combination of methods to promote unity in society</vt:lpstr>
      <vt:lpstr> Centrifugal forces work to weaken central authority and cohesiveness, while centripetal forces work to solidify central authority and bind countries together.</vt:lpstr>
      <vt:lpstr>Examples of Devolution and Demands for autonomy </vt:lpstr>
      <vt:lpstr>Examples of Devolution and Demands for autonomy </vt:lpstr>
      <vt:lpstr>Irredentism</vt:lpstr>
      <vt:lpstr>Balkanization,</vt:lpstr>
      <vt:lpstr>Colonization and Imperialism   </vt:lpstr>
      <vt:lpstr>                Enclaves and Exclaves</vt:lpstr>
      <vt:lpstr>PowerPoint Presentation</vt:lpstr>
      <vt:lpstr>PowerPoint Presentation</vt:lpstr>
      <vt:lpstr>PowerPoint Presentation</vt:lpstr>
      <vt:lpstr>               The Era of Two Superpowers</vt:lpstr>
      <vt:lpstr>PowerPoint Presentation</vt:lpstr>
      <vt:lpstr>Changes in the Balance of Power </vt:lpstr>
      <vt:lpstr> Colonization                   Imperialism </vt:lpstr>
      <vt:lpstr>PowerPoint Presentation</vt:lpstr>
      <vt:lpstr>             Effects of Decolonization </vt:lpstr>
      <vt:lpstr>                  Africa Decolonization </vt:lpstr>
      <vt:lpstr>                              Effects: </vt:lpstr>
      <vt:lpstr>  Consequences of Superimposed Boundaries in Africa</vt:lpstr>
      <vt:lpstr>        Challenges of Landlocked African Countries                     face in developing economies</vt:lpstr>
      <vt:lpstr>Ethnic Cleansing In Africa</vt:lpstr>
      <vt:lpstr>State-sponsored terrorism: states who do not attack other states, but finance terrorist organizations who carry out attacks on states   State supporters of Terrorism: Yemen, Sudan, Syria, North Korea, Libya, Afghanistan, Iraq, and Iran, Saudi Arabia</vt:lpstr>
      <vt:lpstr>                           Terrorism</vt:lpstr>
      <vt:lpstr>PowerPoint Presentation</vt:lpstr>
      <vt:lpstr>ISIS/ISIL/DAESH</vt:lpstr>
      <vt:lpstr>Genocide and Ethnic Cleansing in Africa</vt:lpstr>
      <vt:lpstr>Genocide and Ethnic Cleansing in Africa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cp:lastModifiedBy>
  <cp:revision>35</cp:revision>
  <dcterms:created xsi:type="dcterms:W3CDTF">2017-10-29T17:31:17Z</dcterms:created>
  <dcterms:modified xsi:type="dcterms:W3CDTF">2020-03-31T19:28:28Z</dcterms:modified>
</cp:coreProperties>
</file>