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9"/>
  </p:notesMasterIdLst>
  <p:sldIdLst>
    <p:sldId id="301" r:id="rId2"/>
    <p:sldId id="257" r:id="rId3"/>
    <p:sldId id="436" r:id="rId4"/>
    <p:sldId id="261" r:id="rId5"/>
    <p:sldId id="437" r:id="rId6"/>
    <p:sldId id="302" r:id="rId7"/>
    <p:sldId id="303" r:id="rId8"/>
    <p:sldId id="264" r:id="rId9"/>
    <p:sldId id="265" r:id="rId10"/>
    <p:sldId id="266" r:id="rId11"/>
    <p:sldId id="413" r:id="rId12"/>
    <p:sldId id="267" r:id="rId13"/>
    <p:sldId id="268" r:id="rId14"/>
    <p:sldId id="304" r:id="rId15"/>
    <p:sldId id="414" r:id="rId16"/>
    <p:sldId id="305" r:id="rId17"/>
    <p:sldId id="306" r:id="rId18"/>
    <p:sldId id="309" r:id="rId19"/>
    <p:sldId id="438" r:id="rId20"/>
    <p:sldId id="329" r:id="rId21"/>
    <p:sldId id="272" r:id="rId22"/>
    <p:sldId id="417" r:id="rId23"/>
    <p:sldId id="440" r:id="rId24"/>
    <p:sldId id="273" r:id="rId25"/>
    <p:sldId id="310" r:id="rId26"/>
    <p:sldId id="416" r:id="rId27"/>
    <p:sldId id="311" r:id="rId28"/>
    <p:sldId id="415" r:id="rId29"/>
    <p:sldId id="274" r:id="rId30"/>
    <p:sldId id="260" r:id="rId31"/>
    <p:sldId id="418" r:id="rId32"/>
    <p:sldId id="366" r:id="rId33"/>
    <p:sldId id="419" r:id="rId34"/>
    <p:sldId id="275" r:id="rId35"/>
    <p:sldId id="420" r:id="rId36"/>
    <p:sldId id="421" r:id="rId37"/>
    <p:sldId id="277" r:id="rId38"/>
    <p:sldId id="276" r:id="rId39"/>
    <p:sldId id="422" r:id="rId40"/>
    <p:sldId id="278" r:id="rId41"/>
    <p:sldId id="396" r:id="rId42"/>
    <p:sldId id="279" r:id="rId43"/>
    <p:sldId id="338" r:id="rId44"/>
    <p:sldId id="280" r:id="rId45"/>
    <p:sldId id="423" r:id="rId46"/>
    <p:sldId id="281" r:id="rId47"/>
    <p:sldId id="368" r:id="rId48"/>
    <p:sldId id="424" r:id="rId49"/>
    <p:sldId id="282" r:id="rId50"/>
    <p:sldId id="283" r:id="rId51"/>
    <p:sldId id="340" r:id="rId52"/>
    <p:sldId id="398" r:id="rId53"/>
    <p:sldId id="425" r:id="rId54"/>
    <p:sldId id="426" r:id="rId55"/>
    <p:sldId id="284" r:id="rId56"/>
    <p:sldId id="427" r:id="rId57"/>
    <p:sldId id="347" r:id="rId58"/>
    <p:sldId id="285" r:id="rId59"/>
    <p:sldId id="286" r:id="rId60"/>
    <p:sldId id="394" r:id="rId61"/>
    <p:sldId id="287" r:id="rId62"/>
    <p:sldId id="288" r:id="rId63"/>
    <p:sldId id="289" r:id="rId64"/>
    <p:sldId id="377" r:id="rId65"/>
    <p:sldId id="431" r:id="rId66"/>
    <p:sldId id="434" r:id="rId67"/>
    <p:sldId id="290" r:id="rId68"/>
    <p:sldId id="432" r:id="rId69"/>
    <p:sldId id="353" r:id="rId70"/>
    <p:sldId id="354" r:id="rId71"/>
    <p:sldId id="293" r:id="rId72"/>
    <p:sldId id="428" r:id="rId73"/>
    <p:sldId id="429" r:id="rId74"/>
    <p:sldId id="430" r:id="rId75"/>
    <p:sldId id="294" r:id="rId76"/>
    <p:sldId id="295" r:id="rId77"/>
    <p:sldId id="298" r:id="rId78"/>
    <p:sldId id="299" r:id="rId79"/>
    <p:sldId id="313" r:id="rId80"/>
    <p:sldId id="433" r:id="rId81"/>
    <p:sldId id="355" r:id="rId82"/>
    <p:sldId id="314" r:id="rId83"/>
    <p:sldId id="402" r:id="rId84"/>
    <p:sldId id="315" r:id="rId85"/>
    <p:sldId id="316" r:id="rId86"/>
    <p:sldId id="382" r:id="rId87"/>
    <p:sldId id="317" r:id="rId88"/>
    <p:sldId id="318" r:id="rId89"/>
    <p:sldId id="441" r:id="rId90"/>
    <p:sldId id="444" r:id="rId91"/>
    <p:sldId id="300" r:id="rId92"/>
    <p:sldId id="349" r:id="rId93"/>
    <p:sldId id="445" r:id="rId94"/>
    <p:sldId id="447" r:id="rId95"/>
    <p:sldId id="446" r:id="rId96"/>
    <p:sldId id="448" r:id="rId97"/>
    <p:sldId id="449"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6600"/>
    <a:srgbClr val="660033"/>
    <a:srgbClr val="00808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69FF1-2E42-47A4-94ED-D73E01772E96}" type="datetimeFigureOut">
              <a:rPr lang="en-US" smtClean="0"/>
              <a:t>4/28/2020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D8F8B-CCD8-43C5-895D-E2B41AD1AB10}" type="slidenum">
              <a:rPr lang="en-US" smtClean="0"/>
              <a:t>‹#›</a:t>
            </a:fld>
            <a:endParaRPr lang="en-US"/>
          </a:p>
        </p:txBody>
      </p:sp>
    </p:spTree>
    <p:extLst>
      <p:ext uri="{BB962C8B-B14F-4D97-AF65-F5344CB8AC3E}">
        <p14:creationId xmlns:p14="http://schemas.microsoft.com/office/powerpoint/2010/main" val="259910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386B1-FAC3-4159-BF90-F7FCEF03A5B8}" type="slidenum">
              <a:rPr lang="en-US" smtClean="0"/>
              <a:t>8</a:t>
            </a:fld>
            <a:endParaRPr lang="en-US"/>
          </a:p>
        </p:txBody>
      </p:sp>
    </p:spTree>
    <p:extLst>
      <p:ext uri="{BB962C8B-B14F-4D97-AF65-F5344CB8AC3E}">
        <p14:creationId xmlns:p14="http://schemas.microsoft.com/office/powerpoint/2010/main" val="362544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4/28/2020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4/28/2020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4/28/2020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4/28/2020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4/28/2020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ZR3HVelt6Y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youtube.com/watch?v=ZCoUT0j-E_M"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youtube.com/watch?v=sb6-5CAJbfw&amp;safety_mode=true&amp;persist_safety_mode=1&amp;safe=active"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CxC161GvMPc"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www.youtube.com/watch?v=K7K-9sTRLjg&amp;list=PL1dypOvTBU5mj_ReP49ArIFjeARtD_PaL"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www.bbc.com/news/av/magazine-41391844/why-is-africa-building-a-great-green-wall"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2_V00bnxqvA" TargetMode="External"/><Relationship Id="rId2" Type="http://schemas.openxmlformats.org/officeDocument/2006/relationships/hyperlink" Target="https://www.youtube.com/watch?v=xIYx7CTzABk" TargetMode="External"/><Relationship Id="rId1" Type="http://schemas.openxmlformats.org/officeDocument/2006/relationships/slideLayout" Target="../slideLayouts/slideLayout4.xml"/><Relationship Id="rId6" Type="http://schemas.openxmlformats.org/officeDocument/2006/relationships/image" Target="../media/image64.jpg"/><Relationship Id="rId5" Type="http://schemas.openxmlformats.org/officeDocument/2006/relationships/hyperlink" Target="https://www.youtube.com/watch?v=-HhC1emeUhY" TargetMode="External"/><Relationship Id="rId4" Type="http://schemas.openxmlformats.org/officeDocument/2006/relationships/hyperlink" Target="https://www.youtube.com/watch?v=ZHaWiF0OoP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hyperlink" Target="https://vittana.org/13-vital-pros-and-cons-of-gmos" TargetMode="Externa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hyperlink" Target="https://www.youtube.com/watch?v=uI7aHhy8tyU" TargetMode="External"/><Relationship Id="rId2" Type="http://schemas.openxmlformats.org/officeDocument/2006/relationships/hyperlink" Target="https://www.cbsnews.com/news/real-food-aerofarms-vertical-farming/" TargetMode="External"/><Relationship Id="rId1" Type="http://schemas.openxmlformats.org/officeDocument/2006/relationships/slideLayout" Target="../slideLayouts/slideLayout4.xml"/><Relationship Id="rId4" Type="http://schemas.openxmlformats.org/officeDocument/2006/relationships/image" Target="../media/image76.jpg"/></Relationships>
</file>

<file path=ppt/slides/_rels/slide86.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youtube.com/watch?v=hM6OiDNcY9w" TargetMode="External"/><Relationship Id="rId2" Type="http://schemas.openxmlformats.org/officeDocument/2006/relationships/hyperlink" Target="https://www.ted.com/talks/mike_velings_the_case_for_fish_farming" TargetMode="External"/><Relationship Id="rId1" Type="http://schemas.openxmlformats.org/officeDocument/2006/relationships/slideLayout" Target="../slideLayouts/slideLayout4.xml"/><Relationship Id="rId4" Type="http://schemas.openxmlformats.org/officeDocument/2006/relationships/image" Target="../media/image82.jpg"/></Relationships>
</file>

<file path=ppt/slides/_rels/slide9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72BD-6258-4D25-9797-9BC6B706537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365E186-32BE-48D6-AA3F-F2CC7A6B01E7}"/>
              </a:ext>
            </a:extLst>
          </p:cNvPr>
          <p:cNvPicPr>
            <a:picLocks noGrp="1" noChangeAspect="1"/>
          </p:cNvPicPr>
          <p:nvPr>
            <p:ph idx="1"/>
          </p:nvPr>
        </p:nvPicPr>
        <p:blipFill>
          <a:blip r:embed="rId2"/>
          <a:stretch>
            <a:fillRect/>
          </a:stretch>
        </p:blipFill>
        <p:spPr>
          <a:xfrm>
            <a:off x="795130" y="0"/>
            <a:ext cx="11277600" cy="6718852"/>
          </a:xfrm>
        </p:spPr>
      </p:pic>
    </p:spTree>
    <p:extLst>
      <p:ext uri="{BB962C8B-B14F-4D97-AF65-F5344CB8AC3E}">
        <p14:creationId xmlns:p14="http://schemas.microsoft.com/office/powerpoint/2010/main" val="271982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D668-8CBD-4C8F-8D49-C34D748A7D90}"/>
              </a:ext>
            </a:extLst>
          </p:cNvPr>
          <p:cNvSpPr>
            <a:spLocks noGrp="1"/>
          </p:cNvSpPr>
          <p:nvPr>
            <p:ph type="title"/>
          </p:nvPr>
        </p:nvSpPr>
        <p:spPr>
          <a:xfrm>
            <a:off x="720090" y="-1"/>
            <a:ext cx="11471910" cy="810491"/>
          </a:xfrm>
        </p:spPr>
        <p:txBody>
          <a:bodyPr>
            <a:normAutofit fontScale="90000"/>
          </a:bodyPr>
          <a:lstStyle/>
          <a:p>
            <a:r>
              <a:rPr lang="en-US" sz="2200" b="1" u="sng" dirty="0">
                <a:solidFill>
                  <a:srgbClr val="00B050"/>
                </a:solidFill>
              </a:rPr>
              <a:t>The Second Agricultural Revolution </a:t>
            </a:r>
            <a:r>
              <a:rPr lang="en-US" sz="2200" dirty="0"/>
              <a:t>began in the 1700’s and used the advances of the Industrial Revolution to increase food supply and support population growth</a:t>
            </a:r>
            <a:r>
              <a:rPr lang="en-US" dirty="0"/>
              <a:t>. </a:t>
            </a:r>
            <a:br>
              <a:rPr lang="en-US" dirty="0"/>
            </a:br>
            <a:endParaRPr lang="en-US" dirty="0"/>
          </a:p>
        </p:txBody>
      </p:sp>
      <p:pic>
        <p:nvPicPr>
          <p:cNvPr id="5" name="Content Placeholder 4">
            <a:extLst>
              <a:ext uri="{FF2B5EF4-FFF2-40B4-BE49-F238E27FC236}">
                <a16:creationId xmlns:a16="http://schemas.microsoft.com/office/drawing/2014/main" id="{56157098-4FEF-4164-9CA4-61C3D08258DA}"/>
              </a:ext>
            </a:extLst>
          </p:cNvPr>
          <p:cNvPicPr>
            <a:picLocks noGrp="1" noChangeAspect="1"/>
          </p:cNvPicPr>
          <p:nvPr>
            <p:ph idx="1"/>
          </p:nvPr>
        </p:nvPicPr>
        <p:blipFill>
          <a:blip r:embed="rId2"/>
          <a:stretch>
            <a:fillRect/>
          </a:stretch>
        </p:blipFill>
        <p:spPr>
          <a:xfrm>
            <a:off x="720091" y="810490"/>
            <a:ext cx="11471910" cy="6047510"/>
          </a:xfrm>
        </p:spPr>
      </p:pic>
    </p:spTree>
    <p:extLst>
      <p:ext uri="{BB962C8B-B14F-4D97-AF65-F5344CB8AC3E}">
        <p14:creationId xmlns:p14="http://schemas.microsoft.com/office/powerpoint/2010/main" val="416149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8E46-3621-4041-8B3B-17A147C7D060}"/>
              </a:ext>
            </a:extLst>
          </p:cNvPr>
          <p:cNvSpPr>
            <a:spLocks noGrp="1"/>
          </p:cNvSpPr>
          <p:nvPr>
            <p:ph type="title"/>
          </p:nvPr>
        </p:nvSpPr>
        <p:spPr>
          <a:xfrm>
            <a:off x="1371600" y="1"/>
            <a:ext cx="9601200" cy="872196"/>
          </a:xfrm>
        </p:spPr>
        <p:txBody>
          <a:bodyPr/>
          <a:lstStyle/>
          <a:p>
            <a:r>
              <a:rPr lang="en-US" dirty="0"/>
              <a:t>            </a:t>
            </a:r>
            <a:r>
              <a:rPr lang="en-US" b="1" u="sng" dirty="0">
                <a:solidFill>
                  <a:srgbClr val="006600"/>
                </a:solidFill>
              </a:rPr>
              <a:t>Second Agricultural Revolution</a:t>
            </a:r>
          </a:p>
        </p:txBody>
      </p:sp>
      <p:sp>
        <p:nvSpPr>
          <p:cNvPr id="3" name="Content Placeholder 2">
            <a:extLst>
              <a:ext uri="{FF2B5EF4-FFF2-40B4-BE49-F238E27FC236}">
                <a16:creationId xmlns:a16="http://schemas.microsoft.com/office/drawing/2014/main" id="{77B6420B-83AA-49BE-8EC1-6E53E9E3EE81}"/>
              </a:ext>
            </a:extLst>
          </p:cNvPr>
          <p:cNvSpPr>
            <a:spLocks noGrp="1"/>
          </p:cNvSpPr>
          <p:nvPr>
            <p:ph idx="1"/>
          </p:nvPr>
        </p:nvSpPr>
        <p:spPr>
          <a:xfrm>
            <a:off x="869431" y="872197"/>
            <a:ext cx="11137690" cy="5843396"/>
          </a:xfrm>
        </p:spPr>
        <p:txBody>
          <a:bodyPr>
            <a:noAutofit/>
          </a:bodyPr>
          <a:lstStyle/>
          <a:p>
            <a:r>
              <a:rPr lang="en-US" sz="2400" b="1" dirty="0">
                <a:solidFill>
                  <a:srgbClr val="006600"/>
                </a:solidFill>
              </a:rPr>
              <a:t>Started before Industrial Revolution</a:t>
            </a:r>
          </a:p>
          <a:p>
            <a:r>
              <a:rPr lang="en-US" sz="2400" b="1" u="sng" dirty="0">
                <a:solidFill>
                  <a:srgbClr val="00B050"/>
                </a:solidFill>
              </a:rPr>
              <a:t>The Second Agricultural Revolution </a:t>
            </a:r>
            <a:r>
              <a:rPr lang="en-US" sz="2400" b="1" dirty="0"/>
              <a:t>began in the 1700’s and used the advances of the Industrial Revolution to increase food supply, better diets, longer life expectancy, support population growth, more people available to work</a:t>
            </a:r>
            <a:endParaRPr lang="en-US" sz="2400" dirty="0"/>
          </a:p>
          <a:p>
            <a:r>
              <a:rPr lang="en-US" sz="2400" b="1" dirty="0">
                <a:solidFill>
                  <a:srgbClr val="002060"/>
                </a:solidFill>
              </a:rPr>
              <a:t>It increased food production and supported population growth and because less farmers were needed people flocked to cities to work in factories</a:t>
            </a:r>
          </a:p>
          <a:p>
            <a:r>
              <a:rPr lang="en-US" sz="2400" b="1" dirty="0"/>
              <a:t>New innovations (fertilizers, plow collars meant less farms could make more food</a:t>
            </a:r>
          </a:p>
          <a:p>
            <a:r>
              <a:rPr lang="en-US" sz="2400" b="1" dirty="0">
                <a:solidFill>
                  <a:srgbClr val="002060"/>
                </a:solidFill>
              </a:rPr>
              <a:t>Farmers moved towards the enclosure system (land that had been treated as “common land” and used by non land owners was enclosed by the wealthy owners to create large, individual farms)</a:t>
            </a:r>
          </a:p>
          <a:p>
            <a:r>
              <a:rPr lang="en-US" sz="2400" b="1" dirty="0"/>
              <a:t>Innovations like the seed drill, cotton gin, crop rotation, tractors, reapers, and threshers continued to drive crop production</a:t>
            </a:r>
          </a:p>
          <a:p>
            <a:r>
              <a:rPr lang="en-US" sz="2400" b="1" dirty="0">
                <a:solidFill>
                  <a:srgbClr val="002060"/>
                </a:solidFill>
              </a:rPr>
              <a:t>Railroads increased the speed of transportation so it doesn’t rot before it reaches the consumers</a:t>
            </a:r>
          </a:p>
        </p:txBody>
      </p:sp>
    </p:spTree>
    <p:extLst>
      <p:ext uri="{BB962C8B-B14F-4D97-AF65-F5344CB8AC3E}">
        <p14:creationId xmlns:p14="http://schemas.microsoft.com/office/powerpoint/2010/main" val="25714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401D-D7C5-406D-9021-7581C246AAA8}"/>
              </a:ext>
            </a:extLst>
          </p:cNvPr>
          <p:cNvSpPr>
            <a:spLocks noGrp="1"/>
          </p:cNvSpPr>
          <p:nvPr>
            <p:ph type="title"/>
          </p:nvPr>
        </p:nvSpPr>
        <p:spPr>
          <a:xfrm>
            <a:off x="1371600" y="99393"/>
            <a:ext cx="9601200" cy="934277"/>
          </a:xfrm>
        </p:spPr>
        <p:txBody>
          <a:bodyPr/>
          <a:lstStyle/>
          <a:p>
            <a:r>
              <a:rPr lang="en-US" u="sng" dirty="0">
                <a:solidFill>
                  <a:srgbClr val="C00000"/>
                </a:solidFill>
              </a:rPr>
              <a:t>Early Advances in Modern Agriculture</a:t>
            </a:r>
          </a:p>
        </p:txBody>
      </p:sp>
      <p:graphicFrame>
        <p:nvGraphicFramePr>
          <p:cNvPr id="4" name="Content Placeholder 3">
            <a:extLst>
              <a:ext uri="{FF2B5EF4-FFF2-40B4-BE49-F238E27FC236}">
                <a16:creationId xmlns:a16="http://schemas.microsoft.com/office/drawing/2014/main" id="{855357D2-622E-48D6-B429-DB62A098363B}"/>
              </a:ext>
            </a:extLst>
          </p:cNvPr>
          <p:cNvGraphicFramePr>
            <a:graphicFrameLocks noGrp="1"/>
          </p:cNvGraphicFramePr>
          <p:nvPr>
            <p:ph idx="1"/>
            <p:extLst>
              <p:ext uri="{D42A27DB-BD31-4B8C-83A1-F6EECF244321}">
                <p14:modId xmlns:p14="http://schemas.microsoft.com/office/powerpoint/2010/main" val="3983596803"/>
              </p:ext>
            </p:extLst>
          </p:nvPr>
        </p:nvGraphicFramePr>
        <p:xfrm>
          <a:off x="834887" y="1033670"/>
          <a:ext cx="11264346" cy="6192360"/>
        </p:xfrm>
        <a:graphic>
          <a:graphicData uri="http://schemas.openxmlformats.org/drawingml/2006/table">
            <a:tbl>
              <a:tblPr firstRow="1" bandRow="1">
                <a:tableStyleId>{5C22544A-7EE6-4342-B048-85BDC9FD1C3A}</a:tableStyleId>
              </a:tblPr>
              <a:tblGrid>
                <a:gridCol w="2729948">
                  <a:extLst>
                    <a:ext uri="{9D8B030D-6E8A-4147-A177-3AD203B41FA5}">
                      <a16:colId xmlns:a16="http://schemas.microsoft.com/office/drawing/2014/main" val="630989713"/>
                    </a:ext>
                  </a:extLst>
                </a:gridCol>
                <a:gridCol w="1736035">
                  <a:extLst>
                    <a:ext uri="{9D8B030D-6E8A-4147-A177-3AD203B41FA5}">
                      <a16:colId xmlns:a16="http://schemas.microsoft.com/office/drawing/2014/main" val="3693988612"/>
                    </a:ext>
                  </a:extLst>
                </a:gridCol>
                <a:gridCol w="6798363">
                  <a:extLst>
                    <a:ext uri="{9D8B030D-6E8A-4147-A177-3AD203B41FA5}">
                      <a16:colId xmlns:a16="http://schemas.microsoft.com/office/drawing/2014/main" val="2751101250"/>
                    </a:ext>
                  </a:extLst>
                </a:gridCol>
              </a:tblGrid>
              <a:tr h="817848">
                <a:tc>
                  <a:txBody>
                    <a:bodyPr/>
                    <a:lstStyle/>
                    <a:p>
                      <a:r>
                        <a:rPr lang="en-US" b="1" dirty="0"/>
                        <a:t>         Advancement</a:t>
                      </a:r>
                    </a:p>
                  </a:txBody>
                  <a:tcPr/>
                </a:tc>
                <a:tc>
                  <a:txBody>
                    <a:bodyPr/>
                    <a:lstStyle/>
                    <a:p>
                      <a:r>
                        <a:rPr lang="en-US" b="1" dirty="0"/>
                        <a:t>       Date</a:t>
                      </a:r>
                    </a:p>
                  </a:txBody>
                  <a:tcPr/>
                </a:tc>
                <a:tc>
                  <a:txBody>
                    <a:bodyPr/>
                    <a:lstStyle/>
                    <a:p>
                      <a:r>
                        <a:rPr lang="en-US" b="1" dirty="0"/>
                        <a:t>                                      Effect</a:t>
                      </a:r>
                    </a:p>
                  </a:txBody>
                  <a:tcPr/>
                </a:tc>
                <a:extLst>
                  <a:ext uri="{0D108BD9-81ED-4DB2-BD59-A6C34878D82A}">
                    <a16:rowId xmlns:a16="http://schemas.microsoft.com/office/drawing/2014/main" val="890539914"/>
                  </a:ext>
                </a:extLst>
              </a:tr>
              <a:tr h="817848">
                <a:tc>
                  <a:txBody>
                    <a:bodyPr/>
                    <a:lstStyle/>
                    <a:p>
                      <a:r>
                        <a:rPr lang="en-US" b="1" dirty="0"/>
                        <a:t>Iron / Steel Plough</a:t>
                      </a:r>
                    </a:p>
                  </a:txBody>
                  <a:tcPr/>
                </a:tc>
                <a:tc>
                  <a:txBody>
                    <a:bodyPr/>
                    <a:lstStyle/>
                    <a:p>
                      <a:r>
                        <a:rPr lang="en-US" b="1" dirty="0"/>
                        <a:t>1819</a:t>
                      </a:r>
                    </a:p>
                  </a:txBody>
                  <a:tcPr/>
                </a:tc>
                <a:tc>
                  <a:txBody>
                    <a:bodyPr/>
                    <a:lstStyle/>
                    <a:p>
                      <a:r>
                        <a:rPr lang="en-US" b="1" dirty="0"/>
                        <a:t>Reduced human labor</a:t>
                      </a:r>
                    </a:p>
                    <a:p>
                      <a:r>
                        <a:rPr lang="en-US" b="1" dirty="0"/>
                        <a:t>Could break through harder soils</a:t>
                      </a:r>
                    </a:p>
                    <a:p>
                      <a:r>
                        <a:rPr lang="en-US" b="1" dirty="0"/>
                        <a:t>Increased amount of crops grown per acre</a:t>
                      </a:r>
                    </a:p>
                    <a:p>
                      <a:r>
                        <a:rPr lang="en-US" b="1" dirty="0"/>
                        <a:t>Increased size of farms</a:t>
                      </a:r>
                    </a:p>
                  </a:txBody>
                  <a:tcPr/>
                </a:tc>
                <a:extLst>
                  <a:ext uri="{0D108BD9-81ED-4DB2-BD59-A6C34878D82A}">
                    <a16:rowId xmlns:a16="http://schemas.microsoft.com/office/drawing/2014/main" val="3477701842"/>
                  </a:ext>
                </a:extLst>
              </a:tr>
              <a:tr h="817848">
                <a:tc>
                  <a:txBody>
                    <a:bodyPr/>
                    <a:lstStyle/>
                    <a:p>
                      <a:r>
                        <a:rPr lang="en-US" b="1" dirty="0"/>
                        <a:t>Mechanized Seed Drilling</a:t>
                      </a:r>
                    </a:p>
                  </a:txBody>
                  <a:tcPr/>
                </a:tc>
                <a:tc>
                  <a:txBody>
                    <a:bodyPr/>
                    <a:lstStyle/>
                    <a:p>
                      <a:r>
                        <a:rPr lang="en-US" b="1" dirty="0"/>
                        <a:t>18</a:t>
                      </a:r>
                      <a:r>
                        <a:rPr lang="en-US" b="1" baseline="30000" dirty="0"/>
                        <a:t>th</a:t>
                      </a:r>
                      <a:r>
                        <a:rPr lang="en-US" b="1" dirty="0"/>
                        <a:t> century</a:t>
                      </a:r>
                    </a:p>
                  </a:txBody>
                  <a:tcPr/>
                </a:tc>
                <a:tc>
                  <a:txBody>
                    <a:bodyPr/>
                    <a:lstStyle/>
                    <a:p>
                      <a:r>
                        <a:rPr lang="en-US" b="1" dirty="0"/>
                        <a:t>Planted and covered each seed quickly</a:t>
                      </a:r>
                    </a:p>
                    <a:p>
                      <a:r>
                        <a:rPr lang="en-US" b="1" dirty="0"/>
                        <a:t>Resulted in increased yield per acre</a:t>
                      </a:r>
                    </a:p>
                  </a:txBody>
                  <a:tcPr/>
                </a:tc>
                <a:extLst>
                  <a:ext uri="{0D108BD9-81ED-4DB2-BD59-A6C34878D82A}">
                    <a16:rowId xmlns:a16="http://schemas.microsoft.com/office/drawing/2014/main" val="1243646480"/>
                  </a:ext>
                </a:extLst>
              </a:tr>
              <a:tr h="817848">
                <a:tc>
                  <a:txBody>
                    <a:bodyPr/>
                    <a:lstStyle/>
                    <a:p>
                      <a:r>
                        <a:rPr lang="en-US" b="1" dirty="0"/>
                        <a:t>McCormick Reaper / harvester</a:t>
                      </a:r>
                    </a:p>
                  </a:txBody>
                  <a:tcPr/>
                </a:tc>
                <a:tc>
                  <a:txBody>
                    <a:bodyPr/>
                    <a:lstStyle/>
                    <a:p>
                      <a:r>
                        <a:rPr lang="en-US" b="1" dirty="0"/>
                        <a:t>1831</a:t>
                      </a:r>
                    </a:p>
                  </a:txBody>
                  <a:tcPr/>
                </a:tc>
                <a:tc>
                  <a:txBody>
                    <a:bodyPr/>
                    <a:lstStyle/>
                    <a:p>
                      <a:r>
                        <a:rPr lang="en-US" b="1" dirty="0"/>
                        <a:t>Increased harvest</a:t>
                      </a:r>
                    </a:p>
                    <a:p>
                      <a:r>
                        <a:rPr lang="en-US" b="1" dirty="0"/>
                        <a:t>Reduced human labor</a:t>
                      </a:r>
                    </a:p>
                    <a:p>
                      <a:r>
                        <a:rPr lang="en-US" b="1" dirty="0"/>
                        <a:t>Reduced amount of crops that perished in the field before harvest</a:t>
                      </a:r>
                    </a:p>
                  </a:txBody>
                  <a:tcPr/>
                </a:tc>
                <a:extLst>
                  <a:ext uri="{0D108BD9-81ED-4DB2-BD59-A6C34878D82A}">
                    <a16:rowId xmlns:a16="http://schemas.microsoft.com/office/drawing/2014/main" val="3412094672"/>
                  </a:ext>
                </a:extLst>
              </a:tr>
              <a:tr h="817848">
                <a:tc>
                  <a:txBody>
                    <a:bodyPr/>
                    <a:lstStyle/>
                    <a:p>
                      <a:r>
                        <a:rPr lang="en-US" b="1" dirty="0"/>
                        <a:t>Grain Elevator</a:t>
                      </a:r>
                    </a:p>
                  </a:txBody>
                  <a:tcPr/>
                </a:tc>
                <a:tc>
                  <a:txBody>
                    <a:bodyPr/>
                    <a:lstStyle/>
                    <a:p>
                      <a:r>
                        <a:rPr lang="en-US" b="1" dirty="0"/>
                        <a:t>1849</a:t>
                      </a:r>
                    </a:p>
                  </a:txBody>
                  <a:tcPr/>
                </a:tc>
                <a:tc>
                  <a:txBody>
                    <a:bodyPr/>
                    <a:lstStyle/>
                    <a:p>
                      <a:r>
                        <a:rPr lang="en-US" b="1" dirty="0"/>
                        <a:t>Increased storage space and food supply protected harvested food from animals and the elements</a:t>
                      </a:r>
                    </a:p>
                  </a:txBody>
                  <a:tcPr/>
                </a:tc>
                <a:extLst>
                  <a:ext uri="{0D108BD9-81ED-4DB2-BD59-A6C34878D82A}">
                    <a16:rowId xmlns:a16="http://schemas.microsoft.com/office/drawing/2014/main" val="4197669073"/>
                  </a:ext>
                </a:extLst>
              </a:tr>
              <a:tr h="817848">
                <a:tc>
                  <a:txBody>
                    <a:bodyPr/>
                    <a:lstStyle/>
                    <a:p>
                      <a:r>
                        <a:rPr lang="en-US" b="1" dirty="0"/>
                        <a:t>Barbed Wire </a:t>
                      </a:r>
                    </a:p>
                  </a:txBody>
                  <a:tcPr/>
                </a:tc>
                <a:tc>
                  <a:txBody>
                    <a:bodyPr/>
                    <a:lstStyle/>
                    <a:p>
                      <a:r>
                        <a:rPr lang="en-US" b="1" dirty="0"/>
                        <a:t>1879’s </a:t>
                      </a:r>
                    </a:p>
                  </a:txBody>
                  <a:tcPr/>
                </a:tc>
                <a:tc>
                  <a:txBody>
                    <a:bodyPr/>
                    <a:lstStyle/>
                    <a:p>
                      <a:r>
                        <a:rPr lang="en-US" b="1" dirty="0"/>
                        <a:t>Provided inexpensive fencing to keep livestock in grazing areas</a:t>
                      </a:r>
                    </a:p>
                  </a:txBody>
                  <a:tcPr/>
                </a:tc>
                <a:extLst>
                  <a:ext uri="{0D108BD9-81ED-4DB2-BD59-A6C34878D82A}">
                    <a16:rowId xmlns:a16="http://schemas.microsoft.com/office/drawing/2014/main" val="1769227354"/>
                  </a:ext>
                </a:extLst>
              </a:tr>
              <a:tr h="817848">
                <a:tc>
                  <a:txBody>
                    <a:bodyPr/>
                    <a:lstStyle/>
                    <a:p>
                      <a:r>
                        <a:rPr lang="en-US" b="1" dirty="0"/>
                        <a:t> Mixed Nitrogen and </a:t>
                      </a:r>
                      <a:r>
                        <a:rPr lang="en-US" b="1" dirty="0" err="1"/>
                        <a:t>Nitrici</a:t>
                      </a:r>
                      <a:r>
                        <a:rPr lang="en-US" b="1" dirty="0"/>
                        <a:t> Acid Fertilizer</a:t>
                      </a:r>
                    </a:p>
                  </a:txBody>
                  <a:tcPr/>
                </a:tc>
                <a:tc>
                  <a:txBody>
                    <a:bodyPr/>
                    <a:lstStyle/>
                    <a:p>
                      <a:r>
                        <a:rPr lang="en-US" b="1" dirty="0"/>
                        <a:t>1903</a:t>
                      </a:r>
                    </a:p>
                  </a:txBody>
                  <a:tcPr/>
                </a:tc>
                <a:tc>
                  <a:txBody>
                    <a:bodyPr/>
                    <a:lstStyle/>
                    <a:p>
                      <a:r>
                        <a:rPr lang="en-US" b="1" dirty="0"/>
                        <a:t>Increased crop yields per acre</a:t>
                      </a:r>
                    </a:p>
                  </a:txBody>
                  <a:tcPr/>
                </a:tc>
                <a:extLst>
                  <a:ext uri="{0D108BD9-81ED-4DB2-BD59-A6C34878D82A}">
                    <a16:rowId xmlns:a16="http://schemas.microsoft.com/office/drawing/2014/main" val="3755897523"/>
                  </a:ext>
                </a:extLst>
              </a:tr>
            </a:tbl>
          </a:graphicData>
        </a:graphic>
      </p:graphicFrame>
    </p:spTree>
    <p:extLst>
      <p:ext uri="{BB962C8B-B14F-4D97-AF65-F5344CB8AC3E}">
        <p14:creationId xmlns:p14="http://schemas.microsoft.com/office/powerpoint/2010/main" val="238717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CD15-7005-4A13-8AF2-58FCD3E19B8F}"/>
              </a:ext>
            </a:extLst>
          </p:cNvPr>
          <p:cNvSpPr>
            <a:spLocks noGrp="1"/>
          </p:cNvSpPr>
          <p:nvPr>
            <p:ph type="title"/>
          </p:nvPr>
        </p:nvSpPr>
        <p:spPr>
          <a:xfrm>
            <a:off x="765543" y="95693"/>
            <a:ext cx="11426455" cy="871869"/>
          </a:xfrm>
        </p:spPr>
        <p:txBody>
          <a:bodyPr>
            <a:normAutofit fontScale="90000"/>
          </a:bodyPr>
          <a:lstStyle/>
          <a:p>
            <a:r>
              <a:rPr lang="en-US" sz="2400" b="1" u="sng" dirty="0">
                <a:solidFill>
                  <a:srgbClr val="00B050"/>
                </a:solidFill>
              </a:rPr>
              <a:t>The Third Agricultural Revolution </a:t>
            </a:r>
            <a:r>
              <a:rPr lang="en-US" sz="2400" dirty="0"/>
              <a:t>began in 1960’s included the </a:t>
            </a:r>
            <a:r>
              <a:rPr lang="en-US" sz="2400" b="1" dirty="0">
                <a:solidFill>
                  <a:srgbClr val="00B050"/>
                </a:solidFill>
              </a:rPr>
              <a:t>Green Revolution</a:t>
            </a:r>
            <a:r>
              <a:rPr lang="en-US" sz="2400" dirty="0"/>
              <a:t>, the agribusiness model of companies controlling the development, planting, processing and selling of food to the consumer</a:t>
            </a:r>
          </a:p>
        </p:txBody>
      </p:sp>
      <p:pic>
        <p:nvPicPr>
          <p:cNvPr id="5" name="Content Placeholder 4">
            <a:extLst>
              <a:ext uri="{FF2B5EF4-FFF2-40B4-BE49-F238E27FC236}">
                <a16:creationId xmlns:a16="http://schemas.microsoft.com/office/drawing/2014/main" id="{91FB9494-36F2-4A18-A7E0-A331BBCA7FE5}"/>
              </a:ext>
            </a:extLst>
          </p:cNvPr>
          <p:cNvPicPr>
            <a:picLocks noGrp="1" noChangeAspect="1"/>
          </p:cNvPicPr>
          <p:nvPr>
            <p:ph idx="1"/>
          </p:nvPr>
        </p:nvPicPr>
        <p:blipFill>
          <a:blip r:embed="rId2"/>
          <a:stretch>
            <a:fillRect/>
          </a:stretch>
        </p:blipFill>
        <p:spPr>
          <a:xfrm>
            <a:off x="765545" y="1073889"/>
            <a:ext cx="11426455" cy="5688418"/>
          </a:xfrm>
        </p:spPr>
      </p:pic>
    </p:spTree>
    <p:extLst>
      <p:ext uri="{BB962C8B-B14F-4D97-AF65-F5344CB8AC3E}">
        <p14:creationId xmlns:p14="http://schemas.microsoft.com/office/powerpoint/2010/main" val="808044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EEFC-9CDB-4BEF-AC6C-0E2AAEDC5E4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ABEB6A6-A386-4006-AC8F-9AD87C64B906}"/>
              </a:ext>
            </a:extLst>
          </p:cNvPr>
          <p:cNvPicPr>
            <a:picLocks noGrp="1" noChangeAspect="1"/>
          </p:cNvPicPr>
          <p:nvPr>
            <p:ph idx="1"/>
          </p:nvPr>
        </p:nvPicPr>
        <p:blipFill>
          <a:blip r:embed="rId2"/>
          <a:stretch>
            <a:fillRect/>
          </a:stretch>
        </p:blipFill>
        <p:spPr>
          <a:xfrm>
            <a:off x="808383" y="-1"/>
            <a:ext cx="11277599" cy="6745357"/>
          </a:xfrm>
        </p:spPr>
      </p:pic>
    </p:spTree>
    <p:extLst>
      <p:ext uri="{BB962C8B-B14F-4D97-AF65-F5344CB8AC3E}">
        <p14:creationId xmlns:p14="http://schemas.microsoft.com/office/powerpoint/2010/main" val="82441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CF83-8E67-41A0-97D8-B5393F3A3683}"/>
              </a:ext>
            </a:extLst>
          </p:cNvPr>
          <p:cNvSpPr>
            <a:spLocks noGrp="1"/>
          </p:cNvSpPr>
          <p:nvPr>
            <p:ph type="title"/>
          </p:nvPr>
        </p:nvSpPr>
        <p:spPr>
          <a:xfrm>
            <a:off x="808383" y="-1"/>
            <a:ext cx="11383617" cy="1484244"/>
          </a:xfrm>
        </p:spPr>
        <p:txBody>
          <a:bodyPr>
            <a:normAutofit/>
          </a:bodyPr>
          <a:lstStyle/>
          <a:p>
            <a:r>
              <a:rPr lang="en-US" sz="2400" b="1" u="sng" dirty="0">
                <a:solidFill>
                  <a:srgbClr val="006600"/>
                </a:solidFill>
              </a:rPr>
              <a:t>Agricultural Regions and Climate</a:t>
            </a:r>
            <a:r>
              <a:rPr lang="en-US" sz="2400" dirty="0">
                <a:solidFill>
                  <a:srgbClr val="006600"/>
                </a:solidFill>
              </a:rPr>
              <a:t>: </a:t>
            </a:r>
            <a:r>
              <a:rPr lang="en-US" sz="2400" b="1" dirty="0">
                <a:solidFill>
                  <a:srgbClr val="006600"/>
                </a:solidFill>
              </a:rPr>
              <a:t>Whittlesey Identified 11 main agricultural regions plus areas where agriculture was nonexistent divided between 5 that are important forms of agriculture in developing countries and 6 that are forms of commercial agriculture important in developed countries</a:t>
            </a:r>
          </a:p>
        </p:txBody>
      </p:sp>
      <p:sp>
        <p:nvSpPr>
          <p:cNvPr id="3" name="Content Placeholder 2">
            <a:extLst>
              <a:ext uri="{FF2B5EF4-FFF2-40B4-BE49-F238E27FC236}">
                <a16:creationId xmlns:a16="http://schemas.microsoft.com/office/drawing/2014/main" id="{35C1288D-8F2F-466B-8A20-A1D23376A945}"/>
              </a:ext>
            </a:extLst>
          </p:cNvPr>
          <p:cNvSpPr>
            <a:spLocks noGrp="1"/>
          </p:cNvSpPr>
          <p:nvPr>
            <p:ph sz="half" idx="1"/>
          </p:nvPr>
        </p:nvSpPr>
        <p:spPr>
          <a:xfrm>
            <a:off x="689113" y="1590261"/>
            <a:ext cx="6665842" cy="5267739"/>
          </a:xfrm>
        </p:spPr>
        <p:txBody>
          <a:bodyPr>
            <a:normAutofit fontScale="92500" lnSpcReduction="20000"/>
          </a:bodyPr>
          <a:lstStyle/>
          <a:p>
            <a:pPr marL="0" indent="0">
              <a:buNone/>
            </a:pPr>
            <a:r>
              <a:rPr lang="en-US" sz="2600" b="1" i="1" dirty="0">
                <a:solidFill>
                  <a:srgbClr val="006600"/>
                </a:solidFill>
              </a:rPr>
              <a:t>        </a:t>
            </a:r>
            <a:r>
              <a:rPr lang="en-US" sz="2600" b="1" i="1" u="sng" dirty="0">
                <a:solidFill>
                  <a:srgbClr val="006600"/>
                </a:solidFill>
              </a:rPr>
              <a:t>Agricultural Regions in predominately   </a:t>
            </a:r>
          </a:p>
          <a:p>
            <a:pPr marL="0" indent="0">
              <a:buNone/>
            </a:pPr>
            <a:r>
              <a:rPr lang="en-US" sz="2600" b="1" i="1" dirty="0">
                <a:solidFill>
                  <a:srgbClr val="006600"/>
                </a:solidFill>
              </a:rPr>
              <a:t>                     </a:t>
            </a:r>
            <a:r>
              <a:rPr lang="en-US" sz="2600" b="1" i="1" u="sng" dirty="0">
                <a:solidFill>
                  <a:srgbClr val="006600"/>
                </a:solidFill>
              </a:rPr>
              <a:t>developing countries </a:t>
            </a:r>
          </a:p>
          <a:p>
            <a:r>
              <a:rPr lang="en-US" b="1" u="sng" dirty="0"/>
              <a:t>Intensive subsistence</a:t>
            </a:r>
            <a:r>
              <a:rPr lang="en-US" b="1" dirty="0"/>
              <a:t>, wet-rice dominant: the large population concentrations of east Asia and South Asia</a:t>
            </a:r>
          </a:p>
          <a:p>
            <a:r>
              <a:rPr lang="en-US" b="1" u="sng" dirty="0">
                <a:solidFill>
                  <a:srgbClr val="006600"/>
                </a:solidFill>
              </a:rPr>
              <a:t>Intensive subsistence</a:t>
            </a:r>
            <a:r>
              <a:rPr lang="en-US" b="1" dirty="0">
                <a:solidFill>
                  <a:srgbClr val="006600"/>
                </a:solidFill>
              </a:rPr>
              <a:t>, crops other than rice dominate: The large population concentrations of East Asia and South Asia, there growing rice is difficult</a:t>
            </a:r>
          </a:p>
          <a:p>
            <a:r>
              <a:rPr lang="en-US" b="1" u="sng" dirty="0"/>
              <a:t>Pastoral nomadism</a:t>
            </a:r>
            <a:r>
              <a:rPr lang="en-US" b="1" dirty="0"/>
              <a:t>: the drylands of Southwest Asia and East Asia</a:t>
            </a:r>
          </a:p>
          <a:p>
            <a:r>
              <a:rPr lang="en-US" b="1" u="sng" dirty="0">
                <a:solidFill>
                  <a:srgbClr val="006600"/>
                </a:solidFill>
              </a:rPr>
              <a:t>Shifting cultivation</a:t>
            </a:r>
            <a:r>
              <a:rPr lang="en-US" b="1" dirty="0">
                <a:solidFill>
                  <a:srgbClr val="006600"/>
                </a:solidFill>
              </a:rPr>
              <a:t>: The tropical regions of Latin America, sub-Saharan Africa, and Southeast Asia</a:t>
            </a:r>
          </a:p>
          <a:p>
            <a:r>
              <a:rPr lang="en-US" b="1" u="sng" dirty="0"/>
              <a:t>Plantation</a:t>
            </a:r>
            <a:r>
              <a:rPr lang="en-US" b="1" dirty="0"/>
              <a:t>: A form of commercial agriculture found in tropical and subtropical developing countries of Latin America, sub-Saharan Africa, South Asia and Southeast Asia</a:t>
            </a:r>
          </a:p>
          <a:p>
            <a:r>
              <a:rPr lang="en-US" b="1" dirty="0"/>
              <a:t>Rice farming in sri </a:t>
            </a:r>
            <a:r>
              <a:rPr lang="en-US" b="1" dirty="0" err="1"/>
              <a:t>lanka</a:t>
            </a:r>
            <a:r>
              <a:rPr lang="en-US" b="1" dirty="0"/>
              <a:t> </a:t>
            </a:r>
            <a:r>
              <a:rPr lang="en-US" dirty="0">
                <a:hlinkClick r:id="rId2"/>
              </a:rPr>
              <a:t>https://www.youtube.com/watch?v=ZR3HVelt6Ys</a:t>
            </a:r>
            <a:endParaRPr lang="en-US" b="1" dirty="0"/>
          </a:p>
          <a:p>
            <a:endParaRPr lang="en-US" dirty="0"/>
          </a:p>
        </p:txBody>
      </p:sp>
      <p:pic>
        <p:nvPicPr>
          <p:cNvPr id="6" name="Content Placeholder 5">
            <a:extLst>
              <a:ext uri="{FF2B5EF4-FFF2-40B4-BE49-F238E27FC236}">
                <a16:creationId xmlns:a16="http://schemas.microsoft.com/office/drawing/2014/main" id="{2FBEF3B2-21EB-4051-A89C-7E85A2C2A237}"/>
              </a:ext>
            </a:extLst>
          </p:cNvPr>
          <p:cNvPicPr>
            <a:picLocks noGrp="1" noChangeAspect="1"/>
          </p:cNvPicPr>
          <p:nvPr>
            <p:ph sz="half" idx="2"/>
          </p:nvPr>
        </p:nvPicPr>
        <p:blipFill>
          <a:blip r:embed="rId3"/>
          <a:stretch>
            <a:fillRect/>
          </a:stretch>
        </p:blipFill>
        <p:spPr>
          <a:xfrm>
            <a:off x="7447721" y="1219200"/>
            <a:ext cx="4651513" cy="5526157"/>
          </a:xfrm>
        </p:spPr>
      </p:pic>
    </p:spTree>
    <p:extLst>
      <p:ext uri="{BB962C8B-B14F-4D97-AF65-F5344CB8AC3E}">
        <p14:creationId xmlns:p14="http://schemas.microsoft.com/office/powerpoint/2010/main" val="387231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7CB4-FCAE-4399-BFD6-6379FD58CDF6}"/>
              </a:ext>
            </a:extLst>
          </p:cNvPr>
          <p:cNvSpPr>
            <a:spLocks noGrp="1"/>
          </p:cNvSpPr>
          <p:nvPr>
            <p:ph type="title"/>
          </p:nvPr>
        </p:nvSpPr>
        <p:spPr>
          <a:xfrm>
            <a:off x="1371600" y="0"/>
            <a:ext cx="9601200" cy="990600"/>
          </a:xfrm>
        </p:spPr>
        <p:txBody>
          <a:bodyPr/>
          <a:lstStyle/>
          <a:p>
            <a:r>
              <a:rPr lang="en-US" dirty="0"/>
              <a:t>                 </a:t>
            </a:r>
            <a:r>
              <a:rPr lang="en-US" b="1" u="sng" dirty="0">
                <a:solidFill>
                  <a:srgbClr val="A50021"/>
                </a:solidFill>
              </a:rPr>
              <a:t>Subsistence Farming </a:t>
            </a:r>
          </a:p>
        </p:txBody>
      </p:sp>
      <p:sp>
        <p:nvSpPr>
          <p:cNvPr id="3" name="Content Placeholder 2">
            <a:extLst>
              <a:ext uri="{FF2B5EF4-FFF2-40B4-BE49-F238E27FC236}">
                <a16:creationId xmlns:a16="http://schemas.microsoft.com/office/drawing/2014/main" id="{38E69F4A-C68A-4263-AACC-48DD2AE14C5B}"/>
              </a:ext>
            </a:extLst>
          </p:cNvPr>
          <p:cNvSpPr>
            <a:spLocks noGrp="1"/>
          </p:cNvSpPr>
          <p:nvPr>
            <p:ph sz="half" idx="1"/>
          </p:nvPr>
        </p:nvSpPr>
        <p:spPr>
          <a:xfrm>
            <a:off x="742122" y="1258957"/>
            <a:ext cx="6042991" cy="5599043"/>
          </a:xfrm>
        </p:spPr>
        <p:txBody>
          <a:bodyPr>
            <a:normAutofit fontScale="92500" lnSpcReduction="10000"/>
          </a:bodyPr>
          <a:lstStyle/>
          <a:p>
            <a:r>
              <a:rPr lang="en-US" b="1" dirty="0">
                <a:solidFill>
                  <a:srgbClr val="C00000"/>
                </a:solidFill>
              </a:rPr>
              <a:t>Producing food needed to survive on a daily basis </a:t>
            </a:r>
          </a:p>
          <a:p>
            <a:r>
              <a:rPr lang="en-US" b="1" dirty="0">
                <a:solidFill>
                  <a:srgbClr val="C00000"/>
                </a:solidFill>
              </a:rPr>
              <a:t> Involves nearly total self-sufficiency </a:t>
            </a:r>
            <a:r>
              <a:rPr lang="en-US" b="1" dirty="0"/>
              <a:t>on the part of its members. No exchange (or minimal, if any). food for themselves only.</a:t>
            </a:r>
          </a:p>
          <a:p>
            <a:r>
              <a:rPr lang="en-US" b="1" dirty="0"/>
              <a:t> No knowledge of soil chemistry, fertilizing, or irrigation, once the soil become infertile, they move to another parcel of land, clear the vegetation, turn the soil and try again. 150 to 200 million people in Africa, Middle America, tropical South America and parts of Southeast Asia. </a:t>
            </a:r>
          </a:p>
          <a:p>
            <a:r>
              <a:rPr lang="en-US" b="1" dirty="0"/>
              <a:t>In Africa, South and East Asia, Latin America </a:t>
            </a:r>
          </a:p>
          <a:p>
            <a:r>
              <a:rPr lang="en-US" b="1" u="sng" dirty="0">
                <a:solidFill>
                  <a:srgbClr val="C00000"/>
                </a:solidFill>
              </a:rPr>
              <a:t>Two types </a:t>
            </a:r>
            <a:r>
              <a:rPr lang="en-US" b="1" dirty="0"/>
              <a:t>– </a:t>
            </a:r>
          </a:p>
          <a:p>
            <a:r>
              <a:rPr lang="en-US" b="1" dirty="0">
                <a:solidFill>
                  <a:srgbClr val="C00000"/>
                </a:solidFill>
              </a:rPr>
              <a:t>Extensive</a:t>
            </a:r>
            <a:r>
              <a:rPr lang="en-US" b="1" dirty="0"/>
              <a:t>: large areas of land and minimal labor input per unit area. Production and pop density is low. – </a:t>
            </a:r>
          </a:p>
          <a:p>
            <a:r>
              <a:rPr lang="en-US" b="1" dirty="0">
                <a:solidFill>
                  <a:srgbClr val="C00000"/>
                </a:solidFill>
              </a:rPr>
              <a:t>Intensive</a:t>
            </a:r>
            <a:r>
              <a:rPr lang="en-US" b="1" dirty="0"/>
              <a:t>: cultivation of small landholdings through the expenditure of great amounts of labor per unit area. Production and pop density are both high</a:t>
            </a:r>
          </a:p>
        </p:txBody>
      </p:sp>
      <p:pic>
        <p:nvPicPr>
          <p:cNvPr id="6" name="Content Placeholder 5">
            <a:extLst>
              <a:ext uri="{FF2B5EF4-FFF2-40B4-BE49-F238E27FC236}">
                <a16:creationId xmlns:a16="http://schemas.microsoft.com/office/drawing/2014/main" id="{2D1EC6A1-BC55-4218-AFC9-46674AA11F62}"/>
              </a:ext>
            </a:extLst>
          </p:cNvPr>
          <p:cNvPicPr>
            <a:picLocks noGrp="1" noChangeAspect="1"/>
          </p:cNvPicPr>
          <p:nvPr>
            <p:ph sz="half" idx="2"/>
          </p:nvPr>
        </p:nvPicPr>
        <p:blipFill>
          <a:blip r:embed="rId2"/>
          <a:stretch>
            <a:fillRect/>
          </a:stretch>
        </p:blipFill>
        <p:spPr>
          <a:xfrm>
            <a:off x="7103167" y="1152938"/>
            <a:ext cx="5088833" cy="5705061"/>
          </a:xfrm>
        </p:spPr>
      </p:pic>
    </p:spTree>
    <p:extLst>
      <p:ext uri="{BB962C8B-B14F-4D97-AF65-F5344CB8AC3E}">
        <p14:creationId xmlns:p14="http://schemas.microsoft.com/office/powerpoint/2010/main" val="383584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3F35-4D5E-4ABD-BB88-A623AC81A4CA}"/>
              </a:ext>
            </a:extLst>
          </p:cNvPr>
          <p:cNvSpPr>
            <a:spLocks noGrp="1"/>
          </p:cNvSpPr>
          <p:nvPr>
            <p:ph type="title"/>
          </p:nvPr>
        </p:nvSpPr>
        <p:spPr>
          <a:xfrm>
            <a:off x="5819776" y="134911"/>
            <a:ext cx="6372224" cy="1018027"/>
          </a:xfrm>
        </p:spPr>
        <p:txBody>
          <a:bodyPr>
            <a:normAutofit/>
          </a:bodyPr>
          <a:lstStyle/>
          <a:p>
            <a:r>
              <a:rPr lang="en-US" sz="3600" b="1" u="sng" dirty="0">
                <a:solidFill>
                  <a:srgbClr val="006600"/>
                </a:solidFill>
              </a:rPr>
              <a:t>Intensive Subsistence farming</a:t>
            </a:r>
          </a:p>
        </p:txBody>
      </p:sp>
      <p:pic>
        <p:nvPicPr>
          <p:cNvPr id="6" name="Content Placeholder 5">
            <a:extLst>
              <a:ext uri="{FF2B5EF4-FFF2-40B4-BE49-F238E27FC236}">
                <a16:creationId xmlns:a16="http://schemas.microsoft.com/office/drawing/2014/main" id="{C8EDF2B0-EC11-4EE4-9B4D-1C8804B9CA1B}"/>
              </a:ext>
            </a:extLst>
          </p:cNvPr>
          <p:cNvPicPr>
            <a:picLocks noGrp="1" noChangeAspect="1"/>
          </p:cNvPicPr>
          <p:nvPr>
            <p:ph sz="half" idx="1"/>
          </p:nvPr>
        </p:nvPicPr>
        <p:blipFill>
          <a:blip r:embed="rId2"/>
          <a:stretch>
            <a:fillRect/>
          </a:stretch>
        </p:blipFill>
        <p:spPr>
          <a:xfrm>
            <a:off x="659568" y="134913"/>
            <a:ext cx="5160208" cy="6857998"/>
          </a:xfrm>
        </p:spPr>
      </p:pic>
      <p:sp>
        <p:nvSpPr>
          <p:cNvPr id="9" name="Content Placeholder 8">
            <a:extLst>
              <a:ext uri="{FF2B5EF4-FFF2-40B4-BE49-F238E27FC236}">
                <a16:creationId xmlns:a16="http://schemas.microsoft.com/office/drawing/2014/main" id="{EFBED2B6-C6C1-4B99-9C93-B3785E9AB49A}"/>
              </a:ext>
            </a:extLst>
          </p:cNvPr>
          <p:cNvSpPr>
            <a:spLocks noGrp="1"/>
          </p:cNvSpPr>
          <p:nvPr>
            <p:ph sz="half" idx="2"/>
          </p:nvPr>
        </p:nvSpPr>
        <p:spPr>
          <a:xfrm>
            <a:off x="6525403" y="1325217"/>
            <a:ext cx="5560580" cy="5397871"/>
          </a:xfrm>
        </p:spPr>
        <p:txBody>
          <a:bodyPr/>
          <a:lstStyle/>
          <a:p>
            <a:r>
              <a:rPr lang="en-US" b="1" dirty="0"/>
              <a:t>Definition. - concentrated farming (uses a small amount of land) </a:t>
            </a:r>
          </a:p>
          <a:p>
            <a:r>
              <a:rPr lang="en-US" b="1" dirty="0"/>
              <a:t> ¾ of people in LDCs feed themselves through this method</a:t>
            </a:r>
          </a:p>
          <a:p>
            <a:r>
              <a:rPr lang="en-US" b="1" dirty="0"/>
              <a:t> Warm, moist climates (Asia)</a:t>
            </a:r>
          </a:p>
          <a:p>
            <a:r>
              <a:rPr lang="en-US" b="1" dirty="0"/>
              <a:t> Labor-intensive farming, simple tools, small plots of land, often double cropped </a:t>
            </a:r>
          </a:p>
          <a:p>
            <a:r>
              <a:rPr lang="en-US" b="1" dirty="0"/>
              <a:t> Most Frequently Rice</a:t>
            </a:r>
          </a:p>
          <a:p>
            <a:r>
              <a:rPr lang="en-US" b="1" u="sng" dirty="0"/>
              <a:t>double cropping </a:t>
            </a:r>
            <a:r>
              <a:rPr lang="en-US" b="1" dirty="0"/>
              <a:t>- two crops, same piece of land</a:t>
            </a:r>
          </a:p>
        </p:txBody>
      </p:sp>
    </p:spTree>
    <p:extLst>
      <p:ext uri="{BB962C8B-B14F-4D97-AF65-F5344CB8AC3E}">
        <p14:creationId xmlns:p14="http://schemas.microsoft.com/office/powerpoint/2010/main" val="226590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4F25-AAF8-4EC7-BCF1-78D10E0D491C}"/>
              </a:ext>
            </a:extLst>
          </p:cNvPr>
          <p:cNvSpPr>
            <a:spLocks noGrp="1"/>
          </p:cNvSpPr>
          <p:nvPr>
            <p:ph type="title"/>
          </p:nvPr>
        </p:nvSpPr>
        <p:spPr>
          <a:xfrm>
            <a:off x="861391" y="159026"/>
            <a:ext cx="10111409" cy="728870"/>
          </a:xfrm>
        </p:spPr>
        <p:txBody>
          <a:bodyPr/>
          <a:lstStyle/>
          <a:p>
            <a:r>
              <a:rPr lang="en-US" dirty="0"/>
              <a:t>            </a:t>
            </a:r>
            <a:r>
              <a:rPr lang="en-US" b="1" u="sng" dirty="0">
                <a:solidFill>
                  <a:srgbClr val="006600"/>
                </a:solidFill>
              </a:rPr>
              <a:t>Urban Subsistence Farming</a:t>
            </a:r>
          </a:p>
        </p:txBody>
      </p:sp>
      <p:sp>
        <p:nvSpPr>
          <p:cNvPr id="3" name="Content Placeholder 2">
            <a:extLst>
              <a:ext uri="{FF2B5EF4-FFF2-40B4-BE49-F238E27FC236}">
                <a16:creationId xmlns:a16="http://schemas.microsoft.com/office/drawing/2014/main" id="{DD176CA7-6C81-4274-BA58-FDD866D38F3C}"/>
              </a:ext>
            </a:extLst>
          </p:cNvPr>
          <p:cNvSpPr>
            <a:spLocks noGrp="1"/>
          </p:cNvSpPr>
          <p:nvPr>
            <p:ph sz="half" idx="1"/>
          </p:nvPr>
        </p:nvSpPr>
        <p:spPr>
          <a:xfrm>
            <a:off x="861391" y="1404731"/>
            <a:ext cx="5539409" cy="5453270"/>
          </a:xfrm>
        </p:spPr>
        <p:txBody>
          <a:bodyPr>
            <a:normAutofit/>
          </a:bodyPr>
          <a:lstStyle/>
          <a:p>
            <a:r>
              <a:rPr lang="en-US" b="1" dirty="0"/>
              <a:t>Provide 1/7 of the world food production - mostly in Asia engaged in small garden plots, backyard livestock breeding and raising fish in ponds and streams. </a:t>
            </a:r>
          </a:p>
          <a:p>
            <a:r>
              <a:rPr lang="en-US" b="1" dirty="0"/>
              <a:t>China, Taiwan, Cuba, Kenya and many other countries residents engaged in urban subsistence farming.</a:t>
            </a:r>
          </a:p>
          <a:p>
            <a:r>
              <a:rPr lang="en-US" b="1" dirty="0"/>
              <a:t> Advantages- convert waste from problem to resource by reducing run-off and erosion from open dumps and by avoiding costs of wastewater treatment and solid waste disposal.</a:t>
            </a:r>
          </a:p>
          <a:p>
            <a:r>
              <a:rPr lang="en-US" b="1" dirty="0"/>
              <a:t> Examples - Sudan, Calcutta.. </a:t>
            </a:r>
          </a:p>
          <a:p>
            <a:r>
              <a:rPr lang="en-US" b="1" dirty="0"/>
              <a:t>Disadvantage - diseases, water pollution</a:t>
            </a:r>
          </a:p>
        </p:txBody>
      </p:sp>
      <p:pic>
        <p:nvPicPr>
          <p:cNvPr id="6" name="Content Placeholder 5">
            <a:extLst>
              <a:ext uri="{FF2B5EF4-FFF2-40B4-BE49-F238E27FC236}">
                <a16:creationId xmlns:a16="http://schemas.microsoft.com/office/drawing/2014/main" id="{2D8FAD0F-70E3-4A7E-BF8E-29685F0AFB2E}"/>
              </a:ext>
            </a:extLst>
          </p:cNvPr>
          <p:cNvPicPr>
            <a:picLocks noGrp="1" noChangeAspect="1"/>
          </p:cNvPicPr>
          <p:nvPr>
            <p:ph sz="half" idx="2"/>
          </p:nvPr>
        </p:nvPicPr>
        <p:blipFill>
          <a:blip r:embed="rId2"/>
          <a:stretch>
            <a:fillRect/>
          </a:stretch>
        </p:blipFill>
        <p:spPr>
          <a:xfrm>
            <a:off x="6493565" y="1311964"/>
            <a:ext cx="5698435" cy="5387009"/>
          </a:xfrm>
        </p:spPr>
      </p:pic>
    </p:spTree>
    <p:extLst>
      <p:ext uri="{BB962C8B-B14F-4D97-AF65-F5344CB8AC3E}">
        <p14:creationId xmlns:p14="http://schemas.microsoft.com/office/powerpoint/2010/main" val="272449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73FF-6FE3-4D85-A733-40F8226433C4}"/>
              </a:ext>
            </a:extLst>
          </p:cNvPr>
          <p:cNvSpPr>
            <a:spLocks noGrp="1"/>
          </p:cNvSpPr>
          <p:nvPr>
            <p:ph type="title"/>
          </p:nvPr>
        </p:nvSpPr>
        <p:spPr>
          <a:xfrm>
            <a:off x="1371600" y="0"/>
            <a:ext cx="9601200" cy="990600"/>
          </a:xfrm>
        </p:spPr>
        <p:txBody>
          <a:bodyPr/>
          <a:lstStyle/>
          <a:p>
            <a:r>
              <a:rPr lang="en-US" dirty="0"/>
              <a:t>              </a:t>
            </a:r>
            <a:r>
              <a:rPr lang="en-US" b="1" u="sng" dirty="0">
                <a:solidFill>
                  <a:srgbClr val="002060"/>
                </a:solidFill>
              </a:rPr>
              <a:t>Subsistence Agriculture </a:t>
            </a:r>
          </a:p>
        </p:txBody>
      </p:sp>
      <p:pic>
        <p:nvPicPr>
          <p:cNvPr id="6" name="Content Placeholder 5">
            <a:extLst>
              <a:ext uri="{FF2B5EF4-FFF2-40B4-BE49-F238E27FC236}">
                <a16:creationId xmlns:a16="http://schemas.microsoft.com/office/drawing/2014/main" id="{7E64CB99-CAA7-4F64-BB5A-8CBF494895A2}"/>
              </a:ext>
            </a:extLst>
          </p:cNvPr>
          <p:cNvPicPr>
            <a:picLocks noGrp="1" noChangeAspect="1"/>
          </p:cNvPicPr>
          <p:nvPr>
            <p:ph sz="half" idx="1"/>
          </p:nvPr>
        </p:nvPicPr>
        <p:blipFill>
          <a:blip r:embed="rId2"/>
          <a:stretch>
            <a:fillRect/>
          </a:stretch>
        </p:blipFill>
        <p:spPr>
          <a:xfrm>
            <a:off x="782638" y="1139687"/>
            <a:ext cx="5313362" cy="5526155"/>
          </a:xfrm>
        </p:spPr>
      </p:pic>
      <p:pic>
        <p:nvPicPr>
          <p:cNvPr id="8" name="Content Placeholder 7">
            <a:extLst>
              <a:ext uri="{FF2B5EF4-FFF2-40B4-BE49-F238E27FC236}">
                <a16:creationId xmlns:a16="http://schemas.microsoft.com/office/drawing/2014/main" id="{FFA83C7B-A546-4F50-9804-6CFC827763F1}"/>
              </a:ext>
            </a:extLst>
          </p:cNvPr>
          <p:cNvPicPr>
            <a:picLocks noGrp="1" noChangeAspect="1"/>
          </p:cNvPicPr>
          <p:nvPr>
            <p:ph sz="half" idx="2"/>
          </p:nvPr>
        </p:nvPicPr>
        <p:blipFill>
          <a:blip r:embed="rId3"/>
          <a:stretch>
            <a:fillRect/>
          </a:stretch>
        </p:blipFill>
        <p:spPr>
          <a:xfrm>
            <a:off x="6372227" y="1139688"/>
            <a:ext cx="5819773" cy="5526155"/>
          </a:xfrm>
        </p:spPr>
      </p:pic>
    </p:spTree>
    <p:extLst>
      <p:ext uri="{BB962C8B-B14F-4D97-AF65-F5344CB8AC3E}">
        <p14:creationId xmlns:p14="http://schemas.microsoft.com/office/powerpoint/2010/main" val="2981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FBAE-857A-4808-BA48-4A3557FCE158}"/>
              </a:ext>
            </a:extLst>
          </p:cNvPr>
          <p:cNvSpPr>
            <a:spLocks noGrp="1"/>
          </p:cNvSpPr>
          <p:nvPr>
            <p:ph type="title"/>
          </p:nvPr>
        </p:nvSpPr>
        <p:spPr>
          <a:xfrm>
            <a:off x="675861" y="92766"/>
            <a:ext cx="11516139" cy="1292086"/>
          </a:xfrm>
        </p:spPr>
        <p:txBody>
          <a:bodyPr>
            <a:normAutofit/>
          </a:bodyPr>
          <a:lstStyle/>
          <a:p>
            <a:r>
              <a:rPr lang="en-US" sz="2200" b="1" u="sng" dirty="0">
                <a:solidFill>
                  <a:schemeClr val="accent2">
                    <a:lumMod val="75000"/>
                  </a:schemeClr>
                </a:solidFill>
              </a:rPr>
              <a:t>Hunting and Gathering </a:t>
            </a:r>
            <a:r>
              <a:rPr lang="en-US" sz="2200" b="1" dirty="0"/>
              <a:t>are the earliest know way people obtained food until about 12,000 years ago when </a:t>
            </a:r>
            <a:r>
              <a:rPr lang="en-US" sz="2200" b="1" dirty="0">
                <a:solidFill>
                  <a:srgbClr val="006600"/>
                </a:solidFill>
              </a:rPr>
              <a:t>agriculture </a:t>
            </a:r>
            <a:r>
              <a:rPr lang="en-US" sz="1400" b="1" dirty="0">
                <a:solidFill>
                  <a:srgbClr val="006600"/>
                </a:solidFill>
              </a:rPr>
              <a:t>(the process by which humans alter the landscape in order to raise crops and livestock for consumption and trade) </a:t>
            </a:r>
            <a:r>
              <a:rPr lang="en-US" sz="2200" b="1" dirty="0"/>
              <a:t>Used stone tools and weapons, Men would hunt and women gather. Lived in family groups of about 50 or less. Total World population 9,000 BCE was about  5-10 million</a:t>
            </a:r>
          </a:p>
        </p:txBody>
      </p:sp>
      <p:pic>
        <p:nvPicPr>
          <p:cNvPr id="7" name="Content Placeholder 6">
            <a:extLst>
              <a:ext uri="{FF2B5EF4-FFF2-40B4-BE49-F238E27FC236}">
                <a16:creationId xmlns:a16="http://schemas.microsoft.com/office/drawing/2014/main" id="{C42EBAC2-C207-4942-8F60-4389F66E6788}"/>
              </a:ext>
            </a:extLst>
          </p:cNvPr>
          <p:cNvPicPr>
            <a:picLocks noGrp="1" noChangeAspect="1"/>
          </p:cNvPicPr>
          <p:nvPr>
            <p:ph sz="half" idx="1"/>
          </p:nvPr>
        </p:nvPicPr>
        <p:blipFill>
          <a:blip r:embed="rId2"/>
          <a:stretch>
            <a:fillRect/>
          </a:stretch>
        </p:blipFill>
        <p:spPr>
          <a:xfrm>
            <a:off x="675862" y="1603514"/>
            <a:ext cx="6572664" cy="5161720"/>
          </a:xfrm>
        </p:spPr>
      </p:pic>
      <p:sp>
        <p:nvSpPr>
          <p:cNvPr id="4" name="Content Placeholder 3">
            <a:extLst>
              <a:ext uri="{FF2B5EF4-FFF2-40B4-BE49-F238E27FC236}">
                <a16:creationId xmlns:a16="http://schemas.microsoft.com/office/drawing/2014/main" id="{71F03818-E4B2-4800-B4FA-888E9C7E8369}"/>
              </a:ext>
            </a:extLst>
          </p:cNvPr>
          <p:cNvSpPr>
            <a:spLocks noGrp="1"/>
          </p:cNvSpPr>
          <p:nvPr>
            <p:ph sz="half" idx="2"/>
          </p:nvPr>
        </p:nvSpPr>
        <p:spPr>
          <a:xfrm>
            <a:off x="7248525" y="1603514"/>
            <a:ext cx="4850709" cy="5161719"/>
          </a:xfrm>
        </p:spPr>
        <p:txBody>
          <a:bodyPr>
            <a:normAutofit fontScale="85000" lnSpcReduction="10000"/>
          </a:bodyPr>
          <a:lstStyle/>
          <a:p>
            <a:r>
              <a:rPr lang="en-US" b="1" u="sng" dirty="0">
                <a:solidFill>
                  <a:schemeClr val="tx1"/>
                </a:solidFill>
              </a:rPr>
              <a:t>Hunter Gatherers Today</a:t>
            </a:r>
          </a:p>
          <a:p>
            <a:r>
              <a:rPr lang="en-US" b="1" dirty="0">
                <a:solidFill>
                  <a:srgbClr val="663300"/>
                </a:solidFill>
              </a:rPr>
              <a:t>Before the invention of agriculture all humans survived through hunting for animals, fishing, and or gathering plants, berries, nuts, fruits and roots.. They lived in small groups of fewer than 50 because larger numbers would quickly exhaust the available sources of food.</a:t>
            </a:r>
          </a:p>
          <a:p>
            <a:r>
              <a:rPr lang="en-US" b="1" dirty="0">
                <a:solidFill>
                  <a:srgbClr val="006600"/>
                </a:solidFill>
              </a:rPr>
              <a:t>Groups traveled frequently following the migration of game and the seasonal growth of plants at various locations</a:t>
            </a:r>
          </a:p>
          <a:p>
            <a:r>
              <a:rPr lang="en-US" b="1" dirty="0">
                <a:solidFill>
                  <a:srgbClr val="663300"/>
                </a:solidFill>
              </a:rPr>
              <a:t>Today there are about a quarter of a million people or less than 0.005% of the worlds population that still survives by hunting and gathering rather than by agriculture. They tend to be very isolated groups that live on the periphery of world settlement</a:t>
            </a:r>
          </a:p>
          <a:p>
            <a:r>
              <a:rPr lang="en-US" b="1" u="sng" dirty="0">
                <a:solidFill>
                  <a:srgbClr val="006600"/>
                </a:solidFill>
              </a:rPr>
              <a:t>Examples</a:t>
            </a:r>
            <a:r>
              <a:rPr lang="en-US" b="1" dirty="0">
                <a:solidFill>
                  <a:srgbClr val="006600"/>
                </a:solidFill>
              </a:rPr>
              <a:t>: Spinifex in Australia, the Sentinelese people in India’s Andaman Islands, the San in Botswana and Namibia</a:t>
            </a:r>
          </a:p>
          <a:p>
            <a:endParaRPr lang="en-US" dirty="0"/>
          </a:p>
          <a:p>
            <a:endParaRPr lang="en-US" dirty="0"/>
          </a:p>
        </p:txBody>
      </p:sp>
    </p:spTree>
    <p:extLst>
      <p:ext uri="{BB962C8B-B14F-4D97-AF65-F5344CB8AC3E}">
        <p14:creationId xmlns:p14="http://schemas.microsoft.com/office/powerpoint/2010/main" val="3520791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0CF4-76D6-4CD2-9349-0FFDF818FB76}"/>
              </a:ext>
            </a:extLst>
          </p:cNvPr>
          <p:cNvSpPr>
            <a:spLocks noGrp="1"/>
          </p:cNvSpPr>
          <p:nvPr>
            <p:ph type="title"/>
          </p:nvPr>
        </p:nvSpPr>
        <p:spPr>
          <a:xfrm>
            <a:off x="1371600" y="0"/>
            <a:ext cx="9601200" cy="990600"/>
          </a:xfrm>
        </p:spPr>
        <p:txBody>
          <a:bodyPr/>
          <a:lstStyle/>
          <a:p>
            <a:r>
              <a:rPr lang="en-US" b="1" u="sng" dirty="0">
                <a:solidFill>
                  <a:srgbClr val="663300"/>
                </a:solidFill>
              </a:rPr>
              <a:t>Extensive Subsistence Agriculture</a:t>
            </a:r>
          </a:p>
        </p:txBody>
      </p:sp>
      <p:sp>
        <p:nvSpPr>
          <p:cNvPr id="3" name="Content Placeholder 2">
            <a:extLst>
              <a:ext uri="{FF2B5EF4-FFF2-40B4-BE49-F238E27FC236}">
                <a16:creationId xmlns:a16="http://schemas.microsoft.com/office/drawing/2014/main" id="{CA324757-63E5-494A-81DA-5F3BD1E02F89}"/>
              </a:ext>
            </a:extLst>
          </p:cNvPr>
          <p:cNvSpPr>
            <a:spLocks noGrp="1"/>
          </p:cNvSpPr>
          <p:nvPr>
            <p:ph sz="half" idx="1"/>
          </p:nvPr>
        </p:nvSpPr>
        <p:spPr>
          <a:xfrm>
            <a:off x="728870" y="1139687"/>
            <a:ext cx="5090516" cy="5701748"/>
          </a:xfrm>
        </p:spPr>
        <p:txBody>
          <a:bodyPr>
            <a:normAutofit/>
          </a:bodyPr>
          <a:lstStyle/>
          <a:p>
            <a:r>
              <a:rPr lang="en-US" sz="2800" b="1" u="sng" dirty="0">
                <a:solidFill>
                  <a:srgbClr val="006600"/>
                </a:solidFill>
              </a:rPr>
              <a:t>Definition</a:t>
            </a:r>
            <a:r>
              <a:rPr lang="en-US" sz="2800" b="1" dirty="0">
                <a:solidFill>
                  <a:srgbClr val="006600"/>
                </a:solidFill>
              </a:rPr>
              <a:t> – large amount of land required for large output (uses a large amount of land)</a:t>
            </a:r>
          </a:p>
          <a:p>
            <a:r>
              <a:rPr lang="en-US" sz="2800" b="1" dirty="0">
                <a:solidFill>
                  <a:srgbClr val="006600"/>
                </a:solidFill>
              </a:rPr>
              <a:t> Represents a very small percent of world population </a:t>
            </a:r>
          </a:p>
          <a:p>
            <a:r>
              <a:rPr lang="en-US" sz="2800" b="1" u="sng" dirty="0">
                <a:solidFill>
                  <a:srgbClr val="FF0000"/>
                </a:solidFill>
              </a:rPr>
              <a:t>2 groups</a:t>
            </a:r>
            <a:r>
              <a:rPr lang="en-US" sz="2800" b="1" dirty="0">
                <a:solidFill>
                  <a:srgbClr val="006600"/>
                </a:solidFill>
              </a:rPr>
              <a:t>:</a:t>
            </a:r>
          </a:p>
          <a:p>
            <a:r>
              <a:rPr lang="en-US" sz="2800" b="1" dirty="0">
                <a:solidFill>
                  <a:srgbClr val="006600"/>
                </a:solidFill>
              </a:rPr>
              <a:t>Nomadic herding</a:t>
            </a:r>
          </a:p>
          <a:p>
            <a:r>
              <a:rPr lang="en-US" sz="2800" b="1" dirty="0">
                <a:solidFill>
                  <a:srgbClr val="006600"/>
                </a:solidFill>
              </a:rPr>
              <a:t>Shifting cultivation</a:t>
            </a:r>
          </a:p>
        </p:txBody>
      </p:sp>
      <p:pic>
        <p:nvPicPr>
          <p:cNvPr id="6" name="Content Placeholder 5">
            <a:extLst>
              <a:ext uri="{FF2B5EF4-FFF2-40B4-BE49-F238E27FC236}">
                <a16:creationId xmlns:a16="http://schemas.microsoft.com/office/drawing/2014/main" id="{D85B903E-15D1-4356-8D35-9B1B35387438}"/>
              </a:ext>
            </a:extLst>
          </p:cNvPr>
          <p:cNvPicPr>
            <a:picLocks noGrp="1" noChangeAspect="1"/>
          </p:cNvPicPr>
          <p:nvPr>
            <p:ph sz="half" idx="2"/>
          </p:nvPr>
        </p:nvPicPr>
        <p:blipFill>
          <a:blip r:embed="rId2"/>
          <a:stretch>
            <a:fillRect/>
          </a:stretch>
        </p:blipFill>
        <p:spPr>
          <a:xfrm>
            <a:off x="6096001" y="990600"/>
            <a:ext cx="6096000" cy="5701748"/>
          </a:xfrm>
        </p:spPr>
      </p:pic>
    </p:spTree>
    <p:extLst>
      <p:ext uri="{BB962C8B-B14F-4D97-AF65-F5344CB8AC3E}">
        <p14:creationId xmlns:p14="http://schemas.microsoft.com/office/powerpoint/2010/main" val="1038682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5D83-81E1-47F1-8DD2-E63171EEEE52}"/>
              </a:ext>
            </a:extLst>
          </p:cNvPr>
          <p:cNvSpPr>
            <a:spLocks noGrp="1"/>
          </p:cNvSpPr>
          <p:nvPr>
            <p:ph type="title"/>
          </p:nvPr>
        </p:nvSpPr>
        <p:spPr>
          <a:xfrm>
            <a:off x="755374" y="0"/>
            <a:ext cx="11436626" cy="854439"/>
          </a:xfrm>
        </p:spPr>
        <p:txBody>
          <a:bodyPr>
            <a:normAutofit fontScale="90000"/>
          </a:bodyPr>
          <a:lstStyle/>
          <a:p>
            <a:r>
              <a:rPr lang="en-US" sz="3200" b="1" u="sng" dirty="0">
                <a:solidFill>
                  <a:srgbClr val="C00000"/>
                </a:solidFill>
              </a:rPr>
              <a:t>Shifting Cultivation- </a:t>
            </a:r>
            <a:r>
              <a:rPr lang="en-US" sz="3200" dirty="0">
                <a:solidFill>
                  <a:srgbClr val="C00000"/>
                </a:solidFill>
              </a:rPr>
              <a:t>often referred to as slash and burn or </a:t>
            </a:r>
            <a:r>
              <a:rPr lang="en-US" sz="3200" dirty="0" err="1">
                <a:solidFill>
                  <a:srgbClr val="C00000"/>
                </a:solidFill>
              </a:rPr>
              <a:t>swidden</a:t>
            </a:r>
            <a:r>
              <a:rPr lang="en-US" sz="3200" dirty="0">
                <a:solidFill>
                  <a:srgbClr val="C00000"/>
                </a:solidFill>
              </a:rPr>
              <a:t> agriculture. Vegetation is slashed then burned</a:t>
            </a:r>
          </a:p>
        </p:txBody>
      </p:sp>
      <p:sp>
        <p:nvSpPr>
          <p:cNvPr id="3" name="Content Placeholder 2">
            <a:extLst>
              <a:ext uri="{FF2B5EF4-FFF2-40B4-BE49-F238E27FC236}">
                <a16:creationId xmlns:a16="http://schemas.microsoft.com/office/drawing/2014/main" id="{6FDD4581-A545-4701-A390-6567F78C35D4}"/>
              </a:ext>
            </a:extLst>
          </p:cNvPr>
          <p:cNvSpPr>
            <a:spLocks noGrp="1"/>
          </p:cNvSpPr>
          <p:nvPr>
            <p:ph sz="half" idx="1"/>
          </p:nvPr>
        </p:nvSpPr>
        <p:spPr>
          <a:xfrm>
            <a:off x="755373" y="854439"/>
            <a:ext cx="6634778" cy="6003562"/>
          </a:xfrm>
        </p:spPr>
        <p:txBody>
          <a:bodyPr>
            <a:normAutofit lnSpcReduction="10000"/>
          </a:bodyPr>
          <a:lstStyle/>
          <a:p>
            <a:r>
              <a:rPr lang="en-US" b="1" dirty="0"/>
              <a:t>slash and burn or </a:t>
            </a:r>
            <a:r>
              <a:rPr lang="en-US" b="1" dirty="0" err="1"/>
              <a:t>swidden</a:t>
            </a:r>
            <a:r>
              <a:rPr lang="en-US" b="1" dirty="0"/>
              <a:t> agriculture. Vegetation is slashed then burned. The burnt areas is very fertile but the nutrients are depleted after 2-3 years so farmers move on to slash and burn another piece of jungle</a:t>
            </a:r>
          </a:p>
          <a:p>
            <a:r>
              <a:rPr lang="en-US" b="1" u="sng" dirty="0" err="1">
                <a:solidFill>
                  <a:srgbClr val="006600"/>
                </a:solidFill>
              </a:rPr>
              <a:t>Swidden</a:t>
            </a:r>
            <a:r>
              <a:rPr lang="en-US" b="1" dirty="0">
                <a:solidFill>
                  <a:srgbClr val="006600"/>
                </a:solidFill>
              </a:rPr>
              <a:t>: a patch of land cleared for planting through slashing and burning</a:t>
            </a:r>
          </a:p>
          <a:p>
            <a:endParaRPr lang="en-US" b="1" dirty="0"/>
          </a:p>
          <a:p>
            <a:r>
              <a:rPr lang="en-US" b="1" u="sng" dirty="0" err="1"/>
              <a:t>Intertillage</a:t>
            </a:r>
            <a:r>
              <a:rPr lang="en-US" b="1" dirty="0"/>
              <a:t> or the growing of various types of crops is common. The village chief o council assigns a plot of land to each family and allows them to keep what they raise. Farming is done almost exclusively by hand an plows and animals are not generally used. When the nutrients are used up they move on to another site and allow the old site to return to its natural vegetation and come back to it years later</a:t>
            </a:r>
          </a:p>
          <a:p>
            <a:r>
              <a:rPr lang="en-US" b="1" dirty="0">
                <a:solidFill>
                  <a:srgbClr val="006600"/>
                </a:solidFill>
              </a:rPr>
              <a:t>Future of Slash and burn: Deforestation is a serous problem  and shifting cultivation , logging, cash crops, ranching,  are all contributing to climate change</a:t>
            </a:r>
            <a:r>
              <a:rPr lang="en-US" b="1" dirty="0"/>
              <a:t>.</a:t>
            </a:r>
          </a:p>
          <a:p>
            <a:r>
              <a:rPr lang="en-US" dirty="0"/>
              <a:t>Slash and burn / sustainability:   </a:t>
            </a:r>
            <a:r>
              <a:rPr lang="en-US" dirty="0">
                <a:hlinkClick r:id="rId2"/>
              </a:rPr>
              <a:t>https://www.youtube.com/watch?v=ZCoUT0j-E_M</a:t>
            </a:r>
            <a:endParaRPr lang="en-US" dirty="0"/>
          </a:p>
          <a:p>
            <a:endParaRPr lang="en-US" dirty="0"/>
          </a:p>
        </p:txBody>
      </p:sp>
      <p:pic>
        <p:nvPicPr>
          <p:cNvPr id="6" name="Content Placeholder 5">
            <a:extLst>
              <a:ext uri="{FF2B5EF4-FFF2-40B4-BE49-F238E27FC236}">
                <a16:creationId xmlns:a16="http://schemas.microsoft.com/office/drawing/2014/main" id="{50690379-2482-406B-805B-F0398642901C}"/>
              </a:ext>
            </a:extLst>
          </p:cNvPr>
          <p:cNvPicPr>
            <a:picLocks noGrp="1" noChangeAspect="1"/>
          </p:cNvPicPr>
          <p:nvPr>
            <p:ph sz="half" idx="2"/>
          </p:nvPr>
        </p:nvPicPr>
        <p:blipFill>
          <a:blip r:embed="rId3"/>
          <a:stretch>
            <a:fillRect/>
          </a:stretch>
        </p:blipFill>
        <p:spPr>
          <a:xfrm>
            <a:off x="7390151" y="1205949"/>
            <a:ext cx="4801849" cy="5524635"/>
          </a:xfrm>
        </p:spPr>
      </p:pic>
    </p:spTree>
    <p:extLst>
      <p:ext uri="{BB962C8B-B14F-4D97-AF65-F5344CB8AC3E}">
        <p14:creationId xmlns:p14="http://schemas.microsoft.com/office/powerpoint/2010/main" val="94973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C082-B8CC-4715-B2A8-F7058AA826B7}"/>
              </a:ext>
            </a:extLst>
          </p:cNvPr>
          <p:cNvSpPr>
            <a:spLocks noGrp="1"/>
          </p:cNvSpPr>
          <p:nvPr>
            <p:ph type="title"/>
          </p:nvPr>
        </p:nvSpPr>
        <p:spPr>
          <a:xfrm>
            <a:off x="1371600" y="134911"/>
            <a:ext cx="9601200" cy="855689"/>
          </a:xfrm>
        </p:spPr>
        <p:txBody>
          <a:bodyPr/>
          <a:lstStyle/>
          <a:p>
            <a:r>
              <a:rPr lang="en-US" dirty="0"/>
              <a:t>                 </a:t>
            </a:r>
            <a:r>
              <a:rPr lang="en-US" dirty="0">
                <a:solidFill>
                  <a:srgbClr val="A50021"/>
                </a:solidFill>
              </a:rPr>
              <a:t>Shifting Cultivation</a:t>
            </a:r>
          </a:p>
        </p:txBody>
      </p:sp>
      <p:sp>
        <p:nvSpPr>
          <p:cNvPr id="3" name="Content Placeholder 2">
            <a:extLst>
              <a:ext uri="{FF2B5EF4-FFF2-40B4-BE49-F238E27FC236}">
                <a16:creationId xmlns:a16="http://schemas.microsoft.com/office/drawing/2014/main" id="{C0B6802F-DD82-42FD-ACA7-16450891E691}"/>
              </a:ext>
            </a:extLst>
          </p:cNvPr>
          <p:cNvSpPr>
            <a:spLocks noGrp="1"/>
          </p:cNvSpPr>
          <p:nvPr>
            <p:ph idx="1"/>
          </p:nvPr>
        </p:nvSpPr>
        <p:spPr>
          <a:xfrm>
            <a:off x="869431" y="1349115"/>
            <a:ext cx="11122700" cy="5373973"/>
          </a:xfrm>
        </p:spPr>
        <p:txBody>
          <a:bodyPr>
            <a:normAutofit/>
          </a:bodyPr>
          <a:lstStyle/>
          <a:p>
            <a:r>
              <a:rPr lang="en-US" sz="2800" b="1" dirty="0"/>
              <a:t>Shifting Cultivation is known as Cultivation because it lacks the technology and updates of true agriculture</a:t>
            </a:r>
          </a:p>
          <a:p>
            <a:r>
              <a:rPr lang="en-US" sz="2800" b="1" dirty="0" err="1">
                <a:solidFill>
                  <a:srgbClr val="A50021"/>
                </a:solidFill>
              </a:rPr>
              <a:t>Swidden</a:t>
            </a:r>
            <a:r>
              <a:rPr lang="en-US" sz="2800" b="1" dirty="0">
                <a:solidFill>
                  <a:srgbClr val="A50021"/>
                </a:solidFill>
              </a:rPr>
              <a:t> will vary from region to region, but they will not resemble the rectangular shape of MDC’s</a:t>
            </a:r>
          </a:p>
          <a:p>
            <a:r>
              <a:rPr lang="en-US" sz="2800" b="1" dirty="0"/>
              <a:t>The land belongs to the village, so elders will decide which area will be the food of one family and that might be a different crop than the other portions</a:t>
            </a:r>
          </a:p>
          <a:p>
            <a:r>
              <a:rPr lang="en-US" sz="2800" b="1" dirty="0">
                <a:solidFill>
                  <a:srgbClr val="A50021"/>
                </a:solidFill>
              </a:rPr>
              <a:t>Crops vary, but include</a:t>
            </a:r>
            <a:r>
              <a:rPr lang="en-US" sz="2800" b="1" dirty="0"/>
              <a:t>:</a:t>
            </a:r>
          </a:p>
          <a:p>
            <a:r>
              <a:rPr lang="en-US" sz="2800" b="1" dirty="0"/>
              <a:t>Rice, maize, </a:t>
            </a:r>
            <a:r>
              <a:rPr lang="en-US" sz="2800" b="1" dirty="0" err="1"/>
              <a:t>manoic</a:t>
            </a:r>
            <a:r>
              <a:rPr lang="en-US" sz="2800" b="1" dirty="0"/>
              <a:t> (root that provides carbs for large populations of the world) millet (grain), sorghum (grain), yams, sugarcane, plantains, </a:t>
            </a:r>
            <a:r>
              <a:rPr lang="en-US" sz="2800" b="1" dirty="0" err="1"/>
              <a:t>etc</a:t>
            </a:r>
            <a:endParaRPr lang="en-US" sz="2800" b="1" dirty="0"/>
          </a:p>
        </p:txBody>
      </p:sp>
    </p:spTree>
    <p:extLst>
      <p:ext uri="{BB962C8B-B14F-4D97-AF65-F5344CB8AC3E}">
        <p14:creationId xmlns:p14="http://schemas.microsoft.com/office/powerpoint/2010/main" val="1227835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F76B-161D-4979-8C7A-9D81E14DCC78}"/>
              </a:ext>
            </a:extLst>
          </p:cNvPr>
          <p:cNvSpPr>
            <a:spLocks noGrp="1"/>
          </p:cNvSpPr>
          <p:nvPr>
            <p:ph type="title"/>
          </p:nvPr>
        </p:nvSpPr>
        <p:spPr>
          <a:xfrm>
            <a:off x="773723" y="0"/>
            <a:ext cx="11418277" cy="1477108"/>
          </a:xfrm>
        </p:spPr>
        <p:txBody>
          <a:bodyPr>
            <a:normAutofit/>
          </a:bodyPr>
          <a:lstStyle/>
          <a:p>
            <a:r>
              <a:rPr lang="en-US" sz="3600" b="1" dirty="0"/>
              <a:t>Reasons why shifting cultivation is expected to diminish during the twenty-first century</a:t>
            </a:r>
          </a:p>
        </p:txBody>
      </p:sp>
      <p:graphicFrame>
        <p:nvGraphicFramePr>
          <p:cNvPr id="4" name="Table 4">
            <a:extLst>
              <a:ext uri="{FF2B5EF4-FFF2-40B4-BE49-F238E27FC236}">
                <a16:creationId xmlns:a16="http://schemas.microsoft.com/office/drawing/2014/main" id="{1E6D443F-6E28-4FF2-8311-EF881CFA19AC}"/>
              </a:ext>
            </a:extLst>
          </p:cNvPr>
          <p:cNvGraphicFramePr>
            <a:graphicFrameLocks noGrp="1"/>
          </p:cNvGraphicFramePr>
          <p:nvPr>
            <p:ph idx="1"/>
          </p:nvPr>
        </p:nvGraphicFramePr>
        <p:xfrm>
          <a:off x="773722" y="1477108"/>
          <a:ext cx="11183816" cy="5115950"/>
        </p:xfrm>
        <a:graphic>
          <a:graphicData uri="http://schemas.openxmlformats.org/drawingml/2006/table">
            <a:tbl>
              <a:tblPr firstRow="1" bandRow="1">
                <a:tableStyleId>{7DF18680-E054-41AD-8BC1-D1AEF772440D}</a:tableStyleId>
              </a:tblPr>
              <a:tblGrid>
                <a:gridCol w="5134709">
                  <a:extLst>
                    <a:ext uri="{9D8B030D-6E8A-4147-A177-3AD203B41FA5}">
                      <a16:colId xmlns:a16="http://schemas.microsoft.com/office/drawing/2014/main" val="2913044351"/>
                    </a:ext>
                  </a:extLst>
                </a:gridCol>
                <a:gridCol w="6049107">
                  <a:extLst>
                    <a:ext uri="{9D8B030D-6E8A-4147-A177-3AD203B41FA5}">
                      <a16:colId xmlns:a16="http://schemas.microsoft.com/office/drawing/2014/main" val="3542123166"/>
                    </a:ext>
                  </a:extLst>
                </a:gridCol>
              </a:tblGrid>
              <a:tr h="618978">
                <a:tc>
                  <a:txBody>
                    <a:bodyPr/>
                    <a:lstStyle/>
                    <a:p>
                      <a:r>
                        <a:rPr lang="en-US" dirty="0"/>
                        <a:t>                            </a:t>
                      </a:r>
                      <a:r>
                        <a:rPr lang="en-US" u="sng" dirty="0"/>
                        <a:t>Reasons</a:t>
                      </a:r>
                    </a:p>
                  </a:txBody>
                  <a:tcPr/>
                </a:tc>
                <a:tc>
                  <a:txBody>
                    <a:bodyPr/>
                    <a:lstStyle/>
                    <a:p>
                      <a:r>
                        <a:rPr lang="en-US" dirty="0"/>
                        <a:t>                                </a:t>
                      </a:r>
                      <a:r>
                        <a:rPr lang="en-US" u="sng" dirty="0"/>
                        <a:t>Explanations</a:t>
                      </a:r>
                    </a:p>
                  </a:txBody>
                  <a:tcPr/>
                </a:tc>
                <a:extLst>
                  <a:ext uri="{0D108BD9-81ED-4DB2-BD59-A6C34878D82A}">
                    <a16:rowId xmlns:a16="http://schemas.microsoft.com/office/drawing/2014/main" val="3418737010"/>
                  </a:ext>
                </a:extLst>
              </a:tr>
              <a:tr h="839372">
                <a:tc>
                  <a:txBody>
                    <a:bodyPr/>
                    <a:lstStyle/>
                    <a:p>
                      <a:r>
                        <a:rPr lang="en-US" b="1" dirty="0"/>
                        <a:t>Technological advancements (e.g., fertilizers, hybrid seeds, pesticides)</a:t>
                      </a:r>
                    </a:p>
                  </a:txBody>
                  <a:tcPr/>
                </a:tc>
                <a:tc>
                  <a:txBody>
                    <a:bodyPr/>
                    <a:lstStyle/>
                    <a:p>
                      <a:r>
                        <a:rPr lang="en-US" b="1" dirty="0"/>
                        <a:t>* Leads to increased yields/food quantity</a:t>
                      </a:r>
                    </a:p>
                    <a:p>
                      <a:r>
                        <a:rPr lang="en-US" b="1" dirty="0"/>
                        <a:t> • Leads to sedentary farming </a:t>
                      </a:r>
                    </a:p>
                    <a:p>
                      <a:r>
                        <a:rPr lang="en-US" b="1" dirty="0"/>
                        <a:t>• NOT just “Green Revolution”</a:t>
                      </a:r>
                    </a:p>
                  </a:txBody>
                  <a:tcPr/>
                </a:tc>
                <a:extLst>
                  <a:ext uri="{0D108BD9-81ED-4DB2-BD59-A6C34878D82A}">
                    <a16:rowId xmlns:a16="http://schemas.microsoft.com/office/drawing/2014/main" val="2377888905"/>
                  </a:ext>
                </a:extLst>
              </a:tr>
              <a:tr h="839372">
                <a:tc>
                  <a:txBody>
                    <a:bodyPr/>
                    <a:lstStyle/>
                    <a:p>
                      <a:r>
                        <a:rPr lang="en-US" b="1" dirty="0"/>
                        <a:t>Expanding/growing population (NOT just “world population”)</a:t>
                      </a:r>
                    </a:p>
                  </a:txBody>
                  <a:tcPr/>
                </a:tc>
                <a:tc>
                  <a:txBody>
                    <a:bodyPr/>
                    <a:lstStyle/>
                    <a:p>
                      <a:r>
                        <a:rPr lang="en-US" b="1" dirty="0"/>
                        <a:t>* Less available land</a:t>
                      </a:r>
                    </a:p>
                    <a:p>
                      <a:r>
                        <a:rPr lang="en-US" b="1" dirty="0"/>
                        <a:t> • Higher physiologic/nutritional/agricultural density </a:t>
                      </a:r>
                    </a:p>
                    <a:p>
                      <a:r>
                        <a:rPr lang="en-US" b="1" dirty="0"/>
                        <a:t>• Reduced soil fertility owing to shortened fallow period</a:t>
                      </a:r>
                    </a:p>
                  </a:txBody>
                  <a:tcPr/>
                </a:tc>
                <a:extLst>
                  <a:ext uri="{0D108BD9-81ED-4DB2-BD59-A6C34878D82A}">
                    <a16:rowId xmlns:a16="http://schemas.microsoft.com/office/drawing/2014/main" val="3555840449"/>
                  </a:ext>
                </a:extLst>
              </a:tr>
              <a:tr h="839372">
                <a:tc>
                  <a:txBody>
                    <a:bodyPr/>
                    <a:lstStyle/>
                    <a:p>
                      <a:r>
                        <a:rPr lang="en-US" b="1" dirty="0"/>
                        <a:t>Commercial agriculture</a:t>
                      </a:r>
                    </a:p>
                  </a:txBody>
                  <a:tcPr/>
                </a:tc>
                <a:tc>
                  <a:txBody>
                    <a:bodyPr/>
                    <a:lstStyle/>
                    <a:p>
                      <a:r>
                        <a:rPr lang="en-US" b="1" dirty="0"/>
                        <a:t>• Profitable • Efficient</a:t>
                      </a:r>
                    </a:p>
                    <a:p>
                      <a:r>
                        <a:rPr lang="en-US" b="1" dirty="0"/>
                        <a:t> • Plantation/agribusiness/cash cropping/ranching</a:t>
                      </a:r>
                    </a:p>
                  </a:txBody>
                  <a:tcPr/>
                </a:tc>
                <a:extLst>
                  <a:ext uri="{0D108BD9-81ED-4DB2-BD59-A6C34878D82A}">
                    <a16:rowId xmlns:a16="http://schemas.microsoft.com/office/drawing/2014/main" val="2603682524"/>
                  </a:ext>
                </a:extLst>
              </a:tr>
              <a:tr h="839372">
                <a:tc>
                  <a:txBody>
                    <a:bodyPr/>
                    <a:lstStyle/>
                    <a:p>
                      <a:r>
                        <a:rPr lang="en-US" b="1" dirty="0"/>
                        <a:t>Competing land-use activities (e.g., logging, corporate investment, other employment opportunities)</a:t>
                      </a:r>
                    </a:p>
                  </a:txBody>
                  <a:tcPr/>
                </a:tc>
                <a:tc>
                  <a:txBody>
                    <a:bodyPr/>
                    <a:lstStyle/>
                    <a:p>
                      <a:r>
                        <a:rPr lang="en-US" b="1" dirty="0"/>
                        <a:t> must state that these occur at the expense of shifting cultivation (e.g., that they lead to environmental degradation) Government/environmental policy </a:t>
                      </a:r>
                    </a:p>
                  </a:txBody>
                  <a:tcPr/>
                </a:tc>
                <a:extLst>
                  <a:ext uri="{0D108BD9-81ED-4DB2-BD59-A6C34878D82A}">
                    <a16:rowId xmlns:a16="http://schemas.microsoft.com/office/drawing/2014/main" val="3321338060"/>
                  </a:ext>
                </a:extLst>
              </a:tr>
              <a:tr h="839372">
                <a:tc>
                  <a:txBody>
                    <a:bodyPr/>
                    <a:lstStyle/>
                    <a:p>
                      <a:r>
                        <a:rPr lang="en-US" b="1" dirty="0"/>
                        <a:t>Government/environmental policy</a:t>
                      </a:r>
                    </a:p>
                  </a:txBody>
                  <a:tcPr/>
                </a:tc>
                <a:tc>
                  <a:txBody>
                    <a:bodyPr/>
                    <a:lstStyle/>
                    <a:p>
                      <a:r>
                        <a:rPr lang="en-US" b="1" dirty="0"/>
                        <a:t>* Controls on deforestation </a:t>
                      </a:r>
                    </a:p>
                    <a:p>
                      <a:r>
                        <a:rPr lang="en-US" b="1" dirty="0"/>
                        <a:t>• Restrictions on land rights or usage </a:t>
                      </a:r>
                    </a:p>
                    <a:p>
                      <a:r>
                        <a:rPr lang="en-US" b="1" dirty="0"/>
                        <a:t>• Limiting carbon dioxide emissions</a:t>
                      </a:r>
                    </a:p>
                  </a:txBody>
                  <a:tcPr/>
                </a:tc>
                <a:extLst>
                  <a:ext uri="{0D108BD9-81ED-4DB2-BD59-A6C34878D82A}">
                    <a16:rowId xmlns:a16="http://schemas.microsoft.com/office/drawing/2014/main" val="1849263671"/>
                  </a:ext>
                </a:extLst>
              </a:tr>
            </a:tbl>
          </a:graphicData>
        </a:graphic>
      </p:graphicFrame>
    </p:spTree>
    <p:extLst>
      <p:ext uri="{BB962C8B-B14F-4D97-AF65-F5344CB8AC3E}">
        <p14:creationId xmlns:p14="http://schemas.microsoft.com/office/powerpoint/2010/main" val="193724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89D6-E9AD-41CA-95FA-8B551E9F6A64}"/>
              </a:ext>
            </a:extLst>
          </p:cNvPr>
          <p:cNvSpPr>
            <a:spLocks noGrp="1"/>
          </p:cNvSpPr>
          <p:nvPr>
            <p:ph type="title"/>
          </p:nvPr>
        </p:nvSpPr>
        <p:spPr>
          <a:xfrm>
            <a:off x="1371600" y="132522"/>
            <a:ext cx="9601200" cy="23853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FEBE11B2-E844-4012-858C-29AE10D1E285}"/>
              </a:ext>
            </a:extLst>
          </p:cNvPr>
          <p:cNvPicPr>
            <a:picLocks noGrp="1" noChangeAspect="1"/>
          </p:cNvPicPr>
          <p:nvPr>
            <p:ph idx="1"/>
          </p:nvPr>
        </p:nvPicPr>
        <p:blipFill>
          <a:blip r:embed="rId2"/>
          <a:stretch>
            <a:fillRect/>
          </a:stretch>
        </p:blipFill>
        <p:spPr>
          <a:xfrm>
            <a:off x="768626" y="132522"/>
            <a:ext cx="11423374" cy="6725478"/>
          </a:xfrm>
        </p:spPr>
      </p:pic>
    </p:spTree>
    <p:extLst>
      <p:ext uri="{BB962C8B-B14F-4D97-AF65-F5344CB8AC3E}">
        <p14:creationId xmlns:p14="http://schemas.microsoft.com/office/powerpoint/2010/main" val="196883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28601"/>
            <a:ext cx="9143999" cy="990599"/>
          </a:xfrm>
        </p:spPr>
        <p:txBody>
          <a:bodyPr/>
          <a:lstStyle/>
          <a:p>
            <a:pPr>
              <a:defRPr/>
            </a:pPr>
            <a:r>
              <a:rPr lang="en-US" dirty="0"/>
              <a:t>               </a:t>
            </a:r>
            <a:r>
              <a:rPr lang="en-US" u="sng" dirty="0">
                <a:solidFill>
                  <a:srgbClr val="002060"/>
                </a:solidFill>
              </a:rPr>
              <a:t>Pastoralism (Nomadism)</a:t>
            </a:r>
          </a:p>
        </p:txBody>
      </p:sp>
      <p:sp>
        <p:nvSpPr>
          <p:cNvPr id="3" name="Content Placeholder 2"/>
          <p:cNvSpPr>
            <a:spLocks noGrp="1"/>
          </p:cNvSpPr>
          <p:nvPr>
            <p:ph sz="half" idx="1"/>
          </p:nvPr>
        </p:nvSpPr>
        <p:spPr>
          <a:xfrm>
            <a:off x="824089" y="1371600"/>
            <a:ext cx="5177781" cy="5486400"/>
          </a:xfrm>
        </p:spPr>
        <p:txBody>
          <a:bodyPr>
            <a:normAutofit/>
          </a:bodyPr>
          <a:lstStyle/>
          <a:p>
            <a:pPr>
              <a:spcAft>
                <a:spcPts val="0"/>
              </a:spcAft>
              <a:defRPr/>
            </a:pPr>
            <a:r>
              <a:rPr lang="en-US" b="1" dirty="0"/>
              <a:t>Definition</a:t>
            </a:r>
          </a:p>
          <a:p>
            <a:pPr lvl="1">
              <a:spcAft>
                <a:spcPts val="0"/>
              </a:spcAft>
              <a:defRPr/>
            </a:pPr>
            <a:r>
              <a:rPr lang="en-US" b="1" dirty="0"/>
              <a:t>Form of subsistence agriculture involving the breeding and herding of animals to produce food, shelter, and clothing for survival </a:t>
            </a:r>
          </a:p>
          <a:p>
            <a:pPr lvl="1">
              <a:spcAft>
                <a:spcPts val="0"/>
              </a:spcAft>
              <a:defRPr/>
            </a:pPr>
            <a:r>
              <a:rPr lang="en-US" b="1" dirty="0"/>
              <a:t>pastoral refers to sheepherding</a:t>
            </a:r>
          </a:p>
          <a:p>
            <a:pPr lvl="1">
              <a:spcAft>
                <a:spcPts val="0"/>
              </a:spcAft>
              <a:buNone/>
              <a:defRPr/>
            </a:pPr>
            <a:endParaRPr lang="en-US" b="1" dirty="0"/>
          </a:p>
          <a:p>
            <a:pPr>
              <a:spcAft>
                <a:spcPts val="0"/>
              </a:spcAft>
              <a:defRPr/>
            </a:pPr>
            <a:r>
              <a:rPr lang="en-US" b="1" dirty="0"/>
              <a:t>Usually practiced in climates with very limited, if any, arable land, such as grasslands, deserts, and steppes</a:t>
            </a:r>
          </a:p>
          <a:p>
            <a:pPr lvl="1">
              <a:spcAft>
                <a:spcPts val="0"/>
              </a:spcAft>
              <a:defRPr/>
            </a:pPr>
            <a:r>
              <a:rPr lang="en-US" b="1" dirty="0"/>
              <a:t>Mongolia, North Africa, Middle East, Central Asia and Central/southern Africa</a:t>
            </a:r>
          </a:p>
          <a:p>
            <a:pPr lvl="1">
              <a:spcAft>
                <a:spcPts val="0"/>
              </a:spcAft>
              <a:defRPr/>
            </a:pPr>
            <a:r>
              <a:rPr lang="en-US" b="1" dirty="0"/>
              <a:t>15 million people, occupy 20% of earth’s land area</a:t>
            </a:r>
          </a:p>
          <a:p>
            <a:pPr>
              <a:spcAft>
                <a:spcPts val="0"/>
              </a:spcAft>
              <a:defRPr/>
            </a:pPr>
            <a:r>
              <a:rPr lang="en-US" b="1" dirty="0"/>
              <a:t>Can be sedentary or nomadic</a:t>
            </a:r>
          </a:p>
        </p:txBody>
      </p:sp>
      <p:sp>
        <p:nvSpPr>
          <p:cNvPr id="4" name="Content Placeholder 3"/>
          <p:cNvSpPr>
            <a:spLocks noGrp="1"/>
          </p:cNvSpPr>
          <p:nvPr>
            <p:ph sz="half" idx="2"/>
          </p:nvPr>
        </p:nvSpPr>
        <p:spPr>
          <a:xfrm>
            <a:off x="6172199" y="1492625"/>
            <a:ext cx="5873045" cy="5365375"/>
          </a:xfrm>
        </p:spPr>
        <p:txBody>
          <a:bodyPr>
            <a:normAutofit/>
          </a:bodyPr>
          <a:lstStyle/>
          <a:p>
            <a:pPr>
              <a:spcAft>
                <a:spcPts val="0"/>
              </a:spcAft>
              <a:defRPr/>
            </a:pPr>
            <a:r>
              <a:rPr lang="en-US" b="1" dirty="0"/>
              <a:t>Nomadic pastoralists often practice </a:t>
            </a:r>
            <a:r>
              <a:rPr lang="en-US" b="1" i="1" dirty="0"/>
              <a:t>transhumance</a:t>
            </a:r>
          </a:p>
          <a:p>
            <a:pPr lvl="2">
              <a:spcAft>
                <a:spcPts val="0"/>
              </a:spcAft>
              <a:defRPr/>
            </a:pPr>
            <a:r>
              <a:rPr lang="en-US" b="1" dirty="0"/>
              <a:t>Movement of animal herds to cooler highland areas in the summer and lowland areas in the winter</a:t>
            </a:r>
          </a:p>
          <a:p>
            <a:pPr lvl="2">
              <a:spcAft>
                <a:spcPts val="0"/>
              </a:spcAft>
              <a:buNone/>
              <a:defRPr/>
            </a:pPr>
            <a:endParaRPr lang="en-US" b="1" dirty="0"/>
          </a:p>
          <a:p>
            <a:pPr>
              <a:spcAft>
                <a:spcPts val="0"/>
              </a:spcAft>
              <a:defRPr/>
            </a:pPr>
            <a:r>
              <a:rPr lang="en-US" b="1" dirty="0"/>
              <a:t>Like other subsistence agriculture, Pastoralism is</a:t>
            </a:r>
            <a:r>
              <a:rPr lang="en-US" b="1" dirty="0">
                <a:hlinkClick r:id="rId2"/>
              </a:rPr>
              <a:t> declining </a:t>
            </a:r>
            <a:r>
              <a:rPr lang="en-US" b="1" dirty="0"/>
              <a:t>worldwide</a:t>
            </a:r>
          </a:p>
          <a:p>
            <a:pPr lvl="1">
              <a:spcAft>
                <a:spcPts val="0"/>
              </a:spcAft>
              <a:defRPr/>
            </a:pPr>
            <a:r>
              <a:rPr lang="en-US" b="1" dirty="0"/>
              <a:t>Partly a victim to modern technology</a:t>
            </a:r>
          </a:p>
          <a:p>
            <a:pPr lvl="2">
              <a:spcAft>
                <a:spcPts val="0"/>
              </a:spcAft>
              <a:defRPr/>
            </a:pPr>
            <a:r>
              <a:rPr lang="en-US" b="1" dirty="0"/>
              <a:t>Nomads used to play important role in communications</a:t>
            </a:r>
          </a:p>
        </p:txBody>
      </p:sp>
      <p:pic>
        <p:nvPicPr>
          <p:cNvPr id="17413" name="Picture 6" descr="http://ts1.mm.bing.net/th?id=H.5010209011204128&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050" y="5513388"/>
            <a:ext cx="2057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93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0EDAD-9BEA-4BE0-AF08-51BC6C00BAE1}"/>
              </a:ext>
            </a:extLst>
          </p:cNvPr>
          <p:cNvSpPr>
            <a:spLocks noGrp="1"/>
          </p:cNvSpPr>
          <p:nvPr>
            <p:ph type="title"/>
          </p:nvPr>
        </p:nvSpPr>
        <p:spPr>
          <a:xfrm>
            <a:off x="808383" y="0"/>
            <a:ext cx="11383617" cy="1245704"/>
          </a:xfrm>
        </p:spPr>
        <p:txBody>
          <a:bodyPr>
            <a:normAutofit fontScale="90000"/>
          </a:bodyPr>
          <a:lstStyle/>
          <a:p>
            <a:r>
              <a:rPr lang="en-US" sz="3200" b="1" i="1" u="sng" dirty="0">
                <a:solidFill>
                  <a:srgbClr val="0070C0"/>
                </a:solidFill>
              </a:rPr>
              <a:t>Pastoral Nomadism</a:t>
            </a:r>
            <a:r>
              <a:rPr lang="en-US" sz="3200" dirty="0"/>
              <a:t>: </a:t>
            </a:r>
            <a:r>
              <a:rPr lang="en-US" sz="3200" b="1" dirty="0"/>
              <a:t>a form of subsistence agriculture based on the heading of domesticated animals in dry climates, where planting crops is impossible</a:t>
            </a:r>
          </a:p>
        </p:txBody>
      </p:sp>
      <p:pic>
        <p:nvPicPr>
          <p:cNvPr id="5" name="Content Placeholder 4">
            <a:extLst>
              <a:ext uri="{FF2B5EF4-FFF2-40B4-BE49-F238E27FC236}">
                <a16:creationId xmlns:a16="http://schemas.microsoft.com/office/drawing/2014/main" id="{722A2E9F-1B4A-427B-9548-7C861332EA1F}"/>
              </a:ext>
            </a:extLst>
          </p:cNvPr>
          <p:cNvPicPr>
            <a:picLocks noGrp="1" noChangeAspect="1"/>
          </p:cNvPicPr>
          <p:nvPr>
            <p:ph idx="1"/>
          </p:nvPr>
        </p:nvPicPr>
        <p:blipFill>
          <a:blip r:embed="rId2"/>
          <a:stretch>
            <a:fillRect/>
          </a:stretch>
        </p:blipFill>
        <p:spPr>
          <a:xfrm>
            <a:off x="702365" y="1245704"/>
            <a:ext cx="11489635" cy="5612296"/>
          </a:xfrm>
        </p:spPr>
      </p:pic>
    </p:spTree>
    <p:extLst>
      <p:ext uri="{BB962C8B-B14F-4D97-AF65-F5344CB8AC3E}">
        <p14:creationId xmlns:p14="http://schemas.microsoft.com/office/powerpoint/2010/main" val="1227941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4668"/>
            <a:ext cx="9601200" cy="744008"/>
          </a:xfrm>
        </p:spPr>
        <p:txBody>
          <a:bodyPr/>
          <a:lstStyle/>
          <a:p>
            <a:pPr eaLnBrk="1" hangingPunct="1">
              <a:defRPr/>
            </a:pPr>
            <a:r>
              <a:rPr lang="en-US" dirty="0"/>
              <a:t>                       </a:t>
            </a:r>
            <a:r>
              <a:rPr lang="en-US" b="1" u="sng" dirty="0">
                <a:solidFill>
                  <a:srgbClr val="00B050"/>
                </a:solidFill>
              </a:rPr>
              <a:t>Pastoralism</a:t>
            </a:r>
          </a:p>
        </p:txBody>
      </p:sp>
      <p:sp>
        <p:nvSpPr>
          <p:cNvPr id="3" name="Content Placeholder 2"/>
          <p:cNvSpPr>
            <a:spLocks noGrp="1"/>
          </p:cNvSpPr>
          <p:nvPr>
            <p:ph sz="half" idx="1"/>
          </p:nvPr>
        </p:nvSpPr>
        <p:spPr>
          <a:xfrm>
            <a:off x="869244" y="828676"/>
            <a:ext cx="5132626" cy="6029324"/>
          </a:xfrm>
        </p:spPr>
        <p:txBody>
          <a:bodyPr>
            <a:normAutofit fontScale="92500" lnSpcReduction="20000"/>
          </a:bodyPr>
          <a:lstStyle/>
          <a:p>
            <a:pPr eaLnBrk="1" hangingPunct="1">
              <a:defRPr/>
            </a:pPr>
            <a:r>
              <a:rPr lang="en-US" b="1" dirty="0">
                <a:solidFill>
                  <a:srgbClr val="002060"/>
                </a:solidFill>
              </a:rPr>
              <a:t>Characteristics of Pastoral Nomads</a:t>
            </a:r>
          </a:p>
          <a:p>
            <a:pPr lvl="1" eaLnBrk="1" hangingPunct="1">
              <a:defRPr/>
            </a:pPr>
            <a:r>
              <a:rPr lang="en-US" b="1" dirty="0">
                <a:solidFill>
                  <a:srgbClr val="002060"/>
                </a:solidFill>
              </a:rPr>
              <a:t>Depend on animal, not crops for survival</a:t>
            </a:r>
          </a:p>
          <a:p>
            <a:pPr lvl="1" eaLnBrk="1" hangingPunct="1">
              <a:defRPr/>
            </a:pPr>
            <a:r>
              <a:rPr lang="en-US" b="1" dirty="0">
                <a:solidFill>
                  <a:srgbClr val="002060"/>
                </a:solidFill>
              </a:rPr>
              <a:t>Consume mostly grain</a:t>
            </a:r>
          </a:p>
          <a:p>
            <a:pPr lvl="2" eaLnBrk="1" hangingPunct="1">
              <a:defRPr/>
            </a:pPr>
            <a:r>
              <a:rPr lang="en-US" b="1" dirty="0">
                <a:solidFill>
                  <a:srgbClr val="002060"/>
                </a:solidFill>
              </a:rPr>
              <a:t>Do not slaughter animals</a:t>
            </a:r>
          </a:p>
          <a:p>
            <a:pPr lvl="1" eaLnBrk="1" hangingPunct="1">
              <a:defRPr/>
            </a:pPr>
            <a:r>
              <a:rPr lang="en-US" b="1" dirty="0">
                <a:solidFill>
                  <a:srgbClr val="002060"/>
                </a:solidFill>
              </a:rPr>
              <a:t>Size of herd = power/prestige</a:t>
            </a:r>
          </a:p>
          <a:p>
            <a:pPr lvl="1" eaLnBrk="1" hangingPunct="1">
              <a:defRPr/>
            </a:pPr>
            <a:r>
              <a:rPr lang="en-US" b="1" dirty="0">
                <a:solidFill>
                  <a:srgbClr val="002060"/>
                </a:solidFill>
              </a:rPr>
              <a:t>Often women/children plant limited crops at fixed location</a:t>
            </a:r>
          </a:p>
          <a:p>
            <a:pPr eaLnBrk="1" hangingPunct="1">
              <a:defRPr/>
            </a:pPr>
            <a:r>
              <a:rPr lang="en-US" b="1" dirty="0">
                <a:solidFill>
                  <a:srgbClr val="FF3399"/>
                </a:solidFill>
              </a:rPr>
              <a:t>Choice of animals</a:t>
            </a:r>
          </a:p>
          <a:p>
            <a:pPr lvl="1" eaLnBrk="1" hangingPunct="1">
              <a:defRPr/>
            </a:pPr>
            <a:r>
              <a:rPr lang="en-US" b="1" dirty="0">
                <a:solidFill>
                  <a:srgbClr val="FF3399"/>
                </a:solidFill>
              </a:rPr>
              <a:t>Camels</a:t>
            </a:r>
          </a:p>
          <a:p>
            <a:pPr lvl="2" eaLnBrk="1" hangingPunct="1">
              <a:defRPr/>
            </a:pPr>
            <a:r>
              <a:rPr lang="en-US" b="1" dirty="0">
                <a:solidFill>
                  <a:srgbClr val="FF3399"/>
                </a:solidFill>
              </a:rPr>
              <a:t>Well suited to arid climates</a:t>
            </a:r>
          </a:p>
          <a:p>
            <a:pPr lvl="2" eaLnBrk="1" hangingPunct="1">
              <a:defRPr/>
            </a:pPr>
            <a:r>
              <a:rPr lang="en-US" b="1" dirty="0">
                <a:solidFill>
                  <a:srgbClr val="FF3399"/>
                </a:solidFill>
              </a:rPr>
              <a:t>Can carry heavy loads</a:t>
            </a:r>
          </a:p>
          <a:p>
            <a:pPr lvl="1" eaLnBrk="1" hangingPunct="1">
              <a:defRPr/>
            </a:pPr>
            <a:r>
              <a:rPr lang="en-US" b="1" dirty="0">
                <a:solidFill>
                  <a:srgbClr val="FF3399"/>
                </a:solidFill>
              </a:rPr>
              <a:t>Sheep</a:t>
            </a:r>
          </a:p>
          <a:p>
            <a:pPr lvl="2" eaLnBrk="1" hangingPunct="1">
              <a:defRPr/>
            </a:pPr>
            <a:r>
              <a:rPr lang="en-US" b="1" dirty="0">
                <a:solidFill>
                  <a:srgbClr val="FF3399"/>
                </a:solidFill>
              </a:rPr>
              <a:t>Relatively slow moving</a:t>
            </a:r>
          </a:p>
          <a:p>
            <a:pPr lvl="2" eaLnBrk="1" hangingPunct="1">
              <a:defRPr/>
            </a:pPr>
            <a:r>
              <a:rPr lang="en-US" b="1" dirty="0">
                <a:solidFill>
                  <a:srgbClr val="FF3399"/>
                </a:solidFill>
              </a:rPr>
              <a:t>Affected by climatic changes</a:t>
            </a:r>
          </a:p>
          <a:p>
            <a:pPr lvl="2" eaLnBrk="1" hangingPunct="1">
              <a:defRPr/>
            </a:pPr>
            <a:r>
              <a:rPr lang="en-US" b="1" dirty="0">
                <a:solidFill>
                  <a:srgbClr val="FF3399"/>
                </a:solidFill>
              </a:rPr>
              <a:t>Require more water, picky eaters</a:t>
            </a:r>
          </a:p>
          <a:p>
            <a:pPr lvl="1" eaLnBrk="1" hangingPunct="1">
              <a:defRPr/>
            </a:pPr>
            <a:r>
              <a:rPr lang="en-US" b="1" dirty="0">
                <a:solidFill>
                  <a:srgbClr val="FF3399"/>
                </a:solidFill>
              </a:rPr>
              <a:t>Goats</a:t>
            </a:r>
          </a:p>
          <a:p>
            <a:pPr lvl="2" eaLnBrk="1" hangingPunct="1">
              <a:defRPr/>
            </a:pPr>
            <a:r>
              <a:rPr lang="en-US" b="1" dirty="0">
                <a:solidFill>
                  <a:srgbClr val="FF3399"/>
                </a:solidFill>
              </a:rPr>
              <a:t>Need more water than camels</a:t>
            </a:r>
          </a:p>
          <a:p>
            <a:pPr lvl="2" eaLnBrk="1" hangingPunct="1">
              <a:defRPr/>
            </a:pPr>
            <a:r>
              <a:rPr lang="en-US" b="1" dirty="0">
                <a:solidFill>
                  <a:srgbClr val="FF3399"/>
                </a:solidFill>
              </a:rPr>
              <a:t>Tough, agile</a:t>
            </a:r>
          </a:p>
          <a:p>
            <a:pPr lvl="2" eaLnBrk="1" hangingPunct="1">
              <a:defRPr/>
            </a:pPr>
            <a:r>
              <a:rPr lang="en-US" b="1" dirty="0">
                <a:solidFill>
                  <a:srgbClr val="FF3399"/>
                </a:solidFill>
              </a:rPr>
              <a:t>Can virtually survive on any vegetation</a:t>
            </a:r>
          </a:p>
        </p:txBody>
      </p:sp>
      <p:sp>
        <p:nvSpPr>
          <p:cNvPr id="4" name="Content Placeholder 3"/>
          <p:cNvSpPr>
            <a:spLocks noGrp="1"/>
          </p:cNvSpPr>
          <p:nvPr>
            <p:ph sz="half" idx="2"/>
          </p:nvPr>
        </p:nvSpPr>
        <p:spPr>
          <a:xfrm>
            <a:off x="6172199" y="940904"/>
            <a:ext cx="5771445" cy="5917096"/>
          </a:xfrm>
        </p:spPr>
        <p:txBody>
          <a:bodyPr>
            <a:normAutofit fontScale="92500" lnSpcReduction="20000"/>
          </a:bodyPr>
          <a:lstStyle/>
          <a:p>
            <a:pPr eaLnBrk="1" hangingPunct="1">
              <a:defRPr/>
            </a:pPr>
            <a:r>
              <a:rPr lang="en-US" b="1" dirty="0">
                <a:solidFill>
                  <a:srgbClr val="7030A0"/>
                </a:solidFill>
              </a:rPr>
              <a:t>Movements of Pastoral Nomads</a:t>
            </a:r>
          </a:p>
          <a:p>
            <a:pPr lvl="1" eaLnBrk="1" hangingPunct="1">
              <a:defRPr/>
            </a:pPr>
            <a:r>
              <a:rPr lang="en-US" b="1" dirty="0">
                <a:solidFill>
                  <a:srgbClr val="7030A0"/>
                </a:solidFill>
              </a:rPr>
              <a:t>Do not wander randomly</a:t>
            </a:r>
          </a:p>
          <a:p>
            <a:pPr lvl="2" eaLnBrk="1" hangingPunct="1">
              <a:defRPr/>
            </a:pPr>
            <a:r>
              <a:rPr lang="en-US" b="1" dirty="0">
                <a:solidFill>
                  <a:srgbClr val="7030A0"/>
                </a:solidFill>
              </a:rPr>
              <a:t>Strong sense of territoriality</a:t>
            </a:r>
          </a:p>
          <a:p>
            <a:pPr lvl="1" eaLnBrk="1" hangingPunct="1">
              <a:defRPr/>
            </a:pPr>
            <a:r>
              <a:rPr lang="en-US" b="1" dirty="0">
                <a:solidFill>
                  <a:srgbClr val="7030A0"/>
                </a:solidFill>
              </a:rPr>
              <a:t>Goal is to control enough land for animals to forage and get water</a:t>
            </a:r>
          </a:p>
          <a:p>
            <a:pPr lvl="1" eaLnBrk="1" hangingPunct="1">
              <a:defRPr/>
            </a:pPr>
            <a:r>
              <a:rPr lang="en-US" b="1" dirty="0">
                <a:solidFill>
                  <a:srgbClr val="7030A0"/>
                </a:solidFill>
              </a:rPr>
              <a:t>Selections of routes based on history and weather</a:t>
            </a:r>
          </a:p>
          <a:p>
            <a:pPr lvl="1" eaLnBrk="1" hangingPunct="1">
              <a:defRPr/>
            </a:pPr>
            <a:endParaRPr lang="en-US" dirty="0"/>
          </a:p>
        </p:txBody>
      </p:sp>
      <p:pic>
        <p:nvPicPr>
          <p:cNvPr id="18437" name="Picture 2" descr="http://web.mesacc.edu/dept/d10/asb/anthro2003/lifeways/hg_ag/hunt-gath-pg4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975" y="3686176"/>
            <a:ext cx="5629981" cy="308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485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5E7E-7C7D-4554-ADAD-7CFD556EDB60}"/>
              </a:ext>
            </a:extLst>
          </p:cNvPr>
          <p:cNvSpPr>
            <a:spLocks noGrp="1"/>
          </p:cNvSpPr>
          <p:nvPr>
            <p:ph type="title"/>
          </p:nvPr>
        </p:nvSpPr>
        <p:spPr>
          <a:xfrm>
            <a:off x="755374" y="-1"/>
            <a:ext cx="11436626" cy="1457739"/>
          </a:xfrm>
        </p:spPr>
        <p:txBody>
          <a:bodyPr>
            <a:noAutofit/>
          </a:bodyPr>
          <a:lstStyle/>
          <a:p>
            <a:r>
              <a:rPr lang="en-US" sz="2800" b="1" u="sng" dirty="0">
                <a:solidFill>
                  <a:srgbClr val="C00000"/>
                </a:solidFill>
              </a:rPr>
              <a:t>Pastoral Nomads </a:t>
            </a:r>
            <a:r>
              <a:rPr lang="en-US" sz="2800" b="1" dirty="0">
                <a:solidFill>
                  <a:srgbClr val="C00000"/>
                </a:solidFill>
              </a:rPr>
              <a:t>select the type and number of animals for herd according to  local cultural and physical characteristics. Choice depends of the relative prestige of animals and the ability of species to adapt to a particular climate and vegetation  </a:t>
            </a:r>
          </a:p>
        </p:txBody>
      </p:sp>
      <p:sp>
        <p:nvSpPr>
          <p:cNvPr id="3" name="Content Placeholder 2">
            <a:extLst>
              <a:ext uri="{FF2B5EF4-FFF2-40B4-BE49-F238E27FC236}">
                <a16:creationId xmlns:a16="http://schemas.microsoft.com/office/drawing/2014/main" id="{3AD8156F-DD4E-45DB-B51B-F5E7333C8125}"/>
              </a:ext>
            </a:extLst>
          </p:cNvPr>
          <p:cNvSpPr>
            <a:spLocks noGrp="1"/>
          </p:cNvSpPr>
          <p:nvPr>
            <p:ph sz="half" idx="1"/>
          </p:nvPr>
        </p:nvSpPr>
        <p:spPr>
          <a:xfrm>
            <a:off x="755374" y="1563757"/>
            <a:ext cx="5075584" cy="5294243"/>
          </a:xfrm>
        </p:spPr>
        <p:txBody>
          <a:bodyPr>
            <a:noAutofit/>
          </a:bodyPr>
          <a:lstStyle/>
          <a:p>
            <a:r>
              <a:rPr lang="en-US" b="1" u="sng" dirty="0">
                <a:solidFill>
                  <a:srgbClr val="006600"/>
                </a:solidFill>
              </a:rPr>
              <a:t>Camels</a:t>
            </a:r>
            <a:r>
              <a:rPr lang="en-US" dirty="0">
                <a:solidFill>
                  <a:srgbClr val="006600"/>
                </a:solidFill>
              </a:rPr>
              <a:t>: </a:t>
            </a:r>
            <a:r>
              <a:rPr lang="en-US" b="1" dirty="0">
                <a:solidFill>
                  <a:srgbClr val="006600"/>
                </a:solidFill>
              </a:rPr>
              <a:t>well suited to arid climates because they can go long periods without water, carry heavy baggage, and move rapidly, </a:t>
            </a:r>
          </a:p>
          <a:p>
            <a:r>
              <a:rPr lang="en-US" b="1" u="sng" dirty="0">
                <a:solidFill>
                  <a:srgbClr val="CC3399"/>
                </a:solidFill>
              </a:rPr>
              <a:t>Goats</a:t>
            </a:r>
            <a:r>
              <a:rPr lang="en-US" b="1" dirty="0">
                <a:solidFill>
                  <a:srgbClr val="CC3399"/>
                </a:solidFill>
              </a:rPr>
              <a:t>: need more water than camels but are tough and agile and can survive on virtually any vegetation. No matter how poor</a:t>
            </a:r>
          </a:p>
          <a:p>
            <a:r>
              <a:rPr lang="en-US" b="1" u="sng" dirty="0">
                <a:solidFill>
                  <a:srgbClr val="003366"/>
                </a:solidFill>
              </a:rPr>
              <a:t>Sheep</a:t>
            </a:r>
            <a:r>
              <a:rPr lang="en-US" b="1" dirty="0">
                <a:solidFill>
                  <a:srgbClr val="003366"/>
                </a:solidFill>
              </a:rPr>
              <a:t> : relatively slow moving and affected by climate changes. Require more water than camels and goats and are more selective about which plants they will eat.</a:t>
            </a:r>
            <a:endParaRPr lang="en-US" dirty="0"/>
          </a:p>
          <a:p>
            <a:endParaRPr lang="en-US" b="1" dirty="0">
              <a:solidFill>
                <a:srgbClr val="003366"/>
              </a:solidFill>
            </a:endParaRPr>
          </a:p>
        </p:txBody>
      </p:sp>
      <p:sp>
        <p:nvSpPr>
          <p:cNvPr id="7" name="Content Placeholder 6">
            <a:extLst>
              <a:ext uri="{FF2B5EF4-FFF2-40B4-BE49-F238E27FC236}">
                <a16:creationId xmlns:a16="http://schemas.microsoft.com/office/drawing/2014/main" id="{E11A9EC5-814B-410C-BA43-07A4FCE810A8}"/>
              </a:ext>
            </a:extLst>
          </p:cNvPr>
          <p:cNvSpPr>
            <a:spLocks noGrp="1"/>
          </p:cNvSpPr>
          <p:nvPr>
            <p:ph sz="half" idx="2"/>
          </p:nvPr>
        </p:nvSpPr>
        <p:spPr>
          <a:xfrm>
            <a:off x="5830958" y="1563757"/>
            <a:ext cx="6247106" cy="5294243"/>
          </a:xfrm>
        </p:spPr>
        <p:txBody>
          <a:bodyPr>
            <a:normAutofit fontScale="92500" lnSpcReduction="10000"/>
          </a:bodyPr>
          <a:lstStyle/>
          <a:p>
            <a:r>
              <a:rPr lang="en-US" b="1" dirty="0">
                <a:solidFill>
                  <a:srgbClr val="003366"/>
                </a:solidFill>
              </a:rPr>
              <a:t>Pastoral nomads do not wander randomly but have a strong sense of territoriality and every group controls a piece of territory but will invade another groups territory in an emergency or war declared. The actual amount of land a group controls depends on its wealth and power </a:t>
            </a:r>
            <a:r>
              <a:rPr lang="en-US" b="1" dirty="0"/>
              <a:t>.</a:t>
            </a:r>
          </a:p>
          <a:p>
            <a:r>
              <a:rPr lang="en-US" sz="2400" b="1" u="sng" dirty="0">
                <a:solidFill>
                  <a:srgbClr val="A50021"/>
                </a:solidFill>
              </a:rPr>
              <a:t>Transhumance</a:t>
            </a:r>
            <a:r>
              <a:rPr lang="en-US" b="1" dirty="0">
                <a:solidFill>
                  <a:srgbClr val="006600"/>
                </a:solidFill>
              </a:rPr>
              <a:t> is the seasonal migration of livestock between mountains and lowland pasture areas. Pasture is grass or other plants for feeding grazing animals as well as land for grazing.. Sheep may pasture in alpine meadows in summer and herded into valleys in the winter pasture</a:t>
            </a:r>
          </a:p>
          <a:p>
            <a:r>
              <a:rPr lang="en-US" b="1" dirty="0">
                <a:solidFill>
                  <a:srgbClr val="003366"/>
                </a:solidFill>
              </a:rPr>
              <a:t>Pastoral nomadism is declining in part as a victim of modern technology (they would carry goods and information across sparsely inhabited drylands) and because of new modern weapons and national government they are no longer very powerful</a:t>
            </a:r>
          </a:p>
          <a:p>
            <a:r>
              <a:rPr lang="en-US" b="1" dirty="0">
                <a:solidFill>
                  <a:srgbClr val="006600"/>
                </a:solidFill>
              </a:rPr>
              <a:t>Governments have forced groups into confined areas or forced them to give up pastoral nomadism because they want the land for other uses</a:t>
            </a:r>
          </a:p>
        </p:txBody>
      </p:sp>
    </p:spTree>
    <p:extLst>
      <p:ext uri="{BB962C8B-B14F-4D97-AF65-F5344CB8AC3E}">
        <p14:creationId xmlns:p14="http://schemas.microsoft.com/office/powerpoint/2010/main" val="1709314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B696-BBF6-475D-8770-6AED31D66286}"/>
              </a:ext>
            </a:extLst>
          </p:cNvPr>
          <p:cNvSpPr>
            <a:spLocks noGrp="1"/>
          </p:cNvSpPr>
          <p:nvPr>
            <p:ph type="title"/>
          </p:nvPr>
        </p:nvSpPr>
        <p:spPr>
          <a:xfrm>
            <a:off x="1371600" y="0"/>
            <a:ext cx="9601200" cy="516835"/>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9BAAA2B0-E56D-4C50-B865-A7EF5CCE321D}"/>
              </a:ext>
            </a:extLst>
          </p:cNvPr>
          <p:cNvPicPr>
            <a:picLocks noGrp="1" noChangeAspect="1"/>
          </p:cNvPicPr>
          <p:nvPr>
            <p:ph idx="1"/>
          </p:nvPr>
        </p:nvPicPr>
        <p:blipFill>
          <a:blip r:embed="rId2"/>
          <a:stretch>
            <a:fillRect/>
          </a:stretch>
        </p:blipFill>
        <p:spPr>
          <a:xfrm>
            <a:off x="755375" y="0"/>
            <a:ext cx="11343860" cy="6858000"/>
          </a:xfrm>
        </p:spPr>
      </p:pic>
    </p:spTree>
    <p:extLst>
      <p:ext uri="{BB962C8B-B14F-4D97-AF65-F5344CB8AC3E}">
        <p14:creationId xmlns:p14="http://schemas.microsoft.com/office/powerpoint/2010/main" val="385827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32A08-E744-4595-8352-43CB43128FD6}"/>
              </a:ext>
            </a:extLst>
          </p:cNvPr>
          <p:cNvSpPr>
            <a:spLocks noGrp="1"/>
          </p:cNvSpPr>
          <p:nvPr>
            <p:ph type="title"/>
          </p:nvPr>
        </p:nvSpPr>
        <p:spPr>
          <a:xfrm>
            <a:off x="768626" y="0"/>
            <a:ext cx="11304104" cy="990600"/>
          </a:xfrm>
        </p:spPr>
        <p:txBody>
          <a:bodyPr/>
          <a:lstStyle/>
          <a:p>
            <a:r>
              <a:rPr lang="en-US" b="1" u="sng" dirty="0">
                <a:solidFill>
                  <a:srgbClr val="006600"/>
                </a:solidFill>
              </a:rPr>
              <a:t>The First (Neolithic) Agricultural Revolution</a:t>
            </a:r>
            <a:endParaRPr lang="en-US" dirty="0"/>
          </a:p>
        </p:txBody>
      </p:sp>
      <p:sp>
        <p:nvSpPr>
          <p:cNvPr id="3" name="Content Placeholder 2">
            <a:extLst>
              <a:ext uri="{FF2B5EF4-FFF2-40B4-BE49-F238E27FC236}">
                <a16:creationId xmlns:a16="http://schemas.microsoft.com/office/drawing/2014/main" id="{30926AA2-1F84-4F52-89C1-5FC1B4CF5319}"/>
              </a:ext>
            </a:extLst>
          </p:cNvPr>
          <p:cNvSpPr>
            <a:spLocks noGrp="1"/>
          </p:cNvSpPr>
          <p:nvPr>
            <p:ph sz="half" idx="1"/>
          </p:nvPr>
        </p:nvSpPr>
        <p:spPr>
          <a:xfrm>
            <a:off x="768626" y="990601"/>
            <a:ext cx="5050760" cy="5675242"/>
          </a:xfrm>
        </p:spPr>
        <p:txBody>
          <a:bodyPr>
            <a:normAutofit fontScale="85000" lnSpcReduction="20000"/>
          </a:bodyPr>
          <a:lstStyle/>
          <a:p>
            <a:r>
              <a:rPr lang="en-US" b="1" dirty="0"/>
              <a:t>The origin of farming, the time when humans first domesticated plants and animals and no longer relied entirely on hunting and gathering around 8,000 BCE. This allowed humans to create larger and more stable sources of food thus increasing the population.</a:t>
            </a:r>
          </a:p>
          <a:p>
            <a:r>
              <a:rPr lang="en-US" b="1" u="sng" dirty="0">
                <a:solidFill>
                  <a:srgbClr val="006600"/>
                </a:solidFill>
              </a:rPr>
              <a:t>Domestication</a:t>
            </a:r>
            <a:r>
              <a:rPr lang="en-US" b="1" dirty="0"/>
              <a:t> – manipulating genetics of plants and animals to make them useful for humans. Domesticated animals: Pigs, Goats, Sheep, Cattle</a:t>
            </a:r>
          </a:p>
          <a:p>
            <a:r>
              <a:rPr lang="en-US" b="1" dirty="0"/>
              <a:t>Much of the farming was </a:t>
            </a:r>
            <a:r>
              <a:rPr lang="en-US" b="1" dirty="0">
                <a:solidFill>
                  <a:srgbClr val="006600"/>
                </a:solidFill>
              </a:rPr>
              <a:t>subsistence farming</a:t>
            </a:r>
            <a:r>
              <a:rPr lang="en-US" b="1" dirty="0"/>
              <a:t>, when farmers consume the crops they grow, using simple tools and manual labor</a:t>
            </a:r>
          </a:p>
          <a:p>
            <a:r>
              <a:rPr lang="en-US" b="1" u="sng" dirty="0">
                <a:solidFill>
                  <a:srgbClr val="006600"/>
                </a:solidFill>
              </a:rPr>
              <a:t>Environmental Factors</a:t>
            </a:r>
            <a:r>
              <a:rPr lang="en-US" b="1" dirty="0"/>
              <a:t>: The end of the ice age resulted in massive redistribution of humans, animals and plants at that time</a:t>
            </a:r>
          </a:p>
          <a:p>
            <a:r>
              <a:rPr lang="en-US" b="1" u="sng" dirty="0">
                <a:solidFill>
                  <a:srgbClr val="006600"/>
                </a:solidFill>
              </a:rPr>
              <a:t>Cultural Factors</a:t>
            </a:r>
            <a:r>
              <a:rPr lang="en-US" b="1" dirty="0"/>
              <a:t>:  While gathering vegetables seeds were dropped and were observed growing plants were seeds dropped and slowly began watering and fertilizing the soil. Probably in combination of accident and deliberate experiment</a:t>
            </a:r>
          </a:p>
          <a:p>
            <a:endParaRPr lang="en-US" dirty="0"/>
          </a:p>
        </p:txBody>
      </p:sp>
      <p:sp>
        <p:nvSpPr>
          <p:cNvPr id="4" name="Content Placeholder 3">
            <a:extLst>
              <a:ext uri="{FF2B5EF4-FFF2-40B4-BE49-F238E27FC236}">
                <a16:creationId xmlns:a16="http://schemas.microsoft.com/office/drawing/2014/main" id="{59C48DF7-BBF2-4624-BD50-3D9291CBDC1F}"/>
              </a:ext>
            </a:extLst>
          </p:cNvPr>
          <p:cNvSpPr>
            <a:spLocks noGrp="1"/>
          </p:cNvSpPr>
          <p:nvPr>
            <p:ph sz="half" idx="2"/>
          </p:nvPr>
        </p:nvSpPr>
        <p:spPr>
          <a:xfrm>
            <a:off x="6096000" y="702365"/>
            <a:ext cx="6095999" cy="6155635"/>
          </a:xfrm>
        </p:spPr>
        <p:txBody>
          <a:bodyPr>
            <a:normAutofit fontScale="85000" lnSpcReduction="20000"/>
          </a:bodyPr>
          <a:lstStyle/>
          <a:p>
            <a:r>
              <a:rPr lang="en-US" b="1" u="sng" dirty="0">
                <a:solidFill>
                  <a:srgbClr val="C00000"/>
                </a:solidFill>
              </a:rPr>
              <a:t>Changes Caused by Neolithic Revolution</a:t>
            </a:r>
          </a:p>
          <a:p>
            <a:r>
              <a:rPr lang="en-US" b="1" u="sng" dirty="0">
                <a:solidFill>
                  <a:srgbClr val="006600"/>
                </a:solidFill>
              </a:rPr>
              <a:t>Increase in reliable food supplies</a:t>
            </a:r>
            <a:r>
              <a:rPr lang="en-US" dirty="0">
                <a:solidFill>
                  <a:srgbClr val="006600"/>
                </a:solidFill>
              </a:rPr>
              <a:t>: </a:t>
            </a:r>
            <a:r>
              <a:rPr lang="en-US" b="1" dirty="0">
                <a:solidFill>
                  <a:srgbClr val="006600"/>
                </a:solidFill>
              </a:rPr>
              <a:t>people can control food production and domesticated animals. Both helped to make agricultural production more efficient and increased the availability of food</a:t>
            </a:r>
          </a:p>
          <a:p>
            <a:r>
              <a:rPr lang="en-US" b="1" u="sng" dirty="0">
                <a:solidFill>
                  <a:srgbClr val="000099"/>
                </a:solidFill>
              </a:rPr>
              <a:t>Rapid increase in the total human population</a:t>
            </a:r>
            <a:r>
              <a:rPr lang="en-US" b="1" dirty="0">
                <a:solidFill>
                  <a:srgbClr val="000099"/>
                </a:solidFill>
              </a:rPr>
              <a:t>. More food means more people, you are less likely to starve to death. Life spans increased thus more people to tend the land and animals</a:t>
            </a:r>
          </a:p>
          <a:p>
            <a:r>
              <a:rPr lang="en-US" b="1" u="sng" dirty="0">
                <a:solidFill>
                  <a:srgbClr val="7030A0"/>
                </a:solidFill>
              </a:rPr>
              <a:t>Job specialization</a:t>
            </a:r>
            <a:r>
              <a:rPr lang="en-US" b="1" dirty="0">
                <a:solidFill>
                  <a:srgbClr val="7030A0"/>
                </a:solidFill>
              </a:rPr>
              <a:t>: Other occupations than farming developed, since fewer people were needed to produce food. Jobs such as priests, traders and builders</a:t>
            </a:r>
          </a:p>
          <a:p>
            <a:r>
              <a:rPr lang="en-US" b="1" u="sng" dirty="0">
                <a:solidFill>
                  <a:srgbClr val="CC3399"/>
                </a:solidFill>
              </a:rPr>
              <a:t>Widening of gender differences</a:t>
            </a:r>
            <a:r>
              <a:rPr lang="en-US" b="1" dirty="0">
                <a:solidFill>
                  <a:srgbClr val="CC3399"/>
                </a:solidFill>
              </a:rPr>
              <a:t>: Men took over most agriculture cultivation and domestication of animals and women were responsible for raising children. Cooking and keeping the house. All early civilization had men becoming dominate.. This was a patriarchal system where men hold the power in the family, economy and government</a:t>
            </a:r>
          </a:p>
          <a:p>
            <a:r>
              <a:rPr lang="en-US" b="1" u="sng" dirty="0">
                <a:solidFill>
                  <a:srgbClr val="00B050"/>
                </a:solidFill>
              </a:rPr>
              <a:t>Development of distinction between settled people and nomads </a:t>
            </a:r>
            <a:r>
              <a:rPr lang="en-US" b="1" dirty="0">
                <a:solidFill>
                  <a:srgbClr val="00B050"/>
                </a:solidFill>
              </a:rPr>
              <a:t>but remained as hunters and gatherers.</a:t>
            </a:r>
          </a:p>
          <a:p>
            <a:r>
              <a:rPr lang="en-US" b="1" dirty="0">
                <a:solidFill>
                  <a:srgbClr val="660033"/>
                </a:solidFill>
              </a:rPr>
              <a:t>Could own property and accumulate wealth</a:t>
            </a:r>
          </a:p>
          <a:p>
            <a:r>
              <a:rPr lang="en-US" b="1" dirty="0">
                <a:solidFill>
                  <a:srgbClr val="FF6600"/>
                </a:solidFill>
              </a:rPr>
              <a:t>Created the first calendars</a:t>
            </a:r>
            <a:r>
              <a:rPr lang="en-US" b="1" u="sng" dirty="0">
                <a:solidFill>
                  <a:srgbClr val="FF6600"/>
                </a:solidFill>
              </a:rPr>
              <a:t> </a:t>
            </a:r>
            <a:r>
              <a:rPr lang="en-US" b="1" dirty="0">
                <a:solidFill>
                  <a:srgbClr val="FF6600"/>
                </a:solidFill>
              </a:rPr>
              <a:t>to determine when to plant and harvest</a:t>
            </a:r>
          </a:p>
          <a:p>
            <a:endParaRPr lang="en-US" b="1" dirty="0">
              <a:solidFill>
                <a:srgbClr val="660033"/>
              </a:solidFill>
            </a:endParaRPr>
          </a:p>
          <a:p>
            <a:endParaRPr lang="en-US" b="1" u="sng" dirty="0">
              <a:solidFill>
                <a:srgbClr val="FF0000"/>
              </a:solidFill>
            </a:endParaRPr>
          </a:p>
          <a:p>
            <a:endParaRPr lang="en-US" dirty="0"/>
          </a:p>
        </p:txBody>
      </p:sp>
    </p:spTree>
    <p:extLst>
      <p:ext uri="{BB962C8B-B14F-4D97-AF65-F5344CB8AC3E}">
        <p14:creationId xmlns:p14="http://schemas.microsoft.com/office/powerpoint/2010/main" val="889980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44" y="228600"/>
            <a:ext cx="11074400" cy="952501"/>
          </a:xfrm>
        </p:spPr>
        <p:txBody>
          <a:bodyPr/>
          <a:lstStyle/>
          <a:p>
            <a:pPr eaLnBrk="1" hangingPunct="1">
              <a:defRPr/>
            </a:pPr>
            <a:r>
              <a:rPr lang="en-US" dirty="0"/>
              <a:t>       </a:t>
            </a:r>
            <a:r>
              <a:rPr lang="en-US" b="1" u="sng" dirty="0">
                <a:solidFill>
                  <a:srgbClr val="C00000"/>
                </a:solidFill>
              </a:rPr>
              <a:t>Subsistence vs. Commercial Farming</a:t>
            </a:r>
          </a:p>
        </p:txBody>
      </p:sp>
      <p:sp>
        <p:nvSpPr>
          <p:cNvPr id="3" name="Content Placeholder 2"/>
          <p:cNvSpPr>
            <a:spLocks noGrp="1"/>
          </p:cNvSpPr>
          <p:nvPr>
            <p:ph sz="half" idx="1"/>
          </p:nvPr>
        </p:nvSpPr>
        <p:spPr>
          <a:xfrm>
            <a:off x="643467" y="1181101"/>
            <a:ext cx="5358403" cy="5676899"/>
          </a:xfrm>
        </p:spPr>
        <p:txBody>
          <a:bodyPr>
            <a:normAutofit fontScale="92500" lnSpcReduction="10000"/>
          </a:bodyPr>
          <a:lstStyle/>
          <a:p>
            <a:pPr eaLnBrk="1" hangingPunct="1">
              <a:defRPr/>
            </a:pPr>
            <a:r>
              <a:rPr lang="en-US" b="1" dirty="0"/>
              <a:t>Five principal features distinguish commercial agriculture from subsistence agriculture</a:t>
            </a:r>
          </a:p>
          <a:p>
            <a:pPr lvl="1" eaLnBrk="1" hangingPunct="1">
              <a:defRPr/>
            </a:pPr>
            <a:r>
              <a:rPr lang="en-US" b="1" dirty="0"/>
              <a:t>Purpose of farming</a:t>
            </a:r>
          </a:p>
          <a:p>
            <a:pPr lvl="2" eaLnBrk="1" hangingPunct="1">
              <a:defRPr/>
            </a:pPr>
            <a:r>
              <a:rPr lang="en-US" b="1" dirty="0"/>
              <a:t>Subsistence= for consumption</a:t>
            </a:r>
          </a:p>
          <a:p>
            <a:pPr lvl="2" eaLnBrk="1" hangingPunct="1">
              <a:defRPr/>
            </a:pPr>
            <a:r>
              <a:rPr lang="en-US" b="1" dirty="0"/>
              <a:t>Commercial= for sale</a:t>
            </a:r>
          </a:p>
          <a:p>
            <a:pPr lvl="2" eaLnBrk="1" hangingPunct="1">
              <a:defRPr/>
            </a:pPr>
            <a:endParaRPr lang="en-US" b="1" dirty="0"/>
          </a:p>
          <a:p>
            <a:pPr lvl="1" eaLnBrk="1" hangingPunct="1">
              <a:defRPr/>
            </a:pPr>
            <a:r>
              <a:rPr lang="en-US" b="1" dirty="0"/>
              <a:t>% of farmers in the labor force</a:t>
            </a:r>
          </a:p>
          <a:p>
            <a:pPr lvl="2" eaLnBrk="1" hangingPunct="1">
              <a:defRPr/>
            </a:pPr>
            <a:r>
              <a:rPr lang="en-US" b="1" dirty="0"/>
              <a:t>Subsistence = 50% + </a:t>
            </a:r>
          </a:p>
          <a:p>
            <a:pPr lvl="2" eaLnBrk="1" hangingPunct="1">
              <a:defRPr/>
            </a:pPr>
            <a:r>
              <a:rPr lang="en-US" b="1" dirty="0"/>
              <a:t>Commercial=  5%</a:t>
            </a:r>
          </a:p>
          <a:p>
            <a:pPr lvl="3" eaLnBrk="1" hangingPunct="1">
              <a:defRPr/>
            </a:pPr>
            <a:r>
              <a:rPr lang="en-US" b="1" dirty="0"/>
              <a:t>2% in North America</a:t>
            </a:r>
          </a:p>
          <a:p>
            <a:pPr eaLnBrk="1" hangingPunct="1">
              <a:buFont typeface="Wingdings" panose="05000000000000000000" pitchFamily="2" charset="2"/>
              <a:buNone/>
              <a:defRPr/>
            </a:pPr>
            <a:endParaRPr lang="en-US" dirty="0"/>
          </a:p>
        </p:txBody>
      </p:sp>
      <p:sp>
        <p:nvSpPr>
          <p:cNvPr id="4" name="Content Placeholder 3"/>
          <p:cNvSpPr>
            <a:spLocks noGrp="1"/>
          </p:cNvSpPr>
          <p:nvPr>
            <p:ph sz="half" idx="2"/>
          </p:nvPr>
        </p:nvSpPr>
        <p:spPr>
          <a:xfrm>
            <a:off x="6172199" y="1693333"/>
            <a:ext cx="5873045" cy="5164667"/>
          </a:xfrm>
        </p:spPr>
        <p:txBody>
          <a:bodyPr>
            <a:normAutofit fontScale="92500" lnSpcReduction="10000"/>
          </a:bodyPr>
          <a:lstStyle/>
          <a:p>
            <a:pPr lvl="1" eaLnBrk="1" hangingPunct="1">
              <a:defRPr/>
            </a:pPr>
            <a:endParaRPr lang="en-US" dirty="0"/>
          </a:p>
          <a:p>
            <a:pPr lvl="1" eaLnBrk="1" hangingPunct="1">
              <a:defRPr/>
            </a:pPr>
            <a:endParaRPr lang="en-US" dirty="0"/>
          </a:p>
          <a:p>
            <a:pPr lvl="1" eaLnBrk="1" hangingPunct="1">
              <a:defRPr/>
            </a:pPr>
            <a:endParaRPr lang="en-US" dirty="0"/>
          </a:p>
          <a:p>
            <a:pPr lvl="1" eaLnBrk="1" hangingPunct="1">
              <a:defRPr/>
            </a:pPr>
            <a:r>
              <a:rPr lang="en-US" b="1" dirty="0"/>
              <a:t>Use of machinery</a:t>
            </a:r>
          </a:p>
          <a:p>
            <a:pPr lvl="2" eaLnBrk="1" hangingPunct="1">
              <a:defRPr/>
            </a:pPr>
            <a:r>
              <a:rPr lang="en-US" b="1" dirty="0"/>
              <a:t>Subsistence=  more farmers, use more manual labor/power and tools</a:t>
            </a:r>
          </a:p>
          <a:p>
            <a:pPr lvl="2" eaLnBrk="1" hangingPunct="1">
              <a:defRPr/>
            </a:pPr>
            <a:r>
              <a:rPr lang="en-US" b="1" dirty="0"/>
              <a:t>Commercial= small # of farmers, more machines, more new technology</a:t>
            </a:r>
          </a:p>
          <a:p>
            <a:pPr lvl="2" eaLnBrk="1" hangingPunct="1">
              <a:defRPr/>
            </a:pPr>
            <a:endParaRPr lang="en-US" b="1" dirty="0"/>
          </a:p>
          <a:p>
            <a:pPr lvl="1" eaLnBrk="1" hangingPunct="1">
              <a:defRPr/>
            </a:pPr>
            <a:r>
              <a:rPr lang="en-US" b="1" dirty="0"/>
              <a:t>Farm size</a:t>
            </a:r>
          </a:p>
          <a:p>
            <a:pPr lvl="2" eaLnBrk="1" hangingPunct="1">
              <a:defRPr/>
            </a:pPr>
            <a:r>
              <a:rPr lang="en-US" b="1" dirty="0"/>
              <a:t>Subsistence=  small farms</a:t>
            </a:r>
          </a:p>
          <a:p>
            <a:pPr lvl="2" eaLnBrk="1" hangingPunct="1">
              <a:defRPr/>
            </a:pPr>
            <a:r>
              <a:rPr lang="en-US" b="1" dirty="0"/>
              <a:t>Commercial= large farms, 449 acres </a:t>
            </a:r>
          </a:p>
          <a:p>
            <a:pPr lvl="2" eaLnBrk="1" hangingPunct="1">
              <a:defRPr/>
            </a:pPr>
            <a:endParaRPr lang="en-US" b="1" dirty="0"/>
          </a:p>
          <a:p>
            <a:pPr lvl="1" eaLnBrk="1" hangingPunct="1">
              <a:defRPr/>
            </a:pPr>
            <a:r>
              <a:rPr lang="en-US" b="1" dirty="0"/>
              <a:t>Relationship to farming to other businesses</a:t>
            </a:r>
          </a:p>
          <a:p>
            <a:pPr lvl="2" eaLnBrk="1" hangingPunct="1">
              <a:defRPr/>
            </a:pPr>
            <a:r>
              <a:rPr lang="en-US" b="1" dirty="0"/>
              <a:t>Subsistence= none</a:t>
            </a:r>
          </a:p>
          <a:p>
            <a:pPr lvl="2" eaLnBrk="1" hangingPunct="1">
              <a:defRPr/>
            </a:pPr>
            <a:r>
              <a:rPr lang="en-US" b="1" dirty="0"/>
              <a:t>commercial= closely related to other businesses, called Agribusiness</a:t>
            </a:r>
          </a:p>
          <a:p>
            <a:pPr eaLnBrk="1" hangingPunct="1">
              <a:defRPr/>
            </a:pPr>
            <a:endParaRPr lang="en-US" dirty="0"/>
          </a:p>
        </p:txBody>
      </p:sp>
      <p:pic>
        <p:nvPicPr>
          <p:cNvPr id="11269" name="Picture 2" descr="http://img3.photographersdirect.com/img/109/wm/pd22712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67" y="4514849"/>
            <a:ext cx="439208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descr="http://ts3.mm.bing.net/th?id=H.5000558255474978&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225" y="1181101"/>
            <a:ext cx="25146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292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D808-5515-4763-B965-73892B194AD4}"/>
              </a:ext>
            </a:extLst>
          </p:cNvPr>
          <p:cNvSpPr>
            <a:spLocks noGrp="1"/>
          </p:cNvSpPr>
          <p:nvPr>
            <p:ph type="title"/>
          </p:nvPr>
        </p:nvSpPr>
        <p:spPr>
          <a:xfrm>
            <a:off x="809469" y="0"/>
            <a:ext cx="11382531" cy="990600"/>
          </a:xfrm>
        </p:spPr>
        <p:txBody>
          <a:bodyPr>
            <a:normAutofit fontScale="90000"/>
          </a:bodyPr>
          <a:lstStyle/>
          <a:p>
            <a:r>
              <a:rPr lang="en-US" dirty="0"/>
              <a:t>            </a:t>
            </a:r>
            <a:r>
              <a:rPr lang="en-US" b="1" u="sng" dirty="0"/>
              <a:t>Planting around the World / LDC vs MDC</a:t>
            </a:r>
          </a:p>
        </p:txBody>
      </p:sp>
      <p:sp>
        <p:nvSpPr>
          <p:cNvPr id="3" name="Content Placeholder 2">
            <a:extLst>
              <a:ext uri="{FF2B5EF4-FFF2-40B4-BE49-F238E27FC236}">
                <a16:creationId xmlns:a16="http://schemas.microsoft.com/office/drawing/2014/main" id="{AF0C2373-1BF1-4E45-BBB8-010EAB369FCC}"/>
              </a:ext>
            </a:extLst>
          </p:cNvPr>
          <p:cNvSpPr>
            <a:spLocks noGrp="1"/>
          </p:cNvSpPr>
          <p:nvPr>
            <p:ph sz="half" idx="1"/>
          </p:nvPr>
        </p:nvSpPr>
        <p:spPr>
          <a:xfrm>
            <a:off x="809469" y="990600"/>
            <a:ext cx="6068409" cy="5867399"/>
          </a:xfrm>
        </p:spPr>
        <p:txBody>
          <a:bodyPr>
            <a:normAutofit fontScale="70000" lnSpcReduction="20000"/>
          </a:bodyPr>
          <a:lstStyle/>
          <a:p>
            <a:pPr marL="0" indent="0">
              <a:buNone/>
            </a:pPr>
            <a:r>
              <a:rPr lang="en-US" b="1" dirty="0">
                <a:solidFill>
                  <a:srgbClr val="006600"/>
                </a:solidFill>
              </a:rPr>
              <a:t>                                 </a:t>
            </a:r>
            <a:r>
              <a:rPr lang="en-US" sz="2400" b="1" u="sng" dirty="0">
                <a:solidFill>
                  <a:srgbClr val="006600"/>
                </a:solidFill>
              </a:rPr>
              <a:t>LDC</a:t>
            </a:r>
          </a:p>
          <a:p>
            <a:r>
              <a:rPr lang="en-US" sz="2400" b="1" dirty="0">
                <a:solidFill>
                  <a:srgbClr val="006600"/>
                </a:solidFill>
              </a:rPr>
              <a:t>Most farm for their own food</a:t>
            </a:r>
          </a:p>
          <a:p>
            <a:r>
              <a:rPr lang="en-US" sz="2400" b="1" dirty="0">
                <a:solidFill>
                  <a:srgbClr val="006600"/>
                </a:solidFill>
              </a:rPr>
              <a:t>Almost 50% of population involved in farming</a:t>
            </a:r>
          </a:p>
          <a:p>
            <a:r>
              <a:rPr lang="en-US" sz="2400" b="1" dirty="0">
                <a:solidFill>
                  <a:srgbClr val="006600"/>
                </a:solidFill>
              </a:rPr>
              <a:t>Traditional and local methods</a:t>
            </a:r>
          </a:p>
          <a:p>
            <a:r>
              <a:rPr lang="en-US" sz="2400" b="1" dirty="0">
                <a:solidFill>
                  <a:srgbClr val="006600"/>
                </a:solidFill>
              </a:rPr>
              <a:t>Less land can be farmed (due to a lack of mechanization)</a:t>
            </a:r>
          </a:p>
          <a:p>
            <a:r>
              <a:rPr lang="en-US" sz="2400" b="1" dirty="0">
                <a:solidFill>
                  <a:srgbClr val="006600"/>
                </a:solidFill>
              </a:rPr>
              <a:t>Less output per person</a:t>
            </a:r>
          </a:p>
          <a:p>
            <a:r>
              <a:rPr lang="en-US" sz="2400" b="1" dirty="0">
                <a:solidFill>
                  <a:srgbClr val="006600"/>
                </a:solidFill>
              </a:rPr>
              <a:t>This type of farming is Labor intensive (using man power to produce output</a:t>
            </a:r>
          </a:p>
          <a:p>
            <a:r>
              <a:rPr lang="en-US" sz="2400" b="1" u="sng" dirty="0">
                <a:solidFill>
                  <a:schemeClr val="tx1"/>
                </a:solidFill>
              </a:rPr>
              <a:t>Pros and Cons </a:t>
            </a:r>
            <a:r>
              <a:rPr lang="en-US" sz="2400" b="1" i="1" u="sng" dirty="0">
                <a:solidFill>
                  <a:schemeClr val="tx1"/>
                </a:solidFill>
              </a:rPr>
              <a:t>of Agricultural Methods in the LDC’S</a:t>
            </a:r>
            <a:endParaRPr lang="en-US" sz="2400" b="1" u="sng" dirty="0">
              <a:solidFill>
                <a:schemeClr val="tx1"/>
              </a:solidFill>
            </a:endParaRPr>
          </a:p>
          <a:p>
            <a:r>
              <a:rPr lang="en-US" sz="2400" b="1" u="sng" dirty="0">
                <a:solidFill>
                  <a:srgbClr val="006600"/>
                </a:solidFill>
              </a:rPr>
              <a:t>Shifting Cultivation</a:t>
            </a:r>
            <a:r>
              <a:rPr lang="en-US" sz="2400" b="1" dirty="0">
                <a:solidFill>
                  <a:srgbClr val="006600"/>
                </a:solidFill>
              </a:rPr>
              <a:t>: Ineffective and land consuming but environmentally friendly (in small doses) but would contribute to deforestation and global warming (burning) at large scales</a:t>
            </a:r>
          </a:p>
          <a:p>
            <a:r>
              <a:rPr lang="en-US" sz="2400" b="1" u="sng" dirty="0">
                <a:solidFill>
                  <a:srgbClr val="A50021"/>
                </a:solidFill>
              </a:rPr>
              <a:t>Pastoral Nomadism</a:t>
            </a:r>
            <a:r>
              <a:rPr lang="en-US" sz="2400" b="1" dirty="0">
                <a:solidFill>
                  <a:srgbClr val="A50021"/>
                </a:solidFill>
              </a:rPr>
              <a:t>; Disliked by government who would like to use the land for their own purposes but seems to be an effective form of farming in areas with little water – used to be the main source of movement across difficult terrains but replaced by transportation and technology</a:t>
            </a:r>
          </a:p>
          <a:p>
            <a:r>
              <a:rPr lang="en-US" sz="2400" b="1" u="sng" dirty="0">
                <a:solidFill>
                  <a:srgbClr val="002060"/>
                </a:solidFill>
              </a:rPr>
              <a:t>Intensive Subsistence Farming</a:t>
            </a:r>
            <a:r>
              <a:rPr lang="en-US" sz="2400" b="1" dirty="0">
                <a:solidFill>
                  <a:srgbClr val="002060"/>
                </a:solidFill>
              </a:rPr>
              <a:t>: Provides the majority of the planet wit food but was ineffective  for years in East and Southeast Asia due to communes (shared Communist farms)</a:t>
            </a:r>
          </a:p>
          <a:p>
            <a:endParaRPr lang="en-US" sz="2400" b="1" dirty="0">
              <a:solidFill>
                <a:srgbClr val="006600"/>
              </a:solidFill>
            </a:endParaRPr>
          </a:p>
        </p:txBody>
      </p:sp>
      <p:sp>
        <p:nvSpPr>
          <p:cNvPr id="4" name="Content Placeholder 3">
            <a:extLst>
              <a:ext uri="{FF2B5EF4-FFF2-40B4-BE49-F238E27FC236}">
                <a16:creationId xmlns:a16="http://schemas.microsoft.com/office/drawing/2014/main" id="{72FECCDC-B60C-46D5-83A4-4E819DDE0629}"/>
              </a:ext>
            </a:extLst>
          </p:cNvPr>
          <p:cNvSpPr>
            <a:spLocks noGrp="1"/>
          </p:cNvSpPr>
          <p:nvPr>
            <p:ph sz="half" idx="2"/>
          </p:nvPr>
        </p:nvSpPr>
        <p:spPr>
          <a:xfrm>
            <a:off x="7235687" y="1139253"/>
            <a:ext cx="4831394" cy="5531370"/>
          </a:xfrm>
        </p:spPr>
        <p:txBody>
          <a:bodyPr>
            <a:normAutofit fontScale="70000" lnSpcReduction="20000"/>
          </a:bodyPr>
          <a:lstStyle/>
          <a:p>
            <a:pPr marL="0" indent="0">
              <a:buNone/>
            </a:pPr>
            <a:r>
              <a:rPr lang="en-US" b="1" dirty="0">
                <a:solidFill>
                  <a:srgbClr val="002060"/>
                </a:solidFill>
              </a:rPr>
              <a:t>                                     </a:t>
            </a:r>
            <a:r>
              <a:rPr lang="en-US" sz="2600" b="1" u="sng" dirty="0">
                <a:solidFill>
                  <a:srgbClr val="002060"/>
                </a:solidFill>
              </a:rPr>
              <a:t>MDC</a:t>
            </a:r>
          </a:p>
          <a:p>
            <a:r>
              <a:rPr lang="en-US" sz="2600" b="1" dirty="0">
                <a:solidFill>
                  <a:srgbClr val="002060"/>
                </a:solidFill>
              </a:rPr>
              <a:t>Farmers in MDC’s are Commercial Farmers</a:t>
            </a:r>
          </a:p>
          <a:p>
            <a:r>
              <a:rPr lang="en-US" sz="2600" b="1" dirty="0">
                <a:solidFill>
                  <a:srgbClr val="002060"/>
                </a:solidFill>
              </a:rPr>
              <a:t>Food to sell</a:t>
            </a:r>
          </a:p>
          <a:p>
            <a:r>
              <a:rPr lang="en-US" sz="2600" b="1" dirty="0">
                <a:solidFill>
                  <a:srgbClr val="002060"/>
                </a:solidFill>
              </a:rPr>
              <a:t>Less than 5% of population</a:t>
            </a:r>
          </a:p>
          <a:p>
            <a:r>
              <a:rPr lang="en-US" sz="2600" b="1" dirty="0">
                <a:solidFill>
                  <a:srgbClr val="002060"/>
                </a:solidFill>
              </a:rPr>
              <a:t>Large farms over 400 acres</a:t>
            </a:r>
          </a:p>
          <a:p>
            <a:r>
              <a:rPr lang="en-US" sz="2600" b="1" dirty="0">
                <a:solidFill>
                  <a:srgbClr val="002060"/>
                </a:solidFill>
              </a:rPr>
              <a:t>4% of farmers in the US account for ½ of the crops</a:t>
            </a:r>
          </a:p>
          <a:p>
            <a:r>
              <a:rPr lang="en-US" sz="2600" b="1" dirty="0">
                <a:solidFill>
                  <a:srgbClr val="002060"/>
                </a:solidFill>
              </a:rPr>
              <a:t>Half of all famers in the US generate less than $10,000 yearly</a:t>
            </a:r>
          </a:p>
          <a:p>
            <a:r>
              <a:rPr lang="en-US" sz="2600" b="1" dirty="0">
                <a:solidFill>
                  <a:srgbClr val="002060"/>
                </a:solidFill>
              </a:rPr>
              <a:t>Use of technology (tractors, GPS) transportation (railroads, and trucks) and scientific advancements (fertilizers and pesticides)</a:t>
            </a:r>
          </a:p>
          <a:p>
            <a:r>
              <a:rPr lang="en-US" sz="2600" b="1" dirty="0">
                <a:solidFill>
                  <a:srgbClr val="002060"/>
                </a:solidFill>
              </a:rPr>
              <a:t>This type of farming is Capital Intensive (use cash to buy machinery to increase output</a:t>
            </a:r>
          </a:p>
        </p:txBody>
      </p:sp>
    </p:spTree>
    <p:extLst>
      <p:ext uri="{BB962C8B-B14F-4D97-AF65-F5344CB8AC3E}">
        <p14:creationId xmlns:p14="http://schemas.microsoft.com/office/powerpoint/2010/main" val="3772081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4FDA-6B66-4E73-9B51-925E2CB38728}"/>
              </a:ext>
            </a:extLst>
          </p:cNvPr>
          <p:cNvSpPr>
            <a:spLocks noGrp="1"/>
          </p:cNvSpPr>
          <p:nvPr>
            <p:ph type="title"/>
          </p:nvPr>
        </p:nvSpPr>
        <p:spPr>
          <a:xfrm>
            <a:off x="1371600" y="132522"/>
            <a:ext cx="9601200" cy="596348"/>
          </a:xfrm>
        </p:spPr>
        <p:txBody>
          <a:bodyPr>
            <a:normAutofit fontScale="90000"/>
          </a:bodyPr>
          <a:lstStyle/>
          <a:p>
            <a:endParaRPr lang="en-US" dirty="0"/>
          </a:p>
        </p:txBody>
      </p:sp>
      <p:pic>
        <p:nvPicPr>
          <p:cNvPr id="7" name="Content Placeholder 6">
            <a:extLst>
              <a:ext uri="{FF2B5EF4-FFF2-40B4-BE49-F238E27FC236}">
                <a16:creationId xmlns:a16="http://schemas.microsoft.com/office/drawing/2014/main" id="{D15528D9-112B-4281-81C3-F111DC15E426}"/>
              </a:ext>
            </a:extLst>
          </p:cNvPr>
          <p:cNvPicPr>
            <a:picLocks noGrp="1" noChangeAspect="1"/>
          </p:cNvPicPr>
          <p:nvPr>
            <p:ph idx="1"/>
          </p:nvPr>
        </p:nvPicPr>
        <p:blipFill>
          <a:blip r:embed="rId2"/>
          <a:stretch>
            <a:fillRect/>
          </a:stretch>
        </p:blipFill>
        <p:spPr>
          <a:xfrm>
            <a:off x="768626" y="132522"/>
            <a:ext cx="11423374" cy="6592956"/>
          </a:xfrm>
        </p:spPr>
      </p:pic>
    </p:spTree>
    <p:extLst>
      <p:ext uri="{BB962C8B-B14F-4D97-AF65-F5344CB8AC3E}">
        <p14:creationId xmlns:p14="http://schemas.microsoft.com/office/powerpoint/2010/main" val="2161983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8658-2F72-4415-8248-980F0390B207}"/>
              </a:ext>
            </a:extLst>
          </p:cNvPr>
          <p:cNvSpPr>
            <a:spLocks noGrp="1"/>
          </p:cNvSpPr>
          <p:nvPr>
            <p:ph type="title"/>
          </p:nvPr>
        </p:nvSpPr>
        <p:spPr>
          <a:xfrm>
            <a:off x="689113" y="119270"/>
            <a:ext cx="11502887" cy="1099930"/>
          </a:xfrm>
        </p:spPr>
        <p:txBody>
          <a:bodyPr>
            <a:normAutofit fontScale="90000"/>
          </a:bodyPr>
          <a:lstStyle/>
          <a:p>
            <a:r>
              <a:rPr lang="en-US" sz="2400" b="1" dirty="0"/>
              <a:t>In developed countries, around 3% of workers are engaged directly, in farming, compared to around 42% in developing countries. In the US there are 60% fewer farms than in 1900. Push Pull factors of migration have been in part the reason. The push away from farms because of lack of opportunity to earn a decent income and the pull to higher paying jobs in urban areas</a:t>
            </a:r>
            <a:r>
              <a:rPr lang="en-US" sz="2400" dirty="0"/>
              <a:t>.</a:t>
            </a:r>
          </a:p>
        </p:txBody>
      </p:sp>
      <p:pic>
        <p:nvPicPr>
          <p:cNvPr id="5" name="Content Placeholder 4">
            <a:extLst>
              <a:ext uri="{FF2B5EF4-FFF2-40B4-BE49-F238E27FC236}">
                <a16:creationId xmlns:a16="http://schemas.microsoft.com/office/drawing/2014/main" id="{8FF6CE84-5C15-400D-AC33-C15F253D7341}"/>
              </a:ext>
            </a:extLst>
          </p:cNvPr>
          <p:cNvPicPr>
            <a:picLocks noGrp="1" noChangeAspect="1"/>
          </p:cNvPicPr>
          <p:nvPr>
            <p:ph idx="1"/>
          </p:nvPr>
        </p:nvPicPr>
        <p:blipFill>
          <a:blip r:embed="rId2"/>
          <a:stretch>
            <a:fillRect/>
          </a:stretch>
        </p:blipFill>
        <p:spPr>
          <a:xfrm>
            <a:off x="821635" y="1351722"/>
            <a:ext cx="11264347" cy="5506278"/>
          </a:xfrm>
        </p:spPr>
      </p:pic>
    </p:spTree>
    <p:extLst>
      <p:ext uri="{BB962C8B-B14F-4D97-AF65-F5344CB8AC3E}">
        <p14:creationId xmlns:p14="http://schemas.microsoft.com/office/powerpoint/2010/main" val="2471180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CBB2-F361-42E7-AB17-659547EB8848}"/>
              </a:ext>
            </a:extLst>
          </p:cNvPr>
          <p:cNvSpPr>
            <a:spLocks noGrp="1"/>
          </p:cNvSpPr>
          <p:nvPr>
            <p:ph type="title"/>
          </p:nvPr>
        </p:nvSpPr>
        <p:spPr>
          <a:xfrm>
            <a:off x="728870" y="0"/>
            <a:ext cx="11463130" cy="848139"/>
          </a:xfrm>
        </p:spPr>
        <p:txBody>
          <a:bodyPr/>
          <a:lstStyle/>
          <a:p>
            <a:r>
              <a:rPr lang="en-US" dirty="0">
                <a:solidFill>
                  <a:srgbClr val="C00000"/>
                </a:solidFill>
              </a:rPr>
              <a:t>      </a:t>
            </a:r>
            <a:r>
              <a:rPr lang="en-US" b="1" i="1" u="sng" dirty="0">
                <a:solidFill>
                  <a:srgbClr val="C00000"/>
                </a:solidFill>
              </a:rPr>
              <a:t>Why do people consume different foods? </a:t>
            </a:r>
          </a:p>
        </p:txBody>
      </p:sp>
      <p:sp>
        <p:nvSpPr>
          <p:cNvPr id="3" name="Content Placeholder 2">
            <a:extLst>
              <a:ext uri="{FF2B5EF4-FFF2-40B4-BE49-F238E27FC236}">
                <a16:creationId xmlns:a16="http://schemas.microsoft.com/office/drawing/2014/main" id="{59871AF9-5D11-4786-A8AA-67B476EC10F3}"/>
              </a:ext>
            </a:extLst>
          </p:cNvPr>
          <p:cNvSpPr>
            <a:spLocks noGrp="1"/>
          </p:cNvSpPr>
          <p:nvPr>
            <p:ph sz="half" idx="1"/>
          </p:nvPr>
        </p:nvSpPr>
        <p:spPr>
          <a:xfrm>
            <a:off x="728870" y="990600"/>
            <a:ext cx="6305342" cy="5867399"/>
          </a:xfrm>
        </p:spPr>
        <p:txBody>
          <a:bodyPr>
            <a:normAutofit fontScale="85000" lnSpcReduction="20000"/>
          </a:bodyPr>
          <a:lstStyle/>
          <a:p>
            <a:r>
              <a:rPr lang="en-US" dirty="0"/>
              <a:t>                                </a:t>
            </a:r>
            <a:r>
              <a:rPr lang="en-US" sz="2800" b="1" u="sng" dirty="0">
                <a:solidFill>
                  <a:srgbClr val="006600"/>
                </a:solidFill>
              </a:rPr>
              <a:t>Diet and Nutrition</a:t>
            </a:r>
          </a:p>
          <a:p>
            <a:pPr marL="0" indent="0">
              <a:buNone/>
            </a:pPr>
            <a:r>
              <a:rPr lang="en-US" b="1" dirty="0">
                <a:solidFill>
                  <a:srgbClr val="006600"/>
                </a:solidFill>
              </a:rPr>
              <a:t>Consumption of food varies around the world, both in total mount and source of nutrients</a:t>
            </a:r>
            <a:r>
              <a:rPr lang="en-US" b="1" dirty="0"/>
              <a:t>. </a:t>
            </a:r>
          </a:p>
          <a:p>
            <a:pPr marL="0" indent="0">
              <a:buNone/>
            </a:pPr>
            <a:r>
              <a:rPr lang="en-US" b="1" dirty="0"/>
              <a:t>       </a:t>
            </a:r>
            <a:r>
              <a:rPr lang="en-US" b="1" dirty="0">
                <a:solidFill>
                  <a:srgbClr val="002060"/>
                </a:solidFill>
              </a:rPr>
              <a:t>1. </a:t>
            </a:r>
            <a:r>
              <a:rPr lang="en-US" b="1" u="sng" dirty="0">
                <a:solidFill>
                  <a:srgbClr val="002060"/>
                </a:solidFill>
              </a:rPr>
              <a:t>Level of development</a:t>
            </a:r>
            <a:r>
              <a:rPr lang="en-US" b="1" dirty="0">
                <a:solidFill>
                  <a:srgbClr val="002060"/>
                </a:solidFill>
              </a:rPr>
              <a:t>: people in developed countries tend to consume more food and from different sources than do people in developing countries</a:t>
            </a:r>
          </a:p>
          <a:p>
            <a:pPr marL="0" indent="0">
              <a:buNone/>
            </a:pPr>
            <a:r>
              <a:rPr lang="en-US" b="1" dirty="0"/>
              <a:t>        </a:t>
            </a:r>
            <a:r>
              <a:rPr lang="en-US" b="1" dirty="0">
                <a:solidFill>
                  <a:schemeClr val="accent6">
                    <a:lumMod val="50000"/>
                  </a:schemeClr>
                </a:solidFill>
              </a:rPr>
              <a:t>2.  </a:t>
            </a:r>
            <a:r>
              <a:rPr lang="en-US" b="1" u="sng" dirty="0">
                <a:solidFill>
                  <a:schemeClr val="accent6">
                    <a:lumMod val="50000"/>
                  </a:schemeClr>
                </a:solidFill>
              </a:rPr>
              <a:t>Physical Conditions</a:t>
            </a:r>
            <a:r>
              <a:rPr lang="en-US" b="1" dirty="0">
                <a:solidFill>
                  <a:schemeClr val="accent6">
                    <a:lumMod val="50000"/>
                  </a:schemeClr>
                </a:solidFill>
              </a:rPr>
              <a:t>: Climate is important in influencing what can be most easily grown and therefore consumed in developing countries. In developed countries, though, food is shipping long distances to locations with different climates</a:t>
            </a:r>
          </a:p>
          <a:p>
            <a:pPr marL="0" indent="0">
              <a:buNone/>
            </a:pPr>
            <a:r>
              <a:rPr lang="en-US" b="1" dirty="0"/>
              <a:t>     </a:t>
            </a:r>
            <a:r>
              <a:rPr lang="en-US" b="1" dirty="0">
                <a:solidFill>
                  <a:srgbClr val="0070C0"/>
                </a:solidFill>
              </a:rPr>
              <a:t>3. </a:t>
            </a:r>
            <a:r>
              <a:rPr lang="en-US" b="1" u="sng" dirty="0">
                <a:solidFill>
                  <a:srgbClr val="0070C0"/>
                </a:solidFill>
              </a:rPr>
              <a:t>Cultural preferences</a:t>
            </a:r>
            <a:r>
              <a:rPr lang="en-US" b="1" dirty="0">
                <a:solidFill>
                  <a:srgbClr val="0070C0"/>
                </a:solidFill>
              </a:rPr>
              <a:t>: Some food preferences and avoidances are expressed without regard for physical and economic factors </a:t>
            </a:r>
          </a:p>
          <a:p>
            <a:pPr marL="0" indent="0">
              <a:buNone/>
            </a:pPr>
            <a:r>
              <a:rPr lang="en-US" b="1" u="sng" dirty="0">
                <a:solidFill>
                  <a:srgbClr val="7030A0"/>
                </a:solidFill>
              </a:rPr>
              <a:t>4. Food Security</a:t>
            </a:r>
            <a:r>
              <a:rPr lang="en-US" b="1" dirty="0">
                <a:solidFill>
                  <a:srgbClr val="7030A0"/>
                </a:solidFill>
              </a:rPr>
              <a:t>: The US defines it as physical, social, and economic access at all times to safe and nutritious food sufficient to meet dietary needs and food preferences  for an active and healthy life. Around 10% of the world’s  inhabitants do not have food security</a:t>
            </a:r>
          </a:p>
          <a:p>
            <a:pPr marL="0" indent="0">
              <a:buNone/>
            </a:pPr>
            <a:endParaRPr lang="en-US" b="1" dirty="0">
              <a:solidFill>
                <a:srgbClr val="0070C0"/>
              </a:solidFill>
            </a:endParaRPr>
          </a:p>
          <a:p>
            <a:pPr marL="0" indent="0">
              <a:buNone/>
            </a:pPr>
            <a:r>
              <a:rPr lang="en-US" b="1" u="sng" dirty="0">
                <a:solidFill>
                  <a:srgbClr val="008080"/>
                </a:solidFill>
              </a:rPr>
              <a:t>Undernourishment</a:t>
            </a:r>
            <a:r>
              <a:rPr lang="en-US" b="1" dirty="0">
                <a:solidFill>
                  <a:srgbClr val="008080"/>
                </a:solidFill>
              </a:rPr>
              <a:t>:  UN estimates that there are 850 million people world wide who are undernourished. 99% are in developing countries.  Diets are more likely to be deficient in countries where people have to spend a high percent of their income to obtain food</a:t>
            </a:r>
            <a:endParaRPr lang="en-US" dirty="0">
              <a:solidFill>
                <a:srgbClr val="008080"/>
              </a:solidFill>
            </a:endParaRPr>
          </a:p>
        </p:txBody>
      </p:sp>
      <p:pic>
        <p:nvPicPr>
          <p:cNvPr id="9" name="Content Placeholder 8">
            <a:extLst>
              <a:ext uri="{FF2B5EF4-FFF2-40B4-BE49-F238E27FC236}">
                <a16:creationId xmlns:a16="http://schemas.microsoft.com/office/drawing/2014/main" id="{8FDAD396-27EC-4F8A-AAD2-0737044CA344}"/>
              </a:ext>
            </a:extLst>
          </p:cNvPr>
          <p:cNvPicPr>
            <a:picLocks noGrp="1" noChangeAspect="1"/>
          </p:cNvPicPr>
          <p:nvPr>
            <p:ph sz="half" idx="2"/>
          </p:nvPr>
        </p:nvPicPr>
        <p:blipFill>
          <a:blip r:embed="rId2"/>
          <a:stretch>
            <a:fillRect/>
          </a:stretch>
        </p:blipFill>
        <p:spPr>
          <a:xfrm>
            <a:off x="7034212" y="990600"/>
            <a:ext cx="5090516" cy="5867399"/>
          </a:xfrm>
        </p:spPr>
      </p:pic>
    </p:spTree>
    <p:extLst>
      <p:ext uri="{BB962C8B-B14F-4D97-AF65-F5344CB8AC3E}">
        <p14:creationId xmlns:p14="http://schemas.microsoft.com/office/powerpoint/2010/main" val="1979685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327E-C3AC-42ED-9FAC-B225E428A9B6}"/>
              </a:ext>
            </a:extLst>
          </p:cNvPr>
          <p:cNvSpPr>
            <a:spLocks noGrp="1"/>
          </p:cNvSpPr>
          <p:nvPr>
            <p:ph type="title"/>
          </p:nvPr>
        </p:nvSpPr>
        <p:spPr>
          <a:xfrm>
            <a:off x="689113" y="0"/>
            <a:ext cx="11502887" cy="990600"/>
          </a:xfrm>
        </p:spPr>
        <p:txBody>
          <a:bodyPr/>
          <a:lstStyle/>
          <a:p>
            <a:r>
              <a:rPr lang="en-US" dirty="0"/>
              <a:t>                </a:t>
            </a:r>
            <a:r>
              <a:rPr lang="en-US" b="1" u="sng" dirty="0">
                <a:solidFill>
                  <a:srgbClr val="C00000"/>
                </a:solidFill>
              </a:rPr>
              <a:t>Total Consumption of Food</a:t>
            </a:r>
          </a:p>
        </p:txBody>
      </p:sp>
      <p:sp>
        <p:nvSpPr>
          <p:cNvPr id="3" name="Content Placeholder 2">
            <a:extLst>
              <a:ext uri="{FF2B5EF4-FFF2-40B4-BE49-F238E27FC236}">
                <a16:creationId xmlns:a16="http://schemas.microsoft.com/office/drawing/2014/main" id="{486DEF9D-BBEA-4DE0-83FE-288978BB7AE7}"/>
              </a:ext>
            </a:extLst>
          </p:cNvPr>
          <p:cNvSpPr>
            <a:spLocks noGrp="1"/>
          </p:cNvSpPr>
          <p:nvPr>
            <p:ph sz="half" idx="1"/>
          </p:nvPr>
        </p:nvSpPr>
        <p:spPr>
          <a:xfrm>
            <a:off x="689113" y="990600"/>
            <a:ext cx="5115339" cy="5867399"/>
          </a:xfrm>
        </p:spPr>
        <p:txBody>
          <a:bodyPr>
            <a:normAutofit fontScale="92500" lnSpcReduction="10000"/>
          </a:bodyPr>
          <a:lstStyle/>
          <a:p>
            <a:r>
              <a:rPr lang="en-US" b="1" u="sng" dirty="0">
                <a:solidFill>
                  <a:srgbClr val="006600"/>
                </a:solidFill>
              </a:rPr>
              <a:t>Dietary Energy Consumption </a:t>
            </a:r>
            <a:r>
              <a:rPr lang="en-US" b="1" dirty="0">
                <a:solidFill>
                  <a:srgbClr val="006600"/>
                </a:solidFill>
              </a:rPr>
              <a:t>is the amount of food that an individual consumes. The unit of measurement of dietary energy is the kilocalorie (kcal) or </a:t>
            </a:r>
            <a:r>
              <a:rPr lang="en-US" b="1" u="sng" dirty="0">
                <a:solidFill>
                  <a:srgbClr val="006600"/>
                </a:solidFill>
              </a:rPr>
              <a:t>Calorie</a:t>
            </a:r>
            <a:r>
              <a:rPr lang="en-US" b="1" dirty="0">
                <a:solidFill>
                  <a:srgbClr val="006600"/>
                </a:solidFill>
              </a:rPr>
              <a:t> in the US. One gram (or ounce) of each food source delivers a kilocalorie level that nutritionists can measure</a:t>
            </a:r>
          </a:p>
          <a:p>
            <a:r>
              <a:rPr lang="en-US" b="1" dirty="0">
                <a:solidFill>
                  <a:srgbClr val="003366"/>
                </a:solidFill>
              </a:rPr>
              <a:t>Most humans derive most of their kilocalories through consumption of </a:t>
            </a:r>
            <a:r>
              <a:rPr lang="en-US" b="1" u="sng" dirty="0">
                <a:solidFill>
                  <a:srgbClr val="003366"/>
                </a:solidFill>
              </a:rPr>
              <a:t>cereal grain (or cereal)</a:t>
            </a:r>
            <a:r>
              <a:rPr lang="en-US" b="1" dirty="0">
                <a:solidFill>
                  <a:srgbClr val="003366"/>
                </a:solidFill>
              </a:rPr>
              <a:t> which is a grass that yields grain for food</a:t>
            </a:r>
          </a:p>
          <a:p>
            <a:r>
              <a:rPr lang="en-US" b="1" u="sng" dirty="0">
                <a:solidFill>
                  <a:srgbClr val="006600"/>
                </a:solidFill>
              </a:rPr>
              <a:t>Grain</a:t>
            </a:r>
            <a:r>
              <a:rPr lang="en-US" b="1" dirty="0">
                <a:solidFill>
                  <a:srgbClr val="006600"/>
                </a:solidFill>
              </a:rPr>
              <a:t> is the seed from a cereal grass. The three leading cereal grains are wheat, rice and maize (corn in NA) and account for nearly 90% of all dietary energy consumed world wide</a:t>
            </a:r>
          </a:p>
          <a:p>
            <a:endParaRPr lang="en-US" b="1" dirty="0">
              <a:solidFill>
                <a:srgbClr val="006600"/>
              </a:solidFill>
            </a:endParaRPr>
          </a:p>
          <a:p>
            <a:r>
              <a:rPr lang="en-US" dirty="0"/>
              <a:t>What is the tragedy of the commons?  5min:</a:t>
            </a:r>
          </a:p>
          <a:p>
            <a:r>
              <a:rPr lang="en-US" sz="1300" dirty="0">
                <a:hlinkClick r:id="rId2"/>
              </a:rPr>
              <a:t>https://www.youtube.com/watch?v=CxC161GvMPc</a:t>
            </a:r>
            <a:r>
              <a:rPr lang="en-US" sz="1300" dirty="0"/>
              <a:t> </a:t>
            </a:r>
          </a:p>
          <a:p>
            <a:endParaRPr lang="en-US" b="1" dirty="0">
              <a:solidFill>
                <a:srgbClr val="006600"/>
              </a:solidFill>
            </a:endParaRPr>
          </a:p>
        </p:txBody>
      </p:sp>
      <p:sp>
        <p:nvSpPr>
          <p:cNvPr id="7" name="Content Placeholder 6">
            <a:extLst>
              <a:ext uri="{FF2B5EF4-FFF2-40B4-BE49-F238E27FC236}">
                <a16:creationId xmlns:a16="http://schemas.microsoft.com/office/drawing/2014/main" id="{B4B3F782-646B-4E8A-AFC7-83E74BB076FA}"/>
              </a:ext>
            </a:extLst>
          </p:cNvPr>
          <p:cNvSpPr>
            <a:spLocks noGrp="1"/>
          </p:cNvSpPr>
          <p:nvPr>
            <p:ph sz="half" idx="2"/>
          </p:nvPr>
        </p:nvSpPr>
        <p:spPr>
          <a:xfrm>
            <a:off x="6096000" y="990600"/>
            <a:ext cx="6095999" cy="6072809"/>
          </a:xfrm>
        </p:spPr>
        <p:txBody>
          <a:bodyPr>
            <a:normAutofit fontScale="92500" lnSpcReduction="10000"/>
          </a:bodyPr>
          <a:lstStyle/>
          <a:p>
            <a:r>
              <a:rPr lang="en-US" b="1" u="sng" dirty="0">
                <a:solidFill>
                  <a:srgbClr val="7030A0"/>
                </a:solidFill>
              </a:rPr>
              <a:t>Wheat</a:t>
            </a:r>
            <a:r>
              <a:rPr lang="en-US" b="1" dirty="0">
                <a:solidFill>
                  <a:srgbClr val="7030A0"/>
                </a:solidFill>
              </a:rPr>
              <a:t>: The principal cereal grain consumed in developed regions of Europe and North America. Consumed in bread, pasta, cake and other products. Most consumed grain in the developing regions of Central and Southwest Asia (dry conditions)</a:t>
            </a:r>
          </a:p>
          <a:p>
            <a:endParaRPr lang="en-US" b="1" dirty="0"/>
          </a:p>
          <a:p>
            <a:r>
              <a:rPr lang="en-US" b="1" u="sng" dirty="0"/>
              <a:t>Rice</a:t>
            </a:r>
            <a:r>
              <a:rPr lang="en-US" b="1" dirty="0"/>
              <a:t>: The principal cereal grain consumed in the developing regions of East, South, and Southeast Asia is rice.  It is the most suitable crop for production in tropical climates</a:t>
            </a:r>
          </a:p>
          <a:p>
            <a:pPr marL="0" indent="0">
              <a:buNone/>
            </a:pPr>
            <a:endParaRPr lang="en-US" b="1" dirty="0"/>
          </a:p>
          <a:p>
            <a:r>
              <a:rPr lang="en-US" b="1" u="sng" dirty="0">
                <a:solidFill>
                  <a:srgbClr val="7030A0"/>
                </a:solidFill>
              </a:rPr>
              <a:t>Maize</a:t>
            </a:r>
            <a:r>
              <a:rPr lang="en-US" b="1" dirty="0">
                <a:solidFill>
                  <a:srgbClr val="7030A0"/>
                </a:solidFill>
              </a:rPr>
              <a:t> (corn) Leading crop in the world. Much crown for purposes other than direct human consumption like animal feed. Leading crop in some countries of sub Saharan Africa</a:t>
            </a:r>
          </a:p>
          <a:p>
            <a:endParaRPr lang="en-US" b="1" dirty="0"/>
          </a:p>
          <a:p>
            <a:r>
              <a:rPr lang="en-US" b="1" u="sng" dirty="0"/>
              <a:t>Other crops</a:t>
            </a:r>
            <a:r>
              <a:rPr lang="en-US" b="1" dirty="0"/>
              <a:t>, especially in sub Saharan Africa can be cassava sorghum, millet, plantains. Sweet potatoes, yams. Sugar is the leading source of dietary energy in Venezuela.</a:t>
            </a:r>
          </a:p>
        </p:txBody>
      </p:sp>
    </p:spTree>
    <p:extLst>
      <p:ext uri="{BB962C8B-B14F-4D97-AF65-F5344CB8AC3E}">
        <p14:creationId xmlns:p14="http://schemas.microsoft.com/office/powerpoint/2010/main" val="3947068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703A-F1AD-4DDD-844E-7BEC20623050}"/>
              </a:ext>
            </a:extLst>
          </p:cNvPr>
          <p:cNvSpPr>
            <a:spLocks noGrp="1"/>
          </p:cNvSpPr>
          <p:nvPr>
            <p:ph type="title"/>
          </p:nvPr>
        </p:nvSpPr>
        <p:spPr>
          <a:xfrm>
            <a:off x="854439" y="104931"/>
            <a:ext cx="11227633" cy="1034321"/>
          </a:xfrm>
        </p:spPr>
        <p:txBody>
          <a:bodyPr/>
          <a:lstStyle/>
          <a:p>
            <a:r>
              <a:rPr lang="en-US" dirty="0"/>
              <a:t>                      </a:t>
            </a:r>
            <a:r>
              <a:rPr lang="en-US" b="1" u="sng" dirty="0"/>
              <a:t>Changes in Farming</a:t>
            </a:r>
          </a:p>
        </p:txBody>
      </p:sp>
      <p:sp>
        <p:nvSpPr>
          <p:cNvPr id="3" name="Content Placeholder 2">
            <a:extLst>
              <a:ext uri="{FF2B5EF4-FFF2-40B4-BE49-F238E27FC236}">
                <a16:creationId xmlns:a16="http://schemas.microsoft.com/office/drawing/2014/main" id="{D93B3B2F-BC4E-44C6-9A82-16906DD20D64}"/>
              </a:ext>
            </a:extLst>
          </p:cNvPr>
          <p:cNvSpPr>
            <a:spLocks noGrp="1"/>
          </p:cNvSpPr>
          <p:nvPr>
            <p:ph idx="1"/>
          </p:nvPr>
        </p:nvSpPr>
        <p:spPr>
          <a:xfrm>
            <a:off x="854439" y="1139252"/>
            <a:ext cx="11107711" cy="5486400"/>
          </a:xfrm>
        </p:spPr>
        <p:txBody>
          <a:bodyPr>
            <a:normAutofit/>
          </a:bodyPr>
          <a:lstStyle/>
          <a:p>
            <a:r>
              <a:rPr lang="en-US" sz="2400" b="1" dirty="0">
                <a:solidFill>
                  <a:srgbClr val="002060"/>
                </a:solidFill>
              </a:rPr>
              <a:t>MDC’s (specifically in the US and Canada) produce enough food to feed the region and sell surplus to the rest of the world</a:t>
            </a:r>
          </a:p>
          <a:p>
            <a:pPr marL="0" indent="0">
              <a:buNone/>
            </a:pPr>
            <a:endParaRPr lang="en-US" sz="2400" b="1" dirty="0"/>
          </a:p>
          <a:p>
            <a:r>
              <a:rPr lang="en-US" sz="2400" b="1" dirty="0">
                <a:solidFill>
                  <a:srgbClr val="C00000"/>
                </a:solidFill>
              </a:rPr>
              <a:t>Although the number of farms are shrinking in the US, the land possessed for farming in growing (about 1 B acres)</a:t>
            </a:r>
          </a:p>
          <a:p>
            <a:pPr marL="0" indent="0">
              <a:buNone/>
            </a:pPr>
            <a:endParaRPr lang="en-US" sz="2400" b="1" dirty="0"/>
          </a:p>
          <a:p>
            <a:r>
              <a:rPr lang="en-US" sz="2400" b="1" dirty="0">
                <a:solidFill>
                  <a:srgbClr val="002060"/>
                </a:solidFill>
              </a:rPr>
              <a:t>The number of farmers in the MDC’s have declined dramatically over the last century because of higher paying jobs in cities, low incomes for farmers and less opportunities to survive by farming</a:t>
            </a:r>
          </a:p>
          <a:p>
            <a:pPr marL="0" indent="0">
              <a:buNone/>
            </a:pPr>
            <a:endParaRPr lang="en-US" sz="2400" b="1" dirty="0">
              <a:solidFill>
                <a:srgbClr val="C00000"/>
              </a:solidFill>
            </a:endParaRPr>
          </a:p>
          <a:p>
            <a:r>
              <a:rPr lang="en-US" sz="2400" b="1" dirty="0">
                <a:solidFill>
                  <a:srgbClr val="C00000"/>
                </a:solidFill>
              </a:rPr>
              <a:t>Farmers around the world are facing the loss of Prime Agricultural land (best farmland) because of urban sprawl (growth of metropolitan areas) </a:t>
            </a:r>
          </a:p>
        </p:txBody>
      </p:sp>
    </p:spTree>
    <p:extLst>
      <p:ext uri="{BB962C8B-B14F-4D97-AF65-F5344CB8AC3E}">
        <p14:creationId xmlns:p14="http://schemas.microsoft.com/office/powerpoint/2010/main" val="3970527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ECAC-AB7E-43E9-9995-D3B4BC350140}"/>
              </a:ext>
            </a:extLst>
          </p:cNvPr>
          <p:cNvSpPr>
            <a:spLocks noGrp="1"/>
          </p:cNvSpPr>
          <p:nvPr>
            <p:ph type="title"/>
          </p:nvPr>
        </p:nvSpPr>
        <p:spPr>
          <a:xfrm>
            <a:off x="1371600" y="0"/>
            <a:ext cx="9601200" cy="715617"/>
          </a:xfrm>
        </p:spPr>
        <p:txBody>
          <a:bodyPr/>
          <a:lstStyle/>
          <a:p>
            <a:endParaRPr lang="en-US" dirty="0"/>
          </a:p>
        </p:txBody>
      </p:sp>
      <p:pic>
        <p:nvPicPr>
          <p:cNvPr id="5" name="Content Placeholder 4">
            <a:extLst>
              <a:ext uri="{FF2B5EF4-FFF2-40B4-BE49-F238E27FC236}">
                <a16:creationId xmlns:a16="http://schemas.microsoft.com/office/drawing/2014/main" id="{4D220B0C-D6BD-4583-BFF9-5B7138B7B1D9}"/>
              </a:ext>
            </a:extLst>
          </p:cNvPr>
          <p:cNvPicPr>
            <a:picLocks noGrp="1" noChangeAspect="1"/>
          </p:cNvPicPr>
          <p:nvPr>
            <p:ph idx="1"/>
          </p:nvPr>
        </p:nvPicPr>
        <p:blipFill>
          <a:blip r:embed="rId2"/>
          <a:stretch>
            <a:fillRect/>
          </a:stretch>
        </p:blipFill>
        <p:spPr>
          <a:xfrm>
            <a:off x="781878" y="0"/>
            <a:ext cx="11410122" cy="6732105"/>
          </a:xfrm>
        </p:spPr>
      </p:pic>
    </p:spTree>
    <p:extLst>
      <p:ext uri="{BB962C8B-B14F-4D97-AF65-F5344CB8AC3E}">
        <p14:creationId xmlns:p14="http://schemas.microsoft.com/office/powerpoint/2010/main" val="1176064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49D8-02EF-4168-9042-1D508E144EB5}"/>
              </a:ext>
            </a:extLst>
          </p:cNvPr>
          <p:cNvSpPr>
            <a:spLocks noGrp="1"/>
          </p:cNvSpPr>
          <p:nvPr>
            <p:ph type="title"/>
          </p:nvPr>
        </p:nvSpPr>
        <p:spPr>
          <a:xfrm>
            <a:off x="768626" y="92765"/>
            <a:ext cx="11423374" cy="897835"/>
          </a:xfrm>
        </p:spPr>
        <p:txBody>
          <a:bodyPr/>
          <a:lstStyle/>
          <a:p>
            <a:r>
              <a:rPr lang="en-US" b="1" dirty="0">
                <a:solidFill>
                  <a:srgbClr val="006600"/>
                </a:solidFill>
              </a:rPr>
              <a:t>    </a:t>
            </a:r>
            <a:r>
              <a:rPr lang="en-US" b="1" u="sng" dirty="0">
                <a:solidFill>
                  <a:srgbClr val="006600"/>
                </a:solidFill>
              </a:rPr>
              <a:t>Role of machinery, science, and technology</a:t>
            </a:r>
          </a:p>
        </p:txBody>
      </p:sp>
      <p:sp>
        <p:nvSpPr>
          <p:cNvPr id="3" name="Content Placeholder 2">
            <a:extLst>
              <a:ext uri="{FF2B5EF4-FFF2-40B4-BE49-F238E27FC236}">
                <a16:creationId xmlns:a16="http://schemas.microsoft.com/office/drawing/2014/main" id="{0539CE6A-384A-4F20-87E2-A93CF1B08F89}"/>
              </a:ext>
            </a:extLst>
          </p:cNvPr>
          <p:cNvSpPr>
            <a:spLocks noGrp="1"/>
          </p:cNvSpPr>
          <p:nvPr>
            <p:ph sz="half" idx="1"/>
          </p:nvPr>
        </p:nvSpPr>
        <p:spPr>
          <a:xfrm>
            <a:off x="768625" y="1245705"/>
            <a:ext cx="5667375" cy="5519530"/>
          </a:xfrm>
        </p:spPr>
        <p:txBody>
          <a:bodyPr>
            <a:normAutofit fontScale="92500" lnSpcReduction="20000"/>
          </a:bodyPr>
          <a:lstStyle/>
          <a:p>
            <a:r>
              <a:rPr lang="en-US" b="1" dirty="0">
                <a:solidFill>
                  <a:schemeClr val="accent2">
                    <a:lumMod val="50000"/>
                  </a:schemeClr>
                </a:solidFill>
              </a:rPr>
              <a:t>In developed countries a small number of commercial farms can feed many people because they rely on machinery to perform work rather than people or animals. In developing countries, subsistence farmers do much of the work with hand tools and animal power</a:t>
            </a:r>
          </a:p>
          <a:p>
            <a:r>
              <a:rPr lang="en-US" b="1" dirty="0"/>
              <a:t>Todays farmers use tractors, combines, corn pickers, planters, and other factory made farm machines to increase productivity</a:t>
            </a:r>
          </a:p>
          <a:p>
            <a:r>
              <a:rPr lang="en-US" b="1" dirty="0">
                <a:solidFill>
                  <a:schemeClr val="accent2">
                    <a:lumMod val="50000"/>
                  </a:schemeClr>
                </a:solidFill>
              </a:rPr>
              <a:t>Experiments conducted in university labs, industry, and research organizations generate new fertilizers, herbicides, hybrid plants, animal breeds, farming practices to increase crop yields and healthier animals. This allows farms to make more intelligent decisions on agriculture practices</a:t>
            </a:r>
            <a:r>
              <a:rPr lang="en-US" b="1" dirty="0"/>
              <a:t>.</a:t>
            </a:r>
          </a:p>
          <a:p>
            <a:r>
              <a:rPr lang="en-US" b="1" dirty="0"/>
              <a:t>Electronics such as GPS devices help determine precise coordinates for planting seeds and amounts of fertilizers. On ranches they can monitor locations of cattle and tractors. They can use satellite imagery to measure crop progress and yield</a:t>
            </a:r>
          </a:p>
        </p:txBody>
      </p:sp>
      <p:pic>
        <p:nvPicPr>
          <p:cNvPr id="6" name="Content Placeholder 5">
            <a:extLst>
              <a:ext uri="{FF2B5EF4-FFF2-40B4-BE49-F238E27FC236}">
                <a16:creationId xmlns:a16="http://schemas.microsoft.com/office/drawing/2014/main" id="{6A1EB34C-EF26-45F0-A2A4-95CF3B887F11}"/>
              </a:ext>
            </a:extLst>
          </p:cNvPr>
          <p:cNvPicPr>
            <a:picLocks noGrp="1" noChangeAspect="1"/>
          </p:cNvPicPr>
          <p:nvPr>
            <p:ph sz="half" idx="2"/>
          </p:nvPr>
        </p:nvPicPr>
        <p:blipFill>
          <a:blip r:embed="rId2"/>
          <a:stretch>
            <a:fillRect/>
          </a:stretch>
        </p:blipFill>
        <p:spPr>
          <a:xfrm>
            <a:off x="6524625" y="1245705"/>
            <a:ext cx="5667375" cy="5519530"/>
          </a:xfrm>
        </p:spPr>
      </p:pic>
    </p:spTree>
    <p:extLst>
      <p:ext uri="{BB962C8B-B14F-4D97-AF65-F5344CB8AC3E}">
        <p14:creationId xmlns:p14="http://schemas.microsoft.com/office/powerpoint/2010/main" val="2433295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C670C-FD9D-4C4B-86FE-C9CC018AD896}"/>
              </a:ext>
            </a:extLst>
          </p:cNvPr>
          <p:cNvSpPr>
            <a:spLocks noGrp="1"/>
          </p:cNvSpPr>
          <p:nvPr>
            <p:ph type="title"/>
          </p:nvPr>
        </p:nvSpPr>
        <p:spPr>
          <a:xfrm>
            <a:off x="1371600" y="145774"/>
            <a:ext cx="9601200" cy="844826"/>
          </a:xfrm>
        </p:spPr>
        <p:txBody>
          <a:bodyPr/>
          <a:lstStyle/>
          <a:p>
            <a:r>
              <a:rPr lang="en-US" dirty="0"/>
              <a:t>                         </a:t>
            </a:r>
            <a:r>
              <a:rPr lang="en-US" b="1" u="sng" dirty="0">
                <a:solidFill>
                  <a:srgbClr val="C00000"/>
                </a:solidFill>
              </a:rPr>
              <a:t>Farm Size</a:t>
            </a:r>
          </a:p>
        </p:txBody>
      </p:sp>
      <p:sp>
        <p:nvSpPr>
          <p:cNvPr id="3" name="Content Placeholder 2">
            <a:extLst>
              <a:ext uri="{FF2B5EF4-FFF2-40B4-BE49-F238E27FC236}">
                <a16:creationId xmlns:a16="http://schemas.microsoft.com/office/drawing/2014/main" id="{D1229606-6421-4E41-B107-BDA20CD5287D}"/>
              </a:ext>
            </a:extLst>
          </p:cNvPr>
          <p:cNvSpPr>
            <a:spLocks noGrp="1"/>
          </p:cNvSpPr>
          <p:nvPr>
            <p:ph sz="half" idx="1"/>
          </p:nvPr>
        </p:nvSpPr>
        <p:spPr>
          <a:xfrm>
            <a:off x="742122" y="1113183"/>
            <a:ext cx="6557838" cy="5599043"/>
          </a:xfrm>
        </p:spPr>
        <p:txBody>
          <a:bodyPr>
            <a:normAutofit lnSpcReduction="10000"/>
          </a:bodyPr>
          <a:lstStyle/>
          <a:p>
            <a:r>
              <a:rPr lang="en-US" b="1" dirty="0"/>
              <a:t>Because commercial farmers have machinery and scientific advances, they can efficiently farm far larger amounts of land than subsistence farmers can. The largest 5% of farms produce 75% of the country’s total agriculture and 90%are family owned</a:t>
            </a:r>
          </a:p>
          <a:p>
            <a:r>
              <a:rPr lang="en-US" b="1" dirty="0">
                <a:solidFill>
                  <a:srgbClr val="006600"/>
                </a:solidFill>
              </a:rPr>
              <a:t>Today commercial agriculture is increasingly dominated by a handful of large farms that can afford the expensive machinery needed to efficiently produce crops. The average farm is 441 acres in the US, compared to China which is 2.5 acres</a:t>
            </a:r>
          </a:p>
          <a:p>
            <a:r>
              <a:rPr lang="en-US" b="1" dirty="0"/>
              <a:t>Despite that, very few people are farmers, the amount of land devoted to agriculture is still quite significant in most developed countries. While there are fewer farms and farmers in 2000 than in 1900, the amount of land devoted to agriculture has increased 13%, primarily due to irrigation and reclamation. However, in the 21</a:t>
            </a:r>
            <a:r>
              <a:rPr lang="en-US" b="1" baseline="30000" dirty="0"/>
              <a:t>st</a:t>
            </a:r>
            <a:r>
              <a:rPr lang="en-US" b="1" dirty="0"/>
              <a:t> century the US has been losing 3 million acres per year of farmland, primarily because of the expansion of urban areas</a:t>
            </a:r>
          </a:p>
        </p:txBody>
      </p:sp>
      <p:pic>
        <p:nvPicPr>
          <p:cNvPr id="6" name="Content Placeholder 5">
            <a:extLst>
              <a:ext uri="{FF2B5EF4-FFF2-40B4-BE49-F238E27FC236}">
                <a16:creationId xmlns:a16="http://schemas.microsoft.com/office/drawing/2014/main" id="{C030AEB2-F0D7-43E2-BF94-2F34794DD43A}"/>
              </a:ext>
            </a:extLst>
          </p:cNvPr>
          <p:cNvPicPr>
            <a:picLocks noGrp="1" noChangeAspect="1"/>
          </p:cNvPicPr>
          <p:nvPr>
            <p:ph sz="half" idx="2"/>
          </p:nvPr>
        </p:nvPicPr>
        <p:blipFill>
          <a:blip r:embed="rId2"/>
          <a:stretch>
            <a:fillRect/>
          </a:stretch>
        </p:blipFill>
        <p:spPr>
          <a:xfrm>
            <a:off x="7452360" y="1113184"/>
            <a:ext cx="4739640" cy="5599042"/>
          </a:xfrm>
        </p:spPr>
      </p:pic>
    </p:spTree>
    <p:extLst>
      <p:ext uri="{BB962C8B-B14F-4D97-AF65-F5344CB8AC3E}">
        <p14:creationId xmlns:p14="http://schemas.microsoft.com/office/powerpoint/2010/main" val="2599187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3A23-3C22-42CB-A5FF-CAA1CE3EDD1B}"/>
              </a:ext>
            </a:extLst>
          </p:cNvPr>
          <p:cNvSpPr>
            <a:spLocks noGrp="1"/>
          </p:cNvSpPr>
          <p:nvPr>
            <p:ph type="title"/>
          </p:nvPr>
        </p:nvSpPr>
        <p:spPr>
          <a:xfrm>
            <a:off x="980661" y="0"/>
            <a:ext cx="11118573" cy="649357"/>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28EF64DE-D3F7-4969-9E77-500689B339FA}"/>
              </a:ext>
            </a:extLst>
          </p:cNvPr>
          <p:cNvPicPr>
            <a:picLocks noGrp="1" noChangeAspect="1"/>
          </p:cNvPicPr>
          <p:nvPr>
            <p:ph idx="1"/>
          </p:nvPr>
        </p:nvPicPr>
        <p:blipFill>
          <a:blip r:embed="rId2"/>
          <a:stretch>
            <a:fillRect/>
          </a:stretch>
        </p:blipFill>
        <p:spPr>
          <a:xfrm>
            <a:off x="702365" y="0"/>
            <a:ext cx="11396869" cy="6858000"/>
          </a:xfrm>
        </p:spPr>
      </p:pic>
    </p:spTree>
    <p:extLst>
      <p:ext uri="{BB962C8B-B14F-4D97-AF65-F5344CB8AC3E}">
        <p14:creationId xmlns:p14="http://schemas.microsoft.com/office/powerpoint/2010/main" val="1054200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C02C-3813-44FC-8B3F-FE0F09589DB4}"/>
              </a:ext>
            </a:extLst>
          </p:cNvPr>
          <p:cNvSpPr>
            <a:spLocks noGrp="1"/>
          </p:cNvSpPr>
          <p:nvPr>
            <p:ph type="title"/>
          </p:nvPr>
        </p:nvSpPr>
        <p:spPr>
          <a:xfrm>
            <a:off x="795130" y="0"/>
            <a:ext cx="11277600" cy="649357"/>
          </a:xfrm>
        </p:spPr>
        <p:txBody>
          <a:bodyPr>
            <a:normAutofit/>
          </a:bodyPr>
          <a:lstStyle/>
          <a:p>
            <a:r>
              <a:rPr lang="en-US" sz="3200" b="1" i="1" u="sng" dirty="0">
                <a:solidFill>
                  <a:srgbClr val="C00000"/>
                </a:solidFill>
              </a:rPr>
              <a:t>Agricultural Regions that Predominate in Developed Countries </a:t>
            </a:r>
          </a:p>
        </p:txBody>
      </p:sp>
      <p:sp>
        <p:nvSpPr>
          <p:cNvPr id="3" name="Content Placeholder 2">
            <a:extLst>
              <a:ext uri="{FF2B5EF4-FFF2-40B4-BE49-F238E27FC236}">
                <a16:creationId xmlns:a16="http://schemas.microsoft.com/office/drawing/2014/main" id="{6CB780C3-1C86-416F-A2B6-A09EA18A6E90}"/>
              </a:ext>
            </a:extLst>
          </p:cNvPr>
          <p:cNvSpPr>
            <a:spLocks noGrp="1"/>
          </p:cNvSpPr>
          <p:nvPr>
            <p:ph sz="half" idx="1"/>
          </p:nvPr>
        </p:nvSpPr>
        <p:spPr>
          <a:xfrm>
            <a:off x="795130" y="768626"/>
            <a:ext cx="6347792" cy="6089374"/>
          </a:xfrm>
        </p:spPr>
        <p:txBody>
          <a:bodyPr>
            <a:normAutofit/>
          </a:bodyPr>
          <a:lstStyle/>
          <a:p>
            <a:r>
              <a:rPr lang="en-US" b="1" u="sng" dirty="0">
                <a:solidFill>
                  <a:schemeClr val="accent2">
                    <a:lumMod val="50000"/>
                  </a:schemeClr>
                </a:solidFill>
              </a:rPr>
              <a:t>Mixed Crop and Livestock</a:t>
            </a:r>
            <a:r>
              <a:rPr lang="en-US" b="1" dirty="0">
                <a:solidFill>
                  <a:schemeClr val="accent2">
                    <a:lumMod val="50000"/>
                  </a:schemeClr>
                </a:solidFill>
              </a:rPr>
              <a:t>: The US Midwest and central Europe</a:t>
            </a:r>
          </a:p>
          <a:p>
            <a:r>
              <a:rPr lang="en-US" b="1" u="sng" dirty="0">
                <a:solidFill>
                  <a:srgbClr val="006600"/>
                </a:solidFill>
              </a:rPr>
              <a:t>Dairying</a:t>
            </a:r>
            <a:r>
              <a:rPr lang="en-US" b="1" dirty="0">
                <a:solidFill>
                  <a:srgbClr val="006600"/>
                </a:solidFill>
              </a:rPr>
              <a:t>: Near population clusters in the northeastern US, southeastern Canada, and northwestern Europe</a:t>
            </a:r>
          </a:p>
          <a:p>
            <a:r>
              <a:rPr lang="en-US" b="1" u="sng" dirty="0">
                <a:solidFill>
                  <a:schemeClr val="accent2">
                    <a:lumMod val="50000"/>
                  </a:schemeClr>
                </a:solidFill>
              </a:rPr>
              <a:t>Grain</a:t>
            </a:r>
            <a:r>
              <a:rPr lang="en-US" b="1" dirty="0">
                <a:solidFill>
                  <a:schemeClr val="accent2">
                    <a:lumMod val="50000"/>
                  </a:schemeClr>
                </a:solidFill>
              </a:rPr>
              <a:t>: the north central US, south-central Canada, and eastern Europe</a:t>
            </a:r>
          </a:p>
          <a:p>
            <a:r>
              <a:rPr lang="en-US" b="1" u="sng" dirty="0">
                <a:solidFill>
                  <a:srgbClr val="006600"/>
                </a:solidFill>
              </a:rPr>
              <a:t>Ranchin</a:t>
            </a:r>
            <a:r>
              <a:rPr lang="en-US" b="1" dirty="0">
                <a:solidFill>
                  <a:srgbClr val="006600"/>
                </a:solidFill>
              </a:rPr>
              <a:t>g: The drylands of western North America, southeaster Latin America, central Asa, sub-Saharan Africa and the Southern Pacific</a:t>
            </a:r>
          </a:p>
          <a:p>
            <a:r>
              <a:rPr lang="en-US" b="1" u="sng" dirty="0">
                <a:solidFill>
                  <a:schemeClr val="accent2">
                    <a:lumMod val="50000"/>
                  </a:schemeClr>
                </a:solidFill>
              </a:rPr>
              <a:t>Mediterranean</a:t>
            </a:r>
            <a:r>
              <a:rPr lang="en-US" b="1" dirty="0">
                <a:solidFill>
                  <a:schemeClr val="accent2">
                    <a:lumMod val="50000"/>
                  </a:schemeClr>
                </a:solidFill>
              </a:rPr>
              <a:t>: lands surrounding the Mediterranean Sea,  the western US, the southern tip of Africa, and the South Pacific</a:t>
            </a:r>
          </a:p>
          <a:p>
            <a:r>
              <a:rPr lang="en-US" b="1" u="sng" dirty="0">
                <a:solidFill>
                  <a:srgbClr val="006600"/>
                </a:solidFill>
              </a:rPr>
              <a:t>Commercial Gardening</a:t>
            </a:r>
            <a:r>
              <a:rPr lang="en-US" b="1" dirty="0">
                <a:solidFill>
                  <a:srgbClr val="006600"/>
                </a:solidFill>
              </a:rPr>
              <a:t>: The southeastern US and southeastern Australia</a:t>
            </a:r>
          </a:p>
          <a:p>
            <a:r>
              <a:rPr lang="en-US" b="1" dirty="0">
                <a:solidFill>
                  <a:srgbClr val="663300"/>
                </a:solidFill>
              </a:rPr>
              <a:t>Plantation: agriculture involves large scale farming operation focusing on one or two high demand crops for export</a:t>
            </a:r>
          </a:p>
        </p:txBody>
      </p:sp>
      <p:pic>
        <p:nvPicPr>
          <p:cNvPr id="6" name="Content Placeholder 5">
            <a:extLst>
              <a:ext uri="{FF2B5EF4-FFF2-40B4-BE49-F238E27FC236}">
                <a16:creationId xmlns:a16="http://schemas.microsoft.com/office/drawing/2014/main" id="{4EB32E3C-034A-45C0-92FF-0218D334C746}"/>
              </a:ext>
            </a:extLst>
          </p:cNvPr>
          <p:cNvPicPr>
            <a:picLocks noGrp="1" noChangeAspect="1"/>
          </p:cNvPicPr>
          <p:nvPr>
            <p:ph sz="half" idx="2"/>
          </p:nvPr>
        </p:nvPicPr>
        <p:blipFill>
          <a:blip r:embed="rId2"/>
          <a:stretch>
            <a:fillRect/>
          </a:stretch>
        </p:blipFill>
        <p:spPr>
          <a:xfrm>
            <a:off x="7142922" y="768626"/>
            <a:ext cx="5049078" cy="5963476"/>
          </a:xfrm>
        </p:spPr>
      </p:pic>
    </p:spTree>
    <p:extLst>
      <p:ext uri="{BB962C8B-B14F-4D97-AF65-F5344CB8AC3E}">
        <p14:creationId xmlns:p14="http://schemas.microsoft.com/office/powerpoint/2010/main" val="3494483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6A9B-FFD8-44F1-AAC9-4A9FD5E5A1AA}"/>
              </a:ext>
            </a:extLst>
          </p:cNvPr>
          <p:cNvSpPr>
            <a:spLocks noGrp="1"/>
          </p:cNvSpPr>
          <p:nvPr>
            <p:ph type="title"/>
          </p:nvPr>
        </p:nvSpPr>
        <p:spPr>
          <a:xfrm>
            <a:off x="1371600" y="0"/>
            <a:ext cx="9601200" cy="502920"/>
          </a:xfrm>
        </p:spPr>
        <p:txBody>
          <a:bodyPr>
            <a:normAutofit fontScale="90000"/>
          </a:bodyPr>
          <a:lstStyle/>
          <a:p>
            <a:r>
              <a:rPr lang="en-US" dirty="0"/>
              <a:t>                     </a:t>
            </a:r>
            <a:r>
              <a:rPr lang="en-US" b="1" i="1" u="sng" dirty="0"/>
              <a:t>Agricultural Regions</a:t>
            </a:r>
          </a:p>
        </p:txBody>
      </p:sp>
      <p:graphicFrame>
        <p:nvGraphicFramePr>
          <p:cNvPr id="4" name="Content Placeholder 3">
            <a:extLst>
              <a:ext uri="{FF2B5EF4-FFF2-40B4-BE49-F238E27FC236}">
                <a16:creationId xmlns:a16="http://schemas.microsoft.com/office/drawing/2014/main" id="{6D5D3583-6F1E-462C-A0E8-26FFD88F4982}"/>
              </a:ext>
            </a:extLst>
          </p:cNvPr>
          <p:cNvGraphicFramePr>
            <a:graphicFrameLocks noGrp="1"/>
          </p:cNvGraphicFramePr>
          <p:nvPr>
            <p:ph idx="1"/>
          </p:nvPr>
        </p:nvGraphicFramePr>
        <p:xfrm>
          <a:off x="746760" y="502920"/>
          <a:ext cx="11445240" cy="6655694"/>
        </p:xfrm>
        <a:graphic>
          <a:graphicData uri="http://schemas.openxmlformats.org/drawingml/2006/table">
            <a:tbl>
              <a:tblPr firstRow="1" bandRow="1">
                <a:tableStyleId>{93296810-A885-4BE3-A3E7-6D5BEEA58F35}</a:tableStyleId>
              </a:tblPr>
              <a:tblGrid>
                <a:gridCol w="2468880">
                  <a:extLst>
                    <a:ext uri="{9D8B030D-6E8A-4147-A177-3AD203B41FA5}">
                      <a16:colId xmlns:a16="http://schemas.microsoft.com/office/drawing/2014/main" val="550979742"/>
                    </a:ext>
                  </a:extLst>
                </a:gridCol>
                <a:gridCol w="3550920">
                  <a:extLst>
                    <a:ext uri="{9D8B030D-6E8A-4147-A177-3AD203B41FA5}">
                      <a16:colId xmlns:a16="http://schemas.microsoft.com/office/drawing/2014/main" val="3224719889"/>
                    </a:ext>
                  </a:extLst>
                </a:gridCol>
                <a:gridCol w="5425440">
                  <a:extLst>
                    <a:ext uri="{9D8B030D-6E8A-4147-A177-3AD203B41FA5}">
                      <a16:colId xmlns:a16="http://schemas.microsoft.com/office/drawing/2014/main" val="516617175"/>
                    </a:ext>
                  </a:extLst>
                </a:gridCol>
              </a:tblGrid>
              <a:tr h="388524">
                <a:tc>
                  <a:txBody>
                    <a:bodyPr/>
                    <a:lstStyle/>
                    <a:p>
                      <a:r>
                        <a:rPr lang="en-US" b="1" dirty="0"/>
                        <a:t>Agricultural Practice</a:t>
                      </a:r>
                    </a:p>
                  </a:txBody>
                  <a:tcPr/>
                </a:tc>
                <a:tc>
                  <a:txBody>
                    <a:bodyPr/>
                    <a:lstStyle/>
                    <a:p>
                      <a:r>
                        <a:rPr lang="en-US" b="1" dirty="0"/>
                        <a:t>Climate</a:t>
                      </a:r>
                    </a:p>
                  </a:txBody>
                  <a:tcPr/>
                </a:tc>
                <a:tc>
                  <a:txBody>
                    <a:bodyPr/>
                    <a:lstStyle/>
                    <a:p>
                      <a:r>
                        <a:rPr lang="en-US" b="1" dirty="0"/>
                        <a:t>Locations</a:t>
                      </a:r>
                    </a:p>
                  </a:txBody>
                  <a:tcPr/>
                </a:tc>
                <a:extLst>
                  <a:ext uri="{0D108BD9-81ED-4DB2-BD59-A6C34878D82A}">
                    <a16:rowId xmlns:a16="http://schemas.microsoft.com/office/drawing/2014/main" val="267351038"/>
                  </a:ext>
                </a:extLst>
              </a:tr>
              <a:tr h="670604">
                <a:tc>
                  <a:txBody>
                    <a:bodyPr/>
                    <a:lstStyle/>
                    <a:p>
                      <a:r>
                        <a:rPr lang="en-US" b="1" dirty="0"/>
                        <a:t>Pastoral Nomadism</a:t>
                      </a:r>
                    </a:p>
                  </a:txBody>
                  <a:tcPr/>
                </a:tc>
                <a:tc>
                  <a:txBody>
                    <a:bodyPr/>
                    <a:lstStyle/>
                    <a:p>
                      <a:r>
                        <a:rPr lang="en-US" b="1" dirty="0"/>
                        <a:t>Drylands</a:t>
                      </a:r>
                    </a:p>
                  </a:txBody>
                  <a:tcPr/>
                </a:tc>
                <a:tc>
                  <a:txBody>
                    <a:bodyPr/>
                    <a:lstStyle/>
                    <a:p>
                      <a:r>
                        <a:rPr lang="en-US" b="1" dirty="0"/>
                        <a:t>Southwest, Central, and East Asia,  North America</a:t>
                      </a:r>
                    </a:p>
                  </a:txBody>
                  <a:tcPr/>
                </a:tc>
                <a:extLst>
                  <a:ext uri="{0D108BD9-81ED-4DB2-BD59-A6C34878D82A}">
                    <a16:rowId xmlns:a16="http://schemas.microsoft.com/office/drawing/2014/main" val="1214102056"/>
                  </a:ext>
                </a:extLst>
              </a:tr>
              <a:tr h="571552">
                <a:tc>
                  <a:txBody>
                    <a:bodyPr/>
                    <a:lstStyle/>
                    <a:p>
                      <a:r>
                        <a:rPr lang="en-US" b="1" dirty="0"/>
                        <a:t>Shifting Cultivation</a:t>
                      </a:r>
                    </a:p>
                  </a:txBody>
                  <a:tcPr/>
                </a:tc>
                <a:tc>
                  <a:txBody>
                    <a:bodyPr/>
                    <a:lstStyle/>
                    <a:p>
                      <a:r>
                        <a:rPr lang="en-US" b="1" dirty="0"/>
                        <a:t>Tropical </a:t>
                      </a:r>
                    </a:p>
                  </a:txBody>
                  <a:tcPr/>
                </a:tc>
                <a:tc>
                  <a:txBody>
                    <a:bodyPr/>
                    <a:lstStyle/>
                    <a:p>
                      <a:r>
                        <a:rPr lang="en-US" b="1" dirty="0"/>
                        <a:t>Latin America,  Sub-Saharan Africa, Southeast Asia</a:t>
                      </a:r>
                    </a:p>
                  </a:txBody>
                  <a:tcPr/>
                </a:tc>
                <a:extLst>
                  <a:ext uri="{0D108BD9-81ED-4DB2-BD59-A6C34878D82A}">
                    <a16:rowId xmlns:a16="http://schemas.microsoft.com/office/drawing/2014/main" val="4074682860"/>
                  </a:ext>
                </a:extLst>
              </a:tr>
              <a:tr h="670604">
                <a:tc>
                  <a:txBody>
                    <a:bodyPr/>
                    <a:lstStyle/>
                    <a:p>
                      <a:r>
                        <a:rPr lang="en-US" b="1" dirty="0"/>
                        <a:t>Plantation </a:t>
                      </a:r>
                    </a:p>
                  </a:txBody>
                  <a:tcPr/>
                </a:tc>
                <a:tc>
                  <a:txBody>
                    <a:bodyPr/>
                    <a:lstStyle/>
                    <a:p>
                      <a:r>
                        <a:rPr lang="en-US" b="1" dirty="0"/>
                        <a:t>Tropical / Sub tropical</a:t>
                      </a:r>
                    </a:p>
                  </a:txBody>
                  <a:tcPr/>
                </a:tc>
                <a:tc>
                  <a:txBody>
                    <a:bodyPr/>
                    <a:lstStyle/>
                    <a:p>
                      <a:r>
                        <a:rPr lang="en-US" b="1" dirty="0"/>
                        <a:t>Latin America, Sub-Saharan Africa</a:t>
                      </a:r>
                    </a:p>
                    <a:p>
                      <a:r>
                        <a:rPr lang="en-US" b="1" dirty="0"/>
                        <a:t>South and Southeast Asia</a:t>
                      </a:r>
                    </a:p>
                  </a:txBody>
                  <a:tcPr/>
                </a:tc>
                <a:extLst>
                  <a:ext uri="{0D108BD9-81ED-4DB2-BD59-A6C34878D82A}">
                    <a16:rowId xmlns:a16="http://schemas.microsoft.com/office/drawing/2014/main" val="3579857135"/>
                  </a:ext>
                </a:extLst>
              </a:tr>
              <a:tr h="548596">
                <a:tc>
                  <a:txBody>
                    <a:bodyPr/>
                    <a:lstStyle/>
                    <a:p>
                      <a:r>
                        <a:rPr lang="en-US" b="1" dirty="0"/>
                        <a:t>Mixed Crop / Livestock</a:t>
                      </a:r>
                    </a:p>
                  </a:txBody>
                  <a:tcPr/>
                </a:tc>
                <a:tc>
                  <a:txBody>
                    <a:bodyPr/>
                    <a:lstStyle/>
                    <a:p>
                      <a:r>
                        <a:rPr lang="en-US" b="1" dirty="0"/>
                        <a:t>Cold and Warm Mid-Latitude</a:t>
                      </a:r>
                    </a:p>
                  </a:txBody>
                  <a:tcPr/>
                </a:tc>
                <a:tc>
                  <a:txBody>
                    <a:bodyPr/>
                    <a:lstStyle/>
                    <a:p>
                      <a:r>
                        <a:rPr lang="en-US" b="1" dirty="0"/>
                        <a:t>Midwestern United States &amp; Canada, Central Europe</a:t>
                      </a:r>
                    </a:p>
                  </a:txBody>
                  <a:tcPr/>
                </a:tc>
                <a:extLst>
                  <a:ext uri="{0D108BD9-81ED-4DB2-BD59-A6C34878D82A}">
                    <a16:rowId xmlns:a16="http://schemas.microsoft.com/office/drawing/2014/main" val="877010311"/>
                  </a:ext>
                </a:extLst>
              </a:tr>
              <a:tr h="670604">
                <a:tc>
                  <a:txBody>
                    <a:bodyPr/>
                    <a:lstStyle/>
                    <a:p>
                      <a:r>
                        <a:rPr lang="en-US" b="1" dirty="0"/>
                        <a:t>Grain</a:t>
                      </a:r>
                    </a:p>
                  </a:txBody>
                  <a:tcPr/>
                </a:tc>
                <a:tc>
                  <a:txBody>
                    <a:bodyPr/>
                    <a:lstStyle/>
                    <a:p>
                      <a:r>
                        <a:rPr lang="en-US" b="1" dirty="0"/>
                        <a:t>Cold Mid Latitude </a:t>
                      </a:r>
                    </a:p>
                  </a:txBody>
                  <a:tcPr/>
                </a:tc>
                <a:tc>
                  <a:txBody>
                    <a:bodyPr/>
                    <a:lstStyle/>
                    <a:p>
                      <a:r>
                        <a:rPr lang="en-US" b="1" dirty="0"/>
                        <a:t>North Central United States</a:t>
                      </a:r>
                    </a:p>
                    <a:p>
                      <a:r>
                        <a:rPr lang="en-US" b="1" dirty="0"/>
                        <a:t>South Central Canada, Eastern Europe</a:t>
                      </a:r>
                    </a:p>
                  </a:txBody>
                  <a:tcPr/>
                </a:tc>
                <a:extLst>
                  <a:ext uri="{0D108BD9-81ED-4DB2-BD59-A6C34878D82A}">
                    <a16:rowId xmlns:a16="http://schemas.microsoft.com/office/drawing/2014/main" val="2486889693"/>
                  </a:ext>
                </a:extLst>
              </a:tr>
              <a:tr h="548596">
                <a:tc>
                  <a:txBody>
                    <a:bodyPr/>
                    <a:lstStyle/>
                    <a:p>
                      <a:r>
                        <a:rPr lang="en-US" b="1" dirty="0"/>
                        <a:t>Commercial Gardening</a:t>
                      </a:r>
                    </a:p>
                  </a:txBody>
                  <a:tcPr/>
                </a:tc>
                <a:tc>
                  <a:txBody>
                    <a:bodyPr/>
                    <a:lstStyle/>
                    <a:p>
                      <a:r>
                        <a:rPr lang="en-US" b="1" dirty="0"/>
                        <a:t>Warm Mid- Latitude</a:t>
                      </a:r>
                    </a:p>
                  </a:txBody>
                  <a:tcPr/>
                </a:tc>
                <a:tc>
                  <a:txBody>
                    <a:bodyPr/>
                    <a:lstStyle/>
                    <a:p>
                      <a:r>
                        <a:rPr lang="en-US" b="1" dirty="0"/>
                        <a:t>Southeastern United States, Southeastern Australia</a:t>
                      </a:r>
                    </a:p>
                  </a:txBody>
                  <a:tcPr/>
                </a:tc>
                <a:extLst>
                  <a:ext uri="{0D108BD9-81ED-4DB2-BD59-A6C34878D82A}">
                    <a16:rowId xmlns:a16="http://schemas.microsoft.com/office/drawing/2014/main" val="1246173928"/>
                  </a:ext>
                </a:extLst>
              </a:tr>
              <a:tr h="670604">
                <a:tc>
                  <a:txBody>
                    <a:bodyPr/>
                    <a:lstStyle/>
                    <a:p>
                      <a:r>
                        <a:rPr lang="en-US" b="1" dirty="0"/>
                        <a:t>Dairy</a:t>
                      </a:r>
                    </a:p>
                  </a:txBody>
                  <a:tcPr/>
                </a:tc>
                <a:tc>
                  <a:txBody>
                    <a:bodyPr/>
                    <a:lstStyle/>
                    <a:p>
                      <a:r>
                        <a:rPr lang="en-US" b="1" dirty="0"/>
                        <a:t>Cold and warm Mid- latitude</a:t>
                      </a:r>
                    </a:p>
                  </a:txBody>
                  <a:tcPr/>
                </a:tc>
                <a:tc>
                  <a:txBody>
                    <a:bodyPr/>
                    <a:lstStyle/>
                    <a:p>
                      <a:r>
                        <a:rPr lang="en-US" b="1" dirty="0"/>
                        <a:t>Northeastern United States, Southeastern Canada, Northwestern Europe </a:t>
                      </a:r>
                    </a:p>
                  </a:txBody>
                  <a:tcPr/>
                </a:tc>
                <a:extLst>
                  <a:ext uri="{0D108BD9-81ED-4DB2-BD59-A6C34878D82A}">
                    <a16:rowId xmlns:a16="http://schemas.microsoft.com/office/drawing/2014/main" val="1871884326"/>
                  </a:ext>
                </a:extLst>
              </a:tr>
              <a:tr h="958005">
                <a:tc>
                  <a:txBody>
                    <a:bodyPr/>
                    <a:lstStyle/>
                    <a:p>
                      <a:r>
                        <a:rPr lang="en-US" b="1" dirty="0"/>
                        <a:t>Mediterranean</a:t>
                      </a:r>
                    </a:p>
                  </a:txBody>
                  <a:tcPr/>
                </a:tc>
                <a:tc>
                  <a:txBody>
                    <a:bodyPr/>
                    <a:lstStyle/>
                    <a:p>
                      <a:r>
                        <a:rPr lang="en-US" b="1" dirty="0"/>
                        <a:t>Warm Mid latitude</a:t>
                      </a:r>
                    </a:p>
                  </a:txBody>
                  <a:tcPr/>
                </a:tc>
                <a:tc>
                  <a:txBody>
                    <a:bodyPr/>
                    <a:lstStyle/>
                    <a:p>
                      <a:r>
                        <a:rPr lang="en-US" b="1" dirty="0"/>
                        <a:t>Southern coast of Europe, Northern Coast of Africa, Pacific coast of the United States,  Southern tip of Africa, Chile</a:t>
                      </a:r>
                    </a:p>
                  </a:txBody>
                  <a:tcPr/>
                </a:tc>
                <a:extLst>
                  <a:ext uri="{0D108BD9-81ED-4DB2-BD59-A6C34878D82A}">
                    <a16:rowId xmlns:a16="http://schemas.microsoft.com/office/drawing/2014/main" val="2623364449"/>
                  </a:ext>
                </a:extLst>
              </a:tr>
              <a:tr h="958005">
                <a:tc>
                  <a:txBody>
                    <a:bodyPr/>
                    <a:lstStyle/>
                    <a:p>
                      <a:r>
                        <a:rPr lang="en-US" b="1" dirty="0"/>
                        <a:t>Livestock Ranching</a:t>
                      </a:r>
                    </a:p>
                  </a:txBody>
                  <a:tcPr/>
                </a:tc>
                <a:tc>
                  <a:txBody>
                    <a:bodyPr/>
                    <a:lstStyle/>
                    <a:p>
                      <a:r>
                        <a:rPr lang="en-US" b="1" dirty="0"/>
                        <a:t>Drylands</a:t>
                      </a:r>
                    </a:p>
                  </a:txBody>
                  <a:tcPr/>
                </a:tc>
                <a:tc>
                  <a:txBody>
                    <a:bodyPr/>
                    <a:lstStyle/>
                    <a:p>
                      <a:r>
                        <a:rPr lang="en-US" b="1" dirty="0"/>
                        <a:t>Western N. America, Southeastern S. America, Central Asia, Southern Africa</a:t>
                      </a:r>
                    </a:p>
                  </a:txBody>
                  <a:tcPr/>
                </a:tc>
                <a:extLst>
                  <a:ext uri="{0D108BD9-81ED-4DB2-BD59-A6C34878D82A}">
                    <a16:rowId xmlns:a16="http://schemas.microsoft.com/office/drawing/2014/main" val="549336521"/>
                  </a:ext>
                </a:extLst>
              </a:tr>
            </a:tbl>
          </a:graphicData>
        </a:graphic>
      </p:graphicFrame>
    </p:spTree>
    <p:extLst>
      <p:ext uri="{BB962C8B-B14F-4D97-AF65-F5344CB8AC3E}">
        <p14:creationId xmlns:p14="http://schemas.microsoft.com/office/powerpoint/2010/main" val="1990526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883B-7152-4382-9DD5-32E8E4982AF0}"/>
              </a:ext>
            </a:extLst>
          </p:cNvPr>
          <p:cNvSpPr>
            <a:spLocks noGrp="1"/>
          </p:cNvSpPr>
          <p:nvPr>
            <p:ph type="title"/>
          </p:nvPr>
        </p:nvSpPr>
        <p:spPr>
          <a:xfrm>
            <a:off x="755374" y="92765"/>
            <a:ext cx="3313043" cy="1007165"/>
          </a:xfrm>
        </p:spPr>
        <p:txBody>
          <a:bodyPr/>
          <a:lstStyle/>
          <a:p>
            <a:r>
              <a:rPr lang="en-US" b="1" u="sng" dirty="0">
                <a:solidFill>
                  <a:srgbClr val="C00000"/>
                </a:solidFill>
              </a:rPr>
              <a:t>Agribusiness</a:t>
            </a:r>
          </a:p>
        </p:txBody>
      </p:sp>
      <p:sp>
        <p:nvSpPr>
          <p:cNvPr id="3" name="Content Placeholder 2">
            <a:extLst>
              <a:ext uri="{FF2B5EF4-FFF2-40B4-BE49-F238E27FC236}">
                <a16:creationId xmlns:a16="http://schemas.microsoft.com/office/drawing/2014/main" id="{062E2B94-8B1D-42C8-9A2B-6CF63A1C7D8B}"/>
              </a:ext>
            </a:extLst>
          </p:cNvPr>
          <p:cNvSpPr>
            <a:spLocks noGrp="1"/>
          </p:cNvSpPr>
          <p:nvPr>
            <p:ph sz="half" idx="1"/>
          </p:nvPr>
        </p:nvSpPr>
        <p:spPr>
          <a:xfrm>
            <a:off x="755374" y="848139"/>
            <a:ext cx="5247861" cy="5917096"/>
          </a:xfrm>
        </p:spPr>
        <p:txBody>
          <a:bodyPr>
            <a:normAutofit fontScale="92500" lnSpcReduction="10000"/>
          </a:bodyPr>
          <a:lstStyle/>
          <a:p>
            <a:r>
              <a:rPr lang="en-US" b="1" dirty="0">
                <a:solidFill>
                  <a:srgbClr val="C00000"/>
                </a:solidFill>
              </a:rPr>
              <a:t>Agribusiness</a:t>
            </a:r>
            <a:r>
              <a:rPr lang="en-US" b="1" dirty="0">
                <a:solidFill>
                  <a:schemeClr val="tx1"/>
                </a:solidFill>
              </a:rPr>
              <a:t> - Refers to the relationship between businesses and agricultural producers</a:t>
            </a:r>
          </a:p>
          <a:p>
            <a:r>
              <a:rPr lang="en-US" b="1" dirty="0">
                <a:solidFill>
                  <a:schemeClr val="tx1"/>
                </a:solidFill>
              </a:rPr>
              <a:t>The integration of various steps of production in the food processing industry.</a:t>
            </a:r>
          </a:p>
          <a:p>
            <a:r>
              <a:rPr lang="en-US" b="1" dirty="0"/>
              <a:t>The trend whereby large corporations buy and control many different steps in a food-processing industry is commonly referred to as  </a:t>
            </a:r>
            <a:r>
              <a:rPr lang="en-US" b="1" dirty="0">
                <a:solidFill>
                  <a:srgbClr val="C00000"/>
                </a:solidFill>
              </a:rPr>
              <a:t>agribusiness. </a:t>
            </a:r>
          </a:p>
          <a:p>
            <a:r>
              <a:rPr lang="en-US" b="1" dirty="0"/>
              <a:t>The </a:t>
            </a:r>
            <a:r>
              <a:rPr lang="en-US" b="1" u="sng" dirty="0">
                <a:solidFill>
                  <a:srgbClr val="C00000"/>
                </a:solidFill>
              </a:rPr>
              <a:t>primary purpose of commercial agriculture </a:t>
            </a:r>
            <a:r>
              <a:rPr lang="en-US" b="1" dirty="0"/>
              <a:t>is to </a:t>
            </a:r>
            <a:r>
              <a:rPr lang="en-US" b="1" dirty="0">
                <a:solidFill>
                  <a:srgbClr val="C00000"/>
                </a:solidFill>
              </a:rPr>
              <a:t>make a </a:t>
            </a:r>
            <a:r>
              <a:rPr lang="en-US" b="1" u="sng" dirty="0">
                <a:solidFill>
                  <a:srgbClr val="008000"/>
                </a:solidFill>
              </a:rPr>
              <a:t>profit</a:t>
            </a:r>
            <a:r>
              <a:rPr lang="en-US" b="1" dirty="0">
                <a:solidFill>
                  <a:srgbClr val="008000"/>
                </a:solidFill>
              </a:rPr>
              <a:t> $$$$</a:t>
            </a:r>
          </a:p>
          <a:p>
            <a:r>
              <a:rPr lang="en-US" b="1" dirty="0">
                <a:solidFill>
                  <a:srgbClr val="C00000"/>
                </a:solidFill>
              </a:rPr>
              <a:t>Agribusiness has largely contributed to the demise of the family farm</a:t>
            </a:r>
            <a:r>
              <a:rPr lang="en-US" b="1" dirty="0">
                <a:solidFill>
                  <a:schemeClr val="tx1"/>
                </a:solidFill>
              </a:rPr>
              <a:t>, As agriculture becomes increasingly controlled by large corporations that have the technology to mass produce goods without much human capital, it loses its need for human labor. Furthermore, the agricultural activities that require large amounts of labor have been relocated to parts of the globe where human labor is cheaper</a:t>
            </a:r>
          </a:p>
        </p:txBody>
      </p:sp>
      <p:pic>
        <p:nvPicPr>
          <p:cNvPr id="6" name="Content Placeholder 5">
            <a:extLst>
              <a:ext uri="{FF2B5EF4-FFF2-40B4-BE49-F238E27FC236}">
                <a16:creationId xmlns:a16="http://schemas.microsoft.com/office/drawing/2014/main" id="{AD45C050-452C-47CD-A46B-0E8F4EB182E6}"/>
              </a:ext>
            </a:extLst>
          </p:cNvPr>
          <p:cNvPicPr>
            <a:picLocks noGrp="1" noChangeAspect="1"/>
          </p:cNvPicPr>
          <p:nvPr>
            <p:ph sz="half" idx="2"/>
          </p:nvPr>
        </p:nvPicPr>
        <p:blipFill>
          <a:blip r:embed="rId2"/>
          <a:stretch>
            <a:fillRect/>
          </a:stretch>
        </p:blipFill>
        <p:spPr>
          <a:xfrm>
            <a:off x="6096000" y="92765"/>
            <a:ext cx="6096000" cy="6672469"/>
          </a:xfrm>
        </p:spPr>
      </p:pic>
    </p:spTree>
    <p:extLst>
      <p:ext uri="{BB962C8B-B14F-4D97-AF65-F5344CB8AC3E}">
        <p14:creationId xmlns:p14="http://schemas.microsoft.com/office/powerpoint/2010/main" val="3337709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A92A-8A56-47AA-B231-D199A421F11E}"/>
              </a:ext>
            </a:extLst>
          </p:cNvPr>
          <p:cNvSpPr>
            <a:spLocks noGrp="1"/>
          </p:cNvSpPr>
          <p:nvPr>
            <p:ph type="title"/>
          </p:nvPr>
        </p:nvSpPr>
        <p:spPr>
          <a:xfrm>
            <a:off x="1371600" y="1"/>
            <a:ext cx="9601200" cy="1046922"/>
          </a:xfrm>
        </p:spPr>
        <p:txBody>
          <a:bodyPr/>
          <a:lstStyle/>
          <a:p>
            <a:r>
              <a:rPr lang="en-US" dirty="0"/>
              <a:t>                </a:t>
            </a:r>
            <a:r>
              <a:rPr lang="en-US" b="1" u="sng" dirty="0"/>
              <a:t>Commercial Agriculture</a:t>
            </a:r>
          </a:p>
        </p:txBody>
      </p:sp>
      <p:sp>
        <p:nvSpPr>
          <p:cNvPr id="3" name="Content Placeholder 2">
            <a:extLst>
              <a:ext uri="{FF2B5EF4-FFF2-40B4-BE49-F238E27FC236}">
                <a16:creationId xmlns:a16="http://schemas.microsoft.com/office/drawing/2014/main" id="{DEDF4F95-67B3-4464-B085-FD5E35E03BA9}"/>
              </a:ext>
            </a:extLst>
          </p:cNvPr>
          <p:cNvSpPr>
            <a:spLocks noGrp="1"/>
          </p:cNvSpPr>
          <p:nvPr>
            <p:ph sz="half" idx="1"/>
          </p:nvPr>
        </p:nvSpPr>
        <p:spPr>
          <a:xfrm>
            <a:off x="768626" y="1046923"/>
            <a:ext cx="5327374" cy="5671930"/>
          </a:xfrm>
        </p:spPr>
        <p:txBody>
          <a:bodyPr/>
          <a:lstStyle/>
          <a:p>
            <a:pPr marL="0" indent="0">
              <a:buNone/>
            </a:pPr>
            <a:r>
              <a:rPr lang="en-US" dirty="0"/>
              <a:t> </a:t>
            </a:r>
            <a:r>
              <a:rPr lang="en-US" sz="2800" b="1" u="sng" dirty="0">
                <a:solidFill>
                  <a:srgbClr val="A50021"/>
                </a:solidFill>
              </a:rPr>
              <a:t>Intensive commercial agriculture</a:t>
            </a:r>
          </a:p>
          <a:p>
            <a:pPr marL="0" indent="0">
              <a:buNone/>
            </a:pPr>
            <a:r>
              <a:rPr lang="en-US" sz="2800" b="1" dirty="0">
                <a:solidFill>
                  <a:srgbClr val="A50021"/>
                </a:solidFill>
              </a:rPr>
              <a:t>Agriculture that involves greater inputs of capital and paid labor relative to the space being used </a:t>
            </a:r>
          </a:p>
          <a:p>
            <a:r>
              <a:rPr lang="en-US" sz="2800" b="1" dirty="0">
                <a:solidFill>
                  <a:srgbClr val="A50021"/>
                </a:solidFill>
              </a:rPr>
              <a:t>High yields, high market value</a:t>
            </a:r>
          </a:p>
          <a:p>
            <a:r>
              <a:rPr lang="en-US" sz="2800" b="1" dirty="0">
                <a:solidFill>
                  <a:srgbClr val="A50021"/>
                </a:solidFill>
              </a:rPr>
              <a:t>Highly perishable</a:t>
            </a:r>
          </a:p>
          <a:p>
            <a:r>
              <a:rPr lang="en-US" sz="2800" b="1" dirty="0">
                <a:solidFill>
                  <a:srgbClr val="A50021"/>
                </a:solidFill>
              </a:rPr>
              <a:t>Limited field size, repeat plantings’</a:t>
            </a:r>
          </a:p>
        </p:txBody>
      </p:sp>
      <p:sp>
        <p:nvSpPr>
          <p:cNvPr id="4" name="Content Placeholder 3">
            <a:extLst>
              <a:ext uri="{FF2B5EF4-FFF2-40B4-BE49-F238E27FC236}">
                <a16:creationId xmlns:a16="http://schemas.microsoft.com/office/drawing/2014/main" id="{A6330466-BD3A-4A16-A39B-7C2C10576DCF}"/>
              </a:ext>
            </a:extLst>
          </p:cNvPr>
          <p:cNvSpPr>
            <a:spLocks noGrp="1"/>
          </p:cNvSpPr>
          <p:nvPr>
            <p:ph sz="half" idx="2"/>
          </p:nvPr>
        </p:nvSpPr>
        <p:spPr>
          <a:xfrm>
            <a:off x="6525402" y="1046922"/>
            <a:ext cx="5666597" cy="5811077"/>
          </a:xfrm>
        </p:spPr>
        <p:txBody>
          <a:bodyPr/>
          <a:lstStyle/>
          <a:p>
            <a:r>
              <a:rPr lang="en-US" sz="2800" b="1" u="sng" dirty="0">
                <a:solidFill>
                  <a:srgbClr val="003366"/>
                </a:solidFill>
              </a:rPr>
              <a:t>Extensive Commercial Agriculture</a:t>
            </a:r>
          </a:p>
          <a:p>
            <a:r>
              <a:rPr lang="en-US" sz="2800" b="1" dirty="0">
                <a:solidFill>
                  <a:srgbClr val="003366"/>
                </a:solidFill>
              </a:rPr>
              <a:t>Farther from market, cheaper land </a:t>
            </a:r>
          </a:p>
          <a:p>
            <a:r>
              <a:rPr lang="en-US" sz="2800" b="1" dirty="0">
                <a:solidFill>
                  <a:srgbClr val="003366"/>
                </a:solidFill>
              </a:rPr>
              <a:t> Large land size required </a:t>
            </a:r>
          </a:p>
          <a:p>
            <a:r>
              <a:rPr lang="en-US" sz="2800" b="1" dirty="0">
                <a:solidFill>
                  <a:srgbClr val="003366"/>
                </a:solidFill>
              </a:rPr>
              <a:t>Dairy farming / Livestock ranching </a:t>
            </a:r>
          </a:p>
          <a:p>
            <a:r>
              <a:rPr lang="en-US" sz="2800" b="1" dirty="0">
                <a:solidFill>
                  <a:srgbClr val="003366"/>
                </a:solidFill>
              </a:rPr>
              <a:t>Low labor requirements</a:t>
            </a:r>
          </a:p>
          <a:p>
            <a:r>
              <a:rPr lang="en-US" sz="2800" b="1" dirty="0">
                <a:solidFill>
                  <a:srgbClr val="003366"/>
                </a:solidFill>
              </a:rPr>
              <a:t>Poor land quality</a:t>
            </a:r>
          </a:p>
          <a:p>
            <a:endParaRPr lang="en-US" dirty="0"/>
          </a:p>
        </p:txBody>
      </p:sp>
    </p:spTree>
    <p:extLst>
      <p:ext uri="{BB962C8B-B14F-4D97-AF65-F5344CB8AC3E}">
        <p14:creationId xmlns:p14="http://schemas.microsoft.com/office/powerpoint/2010/main" val="1592438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7709-4FBD-4490-A379-C89715397191}"/>
              </a:ext>
            </a:extLst>
          </p:cNvPr>
          <p:cNvSpPr>
            <a:spLocks noGrp="1"/>
          </p:cNvSpPr>
          <p:nvPr>
            <p:ph type="title"/>
          </p:nvPr>
        </p:nvSpPr>
        <p:spPr>
          <a:xfrm>
            <a:off x="1371600" y="149902"/>
            <a:ext cx="9601200" cy="1124262"/>
          </a:xfrm>
        </p:spPr>
        <p:txBody>
          <a:bodyPr/>
          <a:lstStyle/>
          <a:p>
            <a:r>
              <a:rPr lang="en-US" dirty="0"/>
              <a:t>             </a:t>
            </a:r>
            <a:r>
              <a:rPr lang="en-US" b="1" u="sng" dirty="0">
                <a:solidFill>
                  <a:srgbClr val="FF3300"/>
                </a:solidFill>
              </a:rPr>
              <a:t>Mixed Crop and Livestock </a:t>
            </a:r>
          </a:p>
        </p:txBody>
      </p:sp>
      <p:pic>
        <p:nvPicPr>
          <p:cNvPr id="6" name="Content Placeholder 5">
            <a:extLst>
              <a:ext uri="{FF2B5EF4-FFF2-40B4-BE49-F238E27FC236}">
                <a16:creationId xmlns:a16="http://schemas.microsoft.com/office/drawing/2014/main" id="{28B84754-BA89-427B-BB5E-90E231046E53}"/>
              </a:ext>
            </a:extLst>
          </p:cNvPr>
          <p:cNvPicPr>
            <a:picLocks noGrp="1" noChangeAspect="1"/>
          </p:cNvPicPr>
          <p:nvPr>
            <p:ph sz="half" idx="1"/>
          </p:nvPr>
        </p:nvPicPr>
        <p:blipFill>
          <a:blip r:embed="rId2"/>
          <a:stretch>
            <a:fillRect/>
          </a:stretch>
        </p:blipFill>
        <p:spPr>
          <a:xfrm>
            <a:off x="749508" y="1124263"/>
            <a:ext cx="5775117" cy="5733736"/>
          </a:xfrm>
        </p:spPr>
      </p:pic>
      <p:pic>
        <p:nvPicPr>
          <p:cNvPr id="8" name="Content Placeholder 7">
            <a:extLst>
              <a:ext uri="{FF2B5EF4-FFF2-40B4-BE49-F238E27FC236}">
                <a16:creationId xmlns:a16="http://schemas.microsoft.com/office/drawing/2014/main" id="{2E4C6B8D-7890-4334-87D8-55C86892A98D}"/>
              </a:ext>
            </a:extLst>
          </p:cNvPr>
          <p:cNvPicPr>
            <a:picLocks noGrp="1" noChangeAspect="1"/>
          </p:cNvPicPr>
          <p:nvPr>
            <p:ph sz="half" idx="2"/>
          </p:nvPr>
        </p:nvPicPr>
        <p:blipFill>
          <a:blip r:embed="rId3"/>
          <a:stretch>
            <a:fillRect/>
          </a:stretch>
        </p:blipFill>
        <p:spPr>
          <a:xfrm>
            <a:off x="6524625" y="1124264"/>
            <a:ext cx="5667375" cy="5733736"/>
          </a:xfrm>
        </p:spPr>
      </p:pic>
    </p:spTree>
    <p:extLst>
      <p:ext uri="{BB962C8B-B14F-4D97-AF65-F5344CB8AC3E}">
        <p14:creationId xmlns:p14="http://schemas.microsoft.com/office/powerpoint/2010/main" val="1576359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715F-9C96-4182-AC44-901F1285C0FD}"/>
              </a:ext>
            </a:extLst>
          </p:cNvPr>
          <p:cNvSpPr>
            <a:spLocks noGrp="1"/>
          </p:cNvSpPr>
          <p:nvPr>
            <p:ph type="title"/>
          </p:nvPr>
        </p:nvSpPr>
        <p:spPr>
          <a:xfrm>
            <a:off x="989351" y="104932"/>
            <a:ext cx="11017769" cy="884419"/>
          </a:xfrm>
        </p:spPr>
        <p:txBody>
          <a:bodyPr/>
          <a:lstStyle/>
          <a:p>
            <a:r>
              <a:rPr lang="en-US" dirty="0"/>
              <a:t>             </a:t>
            </a:r>
            <a:r>
              <a:rPr lang="en-US" b="1" u="sng" dirty="0">
                <a:solidFill>
                  <a:srgbClr val="C00000"/>
                </a:solidFill>
              </a:rPr>
              <a:t>Mixed Crop and Livestock Farming</a:t>
            </a:r>
          </a:p>
        </p:txBody>
      </p:sp>
      <p:sp>
        <p:nvSpPr>
          <p:cNvPr id="3" name="Content Placeholder 2">
            <a:extLst>
              <a:ext uri="{FF2B5EF4-FFF2-40B4-BE49-F238E27FC236}">
                <a16:creationId xmlns:a16="http://schemas.microsoft.com/office/drawing/2014/main" id="{02EB5736-22AA-413C-8E7B-E19B3970B02B}"/>
              </a:ext>
            </a:extLst>
          </p:cNvPr>
          <p:cNvSpPr>
            <a:spLocks noGrp="1"/>
          </p:cNvSpPr>
          <p:nvPr>
            <p:ph sz="half" idx="1"/>
          </p:nvPr>
        </p:nvSpPr>
        <p:spPr>
          <a:xfrm>
            <a:off x="854439" y="989351"/>
            <a:ext cx="5126636" cy="5763717"/>
          </a:xfrm>
        </p:spPr>
        <p:txBody>
          <a:bodyPr>
            <a:normAutofit lnSpcReduction="10000"/>
          </a:bodyPr>
          <a:lstStyle/>
          <a:p>
            <a:r>
              <a:rPr lang="en-US" b="1" dirty="0">
                <a:solidFill>
                  <a:srgbClr val="006600"/>
                </a:solidFill>
              </a:rPr>
              <a:t>Common in the US and Europe</a:t>
            </a:r>
          </a:p>
          <a:p>
            <a:r>
              <a:rPr lang="en-US" b="1" dirty="0">
                <a:solidFill>
                  <a:srgbClr val="006600"/>
                </a:solidFill>
              </a:rPr>
              <a:t>A mixture of farming and raising animals</a:t>
            </a:r>
          </a:p>
          <a:p>
            <a:r>
              <a:rPr lang="en-US" b="1" dirty="0">
                <a:solidFill>
                  <a:srgbClr val="006600"/>
                </a:solidFill>
              </a:rPr>
              <a:t>Most of the crops are used to feed the animals then manure is used to fertilize the fields</a:t>
            </a:r>
          </a:p>
          <a:p>
            <a:r>
              <a:rPr lang="en-US" b="1" dirty="0">
                <a:solidFill>
                  <a:srgbClr val="006600"/>
                </a:solidFill>
              </a:rPr>
              <a:t>Most land goes to the crops, but most of the money comes from the animal products (beef, milk, eggs)</a:t>
            </a:r>
          </a:p>
          <a:p>
            <a:r>
              <a:rPr lang="en-US" b="1" dirty="0">
                <a:solidFill>
                  <a:srgbClr val="006600"/>
                </a:solidFill>
              </a:rPr>
              <a:t>The cops are rotated through two seasons, but animals are year long (these also reflect the time of year these items can be sold</a:t>
            </a:r>
          </a:p>
          <a:p>
            <a:r>
              <a:rPr lang="en-US" b="1" dirty="0">
                <a:solidFill>
                  <a:srgbClr val="006600"/>
                </a:solidFill>
              </a:rPr>
              <a:t>Farmers plan their crop rotation years in advance to get the most nutrients from each crop</a:t>
            </a:r>
          </a:p>
        </p:txBody>
      </p:sp>
      <p:sp>
        <p:nvSpPr>
          <p:cNvPr id="4" name="Content Placeholder 3">
            <a:extLst>
              <a:ext uri="{FF2B5EF4-FFF2-40B4-BE49-F238E27FC236}">
                <a16:creationId xmlns:a16="http://schemas.microsoft.com/office/drawing/2014/main" id="{81DE2EEC-35AE-4DB2-A2FF-899C92C8FBA9}"/>
              </a:ext>
            </a:extLst>
          </p:cNvPr>
          <p:cNvSpPr>
            <a:spLocks noGrp="1"/>
          </p:cNvSpPr>
          <p:nvPr>
            <p:ph sz="half" idx="2"/>
          </p:nvPr>
        </p:nvSpPr>
        <p:spPr>
          <a:xfrm>
            <a:off x="6525402" y="1124262"/>
            <a:ext cx="5616630" cy="5441429"/>
          </a:xfrm>
        </p:spPr>
        <p:txBody>
          <a:bodyPr>
            <a:normAutofit lnSpcReduction="10000"/>
          </a:bodyPr>
          <a:lstStyle/>
          <a:p>
            <a:r>
              <a:rPr lang="en-US" b="1" dirty="0">
                <a:solidFill>
                  <a:srgbClr val="660066"/>
                </a:solidFill>
              </a:rPr>
              <a:t>Corn is the most often produced crop in the US</a:t>
            </a:r>
          </a:p>
          <a:p>
            <a:r>
              <a:rPr lang="en-US" b="1" dirty="0">
                <a:solidFill>
                  <a:srgbClr val="660066"/>
                </a:solidFill>
              </a:rPr>
              <a:t>Used for human and animal consumption</a:t>
            </a:r>
          </a:p>
          <a:p>
            <a:r>
              <a:rPr lang="en-US" b="1" dirty="0">
                <a:solidFill>
                  <a:srgbClr val="660066"/>
                </a:solidFill>
              </a:rPr>
              <a:t>The Corn Belt is the major region (Ohio to the Dakotas)</a:t>
            </a:r>
          </a:p>
          <a:p>
            <a:r>
              <a:rPr lang="en-US" b="1" dirty="0">
                <a:solidFill>
                  <a:srgbClr val="660066"/>
                </a:solidFill>
              </a:rPr>
              <a:t>Corn subsidies are available from the US government in order to support farmers and control the amount of any given agricultural commodity</a:t>
            </a:r>
          </a:p>
          <a:p>
            <a:r>
              <a:rPr lang="en-US" b="1" dirty="0">
                <a:solidFill>
                  <a:srgbClr val="660066"/>
                </a:solidFill>
              </a:rPr>
              <a:t>Many small and family farms are threatened by rising costs and completion from corporate farms</a:t>
            </a:r>
          </a:p>
          <a:p>
            <a:r>
              <a:rPr lang="en-US" b="1" dirty="0">
                <a:solidFill>
                  <a:srgbClr val="660066"/>
                </a:solidFill>
              </a:rPr>
              <a:t>Soybeans are the second most important crop in the US (mixed commercial)</a:t>
            </a:r>
          </a:p>
          <a:p>
            <a:r>
              <a:rPr lang="en-US" b="1" dirty="0">
                <a:solidFill>
                  <a:srgbClr val="660066"/>
                </a:solidFill>
              </a:rPr>
              <a:t>Produce both human and animal food</a:t>
            </a:r>
          </a:p>
          <a:p>
            <a:r>
              <a:rPr lang="en-US" b="1" dirty="0">
                <a:solidFill>
                  <a:srgbClr val="660066"/>
                </a:solidFill>
              </a:rPr>
              <a:t>Tofu (soybean mild) in Asia and soybean oil in the US are major food</a:t>
            </a:r>
          </a:p>
        </p:txBody>
      </p:sp>
    </p:spTree>
    <p:extLst>
      <p:ext uri="{BB962C8B-B14F-4D97-AF65-F5344CB8AC3E}">
        <p14:creationId xmlns:p14="http://schemas.microsoft.com/office/powerpoint/2010/main" val="2865752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DC71-3854-4543-9167-F35E146BB68D}"/>
              </a:ext>
            </a:extLst>
          </p:cNvPr>
          <p:cNvSpPr>
            <a:spLocks noGrp="1"/>
          </p:cNvSpPr>
          <p:nvPr>
            <p:ph type="title"/>
          </p:nvPr>
        </p:nvSpPr>
        <p:spPr>
          <a:xfrm>
            <a:off x="811652" y="256081"/>
            <a:ext cx="11427502" cy="1242935"/>
          </a:xfrm>
        </p:spPr>
        <p:txBody>
          <a:bodyPr>
            <a:normAutofit/>
          </a:bodyPr>
          <a:lstStyle/>
          <a:p>
            <a:r>
              <a:rPr lang="en-US" sz="2800" b="1" u="sng" dirty="0">
                <a:solidFill>
                  <a:schemeClr val="accent4">
                    <a:lumMod val="75000"/>
                  </a:schemeClr>
                </a:solidFill>
              </a:rPr>
              <a:t>Grain Farming</a:t>
            </a:r>
            <a:r>
              <a:rPr lang="en-US" sz="2800" u="sng" dirty="0"/>
              <a:t>: </a:t>
            </a:r>
            <a:r>
              <a:rPr lang="en-US" sz="2800" dirty="0"/>
              <a:t>The major crop on most farms is grain such as wheat, corn, oats, barley, rice and millet. Commercial grain agriculture grown primarily for consumption by humans </a:t>
            </a:r>
          </a:p>
        </p:txBody>
      </p:sp>
      <p:pic>
        <p:nvPicPr>
          <p:cNvPr id="6" name="Content Placeholder 5">
            <a:extLst>
              <a:ext uri="{FF2B5EF4-FFF2-40B4-BE49-F238E27FC236}">
                <a16:creationId xmlns:a16="http://schemas.microsoft.com/office/drawing/2014/main" id="{55E82D29-E347-4C14-9B83-12A6A08EB459}"/>
              </a:ext>
            </a:extLst>
          </p:cNvPr>
          <p:cNvPicPr>
            <a:picLocks noGrp="1" noChangeAspect="1"/>
          </p:cNvPicPr>
          <p:nvPr>
            <p:ph sz="half" idx="1"/>
          </p:nvPr>
        </p:nvPicPr>
        <p:blipFill>
          <a:blip r:embed="rId2"/>
          <a:stretch>
            <a:fillRect/>
          </a:stretch>
        </p:blipFill>
        <p:spPr>
          <a:xfrm>
            <a:off x="811652" y="1499016"/>
            <a:ext cx="7415764" cy="5358984"/>
          </a:xfrm>
        </p:spPr>
      </p:pic>
      <p:pic>
        <p:nvPicPr>
          <p:cNvPr id="8" name="Content Placeholder 7">
            <a:extLst>
              <a:ext uri="{FF2B5EF4-FFF2-40B4-BE49-F238E27FC236}">
                <a16:creationId xmlns:a16="http://schemas.microsoft.com/office/drawing/2014/main" id="{A7708577-C31F-49BE-BB8C-3AEC946159A1}"/>
              </a:ext>
            </a:extLst>
          </p:cNvPr>
          <p:cNvPicPr>
            <a:picLocks noGrp="1" noChangeAspect="1"/>
          </p:cNvPicPr>
          <p:nvPr>
            <p:ph sz="half" idx="2"/>
          </p:nvPr>
        </p:nvPicPr>
        <p:blipFill>
          <a:blip r:embed="rId3"/>
          <a:stretch>
            <a:fillRect/>
          </a:stretch>
        </p:blipFill>
        <p:spPr>
          <a:xfrm>
            <a:off x="8274570" y="1499017"/>
            <a:ext cx="3917430" cy="5358984"/>
          </a:xfrm>
        </p:spPr>
      </p:pic>
    </p:spTree>
    <p:extLst>
      <p:ext uri="{BB962C8B-B14F-4D97-AF65-F5344CB8AC3E}">
        <p14:creationId xmlns:p14="http://schemas.microsoft.com/office/powerpoint/2010/main" val="3426855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555C-A434-4093-BBAA-6662CB3BF9E1}"/>
              </a:ext>
            </a:extLst>
          </p:cNvPr>
          <p:cNvSpPr>
            <a:spLocks noGrp="1"/>
          </p:cNvSpPr>
          <p:nvPr>
            <p:ph type="title"/>
          </p:nvPr>
        </p:nvSpPr>
        <p:spPr>
          <a:xfrm>
            <a:off x="1371600" y="0"/>
            <a:ext cx="9601200" cy="1113235"/>
          </a:xfrm>
        </p:spPr>
        <p:txBody>
          <a:bodyPr/>
          <a:lstStyle/>
          <a:p>
            <a:endParaRPr lang="en-US" dirty="0"/>
          </a:p>
        </p:txBody>
      </p:sp>
      <p:pic>
        <p:nvPicPr>
          <p:cNvPr id="8" name="Content Placeholder 7">
            <a:extLst>
              <a:ext uri="{FF2B5EF4-FFF2-40B4-BE49-F238E27FC236}">
                <a16:creationId xmlns:a16="http://schemas.microsoft.com/office/drawing/2014/main" id="{F308F595-63C2-497A-8E65-965166C74DEC}"/>
              </a:ext>
            </a:extLst>
          </p:cNvPr>
          <p:cNvPicPr>
            <a:picLocks noGrp="1" noChangeAspect="1"/>
          </p:cNvPicPr>
          <p:nvPr>
            <p:ph sz="half" idx="1"/>
          </p:nvPr>
        </p:nvPicPr>
        <p:blipFill>
          <a:blip r:embed="rId2"/>
          <a:stretch>
            <a:fillRect/>
          </a:stretch>
        </p:blipFill>
        <p:spPr>
          <a:xfrm>
            <a:off x="759656" y="0"/>
            <a:ext cx="5060120" cy="6858000"/>
          </a:xfrm>
        </p:spPr>
      </p:pic>
      <p:pic>
        <p:nvPicPr>
          <p:cNvPr id="10" name="Content Placeholder 9">
            <a:extLst>
              <a:ext uri="{FF2B5EF4-FFF2-40B4-BE49-F238E27FC236}">
                <a16:creationId xmlns:a16="http://schemas.microsoft.com/office/drawing/2014/main" id="{C0BD326B-61AD-41BD-B71E-E1313348980E}"/>
              </a:ext>
            </a:extLst>
          </p:cNvPr>
          <p:cNvPicPr>
            <a:picLocks noGrp="1" noChangeAspect="1"/>
          </p:cNvPicPr>
          <p:nvPr>
            <p:ph sz="half" idx="2"/>
          </p:nvPr>
        </p:nvPicPr>
        <p:blipFill>
          <a:blip r:embed="rId3"/>
          <a:stretch>
            <a:fillRect/>
          </a:stretch>
        </p:blipFill>
        <p:spPr>
          <a:xfrm>
            <a:off x="5922499" y="0"/>
            <a:ext cx="6269502" cy="6857999"/>
          </a:xfrm>
        </p:spPr>
      </p:pic>
    </p:spTree>
    <p:extLst>
      <p:ext uri="{BB962C8B-B14F-4D97-AF65-F5344CB8AC3E}">
        <p14:creationId xmlns:p14="http://schemas.microsoft.com/office/powerpoint/2010/main" val="3333733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B055-8AFB-4E4E-9FAA-F823C3AA4DE9}"/>
              </a:ext>
            </a:extLst>
          </p:cNvPr>
          <p:cNvSpPr>
            <a:spLocks noGrp="1"/>
          </p:cNvSpPr>
          <p:nvPr>
            <p:ph type="title"/>
          </p:nvPr>
        </p:nvSpPr>
        <p:spPr>
          <a:xfrm>
            <a:off x="1371600" y="0"/>
            <a:ext cx="9601200" cy="884420"/>
          </a:xfrm>
        </p:spPr>
        <p:txBody>
          <a:bodyPr/>
          <a:lstStyle/>
          <a:p>
            <a:r>
              <a:rPr lang="en-US" dirty="0"/>
              <a:t>                    </a:t>
            </a:r>
            <a:r>
              <a:rPr lang="en-US" b="1" i="1" u="sng" dirty="0">
                <a:solidFill>
                  <a:srgbClr val="663300"/>
                </a:solidFill>
              </a:rPr>
              <a:t>Grain Farming</a:t>
            </a:r>
          </a:p>
        </p:txBody>
      </p:sp>
      <p:sp>
        <p:nvSpPr>
          <p:cNvPr id="3" name="Content Placeholder 2">
            <a:extLst>
              <a:ext uri="{FF2B5EF4-FFF2-40B4-BE49-F238E27FC236}">
                <a16:creationId xmlns:a16="http://schemas.microsoft.com/office/drawing/2014/main" id="{894B7A4A-7187-4CBE-AC3D-C79114D7B92A}"/>
              </a:ext>
            </a:extLst>
          </p:cNvPr>
          <p:cNvSpPr>
            <a:spLocks noGrp="1"/>
          </p:cNvSpPr>
          <p:nvPr>
            <p:ph sz="half" idx="1"/>
          </p:nvPr>
        </p:nvSpPr>
        <p:spPr>
          <a:xfrm>
            <a:off x="704538" y="884420"/>
            <a:ext cx="5391462" cy="5973579"/>
          </a:xfrm>
        </p:spPr>
        <p:txBody>
          <a:bodyPr>
            <a:normAutofit lnSpcReduction="10000"/>
          </a:bodyPr>
          <a:lstStyle/>
          <a:p>
            <a:r>
              <a:rPr lang="en-US" b="1" dirty="0">
                <a:solidFill>
                  <a:srgbClr val="660066"/>
                </a:solidFill>
              </a:rPr>
              <a:t>Grain is the seed from different types of grasses (wheat, corn, oats, barley, rice, millet, </a:t>
            </a:r>
            <a:r>
              <a:rPr lang="en-US" b="1" dirty="0" err="1">
                <a:solidFill>
                  <a:srgbClr val="660066"/>
                </a:solidFill>
              </a:rPr>
              <a:t>etc</a:t>
            </a:r>
            <a:r>
              <a:rPr lang="en-US" b="1" dirty="0">
                <a:solidFill>
                  <a:srgbClr val="660066"/>
                </a:solidFill>
              </a:rPr>
              <a:t>)</a:t>
            </a:r>
          </a:p>
          <a:p>
            <a:r>
              <a:rPr lang="en-US" b="1" dirty="0">
                <a:solidFill>
                  <a:srgbClr val="660066"/>
                </a:solidFill>
              </a:rPr>
              <a:t>Grain represents the major crop on most farms, these are staple crops (can be the base for feeding an entire civilization)</a:t>
            </a:r>
          </a:p>
          <a:p>
            <a:r>
              <a:rPr lang="en-US" b="1" dirty="0">
                <a:solidFill>
                  <a:srgbClr val="660066"/>
                </a:solidFill>
              </a:rPr>
              <a:t>On grain farms the purpose is not to produce food for animals, but food to sell for humans</a:t>
            </a:r>
          </a:p>
          <a:p>
            <a:r>
              <a:rPr lang="en-US" b="1" dirty="0">
                <a:solidFill>
                  <a:srgbClr val="660066"/>
                </a:solidFill>
              </a:rPr>
              <a:t>Wheat is most important (in grain farming) because of its uses (bread), ease of transport and profitability </a:t>
            </a:r>
          </a:p>
          <a:p>
            <a:r>
              <a:rPr lang="en-US" b="1" dirty="0">
                <a:solidFill>
                  <a:srgbClr val="660066"/>
                </a:solidFill>
              </a:rPr>
              <a:t>The US is the largest commercial producer of grain</a:t>
            </a:r>
          </a:p>
          <a:p>
            <a:r>
              <a:rPr lang="en-US" b="1" dirty="0">
                <a:solidFill>
                  <a:srgbClr val="660066"/>
                </a:solidFill>
              </a:rPr>
              <a:t>All locations are found in areas that are too dry for mixed crop and livestock)</a:t>
            </a:r>
          </a:p>
        </p:txBody>
      </p:sp>
      <p:sp>
        <p:nvSpPr>
          <p:cNvPr id="4" name="Content Placeholder 3">
            <a:extLst>
              <a:ext uri="{FF2B5EF4-FFF2-40B4-BE49-F238E27FC236}">
                <a16:creationId xmlns:a16="http://schemas.microsoft.com/office/drawing/2014/main" id="{5125E167-15DA-460B-9EE9-2524D4D15BDF}"/>
              </a:ext>
            </a:extLst>
          </p:cNvPr>
          <p:cNvSpPr>
            <a:spLocks noGrp="1"/>
          </p:cNvSpPr>
          <p:nvPr>
            <p:ph sz="half" idx="2"/>
          </p:nvPr>
        </p:nvSpPr>
        <p:spPr>
          <a:xfrm>
            <a:off x="6525402" y="884421"/>
            <a:ext cx="5666597" cy="5846164"/>
          </a:xfrm>
        </p:spPr>
        <p:txBody>
          <a:bodyPr>
            <a:normAutofit lnSpcReduction="10000"/>
          </a:bodyPr>
          <a:lstStyle/>
          <a:p>
            <a:r>
              <a:rPr lang="en-US" b="1" dirty="0">
                <a:solidFill>
                  <a:srgbClr val="008000"/>
                </a:solidFill>
              </a:rPr>
              <a:t>Grain Farming in the US</a:t>
            </a:r>
          </a:p>
          <a:p>
            <a:r>
              <a:rPr lang="en-US" b="1" dirty="0">
                <a:solidFill>
                  <a:srgbClr val="008000"/>
                </a:solidFill>
              </a:rPr>
              <a:t>Most US grain comes from winter and spring wheat</a:t>
            </a:r>
          </a:p>
          <a:p>
            <a:r>
              <a:rPr lang="en-US" b="1" dirty="0">
                <a:solidFill>
                  <a:srgbClr val="008000"/>
                </a:solidFill>
              </a:rPr>
              <a:t>Most wheat farms are large and heavily reliant on machinery</a:t>
            </a:r>
          </a:p>
          <a:p>
            <a:r>
              <a:rPr lang="en-US" b="1" dirty="0">
                <a:solidFill>
                  <a:srgbClr val="008000"/>
                </a:solidFill>
              </a:rPr>
              <a:t>The reaper was the first machine to cut the grain</a:t>
            </a:r>
          </a:p>
          <a:p>
            <a:r>
              <a:rPr lang="en-US" b="1" dirty="0">
                <a:solidFill>
                  <a:srgbClr val="008000"/>
                </a:solidFill>
              </a:rPr>
              <a:t>The combine has replaced the reaper because it can reap, thresh and clean the grain</a:t>
            </a:r>
          </a:p>
          <a:p>
            <a:r>
              <a:rPr lang="en-US" b="1" dirty="0">
                <a:solidFill>
                  <a:srgbClr val="008000"/>
                </a:solidFill>
              </a:rPr>
              <a:t>The workload on a grain farm depends on the season of planting</a:t>
            </a:r>
          </a:p>
          <a:p>
            <a:r>
              <a:rPr lang="en-US" b="1" dirty="0">
                <a:solidFill>
                  <a:srgbClr val="008000"/>
                </a:solidFill>
              </a:rPr>
              <a:t>Wheat is the largest export crop worldwide with about 50% coming from the US and Canada (large scale grain farms)</a:t>
            </a:r>
          </a:p>
          <a:p>
            <a:r>
              <a:rPr lang="en-US" b="1" dirty="0">
                <a:solidFill>
                  <a:srgbClr val="008000"/>
                </a:solidFill>
              </a:rPr>
              <a:t>The North American </a:t>
            </a:r>
            <a:r>
              <a:rPr lang="en-US" b="1" dirty="0" err="1">
                <a:solidFill>
                  <a:srgbClr val="008000"/>
                </a:solidFill>
              </a:rPr>
              <a:t>prarire</a:t>
            </a:r>
            <a:r>
              <a:rPr lang="en-US" b="1" dirty="0">
                <a:solidFill>
                  <a:srgbClr val="008000"/>
                </a:solidFill>
              </a:rPr>
              <a:t> states are such big producers that they are known as the “World’s Breadbasket </a:t>
            </a:r>
          </a:p>
          <a:p>
            <a:endParaRPr lang="en-US" dirty="0"/>
          </a:p>
        </p:txBody>
      </p:sp>
    </p:spTree>
    <p:extLst>
      <p:ext uri="{BB962C8B-B14F-4D97-AF65-F5344CB8AC3E}">
        <p14:creationId xmlns:p14="http://schemas.microsoft.com/office/powerpoint/2010/main" val="227694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FAF9-3C47-4962-B607-6FF261091840}"/>
              </a:ext>
            </a:extLst>
          </p:cNvPr>
          <p:cNvSpPr>
            <a:spLocks noGrp="1"/>
          </p:cNvSpPr>
          <p:nvPr>
            <p:ph type="title"/>
          </p:nvPr>
        </p:nvSpPr>
        <p:spPr>
          <a:xfrm>
            <a:off x="1371600" y="112542"/>
            <a:ext cx="9601200" cy="878058"/>
          </a:xfrm>
        </p:spPr>
        <p:txBody>
          <a:bodyPr/>
          <a:lstStyle/>
          <a:p>
            <a:endParaRPr lang="en-US" dirty="0"/>
          </a:p>
        </p:txBody>
      </p:sp>
      <p:pic>
        <p:nvPicPr>
          <p:cNvPr id="5" name="Content Placeholder 4">
            <a:extLst>
              <a:ext uri="{FF2B5EF4-FFF2-40B4-BE49-F238E27FC236}">
                <a16:creationId xmlns:a16="http://schemas.microsoft.com/office/drawing/2014/main" id="{864AE741-B763-46F2-A9D0-BF9AA4BB7710}"/>
              </a:ext>
            </a:extLst>
          </p:cNvPr>
          <p:cNvPicPr>
            <a:picLocks noGrp="1" noChangeAspect="1"/>
          </p:cNvPicPr>
          <p:nvPr>
            <p:ph idx="1"/>
          </p:nvPr>
        </p:nvPicPr>
        <p:blipFill>
          <a:blip r:embed="rId2"/>
          <a:stretch>
            <a:fillRect/>
          </a:stretch>
        </p:blipFill>
        <p:spPr>
          <a:xfrm>
            <a:off x="717453" y="112542"/>
            <a:ext cx="11474548" cy="6632916"/>
          </a:xfrm>
        </p:spPr>
      </p:pic>
    </p:spTree>
    <p:extLst>
      <p:ext uri="{BB962C8B-B14F-4D97-AF65-F5344CB8AC3E}">
        <p14:creationId xmlns:p14="http://schemas.microsoft.com/office/powerpoint/2010/main" val="19855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11EB-8125-44CE-A2C8-3B10F35B2345}"/>
              </a:ext>
            </a:extLst>
          </p:cNvPr>
          <p:cNvSpPr>
            <a:spLocks noGrp="1"/>
          </p:cNvSpPr>
          <p:nvPr>
            <p:ph type="title"/>
          </p:nvPr>
        </p:nvSpPr>
        <p:spPr>
          <a:xfrm>
            <a:off x="1371600" y="0"/>
            <a:ext cx="9601200" cy="821635"/>
          </a:xfrm>
        </p:spPr>
        <p:txBody>
          <a:bodyPr/>
          <a:lstStyle/>
          <a:p>
            <a:r>
              <a:rPr lang="en-US" dirty="0"/>
              <a:t>           Agriculture – Where it Begins</a:t>
            </a:r>
          </a:p>
        </p:txBody>
      </p:sp>
      <p:pic>
        <p:nvPicPr>
          <p:cNvPr id="6" name="Content Placeholder 5">
            <a:extLst>
              <a:ext uri="{FF2B5EF4-FFF2-40B4-BE49-F238E27FC236}">
                <a16:creationId xmlns:a16="http://schemas.microsoft.com/office/drawing/2014/main" id="{69A5FBD1-7C5E-4303-AE71-7B52B979F1BC}"/>
              </a:ext>
            </a:extLst>
          </p:cNvPr>
          <p:cNvPicPr>
            <a:picLocks noGrp="1" noChangeAspect="1"/>
          </p:cNvPicPr>
          <p:nvPr>
            <p:ph sz="half" idx="1"/>
          </p:nvPr>
        </p:nvPicPr>
        <p:blipFill>
          <a:blip r:embed="rId2"/>
          <a:stretch>
            <a:fillRect/>
          </a:stretch>
        </p:blipFill>
        <p:spPr>
          <a:xfrm>
            <a:off x="702366" y="1099930"/>
            <a:ext cx="5393634" cy="5645427"/>
          </a:xfrm>
        </p:spPr>
      </p:pic>
      <p:pic>
        <p:nvPicPr>
          <p:cNvPr id="8" name="Content Placeholder 7">
            <a:extLst>
              <a:ext uri="{FF2B5EF4-FFF2-40B4-BE49-F238E27FC236}">
                <a16:creationId xmlns:a16="http://schemas.microsoft.com/office/drawing/2014/main" id="{BE0C4C9A-F56D-483B-91E7-51677A438C23}"/>
              </a:ext>
            </a:extLst>
          </p:cNvPr>
          <p:cNvPicPr>
            <a:picLocks noGrp="1" noChangeAspect="1"/>
          </p:cNvPicPr>
          <p:nvPr>
            <p:ph sz="half" idx="2"/>
          </p:nvPr>
        </p:nvPicPr>
        <p:blipFill>
          <a:blip r:embed="rId3"/>
          <a:stretch>
            <a:fillRect/>
          </a:stretch>
        </p:blipFill>
        <p:spPr>
          <a:xfrm>
            <a:off x="6372227" y="1099930"/>
            <a:ext cx="5819774" cy="5645426"/>
          </a:xfrm>
        </p:spPr>
      </p:pic>
    </p:spTree>
    <p:extLst>
      <p:ext uri="{BB962C8B-B14F-4D97-AF65-F5344CB8AC3E}">
        <p14:creationId xmlns:p14="http://schemas.microsoft.com/office/powerpoint/2010/main" val="2913063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51D4-2AEF-4EA6-9775-6D907319F36C}"/>
              </a:ext>
            </a:extLst>
          </p:cNvPr>
          <p:cNvSpPr>
            <a:spLocks noGrp="1"/>
          </p:cNvSpPr>
          <p:nvPr>
            <p:ph type="title"/>
          </p:nvPr>
        </p:nvSpPr>
        <p:spPr>
          <a:xfrm>
            <a:off x="6957391" y="106018"/>
            <a:ext cx="5128591" cy="887895"/>
          </a:xfrm>
        </p:spPr>
        <p:txBody>
          <a:bodyPr>
            <a:normAutofit/>
          </a:bodyPr>
          <a:lstStyle/>
          <a:p>
            <a:r>
              <a:rPr lang="en-US" dirty="0"/>
              <a:t>  Livestock Ranching</a:t>
            </a:r>
          </a:p>
        </p:txBody>
      </p:sp>
      <p:pic>
        <p:nvPicPr>
          <p:cNvPr id="8" name="Content Placeholder 7">
            <a:extLst>
              <a:ext uri="{FF2B5EF4-FFF2-40B4-BE49-F238E27FC236}">
                <a16:creationId xmlns:a16="http://schemas.microsoft.com/office/drawing/2014/main" id="{D25E0C8E-6605-4983-9C5C-59F0F9E7115D}"/>
              </a:ext>
            </a:extLst>
          </p:cNvPr>
          <p:cNvPicPr>
            <a:picLocks noGrp="1" noChangeAspect="1"/>
          </p:cNvPicPr>
          <p:nvPr>
            <p:ph sz="half" idx="1"/>
          </p:nvPr>
        </p:nvPicPr>
        <p:blipFill>
          <a:blip r:embed="rId2"/>
          <a:stretch>
            <a:fillRect/>
          </a:stretch>
        </p:blipFill>
        <p:spPr>
          <a:xfrm>
            <a:off x="768626" y="106018"/>
            <a:ext cx="6003235" cy="6645964"/>
          </a:xfrm>
        </p:spPr>
      </p:pic>
      <p:pic>
        <p:nvPicPr>
          <p:cNvPr id="10" name="Content Placeholder 9">
            <a:extLst>
              <a:ext uri="{FF2B5EF4-FFF2-40B4-BE49-F238E27FC236}">
                <a16:creationId xmlns:a16="http://schemas.microsoft.com/office/drawing/2014/main" id="{60CA1297-E825-4C6C-96EE-C116B8B0C562}"/>
              </a:ext>
            </a:extLst>
          </p:cNvPr>
          <p:cNvPicPr>
            <a:picLocks noGrp="1" noChangeAspect="1"/>
          </p:cNvPicPr>
          <p:nvPr>
            <p:ph sz="half" idx="2"/>
          </p:nvPr>
        </p:nvPicPr>
        <p:blipFill>
          <a:blip r:embed="rId3"/>
          <a:stretch>
            <a:fillRect/>
          </a:stretch>
        </p:blipFill>
        <p:spPr>
          <a:xfrm>
            <a:off x="6771861" y="993914"/>
            <a:ext cx="5420139" cy="5758068"/>
          </a:xfrm>
        </p:spPr>
      </p:pic>
    </p:spTree>
    <p:extLst>
      <p:ext uri="{BB962C8B-B14F-4D97-AF65-F5344CB8AC3E}">
        <p14:creationId xmlns:p14="http://schemas.microsoft.com/office/powerpoint/2010/main" val="1841998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51D4-2AEF-4EA6-9775-6D907319F36C}"/>
              </a:ext>
            </a:extLst>
          </p:cNvPr>
          <p:cNvSpPr>
            <a:spLocks noGrp="1"/>
          </p:cNvSpPr>
          <p:nvPr>
            <p:ph type="title"/>
          </p:nvPr>
        </p:nvSpPr>
        <p:spPr>
          <a:xfrm>
            <a:off x="7254240" y="106018"/>
            <a:ext cx="4815840" cy="2119022"/>
          </a:xfrm>
        </p:spPr>
        <p:txBody>
          <a:bodyPr>
            <a:normAutofit fontScale="90000"/>
          </a:bodyPr>
          <a:lstStyle/>
          <a:p>
            <a:r>
              <a:rPr lang="en-US" sz="2000" b="1" u="sng" dirty="0">
                <a:solidFill>
                  <a:srgbClr val="FF3300"/>
                </a:solidFill>
              </a:rPr>
              <a:t>Livestock Ranching </a:t>
            </a:r>
            <a:r>
              <a:rPr lang="en-US" sz="2000" b="1" dirty="0"/>
              <a:t>is an agricultural activity that takes place over large expanses of land and is an example of extensive commercial agriculture. Additionally, it doesn’t require a large amount of human labor or capital inputs </a:t>
            </a:r>
            <a:br>
              <a:rPr lang="en-US" b="1" dirty="0"/>
            </a:br>
            <a:r>
              <a:rPr lang="en-US" sz="1300" dirty="0"/>
              <a:t>The </a:t>
            </a:r>
            <a:r>
              <a:rPr lang="en-US" sz="1300" dirty="0" err="1"/>
              <a:t>Meatrix</a:t>
            </a:r>
            <a:r>
              <a:rPr lang="en-US" sz="1300" dirty="0"/>
              <a:t> 5 min  : </a:t>
            </a:r>
            <a:r>
              <a:rPr lang="en-US" sz="1300" dirty="0">
                <a:hlinkClick r:id="rId2"/>
              </a:rPr>
              <a:t>https://www.youtube.com/watch?v=K7K-9sTRLjg&amp;list=PL1dypOvTBU5mj_ReP49ArIFjeARtD_PaL</a:t>
            </a:r>
            <a:br>
              <a:rPr lang="en-US" sz="1300" dirty="0"/>
            </a:br>
            <a:endParaRPr lang="en-US" sz="1300" dirty="0"/>
          </a:p>
        </p:txBody>
      </p:sp>
      <p:pic>
        <p:nvPicPr>
          <p:cNvPr id="8" name="Content Placeholder 7">
            <a:extLst>
              <a:ext uri="{FF2B5EF4-FFF2-40B4-BE49-F238E27FC236}">
                <a16:creationId xmlns:a16="http://schemas.microsoft.com/office/drawing/2014/main" id="{D25E0C8E-6605-4983-9C5C-59F0F9E7115D}"/>
              </a:ext>
            </a:extLst>
          </p:cNvPr>
          <p:cNvPicPr>
            <a:picLocks noGrp="1" noChangeAspect="1"/>
          </p:cNvPicPr>
          <p:nvPr>
            <p:ph sz="half" idx="1"/>
          </p:nvPr>
        </p:nvPicPr>
        <p:blipFill>
          <a:blip r:embed="rId3"/>
          <a:stretch>
            <a:fillRect/>
          </a:stretch>
        </p:blipFill>
        <p:spPr>
          <a:xfrm>
            <a:off x="768626" y="106018"/>
            <a:ext cx="6333213" cy="6645964"/>
          </a:xfrm>
        </p:spPr>
      </p:pic>
      <p:sp>
        <p:nvSpPr>
          <p:cNvPr id="4" name="Content Placeholder 3">
            <a:extLst>
              <a:ext uri="{FF2B5EF4-FFF2-40B4-BE49-F238E27FC236}">
                <a16:creationId xmlns:a16="http://schemas.microsoft.com/office/drawing/2014/main" id="{5E8B7915-135E-4E59-827F-3936ED903F2A}"/>
              </a:ext>
            </a:extLst>
          </p:cNvPr>
          <p:cNvSpPr>
            <a:spLocks noGrp="1"/>
          </p:cNvSpPr>
          <p:nvPr>
            <p:ph sz="half" idx="2"/>
          </p:nvPr>
        </p:nvSpPr>
        <p:spPr>
          <a:xfrm>
            <a:off x="7254239" y="1934817"/>
            <a:ext cx="4815840" cy="4817165"/>
          </a:xfrm>
        </p:spPr>
        <p:txBody>
          <a:bodyPr/>
          <a:lstStyle/>
          <a:p>
            <a:r>
              <a:rPr lang="en-US" b="1" u="sng" dirty="0">
                <a:solidFill>
                  <a:srgbClr val="C00000"/>
                </a:solidFill>
              </a:rPr>
              <a:t>The invention of Barbed </a:t>
            </a:r>
            <a:r>
              <a:rPr lang="en-US" b="1" u="sng" dirty="0">
                <a:solidFill>
                  <a:schemeClr val="tx1"/>
                </a:solidFill>
              </a:rPr>
              <a:t>Wire </a:t>
            </a:r>
            <a:r>
              <a:rPr lang="en-US" b="1" dirty="0">
                <a:solidFill>
                  <a:srgbClr val="660066"/>
                </a:solidFill>
              </a:rPr>
              <a:t>in the late 1800s that changed the geography of cattle ranching.</a:t>
            </a:r>
            <a:br>
              <a:rPr lang="en-US" b="1" dirty="0">
                <a:solidFill>
                  <a:srgbClr val="660066"/>
                </a:solidFill>
              </a:rPr>
            </a:br>
            <a:r>
              <a:rPr lang="en-US" b="1" dirty="0">
                <a:solidFill>
                  <a:srgbClr val="660066"/>
                </a:solidFill>
              </a:rPr>
              <a:t>Farmers began to fence off their fields to protect them from being destroyed by livestock. This limited access to grazing land.  Barbed wire limited the open range and in turn limited the freedom of ranchers and cowboys and started many fights over land. </a:t>
            </a:r>
            <a:r>
              <a:rPr lang="en-US" b="1" dirty="0">
                <a:solidFill>
                  <a:schemeClr val="tx1"/>
                </a:solidFill>
              </a:rPr>
              <a:t>Longhorns</a:t>
            </a:r>
            <a:r>
              <a:rPr lang="en-US" b="1" dirty="0">
                <a:solidFill>
                  <a:srgbClr val="660066"/>
                </a:solidFill>
              </a:rPr>
              <a:t> were the original US cattle but were replaced by European varieties with better mean</a:t>
            </a:r>
            <a:endParaRPr lang="en-US" dirty="0"/>
          </a:p>
        </p:txBody>
      </p:sp>
    </p:spTree>
    <p:extLst>
      <p:ext uri="{BB962C8B-B14F-4D97-AF65-F5344CB8AC3E}">
        <p14:creationId xmlns:p14="http://schemas.microsoft.com/office/powerpoint/2010/main" val="2205905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9C30-D803-494A-9DA4-4680DC7234EE}"/>
              </a:ext>
            </a:extLst>
          </p:cNvPr>
          <p:cNvSpPr>
            <a:spLocks noGrp="1"/>
          </p:cNvSpPr>
          <p:nvPr>
            <p:ph type="title"/>
          </p:nvPr>
        </p:nvSpPr>
        <p:spPr>
          <a:xfrm>
            <a:off x="1023562" y="0"/>
            <a:ext cx="10493524" cy="990600"/>
          </a:xfrm>
        </p:spPr>
        <p:txBody>
          <a:bodyPr vert="horz" lIns="91440" tIns="45720" rIns="91440" bIns="45720" rtlCol="0" anchor="t">
            <a:normAutofit/>
          </a:bodyPr>
          <a:lstStyle/>
          <a:p>
            <a:r>
              <a:rPr lang="en-US" b="1" dirty="0"/>
              <a:t>                   </a:t>
            </a:r>
            <a:r>
              <a:rPr lang="en-US" b="1" u="sng" dirty="0">
                <a:solidFill>
                  <a:srgbClr val="663300"/>
                </a:solidFill>
              </a:rPr>
              <a:t>Livestock Ranching</a:t>
            </a:r>
            <a:endParaRPr lang="en-US" dirty="0">
              <a:solidFill>
                <a:srgbClr val="663300"/>
              </a:solidFill>
            </a:endParaRPr>
          </a:p>
        </p:txBody>
      </p:sp>
      <p:sp>
        <p:nvSpPr>
          <p:cNvPr id="3" name="Content Placeholder 2">
            <a:extLst>
              <a:ext uri="{FF2B5EF4-FFF2-40B4-BE49-F238E27FC236}">
                <a16:creationId xmlns:a16="http://schemas.microsoft.com/office/drawing/2014/main" id="{B0D63D98-66D4-49C6-8745-AF03DB292743}"/>
              </a:ext>
            </a:extLst>
          </p:cNvPr>
          <p:cNvSpPr>
            <a:spLocks noGrp="1"/>
          </p:cNvSpPr>
          <p:nvPr>
            <p:ph sz="half" idx="1"/>
          </p:nvPr>
        </p:nvSpPr>
        <p:spPr>
          <a:xfrm>
            <a:off x="822959" y="807720"/>
            <a:ext cx="7316700" cy="6156960"/>
          </a:xfrm>
        </p:spPr>
        <p:txBody>
          <a:bodyPr vert="horz" lIns="91440" tIns="45720" rIns="91440" bIns="45720" rtlCol="0">
            <a:noAutofit/>
          </a:bodyPr>
          <a:lstStyle/>
          <a:p>
            <a:r>
              <a:rPr lang="en-US" sz="2400" b="1" u="sng" dirty="0">
                <a:solidFill>
                  <a:srgbClr val="008000"/>
                </a:solidFill>
              </a:rPr>
              <a:t>Livestock Ranching </a:t>
            </a:r>
            <a:r>
              <a:rPr lang="en-US" sz="2400" b="1" dirty="0">
                <a:solidFill>
                  <a:srgbClr val="008000"/>
                </a:solidFill>
              </a:rPr>
              <a:t>is an agricultural activity that takes place over large expanses of land and is an example of extensive commercial agriculture. Additionally, it doesn’t require a large amount of human labor or capital inputs</a:t>
            </a:r>
          </a:p>
          <a:p>
            <a:r>
              <a:rPr lang="en-US" sz="2400" b="1" dirty="0">
                <a:solidFill>
                  <a:srgbClr val="002060"/>
                </a:solidFill>
              </a:rPr>
              <a:t>Ranching takes place in the drier climates across the globe where wide expanses of land that are not very good for cultivation exist.  </a:t>
            </a:r>
          </a:p>
          <a:p>
            <a:r>
              <a:rPr lang="en-US" sz="2400" b="1" dirty="0">
                <a:solidFill>
                  <a:srgbClr val="A50021"/>
                </a:solidFill>
              </a:rPr>
              <a:t>Livestock Ranching and Pastoral Nomadism both exist in environments too harsh for crop production</a:t>
            </a:r>
          </a:p>
          <a:p>
            <a:r>
              <a:rPr lang="en-US" sz="2400" b="1" dirty="0">
                <a:solidFill>
                  <a:srgbClr val="660066"/>
                </a:solidFill>
              </a:rPr>
              <a:t>The largest cattle markets were located in Chicago and herds were  move their by foot and then on cattle cars (railroads) </a:t>
            </a:r>
          </a:p>
          <a:p>
            <a:r>
              <a:rPr lang="en-US" b="1" dirty="0">
                <a:solidFill>
                  <a:schemeClr val="accent5">
                    <a:lumMod val="50000"/>
                  </a:schemeClr>
                </a:solidFill>
              </a:rPr>
              <a:t>In recent years Livestock Ranching has been most responsible for deforestation of the rain forest in parts of Central and South America?</a:t>
            </a:r>
            <a:br>
              <a:rPr lang="en-US" sz="2400" b="1" dirty="0"/>
            </a:br>
            <a:endParaRPr lang="en-US" sz="2400" dirty="0"/>
          </a:p>
        </p:txBody>
      </p:sp>
      <p:pic>
        <p:nvPicPr>
          <p:cNvPr id="6" name="Content Placeholder 5">
            <a:extLst>
              <a:ext uri="{FF2B5EF4-FFF2-40B4-BE49-F238E27FC236}">
                <a16:creationId xmlns:a16="http://schemas.microsoft.com/office/drawing/2014/main" id="{1E5D9461-37E1-482C-8054-69A8CB7EE693}"/>
              </a:ext>
            </a:extLst>
          </p:cNvPr>
          <p:cNvPicPr>
            <a:picLocks noGrp="1" noChangeAspect="1"/>
          </p:cNvPicPr>
          <p:nvPr>
            <p:ph sz="half" idx="2"/>
          </p:nvPr>
        </p:nvPicPr>
        <p:blipFill>
          <a:blip r:embed="rId2"/>
          <a:stretch>
            <a:fillRect/>
          </a:stretch>
        </p:blipFill>
        <p:spPr>
          <a:xfrm>
            <a:off x="8259580" y="807720"/>
            <a:ext cx="3932420" cy="5852160"/>
          </a:xfrm>
          <a:prstGeom prst="rect">
            <a:avLst/>
          </a:prstGeom>
        </p:spPr>
      </p:pic>
    </p:spTree>
    <p:extLst>
      <p:ext uri="{BB962C8B-B14F-4D97-AF65-F5344CB8AC3E}">
        <p14:creationId xmlns:p14="http://schemas.microsoft.com/office/powerpoint/2010/main" val="1107751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DCEB-ED4E-4A8C-AC9A-55B4E2ABDAD8}"/>
              </a:ext>
            </a:extLst>
          </p:cNvPr>
          <p:cNvSpPr>
            <a:spLocks noGrp="1"/>
          </p:cNvSpPr>
          <p:nvPr>
            <p:ph type="title"/>
          </p:nvPr>
        </p:nvSpPr>
        <p:spPr>
          <a:xfrm>
            <a:off x="1371600" y="119921"/>
            <a:ext cx="9601200" cy="779489"/>
          </a:xfrm>
        </p:spPr>
        <p:txBody>
          <a:bodyPr/>
          <a:lstStyle/>
          <a:p>
            <a:r>
              <a:rPr lang="en-US" dirty="0"/>
              <a:t>                          </a:t>
            </a:r>
            <a:r>
              <a:rPr lang="en-US" b="1" i="1" u="sng" dirty="0"/>
              <a:t>Feed Lots</a:t>
            </a:r>
          </a:p>
        </p:txBody>
      </p:sp>
      <p:sp>
        <p:nvSpPr>
          <p:cNvPr id="3" name="Content Placeholder 2">
            <a:extLst>
              <a:ext uri="{FF2B5EF4-FFF2-40B4-BE49-F238E27FC236}">
                <a16:creationId xmlns:a16="http://schemas.microsoft.com/office/drawing/2014/main" id="{7C724C84-17F8-4F6A-A371-9987D8271EC4}"/>
              </a:ext>
            </a:extLst>
          </p:cNvPr>
          <p:cNvSpPr>
            <a:spLocks noGrp="1"/>
          </p:cNvSpPr>
          <p:nvPr>
            <p:ph sz="half" idx="1"/>
          </p:nvPr>
        </p:nvSpPr>
        <p:spPr>
          <a:xfrm>
            <a:off x="779489" y="1199213"/>
            <a:ext cx="5745136" cy="5538866"/>
          </a:xfrm>
        </p:spPr>
        <p:txBody>
          <a:bodyPr>
            <a:normAutofit lnSpcReduction="10000"/>
          </a:bodyPr>
          <a:lstStyle/>
          <a:p>
            <a:r>
              <a:rPr lang="en-US" sz="2400" b="1" u="sng" dirty="0">
                <a:solidFill>
                  <a:srgbClr val="7030A0"/>
                </a:solidFill>
              </a:rPr>
              <a:t>Advantages of cattle feedlots over traditional methods of livestock ranching, moving the cattle around</a:t>
            </a:r>
          </a:p>
          <a:p>
            <a:pPr lvl="0" fontAlgn="base"/>
            <a:r>
              <a:rPr lang="en-US" sz="2400" b="1" dirty="0">
                <a:solidFill>
                  <a:schemeClr val="tx1"/>
                </a:solidFill>
              </a:rPr>
              <a:t>Feedlots combine a number of steps in the meat packing industry in one location. </a:t>
            </a:r>
          </a:p>
          <a:p>
            <a:pPr lvl="0" fontAlgn="base"/>
            <a:r>
              <a:rPr lang="en-US" sz="2400" b="1" dirty="0">
                <a:solidFill>
                  <a:srgbClr val="7030A0"/>
                </a:solidFill>
              </a:rPr>
              <a:t>Feedlots are more efficient at adding weight to cattle. </a:t>
            </a:r>
          </a:p>
          <a:p>
            <a:pPr lvl="0" fontAlgn="base"/>
            <a:r>
              <a:rPr lang="en-US" sz="2400" b="1" dirty="0">
                <a:solidFill>
                  <a:schemeClr val="tx1"/>
                </a:solidFill>
              </a:rPr>
              <a:t>Feedlots reduce transportation costs of cattle prior to being slaughtered</a:t>
            </a:r>
            <a:r>
              <a:rPr lang="en-US" sz="2400" b="1" dirty="0">
                <a:solidFill>
                  <a:srgbClr val="7030A0"/>
                </a:solidFill>
              </a:rPr>
              <a:t>. </a:t>
            </a:r>
          </a:p>
          <a:p>
            <a:pPr lvl="0" fontAlgn="base"/>
            <a:r>
              <a:rPr lang="en-US" sz="2400" b="1" dirty="0">
                <a:solidFill>
                  <a:srgbClr val="7030A0"/>
                </a:solidFill>
              </a:rPr>
              <a:t>Feedlots reduce transportation costs of the finished product</a:t>
            </a:r>
          </a:p>
          <a:p>
            <a:pPr lvl="0" fontAlgn="base"/>
            <a:r>
              <a:rPr lang="en-US" sz="2400" b="1" dirty="0">
                <a:solidFill>
                  <a:schemeClr val="tx1"/>
                </a:solidFill>
              </a:rPr>
              <a:t>Because feedlots use a smaller amount of land compared to cattle ranching costs are minimized</a:t>
            </a:r>
            <a:endParaRPr lang="en-US" sz="2400" dirty="0">
              <a:solidFill>
                <a:schemeClr val="tx1"/>
              </a:solidFill>
            </a:endParaRPr>
          </a:p>
        </p:txBody>
      </p:sp>
      <p:pic>
        <p:nvPicPr>
          <p:cNvPr id="6" name="Content Placeholder 5">
            <a:extLst>
              <a:ext uri="{FF2B5EF4-FFF2-40B4-BE49-F238E27FC236}">
                <a16:creationId xmlns:a16="http://schemas.microsoft.com/office/drawing/2014/main" id="{0CB9180C-1EFD-4698-B9AC-E813AD46E2CA}"/>
              </a:ext>
            </a:extLst>
          </p:cNvPr>
          <p:cNvPicPr>
            <a:picLocks noGrp="1" noChangeAspect="1"/>
          </p:cNvPicPr>
          <p:nvPr>
            <p:ph sz="half" idx="2"/>
          </p:nvPr>
        </p:nvPicPr>
        <p:blipFill>
          <a:blip r:embed="rId2"/>
          <a:stretch>
            <a:fillRect/>
          </a:stretch>
        </p:blipFill>
        <p:spPr>
          <a:xfrm>
            <a:off x="6524625" y="1199213"/>
            <a:ext cx="5527467" cy="5538866"/>
          </a:xfrm>
        </p:spPr>
      </p:pic>
    </p:spTree>
    <p:extLst>
      <p:ext uri="{BB962C8B-B14F-4D97-AF65-F5344CB8AC3E}">
        <p14:creationId xmlns:p14="http://schemas.microsoft.com/office/powerpoint/2010/main" val="3306484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5390-DDBB-4B1B-8001-CB81A340620B}"/>
              </a:ext>
            </a:extLst>
          </p:cNvPr>
          <p:cNvSpPr>
            <a:spLocks noGrp="1"/>
          </p:cNvSpPr>
          <p:nvPr>
            <p:ph type="title"/>
          </p:nvPr>
        </p:nvSpPr>
        <p:spPr>
          <a:xfrm>
            <a:off x="929390" y="104931"/>
            <a:ext cx="10987790" cy="1004341"/>
          </a:xfrm>
        </p:spPr>
        <p:txBody>
          <a:bodyPr/>
          <a:lstStyle/>
          <a:p>
            <a:r>
              <a:rPr lang="en-US" dirty="0"/>
              <a:t>                               </a:t>
            </a:r>
            <a:r>
              <a:rPr lang="en-US" b="1" i="1" u="sng" dirty="0"/>
              <a:t>Feed Lots</a:t>
            </a:r>
          </a:p>
        </p:txBody>
      </p:sp>
      <p:pic>
        <p:nvPicPr>
          <p:cNvPr id="6" name="Content Placeholder 5">
            <a:extLst>
              <a:ext uri="{FF2B5EF4-FFF2-40B4-BE49-F238E27FC236}">
                <a16:creationId xmlns:a16="http://schemas.microsoft.com/office/drawing/2014/main" id="{52EB7F7F-7ECC-4CDF-9DB8-ACE6A73EEFC7}"/>
              </a:ext>
            </a:extLst>
          </p:cNvPr>
          <p:cNvPicPr>
            <a:picLocks noGrp="1" noChangeAspect="1"/>
          </p:cNvPicPr>
          <p:nvPr>
            <p:ph sz="half" idx="1"/>
          </p:nvPr>
        </p:nvPicPr>
        <p:blipFill>
          <a:blip r:embed="rId2"/>
          <a:stretch>
            <a:fillRect/>
          </a:stretch>
        </p:blipFill>
        <p:spPr>
          <a:xfrm>
            <a:off x="779490" y="1109273"/>
            <a:ext cx="5040286" cy="5441430"/>
          </a:xfrm>
        </p:spPr>
      </p:pic>
      <p:sp>
        <p:nvSpPr>
          <p:cNvPr id="4" name="Content Placeholder 3">
            <a:extLst>
              <a:ext uri="{FF2B5EF4-FFF2-40B4-BE49-F238E27FC236}">
                <a16:creationId xmlns:a16="http://schemas.microsoft.com/office/drawing/2014/main" id="{826D34F3-C147-4A1C-B44B-3445A4DAD487}"/>
              </a:ext>
            </a:extLst>
          </p:cNvPr>
          <p:cNvSpPr>
            <a:spLocks noGrp="1"/>
          </p:cNvSpPr>
          <p:nvPr>
            <p:ph sz="half" idx="2"/>
          </p:nvPr>
        </p:nvSpPr>
        <p:spPr>
          <a:xfrm>
            <a:off x="5936106" y="1004341"/>
            <a:ext cx="6255894" cy="5748728"/>
          </a:xfrm>
        </p:spPr>
        <p:txBody>
          <a:bodyPr>
            <a:normAutofit/>
          </a:bodyPr>
          <a:lstStyle/>
          <a:p>
            <a:r>
              <a:rPr lang="en-US" b="1" dirty="0">
                <a:solidFill>
                  <a:srgbClr val="000099"/>
                </a:solidFill>
              </a:rPr>
              <a:t>Many feed fattening farms (feedlots) have located in the southeast and west of the United States because of  proximity to growing markets in the south and west. And less severe weather. </a:t>
            </a:r>
          </a:p>
          <a:p>
            <a:r>
              <a:rPr lang="en-US" b="1" dirty="0">
                <a:solidFill>
                  <a:srgbClr val="006600"/>
                </a:solidFill>
              </a:rPr>
              <a:t>The greatest concentration of cattle feedlots, where cattle are fattened in a mechanized, factory-like process, exists in a corridor from South Dakota to Texas. Feedlots are also found in large numbers in Washington, Utah, Idaho, and Arizona. Some feedlots can hold more than 1 million head of cattle</a:t>
            </a:r>
          </a:p>
          <a:p>
            <a:r>
              <a:rPr lang="en-US" b="1" dirty="0">
                <a:solidFill>
                  <a:srgbClr val="663300"/>
                </a:solidFill>
              </a:rPr>
              <a:t>Cattle Methane Production Through Digestion As cattle digest their food (grain or grass), their ruminant digestive systems produce methane, a greenhouse gas. Cattle release this methane primarily by belching, though also to a lesser extent through flatulence</a:t>
            </a:r>
          </a:p>
          <a:p>
            <a:endParaRPr lang="en-US" dirty="0"/>
          </a:p>
        </p:txBody>
      </p:sp>
    </p:spTree>
    <p:extLst>
      <p:ext uri="{BB962C8B-B14F-4D97-AF65-F5344CB8AC3E}">
        <p14:creationId xmlns:p14="http://schemas.microsoft.com/office/powerpoint/2010/main" val="3728388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CFCB-D3A9-47EF-97C7-4139DF30E315}"/>
              </a:ext>
            </a:extLst>
          </p:cNvPr>
          <p:cNvSpPr>
            <a:spLocks noGrp="1"/>
          </p:cNvSpPr>
          <p:nvPr>
            <p:ph type="title"/>
          </p:nvPr>
        </p:nvSpPr>
        <p:spPr>
          <a:xfrm>
            <a:off x="795130" y="0"/>
            <a:ext cx="4625009" cy="1113235"/>
          </a:xfrm>
        </p:spPr>
        <p:txBody>
          <a:bodyPr/>
          <a:lstStyle/>
          <a:p>
            <a:r>
              <a:rPr lang="en-US" b="1" u="sng" dirty="0"/>
              <a:t>Dairy Farming</a:t>
            </a:r>
          </a:p>
        </p:txBody>
      </p:sp>
      <p:pic>
        <p:nvPicPr>
          <p:cNvPr id="6" name="Content Placeholder 5">
            <a:extLst>
              <a:ext uri="{FF2B5EF4-FFF2-40B4-BE49-F238E27FC236}">
                <a16:creationId xmlns:a16="http://schemas.microsoft.com/office/drawing/2014/main" id="{BF629C7A-E73C-41F3-9BB7-B40EA0C47DF8}"/>
              </a:ext>
            </a:extLst>
          </p:cNvPr>
          <p:cNvPicPr>
            <a:picLocks noGrp="1" noChangeAspect="1"/>
          </p:cNvPicPr>
          <p:nvPr>
            <p:ph sz="half" idx="1"/>
          </p:nvPr>
        </p:nvPicPr>
        <p:blipFill>
          <a:blip r:embed="rId2"/>
          <a:stretch>
            <a:fillRect/>
          </a:stretch>
        </p:blipFill>
        <p:spPr>
          <a:xfrm>
            <a:off x="795129" y="1232452"/>
            <a:ext cx="4625009" cy="5446643"/>
          </a:xfrm>
        </p:spPr>
      </p:pic>
      <p:pic>
        <p:nvPicPr>
          <p:cNvPr id="8" name="Content Placeholder 7">
            <a:extLst>
              <a:ext uri="{FF2B5EF4-FFF2-40B4-BE49-F238E27FC236}">
                <a16:creationId xmlns:a16="http://schemas.microsoft.com/office/drawing/2014/main" id="{F6D1D260-9194-4557-9651-54F618EBBC3B}"/>
              </a:ext>
            </a:extLst>
          </p:cNvPr>
          <p:cNvPicPr>
            <a:picLocks noGrp="1" noChangeAspect="1"/>
          </p:cNvPicPr>
          <p:nvPr>
            <p:ph sz="half" idx="2"/>
          </p:nvPr>
        </p:nvPicPr>
        <p:blipFill>
          <a:blip r:embed="rId3"/>
          <a:stretch>
            <a:fillRect/>
          </a:stretch>
        </p:blipFill>
        <p:spPr>
          <a:xfrm>
            <a:off x="5420139" y="132522"/>
            <a:ext cx="6771861" cy="6546574"/>
          </a:xfrm>
        </p:spPr>
      </p:pic>
    </p:spTree>
    <p:extLst>
      <p:ext uri="{BB962C8B-B14F-4D97-AF65-F5344CB8AC3E}">
        <p14:creationId xmlns:p14="http://schemas.microsoft.com/office/powerpoint/2010/main" val="360030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DAA9-5EC1-44C4-8613-832D03831AD6}"/>
              </a:ext>
            </a:extLst>
          </p:cNvPr>
          <p:cNvSpPr>
            <a:spLocks noGrp="1"/>
          </p:cNvSpPr>
          <p:nvPr>
            <p:ph type="title"/>
          </p:nvPr>
        </p:nvSpPr>
        <p:spPr>
          <a:xfrm>
            <a:off x="899411" y="0"/>
            <a:ext cx="11062740" cy="854439"/>
          </a:xfrm>
        </p:spPr>
        <p:txBody>
          <a:bodyPr/>
          <a:lstStyle/>
          <a:p>
            <a:r>
              <a:rPr lang="en-US" dirty="0"/>
              <a:t>                           </a:t>
            </a:r>
            <a:r>
              <a:rPr lang="en-US" b="1" u="sng" dirty="0">
                <a:solidFill>
                  <a:srgbClr val="002060"/>
                </a:solidFill>
              </a:rPr>
              <a:t>Dairy Farming</a:t>
            </a:r>
          </a:p>
        </p:txBody>
      </p:sp>
      <p:sp>
        <p:nvSpPr>
          <p:cNvPr id="3" name="Content Placeholder 2">
            <a:extLst>
              <a:ext uri="{FF2B5EF4-FFF2-40B4-BE49-F238E27FC236}">
                <a16:creationId xmlns:a16="http://schemas.microsoft.com/office/drawing/2014/main" id="{C24F28EA-F4CF-4368-8822-30292D40AB27}"/>
              </a:ext>
            </a:extLst>
          </p:cNvPr>
          <p:cNvSpPr>
            <a:spLocks noGrp="1"/>
          </p:cNvSpPr>
          <p:nvPr>
            <p:ph idx="1"/>
          </p:nvPr>
        </p:nvSpPr>
        <p:spPr>
          <a:xfrm>
            <a:off x="899411" y="854439"/>
            <a:ext cx="11167670" cy="6003561"/>
          </a:xfrm>
        </p:spPr>
        <p:txBody>
          <a:bodyPr>
            <a:normAutofit/>
          </a:bodyPr>
          <a:lstStyle/>
          <a:p>
            <a:r>
              <a:rPr lang="en-US" b="1" dirty="0"/>
              <a:t>Common near urban areas in US, Canada, Europe, Russia, Australia and New Zealand</a:t>
            </a:r>
          </a:p>
          <a:p>
            <a:r>
              <a:rPr lang="en-US" b="1" dirty="0">
                <a:solidFill>
                  <a:srgbClr val="002060"/>
                </a:solidFill>
              </a:rPr>
              <a:t>Produce the majority of milk worldwide – sole to wholesalers and retailers to reach consumers</a:t>
            </a:r>
          </a:p>
          <a:p>
            <a:r>
              <a:rPr lang="en-US" b="1" dirty="0"/>
              <a:t>Increases in income and technology (railroads and refrigeration) made milk common</a:t>
            </a:r>
          </a:p>
          <a:p>
            <a:r>
              <a:rPr lang="en-US" b="1" dirty="0">
                <a:solidFill>
                  <a:srgbClr val="002060"/>
                </a:solidFill>
              </a:rPr>
              <a:t>The vast majority of diary producers used to be clustered in developed countries but this is changing (China is the world’s larges dairy producer)</a:t>
            </a:r>
          </a:p>
          <a:p>
            <a:r>
              <a:rPr lang="en-US" b="1" dirty="0"/>
              <a:t>Dairy farms need to be near to markets because it is perishable (milkshed is the area around a market that can be reached before spoiling)</a:t>
            </a:r>
          </a:p>
          <a:p>
            <a:r>
              <a:rPr lang="en-US" b="1" dirty="0">
                <a:solidFill>
                  <a:srgbClr val="002060"/>
                </a:solidFill>
              </a:rPr>
              <a:t>Modern milksheds are 300 miles</a:t>
            </a:r>
          </a:p>
          <a:p>
            <a:r>
              <a:rPr lang="en-US" b="1" dirty="0">
                <a:solidFill>
                  <a:srgbClr val="002060"/>
                </a:solidFill>
              </a:rPr>
              <a:t>The distance still influences the products, the farther the farm the more the focus on other products (cheese, butter, evaporated/condensed/dried milk)EX: NE farms focus on milk but Wisconsin focuses on cheese and New Zealand avoids fresh milk du to distance</a:t>
            </a:r>
          </a:p>
          <a:p>
            <a:r>
              <a:rPr lang="en-US" b="1" dirty="0"/>
              <a:t>Dairy farming is facing ongoing issues:</a:t>
            </a:r>
          </a:p>
          <a:p>
            <a:pPr marL="0" indent="0">
              <a:buNone/>
            </a:pPr>
            <a:r>
              <a:rPr lang="en-US" b="1" dirty="0"/>
              <a:t>            </a:t>
            </a:r>
            <a:r>
              <a:rPr lang="en-US" b="1" dirty="0">
                <a:solidFill>
                  <a:srgbClr val="002060"/>
                </a:solidFill>
              </a:rPr>
              <a:t>Labor intensive requirements (milking)</a:t>
            </a:r>
          </a:p>
          <a:p>
            <a:pPr marL="0" indent="0">
              <a:buNone/>
            </a:pPr>
            <a:r>
              <a:rPr lang="en-US" b="1" dirty="0">
                <a:solidFill>
                  <a:srgbClr val="002060"/>
                </a:solidFill>
              </a:rPr>
              <a:t>            Cost of feed and machinery if possible</a:t>
            </a:r>
          </a:p>
          <a:p>
            <a:pPr marL="0" indent="0">
              <a:buNone/>
            </a:pPr>
            <a:r>
              <a:rPr lang="en-US" b="1" dirty="0">
                <a:solidFill>
                  <a:srgbClr val="002060"/>
                </a:solidFill>
              </a:rPr>
              <a:t>            Lower profits worldwide</a:t>
            </a:r>
          </a:p>
        </p:txBody>
      </p:sp>
    </p:spTree>
    <p:extLst>
      <p:ext uri="{BB962C8B-B14F-4D97-AF65-F5344CB8AC3E}">
        <p14:creationId xmlns:p14="http://schemas.microsoft.com/office/powerpoint/2010/main" val="86478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7F3A-E6AB-4BB4-BEEE-6B8EABCF0059}"/>
              </a:ext>
            </a:extLst>
          </p:cNvPr>
          <p:cNvSpPr>
            <a:spLocks noGrp="1"/>
          </p:cNvSpPr>
          <p:nvPr>
            <p:ph type="title"/>
          </p:nvPr>
        </p:nvSpPr>
        <p:spPr>
          <a:xfrm>
            <a:off x="1371600" y="0"/>
            <a:ext cx="9601200" cy="990600"/>
          </a:xfrm>
        </p:spPr>
        <p:txBody>
          <a:bodyPr/>
          <a:lstStyle/>
          <a:p>
            <a:r>
              <a:rPr lang="en-US" b="1" u="sng" dirty="0">
                <a:solidFill>
                  <a:srgbClr val="C00000"/>
                </a:solidFill>
              </a:rPr>
              <a:t>Milk and Cheese in the United States</a:t>
            </a:r>
          </a:p>
        </p:txBody>
      </p:sp>
      <p:pic>
        <p:nvPicPr>
          <p:cNvPr id="5" name="Content Placeholder 4">
            <a:extLst>
              <a:ext uri="{FF2B5EF4-FFF2-40B4-BE49-F238E27FC236}">
                <a16:creationId xmlns:a16="http://schemas.microsoft.com/office/drawing/2014/main" id="{819F9777-5ABA-4DA9-8B2E-83881618F455}"/>
              </a:ext>
            </a:extLst>
          </p:cNvPr>
          <p:cNvPicPr>
            <a:picLocks noGrp="1" noChangeAspect="1"/>
          </p:cNvPicPr>
          <p:nvPr>
            <p:ph idx="1"/>
          </p:nvPr>
        </p:nvPicPr>
        <p:blipFill>
          <a:blip r:embed="rId2"/>
          <a:stretch>
            <a:fillRect/>
          </a:stretch>
        </p:blipFill>
        <p:spPr>
          <a:xfrm>
            <a:off x="755375" y="990600"/>
            <a:ext cx="11343860" cy="5867400"/>
          </a:xfrm>
        </p:spPr>
      </p:pic>
    </p:spTree>
    <p:extLst>
      <p:ext uri="{BB962C8B-B14F-4D97-AF65-F5344CB8AC3E}">
        <p14:creationId xmlns:p14="http://schemas.microsoft.com/office/powerpoint/2010/main" val="1157414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5E43-9F0F-4B74-B21B-52E63CB852AE}"/>
              </a:ext>
            </a:extLst>
          </p:cNvPr>
          <p:cNvSpPr>
            <a:spLocks noGrp="1"/>
          </p:cNvSpPr>
          <p:nvPr>
            <p:ph type="title"/>
          </p:nvPr>
        </p:nvSpPr>
        <p:spPr>
          <a:xfrm>
            <a:off x="734518" y="0"/>
            <a:ext cx="11457482" cy="1439056"/>
          </a:xfrm>
        </p:spPr>
        <p:txBody>
          <a:bodyPr>
            <a:normAutofit fontScale="90000"/>
          </a:bodyPr>
          <a:lstStyle/>
          <a:p>
            <a:r>
              <a:rPr lang="en-US" sz="2800" b="1" i="1" u="sng" dirty="0">
                <a:solidFill>
                  <a:srgbClr val="C00000"/>
                </a:solidFill>
              </a:rPr>
              <a:t>Mediterranean Agriculture </a:t>
            </a:r>
            <a:r>
              <a:rPr lang="en-US" sz="2800" dirty="0"/>
              <a:t>exists primarily on the lands that border the Mediterranean Sea, western Asia, California, central Chile, southwestern part of South Africa, southwestern Australia and grown for human consumption.</a:t>
            </a:r>
            <a:br>
              <a:rPr lang="en-US" sz="2800" dirty="0"/>
            </a:br>
            <a:r>
              <a:rPr lang="en-US" sz="2800" b="1" i="1" u="sng" dirty="0">
                <a:solidFill>
                  <a:srgbClr val="C00000"/>
                </a:solidFill>
              </a:rPr>
              <a:t>Horticulture</a:t>
            </a:r>
            <a:r>
              <a:rPr lang="en-US" sz="2800" dirty="0"/>
              <a:t> is the growing of fruits, vegetables, flowers and tree crops </a:t>
            </a:r>
          </a:p>
        </p:txBody>
      </p:sp>
      <p:pic>
        <p:nvPicPr>
          <p:cNvPr id="8" name="Content Placeholder 7">
            <a:extLst>
              <a:ext uri="{FF2B5EF4-FFF2-40B4-BE49-F238E27FC236}">
                <a16:creationId xmlns:a16="http://schemas.microsoft.com/office/drawing/2014/main" id="{9AA20D64-4669-4649-AC78-E4C0C8151C81}"/>
              </a:ext>
            </a:extLst>
          </p:cNvPr>
          <p:cNvPicPr>
            <a:picLocks noGrp="1" noChangeAspect="1"/>
          </p:cNvPicPr>
          <p:nvPr>
            <p:ph sz="half" idx="1"/>
          </p:nvPr>
        </p:nvPicPr>
        <p:blipFill>
          <a:blip r:embed="rId2"/>
          <a:stretch>
            <a:fillRect/>
          </a:stretch>
        </p:blipFill>
        <p:spPr>
          <a:xfrm>
            <a:off x="735013" y="1439056"/>
            <a:ext cx="5667374" cy="5418944"/>
          </a:xfrm>
        </p:spPr>
      </p:pic>
      <p:pic>
        <p:nvPicPr>
          <p:cNvPr id="10" name="Content Placeholder 9">
            <a:extLst>
              <a:ext uri="{FF2B5EF4-FFF2-40B4-BE49-F238E27FC236}">
                <a16:creationId xmlns:a16="http://schemas.microsoft.com/office/drawing/2014/main" id="{80594186-1608-4258-B9CB-E30833AA882A}"/>
              </a:ext>
            </a:extLst>
          </p:cNvPr>
          <p:cNvPicPr>
            <a:picLocks noGrp="1" noChangeAspect="1"/>
          </p:cNvPicPr>
          <p:nvPr>
            <p:ph sz="half" idx="2"/>
          </p:nvPr>
        </p:nvPicPr>
        <p:blipFill>
          <a:blip r:embed="rId3"/>
          <a:stretch>
            <a:fillRect/>
          </a:stretch>
        </p:blipFill>
        <p:spPr>
          <a:xfrm>
            <a:off x="6524625" y="1573968"/>
            <a:ext cx="5667375" cy="5284032"/>
          </a:xfrm>
        </p:spPr>
      </p:pic>
    </p:spTree>
    <p:extLst>
      <p:ext uri="{BB962C8B-B14F-4D97-AF65-F5344CB8AC3E}">
        <p14:creationId xmlns:p14="http://schemas.microsoft.com/office/powerpoint/2010/main" val="244850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CE2F-DC8F-41F8-8AAC-364D7A0968E3}"/>
              </a:ext>
            </a:extLst>
          </p:cNvPr>
          <p:cNvSpPr>
            <a:spLocks noGrp="1"/>
          </p:cNvSpPr>
          <p:nvPr>
            <p:ph type="title"/>
          </p:nvPr>
        </p:nvSpPr>
        <p:spPr>
          <a:xfrm>
            <a:off x="779489" y="134912"/>
            <a:ext cx="11212642" cy="978324"/>
          </a:xfrm>
        </p:spPr>
        <p:txBody>
          <a:bodyPr>
            <a:normAutofit/>
          </a:bodyPr>
          <a:lstStyle/>
          <a:p>
            <a:r>
              <a:rPr lang="en-US" dirty="0">
                <a:solidFill>
                  <a:schemeClr val="accent6">
                    <a:lumMod val="75000"/>
                  </a:schemeClr>
                </a:solidFill>
              </a:rPr>
              <a:t>    </a:t>
            </a:r>
            <a:r>
              <a:rPr lang="en-US" b="1" u="sng" dirty="0">
                <a:solidFill>
                  <a:schemeClr val="accent6">
                    <a:lumMod val="75000"/>
                  </a:schemeClr>
                </a:solidFill>
              </a:rPr>
              <a:t>Commercial Gardening and Fruit Farming</a:t>
            </a:r>
          </a:p>
        </p:txBody>
      </p:sp>
      <p:pic>
        <p:nvPicPr>
          <p:cNvPr id="6" name="Content Placeholder 5">
            <a:extLst>
              <a:ext uri="{FF2B5EF4-FFF2-40B4-BE49-F238E27FC236}">
                <a16:creationId xmlns:a16="http://schemas.microsoft.com/office/drawing/2014/main" id="{078D2FCB-1C8D-474C-A62C-D40DF7344F55}"/>
              </a:ext>
            </a:extLst>
          </p:cNvPr>
          <p:cNvPicPr>
            <a:picLocks noGrp="1" noChangeAspect="1"/>
          </p:cNvPicPr>
          <p:nvPr>
            <p:ph sz="half" idx="1"/>
          </p:nvPr>
        </p:nvPicPr>
        <p:blipFill>
          <a:blip r:embed="rId2"/>
          <a:stretch>
            <a:fillRect/>
          </a:stretch>
        </p:blipFill>
        <p:spPr>
          <a:xfrm>
            <a:off x="779489" y="1004342"/>
            <a:ext cx="6096000" cy="5718746"/>
          </a:xfrm>
        </p:spPr>
      </p:pic>
      <p:pic>
        <p:nvPicPr>
          <p:cNvPr id="11" name="Content Placeholder 10">
            <a:extLst>
              <a:ext uri="{FF2B5EF4-FFF2-40B4-BE49-F238E27FC236}">
                <a16:creationId xmlns:a16="http://schemas.microsoft.com/office/drawing/2014/main" id="{ED11DF11-5BDB-420A-A902-4D1E78675C5F}"/>
              </a:ext>
            </a:extLst>
          </p:cNvPr>
          <p:cNvPicPr>
            <a:picLocks noGrp="1" noChangeAspect="1"/>
          </p:cNvPicPr>
          <p:nvPr>
            <p:ph sz="half" idx="2"/>
          </p:nvPr>
        </p:nvPicPr>
        <p:blipFill>
          <a:blip r:embed="rId3"/>
          <a:stretch>
            <a:fillRect/>
          </a:stretch>
        </p:blipFill>
        <p:spPr>
          <a:xfrm>
            <a:off x="6875490" y="1113236"/>
            <a:ext cx="5316510" cy="5609852"/>
          </a:xfrm>
        </p:spPr>
      </p:pic>
    </p:spTree>
    <p:extLst>
      <p:ext uri="{BB962C8B-B14F-4D97-AF65-F5344CB8AC3E}">
        <p14:creationId xmlns:p14="http://schemas.microsoft.com/office/powerpoint/2010/main" val="277001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767A-B945-400B-9AE2-56EB345CA54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2A5ECAA-DFEF-47AE-AD6E-C103F95C1897}"/>
              </a:ext>
            </a:extLst>
          </p:cNvPr>
          <p:cNvPicPr>
            <a:picLocks noGrp="1" noChangeAspect="1"/>
          </p:cNvPicPr>
          <p:nvPr>
            <p:ph sz="half" idx="1"/>
          </p:nvPr>
        </p:nvPicPr>
        <p:blipFill>
          <a:blip r:embed="rId2"/>
          <a:stretch>
            <a:fillRect/>
          </a:stretch>
        </p:blipFill>
        <p:spPr>
          <a:xfrm>
            <a:off x="759656" y="0"/>
            <a:ext cx="5444196" cy="6858000"/>
          </a:xfrm>
        </p:spPr>
      </p:pic>
      <p:pic>
        <p:nvPicPr>
          <p:cNvPr id="8" name="Content Placeholder 7">
            <a:extLst>
              <a:ext uri="{FF2B5EF4-FFF2-40B4-BE49-F238E27FC236}">
                <a16:creationId xmlns:a16="http://schemas.microsoft.com/office/drawing/2014/main" id="{36543811-DCB0-418A-98D3-76482618588B}"/>
              </a:ext>
            </a:extLst>
          </p:cNvPr>
          <p:cNvPicPr>
            <a:picLocks noGrp="1" noChangeAspect="1"/>
          </p:cNvPicPr>
          <p:nvPr>
            <p:ph sz="half" idx="2"/>
          </p:nvPr>
        </p:nvPicPr>
        <p:blipFill>
          <a:blip r:embed="rId3"/>
          <a:stretch>
            <a:fillRect/>
          </a:stretch>
        </p:blipFill>
        <p:spPr>
          <a:xfrm>
            <a:off x="6203852" y="0"/>
            <a:ext cx="5988147" cy="6752492"/>
          </a:xfrm>
        </p:spPr>
      </p:pic>
    </p:spTree>
    <p:extLst>
      <p:ext uri="{BB962C8B-B14F-4D97-AF65-F5344CB8AC3E}">
        <p14:creationId xmlns:p14="http://schemas.microsoft.com/office/powerpoint/2010/main" val="4766909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32492-CB9B-43ED-906D-ED21CC215BEA}"/>
              </a:ext>
            </a:extLst>
          </p:cNvPr>
          <p:cNvSpPr>
            <a:spLocks noGrp="1"/>
          </p:cNvSpPr>
          <p:nvPr>
            <p:ph type="title"/>
          </p:nvPr>
        </p:nvSpPr>
        <p:spPr>
          <a:xfrm>
            <a:off x="762000" y="0"/>
            <a:ext cx="11430000" cy="1402080"/>
          </a:xfrm>
        </p:spPr>
        <p:txBody>
          <a:bodyPr>
            <a:normAutofit/>
          </a:bodyPr>
          <a:lstStyle/>
          <a:p>
            <a:pPr lvl="0" fontAlgn="base"/>
            <a:r>
              <a:rPr lang="en-US" sz="2000" b="1" dirty="0">
                <a:solidFill>
                  <a:srgbClr val="FF6600"/>
                </a:solidFill>
              </a:rPr>
              <a:t>Truck Farming: or  Commercial gardening &amp; fruit </a:t>
            </a:r>
            <a:r>
              <a:rPr lang="en-US" sz="2200" b="1" dirty="0">
                <a:solidFill>
                  <a:srgbClr val="FF6600"/>
                </a:solidFill>
              </a:rPr>
              <a:t>farming:  </a:t>
            </a:r>
            <a:r>
              <a:rPr lang="en-US" sz="2200" b="1" dirty="0"/>
              <a:t>Among the most common truck crops are tomatoes, strawberries, watermelons, green beans and lettuce.  Most often it is characterized by the use of mechanized farming tools. It is the predominant agricultural practice found in the southeastern United States. Truck farmers’ harvests are usually intended for distant markets</a:t>
            </a:r>
          </a:p>
        </p:txBody>
      </p:sp>
      <p:pic>
        <p:nvPicPr>
          <p:cNvPr id="5" name="Content Placeholder 4">
            <a:extLst>
              <a:ext uri="{FF2B5EF4-FFF2-40B4-BE49-F238E27FC236}">
                <a16:creationId xmlns:a16="http://schemas.microsoft.com/office/drawing/2014/main" id="{DA16AD76-7AB3-4B37-BE6D-01AA6B627FBE}"/>
              </a:ext>
            </a:extLst>
          </p:cNvPr>
          <p:cNvPicPr>
            <a:picLocks noGrp="1" noChangeAspect="1"/>
          </p:cNvPicPr>
          <p:nvPr>
            <p:ph idx="1"/>
          </p:nvPr>
        </p:nvPicPr>
        <p:blipFill>
          <a:blip r:embed="rId2"/>
          <a:stretch>
            <a:fillRect/>
          </a:stretch>
        </p:blipFill>
        <p:spPr>
          <a:xfrm>
            <a:off x="762000" y="1402080"/>
            <a:ext cx="11201400" cy="5455920"/>
          </a:xfrm>
        </p:spPr>
      </p:pic>
    </p:spTree>
    <p:extLst>
      <p:ext uri="{BB962C8B-B14F-4D97-AF65-F5344CB8AC3E}">
        <p14:creationId xmlns:p14="http://schemas.microsoft.com/office/powerpoint/2010/main" val="3644081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B05B-F3F5-4C96-B0C3-C7FE7ADADF71}"/>
              </a:ext>
            </a:extLst>
          </p:cNvPr>
          <p:cNvSpPr>
            <a:spLocks noGrp="1"/>
          </p:cNvSpPr>
          <p:nvPr>
            <p:ph type="title"/>
          </p:nvPr>
        </p:nvSpPr>
        <p:spPr>
          <a:xfrm>
            <a:off x="1371600" y="0"/>
            <a:ext cx="9601200" cy="884420"/>
          </a:xfrm>
        </p:spPr>
        <p:txBody>
          <a:bodyPr/>
          <a:lstStyle/>
          <a:p>
            <a:r>
              <a:rPr lang="en-US" dirty="0"/>
              <a:t>Plantation Agriculture</a:t>
            </a:r>
          </a:p>
        </p:txBody>
      </p:sp>
      <p:pic>
        <p:nvPicPr>
          <p:cNvPr id="6" name="Content Placeholder 5">
            <a:extLst>
              <a:ext uri="{FF2B5EF4-FFF2-40B4-BE49-F238E27FC236}">
                <a16:creationId xmlns:a16="http://schemas.microsoft.com/office/drawing/2014/main" id="{D325C809-82FD-48A3-A0CA-9811C5DD0536}"/>
              </a:ext>
            </a:extLst>
          </p:cNvPr>
          <p:cNvPicPr>
            <a:picLocks noGrp="1" noChangeAspect="1"/>
          </p:cNvPicPr>
          <p:nvPr>
            <p:ph sz="half" idx="1"/>
          </p:nvPr>
        </p:nvPicPr>
        <p:blipFill>
          <a:blip r:embed="rId2"/>
          <a:stretch>
            <a:fillRect/>
          </a:stretch>
        </p:blipFill>
        <p:spPr>
          <a:xfrm>
            <a:off x="704538" y="884419"/>
            <a:ext cx="5576341" cy="6475749"/>
          </a:xfrm>
        </p:spPr>
      </p:pic>
      <p:pic>
        <p:nvPicPr>
          <p:cNvPr id="8" name="Content Placeholder 7">
            <a:extLst>
              <a:ext uri="{FF2B5EF4-FFF2-40B4-BE49-F238E27FC236}">
                <a16:creationId xmlns:a16="http://schemas.microsoft.com/office/drawing/2014/main" id="{62F8472E-F2B3-4EF6-9506-87243A99F444}"/>
              </a:ext>
            </a:extLst>
          </p:cNvPr>
          <p:cNvPicPr>
            <a:picLocks noGrp="1" noChangeAspect="1"/>
          </p:cNvPicPr>
          <p:nvPr>
            <p:ph sz="half" idx="2"/>
          </p:nvPr>
        </p:nvPicPr>
        <p:blipFill>
          <a:blip r:embed="rId3"/>
          <a:stretch>
            <a:fillRect/>
          </a:stretch>
        </p:blipFill>
        <p:spPr>
          <a:xfrm>
            <a:off x="6280878" y="884420"/>
            <a:ext cx="5911121" cy="6475749"/>
          </a:xfrm>
        </p:spPr>
      </p:pic>
    </p:spTree>
    <p:extLst>
      <p:ext uri="{BB962C8B-B14F-4D97-AF65-F5344CB8AC3E}">
        <p14:creationId xmlns:p14="http://schemas.microsoft.com/office/powerpoint/2010/main" val="589926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475-7DBD-46A2-A3BF-E629AC7B623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19BAB52-A5FC-4545-98EF-C07F5FC2C0AE}"/>
              </a:ext>
            </a:extLst>
          </p:cNvPr>
          <p:cNvPicPr>
            <a:picLocks noGrp="1" noChangeAspect="1"/>
          </p:cNvPicPr>
          <p:nvPr>
            <p:ph idx="1"/>
          </p:nvPr>
        </p:nvPicPr>
        <p:blipFill>
          <a:blip r:embed="rId2"/>
          <a:stretch>
            <a:fillRect/>
          </a:stretch>
        </p:blipFill>
        <p:spPr>
          <a:xfrm>
            <a:off x="808383" y="0"/>
            <a:ext cx="11383617" cy="6705600"/>
          </a:xfrm>
        </p:spPr>
      </p:pic>
    </p:spTree>
    <p:extLst>
      <p:ext uri="{BB962C8B-B14F-4D97-AF65-F5344CB8AC3E}">
        <p14:creationId xmlns:p14="http://schemas.microsoft.com/office/powerpoint/2010/main" val="3219417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FF8F-6392-4867-8F81-8B87A5E59EE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EE2BAEC-ACB3-4454-ACC1-86532CF9CC13}"/>
              </a:ext>
            </a:extLst>
          </p:cNvPr>
          <p:cNvPicPr>
            <a:picLocks noGrp="1" noChangeAspect="1"/>
          </p:cNvPicPr>
          <p:nvPr>
            <p:ph idx="1"/>
          </p:nvPr>
        </p:nvPicPr>
        <p:blipFill>
          <a:blip r:embed="rId2"/>
          <a:stretch>
            <a:fillRect/>
          </a:stretch>
        </p:blipFill>
        <p:spPr>
          <a:xfrm>
            <a:off x="755375" y="0"/>
            <a:ext cx="11436626" cy="6858000"/>
          </a:xfrm>
        </p:spPr>
      </p:pic>
    </p:spTree>
    <p:extLst>
      <p:ext uri="{BB962C8B-B14F-4D97-AF65-F5344CB8AC3E}">
        <p14:creationId xmlns:p14="http://schemas.microsoft.com/office/powerpoint/2010/main" val="2771387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14CB-583B-4818-A278-2B640D2F5652}"/>
              </a:ext>
            </a:extLst>
          </p:cNvPr>
          <p:cNvSpPr>
            <a:spLocks noGrp="1"/>
          </p:cNvSpPr>
          <p:nvPr>
            <p:ph type="title"/>
          </p:nvPr>
        </p:nvSpPr>
        <p:spPr>
          <a:xfrm>
            <a:off x="1371600" y="140677"/>
            <a:ext cx="9601200" cy="703385"/>
          </a:xfrm>
        </p:spPr>
        <p:txBody>
          <a:bodyPr/>
          <a:lstStyle/>
          <a:p>
            <a:r>
              <a:rPr lang="en-US" dirty="0"/>
              <a:t>                </a:t>
            </a:r>
            <a:r>
              <a:rPr lang="en-US" b="1" u="sng" dirty="0">
                <a:solidFill>
                  <a:schemeClr val="accent5">
                    <a:lumMod val="50000"/>
                  </a:schemeClr>
                </a:solidFill>
              </a:rPr>
              <a:t>Purposes of Agriculture</a:t>
            </a:r>
          </a:p>
        </p:txBody>
      </p:sp>
      <p:graphicFrame>
        <p:nvGraphicFramePr>
          <p:cNvPr id="4" name="Content Placeholder 3">
            <a:extLst>
              <a:ext uri="{FF2B5EF4-FFF2-40B4-BE49-F238E27FC236}">
                <a16:creationId xmlns:a16="http://schemas.microsoft.com/office/drawing/2014/main" id="{9DA25F2A-964A-46D1-82C9-6B40C76C9AF9}"/>
              </a:ext>
            </a:extLst>
          </p:cNvPr>
          <p:cNvGraphicFramePr>
            <a:graphicFrameLocks noGrp="1"/>
          </p:cNvGraphicFramePr>
          <p:nvPr>
            <p:ph idx="1"/>
          </p:nvPr>
        </p:nvGraphicFramePr>
        <p:xfrm>
          <a:off x="956602" y="1069146"/>
          <a:ext cx="11235397" cy="5354066"/>
        </p:xfrm>
        <a:graphic>
          <a:graphicData uri="http://schemas.openxmlformats.org/drawingml/2006/table">
            <a:tbl>
              <a:tblPr firstRow="1" bandRow="1">
                <a:tableStyleId>{7DF18680-E054-41AD-8BC1-D1AEF772440D}</a:tableStyleId>
              </a:tblPr>
              <a:tblGrid>
                <a:gridCol w="2319998">
                  <a:extLst>
                    <a:ext uri="{9D8B030D-6E8A-4147-A177-3AD203B41FA5}">
                      <a16:colId xmlns:a16="http://schemas.microsoft.com/office/drawing/2014/main" val="2896725595"/>
                    </a:ext>
                  </a:extLst>
                </a:gridCol>
                <a:gridCol w="4373880">
                  <a:extLst>
                    <a:ext uri="{9D8B030D-6E8A-4147-A177-3AD203B41FA5}">
                      <a16:colId xmlns:a16="http://schemas.microsoft.com/office/drawing/2014/main" val="1044691342"/>
                    </a:ext>
                  </a:extLst>
                </a:gridCol>
                <a:gridCol w="4541519">
                  <a:extLst>
                    <a:ext uri="{9D8B030D-6E8A-4147-A177-3AD203B41FA5}">
                      <a16:colId xmlns:a16="http://schemas.microsoft.com/office/drawing/2014/main" val="2777216041"/>
                    </a:ext>
                  </a:extLst>
                </a:gridCol>
              </a:tblGrid>
              <a:tr h="927294">
                <a:tc>
                  <a:txBody>
                    <a:bodyPr/>
                    <a:lstStyle/>
                    <a:p>
                      <a:endParaRPr lang="en-US" b="1" dirty="0"/>
                    </a:p>
                    <a:p>
                      <a:r>
                        <a:rPr lang="en-US" b="1" dirty="0"/>
                        <a:t>   </a:t>
                      </a:r>
                      <a:r>
                        <a:rPr lang="en-US" b="1" u="sng" dirty="0"/>
                        <a:t>Land Use Methods</a:t>
                      </a:r>
                    </a:p>
                  </a:txBody>
                  <a:tcPr/>
                </a:tc>
                <a:tc>
                  <a:txBody>
                    <a:bodyPr/>
                    <a:lstStyle/>
                    <a:p>
                      <a:r>
                        <a:rPr lang="en-US" b="1" dirty="0"/>
                        <a:t>          </a:t>
                      </a:r>
                    </a:p>
                    <a:p>
                      <a:r>
                        <a:rPr lang="en-US" b="1" dirty="0"/>
                        <a:t>                    </a:t>
                      </a:r>
                      <a:r>
                        <a:rPr lang="en-US" b="1" u="sng" dirty="0"/>
                        <a:t>Commercial</a:t>
                      </a:r>
                    </a:p>
                  </a:txBody>
                  <a:tcPr/>
                </a:tc>
                <a:tc>
                  <a:txBody>
                    <a:bodyPr/>
                    <a:lstStyle/>
                    <a:p>
                      <a:endParaRPr lang="en-US" b="1" dirty="0"/>
                    </a:p>
                    <a:p>
                      <a:r>
                        <a:rPr lang="en-US" b="1" dirty="0"/>
                        <a:t>                 </a:t>
                      </a:r>
                      <a:r>
                        <a:rPr lang="en-US" b="1" u="sng" dirty="0"/>
                        <a:t>Subsistence</a:t>
                      </a:r>
                    </a:p>
                  </a:txBody>
                  <a:tcPr/>
                </a:tc>
                <a:extLst>
                  <a:ext uri="{0D108BD9-81ED-4DB2-BD59-A6C34878D82A}">
                    <a16:rowId xmlns:a16="http://schemas.microsoft.com/office/drawing/2014/main" val="2565747330"/>
                  </a:ext>
                </a:extLst>
              </a:tr>
              <a:tr h="2072106">
                <a:tc>
                  <a:txBody>
                    <a:bodyPr/>
                    <a:lstStyle/>
                    <a:p>
                      <a:endParaRPr lang="en-US" b="1" dirty="0"/>
                    </a:p>
                    <a:p>
                      <a:endParaRPr lang="en-US" b="1" dirty="0"/>
                    </a:p>
                    <a:p>
                      <a:r>
                        <a:rPr lang="en-US" b="1" dirty="0"/>
                        <a:t>             Intensive</a:t>
                      </a:r>
                    </a:p>
                  </a:txBody>
                  <a:tcPr/>
                </a:tc>
                <a:tc>
                  <a:txBody>
                    <a:bodyPr/>
                    <a:lstStyle/>
                    <a:p>
                      <a:r>
                        <a:rPr lang="en-US" b="1" dirty="0"/>
                        <a:t>Location: usually near urban centers or transportation hubs</a:t>
                      </a:r>
                    </a:p>
                    <a:p>
                      <a:r>
                        <a:rPr lang="en-US" b="1" dirty="0"/>
                        <a:t>Examples: truck farming and dairy farming</a:t>
                      </a:r>
                    </a:p>
                    <a:p>
                      <a:r>
                        <a:rPr lang="en-US" b="1" dirty="0"/>
                        <a:t>Inputs: large amounts of labor and machinery, often on large amounts of land</a:t>
                      </a:r>
                    </a:p>
                  </a:txBody>
                  <a:tcPr/>
                </a:tc>
                <a:tc>
                  <a:txBody>
                    <a:bodyPr/>
                    <a:lstStyle/>
                    <a:p>
                      <a:r>
                        <a:rPr lang="en-US" b="1" dirty="0"/>
                        <a:t>Location: usually near densely populated areas with access to local markets</a:t>
                      </a:r>
                    </a:p>
                    <a:p>
                      <a:r>
                        <a:rPr lang="en-US" b="1" dirty="0"/>
                        <a:t>Examples: farmers who grow wide variety of crops such as corn, cassava, millet, or yams and raise some livestock</a:t>
                      </a:r>
                    </a:p>
                    <a:p>
                      <a:r>
                        <a:rPr lang="en-US" b="1" dirty="0"/>
                        <a:t>Inputs: often labor intensive production on small plots</a:t>
                      </a:r>
                    </a:p>
                  </a:txBody>
                  <a:tcPr/>
                </a:tc>
                <a:extLst>
                  <a:ext uri="{0D108BD9-81ED-4DB2-BD59-A6C34878D82A}">
                    <a16:rowId xmlns:a16="http://schemas.microsoft.com/office/drawing/2014/main" val="1657393850"/>
                  </a:ext>
                </a:extLst>
              </a:tr>
              <a:tr h="2354666">
                <a:tc>
                  <a:txBody>
                    <a:bodyPr/>
                    <a:lstStyle/>
                    <a:p>
                      <a:r>
                        <a:rPr lang="en-US" b="1" dirty="0"/>
                        <a:t>  </a:t>
                      </a:r>
                    </a:p>
                    <a:p>
                      <a:endParaRPr lang="en-US" b="1" dirty="0"/>
                    </a:p>
                    <a:p>
                      <a:r>
                        <a:rPr lang="en-US" b="1" dirty="0"/>
                        <a:t>           Extensive</a:t>
                      </a:r>
                    </a:p>
                  </a:txBody>
                  <a:tcPr/>
                </a:tc>
                <a:tc>
                  <a:txBody>
                    <a:bodyPr/>
                    <a:lstStyle/>
                    <a:p>
                      <a:r>
                        <a:rPr lang="en-US" b="1" dirty="0"/>
                        <a:t>Location: usually near transportation centers with access to processing centers</a:t>
                      </a:r>
                    </a:p>
                    <a:p>
                      <a:r>
                        <a:rPr lang="en-US" b="1" dirty="0"/>
                        <a:t>Examples: livestock ranching: some grain farming</a:t>
                      </a:r>
                    </a:p>
                    <a:p>
                      <a:r>
                        <a:rPr lang="en-US" b="1" dirty="0"/>
                        <a:t>Inputs: minimal amount of labor and machinery on a large expanse of land</a:t>
                      </a:r>
                    </a:p>
                  </a:txBody>
                  <a:tcPr/>
                </a:tc>
                <a:tc>
                  <a:txBody>
                    <a:bodyPr/>
                    <a:lstStyle/>
                    <a:p>
                      <a:r>
                        <a:rPr lang="en-US" b="1" dirty="0"/>
                        <a:t>Location: usually in sparsely populated areas with access to local markets</a:t>
                      </a:r>
                    </a:p>
                    <a:p>
                      <a:r>
                        <a:rPr lang="en-US" b="1" dirty="0"/>
                        <a:t>Examples: pastoral nomadism and shifting cultivation</a:t>
                      </a:r>
                    </a:p>
                    <a:p>
                      <a:r>
                        <a:rPr lang="en-US" b="1" dirty="0"/>
                        <a:t>Inputs: minimal amount of machinery, but sometimes labor intensive work on a large plot of land that might be owned communally</a:t>
                      </a:r>
                    </a:p>
                  </a:txBody>
                  <a:tcPr/>
                </a:tc>
                <a:extLst>
                  <a:ext uri="{0D108BD9-81ED-4DB2-BD59-A6C34878D82A}">
                    <a16:rowId xmlns:a16="http://schemas.microsoft.com/office/drawing/2014/main" val="938976326"/>
                  </a:ext>
                </a:extLst>
              </a:tr>
            </a:tbl>
          </a:graphicData>
        </a:graphic>
      </p:graphicFrame>
    </p:spTree>
    <p:extLst>
      <p:ext uri="{BB962C8B-B14F-4D97-AF65-F5344CB8AC3E}">
        <p14:creationId xmlns:p14="http://schemas.microsoft.com/office/powerpoint/2010/main" val="1530332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B4984-6526-4204-84B5-A9BD6D25E6C3}"/>
              </a:ext>
            </a:extLst>
          </p:cNvPr>
          <p:cNvSpPr>
            <a:spLocks noGrp="1"/>
          </p:cNvSpPr>
          <p:nvPr>
            <p:ph type="title"/>
          </p:nvPr>
        </p:nvSpPr>
        <p:spPr>
          <a:xfrm>
            <a:off x="1371600" y="0"/>
            <a:ext cx="9601200" cy="990599"/>
          </a:xfrm>
        </p:spPr>
        <p:txBody>
          <a:bodyPr/>
          <a:lstStyle/>
          <a:p>
            <a:r>
              <a:rPr lang="en-US" b="1" dirty="0"/>
              <a:t>                    </a:t>
            </a:r>
            <a:r>
              <a:rPr lang="en-US" b="1" u="sng" dirty="0">
                <a:solidFill>
                  <a:srgbClr val="C00000"/>
                </a:solidFill>
              </a:rPr>
              <a:t>Global Concerns</a:t>
            </a:r>
          </a:p>
        </p:txBody>
      </p:sp>
      <p:sp>
        <p:nvSpPr>
          <p:cNvPr id="3" name="Content Placeholder 2">
            <a:extLst>
              <a:ext uri="{FF2B5EF4-FFF2-40B4-BE49-F238E27FC236}">
                <a16:creationId xmlns:a16="http://schemas.microsoft.com/office/drawing/2014/main" id="{BE542416-E1BF-425C-A9D8-D9174B1A7674}"/>
              </a:ext>
            </a:extLst>
          </p:cNvPr>
          <p:cNvSpPr>
            <a:spLocks noGrp="1"/>
          </p:cNvSpPr>
          <p:nvPr>
            <p:ph sz="half" idx="1"/>
          </p:nvPr>
        </p:nvSpPr>
        <p:spPr>
          <a:xfrm>
            <a:off x="854439" y="990599"/>
            <a:ext cx="5876145" cy="5754975"/>
          </a:xfrm>
        </p:spPr>
        <p:txBody>
          <a:bodyPr>
            <a:normAutofit/>
          </a:bodyPr>
          <a:lstStyle/>
          <a:p>
            <a:r>
              <a:rPr lang="en-US" b="1" dirty="0">
                <a:solidFill>
                  <a:srgbClr val="008000"/>
                </a:solidFill>
              </a:rPr>
              <a:t>More land being cleared and being farmed in an intensive manner created harsh landscapes</a:t>
            </a:r>
          </a:p>
          <a:p>
            <a:r>
              <a:rPr lang="en-US" b="1" dirty="0"/>
              <a:t>Erosion – Loss of soil (through wind, rain, </a:t>
            </a:r>
            <a:r>
              <a:rPr lang="en-US" b="1" dirty="0" err="1"/>
              <a:t>etc</a:t>
            </a:r>
            <a:r>
              <a:rPr lang="en-US" b="1" dirty="0"/>
              <a:t>)</a:t>
            </a:r>
          </a:p>
          <a:p>
            <a:r>
              <a:rPr lang="en-US" b="1" dirty="0">
                <a:solidFill>
                  <a:srgbClr val="008000"/>
                </a:solidFill>
              </a:rPr>
              <a:t>Overgrazing of grassland can lead to dry lands – leads to erosion and desertification</a:t>
            </a:r>
          </a:p>
          <a:p>
            <a:r>
              <a:rPr lang="en-US" b="1" dirty="0"/>
              <a:t>Soil – More farming equals less nutrients</a:t>
            </a:r>
          </a:p>
          <a:p>
            <a:r>
              <a:rPr lang="en-US" b="1" dirty="0">
                <a:solidFill>
                  <a:srgbClr val="008000"/>
                </a:solidFill>
              </a:rPr>
              <a:t>Loss of natural vegetation – Introducing new crops can lead to over powering of traditional ones</a:t>
            </a:r>
          </a:p>
          <a:p>
            <a:r>
              <a:rPr lang="en-US" b="1" dirty="0"/>
              <a:t>Increased chemicals – fertilizers and pesticides change the soil</a:t>
            </a:r>
          </a:p>
          <a:p>
            <a:r>
              <a:rPr lang="en-US" b="1" dirty="0">
                <a:solidFill>
                  <a:srgbClr val="008000"/>
                </a:solidFill>
              </a:rPr>
              <a:t>Loss of prime agricultural land (urban sprawl)</a:t>
            </a:r>
          </a:p>
          <a:p>
            <a:r>
              <a:rPr lang="en-US" b="1" u="sng" dirty="0">
                <a:solidFill>
                  <a:srgbClr val="C00000"/>
                </a:solidFill>
              </a:rPr>
              <a:t>Desertification</a:t>
            </a:r>
            <a:r>
              <a:rPr lang="en-US" b="1" dirty="0"/>
              <a:t> – land changing to desert like conditions</a:t>
            </a:r>
          </a:p>
        </p:txBody>
      </p:sp>
      <p:pic>
        <p:nvPicPr>
          <p:cNvPr id="6" name="Content Placeholder 5">
            <a:extLst>
              <a:ext uri="{FF2B5EF4-FFF2-40B4-BE49-F238E27FC236}">
                <a16:creationId xmlns:a16="http://schemas.microsoft.com/office/drawing/2014/main" id="{9DDF080D-C074-4724-9947-185E2FC43EE6}"/>
              </a:ext>
            </a:extLst>
          </p:cNvPr>
          <p:cNvPicPr>
            <a:picLocks noGrp="1" noChangeAspect="1"/>
          </p:cNvPicPr>
          <p:nvPr>
            <p:ph sz="half" idx="2"/>
          </p:nvPr>
        </p:nvPicPr>
        <p:blipFill>
          <a:blip r:embed="rId2"/>
          <a:stretch>
            <a:fillRect/>
          </a:stretch>
        </p:blipFill>
        <p:spPr>
          <a:xfrm>
            <a:off x="6840511" y="990599"/>
            <a:ext cx="5241561" cy="5754975"/>
          </a:xfrm>
        </p:spPr>
      </p:pic>
    </p:spTree>
    <p:extLst>
      <p:ext uri="{BB962C8B-B14F-4D97-AF65-F5344CB8AC3E}">
        <p14:creationId xmlns:p14="http://schemas.microsoft.com/office/powerpoint/2010/main" val="2496899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B94E-4401-4DC3-8B5D-748348D6E4CA}"/>
              </a:ext>
            </a:extLst>
          </p:cNvPr>
          <p:cNvSpPr>
            <a:spLocks noGrp="1"/>
          </p:cNvSpPr>
          <p:nvPr>
            <p:ph type="title"/>
          </p:nvPr>
        </p:nvSpPr>
        <p:spPr>
          <a:xfrm>
            <a:off x="1371600" y="0"/>
            <a:ext cx="9601200" cy="993913"/>
          </a:xfrm>
        </p:spPr>
        <p:txBody>
          <a:bodyPr/>
          <a:lstStyle/>
          <a:p>
            <a:r>
              <a:rPr lang="en-US" dirty="0"/>
              <a:t>                </a:t>
            </a:r>
            <a:r>
              <a:rPr lang="en-US" b="1" u="sng" dirty="0">
                <a:solidFill>
                  <a:srgbClr val="C00000"/>
                </a:solidFill>
              </a:rPr>
              <a:t>Challenges to Agriculture</a:t>
            </a:r>
          </a:p>
        </p:txBody>
      </p:sp>
      <p:sp>
        <p:nvSpPr>
          <p:cNvPr id="3" name="Content Placeholder 2">
            <a:extLst>
              <a:ext uri="{FF2B5EF4-FFF2-40B4-BE49-F238E27FC236}">
                <a16:creationId xmlns:a16="http://schemas.microsoft.com/office/drawing/2014/main" id="{C47A34CC-BAAA-4E26-9442-005E4FF15C04}"/>
              </a:ext>
            </a:extLst>
          </p:cNvPr>
          <p:cNvSpPr>
            <a:spLocks noGrp="1"/>
          </p:cNvSpPr>
          <p:nvPr>
            <p:ph sz="half" idx="1"/>
          </p:nvPr>
        </p:nvSpPr>
        <p:spPr>
          <a:xfrm>
            <a:off x="768626" y="1351723"/>
            <a:ext cx="5050760" cy="5506278"/>
          </a:xfrm>
        </p:spPr>
        <p:txBody>
          <a:bodyPr>
            <a:normAutofit fontScale="92500" lnSpcReduction="20000"/>
          </a:bodyPr>
          <a:lstStyle/>
          <a:p>
            <a:r>
              <a:rPr lang="en-US" b="1" u="sng" dirty="0"/>
              <a:t>Seven Challenges of Agriculture</a:t>
            </a:r>
          </a:p>
          <a:p>
            <a:pPr marL="0" indent="0">
              <a:buNone/>
            </a:pPr>
            <a:r>
              <a:rPr lang="en-US" b="1" dirty="0">
                <a:solidFill>
                  <a:srgbClr val="003366"/>
                </a:solidFill>
              </a:rPr>
              <a:t>Losing agricultural land to competing uses</a:t>
            </a:r>
          </a:p>
          <a:p>
            <a:pPr marL="0" indent="0">
              <a:buNone/>
            </a:pPr>
            <a:r>
              <a:rPr lang="en-US" b="1" dirty="0">
                <a:solidFill>
                  <a:srgbClr val="006600"/>
                </a:solidFill>
              </a:rPr>
              <a:t>2. Improving the productivity of existing farmland</a:t>
            </a:r>
          </a:p>
          <a:p>
            <a:pPr marL="0" indent="0">
              <a:buNone/>
            </a:pPr>
            <a:r>
              <a:rPr lang="en-US" b="1" dirty="0">
                <a:solidFill>
                  <a:srgbClr val="CC3399"/>
                </a:solidFill>
              </a:rPr>
              <a:t>3. Conserving scarce resources, such as water and top soil</a:t>
            </a:r>
          </a:p>
          <a:p>
            <a:pPr marL="0" indent="0">
              <a:buNone/>
            </a:pPr>
            <a:r>
              <a:rPr lang="en-US" b="1" dirty="0">
                <a:solidFill>
                  <a:srgbClr val="7030A0"/>
                </a:solidFill>
              </a:rPr>
              <a:t>4. Identifying the appropriate role in agriculture for biotechnology</a:t>
            </a:r>
          </a:p>
          <a:p>
            <a:pPr marL="0" indent="0">
              <a:buNone/>
            </a:pPr>
            <a:r>
              <a:rPr lang="en-US" b="1" dirty="0">
                <a:solidFill>
                  <a:srgbClr val="0070C0"/>
                </a:solidFill>
              </a:rPr>
              <a:t>5. Balancing production of food for international trade rather than for   </a:t>
            </a:r>
          </a:p>
          <a:p>
            <a:pPr marL="0" indent="0">
              <a:buNone/>
            </a:pPr>
            <a:r>
              <a:rPr lang="en-US" b="1" dirty="0">
                <a:solidFill>
                  <a:srgbClr val="0070C0"/>
                </a:solidFill>
              </a:rPr>
              <a:t>      consumption at home</a:t>
            </a:r>
          </a:p>
          <a:p>
            <a:pPr marL="0" indent="0">
              <a:buNone/>
            </a:pPr>
            <a:r>
              <a:rPr lang="en-US" b="1" dirty="0">
                <a:solidFill>
                  <a:srgbClr val="FF3300"/>
                </a:solidFill>
              </a:rPr>
              <a:t>6. Meeting the needs of people who are undernourished</a:t>
            </a:r>
          </a:p>
          <a:p>
            <a:pPr marL="0" indent="0">
              <a:buNone/>
            </a:pPr>
            <a:r>
              <a:rPr lang="en-US" b="1" dirty="0">
                <a:solidFill>
                  <a:srgbClr val="00B050"/>
                </a:solidFill>
              </a:rPr>
              <a:t>7. Making greater use of organic farming</a:t>
            </a:r>
          </a:p>
          <a:p>
            <a:endParaRPr lang="en-US" dirty="0"/>
          </a:p>
        </p:txBody>
      </p:sp>
      <p:sp>
        <p:nvSpPr>
          <p:cNvPr id="4" name="Content Placeholder 3">
            <a:extLst>
              <a:ext uri="{FF2B5EF4-FFF2-40B4-BE49-F238E27FC236}">
                <a16:creationId xmlns:a16="http://schemas.microsoft.com/office/drawing/2014/main" id="{4780AE9F-AB08-48F3-B457-D2CBF231CB53}"/>
              </a:ext>
            </a:extLst>
          </p:cNvPr>
          <p:cNvSpPr>
            <a:spLocks noGrp="1"/>
          </p:cNvSpPr>
          <p:nvPr>
            <p:ph sz="half" idx="2"/>
          </p:nvPr>
        </p:nvSpPr>
        <p:spPr>
          <a:xfrm>
            <a:off x="6525403" y="1351723"/>
            <a:ext cx="5573832" cy="5300868"/>
          </a:xfrm>
        </p:spPr>
        <p:txBody>
          <a:bodyPr>
            <a:normAutofit fontScale="92500" lnSpcReduction="20000"/>
          </a:bodyPr>
          <a:lstStyle/>
          <a:p>
            <a:r>
              <a:rPr lang="en-US" b="1" u="sng" dirty="0"/>
              <a:t>Loss of Agricultural Land</a:t>
            </a:r>
          </a:p>
          <a:p>
            <a:r>
              <a:rPr lang="en-US" b="1" u="sng" dirty="0">
                <a:solidFill>
                  <a:srgbClr val="663300"/>
                </a:solidFill>
              </a:rPr>
              <a:t>Desertification</a:t>
            </a:r>
            <a:r>
              <a:rPr lang="en-US" dirty="0"/>
              <a:t>: </a:t>
            </a:r>
            <a:r>
              <a:rPr lang="en-US" b="1" dirty="0"/>
              <a:t>the degradation of land, especially in semiarid areas, primarily because of human actions such as excessive crop planning, animal grazing and tree cutting. Also known as semiarid land degradation</a:t>
            </a:r>
          </a:p>
          <a:p>
            <a:r>
              <a:rPr lang="en-US" b="1" dirty="0">
                <a:solidFill>
                  <a:srgbClr val="663300"/>
                </a:solidFill>
              </a:rPr>
              <a:t>Earth Policy Institute estimates that 5 million acres of land have been degraded around the world </a:t>
            </a:r>
          </a:p>
          <a:p>
            <a:r>
              <a:rPr lang="en-US" b="1" dirty="0"/>
              <a:t>Excessive water threatens other agricultural areas especially driver lands that receive water from human built irrigation systems with inadequate drainage causing underground water level rises to the point where roots become waterlogged </a:t>
            </a:r>
          </a:p>
          <a:p>
            <a:endParaRPr lang="en-US" b="1" dirty="0"/>
          </a:p>
          <a:p>
            <a:r>
              <a:rPr lang="en-US" b="1" dirty="0"/>
              <a:t>Africa’s Green wall 3 min  : </a:t>
            </a:r>
            <a:r>
              <a:rPr lang="en-US" b="1" dirty="0">
                <a:hlinkClick r:id="rId2"/>
              </a:rPr>
              <a:t>http://www.bbc.com/news/av/magazine-41391844/why-is-africa-building-a-great-green-wall</a:t>
            </a:r>
            <a:endParaRPr lang="en-US" b="1" dirty="0"/>
          </a:p>
          <a:p>
            <a:endParaRPr lang="en-US" dirty="0"/>
          </a:p>
        </p:txBody>
      </p:sp>
    </p:spTree>
    <p:extLst>
      <p:ext uri="{BB962C8B-B14F-4D97-AF65-F5344CB8AC3E}">
        <p14:creationId xmlns:p14="http://schemas.microsoft.com/office/powerpoint/2010/main" val="1665705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B7C5-D814-4B9C-A817-2FA5638E7169}"/>
              </a:ext>
            </a:extLst>
          </p:cNvPr>
          <p:cNvSpPr>
            <a:spLocks noGrp="1"/>
          </p:cNvSpPr>
          <p:nvPr>
            <p:ph type="title"/>
          </p:nvPr>
        </p:nvSpPr>
        <p:spPr>
          <a:xfrm>
            <a:off x="779490" y="0"/>
            <a:ext cx="11412510" cy="1124262"/>
          </a:xfrm>
        </p:spPr>
        <p:txBody>
          <a:bodyPr>
            <a:normAutofit fontScale="90000"/>
          </a:bodyPr>
          <a:lstStyle/>
          <a:p>
            <a:r>
              <a:rPr lang="en-US" sz="2800" b="1" u="sng" dirty="0">
                <a:solidFill>
                  <a:schemeClr val="accent4">
                    <a:lumMod val="75000"/>
                  </a:schemeClr>
                </a:solidFill>
              </a:rPr>
              <a:t>Von </a:t>
            </a:r>
            <a:r>
              <a:rPr lang="en-US" sz="2800" b="1" u="sng" dirty="0" err="1">
                <a:solidFill>
                  <a:schemeClr val="accent4">
                    <a:lumMod val="75000"/>
                  </a:schemeClr>
                </a:solidFill>
              </a:rPr>
              <a:t>Thunen</a:t>
            </a:r>
            <a:r>
              <a:rPr lang="en-US" sz="2800" b="1" u="sng" dirty="0">
                <a:solidFill>
                  <a:schemeClr val="accent4">
                    <a:lumMod val="75000"/>
                  </a:schemeClr>
                </a:solidFill>
              </a:rPr>
              <a:t> Model</a:t>
            </a:r>
            <a:r>
              <a:rPr lang="en-US" sz="2800" dirty="0"/>
              <a:t>: is used to help explain the importance of proximity to market  in the choice of crops on commercial farms. The farmer needs to compare two costs, the cost of the land and the cost of transporting products to market</a:t>
            </a:r>
          </a:p>
        </p:txBody>
      </p:sp>
      <p:pic>
        <p:nvPicPr>
          <p:cNvPr id="6" name="Content Placeholder 5">
            <a:extLst>
              <a:ext uri="{FF2B5EF4-FFF2-40B4-BE49-F238E27FC236}">
                <a16:creationId xmlns:a16="http://schemas.microsoft.com/office/drawing/2014/main" id="{CB79A56E-A684-427F-9F4F-1A13646EF3F2}"/>
              </a:ext>
            </a:extLst>
          </p:cNvPr>
          <p:cNvPicPr>
            <a:picLocks noGrp="1" noChangeAspect="1"/>
          </p:cNvPicPr>
          <p:nvPr>
            <p:ph sz="half" idx="1"/>
          </p:nvPr>
        </p:nvPicPr>
        <p:blipFill>
          <a:blip r:embed="rId2"/>
          <a:stretch>
            <a:fillRect/>
          </a:stretch>
        </p:blipFill>
        <p:spPr>
          <a:xfrm>
            <a:off x="779489" y="1124262"/>
            <a:ext cx="5745913" cy="5733738"/>
          </a:xfrm>
        </p:spPr>
      </p:pic>
      <p:sp>
        <p:nvSpPr>
          <p:cNvPr id="4" name="Content Placeholder 3">
            <a:extLst>
              <a:ext uri="{FF2B5EF4-FFF2-40B4-BE49-F238E27FC236}">
                <a16:creationId xmlns:a16="http://schemas.microsoft.com/office/drawing/2014/main" id="{33749502-A239-4CB9-B014-F58B1FC5358B}"/>
              </a:ext>
            </a:extLst>
          </p:cNvPr>
          <p:cNvSpPr>
            <a:spLocks noGrp="1"/>
          </p:cNvSpPr>
          <p:nvPr>
            <p:ph sz="half" idx="2"/>
          </p:nvPr>
        </p:nvSpPr>
        <p:spPr>
          <a:xfrm>
            <a:off x="6525402" y="1124262"/>
            <a:ext cx="5666598" cy="5733739"/>
          </a:xfrm>
        </p:spPr>
        <p:txBody>
          <a:bodyPr/>
          <a:lstStyle/>
          <a:p>
            <a:r>
              <a:rPr lang="en-US" b="1" u="sng" dirty="0">
                <a:solidFill>
                  <a:schemeClr val="accent4">
                    <a:lumMod val="50000"/>
                  </a:schemeClr>
                </a:solidFill>
              </a:rPr>
              <a:t>First Ring</a:t>
            </a:r>
            <a:r>
              <a:rPr lang="en-US" b="1" dirty="0">
                <a:solidFill>
                  <a:schemeClr val="accent4">
                    <a:lumMod val="50000"/>
                  </a:schemeClr>
                </a:solidFill>
              </a:rPr>
              <a:t>: market oriented gardens and milk producers were located in the first ring out from cities, These products are expensive to deliver and must reach market quickly because they are perishable</a:t>
            </a:r>
          </a:p>
          <a:p>
            <a:r>
              <a:rPr lang="en-US" b="1" u="sng" dirty="0">
                <a:solidFill>
                  <a:schemeClr val="accent5">
                    <a:lumMod val="50000"/>
                  </a:schemeClr>
                </a:solidFill>
              </a:rPr>
              <a:t>Second Ring</a:t>
            </a:r>
            <a:r>
              <a:rPr lang="en-US" b="1" dirty="0">
                <a:solidFill>
                  <a:schemeClr val="accent5">
                    <a:lumMod val="50000"/>
                  </a:schemeClr>
                </a:solidFill>
              </a:rPr>
              <a:t>: the next ring out from cities contained wood lots, where timber was cut for construction and fuel: closeness to market is important for this commodity because of its weight</a:t>
            </a:r>
          </a:p>
          <a:p>
            <a:r>
              <a:rPr lang="en-US" b="1" u="sng" dirty="0">
                <a:solidFill>
                  <a:schemeClr val="accent6">
                    <a:lumMod val="75000"/>
                  </a:schemeClr>
                </a:solidFill>
              </a:rPr>
              <a:t>Third Ring</a:t>
            </a:r>
            <a:r>
              <a:rPr lang="en-US" b="1" dirty="0">
                <a:solidFill>
                  <a:schemeClr val="accent6">
                    <a:lumMod val="75000"/>
                  </a:schemeClr>
                </a:solidFill>
              </a:rPr>
              <a:t>: The next ring was used for various crops and for pasture; the specific commodity was rotated from one year to the next</a:t>
            </a:r>
          </a:p>
          <a:p>
            <a:r>
              <a:rPr lang="en-US" b="1" u="sng" dirty="0">
                <a:solidFill>
                  <a:schemeClr val="accent5">
                    <a:lumMod val="75000"/>
                  </a:schemeClr>
                </a:solidFill>
              </a:rPr>
              <a:t>Fourth Ring</a:t>
            </a:r>
            <a:r>
              <a:rPr lang="en-US" b="1" dirty="0">
                <a:solidFill>
                  <a:schemeClr val="accent5">
                    <a:lumMod val="75000"/>
                  </a:schemeClr>
                </a:solidFill>
              </a:rPr>
              <a:t>: the outer most ring was devoted exclusively to animal grazing, which requires lots of space</a:t>
            </a:r>
          </a:p>
        </p:txBody>
      </p:sp>
    </p:spTree>
    <p:extLst>
      <p:ext uri="{BB962C8B-B14F-4D97-AF65-F5344CB8AC3E}">
        <p14:creationId xmlns:p14="http://schemas.microsoft.com/office/powerpoint/2010/main" val="3490211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99CF8-AB47-47A0-A99F-14AB34037B48}"/>
              </a:ext>
            </a:extLst>
          </p:cNvPr>
          <p:cNvSpPr>
            <a:spLocks noGrp="1"/>
          </p:cNvSpPr>
          <p:nvPr>
            <p:ph type="title"/>
          </p:nvPr>
        </p:nvSpPr>
        <p:spPr>
          <a:xfrm>
            <a:off x="749508" y="1"/>
            <a:ext cx="11442492" cy="1648918"/>
          </a:xfrm>
        </p:spPr>
        <p:txBody>
          <a:bodyPr>
            <a:normAutofit fontScale="90000"/>
          </a:bodyPr>
          <a:lstStyle/>
          <a:p>
            <a:r>
              <a:rPr lang="en-US" b="1" dirty="0"/>
              <a:t>Von </a:t>
            </a:r>
            <a:r>
              <a:rPr lang="en-US" b="1" dirty="0" err="1"/>
              <a:t>Thünen</a:t>
            </a:r>
            <a:r>
              <a:rPr lang="en-US" b="1" dirty="0"/>
              <a:t> Model</a:t>
            </a:r>
            <a:r>
              <a:rPr lang="en-US" dirty="0"/>
              <a:t> predicts humans will use land in relation to the cost of land and the cost of transporting products to market.</a:t>
            </a:r>
          </a:p>
        </p:txBody>
      </p:sp>
      <p:pic>
        <p:nvPicPr>
          <p:cNvPr id="5" name="Content Placeholder 4">
            <a:extLst>
              <a:ext uri="{FF2B5EF4-FFF2-40B4-BE49-F238E27FC236}">
                <a16:creationId xmlns:a16="http://schemas.microsoft.com/office/drawing/2014/main" id="{9A225B65-7528-471C-83E8-F5B5EA3B33BB}"/>
              </a:ext>
            </a:extLst>
          </p:cNvPr>
          <p:cNvPicPr>
            <a:picLocks noGrp="1" noChangeAspect="1"/>
          </p:cNvPicPr>
          <p:nvPr>
            <p:ph idx="1"/>
          </p:nvPr>
        </p:nvPicPr>
        <p:blipFill>
          <a:blip r:embed="rId2"/>
          <a:stretch>
            <a:fillRect/>
          </a:stretch>
        </p:blipFill>
        <p:spPr>
          <a:xfrm>
            <a:off x="749508" y="1768840"/>
            <a:ext cx="11272603" cy="4961744"/>
          </a:xfrm>
        </p:spPr>
      </p:pic>
    </p:spTree>
    <p:extLst>
      <p:ext uri="{BB962C8B-B14F-4D97-AF65-F5344CB8AC3E}">
        <p14:creationId xmlns:p14="http://schemas.microsoft.com/office/powerpoint/2010/main" val="2973034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7063-C9DF-4C5F-9183-3BF5D6BABFA3}"/>
              </a:ext>
            </a:extLst>
          </p:cNvPr>
          <p:cNvSpPr>
            <a:spLocks noGrp="1"/>
          </p:cNvSpPr>
          <p:nvPr>
            <p:ph type="title"/>
          </p:nvPr>
        </p:nvSpPr>
        <p:spPr>
          <a:xfrm>
            <a:off x="795130" y="99391"/>
            <a:ext cx="11396870" cy="647369"/>
          </a:xfrm>
        </p:spPr>
        <p:txBody>
          <a:bodyPr>
            <a:normAutofit fontScale="90000"/>
          </a:bodyPr>
          <a:lstStyle/>
          <a:p>
            <a:r>
              <a:rPr lang="en-US" dirty="0"/>
              <a:t>              </a:t>
            </a:r>
            <a:r>
              <a:rPr lang="en-US" b="1" u="sng" dirty="0">
                <a:solidFill>
                  <a:srgbClr val="008000"/>
                </a:solidFill>
              </a:rPr>
              <a:t>Von </a:t>
            </a:r>
            <a:r>
              <a:rPr lang="en-US" b="1" u="sng" dirty="0" err="1">
                <a:solidFill>
                  <a:srgbClr val="008000"/>
                </a:solidFill>
              </a:rPr>
              <a:t>Thünen’s</a:t>
            </a:r>
            <a:r>
              <a:rPr lang="en-US" b="1" u="sng" dirty="0">
                <a:solidFill>
                  <a:srgbClr val="008000"/>
                </a:solidFill>
              </a:rPr>
              <a:t> Assumptions</a:t>
            </a:r>
          </a:p>
        </p:txBody>
      </p:sp>
      <p:sp>
        <p:nvSpPr>
          <p:cNvPr id="3" name="Content Placeholder 2">
            <a:extLst>
              <a:ext uri="{FF2B5EF4-FFF2-40B4-BE49-F238E27FC236}">
                <a16:creationId xmlns:a16="http://schemas.microsoft.com/office/drawing/2014/main" id="{19F0AD8D-F59D-4C59-B339-37CBF04FBBDA}"/>
              </a:ext>
            </a:extLst>
          </p:cNvPr>
          <p:cNvSpPr>
            <a:spLocks noGrp="1"/>
          </p:cNvSpPr>
          <p:nvPr>
            <p:ph sz="half" idx="1"/>
          </p:nvPr>
        </p:nvSpPr>
        <p:spPr>
          <a:xfrm>
            <a:off x="795130" y="1046922"/>
            <a:ext cx="4325510" cy="5711687"/>
          </a:xfrm>
        </p:spPr>
        <p:txBody>
          <a:bodyPr>
            <a:normAutofit lnSpcReduction="10000"/>
          </a:bodyPr>
          <a:lstStyle/>
          <a:p>
            <a:r>
              <a:rPr lang="en-US" b="1" dirty="0">
                <a:solidFill>
                  <a:srgbClr val="00B050"/>
                </a:solidFill>
              </a:rPr>
              <a:t>Isolation. One isolated market in an isolated state with no interactions (trade) with the outside.</a:t>
            </a:r>
          </a:p>
          <a:p>
            <a:r>
              <a:rPr lang="en-US" b="1" dirty="0">
                <a:solidFill>
                  <a:srgbClr val="002060"/>
                </a:solidFill>
              </a:rPr>
              <a:t>Land characteristics. Land surrounding the market is entirely flat and its fertility uniform.</a:t>
            </a:r>
          </a:p>
          <a:p>
            <a:r>
              <a:rPr lang="en-US" b="1" dirty="0">
                <a:solidFill>
                  <a:srgbClr val="7030A0"/>
                </a:solidFill>
              </a:rPr>
              <a:t>Transportation. No transport infrastructures (roads or rivers) and farmers are transporting their production to the market using horses and carts</a:t>
            </a:r>
          </a:p>
          <a:p>
            <a:r>
              <a:rPr lang="en-US" sz="1200" dirty="0"/>
              <a:t>Explanation 10 min  </a:t>
            </a:r>
            <a:r>
              <a:rPr lang="en-US" sz="1200" dirty="0">
                <a:hlinkClick r:id="rId2"/>
              </a:rPr>
              <a:t>https://www.youtube.com/watch?v=xIYx7CTzABk</a:t>
            </a:r>
            <a:endParaRPr lang="en-US" sz="1200" dirty="0"/>
          </a:p>
          <a:p>
            <a:r>
              <a:rPr lang="en-US" sz="1200" dirty="0"/>
              <a:t>Patterson at 8:45 </a:t>
            </a:r>
            <a:r>
              <a:rPr lang="en-US" sz="1200" dirty="0">
                <a:hlinkClick r:id="rId3"/>
              </a:rPr>
              <a:t>https://www.youtube.com/watch?v=2_V00bnxqvA</a:t>
            </a:r>
            <a:endParaRPr lang="en-US" sz="1200" dirty="0"/>
          </a:p>
          <a:p>
            <a:r>
              <a:rPr lang="en-US" sz="1200" dirty="0"/>
              <a:t>The song 3 min: </a:t>
            </a:r>
            <a:r>
              <a:rPr lang="en-US" sz="1200" dirty="0">
                <a:hlinkClick r:id="rId4"/>
              </a:rPr>
              <a:t>https://www.youtube.com/watch?v=ZHaWiF0OoP0</a:t>
            </a:r>
            <a:endParaRPr lang="en-US" sz="1200" dirty="0"/>
          </a:p>
          <a:p>
            <a:r>
              <a:rPr lang="en-US" sz="1200" dirty="0" err="1"/>
              <a:t>Mr</a:t>
            </a:r>
            <a:r>
              <a:rPr lang="en-US" sz="1200" dirty="0"/>
              <a:t> Sinn Von </a:t>
            </a:r>
            <a:r>
              <a:rPr lang="en-US" sz="1200" dirty="0" err="1"/>
              <a:t>Thunene</a:t>
            </a:r>
            <a:r>
              <a:rPr lang="en-US" sz="1200" dirty="0"/>
              <a:t>:   </a:t>
            </a:r>
            <a:r>
              <a:rPr lang="en-US" sz="1200" dirty="0">
                <a:hlinkClick r:id="rId5"/>
              </a:rPr>
              <a:t>https://www.youtube.com/watch?v=-HhC1emeUhY</a:t>
            </a:r>
            <a:endParaRPr lang="en-US" sz="1200" dirty="0"/>
          </a:p>
          <a:p>
            <a:endParaRPr lang="en-US" dirty="0"/>
          </a:p>
        </p:txBody>
      </p:sp>
      <p:pic>
        <p:nvPicPr>
          <p:cNvPr id="6" name="Content Placeholder 5">
            <a:extLst>
              <a:ext uri="{FF2B5EF4-FFF2-40B4-BE49-F238E27FC236}">
                <a16:creationId xmlns:a16="http://schemas.microsoft.com/office/drawing/2014/main" id="{E528EFA9-C58C-48EF-9DAF-F4F8A715DCEF}"/>
              </a:ext>
            </a:extLst>
          </p:cNvPr>
          <p:cNvPicPr>
            <a:picLocks noGrp="1" noChangeAspect="1"/>
          </p:cNvPicPr>
          <p:nvPr>
            <p:ph sz="half" idx="2"/>
          </p:nvPr>
        </p:nvPicPr>
        <p:blipFill>
          <a:blip r:embed="rId6"/>
          <a:stretch>
            <a:fillRect/>
          </a:stretch>
        </p:blipFill>
        <p:spPr>
          <a:xfrm>
            <a:off x="5234609" y="874644"/>
            <a:ext cx="6957391" cy="5883966"/>
          </a:xfrm>
        </p:spPr>
      </p:pic>
    </p:spTree>
    <p:extLst>
      <p:ext uri="{BB962C8B-B14F-4D97-AF65-F5344CB8AC3E}">
        <p14:creationId xmlns:p14="http://schemas.microsoft.com/office/powerpoint/2010/main" val="389753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8AC7-F05B-45A0-A29F-7F1FF6935A24}"/>
              </a:ext>
            </a:extLst>
          </p:cNvPr>
          <p:cNvSpPr>
            <a:spLocks noGrp="1"/>
          </p:cNvSpPr>
          <p:nvPr>
            <p:ph type="title"/>
          </p:nvPr>
        </p:nvSpPr>
        <p:spPr>
          <a:xfrm>
            <a:off x="821635" y="119270"/>
            <a:ext cx="4598505" cy="628015"/>
          </a:xfrm>
        </p:spPr>
        <p:txBody>
          <a:bodyPr>
            <a:normAutofit fontScale="90000"/>
          </a:bodyPr>
          <a:lstStyle/>
          <a:p>
            <a:r>
              <a:rPr lang="en-US" dirty="0">
                <a:solidFill>
                  <a:srgbClr val="C00000"/>
                </a:solidFill>
              </a:rPr>
              <a:t>Agricultural Hearths</a:t>
            </a:r>
          </a:p>
        </p:txBody>
      </p:sp>
      <p:pic>
        <p:nvPicPr>
          <p:cNvPr id="6" name="Content Placeholder 5">
            <a:extLst>
              <a:ext uri="{FF2B5EF4-FFF2-40B4-BE49-F238E27FC236}">
                <a16:creationId xmlns:a16="http://schemas.microsoft.com/office/drawing/2014/main" id="{EAEE0DD2-1902-489E-8894-974098919671}"/>
              </a:ext>
            </a:extLst>
          </p:cNvPr>
          <p:cNvPicPr>
            <a:picLocks noGrp="1" noChangeAspect="1"/>
          </p:cNvPicPr>
          <p:nvPr>
            <p:ph sz="half" idx="1"/>
          </p:nvPr>
        </p:nvPicPr>
        <p:blipFill>
          <a:blip r:embed="rId2"/>
          <a:stretch>
            <a:fillRect/>
          </a:stretch>
        </p:blipFill>
        <p:spPr>
          <a:xfrm>
            <a:off x="728870" y="747284"/>
            <a:ext cx="4691270" cy="5991445"/>
          </a:xfrm>
        </p:spPr>
      </p:pic>
      <p:pic>
        <p:nvPicPr>
          <p:cNvPr id="8" name="Content Placeholder 7">
            <a:extLst>
              <a:ext uri="{FF2B5EF4-FFF2-40B4-BE49-F238E27FC236}">
                <a16:creationId xmlns:a16="http://schemas.microsoft.com/office/drawing/2014/main" id="{9B2B5960-18ED-4BB9-98BC-46FDC952B7E0}"/>
              </a:ext>
            </a:extLst>
          </p:cNvPr>
          <p:cNvPicPr>
            <a:picLocks noGrp="1" noChangeAspect="1"/>
          </p:cNvPicPr>
          <p:nvPr>
            <p:ph sz="half" idx="2"/>
          </p:nvPr>
        </p:nvPicPr>
        <p:blipFill>
          <a:blip r:embed="rId3"/>
          <a:stretch>
            <a:fillRect/>
          </a:stretch>
        </p:blipFill>
        <p:spPr>
          <a:xfrm>
            <a:off x="5526158" y="0"/>
            <a:ext cx="6665842" cy="6738731"/>
          </a:xfrm>
        </p:spPr>
      </p:pic>
    </p:spTree>
    <p:extLst>
      <p:ext uri="{BB962C8B-B14F-4D97-AF65-F5344CB8AC3E}">
        <p14:creationId xmlns:p14="http://schemas.microsoft.com/office/powerpoint/2010/main" val="3856852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093A-2A7A-45B9-9DDE-260738477D38}"/>
              </a:ext>
            </a:extLst>
          </p:cNvPr>
          <p:cNvSpPr>
            <a:spLocks noGrp="1"/>
          </p:cNvSpPr>
          <p:nvPr>
            <p:ph type="title"/>
          </p:nvPr>
        </p:nvSpPr>
        <p:spPr>
          <a:xfrm>
            <a:off x="808383" y="106017"/>
            <a:ext cx="11183747" cy="662609"/>
          </a:xfrm>
        </p:spPr>
        <p:txBody>
          <a:bodyPr>
            <a:normAutofit fontScale="90000"/>
          </a:bodyPr>
          <a:lstStyle/>
          <a:p>
            <a:r>
              <a:rPr lang="en-US" dirty="0"/>
              <a:t>           Globalization almost makes it obsolete</a:t>
            </a:r>
          </a:p>
        </p:txBody>
      </p:sp>
      <p:pic>
        <p:nvPicPr>
          <p:cNvPr id="5" name="Content Placeholder 4">
            <a:extLst>
              <a:ext uri="{FF2B5EF4-FFF2-40B4-BE49-F238E27FC236}">
                <a16:creationId xmlns:a16="http://schemas.microsoft.com/office/drawing/2014/main" id="{F81B729A-D535-4286-88D8-361156840114}"/>
              </a:ext>
            </a:extLst>
          </p:cNvPr>
          <p:cNvPicPr>
            <a:picLocks noGrp="1" noChangeAspect="1"/>
          </p:cNvPicPr>
          <p:nvPr>
            <p:ph idx="1"/>
          </p:nvPr>
        </p:nvPicPr>
        <p:blipFill>
          <a:blip r:embed="rId2"/>
          <a:stretch>
            <a:fillRect/>
          </a:stretch>
        </p:blipFill>
        <p:spPr>
          <a:xfrm>
            <a:off x="808383" y="768626"/>
            <a:ext cx="11290852" cy="5983356"/>
          </a:xfrm>
        </p:spPr>
      </p:pic>
    </p:spTree>
    <p:extLst>
      <p:ext uri="{BB962C8B-B14F-4D97-AF65-F5344CB8AC3E}">
        <p14:creationId xmlns:p14="http://schemas.microsoft.com/office/powerpoint/2010/main" val="428228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3F87-7B82-4EF0-B42E-1F059D351494}"/>
              </a:ext>
            </a:extLst>
          </p:cNvPr>
          <p:cNvSpPr>
            <a:spLocks noGrp="1"/>
          </p:cNvSpPr>
          <p:nvPr>
            <p:ph type="title"/>
          </p:nvPr>
        </p:nvSpPr>
        <p:spPr>
          <a:xfrm>
            <a:off x="764498" y="0"/>
            <a:ext cx="11427502" cy="1154243"/>
          </a:xfrm>
        </p:spPr>
        <p:txBody>
          <a:bodyPr>
            <a:normAutofit fontScale="90000"/>
          </a:bodyPr>
          <a:lstStyle/>
          <a:p>
            <a:r>
              <a:rPr lang="en-US" dirty="0"/>
              <a:t>Intensification by Subsistence Farmers due to population increases more food must be produced</a:t>
            </a:r>
          </a:p>
        </p:txBody>
      </p:sp>
      <p:pic>
        <p:nvPicPr>
          <p:cNvPr id="6" name="Content Placeholder 5">
            <a:extLst>
              <a:ext uri="{FF2B5EF4-FFF2-40B4-BE49-F238E27FC236}">
                <a16:creationId xmlns:a16="http://schemas.microsoft.com/office/drawing/2014/main" id="{EFCEAF17-F7F4-46EA-B191-57E7B4D87444}"/>
              </a:ext>
            </a:extLst>
          </p:cNvPr>
          <p:cNvPicPr>
            <a:picLocks noGrp="1" noChangeAspect="1"/>
          </p:cNvPicPr>
          <p:nvPr>
            <p:ph sz="half" idx="1"/>
          </p:nvPr>
        </p:nvPicPr>
        <p:blipFill>
          <a:blip r:embed="rId2"/>
          <a:stretch>
            <a:fillRect/>
          </a:stretch>
        </p:blipFill>
        <p:spPr>
          <a:xfrm>
            <a:off x="764497" y="1154243"/>
            <a:ext cx="6970425" cy="5591331"/>
          </a:xfrm>
        </p:spPr>
      </p:pic>
      <p:sp>
        <p:nvSpPr>
          <p:cNvPr id="4" name="Content Placeholder 3">
            <a:extLst>
              <a:ext uri="{FF2B5EF4-FFF2-40B4-BE49-F238E27FC236}">
                <a16:creationId xmlns:a16="http://schemas.microsoft.com/office/drawing/2014/main" id="{905BD3D9-1668-4FAF-A8E2-68F9D89F4A79}"/>
              </a:ext>
            </a:extLst>
          </p:cNvPr>
          <p:cNvSpPr>
            <a:spLocks noGrp="1"/>
          </p:cNvSpPr>
          <p:nvPr>
            <p:ph sz="half" idx="2"/>
          </p:nvPr>
        </p:nvSpPr>
        <p:spPr>
          <a:xfrm>
            <a:off x="7734924" y="1154243"/>
            <a:ext cx="4457075" cy="5703757"/>
          </a:xfrm>
        </p:spPr>
        <p:txBody>
          <a:bodyPr>
            <a:normAutofit fontScale="92500" lnSpcReduction="20000"/>
          </a:bodyPr>
          <a:lstStyle/>
          <a:p>
            <a:r>
              <a:rPr lang="en-US" b="1" dirty="0" err="1">
                <a:solidFill>
                  <a:schemeClr val="accent4">
                    <a:lumMod val="50000"/>
                  </a:schemeClr>
                </a:solidFill>
              </a:rPr>
              <a:t>Boserup</a:t>
            </a:r>
            <a:r>
              <a:rPr lang="en-US" b="1" dirty="0">
                <a:solidFill>
                  <a:schemeClr val="accent4">
                    <a:lumMod val="50000"/>
                  </a:schemeClr>
                </a:solidFill>
              </a:rPr>
              <a:t> identified 5 basic states in the reduction of fallow farmland </a:t>
            </a:r>
          </a:p>
          <a:p>
            <a:r>
              <a:rPr lang="en-US" b="1" dirty="0">
                <a:solidFill>
                  <a:schemeClr val="accent5">
                    <a:lumMod val="50000"/>
                  </a:schemeClr>
                </a:solidFill>
              </a:rPr>
              <a:t>1. </a:t>
            </a:r>
            <a:r>
              <a:rPr lang="en-US" b="1" u="sng" dirty="0">
                <a:solidFill>
                  <a:schemeClr val="accent5">
                    <a:lumMod val="50000"/>
                  </a:schemeClr>
                </a:solidFill>
              </a:rPr>
              <a:t>Forest Fallow</a:t>
            </a:r>
            <a:r>
              <a:rPr lang="en-US" b="1" dirty="0">
                <a:solidFill>
                  <a:schemeClr val="accent5">
                    <a:lumMod val="50000"/>
                  </a:schemeClr>
                </a:solidFill>
              </a:rPr>
              <a:t>: fields are cleared and utilized for up to 2 years and left fallow for more than 20 years long enough for the forest to grow back</a:t>
            </a:r>
          </a:p>
          <a:p>
            <a:r>
              <a:rPr lang="en-US" b="1" dirty="0"/>
              <a:t>2. </a:t>
            </a:r>
            <a:r>
              <a:rPr lang="en-US" b="1" u="sng" dirty="0"/>
              <a:t>Bush fallow</a:t>
            </a:r>
            <a:r>
              <a:rPr lang="en-US" b="1" dirty="0"/>
              <a:t>: fields ae cleared and utilized for up to  years and left fallow for up to 10 years, long enough for small trees and bushes to grow back</a:t>
            </a:r>
          </a:p>
          <a:p>
            <a:r>
              <a:rPr lang="en-US" b="1" dirty="0">
                <a:solidFill>
                  <a:schemeClr val="accent5">
                    <a:lumMod val="50000"/>
                  </a:schemeClr>
                </a:solidFill>
              </a:rPr>
              <a:t>3</a:t>
            </a:r>
            <a:r>
              <a:rPr lang="en-US" b="1" u="sng" dirty="0">
                <a:solidFill>
                  <a:schemeClr val="accent5">
                    <a:lumMod val="50000"/>
                  </a:schemeClr>
                </a:solidFill>
              </a:rPr>
              <a:t>. Short fallow</a:t>
            </a:r>
            <a:r>
              <a:rPr lang="en-US" b="1" dirty="0">
                <a:solidFill>
                  <a:schemeClr val="accent5">
                    <a:lumMod val="50000"/>
                  </a:schemeClr>
                </a:solidFill>
              </a:rPr>
              <a:t>: fields are cleared and utilized for perhaps 2 years and left fallow for up to 2 years, long enough for wild grasses to grow back</a:t>
            </a:r>
          </a:p>
          <a:p>
            <a:r>
              <a:rPr lang="en-US" b="1" dirty="0"/>
              <a:t>4. </a:t>
            </a:r>
            <a:r>
              <a:rPr lang="en-US" b="1" u="sng" dirty="0"/>
              <a:t>Annual cropping</a:t>
            </a:r>
            <a:r>
              <a:rPr lang="en-US" b="1" dirty="0"/>
              <a:t>: Fields are used every </a:t>
            </a:r>
            <a:r>
              <a:rPr lang="en-US" b="1" dirty="0" err="1"/>
              <a:t>eyar</a:t>
            </a:r>
            <a:r>
              <a:rPr lang="en-US" b="1" dirty="0"/>
              <a:t> and rotated between legumes and roots</a:t>
            </a:r>
          </a:p>
          <a:p>
            <a:r>
              <a:rPr lang="en-US" b="1" dirty="0">
                <a:solidFill>
                  <a:schemeClr val="accent5">
                    <a:lumMod val="50000"/>
                  </a:schemeClr>
                </a:solidFill>
              </a:rPr>
              <a:t>5. </a:t>
            </a:r>
            <a:r>
              <a:rPr lang="en-US" b="1" u="sng" dirty="0">
                <a:solidFill>
                  <a:schemeClr val="accent5">
                    <a:lumMod val="50000"/>
                  </a:schemeClr>
                </a:solidFill>
              </a:rPr>
              <a:t>Multi cropping</a:t>
            </a:r>
            <a:r>
              <a:rPr lang="en-US" b="1" dirty="0">
                <a:solidFill>
                  <a:schemeClr val="accent5">
                    <a:lumMod val="50000"/>
                  </a:schemeClr>
                </a:solidFill>
              </a:rPr>
              <a:t>: fields are used several times a year and never left fallow</a:t>
            </a:r>
          </a:p>
          <a:p>
            <a:pPr marL="0" indent="0">
              <a:buNone/>
            </a:pPr>
            <a:endParaRPr lang="en-US" dirty="0"/>
          </a:p>
        </p:txBody>
      </p:sp>
    </p:spTree>
    <p:extLst>
      <p:ext uri="{BB962C8B-B14F-4D97-AF65-F5344CB8AC3E}">
        <p14:creationId xmlns:p14="http://schemas.microsoft.com/office/powerpoint/2010/main" val="3073887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9C41-C024-4986-93A4-D7CA33C76A7F}"/>
              </a:ext>
            </a:extLst>
          </p:cNvPr>
          <p:cNvSpPr>
            <a:spLocks noGrp="1"/>
          </p:cNvSpPr>
          <p:nvPr>
            <p:ph type="title"/>
          </p:nvPr>
        </p:nvSpPr>
        <p:spPr>
          <a:xfrm>
            <a:off x="1371600" y="187377"/>
            <a:ext cx="9601200" cy="803223"/>
          </a:xfrm>
        </p:spPr>
        <p:txBody>
          <a:bodyPr/>
          <a:lstStyle/>
          <a:p>
            <a:r>
              <a:rPr lang="en-US" b="1" u="sng" dirty="0">
                <a:solidFill>
                  <a:srgbClr val="C00000"/>
                </a:solidFill>
              </a:rPr>
              <a:t>Land Use Patterns in the United States</a:t>
            </a:r>
          </a:p>
        </p:txBody>
      </p:sp>
      <p:sp>
        <p:nvSpPr>
          <p:cNvPr id="3" name="Content Placeholder 2">
            <a:extLst>
              <a:ext uri="{FF2B5EF4-FFF2-40B4-BE49-F238E27FC236}">
                <a16:creationId xmlns:a16="http://schemas.microsoft.com/office/drawing/2014/main" id="{B7EF5280-CF69-4AA6-95F4-C4F5F23EE732}"/>
              </a:ext>
            </a:extLst>
          </p:cNvPr>
          <p:cNvSpPr>
            <a:spLocks noGrp="1"/>
          </p:cNvSpPr>
          <p:nvPr>
            <p:ph sz="half" idx="1"/>
          </p:nvPr>
        </p:nvSpPr>
        <p:spPr>
          <a:xfrm>
            <a:off x="749508" y="1364105"/>
            <a:ext cx="5666282" cy="5306518"/>
          </a:xfrm>
        </p:spPr>
        <p:txBody>
          <a:bodyPr>
            <a:normAutofit/>
          </a:bodyPr>
          <a:lstStyle/>
          <a:p>
            <a:r>
              <a:rPr lang="en-US" sz="2400" b="1" dirty="0"/>
              <a:t>Land Survey Systems in the US</a:t>
            </a:r>
          </a:p>
          <a:p>
            <a:r>
              <a:rPr lang="en-US" sz="2400" b="1" dirty="0"/>
              <a:t>Mets and Bounds: The English land survey system is most prevalent along the Eastern Seaboard (original 13 colonies)</a:t>
            </a:r>
          </a:p>
          <a:p>
            <a:r>
              <a:rPr lang="en-US" sz="2400" b="1" dirty="0"/>
              <a:t>This system used landmarks and well known natural landforms to divide up land (r9vers, mountains, forests, </a:t>
            </a:r>
            <a:r>
              <a:rPr lang="en-US" sz="2400" b="1" dirty="0" err="1"/>
              <a:t>etc</a:t>
            </a:r>
            <a:r>
              <a:rPr lang="en-US" sz="2400" b="1" dirty="0"/>
              <a:t>)</a:t>
            </a:r>
          </a:p>
          <a:p>
            <a:r>
              <a:rPr lang="en-US" sz="2400" b="1" dirty="0"/>
              <a:t>Plots can be irregularly shaped and uneven</a:t>
            </a:r>
          </a:p>
        </p:txBody>
      </p:sp>
      <p:pic>
        <p:nvPicPr>
          <p:cNvPr id="9" name="Content Placeholder 8">
            <a:extLst>
              <a:ext uri="{FF2B5EF4-FFF2-40B4-BE49-F238E27FC236}">
                <a16:creationId xmlns:a16="http://schemas.microsoft.com/office/drawing/2014/main" id="{484DBB07-BF9B-492E-810D-27E8C65CF7F8}"/>
              </a:ext>
            </a:extLst>
          </p:cNvPr>
          <p:cNvPicPr>
            <a:picLocks noGrp="1" noChangeAspect="1"/>
          </p:cNvPicPr>
          <p:nvPr>
            <p:ph sz="half" idx="2"/>
          </p:nvPr>
        </p:nvPicPr>
        <p:blipFill>
          <a:blip r:embed="rId2"/>
          <a:stretch>
            <a:fillRect/>
          </a:stretch>
        </p:blipFill>
        <p:spPr>
          <a:xfrm>
            <a:off x="6524625" y="1199212"/>
            <a:ext cx="5557447" cy="5658787"/>
          </a:xfrm>
        </p:spPr>
      </p:pic>
    </p:spTree>
    <p:extLst>
      <p:ext uri="{BB962C8B-B14F-4D97-AF65-F5344CB8AC3E}">
        <p14:creationId xmlns:p14="http://schemas.microsoft.com/office/powerpoint/2010/main" val="3573281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A352-9FAD-4A33-96A1-0B3E24DD6FA5}"/>
              </a:ext>
            </a:extLst>
          </p:cNvPr>
          <p:cNvSpPr>
            <a:spLocks noGrp="1"/>
          </p:cNvSpPr>
          <p:nvPr>
            <p:ph type="title"/>
          </p:nvPr>
        </p:nvSpPr>
        <p:spPr>
          <a:xfrm>
            <a:off x="839449" y="0"/>
            <a:ext cx="11352551" cy="839449"/>
          </a:xfrm>
        </p:spPr>
        <p:txBody>
          <a:bodyPr/>
          <a:lstStyle/>
          <a:p>
            <a:r>
              <a:rPr lang="en-US" b="1" dirty="0"/>
              <a:t>         </a:t>
            </a:r>
            <a:r>
              <a:rPr lang="en-US" b="1" u="sng" dirty="0"/>
              <a:t>Land Use Patterns in the United States</a:t>
            </a:r>
          </a:p>
        </p:txBody>
      </p:sp>
      <p:sp>
        <p:nvSpPr>
          <p:cNvPr id="3" name="Content Placeholder 2">
            <a:extLst>
              <a:ext uri="{FF2B5EF4-FFF2-40B4-BE49-F238E27FC236}">
                <a16:creationId xmlns:a16="http://schemas.microsoft.com/office/drawing/2014/main" id="{212F3B21-76C3-4AA0-BF0A-1D7056EC5605}"/>
              </a:ext>
            </a:extLst>
          </p:cNvPr>
          <p:cNvSpPr>
            <a:spLocks noGrp="1"/>
          </p:cNvSpPr>
          <p:nvPr>
            <p:ph sz="half" idx="1"/>
          </p:nvPr>
        </p:nvSpPr>
        <p:spPr>
          <a:xfrm>
            <a:off x="839449" y="839449"/>
            <a:ext cx="5146623" cy="5711253"/>
          </a:xfrm>
        </p:spPr>
        <p:txBody>
          <a:bodyPr/>
          <a:lstStyle/>
          <a:p>
            <a:r>
              <a:rPr lang="en-US" b="1" u="sng" dirty="0">
                <a:solidFill>
                  <a:schemeClr val="tx1"/>
                </a:solidFill>
              </a:rPr>
              <a:t>Long Lot</a:t>
            </a:r>
            <a:r>
              <a:rPr lang="en-US" b="1" dirty="0">
                <a:solidFill>
                  <a:schemeClr val="tx1"/>
                </a:solidFill>
              </a:rPr>
              <a:t>: </a:t>
            </a:r>
            <a:r>
              <a:rPr lang="en-US" b="1" dirty="0">
                <a:solidFill>
                  <a:srgbClr val="006600"/>
                </a:solidFill>
              </a:rPr>
              <a:t>The French land survey system is used in Louisiana, Texas and other areas influenced by French colonists</a:t>
            </a:r>
          </a:p>
          <a:p>
            <a:r>
              <a:rPr lang="en-US" b="1" dirty="0">
                <a:solidFill>
                  <a:srgbClr val="006600"/>
                </a:solidFill>
              </a:rPr>
              <a:t>This system created more </a:t>
            </a:r>
            <a:r>
              <a:rPr lang="en-US" b="1" dirty="0">
                <a:solidFill>
                  <a:schemeClr val="tx1"/>
                </a:solidFill>
              </a:rPr>
              <a:t>narrow lots </a:t>
            </a:r>
            <a:r>
              <a:rPr lang="en-US" b="1" dirty="0">
                <a:solidFill>
                  <a:srgbClr val="006600"/>
                </a:solidFill>
              </a:rPr>
              <a:t>that gave all landowners accessed to certain landforms (rivers) </a:t>
            </a:r>
          </a:p>
          <a:p>
            <a:r>
              <a:rPr lang="en-US" b="1" dirty="0">
                <a:solidFill>
                  <a:srgbClr val="006600"/>
                </a:solidFill>
              </a:rPr>
              <a:t>Ribbon farms (also known as strip farms, long-lot farms, or just long lots) are long, narrow land divisions, usually lined up along a waterway. In some instances, they line a road.</a:t>
            </a:r>
          </a:p>
          <a:p>
            <a:r>
              <a:rPr lang="en-US" b="1" dirty="0">
                <a:solidFill>
                  <a:srgbClr val="006600"/>
                </a:solidFill>
              </a:rPr>
              <a:t>Usually along a river to provided a source of water for irrigation and a means of transportation for moving harvested products to market, increasing profits for local farmers because they did not have to transport their products over land</a:t>
            </a:r>
          </a:p>
        </p:txBody>
      </p:sp>
      <p:pic>
        <p:nvPicPr>
          <p:cNvPr id="6" name="Content Placeholder 5">
            <a:extLst>
              <a:ext uri="{FF2B5EF4-FFF2-40B4-BE49-F238E27FC236}">
                <a16:creationId xmlns:a16="http://schemas.microsoft.com/office/drawing/2014/main" id="{AB47DAB9-B307-4C96-A76B-C17F0537BE46}"/>
              </a:ext>
            </a:extLst>
          </p:cNvPr>
          <p:cNvPicPr>
            <a:picLocks noGrp="1" noChangeAspect="1"/>
          </p:cNvPicPr>
          <p:nvPr>
            <p:ph sz="half" idx="2"/>
          </p:nvPr>
        </p:nvPicPr>
        <p:blipFill>
          <a:blip r:embed="rId2"/>
          <a:stretch>
            <a:fillRect/>
          </a:stretch>
        </p:blipFill>
        <p:spPr>
          <a:xfrm>
            <a:off x="6205929" y="839450"/>
            <a:ext cx="5986072" cy="5711252"/>
          </a:xfrm>
        </p:spPr>
      </p:pic>
    </p:spTree>
    <p:extLst>
      <p:ext uri="{BB962C8B-B14F-4D97-AF65-F5344CB8AC3E}">
        <p14:creationId xmlns:p14="http://schemas.microsoft.com/office/powerpoint/2010/main" val="175912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C78FD-5311-4294-B7D4-EF0647170DC1}"/>
              </a:ext>
            </a:extLst>
          </p:cNvPr>
          <p:cNvSpPr>
            <a:spLocks noGrp="1"/>
          </p:cNvSpPr>
          <p:nvPr>
            <p:ph type="title"/>
          </p:nvPr>
        </p:nvSpPr>
        <p:spPr>
          <a:xfrm>
            <a:off x="1371600" y="0"/>
            <a:ext cx="9601200" cy="990600"/>
          </a:xfrm>
        </p:spPr>
        <p:txBody>
          <a:bodyPr/>
          <a:lstStyle/>
          <a:p>
            <a:r>
              <a:rPr lang="en-US" b="1" u="sng" dirty="0">
                <a:solidFill>
                  <a:srgbClr val="663300"/>
                </a:solidFill>
              </a:rPr>
              <a:t>Land Use Patterns in the United States</a:t>
            </a:r>
          </a:p>
        </p:txBody>
      </p:sp>
      <p:sp>
        <p:nvSpPr>
          <p:cNvPr id="3" name="Content Placeholder 2">
            <a:extLst>
              <a:ext uri="{FF2B5EF4-FFF2-40B4-BE49-F238E27FC236}">
                <a16:creationId xmlns:a16="http://schemas.microsoft.com/office/drawing/2014/main" id="{182661FE-F0D6-4471-86E9-83F530ED843E}"/>
              </a:ext>
            </a:extLst>
          </p:cNvPr>
          <p:cNvSpPr>
            <a:spLocks noGrp="1"/>
          </p:cNvSpPr>
          <p:nvPr>
            <p:ph sz="half" idx="1"/>
          </p:nvPr>
        </p:nvSpPr>
        <p:spPr>
          <a:xfrm>
            <a:off x="854439" y="990600"/>
            <a:ext cx="5561351" cy="5867400"/>
          </a:xfrm>
        </p:spPr>
        <p:txBody>
          <a:bodyPr>
            <a:normAutofit/>
          </a:bodyPr>
          <a:lstStyle/>
          <a:p>
            <a:r>
              <a:rPr lang="en-US" sz="3600" b="1" u="sng" dirty="0">
                <a:solidFill>
                  <a:srgbClr val="663300"/>
                </a:solidFill>
              </a:rPr>
              <a:t>Township and Range</a:t>
            </a:r>
            <a:r>
              <a:rPr lang="en-US" sz="3600" b="1" dirty="0"/>
              <a:t>:</a:t>
            </a:r>
          </a:p>
          <a:p>
            <a:r>
              <a:rPr lang="en-US" sz="3600" b="1" dirty="0"/>
              <a:t>The American system was used in the western states</a:t>
            </a:r>
          </a:p>
          <a:p>
            <a:r>
              <a:rPr lang="en-US" sz="3600" b="1" dirty="0"/>
              <a:t>This system used precise measurements to create large farmsteads and clear ownership</a:t>
            </a:r>
          </a:p>
          <a:p>
            <a:r>
              <a:rPr lang="en-US" sz="3600" b="1" dirty="0"/>
              <a:t>A geometric grid system</a:t>
            </a:r>
          </a:p>
        </p:txBody>
      </p:sp>
      <p:pic>
        <p:nvPicPr>
          <p:cNvPr id="6" name="Content Placeholder 5">
            <a:extLst>
              <a:ext uri="{FF2B5EF4-FFF2-40B4-BE49-F238E27FC236}">
                <a16:creationId xmlns:a16="http://schemas.microsoft.com/office/drawing/2014/main" id="{A22D6A27-56E0-4601-B0B9-DAAFF0CED698}"/>
              </a:ext>
            </a:extLst>
          </p:cNvPr>
          <p:cNvPicPr>
            <a:picLocks noGrp="1" noChangeAspect="1"/>
          </p:cNvPicPr>
          <p:nvPr>
            <p:ph sz="half" idx="2"/>
          </p:nvPr>
        </p:nvPicPr>
        <p:blipFill>
          <a:blip r:embed="rId2"/>
          <a:stretch>
            <a:fillRect/>
          </a:stretch>
        </p:blipFill>
        <p:spPr>
          <a:xfrm>
            <a:off x="6524625" y="990601"/>
            <a:ext cx="5667375" cy="5106300"/>
          </a:xfrm>
        </p:spPr>
      </p:pic>
    </p:spTree>
    <p:extLst>
      <p:ext uri="{BB962C8B-B14F-4D97-AF65-F5344CB8AC3E}">
        <p14:creationId xmlns:p14="http://schemas.microsoft.com/office/powerpoint/2010/main" val="21192874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3EF3-79FC-49E2-AF67-6D1DBF9B49F2}"/>
              </a:ext>
            </a:extLst>
          </p:cNvPr>
          <p:cNvSpPr>
            <a:spLocks noGrp="1"/>
          </p:cNvSpPr>
          <p:nvPr>
            <p:ph type="title"/>
          </p:nvPr>
        </p:nvSpPr>
        <p:spPr>
          <a:xfrm>
            <a:off x="1371600" y="164892"/>
            <a:ext cx="4594485" cy="989351"/>
          </a:xfrm>
        </p:spPr>
        <p:txBody>
          <a:bodyPr/>
          <a:lstStyle/>
          <a:p>
            <a:r>
              <a:rPr lang="en-US" dirty="0"/>
              <a:t>Green Revolution </a:t>
            </a:r>
          </a:p>
        </p:txBody>
      </p:sp>
      <p:pic>
        <p:nvPicPr>
          <p:cNvPr id="8" name="Content Placeholder 7">
            <a:extLst>
              <a:ext uri="{FF2B5EF4-FFF2-40B4-BE49-F238E27FC236}">
                <a16:creationId xmlns:a16="http://schemas.microsoft.com/office/drawing/2014/main" id="{D9A4CDB0-5693-4FF7-89C5-AEFE96AA61DF}"/>
              </a:ext>
            </a:extLst>
          </p:cNvPr>
          <p:cNvPicPr>
            <a:picLocks noGrp="1" noChangeAspect="1"/>
          </p:cNvPicPr>
          <p:nvPr>
            <p:ph sz="half" idx="1"/>
          </p:nvPr>
        </p:nvPicPr>
        <p:blipFill>
          <a:blip r:embed="rId2"/>
          <a:stretch>
            <a:fillRect/>
          </a:stretch>
        </p:blipFill>
        <p:spPr>
          <a:xfrm>
            <a:off x="793750" y="1259174"/>
            <a:ext cx="5667375" cy="5433934"/>
          </a:xfrm>
        </p:spPr>
      </p:pic>
      <p:pic>
        <p:nvPicPr>
          <p:cNvPr id="6" name="Content Placeholder 5">
            <a:extLst>
              <a:ext uri="{FF2B5EF4-FFF2-40B4-BE49-F238E27FC236}">
                <a16:creationId xmlns:a16="http://schemas.microsoft.com/office/drawing/2014/main" id="{43B7DA47-2076-41A5-8B79-D727018E78A1}"/>
              </a:ext>
            </a:extLst>
          </p:cNvPr>
          <p:cNvPicPr>
            <a:picLocks noGrp="1" noChangeAspect="1"/>
          </p:cNvPicPr>
          <p:nvPr>
            <p:ph sz="half" idx="2"/>
          </p:nvPr>
        </p:nvPicPr>
        <p:blipFill>
          <a:blip r:embed="rId3"/>
          <a:stretch>
            <a:fillRect/>
          </a:stretch>
        </p:blipFill>
        <p:spPr>
          <a:xfrm>
            <a:off x="6524625" y="164892"/>
            <a:ext cx="5667375" cy="6693108"/>
          </a:xfrm>
        </p:spPr>
      </p:pic>
    </p:spTree>
    <p:extLst>
      <p:ext uri="{BB962C8B-B14F-4D97-AF65-F5344CB8AC3E}">
        <p14:creationId xmlns:p14="http://schemas.microsoft.com/office/powerpoint/2010/main" val="3013096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0D67-8625-48A2-9315-1C319A14104C}"/>
              </a:ext>
            </a:extLst>
          </p:cNvPr>
          <p:cNvSpPr>
            <a:spLocks noGrp="1"/>
          </p:cNvSpPr>
          <p:nvPr>
            <p:ph type="title"/>
          </p:nvPr>
        </p:nvSpPr>
        <p:spPr>
          <a:xfrm>
            <a:off x="755374" y="92766"/>
            <a:ext cx="11251096" cy="897834"/>
          </a:xfrm>
        </p:spPr>
        <p:txBody>
          <a:bodyPr/>
          <a:lstStyle/>
          <a:p>
            <a:r>
              <a:rPr lang="en-US" dirty="0"/>
              <a:t>           </a:t>
            </a:r>
            <a:r>
              <a:rPr lang="en-US" b="1" u="sng" dirty="0">
                <a:solidFill>
                  <a:srgbClr val="006600"/>
                </a:solidFill>
              </a:rPr>
              <a:t>Green Revolution Pros and Cons</a:t>
            </a:r>
          </a:p>
        </p:txBody>
      </p:sp>
      <p:sp>
        <p:nvSpPr>
          <p:cNvPr id="3" name="Content Placeholder 2">
            <a:extLst>
              <a:ext uri="{FF2B5EF4-FFF2-40B4-BE49-F238E27FC236}">
                <a16:creationId xmlns:a16="http://schemas.microsoft.com/office/drawing/2014/main" id="{B6ED2E7D-DA10-4A94-A766-0B6BA220F882}"/>
              </a:ext>
            </a:extLst>
          </p:cNvPr>
          <p:cNvSpPr>
            <a:spLocks noGrp="1"/>
          </p:cNvSpPr>
          <p:nvPr>
            <p:ph sz="half" idx="1"/>
          </p:nvPr>
        </p:nvSpPr>
        <p:spPr>
          <a:xfrm>
            <a:off x="755374" y="990600"/>
            <a:ext cx="5064012" cy="5774633"/>
          </a:xfrm>
        </p:spPr>
        <p:txBody>
          <a:bodyPr>
            <a:normAutofit fontScale="85000" lnSpcReduction="20000"/>
          </a:bodyPr>
          <a:lstStyle/>
          <a:p>
            <a:pPr marL="0" indent="0">
              <a:buNone/>
            </a:pPr>
            <a:r>
              <a:rPr lang="en-US" dirty="0">
                <a:solidFill>
                  <a:srgbClr val="003366"/>
                </a:solidFill>
              </a:rPr>
              <a:t>                                          </a:t>
            </a:r>
            <a:r>
              <a:rPr lang="en-US" sz="2400" b="1" u="sng" dirty="0">
                <a:solidFill>
                  <a:srgbClr val="003366"/>
                </a:solidFill>
              </a:rPr>
              <a:t>Pros</a:t>
            </a:r>
          </a:p>
          <a:p>
            <a:r>
              <a:rPr lang="en-US" b="1" dirty="0"/>
              <a:t>Agricultural production now outpaces population growth, almost certainly avoiding disastrous famines that have plagued the past</a:t>
            </a:r>
          </a:p>
          <a:p>
            <a:r>
              <a:rPr lang="en-US" b="1" dirty="0">
                <a:solidFill>
                  <a:srgbClr val="003366"/>
                </a:solidFill>
              </a:rPr>
              <a:t>Nitrogen based fertilizers, now widely used, have greatly increased farm productivity in many countries of the world</a:t>
            </a:r>
          </a:p>
          <a:p>
            <a:r>
              <a:rPr lang="en-US" b="1" dirty="0"/>
              <a:t>Scientists continue to invent new food sources, including cultivating the oceans, developing higher protein cereals, and improving palatability of rarely consumed foods</a:t>
            </a:r>
          </a:p>
          <a:p>
            <a:r>
              <a:rPr lang="en-US" b="1" dirty="0">
                <a:solidFill>
                  <a:srgbClr val="003366"/>
                </a:solidFill>
              </a:rPr>
              <a:t>New irrigation process have greatly increased crop yields</a:t>
            </a:r>
          </a:p>
          <a:p>
            <a:r>
              <a:rPr lang="en-US" b="1" dirty="0"/>
              <a:t>Agribusiness has increased the productivity of cash crops, yielding profits for farmers and raising large amounts of basic crops to feed the world</a:t>
            </a:r>
          </a:p>
        </p:txBody>
      </p:sp>
      <p:sp>
        <p:nvSpPr>
          <p:cNvPr id="4" name="Content Placeholder 3">
            <a:extLst>
              <a:ext uri="{FF2B5EF4-FFF2-40B4-BE49-F238E27FC236}">
                <a16:creationId xmlns:a16="http://schemas.microsoft.com/office/drawing/2014/main" id="{E4A7FDF4-27E3-4140-BB4E-1FDFB2FE64B0}"/>
              </a:ext>
            </a:extLst>
          </p:cNvPr>
          <p:cNvSpPr>
            <a:spLocks noGrp="1"/>
          </p:cNvSpPr>
          <p:nvPr>
            <p:ph sz="half" idx="2"/>
          </p:nvPr>
        </p:nvSpPr>
        <p:spPr>
          <a:xfrm>
            <a:off x="6525403" y="990601"/>
            <a:ext cx="5573832" cy="5774632"/>
          </a:xfrm>
        </p:spPr>
        <p:txBody>
          <a:bodyPr>
            <a:normAutofit fontScale="85000" lnSpcReduction="20000"/>
          </a:bodyPr>
          <a:lstStyle/>
          <a:p>
            <a:pPr marL="0" indent="0">
              <a:buNone/>
            </a:pPr>
            <a:r>
              <a:rPr lang="en-US" dirty="0"/>
              <a:t>                                             </a:t>
            </a:r>
            <a:r>
              <a:rPr lang="en-US" sz="2400" b="1" u="sng" dirty="0">
                <a:solidFill>
                  <a:srgbClr val="008000"/>
                </a:solidFill>
              </a:rPr>
              <a:t>Cons</a:t>
            </a:r>
          </a:p>
          <a:p>
            <a:r>
              <a:rPr lang="en-US" b="1" dirty="0"/>
              <a:t>Poor countries cannot always afford the machinery, seeds ,and fertilizers necessary to raise the new crops. Leading to problems in getting the new foods to their citizens</a:t>
            </a:r>
          </a:p>
          <a:p>
            <a:r>
              <a:rPr lang="en-US" b="1" dirty="0">
                <a:solidFill>
                  <a:srgbClr val="008000"/>
                </a:solidFill>
              </a:rPr>
              <a:t>Farmers in poor countries cannot afford the fertilizers, increasing inequalities between rich and poor countries, Fertilizers also lead to groundwater pollution and the reduction of organic matter in the soil</a:t>
            </a:r>
          </a:p>
          <a:p>
            <a:r>
              <a:rPr lang="en-US" b="1" dirty="0"/>
              <a:t>Many fishing areas are already overfished and populations of many breeds of fish are dwindling. Cultural preferences shape food consumption, and production of rarely eaten foods will not change eating habits</a:t>
            </a:r>
          </a:p>
          <a:p>
            <a:r>
              <a:rPr lang="en-US" b="1" dirty="0">
                <a:solidFill>
                  <a:srgbClr val="008000"/>
                </a:solidFill>
              </a:rPr>
              <a:t>Many people in Sub-Saharan Africa are not getting enough to eat, with millions facing famine, Green Revolution techniques have made too few inroads and population is increasing faster than food production</a:t>
            </a:r>
          </a:p>
          <a:p>
            <a:r>
              <a:rPr lang="en-US" b="1" dirty="0"/>
              <a:t>Irrigation has led to serous groundwater depletion, negatively impacting water supplies of urban populations</a:t>
            </a:r>
          </a:p>
          <a:p>
            <a:r>
              <a:rPr lang="en-US" b="1" dirty="0">
                <a:solidFill>
                  <a:srgbClr val="008000"/>
                </a:solidFill>
              </a:rPr>
              <a:t>Agribusiness often means that land is devoted to raising one type of crop, rather than the variety needed for balanced diet, especially in poorer countries </a:t>
            </a:r>
          </a:p>
        </p:txBody>
      </p:sp>
    </p:spTree>
    <p:extLst>
      <p:ext uri="{BB962C8B-B14F-4D97-AF65-F5344CB8AC3E}">
        <p14:creationId xmlns:p14="http://schemas.microsoft.com/office/powerpoint/2010/main" val="30742686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56A7-6DEC-4A3B-9585-C2056B90B3A7}"/>
              </a:ext>
            </a:extLst>
          </p:cNvPr>
          <p:cNvSpPr>
            <a:spLocks noGrp="1"/>
          </p:cNvSpPr>
          <p:nvPr>
            <p:ph type="title"/>
          </p:nvPr>
        </p:nvSpPr>
        <p:spPr>
          <a:xfrm>
            <a:off x="781878" y="0"/>
            <a:ext cx="11264348" cy="1391478"/>
          </a:xfrm>
        </p:spPr>
        <p:txBody>
          <a:bodyPr>
            <a:normAutofit fontScale="90000"/>
          </a:bodyPr>
          <a:lstStyle/>
          <a:p>
            <a:r>
              <a:rPr lang="en-US" sz="2800" b="1" u="sng" dirty="0">
                <a:solidFill>
                  <a:srgbClr val="008000"/>
                </a:solidFill>
              </a:rPr>
              <a:t>Genetically Modified Organisms </a:t>
            </a:r>
            <a:r>
              <a:rPr lang="en-US" sz="2700" dirty="0"/>
              <a:t>(</a:t>
            </a:r>
            <a:r>
              <a:rPr lang="en-US" sz="2700" b="1" dirty="0"/>
              <a:t>GMOs</a:t>
            </a:r>
            <a:r>
              <a:rPr lang="en-US" sz="2700" dirty="0"/>
              <a:t>) </a:t>
            </a:r>
            <a:r>
              <a:rPr lang="en-US" sz="2700" b="1" dirty="0"/>
              <a:t>can be defined as organisms (i.e. plants, animals or microorganisms) in which the genetic material (DNA) has been altered in a way that does not occur naturally by mating and/or natural recombination</a:t>
            </a:r>
          </a:p>
        </p:txBody>
      </p:sp>
      <p:pic>
        <p:nvPicPr>
          <p:cNvPr id="6" name="Content Placeholder 5">
            <a:extLst>
              <a:ext uri="{FF2B5EF4-FFF2-40B4-BE49-F238E27FC236}">
                <a16:creationId xmlns:a16="http://schemas.microsoft.com/office/drawing/2014/main" id="{CCB694FB-D2B1-4969-91EE-947CC59E3B87}"/>
              </a:ext>
            </a:extLst>
          </p:cNvPr>
          <p:cNvPicPr>
            <a:picLocks noGrp="1" noChangeAspect="1"/>
          </p:cNvPicPr>
          <p:nvPr>
            <p:ph sz="half" idx="1"/>
          </p:nvPr>
        </p:nvPicPr>
        <p:blipFill>
          <a:blip r:embed="rId2"/>
          <a:srcRect/>
          <a:stretch/>
        </p:blipFill>
        <p:spPr>
          <a:xfrm>
            <a:off x="781878" y="1497496"/>
            <a:ext cx="6321287" cy="5141842"/>
          </a:xfrm>
        </p:spPr>
      </p:pic>
      <p:pic>
        <p:nvPicPr>
          <p:cNvPr id="8" name="Content Placeholder 7">
            <a:extLst>
              <a:ext uri="{FF2B5EF4-FFF2-40B4-BE49-F238E27FC236}">
                <a16:creationId xmlns:a16="http://schemas.microsoft.com/office/drawing/2014/main" id="{345F011C-D40D-43A9-AA01-894456445562}"/>
              </a:ext>
            </a:extLst>
          </p:cNvPr>
          <p:cNvPicPr>
            <a:picLocks noGrp="1" noChangeAspect="1"/>
          </p:cNvPicPr>
          <p:nvPr>
            <p:ph sz="half" idx="2"/>
          </p:nvPr>
        </p:nvPicPr>
        <p:blipFill>
          <a:blip r:embed="rId3"/>
          <a:stretch>
            <a:fillRect/>
          </a:stretch>
        </p:blipFill>
        <p:spPr>
          <a:xfrm>
            <a:off x="7845287" y="1391478"/>
            <a:ext cx="4346714" cy="5247860"/>
          </a:xfrm>
        </p:spPr>
      </p:pic>
    </p:spTree>
    <p:extLst>
      <p:ext uri="{BB962C8B-B14F-4D97-AF65-F5344CB8AC3E}">
        <p14:creationId xmlns:p14="http://schemas.microsoft.com/office/powerpoint/2010/main" val="32590696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4671-C34B-48DC-A757-BBF1E990F2EA}"/>
              </a:ext>
            </a:extLst>
          </p:cNvPr>
          <p:cNvSpPr>
            <a:spLocks noGrp="1"/>
          </p:cNvSpPr>
          <p:nvPr>
            <p:ph type="title"/>
          </p:nvPr>
        </p:nvSpPr>
        <p:spPr>
          <a:xfrm>
            <a:off x="1371600" y="99392"/>
            <a:ext cx="9601200" cy="841512"/>
          </a:xfrm>
        </p:spPr>
        <p:txBody>
          <a:bodyPr/>
          <a:lstStyle/>
          <a:p>
            <a:r>
              <a:rPr lang="en-US" dirty="0"/>
              <a:t>                 </a:t>
            </a:r>
            <a:r>
              <a:rPr lang="en-US" b="1" u="sng" dirty="0">
                <a:solidFill>
                  <a:srgbClr val="C00000"/>
                </a:solidFill>
              </a:rPr>
              <a:t>Pros and Cons of GMO’s</a:t>
            </a:r>
          </a:p>
        </p:txBody>
      </p:sp>
      <p:sp>
        <p:nvSpPr>
          <p:cNvPr id="3" name="Content Placeholder 2">
            <a:extLst>
              <a:ext uri="{FF2B5EF4-FFF2-40B4-BE49-F238E27FC236}">
                <a16:creationId xmlns:a16="http://schemas.microsoft.com/office/drawing/2014/main" id="{1E0C1A52-7D66-4188-B6D1-EC08AAE0F1CC}"/>
              </a:ext>
            </a:extLst>
          </p:cNvPr>
          <p:cNvSpPr>
            <a:spLocks noGrp="1"/>
          </p:cNvSpPr>
          <p:nvPr>
            <p:ph sz="half" idx="1"/>
          </p:nvPr>
        </p:nvSpPr>
        <p:spPr>
          <a:xfrm>
            <a:off x="795130" y="1040297"/>
            <a:ext cx="5024256" cy="5817704"/>
          </a:xfrm>
        </p:spPr>
        <p:txBody>
          <a:bodyPr>
            <a:normAutofit fontScale="92500" lnSpcReduction="20000"/>
          </a:bodyPr>
          <a:lstStyle/>
          <a:p>
            <a:r>
              <a:rPr lang="en-US" b="1" u="sng" dirty="0">
                <a:solidFill>
                  <a:srgbClr val="C00000"/>
                </a:solidFill>
              </a:rPr>
              <a:t>Pros</a:t>
            </a:r>
          </a:p>
          <a:p>
            <a:pPr fontAlgn="base"/>
            <a:r>
              <a:rPr lang="en-US" b="1" dirty="0"/>
              <a:t>Insect Resistance Some GMO foods have been modified to make them more resistant to insect pests, This can reduce the amount of pesticide chemicals used on the plants, thus potentially reducing exposure to pesticides.</a:t>
            </a:r>
          </a:p>
          <a:p>
            <a:pPr fontAlgn="base"/>
            <a:r>
              <a:rPr lang="en-US" b="1" dirty="0"/>
              <a:t>Environmental Protection the increase of GMO crops and animals often requires less chemicals, time and tools, and may help to reduce environmental pollution, greenhouse gas emissions and soil erosion.</a:t>
            </a:r>
          </a:p>
          <a:p>
            <a:pPr fontAlgn="base"/>
            <a:r>
              <a:rPr lang="en-US" b="1" dirty="0"/>
              <a:t>More Nutritious Foods  some GMO foods have been engineered to be more nutritious in terms of mineral or vitamin content. Not only does this help you get the nutrients you need, it can also play a significant role in battling malnutrition in the developing world.</a:t>
            </a:r>
          </a:p>
          <a:p>
            <a:pPr fontAlgn="base"/>
            <a:r>
              <a:rPr lang="en-US" b="1" dirty="0"/>
              <a:t>It increases the food yields that we can produce on existing croplands.</a:t>
            </a:r>
            <a:endParaRPr lang="en-US" dirty="0"/>
          </a:p>
          <a:p>
            <a:pPr fontAlgn="base"/>
            <a:endParaRPr lang="en-US" dirty="0"/>
          </a:p>
          <a:p>
            <a:pPr fontAlgn="base"/>
            <a:endParaRPr lang="en-US" dirty="0"/>
          </a:p>
          <a:p>
            <a:endParaRPr lang="en-US" dirty="0"/>
          </a:p>
        </p:txBody>
      </p:sp>
      <p:sp>
        <p:nvSpPr>
          <p:cNvPr id="4" name="Content Placeholder 3">
            <a:extLst>
              <a:ext uri="{FF2B5EF4-FFF2-40B4-BE49-F238E27FC236}">
                <a16:creationId xmlns:a16="http://schemas.microsoft.com/office/drawing/2014/main" id="{9F4BA503-53C6-4F7C-9560-2E2300FF1499}"/>
              </a:ext>
            </a:extLst>
          </p:cNvPr>
          <p:cNvSpPr>
            <a:spLocks noGrp="1"/>
          </p:cNvSpPr>
          <p:nvPr>
            <p:ph sz="half" idx="2"/>
          </p:nvPr>
        </p:nvSpPr>
        <p:spPr>
          <a:xfrm>
            <a:off x="6525403" y="940904"/>
            <a:ext cx="5414806" cy="5917096"/>
          </a:xfrm>
        </p:spPr>
        <p:txBody>
          <a:bodyPr>
            <a:normAutofit fontScale="92500" lnSpcReduction="20000"/>
          </a:bodyPr>
          <a:lstStyle/>
          <a:p>
            <a:r>
              <a:rPr lang="en-US" b="1" u="sng" dirty="0">
                <a:solidFill>
                  <a:srgbClr val="C00000"/>
                </a:solidFill>
              </a:rPr>
              <a:t>Cons</a:t>
            </a:r>
          </a:p>
          <a:p>
            <a:r>
              <a:rPr lang="en-US" b="1" dirty="0"/>
              <a:t>Allergic reactions: GMO foods can present significant allergy risks to people because Genetic modification often mixes or adds proteins that weren't indigenous to the original plant or animal, causing new allergic reactions in the human body. </a:t>
            </a:r>
          </a:p>
          <a:p>
            <a:pPr fontAlgn="base"/>
            <a:r>
              <a:rPr lang="en-US" b="1" dirty="0"/>
              <a:t>Decreased Antibiotic Efficacy Some GMO foods have had antibiotic features built into them to make them immune or resistant to diseases or viruses, but can make actual antibiotic medications less effective.</a:t>
            </a:r>
          </a:p>
          <a:p>
            <a:pPr fontAlgn="base"/>
            <a:r>
              <a:rPr lang="en-US" b="1" dirty="0"/>
              <a:t>Gene Transfer A constant risk of GMO foods is that the modified genes of the organisms may escape into the wild. and may cross into the wild weed population, thus creating "superweeds" that are impossible to kill with herbicides. </a:t>
            </a:r>
          </a:p>
          <a:p>
            <a:pPr fontAlgn="base"/>
            <a:r>
              <a:rPr lang="en-US" sz="1300" dirty="0"/>
              <a:t>GMO debate </a:t>
            </a:r>
            <a:r>
              <a:rPr lang="en-US" sz="1300" dirty="0">
                <a:hlinkClick r:id="rId2"/>
              </a:rPr>
              <a:t>https://vittana.org/13-vital-pros-and-cons-of-gmos</a:t>
            </a:r>
            <a:r>
              <a:rPr lang="en-US" sz="1300" dirty="0"/>
              <a:t> </a:t>
            </a:r>
          </a:p>
        </p:txBody>
      </p:sp>
    </p:spTree>
    <p:extLst>
      <p:ext uri="{BB962C8B-B14F-4D97-AF65-F5344CB8AC3E}">
        <p14:creationId xmlns:p14="http://schemas.microsoft.com/office/powerpoint/2010/main" val="1463850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9526-6FA1-4AB3-84D1-5780DC773736}"/>
              </a:ext>
            </a:extLst>
          </p:cNvPr>
          <p:cNvSpPr>
            <a:spLocks noGrp="1"/>
          </p:cNvSpPr>
          <p:nvPr>
            <p:ph type="title"/>
          </p:nvPr>
        </p:nvSpPr>
        <p:spPr>
          <a:xfrm>
            <a:off x="1371600" y="0"/>
            <a:ext cx="9601200" cy="990600"/>
          </a:xfrm>
        </p:spPr>
        <p:txBody>
          <a:bodyPr/>
          <a:lstStyle/>
          <a:p>
            <a:r>
              <a:rPr lang="en-US" dirty="0"/>
              <a:t>                          </a:t>
            </a:r>
            <a:r>
              <a:rPr lang="en-US" dirty="0">
                <a:solidFill>
                  <a:srgbClr val="FF0000"/>
                </a:solidFill>
              </a:rPr>
              <a:t>Fair Trade</a:t>
            </a:r>
          </a:p>
        </p:txBody>
      </p:sp>
      <p:sp>
        <p:nvSpPr>
          <p:cNvPr id="3" name="Content Placeholder 2">
            <a:extLst>
              <a:ext uri="{FF2B5EF4-FFF2-40B4-BE49-F238E27FC236}">
                <a16:creationId xmlns:a16="http://schemas.microsoft.com/office/drawing/2014/main" id="{A66412B5-7FFC-4BFD-89DA-23D9A6CA01BE}"/>
              </a:ext>
            </a:extLst>
          </p:cNvPr>
          <p:cNvSpPr>
            <a:spLocks noGrp="1"/>
          </p:cNvSpPr>
          <p:nvPr>
            <p:ph idx="1"/>
          </p:nvPr>
        </p:nvSpPr>
        <p:spPr>
          <a:xfrm>
            <a:off x="829994" y="688769"/>
            <a:ext cx="11362005" cy="6169231"/>
          </a:xfrm>
        </p:spPr>
        <p:txBody>
          <a:bodyPr>
            <a:normAutofit/>
          </a:bodyPr>
          <a:lstStyle/>
          <a:p>
            <a:pPr marL="0" indent="0">
              <a:buNone/>
            </a:pPr>
            <a:r>
              <a:rPr lang="en-US" b="1" dirty="0"/>
              <a:t>“In recent years  many consumers became aware of the disparity between high incomes of those in developed countries who manage trade and the low incomes of the producers in the developing world.. One result of the awareness is the </a:t>
            </a:r>
            <a:r>
              <a:rPr lang="en-US" b="1" dirty="0">
                <a:solidFill>
                  <a:srgbClr val="C00000"/>
                </a:solidFill>
              </a:rPr>
              <a:t>Fair Trade </a:t>
            </a:r>
            <a:r>
              <a:rPr lang="en-US" b="1" dirty="0"/>
              <a:t>movement. whose stated goal is to help producers in developing countries achieve better trading conditions and to promote sustainability farming. Members of the movement advocate the payment of higher prices to exporters, as well as improved social and environmental standards. The movement focuses in particular on commodities, or products which are typically exported from developing countries to developed countries, but also consumed in domestic markets (e.g. Brazil, India and Bangladesh) most notably handicrafts, coffee, cocoa, wine, sugar, fresh fruit, chocolate, flowers, and gold. </a:t>
            </a:r>
          </a:p>
          <a:p>
            <a:pPr marL="0" indent="0">
              <a:buNone/>
            </a:pPr>
            <a:r>
              <a:rPr lang="en-US" b="1" dirty="0"/>
              <a:t>The movement seeks to promote greater equity in international trading partnerships through dialogue, transparency, and respect. It promotes sustainable development by offering better trading conditions to, and securing the rights of, marginalized producers and workers in developing countries .Fair trade is grounded in three core beliefs;</a:t>
            </a:r>
          </a:p>
          <a:p>
            <a:pPr marL="0" indent="0">
              <a:buNone/>
            </a:pPr>
            <a:r>
              <a:rPr lang="en-US" b="1" dirty="0"/>
              <a:t> first, producers have the power to express unity with consumers.</a:t>
            </a:r>
          </a:p>
          <a:p>
            <a:pPr marL="0" indent="0">
              <a:buNone/>
            </a:pPr>
            <a:r>
              <a:rPr lang="en-US" b="1" dirty="0"/>
              <a:t> Secondly, the world trade practices that currently exist promote the unequal distribution of wealth between nations.</a:t>
            </a:r>
          </a:p>
          <a:p>
            <a:pPr marL="0" indent="0">
              <a:buNone/>
            </a:pPr>
            <a:r>
              <a:rPr lang="en-US" b="1" dirty="0"/>
              <a:t> Lastly, buying products from producers in developing countries at a fair price is a more efficient way of promoting sustainable development than traditional charity and aid</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95578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46DB-7AD0-4FFF-A13F-6202E426E5C2}"/>
              </a:ext>
            </a:extLst>
          </p:cNvPr>
          <p:cNvSpPr>
            <a:spLocks noGrp="1"/>
          </p:cNvSpPr>
          <p:nvPr>
            <p:ph type="title"/>
          </p:nvPr>
        </p:nvSpPr>
        <p:spPr>
          <a:xfrm>
            <a:off x="821635" y="0"/>
            <a:ext cx="11370365" cy="1166191"/>
          </a:xfrm>
        </p:spPr>
        <p:txBody>
          <a:bodyPr/>
          <a:lstStyle/>
          <a:p>
            <a:r>
              <a:rPr lang="en-US" dirty="0"/>
              <a:t>          </a:t>
            </a:r>
            <a:r>
              <a:rPr lang="en-US" b="1" u="sng" dirty="0">
                <a:solidFill>
                  <a:schemeClr val="accent4">
                    <a:lumMod val="75000"/>
                  </a:schemeClr>
                </a:solidFill>
              </a:rPr>
              <a:t>Major Hearths of Crop Agriculture</a:t>
            </a:r>
          </a:p>
        </p:txBody>
      </p:sp>
      <p:graphicFrame>
        <p:nvGraphicFramePr>
          <p:cNvPr id="4" name="Content Placeholder 3">
            <a:extLst>
              <a:ext uri="{FF2B5EF4-FFF2-40B4-BE49-F238E27FC236}">
                <a16:creationId xmlns:a16="http://schemas.microsoft.com/office/drawing/2014/main" id="{C05D30B0-D71D-4778-A1A6-237BB1E4CD84}"/>
              </a:ext>
            </a:extLst>
          </p:cNvPr>
          <p:cNvGraphicFramePr>
            <a:graphicFrameLocks noGrp="1"/>
          </p:cNvGraphicFramePr>
          <p:nvPr>
            <p:ph idx="1"/>
            <p:extLst>
              <p:ext uri="{D42A27DB-BD31-4B8C-83A1-F6EECF244321}">
                <p14:modId xmlns:p14="http://schemas.microsoft.com/office/powerpoint/2010/main" val="2155123151"/>
              </p:ext>
            </p:extLst>
          </p:nvPr>
        </p:nvGraphicFramePr>
        <p:xfrm>
          <a:off x="1073427" y="583095"/>
          <a:ext cx="10058401" cy="6012872"/>
        </p:xfrm>
        <a:graphic>
          <a:graphicData uri="http://schemas.openxmlformats.org/drawingml/2006/table">
            <a:tbl>
              <a:tblPr firstRow="1" bandRow="1">
                <a:tableStyleId>{00A15C55-8517-42AA-B614-E9B94910E393}</a:tableStyleId>
              </a:tblPr>
              <a:tblGrid>
                <a:gridCol w="1991535">
                  <a:extLst>
                    <a:ext uri="{9D8B030D-6E8A-4147-A177-3AD203B41FA5}">
                      <a16:colId xmlns:a16="http://schemas.microsoft.com/office/drawing/2014/main" val="1483597844"/>
                    </a:ext>
                  </a:extLst>
                </a:gridCol>
                <a:gridCol w="2304925">
                  <a:extLst>
                    <a:ext uri="{9D8B030D-6E8A-4147-A177-3AD203B41FA5}">
                      <a16:colId xmlns:a16="http://schemas.microsoft.com/office/drawing/2014/main" val="110421608"/>
                    </a:ext>
                  </a:extLst>
                </a:gridCol>
                <a:gridCol w="3032388">
                  <a:extLst>
                    <a:ext uri="{9D8B030D-6E8A-4147-A177-3AD203B41FA5}">
                      <a16:colId xmlns:a16="http://schemas.microsoft.com/office/drawing/2014/main" val="2589370441"/>
                    </a:ext>
                  </a:extLst>
                </a:gridCol>
                <a:gridCol w="2729553">
                  <a:extLst>
                    <a:ext uri="{9D8B030D-6E8A-4147-A177-3AD203B41FA5}">
                      <a16:colId xmlns:a16="http://schemas.microsoft.com/office/drawing/2014/main" val="2392415049"/>
                    </a:ext>
                  </a:extLst>
                </a:gridCol>
              </a:tblGrid>
              <a:tr h="905874">
                <a:tc>
                  <a:txBody>
                    <a:bodyPr/>
                    <a:lstStyle/>
                    <a:p>
                      <a:endParaRPr lang="en-US" b="1" dirty="0"/>
                    </a:p>
                    <a:p>
                      <a:r>
                        <a:rPr lang="en-US" b="1" dirty="0"/>
                        <a:t>        Time Period</a:t>
                      </a:r>
                    </a:p>
                    <a:p>
                      <a:endParaRPr lang="en-US" b="1" dirty="0"/>
                    </a:p>
                  </a:txBody>
                  <a:tcPr/>
                </a:tc>
                <a:tc>
                  <a:txBody>
                    <a:bodyPr/>
                    <a:lstStyle/>
                    <a:p>
                      <a:r>
                        <a:rPr lang="en-US" b="1" dirty="0"/>
                        <a:t>       </a:t>
                      </a:r>
                    </a:p>
                    <a:p>
                      <a:r>
                        <a:rPr lang="en-US" b="1" dirty="0"/>
                        <a:t>             Location</a:t>
                      </a:r>
                    </a:p>
                  </a:txBody>
                  <a:tcPr/>
                </a:tc>
                <a:tc>
                  <a:txBody>
                    <a:bodyPr/>
                    <a:lstStyle/>
                    <a:p>
                      <a:endParaRPr lang="en-US" b="1" dirty="0"/>
                    </a:p>
                    <a:p>
                      <a:r>
                        <a:rPr lang="en-US" b="1" dirty="0"/>
                        <a:t>                 Crops</a:t>
                      </a:r>
                    </a:p>
                  </a:txBody>
                  <a:tcPr/>
                </a:tc>
                <a:tc>
                  <a:txBody>
                    <a:bodyPr/>
                    <a:lstStyle/>
                    <a:p>
                      <a:endParaRPr lang="en-US" b="1" dirty="0"/>
                    </a:p>
                    <a:p>
                      <a:r>
                        <a:rPr lang="en-US" b="1" dirty="0"/>
                        <a:t>    Early Diffusion Pattern</a:t>
                      </a:r>
                    </a:p>
                  </a:txBody>
                  <a:tcPr/>
                </a:tc>
                <a:extLst>
                  <a:ext uri="{0D108BD9-81ED-4DB2-BD59-A6C34878D82A}">
                    <a16:rowId xmlns:a16="http://schemas.microsoft.com/office/drawing/2014/main" val="2965374462"/>
                  </a:ext>
                </a:extLst>
              </a:tr>
              <a:tr h="905874">
                <a:tc>
                  <a:txBody>
                    <a:bodyPr/>
                    <a:lstStyle/>
                    <a:p>
                      <a:r>
                        <a:rPr lang="en-US" b="1" dirty="0"/>
                        <a:t>10,000 to 12,000 Years Ago</a:t>
                      </a:r>
                    </a:p>
                  </a:txBody>
                  <a:tcPr/>
                </a:tc>
                <a:tc>
                  <a:txBody>
                    <a:bodyPr/>
                    <a:lstStyle/>
                    <a:p>
                      <a:r>
                        <a:rPr lang="en-US" b="1" dirty="0"/>
                        <a:t>Southwest Asia</a:t>
                      </a:r>
                    </a:p>
                    <a:p>
                      <a:r>
                        <a:rPr lang="en-US" b="1" dirty="0"/>
                        <a:t>(Fertile Crescent)</a:t>
                      </a:r>
                    </a:p>
                  </a:txBody>
                  <a:tcPr/>
                </a:tc>
                <a:tc>
                  <a:txBody>
                    <a:bodyPr/>
                    <a:lstStyle/>
                    <a:p>
                      <a:r>
                        <a:rPr lang="en-US" b="1" dirty="0"/>
                        <a:t>Barley          Olives</a:t>
                      </a:r>
                    </a:p>
                    <a:p>
                      <a:r>
                        <a:rPr lang="en-US" b="1" dirty="0"/>
                        <a:t>Wheat          Oats</a:t>
                      </a:r>
                    </a:p>
                    <a:p>
                      <a:r>
                        <a:rPr lang="en-US" b="1" dirty="0"/>
                        <a:t>Lentils          Rye</a:t>
                      </a:r>
                    </a:p>
                  </a:txBody>
                  <a:tcPr/>
                </a:tc>
                <a:tc>
                  <a:txBody>
                    <a:bodyPr/>
                    <a:lstStyle/>
                    <a:p>
                      <a:r>
                        <a:rPr lang="en-US" b="1" dirty="0"/>
                        <a:t>North Africa</a:t>
                      </a:r>
                    </a:p>
                    <a:p>
                      <a:r>
                        <a:rPr lang="en-US" b="1" dirty="0"/>
                        <a:t>Southern Europe</a:t>
                      </a:r>
                    </a:p>
                    <a:p>
                      <a:r>
                        <a:rPr lang="en-US" b="1" dirty="0"/>
                        <a:t>Central Asia</a:t>
                      </a:r>
                    </a:p>
                  </a:txBody>
                  <a:tcPr/>
                </a:tc>
                <a:extLst>
                  <a:ext uri="{0D108BD9-81ED-4DB2-BD59-A6C34878D82A}">
                    <a16:rowId xmlns:a16="http://schemas.microsoft.com/office/drawing/2014/main" val="4099148914"/>
                  </a:ext>
                </a:extLst>
              </a:tr>
              <a:tr h="905874">
                <a:tc>
                  <a:txBody>
                    <a:bodyPr/>
                    <a:lstStyle/>
                    <a:p>
                      <a:r>
                        <a:rPr lang="en-US" b="1" dirty="0"/>
                        <a:t>10,000 Years Ago</a:t>
                      </a:r>
                    </a:p>
                  </a:txBody>
                  <a:tcPr/>
                </a:tc>
                <a:tc>
                  <a:txBody>
                    <a:bodyPr/>
                    <a:lstStyle/>
                    <a:p>
                      <a:r>
                        <a:rPr lang="en-US" b="1" dirty="0"/>
                        <a:t>Southeast Asia</a:t>
                      </a:r>
                    </a:p>
                  </a:txBody>
                  <a:tcPr/>
                </a:tc>
                <a:tc>
                  <a:txBody>
                    <a:bodyPr/>
                    <a:lstStyle/>
                    <a:p>
                      <a:r>
                        <a:rPr lang="en-US" b="1" dirty="0"/>
                        <a:t>Mango</a:t>
                      </a:r>
                    </a:p>
                    <a:p>
                      <a:r>
                        <a:rPr lang="en-US" b="1" dirty="0"/>
                        <a:t>Taro</a:t>
                      </a:r>
                    </a:p>
                    <a:p>
                      <a:r>
                        <a:rPr lang="en-US" b="1" dirty="0"/>
                        <a:t>Coconut</a:t>
                      </a:r>
                    </a:p>
                  </a:txBody>
                  <a:tcPr/>
                </a:tc>
                <a:tc>
                  <a:txBody>
                    <a:bodyPr/>
                    <a:lstStyle/>
                    <a:p>
                      <a:r>
                        <a:rPr lang="en-US" b="1" dirty="0"/>
                        <a:t>Southeastern Asia</a:t>
                      </a:r>
                    </a:p>
                  </a:txBody>
                  <a:tcPr/>
                </a:tc>
                <a:extLst>
                  <a:ext uri="{0D108BD9-81ED-4DB2-BD59-A6C34878D82A}">
                    <a16:rowId xmlns:a16="http://schemas.microsoft.com/office/drawing/2014/main" val="836568670"/>
                  </a:ext>
                </a:extLst>
              </a:tr>
              <a:tr h="905874">
                <a:tc>
                  <a:txBody>
                    <a:bodyPr/>
                    <a:lstStyle/>
                    <a:p>
                      <a:r>
                        <a:rPr lang="en-US" b="1" dirty="0"/>
                        <a:t>9,500 Years Ago</a:t>
                      </a:r>
                    </a:p>
                  </a:txBody>
                  <a:tcPr/>
                </a:tc>
                <a:tc>
                  <a:txBody>
                    <a:bodyPr/>
                    <a:lstStyle/>
                    <a:p>
                      <a:r>
                        <a:rPr lang="en-US" b="1" dirty="0"/>
                        <a:t>East Asia</a:t>
                      </a:r>
                    </a:p>
                  </a:txBody>
                  <a:tcPr/>
                </a:tc>
                <a:tc>
                  <a:txBody>
                    <a:bodyPr/>
                    <a:lstStyle/>
                    <a:p>
                      <a:r>
                        <a:rPr lang="en-US" b="1" dirty="0"/>
                        <a:t>Rice</a:t>
                      </a:r>
                    </a:p>
                    <a:p>
                      <a:r>
                        <a:rPr lang="en-US" b="1" dirty="0"/>
                        <a:t>Soybean</a:t>
                      </a:r>
                    </a:p>
                    <a:p>
                      <a:r>
                        <a:rPr lang="en-US" b="1" dirty="0"/>
                        <a:t>Walnut</a:t>
                      </a:r>
                    </a:p>
                  </a:txBody>
                  <a:tcPr/>
                </a:tc>
                <a:tc>
                  <a:txBody>
                    <a:bodyPr/>
                    <a:lstStyle/>
                    <a:p>
                      <a:r>
                        <a:rPr lang="en-US" b="1" dirty="0"/>
                        <a:t>North Central Asia</a:t>
                      </a:r>
                    </a:p>
                    <a:p>
                      <a:r>
                        <a:rPr lang="en-US" b="1" dirty="0"/>
                        <a:t>Korean Peninsula</a:t>
                      </a:r>
                    </a:p>
                  </a:txBody>
                  <a:tcPr/>
                </a:tc>
                <a:extLst>
                  <a:ext uri="{0D108BD9-81ED-4DB2-BD59-A6C34878D82A}">
                    <a16:rowId xmlns:a16="http://schemas.microsoft.com/office/drawing/2014/main" val="985901920"/>
                  </a:ext>
                </a:extLst>
              </a:tr>
              <a:tr h="1177636">
                <a:tc>
                  <a:txBody>
                    <a:bodyPr/>
                    <a:lstStyle/>
                    <a:p>
                      <a:r>
                        <a:rPr lang="en-US" b="1" dirty="0"/>
                        <a:t>7,000 Years Ago</a:t>
                      </a:r>
                    </a:p>
                  </a:txBody>
                  <a:tcPr/>
                </a:tc>
                <a:tc>
                  <a:txBody>
                    <a:bodyPr/>
                    <a:lstStyle/>
                    <a:p>
                      <a:r>
                        <a:rPr lang="en-US" b="1" dirty="0"/>
                        <a:t>Sub-Saharan Africa</a:t>
                      </a:r>
                    </a:p>
                  </a:txBody>
                  <a:tcPr/>
                </a:tc>
                <a:tc>
                  <a:txBody>
                    <a:bodyPr/>
                    <a:lstStyle/>
                    <a:p>
                      <a:r>
                        <a:rPr lang="en-US" b="1" dirty="0"/>
                        <a:t>Yams                    Coffee</a:t>
                      </a:r>
                    </a:p>
                    <a:p>
                      <a:r>
                        <a:rPr lang="en-US" b="1" dirty="0"/>
                        <a:t>Sorghum              African Rice</a:t>
                      </a:r>
                    </a:p>
                    <a:p>
                      <a:r>
                        <a:rPr lang="en-US" b="1" dirty="0"/>
                        <a:t>Cowpeas</a:t>
                      </a:r>
                    </a:p>
                  </a:txBody>
                  <a:tcPr/>
                </a:tc>
                <a:tc>
                  <a:txBody>
                    <a:bodyPr/>
                    <a:lstStyle/>
                    <a:p>
                      <a:r>
                        <a:rPr lang="en-US" b="1" dirty="0"/>
                        <a:t>Western Africa</a:t>
                      </a:r>
                    </a:p>
                    <a:p>
                      <a:r>
                        <a:rPr lang="en-US" b="1" dirty="0"/>
                        <a:t>North Africa</a:t>
                      </a:r>
                    </a:p>
                  </a:txBody>
                  <a:tcPr/>
                </a:tc>
                <a:extLst>
                  <a:ext uri="{0D108BD9-81ED-4DB2-BD59-A6C34878D82A}">
                    <a16:rowId xmlns:a16="http://schemas.microsoft.com/office/drawing/2014/main" val="1224100407"/>
                  </a:ext>
                </a:extLst>
              </a:tr>
              <a:tr h="1177636">
                <a:tc>
                  <a:txBody>
                    <a:bodyPr/>
                    <a:lstStyle/>
                    <a:p>
                      <a:r>
                        <a:rPr lang="en-US" b="1" dirty="0"/>
                        <a:t>5,500 Years Ago</a:t>
                      </a:r>
                    </a:p>
                  </a:txBody>
                  <a:tcPr/>
                </a:tc>
                <a:tc>
                  <a:txBody>
                    <a:bodyPr/>
                    <a:lstStyle/>
                    <a:p>
                      <a:r>
                        <a:rPr lang="en-US" b="1" dirty="0"/>
                        <a:t>Mesoamerica</a:t>
                      </a:r>
                    </a:p>
                  </a:txBody>
                  <a:tcPr/>
                </a:tc>
                <a:tc>
                  <a:txBody>
                    <a:bodyPr/>
                    <a:lstStyle/>
                    <a:p>
                      <a:r>
                        <a:rPr lang="en-US" b="1" dirty="0"/>
                        <a:t>Squash           Potato</a:t>
                      </a:r>
                    </a:p>
                    <a:p>
                      <a:r>
                        <a:rPr lang="en-US" b="1" dirty="0"/>
                        <a:t>Peppers          Sweet Potato</a:t>
                      </a:r>
                    </a:p>
                    <a:p>
                      <a:r>
                        <a:rPr lang="en-US" b="1" dirty="0"/>
                        <a:t>Maize (corn)    Cassava</a:t>
                      </a:r>
                    </a:p>
                  </a:txBody>
                  <a:tcPr/>
                </a:tc>
                <a:tc>
                  <a:txBody>
                    <a:bodyPr/>
                    <a:lstStyle/>
                    <a:p>
                      <a:r>
                        <a:rPr lang="en-US" b="1" dirty="0"/>
                        <a:t>North America</a:t>
                      </a:r>
                    </a:p>
                    <a:p>
                      <a:r>
                        <a:rPr lang="en-US" b="1" dirty="0"/>
                        <a:t>South America</a:t>
                      </a:r>
                    </a:p>
                  </a:txBody>
                  <a:tcPr/>
                </a:tc>
                <a:extLst>
                  <a:ext uri="{0D108BD9-81ED-4DB2-BD59-A6C34878D82A}">
                    <a16:rowId xmlns:a16="http://schemas.microsoft.com/office/drawing/2014/main" val="2779852556"/>
                  </a:ext>
                </a:extLst>
              </a:tr>
            </a:tbl>
          </a:graphicData>
        </a:graphic>
      </p:graphicFrame>
    </p:spTree>
    <p:extLst>
      <p:ext uri="{BB962C8B-B14F-4D97-AF65-F5344CB8AC3E}">
        <p14:creationId xmlns:p14="http://schemas.microsoft.com/office/powerpoint/2010/main" val="30836884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9B2A-926D-4D2B-A6C7-091B33075717}"/>
              </a:ext>
            </a:extLst>
          </p:cNvPr>
          <p:cNvSpPr>
            <a:spLocks noGrp="1"/>
          </p:cNvSpPr>
          <p:nvPr>
            <p:ph type="title"/>
          </p:nvPr>
        </p:nvSpPr>
        <p:spPr>
          <a:xfrm>
            <a:off x="689317" y="0"/>
            <a:ext cx="11502683" cy="1097280"/>
          </a:xfrm>
        </p:spPr>
        <p:txBody>
          <a:bodyPr/>
          <a:lstStyle/>
          <a:p>
            <a:r>
              <a:rPr lang="en-US" dirty="0"/>
              <a:t>                                </a:t>
            </a:r>
            <a:r>
              <a:rPr lang="en-US" b="1" u="sng" dirty="0">
                <a:solidFill>
                  <a:srgbClr val="0070C0"/>
                </a:solidFill>
              </a:rPr>
              <a:t>Fair Trade</a:t>
            </a:r>
          </a:p>
        </p:txBody>
      </p:sp>
      <p:sp>
        <p:nvSpPr>
          <p:cNvPr id="3" name="Content Placeholder 2">
            <a:extLst>
              <a:ext uri="{FF2B5EF4-FFF2-40B4-BE49-F238E27FC236}">
                <a16:creationId xmlns:a16="http://schemas.microsoft.com/office/drawing/2014/main" id="{51C9128F-3898-41A3-8103-A4A3C062A0A5}"/>
              </a:ext>
            </a:extLst>
          </p:cNvPr>
          <p:cNvSpPr>
            <a:spLocks noGrp="1"/>
          </p:cNvSpPr>
          <p:nvPr>
            <p:ph sz="half" idx="1"/>
          </p:nvPr>
        </p:nvSpPr>
        <p:spPr>
          <a:xfrm>
            <a:off x="689317" y="1097281"/>
            <a:ext cx="6091311" cy="5760720"/>
          </a:xfrm>
        </p:spPr>
        <p:txBody>
          <a:bodyPr>
            <a:normAutofit/>
          </a:bodyPr>
          <a:lstStyle/>
          <a:p>
            <a:r>
              <a:rPr lang="en-US" b="1" dirty="0"/>
              <a:t>Some criticisms have been raised about fair trade systems. One 2015 study  concluded that producer benefits were close to zero because there was an oversupply of certification, and only a fraction of produce classified as fair trade was actually sold on fair trade markets, just enough to recoup the costs of certification.</a:t>
            </a:r>
          </a:p>
          <a:p>
            <a:r>
              <a:rPr lang="en-US" b="1" dirty="0"/>
              <a:t> </a:t>
            </a:r>
            <a:r>
              <a:rPr lang="en-US" b="1" dirty="0">
                <a:solidFill>
                  <a:srgbClr val="0070C0"/>
                </a:solidFill>
              </a:rPr>
              <a:t>Some research indicates that the implementation of certain fair trade standards can cause greater inequalities in some markets where these rigid rules are inappropriate for the specific market </a:t>
            </a:r>
          </a:p>
          <a:p>
            <a:r>
              <a:rPr lang="en-US" b="1" dirty="0"/>
              <a:t>In the Fair Trade Debate there are complaints of failure to enforce the fair trade standards, with producers, cooperatives, importers and packers profiting by evading them</a:t>
            </a:r>
          </a:p>
        </p:txBody>
      </p:sp>
      <p:pic>
        <p:nvPicPr>
          <p:cNvPr id="6" name="Content Placeholder 5">
            <a:extLst>
              <a:ext uri="{FF2B5EF4-FFF2-40B4-BE49-F238E27FC236}">
                <a16:creationId xmlns:a16="http://schemas.microsoft.com/office/drawing/2014/main" id="{E0D9C2C8-FC51-446D-BFD2-EA06E8BFE897}"/>
              </a:ext>
            </a:extLst>
          </p:cNvPr>
          <p:cNvPicPr>
            <a:picLocks noGrp="1" noChangeAspect="1"/>
          </p:cNvPicPr>
          <p:nvPr>
            <p:ph sz="half" idx="2"/>
          </p:nvPr>
        </p:nvPicPr>
        <p:blipFill>
          <a:blip r:embed="rId2"/>
          <a:stretch>
            <a:fillRect/>
          </a:stretch>
        </p:blipFill>
        <p:spPr>
          <a:xfrm>
            <a:off x="6907236" y="970671"/>
            <a:ext cx="5284763" cy="5760720"/>
          </a:xfrm>
        </p:spPr>
      </p:pic>
    </p:spTree>
    <p:extLst>
      <p:ext uri="{BB962C8B-B14F-4D97-AF65-F5344CB8AC3E}">
        <p14:creationId xmlns:p14="http://schemas.microsoft.com/office/powerpoint/2010/main" val="2876524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94AE-583D-4000-8C75-72BA709E867C}"/>
              </a:ext>
            </a:extLst>
          </p:cNvPr>
          <p:cNvSpPr>
            <a:spLocks noGrp="1"/>
          </p:cNvSpPr>
          <p:nvPr>
            <p:ph type="title"/>
          </p:nvPr>
        </p:nvSpPr>
        <p:spPr>
          <a:xfrm>
            <a:off x="1371600" y="0"/>
            <a:ext cx="9601200" cy="848138"/>
          </a:xfrm>
        </p:spPr>
        <p:txBody>
          <a:bodyPr/>
          <a:lstStyle/>
          <a:p>
            <a:r>
              <a:rPr lang="en-US" dirty="0"/>
              <a:t>            </a:t>
            </a:r>
            <a:r>
              <a:rPr lang="en-US" b="1" u="sng" dirty="0">
                <a:solidFill>
                  <a:srgbClr val="00B050"/>
                </a:solidFill>
              </a:rPr>
              <a:t>Growing food for fuel?</a:t>
            </a:r>
          </a:p>
        </p:txBody>
      </p:sp>
      <p:sp>
        <p:nvSpPr>
          <p:cNvPr id="3" name="Content Placeholder 2">
            <a:extLst>
              <a:ext uri="{FF2B5EF4-FFF2-40B4-BE49-F238E27FC236}">
                <a16:creationId xmlns:a16="http://schemas.microsoft.com/office/drawing/2014/main" id="{FD3012C5-9DC8-4F30-B943-9E7AB59D7583}"/>
              </a:ext>
            </a:extLst>
          </p:cNvPr>
          <p:cNvSpPr>
            <a:spLocks noGrp="1"/>
          </p:cNvSpPr>
          <p:nvPr>
            <p:ph sz="half" idx="1"/>
          </p:nvPr>
        </p:nvSpPr>
        <p:spPr>
          <a:xfrm>
            <a:off x="755374" y="848138"/>
            <a:ext cx="4678017" cy="6009863"/>
          </a:xfrm>
        </p:spPr>
        <p:txBody>
          <a:bodyPr>
            <a:normAutofit lnSpcReduction="10000"/>
          </a:bodyPr>
          <a:lstStyle/>
          <a:p>
            <a:r>
              <a:rPr lang="en-US" b="1" dirty="0">
                <a:solidFill>
                  <a:srgbClr val="008000"/>
                </a:solidFill>
              </a:rPr>
              <a:t>Biomass- an alternate fuel source (as opposed to mineral fuels/fossil fuels) produced from decaying plant matter. Ex. Ethanol </a:t>
            </a:r>
          </a:p>
          <a:p>
            <a:r>
              <a:rPr lang="en-US" b="1" dirty="0">
                <a:solidFill>
                  <a:srgbClr val="008000"/>
                </a:solidFill>
              </a:rPr>
              <a:t>Ethanol is created by decaying plant matter</a:t>
            </a:r>
          </a:p>
          <a:p>
            <a:r>
              <a:rPr lang="en-US" b="1" dirty="0">
                <a:solidFill>
                  <a:srgbClr val="008000"/>
                </a:solidFill>
              </a:rPr>
              <a:t>  </a:t>
            </a:r>
            <a:r>
              <a:rPr lang="en-US" b="1" dirty="0">
                <a:solidFill>
                  <a:srgbClr val="A50021"/>
                </a:solidFill>
              </a:rPr>
              <a:t>US-Corn </a:t>
            </a:r>
          </a:p>
          <a:p>
            <a:r>
              <a:rPr lang="en-US" b="1" dirty="0">
                <a:solidFill>
                  <a:srgbClr val="008000"/>
                </a:solidFill>
              </a:rPr>
              <a:t> </a:t>
            </a:r>
            <a:r>
              <a:rPr lang="en-US" b="1" dirty="0">
                <a:solidFill>
                  <a:srgbClr val="A50021"/>
                </a:solidFill>
              </a:rPr>
              <a:t>South America- Sugar Cane</a:t>
            </a:r>
          </a:p>
          <a:p>
            <a:endParaRPr lang="en-US" b="1" dirty="0">
              <a:solidFill>
                <a:srgbClr val="008000"/>
              </a:solidFill>
            </a:endParaRPr>
          </a:p>
          <a:p>
            <a:r>
              <a:rPr lang="en-US" b="1" dirty="0">
                <a:solidFill>
                  <a:srgbClr val="008000"/>
                </a:solidFill>
              </a:rPr>
              <a:t>Biomass is organic material that comes from plants and animals, and it is a renewable source of energy. Biomass contains stored energy from the sun. Plants absorb the sun's energy in a process called photosynthesis. When biomass is burned, the chemical energy in biomass is released as heat.</a:t>
            </a:r>
          </a:p>
          <a:p>
            <a:endParaRPr lang="en-US" dirty="0"/>
          </a:p>
        </p:txBody>
      </p:sp>
      <p:pic>
        <p:nvPicPr>
          <p:cNvPr id="8" name="Content Placeholder 7">
            <a:extLst>
              <a:ext uri="{FF2B5EF4-FFF2-40B4-BE49-F238E27FC236}">
                <a16:creationId xmlns:a16="http://schemas.microsoft.com/office/drawing/2014/main" id="{13470FEB-D191-4B76-A014-96F4C2EA250A}"/>
              </a:ext>
            </a:extLst>
          </p:cNvPr>
          <p:cNvPicPr>
            <a:picLocks noGrp="1" noChangeAspect="1"/>
          </p:cNvPicPr>
          <p:nvPr>
            <p:ph sz="half" idx="2"/>
          </p:nvPr>
        </p:nvPicPr>
        <p:blipFill>
          <a:blip r:embed="rId2"/>
          <a:stretch>
            <a:fillRect/>
          </a:stretch>
        </p:blipFill>
        <p:spPr>
          <a:xfrm>
            <a:off x="5433391" y="848138"/>
            <a:ext cx="6758609" cy="5771321"/>
          </a:xfrm>
        </p:spPr>
      </p:pic>
    </p:spTree>
    <p:extLst>
      <p:ext uri="{BB962C8B-B14F-4D97-AF65-F5344CB8AC3E}">
        <p14:creationId xmlns:p14="http://schemas.microsoft.com/office/powerpoint/2010/main" val="35905217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4E64-8DC0-4A6B-8505-68F52E2E2A03}"/>
              </a:ext>
            </a:extLst>
          </p:cNvPr>
          <p:cNvSpPr>
            <a:spLocks noGrp="1"/>
          </p:cNvSpPr>
          <p:nvPr>
            <p:ph type="title"/>
          </p:nvPr>
        </p:nvSpPr>
        <p:spPr>
          <a:xfrm>
            <a:off x="1371600" y="0"/>
            <a:ext cx="9601200" cy="990600"/>
          </a:xfrm>
        </p:spPr>
        <p:txBody>
          <a:bodyPr/>
          <a:lstStyle/>
          <a:p>
            <a:r>
              <a:rPr lang="en-US" dirty="0"/>
              <a:t>               </a:t>
            </a:r>
            <a:r>
              <a:rPr lang="en-US" b="1" u="sng" dirty="0">
                <a:solidFill>
                  <a:srgbClr val="008000"/>
                </a:solidFill>
              </a:rPr>
              <a:t>Government Subsidies</a:t>
            </a:r>
          </a:p>
        </p:txBody>
      </p:sp>
      <p:sp>
        <p:nvSpPr>
          <p:cNvPr id="3" name="Content Placeholder 2">
            <a:extLst>
              <a:ext uri="{FF2B5EF4-FFF2-40B4-BE49-F238E27FC236}">
                <a16:creationId xmlns:a16="http://schemas.microsoft.com/office/drawing/2014/main" id="{F05C572C-FA75-4E28-927F-9EF602B545E5}"/>
              </a:ext>
            </a:extLst>
          </p:cNvPr>
          <p:cNvSpPr>
            <a:spLocks noGrp="1"/>
          </p:cNvSpPr>
          <p:nvPr>
            <p:ph sz="half" idx="1"/>
          </p:nvPr>
        </p:nvSpPr>
        <p:spPr>
          <a:xfrm>
            <a:off x="745588" y="990600"/>
            <a:ext cx="4343247" cy="5867399"/>
          </a:xfrm>
        </p:spPr>
        <p:txBody>
          <a:bodyPr>
            <a:noAutofit/>
          </a:bodyPr>
          <a:lstStyle/>
          <a:p>
            <a:r>
              <a:rPr lang="en-US" sz="2400" b="1" dirty="0">
                <a:solidFill>
                  <a:srgbClr val="008000"/>
                </a:solidFill>
              </a:rPr>
              <a:t>Governments in the developed world often provide subsidies or public support, to farmers to ensure that consumers have a dependable, low-cost supply of food. The subsidies are designed to achieve three goals</a:t>
            </a:r>
          </a:p>
          <a:p>
            <a:r>
              <a:rPr lang="en-US" sz="2400" b="1" dirty="0">
                <a:solidFill>
                  <a:srgbClr val="008000"/>
                </a:solidFill>
              </a:rPr>
              <a:t>1, to protect national security by insuring a dependable food supply</a:t>
            </a:r>
          </a:p>
          <a:p>
            <a:r>
              <a:rPr lang="en-US" sz="2400" b="1" dirty="0">
                <a:solidFill>
                  <a:srgbClr val="008000"/>
                </a:solidFill>
              </a:rPr>
              <a:t>2. to help farmers by increasing agricultural exports</a:t>
            </a:r>
          </a:p>
          <a:p>
            <a:pPr marL="0" indent="0">
              <a:buNone/>
            </a:pPr>
            <a:endParaRPr lang="en-US" sz="2400" b="1" dirty="0">
              <a:solidFill>
                <a:srgbClr val="008000"/>
              </a:solidFill>
            </a:endParaRPr>
          </a:p>
          <a:p>
            <a:r>
              <a:rPr lang="en-US" sz="2400" b="1" dirty="0">
                <a:solidFill>
                  <a:srgbClr val="008000"/>
                </a:solidFill>
              </a:rPr>
              <a:t>3. To help consumers by reducing food costs</a:t>
            </a:r>
          </a:p>
        </p:txBody>
      </p:sp>
      <p:sp>
        <p:nvSpPr>
          <p:cNvPr id="12" name="Content Placeholder 11">
            <a:extLst>
              <a:ext uri="{FF2B5EF4-FFF2-40B4-BE49-F238E27FC236}">
                <a16:creationId xmlns:a16="http://schemas.microsoft.com/office/drawing/2014/main" id="{7DFFBF6C-1D72-4A95-B661-DDBE6CA206AF}"/>
              </a:ext>
            </a:extLst>
          </p:cNvPr>
          <p:cNvSpPr>
            <a:spLocks noGrp="1"/>
          </p:cNvSpPr>
          <p:nvPr>
            <p:ph sz="half" idx="2"/>
          </p:nvPr>
        </p:nvSpPr>
        <p:spPr>
          <a:xfrm>
            <a:off x="5274365" y="990600"/>
            <a:ext cx="6824870" cy="5582477"/>
          </a:xfrm>
        </p:spPr>
        <p:txBody>
          <a:bodyPr>
            <a:normAutofit fontScale="92500" lnSpcReduction="20000"/>
          </a:bodyPr>
          <a:lstStyle/>
          <a:p>
            <a:r>
              <a:rPr lang="en-US" b="1" u="sng" dirty="0">
                <a:solidFill>
                  <a:srgbClr val="006600"/>
                </a:solidFill>
              </a:rPr>
              <a:t>Agricultural Subsidies. </a:t>
            </a:r>
            <a:r>
              <a:rPr lang="en-US" b="1" dirty="0"/>
              <a:t>The federal government spends more than $20 billion a year on subsidies for farm businesses. About 39 percent of the nation's 2.1 million farms receive subsidies, with most going to  going to the largest producers of corn, soybeans, wheat, cotton, rice, tobacco, soybeans and milk</a:t>
            </a:r>
          </a:p>
          <a:p>
            <a:r>
              <a:rPr lang="en-US" b="1" dirty="0">
                <a:solidFill>
                  <a:srgbClr val="7030A0"/>
                </a:solidFill>
              </a:rPr>
              <a:t>enacted by the New Deal to help to regulate agricultural production by reducing surplus &amp; controlling the supply of agricultural products in society. </a:t>
            </a:r>
          </a:p>
          <a:p>
            <a:r>
              <a:rPr lang="en-US" b="1" dirty="0">
                <a:solidFill>
                  <a:srgbClr val="006600"/>
                </a:solidFill>
              </a:rPr>
              <a:t>Payments by the federal government to producers of agricultural products for the purpose of stabilizing food prices, ensuring plentiful food production, guaranteeing farmers' basic incomes, and generally strengthening the agricultural segment of the national economy</a:t>
            </a:r>
            <a:r>
              <a:rPr lang="en-US" dirty="0"/>
              <a:t>.</a:t>
            </a:r>
            <a:endParaRPr lang="en-US" b="1" dirty="0"/>
          </a:p>
          <a:p>
            <a:r>
              <a:rPr lang="en-US" b="1" dirty="0">
                <a:solidFill>
                  <a:srgbClr val="C00000"/>
                </a:solidFill>
              </a:rPr>
              <a:t>giving farmers a minimum price for their product regardless of market conditions. </a:t>
            </a:r>
          </a:p>
          <a:p>
            <a:pPr lvl="0" fontAlgn="base"/>
            <a:r>
              <a:rPr lang="en-US" b="1" dirty="0">
                <a:solidFill>
                  <a:srgbClr val="C00000"/>
                </a:solidFill>
              </a:rPr>
              <a:t>establishing import barriers on imported products. </a:t>
            </a:r>
          </a:p>
          <a:p>
            <a:pPr lvl="0" fontAlgn="base"/>
            <a:r>
              <a:rPr lang="en-US" b="1" dirty="0">
                <a:solidFill>
                  <a:srgbClr val="C00000"/>
                </a:solidFill>
              </a:rPr>
              <a:t>paying farmers not to produce more than a certain quantity of a particular crop. </a:t>
            </a:r>
          </a:p>
          <a:p>
            <a:pPr lvl="0" fontAlgn="base"/>
            <a:r>
              <a:rPr lang="en-US" b="1" dirty="0">
                <a:solidFill>
                  <a:srgbClr val="C00000"/>
                </a:solidFill>
              </a:rPr>
              <a:t>giving farmers special tax incentives for conservation efforts. </a:t>
            </a:r>
            <a:endParaRPr lang="en-US" dirty="0">
              <a:solidFill>
                <a:srgbClr val="C00000"/>
              </a:solidFill>
            </a:endParaRPr>
          </a:p>
          <a:p>
            <a:endParaRPr lang="en-US" dirty="0"/>
          </a:p>
        </p:txBody>
      </p:sp>
    </p:spTree>
    <p:extLst>
      <p:ext uri="{BB962C8B-B14F-4D97-AF65-F5344CB8AC3E}">
        <p14:creationId xmlns:p14="http://schemas.microsoft.com/office/powerpoint/2010/main" val="31456388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855F-81F9-43C0-A82C-DB8CAC8C4468}"/>
              </a:ext>
            </a:extLst>
          </p:cNvPr>
          <p:cNvSpPr>
            <a:spLocks noGrp="1"/>
          </p:cNvSpPr>
          <p:nvPr>
            <p:ph type="title"/>
          </p:nvPr>
        </p:nvSpPr>
        <p:spPr>
          <a:xfrm>
            <a:off x="1371600" y="0"/>
            <a:ext cx="9601200" cy="609600"/>
          </a:xfrm>
        </p:spPr>
        <p:txBody>
          <a:bodyPr>
            <a:normAutofit fontScale="90000"/>
          </a:bodyPr>
          <a:lstStyle/>
          <a:p>
            <a:r>
              <a:rPr lang="en-US" dirty="0"/>
              <a:t>                        </a:t>
            </a:r>
            <a:r>
              <a:rPr lang="en-US" b="1" u="sng" dirty="0"/>
              <a:t>The Farm Bill</a:t>
            </a:r>
          </a:p>
        </p:txBody>
      </p:sp>
      <p:sp>
        <p:nvSpPr>
          <p:cNvPr id="3" name="Content Placeholder 2">
            <a:extLst>
              <a:ext uri="{FF2B5EF4-FFF2-40B4-BE49-F238E27FC236}">
                <a16:creationId xmlns:a16="http://schemas.microsoft.com/office/drawing/2014/main" id="{18D596DB-6406-407A-B41F-19B2B9502D61}"/>
              </a:ext>
            </a:extLst>
          </p:cNvPr>
          <p:cNvSpPr>
            <a:spLocks noGrp="1"/>
          </p:cNvSpPr>
          <p:nvPr>
            <p:ph idx="1"/>
          </p:nvPr>
        </p:nvSpPr>
        <p:spPr>
          <a:xfrm>
            <a:off x="853440" y="609600"/>
            <a:ext cx="11338560" cy="6248400"/>
          </a:xfrm>
        </p:spPr>
        <p:txBody>
          <a:bodyPr>
            <a:normAutofit fontScale="85000" lnSpcReduction="20000"/>
          </a:bodyPr>
          <a:lstStyle/>
          <a:p>
            <a:r>
              <a:rPr lang="en-US" b="1" u="sng" dirty="0">
                <a:solidFill>
                  <a:srgbClr val="006600"/>
                </a:solidFill>
              </a:rPr>
              <a:t>The farm bill  started in 1933 as part of the New Deal's</a:t>
            </a:r>
            <a:r>
              <a:rPr lang="en-US" b="1" dirty="0">
                <a:solidFill>
                  <a:srgbClr val="006600"/>
                </a:solidFill>
              </a:rPr>
              <a:t> package of legislation passed roughly once every five years costing cost about $489 billion over the five years with 3 original goals –  to keep food prices fair for farmers &amp; consumers, ensure an adequate food supply, &amp; protect &amp; sustain the country’s vital natural resources – responded to the economic and environmental crises of the Great Depression and the Dust Bowl</a:t>
            </a:r>
          </a:p>
          <a:p>
            <a:pPr marL="0" indent="0">
              <a:buNone/>
            </a:pPr>
            <a:r>
              <a:rPr lang="en-US" b="1" dirty="0"/>
              <a:t>1. </a:t>
            </a:r>
            <a:r>
              <a:rPr lang="en-US" b="1" u="sng" dirty="0">
                <a:solidFill>
                  <a:srgbClr val="006600"/>
                </a:solidFill>
              </a:rPr>
              <a:t>Commodities prices </a:t>
            </a:r>
            <a:r>
              <a:rPr lang="en-US" b="1" dirty="0">
                <a:solidFill>
                  <a:srgbClr val="006600"/>
                </a:solidFill>
              </a:rPr>
              <a:t>covers price and income supports for the farmers who raise widely-produced and traded crops, like corn, soybeans, wheat, and rice – as well as dairy and sugar.</a:t>
            </a:r>
          </a:p>
          <a:p>
            <a:pPr marL="0" indent="0">
              <a:buNone/>
            </a:pPr>
            <a:r>
              <a:rPr lang="en-US" b="1" dirty="0"/>
              <a:t>2. help farmers implement </a:t>
            </a:r>
            <a:r>
              <a:rPr lang="fr-FR" b="1" dirty="0"/>
              <a:t>Natural Resource conservation efforts </a:t>
            </a:r>
          </a:p>
          <a:p>
            <a:pPr marL="0" indent="0">
              <a:buNone/>
            </a:pPr>
            <a:r>
              <a:rPr lang="fr-FR" b="1" dirty="0"/>
              <a:t>3</a:t>
            </a:r>
            <a:r>
              <a:rPr lang="fr-FR" b="1" dirty="0">
                <a:solidFill>
                  <a:srgbClr val="006600"/>
                </a:solidFill>
              </a:rPr>
              <a:t>. </a:t>
            </a:r>
            <a:r>
              <a:rPr lang="en-US" b="1" dirty="0">
                <a:solidFill>
                  <a:srgbClr val="006600"/>
                </a:solidFill>
              </a:rPr>
              <a:t>Trade Title covers food exports and international food aid programs</a:t>
            </a:r>
            <a:r>
              <a:rPr lang="en-US" b="1" dirty="0"/>
              <a:t>.</a:t>
            </a:r>
          </a:p>
          <a:p>
            <a:pPr marL="0" indent="0">
              <a:buNone/>
            </a:pPr>
            <a:r>
              <a:rPr lang="en-US" b="1" dirty="0"/>
              <a:t>4. </a:t>
            </a:r>
            <a:r>
              <a:rPr lang="en-US" b="1" u="sng" dirty="0"/>
              <a:t>federal loan programs </a:t>
            </a:r>
            <a:r>
              <a:rPr lang="en-US" b="1" dirty="0"/>
              <a:t>designed to help farmers access the financial credit they need to grow and sustain their farming operations</a:t>
            </a:r>
          </a:p>
          <a:p>
            <a:pPr marL="0" indent="0">
              <a:buNone/>
            </a:pPr>
            <a:r>
              <a:rPr lang="en-US" b="1" dirty="0"/>
              <a:t>5. </a:t>
            </a:r>
            <a:r>
              <a:rPr lang="en-US" b="1" u="sng" dirty="0">
                <a:solidFill>
                  <a:srgbClr val="006600"/>
                </a:solidFill>
              </a:rPr>
              <a:t>Rural Development </a:t>
            </a:r>
            <a:r>
              <a:rPr lang="en-US" b="1" dirty="0">
                <a:solidFill>
                  <a:srgbClr val="006600"/>
                </a:solidFill>
              </a:rPr>
              <a:t>Title covers programs that help foster rural economic growth through rural business and community development</a:t>
            </a:r>
          </a:p>
          <a:p>
            <a:pPr marL="0" indent="0">
              <a:buNone/>
            </a:pPr>
            <a:r>
              <a:rPr lang="en-US" b="1" dirty="0"/>
              <a:t>6.  </a:t>
            </a:r>
            <a:r>
              <a:rPr lang="en-US" b="1" u="sng" dirty="0"/>
              <a:t>Research</a:t>
            </a:r>
            <a:r>
              <a:rPr lang="en-US" b="1" dirty="0"/>
              <a:t> Title covers farming and food research, education, and extension programs designed to support innovation, from state university-affiliated research to vital training for the next generation of farmers and ranchers</a:t>
            </a:r>
          </a:p>
          <a:p>
            <a:pPr marL="0" indent="0">
              <a:buNone/>
            </a:pPr>
            <a:r>
              <a:rPr lang="en-US" b="1" dirty="0"/>
              <a:t>7. </a:t>
            </a:r>
            <a:r>
              <a:rPr lang="en-US" b="1" dirty="0">
                <a:solidFill>
                  <a:srgbClr val="006600"/>
                </a:solidFill>
              </a:rPr>
              <a:t>The </a:t>
            </a:r>
            <a:r>
              <a:rPr lang="en-US" b="1" u="sng" dirty="0">
                <a:solidFill>
                  <a:srgbClr val="006600"/>
                </a:solidFill>
              </a:rPr>
              <a:t>Forestry</a:t>
            </a:r>
            <a:r>
              <a:rPr lang="en-US" b="1" dirty="0">
                <a:solidFill>
                  <a:srgbClr val="006600"/>
                </a:solidFill>
              </a:rPr>
              <a:t> Title covers forest-specific conservation</a:t>
            </a:r>
          </a:p>
          <a:p>
            <a:pPr marL="0" indent="0">
              <a:buNone/>
            </a:pPr>
            <a:r>
              <a:rPr lang="en-US" b="1" dirty="0"/>
              <a:t>8. The </a:t>
            </a:r>
            <a:r>
              <a:rPr lang="en-US" b="1" u="sng" dirty="0"/>
              <a:t>Energy</a:t>
            </a:r>
            <a:r>
              <a:rPr lang="en-US" b="1" dirty="0"/>
              <a:t> Title covers programs that encourage growing and processing crops for biofuel; help farmers, ranchers and business owners install renewable energy systems; and support research related to energy</a:t>
            </a:r>
          </a:p>
          <a:p>
            <a:pPr marL="0" indent="0">
              <a:buNone/>
            </a:pPr>
            <a:r>
              <a:rPr lang="en-US" b="1" dirty="0"/>
              <a:t>9. </a:t>
            </a:r>
            <a:r>
              <a:rPr lang="en-US" b="1" u="sng" dirty="0">
                <a:solidFill>
                  <a:srgbClr val="006600"/>
                </a:solidFill>
              </a:rPr>
              <a:t>Specialty Crops &amp; Horticulture</a:t>
            </a:r>
            <a:r>
              <a:rPr lang="en-US" b="1" dirty="0">
                <a:solidFill>
                  <a:srgbClr val="006600"/>
                </a:solidFill>
              </a:rPr>
              <a:t>.  funding for research and infrastructure specific to those “specialty crops”, and organic research and certification program</a:t>
            </a:r>
          </a:p>
          <a:p>
            <a:pPr marL="0" indent="0">
              <a:buNone/>
            </a:pPr>
            <a:r>
              <a:rPr lang="en-US" b="1" dirty="0"/>
              <a:t>10. Crop Insurance</a:t>
            </a:r>
          </a:p>
          <a:p>
            <a:pPr marL="0" indent="0">
              <a:buNone/>
            </a:pPr>
            <a:r>
              <a:rPr lang="en-US" b="1" dirty="0"/>
              <a:t>11. </a:t>
            </a:r>
            <a:r>
              <a:rPr lang="en-US" b="1" u="sng" dirty="0">
                <a:solidFill>
                  <a:srgbClr val="006600"/>
                </a:solidFill>
              </a:rPr>
              <a:t>Miscellaneous</a:t>
            </a:r>
            <a:r>
              <a:rPr lang="en-US" b="1" dirty="0">
                <a:solidFill>
                  <a:srgbClr val="006600"/>
                </a:solidFill>
              </a:rPr>
              <a:t> Title brings together advocacy and outreach programs for beginning, socially disadvantaged, and veteran farmers and ranchers; agricultural labor safety and workforce development; and livestock health</a:t>
            </a:r>
          </a:p>
          <a:p>
            <a:endParaRPr lang="fr-FR" b="1" dirty="0"/>
          </a:p>
          <a:p>
            <a:endParaRPr lang="en-US" dirty="0"/>
          </a:p>
        </p:txBody>
      </p:sp>
    </p:spTree>
    <p:extLst>
      <p:ext uri="{BB962C8B-B14F-4D97-AF65-F5344CB8AC3E}">
        <p14:creationId xmlns:p14="http://schemas.microsoft.com/office/powerpoint/2010/main" val="9564066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126D-779F-421E-B6E8-79A02CF2D21D}"/>
              </a:ext>
            </a:extLst>
          </p:cNvPr>
          <p:cNvSpPr>
            <a:spLocks noGrp="1"/>
          </p:cNvSpPr>
          <p:nvPr>
            <p:ph type="title"/>
          </p:nvPr>
        </p:nvSpPr>
        <p:spPr>
          <a:xfrm>
            <a:off x="824459" y="0"/>
            <a:ext cx="11367541" cy="1012874"/>
          </a:xfrm>
        </p:spPr>
        <p:txBody>
          <a:bodyPr/>
          <a:lstStyle/>
          <a:p>
            <a:r>
              <a:rPr lang="en-US" dirty="0">
                <a:solidFill>
                  <a:srgbClr val="003300"/>
                </a:solidFill>
              </a:rPr>
              <a:t>                </a:t>
            </a:r>
            <a:r>
              <a:rPr lang="en-US" b="1" u="sng" dirty="0">
                <a:solidFill>
                  <a:srgbClr val="006600"/>
                </a:solidFill>
              </a:rPr>
              <a:t>Sustainable Land Management</a:t>
            </a:r>
          </a:p>
        </p:txBody>
      </p:sp>
      <p:sp>
        <p:nvSpPr>
          <p:cNvPr id="3" name="Content Placeholder 2">
            <a:extLst>
              <a:ext uri="{FF2B5EF4-FFF2-40B4-BE49-F238E27FC236}">
                <a16:creationId xmlns:a16="http://schemas.microsoft.com/office/drawing/2014/main" id="{D8025B55-5208-404E-A5C9-C723752020BA}"/>
              </a:ext>
            </a:extLst>
          </p:cNvPr>
          <p:cNvSpPr>
            <a:spLocks noGrp="1"/>
          </p:cNvSpPr>
          <p:nvPr>
            <p:ph sz="half" idx="1"/>
          </p:nvPr>
        </p:nvSpPr>
        <p:spPr>
          <a:xfrm>
            <a:off x="689317" y="1209822"/>
            <a:ext cx="5655212" cy="5648177"/>
          </a:xfrm>
        </p:spPr>
        <p:txBody>
          <a:bodyPr/>
          <a:lstStyle/>
          <a:p>
            <a:r>
              <a:rPr lang="en-US" b="1" u="sng" dirty="0">
                <a:solidFill>
                  <a:srgbClr val="006600"/>
                </a:solidFill>
              </a:rPr>
              <a:t>Sustainable agriculture</a:t>
            </a:r>
            <a:r>
              <a:rPr lang="en-US" b="1" dirty="0"/>
              <a:t> is a type of agriculture that focuses on producing long-term crops and livestock while having minimal effects on the environment. </a:t>
            </a:r>
          </a:p>
          <a:p>
            <a:r>
              <a:rPr lang="en-US" b="1" dirty="0"/>
              <a:t>This type of agriculture tries to find a good balance between the need for food production and the preservation of the ecological system within the environment. In addition to producing food, there are several overall goals associated with sustainable agriculture, including conserving water, reducing the use of fertilizers and pesticides, and promoting biodiversity in crops grown and the ecosystem.</a:t>
            </a:r>
          </a:p>
          <a:p>
            <a:r>
              <a:rPr lang="en-US" b="1" dirty="0"/>
              <a:t> </a:t>
            </a:r>
            <a:r>
              <a:rPr lang="en-US" b="1" u="sng" dirty="0">
                <a:solidFill>
                  <a:srgbClr val="006600"/>
                </a:solidFill>
              </a:rPr>
              <a:t>Sustainable agriculture </a:t>
            </a:r>
            <a:r>
              <a:rPr lang="en-US" b="1" dirty="0"/>
              <a:t>also focuses on maintaining economic stability of farms and helping farmers improve their techniques and quality of life.</a:t>
            </a:r>
          </a:p>
        </p:txBody>
      </p:sp>
      <p:sp>
        <p:nvSpPr>
          <p:cNvPr id="5" name="Content Placeholder 4">
            <a:extLst>
              <a:ext uri="{FF2B5EF4-FFF2-40B4-BE49-F238E27FC236}">
                <a16:creationId xmlns:a16="http://schemas.microsoft.com/office/drawing/2014/main" id="{E38557F8-D759-4FFB-A87B-C59ACE4CBF61}"/>
              </a:ext>
            </a:extLst>
          </p:cNvPr>
          <p:cNvSpPr>
            <a:spLocks noGrp="1"/>
          </p:cNvSpPr>
          <p:nvPr>
            <p:ph sz="half" idx="2"/>
          </p:nvPr>
        </p:nvSpPr>
        <p:spPr>
          <a:xfrm>
            <a:off x="6525402" y="1012875"/>
            <a:ext cx="5655211" cy="5480690"/>
          </a:xfrm>
        </p:spPr>
        <p:txBody>
          <a:bodyPr/>
          <a:lstStyle/>
          <a:p>
            <a:r>
              <a:rPr lang="en-US" b="1" u="sng" dirty="0">
                <a:solidFill>
                  <a:srgbClr val="006600"/>
                </a:solidFill>
              </a:rPr>
              <a:t>Benefits of Sustainable Agriculture</a:t>
            </a:r>
          </a:p>
          <a:p>
            <a:r>
              <a:rPr lang="en-US" b="1" dirty="0"/>
              <a:t>There are many benefits of sustainable agriculture, and overall, they can be divided into human health benefits and environmental benefits.</a:t>
            </a:r>
          </a:p>
          <a:p>
            <a:r>
              <a:rPr lang="en-US" b="1" dirty="0"/>
              <a:t> </a:t>
            </a:r>
            <a:r>
              <a:rPr lang="en-US" b="1" dirty="0">
                <a:solidFill>
                  <a:srgbClr val="006600"/>
                </a:solidFill>
              </a:rPr>
              <a:t>In terms of human health, crops grown through sustainable agriculture are better for people. Due to the lack of chemical pesticides and fertilizers, people are not being exposed to or consuming synthetic materials. This limits the risk of people becoming ill from exposure to these chemicals.</a:t>
            </a:r>
          </a:p>
          <a:p>
            <a:r>
              <a:rPr lang="en-US" b="1" dirty="0"/>
              <a:t> In addition, the crops produced through sustainable agriculture can also be more nutritious because the overall crops are healthier and more natural.</a:t>
            </a:r>
          </a:p>
          <a:p>
            <a:endParaRPr lang="en-US" dirty="0"/>
          </a:p>
        </p:txBody>
      </p:sp>
    </p:spTree>
    <p:extLst>
      <p:ext uri="{BB962C8B-B14F-4D97-AF65-F5344CB8AC3E}">
        <p14:creationId xmlns:p14="http://schemas.microsoft.com/office/powerpoint/2010/main" val="27035504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C3FB-7975-45ED-9921-E19E678FE71D}"/>
              </a:ext>
            </a:extLst>
          </p:cNvPr>
          <p:cNvSpPr>
            <a:spLocks noGrp="1"/>
          </p:cNvSpPr>
          <p:nvPr>
            <p:ph type="title"/>
          </p:nvPr>
        </p:nvSpPr>
        <p:spPr>
          <a:xfrm>
            <a:off x="815926" y="0"/>
            <a:ext cx="11376074" cy="990600"/>
          </a:xfrm>
        </p:spPr>
        <p:txBody>
          <a:bodyPr/>
          <a:lstStyle/>
          <a:p>
            <a:r>
              <a:rPr lang="en-US" b="1" u="sng" dirty="0">
                <a:solidFill>
                  <a:srgbClr val="006600"/>
                </a:solidFill>
              </a:rPr>
              <a:t>Benefits of Sustainable Agriculture</a:t>
            </a:r>
            <a:endParaRPr lang="en-US" dirty="0"/>
          </a:p>
        </p:txBody>
      </p:sp>
      <p:sp>
        <p:nvSpPr>
          <p:cNvPr id="3" name="Content Placeholder 2">
            <a:extLst>
              <a:ext uri="{FF2B5EF4-FFF2-40B4-BE49-F238E27FC236}">
                <a16:creationId xmlns:a16="http://schemas.microsoft.com/office/drawing/2014/main" id="{8AED46CC-109F-4800-A27D-61DBCD1EF3A8}"/>
              </a:ext>
            </a:extLst>
          </p:cNvPr>
          <p:cNvSpPr>
            <a:spLocks noGrp="1"/>
          </p:cNvSpPr>
          <p:nvPr>
            <p:ph sz="half" idx="1"/>
          </p:nvPr>
        </p:nvSpPr>
        <p:spPr>
          <a:xfrm>
            <a:off x="700644" y="990600"/>
            <a:ext cx="5118742" cy="5867399"/>
          </a:xfrm>
        </p:spPr>
        <p:txBody>
          <a:bodyPr>
            <a:normAutofit fontScale="92500" lnSpcReduction="10000"/>
          </a:bodyPr>
          <a:lstStyle/>
          <a:p>
            <a:r>
              <a:rPr lang="en-US" b="1" dirty="0">
                <a:solidFill>
                  <a:srgbClr val="006600"/>
                </a:solidFill>
              </a:rPr>
              <a:t>Sustainable agriculture has also had positive impacts of the environment. One major benefit to the environment is that sustainable agriculture uses 30% less energy per unit of crop yield in comparison to industrialized agriculture. This reduced reliance on fossil fuels results in the release of less chemicals and pollution into the environment. </a:t>
            </a:r>
          </a:p>
          <a:p>
            <a:r>
              <a:rPr lang="en-US" b="1" dirty="0">
                <a:solidFill>
                  <a:srgbClr val="006600"/>
                </a:solidFill>
              </a:rPr>
              <a:t>Sustainable agriculture also benefits the environment by maintaining soil quality, reducing soil degradation and erosion, and saving water. In addition to these benefits, sustainable agriculture also increases biodiversity of the area by providing a variety of organisms with healthy and natural environments to live in.</a:t>
            </a:r>
          </a:p>
          <a:p>
            <a:r>
              <a:rPr lang="en-US" sz="1500" b="1" dirty="0">
                <a:solidFill>
                  <a:srgbClr val="006600"/>
                </a:solidFill>
              </a:rPr>
              <a:t>Vertical farming CBS  510:  </a:t>
            </a:r>
          </a:p>
          <a:p>
            <a:r>
              <a:rPr lang="en-US" sz="1500" b="1" dirty="0">
                <a:solidFill>
                  <a:srgbClr val="006600"/>
                </a:solidFill>
                <a:hlinkClick r:id="rId2"/>
              </a:rPr>
              <a:t>https://www.cbsnews.com/news/real-food-aerofarms-vertical-farming/</a:t>
            </a:r>
            <a:endParaRPr lang="en-US" sz="1500" b="1" dirty="0">
              <a:solidFill>
                <a:srgbClr val="006600"/>
              </a:solidFill>
            </a:endParaRPr>
          </a:p>
          <a:p>
            <a:r>
              <a:rPr lang="en-US" sz="1500" b="1" dirty="0">
                <a:solidFill>
                  <a:srgbClr val="006600"/>
                </a:solidFill>
              </a:rPr>
              <a:t>Robot farming </a:t>
            </a:r>
            <a:r>
              <a:rPr lang="en-US" sz="1600" dirty="0">
                <a:hlinkClick r:id="rId3"/>
              </a:rPr>
              <a:t>https://www.youtube.com/watch?v=uI7aHhy8tyU</a:t>
            </a:r>
            <a:endParaRPr lang="en-US" sz="1600" dirty="0"/>
          </a:p>
          <a:p>
            <a:endParaRPr lang="en-US" sz="1500" b="1" dirty="0">
              <a:solidFill>
                <a:srgbClr val="006600"/>
              </a:solidFill>
            </a:endParaRPr>
          </a:p>
        </p:txBody>
      </p:sp>
      <p:pic>
        <p:nvPicPr>
          <p:cNvPr id="6" name="Content Placeholder 5">
            <a:extLst>
              <a:ext uri="{FF2B5EF4-FFF2-40B4-BE49-F238E27FC236}">
                <a16:creationId xmlns:a16="http://schemas.microsoft.com/office/drawing/2014/main" id="{872611E7-CF7F-40E5-8DFD-A5051836C381}"/>
              </a:ext>
            </a:extLst>
          </p:cNvPr>
          <p:cNvPicPr>
            <a:picLocks noGrp="1" noChangeAspect="1"/>
          </p:cNvPicPr>
          <p:nvPr>
            <p:ph sz="half" idx="2"/>
          </p:nvPr>
        </p:nvPicPr>
        <p:blipFill>
          <a:blip r:embed="rId4"/>
          <a:stretch>
            <a:fillRect/>
          </a:stretch>
        </p:blipFill>
        <p:spPr>
          <a:xfrm>
            <a:off x="5819387" y="990599"/>
            <a:ext cx="6372614" cy="5747823"/>
          </a:xfrm>
        </p:spPr>
      </p:pic>
    </p:spTree>
    <p:extLst>
      <p:ext uri="{BB962C8B-B14F-4D97-AF65-F5344CB8AC3E}">
        <p14:creationId xmlns:p14="http://schemas.microsoft.com/office/powerpoint/2010/main" val="26387687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779F-8C22-40AD-BFAB-EA6A58AF2127}"/>
              </a:ext>
            </a:extLst>
          </p:cNvPr>
          <p:cNvSpPr>
            <a:spLocks noGrp="1"/>
          </p:cNvSpPr>
          <p:nvPr>
            <p:ph type="title"/>
          </p:nvPr>
        </p:nvSpPr>
        <p:spPr>
          <a:xfrm>
            <a:off x="1371600" y="0"/>
            <a:ext cx="9601200" cy="990600"/>
          </a:xfrm>
        </p:spPr>
        <p:txBody>
          <a:bodyPr/>
          <a:lstStyle/>
          <a:p>
            <a:r>
              <a:rPr lang="en-US" dirty="0">
                <a:solidFill>
                  <a:srgbClr val="003300"/>
                </a:solidFill>
              </a:rPr>
              <a:t>        </a:t>
            </a:r>
            <a:r>
              <a:rPr lang="en-US" b="1" u="sng" dirty="0">
                <a:solidFill>
                  <a:srgbClr val="7030A0"/>
                </a:solidFill>
              </a:rPr>
              <a:t>Sustainable Land Management</a:t>
            </a:r>
          </a:p>
        </p:txBody>
      </p:sp>
      <p:pic>
        <p:nvPicPr>
          <p:cNvPr id="6" name="Content Placeholder 5">
            <a:extLst>
              <a:ext uri="{FF2B5EF4-FFF2-40B4-BE49-F238E27FC236}">
                <a16:creationId xmlns:a16="http://schemas.microsoft.com/office/drawing/2014/main" id="{87D8FC47-27CC-49A1-B790-730B781C94B3}"/>
              </a:ext>
            </a:extLst>
          </p:cNvPr>
          <p:cNvPicPr>
            <a:picLocks noGrp="1" noChangeAspect="1"/>
          </p:cNvPicPr>
          <p:nvPr>
            <p:ph sz="half" idx="1"/>
          </p:nvPr>
        </p:nvPicPr>
        <p:blipFill>
          <a:blip r:embed="rId2"/>
          <a:stretch>
            <a:fillRect/>
          </a:stretch>
        </p:blipFill>
        <p:spPr>
          <a:xfrm>
            <a:off x="731839" y="990600"/>
            <a:ext cx="5242242" cy="5867400"/>
          </a:xfrm>
        </p:spPr>
      </p:pic>
      <p:sp>
        <p:nvSpPr>
          <p:cNvPr id="4" name="Content Placeholder 3">
            <a:extLst>
              <a:ext uri="{FF2B5EF4-FFF2-40B4-BE49-F238E27FC236}">
                <a16:creationId xmlns:a16="http://schemas.microsoft.com/office/drawing/2014/main" id="{545FE3FB-5AB5-4B1A-AA7D-263F38D53141}"/>
              </a:ext>
            </a:extLst>
          </p:cNvPr>
          <p:cNvSpPr>
            <a:spLocks noGrp="1"/>
          </p:cNvSpPr>
          <p:nvPr>
            <p:ph sz="half" idx="2"/>
          </p:nvPr>
        </p:nvSpPr>
        <p:spPr>
          <a:xfrm>
            <a:off x="6096000" y="990600"/>
            <a:ext cx="6095999" cy="5867401"/>
          </a:xfrm>
        </p:spPr>
        <p:txBody>
          <a:bodyPr/>
          <a:lstStyle/>
          <a:p>
            <a:r>
              <a:rPr lang="en-US" b="1" dirty="0">
                <a:solidFill>
                  <a:srgbClr val="A50021"/>
                </a:solidFill>
              </a:rPr>
              <a:t>there are many farming strategies that are used that help make agriculture more sustainable. </a:t>
            </a:r>
          </a:p>
          <a:p>
            <a:r>
              <a:rPr lang="en-US" b="1" dirty="0">
                <a:solidFill>
                  <a:srgbClr val="002060"/>
                </a:solidFill>
              </a:rPr>
              <a:t>Some of the most common techniques include growing plants that can create their own nutrients to reduce the use of fertilizers and rotating crops in fields, which minimizes pesticide use because the crops are changing frequently.</a:t>
            </a:r>
          </a:p>
          <a:p>
            <a:r>
              <a:rPr lang="en-US" b="1" dirty="0"/>
              <a:t> </a:t>
            </a:r>
            <a:r>
              <a:rPr lang="en-US" b="1" dirty="0">
                <a:solidFill>
                  <a:srgbClr val="FF3300"/>
                </a:solidFill>
              </a:rPr>
              <a:t>Another common technique is mixing crops, which reduces the risk of a disease destroying a whole crop and decreases the need for pesticides and herbicides. </a:t>
            </a:r>
          </a:p>
          <a:p>
            <a:r>
              <a:rPr lang="en-US" b="1" dirty="0">
                <a:solidFill>
                  <a:srgbClr val="7030A0"/>
                </a:solidFill>
              </a:rPr>
              <a:t>Sustainable farmers also utilize water management systems, such as drip irrigation, that waste less water</a:t>
            </a:r>
          </a:p>
        </p:txBody>
      </p:sp>
    </p:spTree>
    <p:extLst>
      <p:ext uri="{BB962C8B-B14F-4D97-AF65-F5344CB8AC3E}">
        <p14:creationId xmlns:p14="http://schemas.microsoft.com/office/powerpoint/2010/main" val="936365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F358-4055-44E5-BDC8-87209F74F08F}"/>
              </a:ext>
            </a:extLst>
          </p:cNvPr>
          <p:cNvSpPr>
            <a:spLocks noGrp="1"/>
          </p:cNvSpPr>
          <p:nvPr>
            <p:ph type="title"/>
          </p:nvPr>
        </p:nvSpPr>
        <p:spPr>
          <a:xfrm>
            <a:off x="1371600" y="98474"/>
            <a:ext cx="9601200" cy="576775"/>
          </a:xfrm>
        </p:spPr>
        <p:txBody>
          <a:bodyPr>
            <a:normAutofit fontScale="90000"/>
          </a:bodyPr>
          <a:lstStyle/>
          <a:p>
            <a:endParaRPr lang="en-US" dirty="0"/>
          </a:p>
        </p:txBody>
      </p:sp>
      <p:pic>
        <p:nvPicPr>
          <p:cNvPr id="8" name="Content Placeholder 7">
            <a:extLst>
              <a:ext uri="{FF2B5EF4-FFF2-40B4-BE49-F238E27FC236}">
                <a16:creationId xmlns:a16="http://schemas.microsoft.com/office/drawing/2014/main" id="{2CF69409-9685-434E-90AC-317F1B92480B}"/>
              </a:ext>
            </a:extLst>
          </p:cNvPr>
          <p:cNvPicPr>
            <a:picLocks noGrp="1" noChangeAspect="1"/>
          </p:cNvPicPr>
          <p:nvPr>
            <p:ph sz="half" idx="1"/>
          </p:nvPr>
        </p:nvPicPr>
        <p:blipFill>
          <a:blip r:embed="rId2"/>
          <a:stretch>
            <a:fillRect/>
          </a:stretch>
        </p:blipFill>
        <p:spPr>
          <a:xfrm>
            <a:off x="717453" y="98474"/>
            <a:ext cx="4164036" cy="6661052"/>
          </a:xfrm>
        </p:spPr>
      </p:pic>
      <p:pic>
        <p:nvPicPr>
          <p:cNvPr id="10" name="Content Placeholder 9">
            <a:extLst>
              <a:ext uri="{FF2B5EF4-FFF2-40B4-BE49-F238E27FC236}">
                <a16:creationId xmlns:a16="http://schemas.microsoft.com/office/drawing/2014/main" id="{E2069282-4828-411C-BE61-99A50F4A15EC}"/>
              </a:ext>
            </a:extLst>
          </p:cNvPr>
          <p:cNvPicPr>
            <a:picLocks noGrp="1" noChangeAspect="1"/>
          </p:cNvPicPr>
          <p:nvPr>
            <p:ph sz="half" idx="2"/>
          </p:nvPr>
        </p:nvPicPr>
        <p:blipFill>
          <a:blip r:embed="rId3"/>
          <a:stretch>
            <a:fillRect/>
          </a:stretch>
        </p:blipFill>
        <p:spPr>
          <a:xfrm>
            <a:off x="4881489" y="98474"/>
            <a:ext cx="7310511" cy="6661052"/>
          </a:xfrm>
        </p:spPr>
      </p:pic>
    </p:spTree>
    <p:extLst>
      <p:ext uri="{BB962C8B-B14F-4D97-AF65-F5344CB8AC3E}">
        <p14:creationId xmlns:p14="http://schemas.microsoft.com/office/powerpoint/2010/main" val="14656460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96" y="0"/>
            <a:ext cx="11420104" cy="1104405"/>
          </a:xfrm>
        </p:spPr>
        <p:txBody>
          <a:bodyPr>
            <a:normAutofit/>
          </a:bodyPr>
          <a:lstStyle/>
          <a:p>
            <a:r>
              <a:rPr lang="en-US" sz="2400" dirty="0"/>
              <a:t>A </a:t>
            </a:r>
            <a:r>
              <a:rPr lang="en-US" sz="2400" b="1" u="sng" dirty="0">
                <a:solidFill>
                  <a:srgbClr val="C00000"/>
                </a:solidFill>
              </a:rPr>
              <a:t>food desert </a:t>
            </a:r>
            <a:r>
              <a:rPr lang="en-US" sz="2400" dirty="0"/>
              <a:t>is an area, especially one with low-income and minority residents, that has limited access to affordable and nutritious food. In contrast, an area with supermarkets is termed a food oasis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1896" y="1104405"/>
            <a:ext cx="5047879" cy="5593278"/>
          </a:xfrm>
        </p:spPr>
      </p:pic>
      <p:pic>
        <p:nvPicPr>
          <p:cNvPr id="6" name="Content Placeholder 5">
            <a:extLst>
              <a:ext uri="{FF2B5EF4-FFF2-40B4-BE49-F238E27FC236}">
                <a16:creationId xmlns:a16="http://schemas.microsoft.com/office/drawing/2014/main" id="{0252DD3A-9749-4C59-9018-BFE7A383BF57}"/>
              </a:ext>
            </a:extLst>
          </p:cNvPr>
          <p:cNvPicPr>
            <a:picLocks noGrp="1" noChangeAspect="1"/>
          </p:cNvPicPr>
          <p:nvPr>
            <p:ph sz="half" idx="2"/>
          </p:nvPr>
        </p:nvPicPr>
        <p:blipFill>
          <a:blip r:embed="rId3"/>
          <a:stretch>
            <a:fillRect/>
          </a:stretch>
        </p:blipFill>
        <p:spPr>
          <a:xfrm>
            <a:off x="5992838" y="1104405"/>
            <a:ext cx="6199162" cy="5753595"/>
          </a:xfrm>
        </p:spPr>
      </p:pic>
    </p:spTree>
    <p:extLst>
      <p:ext uri="{BB962C8B-B14F-4D97-AF65-F5344CB8AC3E}">
        <p14:creationId xmlns:p14="http://schemas.microsoft.com/office/powerpoint/2010/main" val="19831270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674D-C7BD-484D-867C-0F8AF7FD475D}"/>
              </a:ext>
            </a:extLst>
          </p:cNvPr>
          <p:cNvSpPr>
            <a:spLocks noGrp="1"/>
          </p:cNvSpPr>
          <p:nvPr>
            <p:ph type="title"/>
          </p:nvPr>
        </p:nvSpPr>
        <p:spPr>
          <a:xfrm>
            <a:off x="1371600" y="152401"/>
            <a:ext cx="9601200" cy="881270"/>
          </a:xfrm>
        </p:spPr>
        <p:txBody>
          <a:bodyPr/>
          <a:lstStyle/>
          <a:p>
            <a:r>
              <a:rPr lang="en-US" dirty="0"/>
              <a:t>                     Food Deserts</a:t>
            </a:r>
          </a:p>
        </p:txBody>
      </p:sp>
      <p:sp>
        <p:nvSpPr>
          <p:cNvPr id="3" name="Content Placeholder 2">
            <a:extLst>
              <a:ext uri="{FF2B5EF4-FFF2-40B4-BE49-F238E27FC236}">
                <a16:creationId xmlns:a16="http://schemas.microsoft.com/office/drawing/2014/main" id="{05F89165-E540-4800-A42C-C9C4537B622A}"/>
              </a:ext>
            </a:extLst>
          </p:cNvPr>
          <p:cNvSpPr>
            <a:spLocks noGrp="1"/>
          </p:cNvSpPr>
          <p:nvPr>
            <p:ph sz="half" idx="1"/>
          </p:nvPr>
        </p:nvSpPr>
        <p:spPr>
          <a:xfrm>
            <a:off x="808383" y="1033671"/>
            <a:ext cx="4505739" cy="5671930"/>
          </a:xfrm>
        </p:spPr>
        <p:txBody>
          <a:bodyPr>
            <a:normAutofit fontScale="92500" lnSpcReduction="10000"/>
          </a:bodyPr>
          <a:lstStyle/>
          <a:p>
            <a:r>
              <a:rPr lang="en-US" b="1" u="sng" dirty="0">
                <a:solidFill>
                  <a:srgbClr val="C00000"/>
                </a:solidFill>
              </a:rPr>
              <a:t>Information used to map food deserts</a:t>
            </a:r>
          </a:p>
          <a:p>
            <a:r>
              <a:rPr lang="en-US" b="1" dirty="0"/>
              <a:t>1. Geographers can map access to a resource (grocery stores, supermarkets, supercenters) and where people live (distance from a store) </a:t>
            </a:r>
          </a:p>
          <a:p>
            <a:r>
              <a:rPr lang="en-US" b="1" dirty="0">
                <a:solidFill>
                  <a:srgbClr val="A50021"/>
                </a:solidFill>
              </a:rPr>
              <a:t>2. Geographers can map where stores are located versus socioeconomic and demographic information (income, race, and age) </a:t>
            </a:r>
          </a:p>
          <a:p>
            <a:r>
              <a:rPr lang="en-US" b="1" dirty="0"/>
              <a:t>3. Geographers can map the location of local residents and access to public transportation or a private vehicle</a:t>
            </a:r>
          </a:p>
          <a:p>
            <a:endParaRPr lang="en-US" dirty="0"/>
          </a:p>
        </p:txBody>
      </p:sp>
      <p:sp>
        <p:nvSpPr>
          <p:cNvPr id="4" name="Content Placeholder 3">
            <a:extLst>
              <a:ext uri="{FF2B5EF4-FFF2-40B4-BE49-F238E27FC236}">
                <a16:creationId xmlns:a16="http://schemas.microsoft.com/office/drawing/2014/main" id="{51E12F7D-801B-4201-9B4F-6AC5988D106B}"/>
              </a:ext>
            </a:extLst>
          </p:cNvPr>
          <p:cNvSpPr>
            <a:spLocks noGrp="1"/>
          </p:cNvSpPr>
          <p:nvPr>
            <p:ph sz="half" idx="2"/>
          </p:nvPr>
        </p:nvSpPr>
        <p:spPr>
          <a:xfrm>
            <a:off x="5658678" y="1033671"/>
            <a:ext cx="6440557" cy="5671930"/>
          </a:xfrm>
        </p:spPr>
        <p:txBody>
          <a:bodyPr>
            <a:normAutofit fontScale="92500" lnSpcReduction="10000"/>
          </a:bodyPr>
          <a:lstStyle/>
          <a:p>
            <a:r>
              <a:rPr lang="en-US" b="1" u="sng" dirty="0">
                <a:solidFill>
                  <a:srgbClr val="006600"/>
                </a:solidFill>
              </a:rPr>
              <a:t>Impact of living in a food desert: Health, Social Economic</a:t>
            </a:r>
          </a:p>
          <a:p>
            <a:r>
              <a:rPr lang="en-US" b="1" dirty="0"/>
              <a:t>Likely to have unbalanced diets and may suffer from malnutrition or undernutrition, which may affect long-term health issues and childhood development</a:t>
            </a:r>
          </a:p>
          <a:p>
            <a:r>
              <a:rPr lang="en-US" b="1" dirty="0"/>
              <a:t>  </a:t>
            </a:r>
            <a:r>
              <a:rPr lang="en-US" b="1" dirty="0">
                <a:solidFill>
                  <a:srgbClr val="006600"/>
                </a:solidFill>
              </a:rPr>
              <a:t>Diet-related health problems, such as obesity, diabetes, cardiovascular disease, hypertension and/or cancer</a:t>
            </a:r>
          </a:p>
          <a:p>
            <a:r>
              <a:rPr lang="en-US" b="1" dirty="0"/>
              <a:t>  Food deserts in minority communities may exacerbate other socioeconomic problems (e.g., lack of social mobility) </a:t>
            </a:r>
          </a:p>
          <a:p>
            <a:r>
              <a:rPr lang="en-US" b="1" dirty="0">
                <a:solidFill>
                  <a:srgbClr val="006600"/>
                </a:solidFill>
              </a:rPr>
              <a:t> Desire for unhealthful foods can be difficult to overcome if they are more readily accessible</a:t>
            </a:r>
            <a:r>
              <a:rPr lang="en-US" b="1" dirty="0"/>
              <a:t>. </a:t>
            </a:r>
          </a:p>
          <a:p>
            <a:r>
              <a:rPr lang="en-US" b="1" dirty="0"/>
              <a:t> Available foods may not be culturally appropriate for the local population. </a:t>
            </a:r>
          </a:p>
          <a:p>
            <a:r>
              <a:rPr lang="en-US" b="1" dirty="0"/>
              <a:t> </a:t>
            </a:r>
            <a:r>
              <a:rPr lang="en-US" b="1" dirty="0">
                <a:solidFill>
                  <a:srgbClr val="006600"/>
                </a:solidFill>
              </a:rPr>
              <a:t>Food insecurity may impact educational attainment </a:t>
            </a:r>
          </a:p>
          <a:p>
            <a:r>
              <a:rPr lang="en-US" b="1" dirty="0"/>
              <a:t> Residents work together for community gardens, community supported agriculture, and other alternative food access options </a:t>
            </a:r>
          </a:p>
          <a:p>
            <a:endParaRPr lang="en-US" dirty="0"/>
          </a:p>
        </p:txBody>
      </p:sp>
    </p:spTree>
    <p:extLst>
      <p:ext uri="{BB962C8B-B14F-4D97-AF65-F5344CB8AC3E}">
        <p14:creationId xmlns:p14="http://schemas.microsoft.com/office/powerpoint/2010/main" val="338704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E107-DB5E-438E-A52B-577C954237E0}"/>
              </a:ext>
            </a:extLst>
          </p:cNvPr>
          <p:cNvSpPr>
            <a:spLocks noGrp="1"/>
          </p:cNvSpPr>
          <p:nvPr>
            <p:ph type="title"/>
          </p:nvPr>
        </p:nvSpPr>
        <p:spPr>
          <a:xfrm>
            <a:off x="754911" y="95694"/>
            <a:ext cx="11334307" cy="946297"/>
          </a:xfrm>
        </p:spPr>
        <p:txBody>
          <a:bodyPr>
            <a:normAutofit fontScale="90000"/>
          </a:bodyPr>
          <a:lstStyle/>
          <a:p>
            <a:r>
              <a:rPr lang="en-US" sz="2700" b="1" u="sng" dirty="0">
                <a:solidFill>
                  <a:srgbClr val="000099"/>
                </a:solidFill>
              </a:rPr>
              <a:t>Columbian Exchange </a:t>
            </a:r>
            <a:r>
              <a:rPr lang="en-US" sz="2700" dirty="0"/>
              <a:t>was the global movement of plants and animals between Afro-Eurasia and the </a:t>
            </a:r>
            <a:r>
              <a:rPr lang="en-US" sz="2800" dirty="0"/>
              <a:t>Americas opening the world up to new products and trade</a:t>
            </a:r>
          </a:p>
        </p:txBody>
      </p:sp>
      <p:pic>
        <p:nvPicPr>
          <p:cNvPr id="5" name="Content Placeholder 4">
            <a:extLst>
              <a:ext uri="{FF2B5EF4-FFF2-40B4-BE49-F238E27FC236}">
                <a16:creationId xmlns:a16="http://schemas.microsoft.com/office/drawing/2014/main" id="{BABA436F-EAD9-405F-9596-13ED685A83EB}"/>
              </a:ext>
            </a:extLst>
          </p:cNvPr>
          <p:cNvPicPr>
            <a:picLocks noGrp="1" noChangeAspect="1"/>
          </p:cNvPicPr>
          <p:nvPr>
            <p:ph idx="1"/>
          </p:nvPr>
        </p:nvPicPr>
        <p:blipFill>
          <a:blip r:embed="rId2"/>
          <a:stretch>
            <a:fillRect/>
          </a:stretch>
        </p:blipFill>
        <p:spPr>
          <a:xfrm>
            <a:off x="754912" y="967563"/>
            <a:ext cx="11437087" cy="5794743"/>
          </a:xfrm>
        </p:spPr>
      </p:pic>
    </p:spTree>
    <p:extLst>
      <p:ext uri="{BB962C8B-B14F-4D97-AF65-F5344CB8AC3E}">
        <p14:creationId xmlns:p14="http://schemas.microsoft.com/office/powerpoint/2010/main" val="993672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0FCA-F917-46BC-B03C-C9909E4FD925}"/>
              </a:ext>
            </a:extLst>
          </p:cNvPr>
          <p:cNvSpPr>
            <a:spLocks noGrp="1"/>
          </p:cNvSpPr>
          <p:nvPr>
            <p:ph type="title"/>
          </p:nvPr>
        </p:nvSpPr>
        <p:spPr>
          <a:xfrm>
            <a:off x="872197" y="0"/>
            <a:ext cx="11057205" cy="1252025"/>
          </a:xfrm>
        </p:spPr>
        <p:txBody>
          <a:bodyPr>
            <a:normAutofit/>
          </a:bodyPr>
          <a:lstStyle/>
          <a:p>
            <a:br>
              <a:rPr lang="en-US" sz="2800" b="1" u="sng" dirty="0"/>
            </a:br>
            <a:r>
              <a:rPr lang="en-US" sz="2800" b="1" u="sng" dirty="0"/>
              <a:t>Reasons food deserts exist in urban areas within developed countries</a:t>
            </a:r>
          </a:p>
        </p:txBody>
      </p:sp>
      <p:graphicFrame>
        <p:nvGraphicFramePr>
          <p:cNvPr id="4" name="Table 4">
            <a:extLst>
              <a:ext uri="{FF2B5EF4-FFF2-40B4-BE49-F238E27FC236}">
                <a16:creationId xmlns:a16="http://schemas.microsoft.com/office/drawing/2014/main" id="{522DA02C-BCFA-42B1-9F68-F5A89F852154}"/>
              </a:ext>
            </a:extLst>
          </p:cNvPr>
          <p:cNvGraphicFramePr>
            <a:graphicFrameLocks noGrp="1"/>
          </p:cNvGraphicFramePr>
          <p:nvPr>
            <p:ph idx="1"/>
            <p:extLst>
              <p:ext uri="{D42A27DB-BD31-4B8C-83A1-F6EECF244321}">
                <p14:modId xmlns:p14="http://schemas.microsoft.com/office/powerpoint/2010/main" val="3629628614"/>
              </p:ext>
            </p:extLst>
          </p:nvPr>
        </p:nvGraphicFramePr>
        <p:xfrm>
          <a:off x="872196" y="1152939"/>
          <a:ext cx="11183814" cy="6553200"/>
        </p:xfrm>
        <a:graphic>
          <a:graphicData uri="http://schemas.openxmlformats.org/drawingml/2006/table">
            <a:tbl>
              <a:tblPr firstRow="1" bandRow="1">
                <a:tableStyleId>{00A15C55-8517-42AA-B614-E9B94910E393}</a:tableStyleId>
              </a:tblPr>
              <a:tblGrid>
                <a:gridCol w="2574389">
                  <a:extLst>
                    <a:ext uri="{9D8B030D-6E8A-4147-A177-3AD203B41FA5}">
                      <a16:colId xmlns:a16="http://schemas.microsoft.com/office/drawing/2014/main" val="1520187712"/>
                    </a:ext>
                  </a:extLst>
                </a:gridCol>
                <a:gridCol w="8609425">
                  <a:extLst>
                    <a:ext uri="{9D8B030D-6E8A-4147-A177-3AD203B41FA5}">
                      <a16:colId xmlns:a16="http://schemas.microsoft.com/office/drawing/2014/main" val="466060361"/>
                    </a:ext>
                  </a:extLst>
                </a:gridCol>
              </a:tblGrid>
              <a:tr h="609600">
                <a:tc>
                  <a:txBody>
                    <a:bodyPr/>
                    <a:lstStyle/>
                    <a:p>
                      <a:r>
                        <a:rPr lang="en-US" u="sng" dirty="0"/>
                        <a:t>Identification</a:t>
                      </a:r>
                    </a:p>
                  </a:txBody>
                  <a:tcPr/>
                </a:tc>
                <a:tc>
                  <a:txBody>
                    <a:bodyPr/>
                    <a:lstStyle/>
                    <a:p>
                      <a:r>
                        <a:rPr lang="en-US" dirty="0"/>
                        <a:t>                                        </a:t>
                      </a:r>
                      <a:r>
                        <a:rPr lang="en-US" u="sng" dirty="0"/>
                        <a:t>Explanation</a:t>
                      </a:r>
                    </a:p>
                  </a:txBody>
                  <a:tcPr/>
                </a:tc>
                <a:extLst>
                  <a:ext uri="{0D108BD9-81ED-4DB2-BD59-A6C34878D82A}">
                    <a16:rowId xmlns:a16="http://schemas.microsoft.com/office/drawing/2014/main" val="2145313593"/>
                  </a:ext>
                </a:extLst>
              </a:tr>
              <a:tr h="1687229">
                <a:tc>
                  <a:txBody>
                    <a:bodyPr/>
                    <a:lstStyle/>
                    <a:p>
                      <a:r>
                        <a:rPr lang="en-US" b="1" dirty="0"/>
                        <a:t>Economic reasons, poverty, low income</a:t>
                      </a:r>
                    </a:p>
                  </a:txBody>
                  <a:tcPr/>
                </a:tc>
                <a:tc>
                  <a:txBody>
                    <a:bodyPr/>
                    <a:lstStyle/>
                    <a:p>
                      <a:r>
                        <a:rPr lang="en-US" b="1" dirty="0"/>
                        <a:t>People in poverty may not be able to afford or have access to healthful foods even if available and may turn to cheaper fast food </a:t>
                      </a:r>
                    </a:p>
                    <a:p>
                      <a:r>
                        <a:rPr lang="en-US" b="1" dirty="0"/>
                        <a:t>Less incentive for large grocery stores to open in poor neighborhoods, as those residents are seen to have less money to spend on food </a:t>
                      </a:r>
                    </a:p>
                    <a:p>
                      <a:r>
                        <a:rPr lang="en-US" b="1" dirty="0"/>
                        <a:t>Declining investment in low-income neighborhoods or inner suburbs may result in a closing of grocery stores </a:t>
                      </a:r>
                    </a:p>
                  </a:txBody>
                  <a:tcPr/>
                </a:tc>
                <a:extLst>
                  <a:ext uri="{0D108BD9-81ED-4DB2-BD59-A6C34878D82A}">
                    <a16:rowId xmlns:a16="http://schemas.microsoft.com/office/drawing/2014/main" val="513258886"/>
                  </a:ext>
                </a:extLst>
              </a:tr>
              <a:tr h="436993">
                <a:tc>
                  <a:txBody>
                    <a:bodyPr/>
                    <a:lstStyle/>
                    <a:p>
                      <a:r>
                        <a:rPr lang="en-US" b="1" dirty="0"/>
                        <a:t>Social or cultural reasons</a:t>
                      </a:r>
                    </a:p>
                  </a:txBody>
                  <a:tcPr/>
                </a:tc>
                <a:tc>
                  <a:txBody>
                    <a:bodyPr/>
                    <a:lstStyle/>
                    <a:p>
                      <a:r>
                        <a:rPr lang="en-US" b="1" dirty="0"/>
                        <a:t>Immigrant residents may find it difficult to locate foods that are culturally appropriate for them.</a:t>
                      </a:r>
                    </a:p>
                  </a:txBody>
                  <a:tcPr/>
                </a:tc>
                <a:extLst>
                  <a:ext uri="{0D108BD9-81ED-4DB2-BD59-A6C34878D82A}">
                    <a16:rowId xmlns:a16="http://schemas.microsoft.com/office/drawing/2014/main" val="1799180181"/>
                  </a:ext>
                </a:extLst>
              </a:tr>
              <a:tr h="436993">
                <a:tc>
                  <a:txBody>
                    <a:bodyPr/>
                    <a:lstStyle/>
                    <a:p>
                      <a:r>
                        <a:rPr lang="en-US" b="1" dirty="0"/>
                        <a:t>Transportation access</a:t>
                      </a:r>
                    </a:p>
                  </a:txBody>
                  <a:tcPr/>
                </a:tc>
                <a:tc>
                  <a:txBody>
                    <a:bodyPr/>
                    <a:lstStyle/>
                    <a:p>
                      <a:r>
                        <a:rPr lang="en-US" b="1" dirty="0"/>
                        <a:t>Lack of automobiles can result in lack of access to grocery stores because most large grocery stores are in the suburbs. </a:t>
                      </a:r>
                    </a:p>
                    <a:p>
                      <a:r>
                        <a:rPr lang="en-US" b="1" dirty="0"/>
                        <a:t> Lack of public transportation to areas with supermarkets can limit access</a:t>
                      </a:r>
                    </a:p>
                  </a:txBody>
                  <a:tcPr/>
                </a:tc>
                <a:extLst>
                  <a:ext uri="{0D108BD9-81ED-4DB2-BD59-A6C34878D82A}">
                    <a16:rowId xmlns:a16="http://schemas.microsoft.com/office/drawing/2014/main" val="1357236311"/>
                  </a:ext>
                </a:extLst>
              </a:tr>
              <a:tr h="436993">
                <a:tc>
                  <a:txBody>
                    <a:bodyPr/>
                    <a:lstStyle/>
                    <a:p>
                      <a:r>
                        <a:rPr lang="en-US" b="1" dirty="0"/>
                        <a:t>Demographic reasons</a:t>
                      </a:r>
                    </a:p>
                  </a:txBody>
                  <a:tcPr/>
                </a:tc>
                <a:tc>
                  <a:txBody>
                    <a:bodyPr/>
                    <a:lstStyle/>
                    <a:p>
                      <a:r>
                        <a:rPr lang="en-US" b="1" dirty="0"/>
                        <a:t>. In areas such as retirement communities, elderly residents on fixed incomes many not be able to afford the healthful food they need. </a:t>
                      </a:r>
                    </a:p>
                    <a:p>
                      <a:r>
                        <a:rPr lang="en-US" b="1" dirty="0"/>
                        <a:t> Elderly residents may not have cars to access supermarkets.</a:t>
                      </a:r>
                    </a:p>
                    <a:p>
                      <a:r>
                        <a:rPr lang="en-US" b="1" dirty="0"/>
                        <a:t> Some stores may avoid neighborhoods with low income, minority, or immigrant populations</a:t>
                      </a:r>
                    </a:p>
                  </a:txBody>
                  <a:tcPr/>
                </a:tc>
                <a:extLst>
                  <a:ext uri="{0D108BD9-81ED-4DB2-BD59-A6C34878D82A}">
                    <a16:rowId xmlns:a16="http://schemas.microsoft.com/office/drawing/2014/main" val="1716743816"/>
                  </a:ext>
                </a:extLst>
              </a:tr>
              <a:tr h="436993">
                <a:tc>
                  <a:txBody>
                    <a:bodyPr/>
                    <a:lstStyle/>
                    <a:p>
                      <a:r>
                        <a:rPr lang="en-US" b="1" dirty="0"/>
                        <a:t>Political or historic reasons</a:t>
                      </a:r>
                    </a:p>
                  </a:txBody>
                  <a:tcPr/>
                </a:tc>
                <a:tc>
                  <a:txBody>
                    <a:bodyPr/>
                    <a:lstStyle/>
                    <a:p>
                      <a:r>
                        <a:rPr lang="en-US" b="1" dirty="0"/>
                        <a:t>Land-use policies (such as zoning) alter distribution of food stores, resulting in fewer stores in cities and more in the suburbs</a:t>
                      </a:r>
                    </a:p>
                    <a:p>
                      <a:r>
                        <a:rPr lang="en-US" b="1" dirty="0"/>
                        <a:t> Institutional bias that prevents or leads to lack of investment in areas over time (e.g., banks, insurance, planning, and construction)</a:t>
                      </a:r>
                    </a:p>
                  </a:txBody>
                  <a:tcPr/>
                </a:tc>
                <a:extLst>
                  <a:ext uri="{0D108BD9-81ED-4DB2-BD59-A6C34878D82A}">
                    <a16:rowId xmlns:a16="http://schemas.microsoft.com/office/drawing/2014/main" val="4171342074"/>
                  </a:ext>
                </a:extLst>
              </a:tr>
            </a:tbl>
          </a:graphicData>
        </a:graphic>
      </p:graphicFrame>
    </p:spTree>
    <p:extLst>
      <p:ext uri="{BB962C8B-B14F-4D97-AF65-F5344CB8AC3E}">
        <p14:creationId xmlns:p14="http://schemas.microsoft.com/office/powerpoint/2010/main" val="39370034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3176-C5A1-41F1-826E-D85AE7948D20}"/>
              </a:ext>
            </a:extLst>
          </p:cNvPr>
          <p:cNvSpPr>
            <a:spLocks noGrp="1"/>
          </p:cNvSpPr>
          <p:nvPr>
            <p:ph type="title"/>
          </p:nvPr>
        </p:nvSpPr>
        <p:spPr>
          <a:xfrm>
            <a:off x="749508" y="0"/>
            <a:ext cx="11442492" cy="1166191"/>
          </a:xfrm>
        </p:spPr>
        <p:txBody>
          <a:bodyPr>
            <a:normAutofit fontScale="90000"/>
          </a:bodyPr>
          <a:lstStyle/>
          <a:p>
            <a:r>
              <a:rPr lang="en-US" sz="3200" b="1" u="sng" dirty="0">
                <a:solidFill>
                  <a:srgbClr val="000099"/>
                </a:solidFill>
              </a:rPr>
              <a:t>Fishing:</a:t>
            </a:r>
            <a:r>
              <a:rPr lang="en-US" sz="3200" dirty="0"/>
              <a:t> </a:t>
            </a:r>
            <a:r>
              <a:rPr lang="en-US" sz="3200" dirty="0">
                <a:solidFill>
                  <a:srgbClr val="003366"/>
                </a:solidFill>
              </a:rPr>
              <a:t>food acquired from the earth’s waters including fish, crustaceans </a:t>
            </a:r>
            <a:r>
              <a:rPr lang="en-US" sz="2000" dirty="0">
                <a:solidFill>
                  <a:srgbClr val="003366"/>
                </a:solidFill>
              </a:rPr>
              <a:t>(shrimp, crabs) </a:t>
            </a:r>
            <a:r>
              <a:rPr lang="en-US" sz="3200" dirty="0">
                <a:solidFill>
                  <a:srgbClr val="003366"/>
                </a:solidFill>
              </a:rPr>
              <a:t>mollusks </a:t>
            </a:r>
            <a:r>
              <a:rPr lang="en-US" sz="2000" dirty="0">
                <a:solidFill>
                  <a:srgbClr val="003366"/>
                </a:solidFill>
              </a:rPr>
              <a:t>(clams and oysters) </a:t>
            </a:r>
            <a:r>
              <a:rPr lang="en-US" sz="3200" dirty="0">
                <a:solidFill>
                  <a:srgbClr val="003366"/>
                </a:solidFill>
              </a:rPr>
              <a:t>and aquatic plants </a:t>
            </a:r>
            <a:r>
              <a:rPr lang="en-US" sz="2000" dirty="0">
                <a:solidFill>
                  <a:srgbClr val="003366"/>
                </a:solidFill>
              </a:rPr>
              <a:t>(watercress, seaweed)</a:t>
            </a:r>
          </a:p>
        </p:txBody>
      </p:sp>
      <p:sp>
        <p:nvSpPr>
          <p:cNvPr id="3" name="Content Placeholder 2">
            <a:extLst>
              <a:ext uri="{FF2B5EF4-FFF2-40B4-BE49-F238E27FC236}">
                <a16:creationId xmlns:a16="http://schemas.microsoft.com/office/drawing/2014/main" id="{51A6827B-609D-4A69-979A-24285444DC68}"/>
              </a:ext>
            </a:extLst>
          </p:cNvPr>
          <p:cNvSpPr>
            <a:spLocks noGrp="1"/>
          </p:cNvSpPr>
          <p:nvPr>
            <p:ph sz="half" idx="1"/>
          </p:nvPr>
        </p:nvSpPr>
        <p:spPr>
          <a:xfrm>
            <a:off x="749507" y="1166192"/>
            <a:ext cx="7015397" cy="5691808"/>
          </a:xfrm>
        </p:spPr>
        <p:txBody>
          <a:bodyPr>
            <a:normAutofit fontScale="92500" lnSpcReduction="20000"/>
          </a:bodyPr>
          <a:lstStyle/>
          <a:p>
            <a:r>
              <a:rPr lang="en-US" b="1" dirty="0">
                <a:solidFill>
                  <a:srgbClr val="000099"/>
                </a:solidFill>
              </a:rPr>
              <a:t>Fishing: which is the capture of wild fish and other seafood living the waters</a:t>
            </a:r>
          </a:p>
          <a:p>
            <a:r>
              <a:rPr lang="en-US" b="1" dirty="0"/>
              <a:t>Aquaculture or aquafarming which is the cultivation of seafood under  controlled conditions </a:t>
            </a:r>
          </a:p>
          <a:p>
            <a:r>
              <a:rPr lang="en-US" b="1" dirty="0">
                <a:solidFill>
                  <a:srgbClr val="000099"/>
                </a:solidFill>
              </a:rPr>
              <a:t>Both are practiced in both subsistence and commercial agriculture</a:t>
            </a:r>
            <a:r>
              <a:rPr lang="en-US" b="1" dirty="0"/>
              <a:t>.</a:t>
            </a:r>
          </a:p>
          <a:p>
            <a:r>
              <a:rPr lang="en-US" b="1" dirty="0"/>
              <a:t>The world’s oceans are divided into 19 major fishing regions, including 7 each in the Atlantic and Pacific oceans and 3 in the Indian Ocean and 1 in the Mediterranean.  Fishing is also conducted inland waterways such as lakes and rivers</a:t>
            </a:r>
          </a:p>
          <a:p>
            <a:r>
              <a:rPr lang="en-US" b="1" dirty="0">
                <a:solidFill>
                  <a:srgbClr val="000099"/>
                </a:solidFill>
              </a:rPr>
              <a:t>During the last 50 years, global fish production has increased about 36 to 158 million metric tons with growth resulting from expansion of aquaculture. Aquaculture is where fish are raised inside the containers at fish farms</a:t>
            </a:r>
          </a:p>
          <a:p>
            <a:r>
              <a:rPr lang="en-US" b="1" dirty="0"/>
              <a:t>Only 2/3 of the fish caught from the ocean is consumed directly by humans, much of the rest is converted to fish mean and fed to poultry and hogs</a:t>
            </a:r>
          </a:p>
          <a:p>
            <a:r>
              <a:rPr lang="en-US" sz="1500" b="1" dirty="0"/>
              <a:t>Ted talk a case for farm fishing 15 min: </a:t>
            </a:r>
            <a:r>
              <a:rPr lang="en-US" sz="1500" b="1" dirty="0">
                <a:hlinkClick r:id="rId2"/>
              </a:rPr>
              <a:t>https://www.ted.com/talks/mike_velings_the_case_for_fish_farming</a:t>
            </a:r>
            <a:endParaRPr lang="en-US" sz="1500" b="1" dirty="0"/>
          </a:p>
          <a:p>
            <a:r>
              <a:rPr lang="en-US" sz="1500" b="1" dirty="0"/>
              <a:t>Seeker should you avoid farm fish?: </a:t>
            </a:r>
            <a:r>
              <a:rPr lang="en-US" sz="1500" b="1" dirty="0">
                <a:hlinkClick r:id="rId3"/>
              </a:rPr>
              <a:t>https://www.youtube.com/watch?v=hM6OiDNcY9w</a:t>
            </a:r>
            <a:endParaRPr lang="en-US" sz="1500" b="1" dirty="0"/>
          </a:p>
          <a:p>
            <a:endParaRPr lang="en-US" sz="1500" b="1" dirty="0"/>
          </a:p>
          <a:p>
            <a:endParaRPr lang="en-US" b="1" dirty="0"/>
          </a:p>
        </p:txBody>
      </p:sp>
      <p:pic>
        <p:nvPicPr>
          <p:cNvPr id="6" name="Content Placeholder 5">
            <a:extLst>
              <a:ext uri="{FF2B5EF4-FFF2-40B4-BE49-F238E27FC236}">
                <a16:creationId xmlns:a16="http://schemas.microsoft.com/office/drawing/2014/main" id="{5B728694-B906-4B86-80A3-89DFDCBEF37F}"/>
              </a:ext>
            </a:extLst>
          </p:cNvPr>
          <p:cNvPicPr>
            <a:picLocks noGrp="1" noChangeAspect="1"/>
          </p:cNvPicPr>
          <p:nvPr>
            <p:ph sz="half" idx="2"/>
          </p:nvPr>
        </p:nvPicPr>
        <p:blipFill>
          <a:blip r:embed="rId4"/>
          <a:stretch>
            <a:fillRect/>
          </a:stretch>
        </p:blipFill>
        <p:spPr>
          <a:xfrm>
            <a:off x="7764904" y="1166191"/>
            <a:ext cx="4427095" cy="5691808"/>
          </a:xfrm>
        </p:spPr>
      </p:pic>
    </p:spTree>
    <p:extLst>
      <p:ext uri="{BB962C8B-B14F-4D97-AF65-F5344CB8AC3E}">
        <p14:creationId xmlns:p14="http://schemas.microsoft.com/office/powerpoint/2010/main" val="23347895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0194-FD60-4824-994C-ADAF3E9DEB9F}"/>
              </a:ext>
            </a:extLst>
          </p:cNvPr>
          <p:cNvSpPr>
            <a:spLocks noGrp="1"/>
          </p:cNvSpPr>
          <p:nvPr>
            <p:ph type="title"/>
          </p:nvPr>
        </p:nvSpPr>
        <p:spPr>
          <a:xfrm>
            <a:off x="1371600" y="92765"/>
            <a:ext cx="9601200" cy="897835"/>
          </a:xfrm>
        </p:spPr>
        <p:txBody>
          <a:bodyPr/>
          <a:lstStyle/>
          <a:p>
            <a:r>
              <a:rPr lang="en-US" dirty="0"/>
              <a:t>        </a:t>
            </a:r>
            <a:r>
              <a:rPr lang="en-US" b="1" u="sng" dirty="0"/>
              <a:t>Other Agriculture Opportunities  </a:t>
            </a:r>
          </a:p>
        </p:txBody>
      </p:sp>
      <p:pic>
        <p:nvPicPr>
          <p:cNvPr id="6" name="Content Placeholder 5">
            <a:extLst>
              <a:ext uri="{FF2B5EF4-FFF2-40B4-BE49-F238E27FC236}">
                <a16:creationId xmlns:a16="http://schemas.microsoft.com/office/drawing/2014/main" id="{E359938B-B74D-4B21-91D5-858AB6CDE719}"/>
              </a:ext>
            </a:extLst>
          </p:cNvPr>
          <p:cNvPicPr>
            <a:picLocks noGrp="1" noChangeAspect="1"/>
          </p:cNvPicPr>
          <p:nvPr>
            <p:ph sz="half" idx="1"/>
          </p:nvPr>
        </p:nvPicPr>
        <p:blipFill>
          <a:blip r:embed="rId2"/>
          <a:stretch>
            <a:fillRect/>
          </a:stretch>
        </p:blipFill>
        <p:spPr>
          <a:xfrm>
            <a:off x="795130" y="868680"/>
            <a:ext cx="6525401" cy="5896555"/>
          </a:xfrm>
        </p:spPr>
      </p:pic>
      <p:pic>
        <p:nvPicPr>
          <p:cNvPr id="8" name="Content Placeholder 7">
            <a:extLst>
              <a:ext uri="{FF2B5EF4-FFF2-40B4-BE49-F238E27FC236}">
                <a16:creationId xmlns:a16="http://schemas.microsoft.com/office/drawing/2014/main" id="{9B4D36AC-05F8-4BF8-956D-5B9222F96B53}"/>
              </a:ext>
            </a:extLst>
          </p:cNvPr>
          <p:cNvPicPr>
            <a:picLocks noGrp="1" noChangeAspect="1"/>
          </p:cNvPicPr>
          <p:nvPr>
            <p:ph sz="half" idx="2"/>
          </p:nvPr>
        </p:nvPicPr>
        <p:blipFill>
          <a:blip r:embed="rId3"/>
          <a:stretch>
            <a:fillRect/>
          </a:stretch>
        </p:blipFill>
        <p:spPr>
          <a:xfrm>
            <a:off x="7320532" y="990600"/>
            <a:ext cx="4871468" cy="5774636"/>
          </a:xfrm>
        </p:spPr>
      </p:pic>
    </p:spTree>
    <p:extLst>
      <p:ext uri="{BB962C8B-B14F-4D97-AF65-F5344CB8AC3E}">
        <p14:creationId xmlns:p14="http://schemas.microsoft.com/office/powerpoint/2010/main" val="36047836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F064-E996-4C9E-BF28-415803C300EA}"/>
              </a:ext>
            </a:extLst>
          </p:cNvPr>
          <p:cNvSpPr>
            <a:spLocks noGrp="1"/>
          </p:cNvSpPr>
          <p:nvPr>
            <p:ph type="title"/>
          </p:nvPr>
        </p:nvSpPr>
        <p:spPr>
          <a:xfrm>
            <a:off x="801858" y="0"/>
            <a:ext cx="11390142" cy="990600"/>
          </a:xfrm>
        </p:spPr>
        <p:txBody>
          <a:bodyPr>
            <a:normAutofit/>
          </a:bodyPr>
          <a:lstStyle/>
          <a:p>
            <a:r>
              <a:rPr lang="en-US" sz="4000" b="1" u="sng" dirty="0">
                <a:solidFill>
                  <a:srgbClr val="0070C0"/>
                </a:solidFill>
              </a:rPr>
              <a:t>Women in the Labor Force Working in Agriculture</a:t>
            </a:r>
          </a:p>
        </p:txBody>
      </p:sp>
      <p:sp>
        <p:nvSpPr>
          <p:cNvPr id="3" name="Content Placeholder 2">
            <a:extLst>
              <a:ext uri="{FF2B5EF4-FFF2-40B4-BE49-F238E27FC236}">
                <a16:creationId xmlns:a16="http://schemas.microsoft.com/office/drawing/2014/main" id="{BF19B1B6-0137-48C3-92BC-E1A04F024C28}"/>
              </a:ext>
            </a:extLst>
          </p:cNvPr>
          <p:cNvSpPr>
            <a:spLocks noGrp="1"/>
          </p:cNvSpPr>
          <p:nvPr>
            <p:ph sz="half" idx="1"/>
          </p:nvPr>
        </p:nvSpPr>
        <p:spPr>
          <a:xfrm>
            <a:off x="801858" y="1237957"/>
            <a:ext cx="4135902" cy="5472332"/>
          </a:xfrm>
        </p:spPr>
        <p:txBody>
          <a:bodyPr>
            <a:normAutofit fontScale="92500"/>
          </a:bodyPr>
          <a:lstStyle/>
          <a:p>
            <a:r>
              <a:rPr lang="en-US" b="1" dirty="0"/>
              <a:t>Women compose one third to one half of all agricultural laborers in developing countries, yet empowerment and gender equality have been difficult to achieve</a:t>
            </a:r>
          </a:p>
          <a:p>
            <a:r>
              <a:rPr lang="en-US" b="1" dirty="0"/>
              <a:t>Identify a country where more than 75% of the women in the labor force are active in agriculture</a:t>
            </a:r>
          </a:p>
          <a:p>
            <a:r>
              <a:rPr lang="en-US" dirty="0"/>
              <a:t>Afghanistan, Angola, Bhutan, Burkina Faso, Burundi, Chad, Djibouti, Equatorial Guinea, Eritrea, The Gambia, Guinea, Guinea-Bissau, Laos, Madagascar, Malawi, Mozambique, Nepal, Niger, Papua New Guinea, Rwanda, Senegal, Solomon Islands, Somalia, Tanzania, Uganda.</a:t>
            </a:r>
            <a:endParaRPr lang="en-US" b="1" dirty="0"/>
          </a:p>
        </p:txBody>
      </p:sp>
      <p:pic>
        <p:nvPicPr>
          <p:cNvPr id="6" name="Content Placeholder 5">
            <a:extLst>
              <a:ext uri="{FF2B5EF4-FFF2-40B4-BE49-F238E27FC236}">
                <a16:creationId xmlns:a16="http://schemas.microsoft.com/office/drawing/2014/main" id="{62F1917A-FAF6-4B80-9F08-D6E417409D65}"/>
              </a:ext>
            </a:extLst>
          </p:cNvPr>
          <p:cNvPicPr>
            <a:picLocks noGrp="1" noChangeAspect="1"/>
          </p:cNvPicPr>
          <p:nvPr>
            <p:ph sz="half" idx="2"/>
          </p:nvPr>
        </p:nvPicPr>
        <p:blipFill>
          <a:blip r:embed="rId2"/>
          <a:stretch>
            <a:fillRect/>
          </a:stretch>
        </p:blipFill>
        <p:spPr>
          <a:xfrm>
            <a:off x="5190978" y="1097281"/>
            <a:ext cx="6893171" cy="5613008"/>
          </a:xfrm>
        </p:spPr>
      </p:pic>
    </p:spTree>
    <p:extLst>
      <p:ext uri="{BB962C8B-B14F-4D97-AF65-F5344CB8AC3E}">
        <p14:creationId xmlns:p14="http://schemas.microsoft.com/office/powerpoint/2010/main" val="42128652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EF76-738C-4101-B091-69CE81003DB5}"/>
              </a:ext>
            </a:extLst>
          </p:cNvPr>
          <p:cNvSpPr>
            <a:spLocks noGrp="1"/>
          </p:cNvSpPr>
          <p:nvPr>
            <p:ph type="title"/>
          </p:nvPr>
        </p:nvSpPr>
        <p:spPr>
          <a:xfrm>
            <a:off x="759655" y="105508"/>
            <a:ext cx="11432344" cy="949569"/>
          </a:xfrm>
        </p:spPr>
        <p:txBody>
          <a:bodyPr>
            <a:normAutofit fontScale="90000"/>
          </a:bodyPr>
          <a:lstStyle/>
          <a:p>
            <a:r>
              <a:rPr lang="en-US" sz="3200" b="1" u="sng" dirty="0"/>
              <a:t>Cultural, Political &amp; Economic obstacles to equality and empowerment </a:t>
            </a:r>
          </a:p>
        </p:txBody>
      </p:sp>
      <p:sp>
        <p:nvSpPr>
          <p:cNvPr id="3" name="Content Placeholder 2">
            <a:extLst>
              <a:ext uri="{FF2B5EF4-FFF2-40B4-BE49-F238E27FC236}">
                <a16:creationId xmlns:a16="http://schemas.microsoft.com/office/drawing/2014/main" id="{A861E5AF-4A5F-47EF-8821-C93F43B69346}"/>
              </a:ext>
            </a:extLst>
          </p:cNvPr>
          <p:cNvSpPr>
            <a:spLocks noGrp="1"/>
          </p:cNvSpPr>
          <p:nvPr>
            <p:ph sz="half" idx="1"/>
          </p:nvPr>
        </p:nvSpPr>
        <p:spPr>
          <a:xfrm>
            <a:off x="759655" y="928469"/>
            <a:ext cx="5500468" cy="5824024"/>
          </a:xfrm>
        </p:spPr>
        <p:txBody>
          <a:bodyPr>
            <a:normAutofit fontScale="92500" lnSpcReduction="20000"/>
          </a:bodyPr>
          <a:lstStyle/>
          <a:p>
            <a:r>
              <a:rPr lang="en-US" b="1" dirty="0">
                <a:solidFill>
                  <a:srgbClr val="002060"/>
                </a:solidFill>
              </a:rPr>
              <a:t>                               </a:t>
            </a:r>
            <a:r>
              <a:rPr lang="en-US" b="1" u="sng" dirty="0">
                <a:solidFill>
                  <a:srgbClr val="002060"/>
                </a:solidFill>
              </a:rPr>
              <a:t>Cultural</a:t>
            </a:r>
          </a:p>
          <a:p>
            <a:r>
              <a:rPr lang="en-US" b="1" dirty="0">
                <a:solidFill>
                  <a:srgbClr val="002060"/>
                </a:solidFill>
              </a:rPr>
              <a:t> C1. In many agricultural societies women have traditional gender roles. </a:t>
            </a:r>
          </a:p>
          <a:p>
            <a:r>
              <a:rPr lang="en-US" b="1" dirty="0">
                <a:solidFill>
                  <a:schemeClr val="tx1"/>
                </a:solidFill>
              </a:rPr>
              <a:t>C2. Men may occupy a privileged position in society, leaving women to do the physical labor</a:t>
            </a:r>
            <a:r>
              <a:rPr lang="en-US" b="1" dirty="0">
                <a:solidFill>
                  <a:srgbClr val="002060"/>
                </a:solidFill>
              </a:rPr>
              <a:t>. </a:t>
            </a:r>
          </a:p>
          <a:p>
            <a:r>
              <a:rPr lang="en-US" b="1" dirty="0">
                <a:solidFill>
                  <a:srgbClr val="002060"/>
                </a:solidFill>
              </a:rPr>
              <a:t>C3. In many societies women hold agricultural knowledge and skills passed down to daughters.</a:t>
            </a:r>
          </a:p>
          <a:p>
            <a:r>
              <a:rPr lang="en-US" b="1" dirty="0">
                <a:solidFill>
                  <a:srgbClr val="002060"/>
                </a:solidFill>
              </a:rPr>
              <a:t> </a:t>
            </a:r>
            <a:r>
              <a:rPr lang="en-US" b="1" dirty="0">
                <a:solidFill>
                  <a:schemeClr val="tx1"/>
                </a:solidFill>
              </a:rPr>
              <a:t>C4. In many societies women represent a spiritual ideal of fertility that is tied to beliefs regarding agricultural productivity</a:t>
            </a:r>
          </a:p>
          <a:p>
            <a:r>
              <a:rPr lang="en-US" b="1" dirty="0">
                <a:solidFill>
                  <a:srgbClr val="002060"/>
                </a:solidFill>
              </a:rPr>
              <a:t>. C5. High fertility rates and raising more children hinders women’s ability to achieve equality. </a:t>
            </a:r>
          </a:p>
          <a:p>
            <a:r>
              <a:rPr lang="en-US" b="1" dirty="0">
                <a:solidFill>
                  <a:schemeClr val="tx1"/>
                </a:solidFill>
              </a:rPr>
              <a:t>C6. Social norms preventing women from acquiring land tenure, owning, or inheriting land.</a:t>
            </a:r>
          </a:p>
          <a:p>
            <a:r>
              <a:rPr lang="en-US" b="1" dirty="0">
                <a:solidFill>
                  <a:srgbClr val="002060"/>
                </a:solidFill>
              </a:rPr>
              <a:t> C7. Impacts of exposure to environmental hazards (agricultural pollution, chemicals, groundwater pollution) that disproportionately affect women and children in rural, traditional, or indigenous communities</a:t>
            </a:r>
          </a:p>
        </p:txBody>
      </p:sp>
      <p:sp>
        <p:nvSpPr>
          <p:cNvPr id="4" name="Content Placeholder 3">
            <a:extLst>
              <a:ext uri="{FF2B5EF4-FFF2-40B4-BE49-F238E27FC236}">
                <a16:creationId xmlns:a16="http://schemas.microsoft.com/office/drawing/2014/main" id="{205DC718-C8F2-4508-BF50-773D4C1A6982}"/>
              </a:ext>
            </a:extLst>
          </p:cNvPr>
          <p:cNvSpPr>
            <a:spLocks noGrp="1"/>
          </p:cNvSpPr>
          <p:nvPr>
            <p:ph sz="half" idx="2"/>
          </p:nvPr>
        </p:nvSpPr>
        <p:spPr>
          <a:xfrm>
            <a:off x="6525402" y="1055077"/>
            <a:ext cx="5666597" cy="5697416"/>
          </a:xfrm>
        </p:spPr>
        <p:txBody>
          <a:bodyPr>
            <a:noAutofit/>
          </a:bodyPr>
          <a:lstStyle/>
          <a:p>
            <a:r>
              <a:rPr lang="en-US" b="1" dirty="0">
                <a:solidFill>
                  <a:srgbClr val="006600"/>
                </a:solidFill>
              </a:rPr>
              <a:t>                                   </a:t>
            </a:r>
            <a:r>
              <a:rPr lang="en-US" b="1" u="sng" dirty="0">
                <a:solidFill>
                  <a:srgbClr val="006600"/>
                </a:solidFill>
              </a:rPr>
              <a:t>Political</a:t>
            </a:r>
            <a:r>
              <a:rPr lang="en-US" b="1" dirty="0">
                <a:solidFill>
                  <a:srgbClr val="006600"/>
                </a:solidFill>
              </a:rPr>
              <a:t> </a:t>
            </a:r>
          </a:p>
          <a:p>
            <a:r>
              <a:rPr lang="en-US" b="1" dirty="0">
                <a:solidFill>
                  <a:srgbClr val="006600"/>
                </a:solidFill>
              </a:rPr>
              <a:t> P1. Laws and government policies preventing women from acquiring land tenure, owning, or inheriting land.</a:t>
            </a:r>
          </a:p>
          <a:p>
            <a:r>
              <a:rPr lang="en-US" b="1" dirty="0">
                <a:solidFill>
                  <a:srgbClr val="006600"/>
                </a:solidFill>
              </a:rPr>
              <a:t> </a:t>
            </a:r>
            <a:r>
              <a:rPr lang="en-US" b="1" dirty="0">
                <a:solidFill>
                  <a:schemeClr val="tx1"/>
                </a:solidFill>
              </a:rPr>
              <a:t>P2. Armed conflict or unstable governments in rural areas increases hardship and prevents women from making social network connections.</a:t>
            </a:r>
          </a:p>
          <a:p>
            <a:r>
              <a:rPr lang="en-US" b="1" dirty="0">
                <a:solidFill>
                  <a:srgbClr val="006600"/>
                </a:solidFill>
              </a:rPr>
              <a:t> P3. Women may lack access to political processes (voting), and institutions (representative government); or females lack political power to improve law and policy affecting women’s issues.</a:t>
            </a:r>
          </a:p>
          <a:p>
            <a:r>
              <a:rPr lang="en-US" b="1" dirty="0">
                <a:solidFill>
                  <a:srgbClr val="006600"/>
                </a:solidFill>
              </a:rPr>
              <a:t> </a:t>
            </a:r>
            <a:r>
              <a:rPr lang="en-US" b="1" dirty="0">
                <a:solidFill>
                  <a:schemeClr val="tx1"/>
                </a:solidFill>
              </a:rPr>
              <a:t>P4. Women may lack access to government programs intended to alleviate poverty</a:t>
            </a:r>
            <a:r>
              <a:rPr lang="en-US" dirty="0">
                <a:solidFill>
                  <a:schemeClr val="tx1"/>
                </a:solidFill>
              </a:rPr>
              <a:t>.</a:t>
            </a:r>
          </a:p>
        </p:txBody>
      </p:sp>
    </p:spTree>
    <p:extLst>
      <p:ext uri="{BB962C8B-B14F-4D97-AF65-F5344CB8AC3E}">
        <p14:creationId xmlns:p14="http://schemas.microsoft.com/office/powerpoint/2010/main" val="15291373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7B0D-FD9C-4E8D-A759-F82000110092}"/>
              </a:ext>
            </a:extLst>
          </p:cNvPr>
          <p:cNvSpPr>
            <a:spLocks noGrp="1"/>
          </p:cNvSpPr>
          <p:nvPr>
            <p:ph type="title"/>
          </p:nvPr>
        </p:nvSpPr>
        <p:spPr>
          <a:xfrm>
            <a:off x="1371600" y="140677"/>
            <a:ext cx="9601200" cy="970671"/>
          </a:xfrm>
        </p:spPr>
        <p:txBody>
          <a:bodyPr/>
          <a:lstStyle/>
          <a:p>
            <a:r>
              <a:rPr lang="en-US" b="1" u="sng" dirty="0">
                <a:solidFill>
                  <a:srgbClr val="006600"/>
                </a:solidFill>
              </a:rPr>
              <a:t>Economic obstacles to Empowerment</a:t>
            </a:r>
          </a:p>
        </p:txBody>
      </p:sp>
      <p:sp>
        <p:nvSpPr>
          <p:cNvPr id="3" name="Content Placeholder 2">
            <a:extLst>
              <a:ext uri="{FF2B5EF4-FFF2-40B4-BE49-F238E27FC236}">
                <a16:creationId xmlns:a16="http://schemas.microsoft.com/office/drawing/2014/main" id="{715D691D-43A9-4C66-8FE1-B49C88A5B432}"/>
              </a:ext>
            </a:extLst>
          </p:cNvPr>
          <p:cNvSpPr>
            <a:spLocks noGrp="1"/>
          </p:cNvSpPr>
          <p:nvPr>
            <p:ph idx="1"/>
          </p:nvPr>
        </p:nvSpPr>
        <p:spPr>
          <a:xfrm>
            <a:off x="872197" y="1322363"/>
            <a:ext cx="11211951" cy="5535637"/>
          </a:xfrm>
        </p:spPr>
        <p:txBody>
          <a:bodyPr>
            <a:normAutofit lnSpcReduction="10000"/>
          </a:bodyPr>
          <a:lstStyle/>
          <a:p>
            <a:r>
              <a:rPr lang="en-US" b="1" dirty="0">
                <a:solidFill>
                  <a:schemeClr val="tx1"/>
                </a:solidFill>
              </a:rPr>
              <a:t>E1.Small-scale farming requires all family members to participate</a:t>
            </a:r>
            <a:r>
              <a:rPr lang="en-US" b="1" dirty="0">
                <a:solidFill>
                  <a:srgbClr val="003300"/>
                </a:solidFill>
              </a:rPr>
              <a:t>.</a:t>
            </a:r>
          </a:p>
          <a:p>
            <a:r>
              <a:rPr lang="en-US" b="1" dirty="0">
                <a:solidFill>
                  <a:srgbClr val="003300"/>
                </a:solidFill>
              </a:rPr>
              <a:t> </a:t>
            </a:r>
            <a:r>
              <a:rPr lang="en-US" b="1" dirty="0">
                <a:solidFill>
                  <a:srgbClr val="006600"/>
                </a:solidFill>
              </a:rPr>
              <a:t>E2. Men have been taking jobs in cities, on commercial farms, as labor migrants, in the military, at sea, or in mines leaving the women to grow food for home consumption and for sale.</a:t>
            </a:r>
          </a:p>
          <a:p>
            <a:r>
              <a:rPr lang="en-US" b="1" dirty="0">
                <a:solidFill>
                  <a:srgbClr val="003300"/>
                </a:solidFill>
              </a:rPr>
              <a:t> </a:t>
            </a:r>
            <a:r>
              <a:rPr lang="en-US" b="1" dirty="0">
                <a:solidFill>
                  <a:schemeClr val="tx1"/>
                </a:solidFill>
              </a:rPr>
              <a:t>E3. Women are frequently denied loans or financial support, cannot afford tuition or fees; or rural communities lack funding to provide schools. </a:t>
            </a:r>
          </a:p>
          <a:p>
            <a:r>
              <a:rPr lang="en-US" b="1" dirty="0">
                <a:solidFill>
                  <a:srgbClr val="006600"/>
                </a:solidFill>
              </a:rPr>
              <a:t>E4. Women may be unable to obtain or access inputs to improve productivity (e.g., land, animals, equipment, seeds, fertilizer, or infrastructure). </a:t>
            </a:r>
          </a:p>
          <a:p>
            <a:r>
              <a:rPr lang="en-US" b="1" dirty="0">
                <a:solidFill>
                  <a:schemeClr val="tx1"/>
                </a:solidFill>
              </a:rPr>
              <a:t>E5. Women without formal education may lack economic information</a:t>
            </a:r>
            <a:r>
              <a:rPr lang="en-US" b="1" dirty="0">
                <a:solidFill>
                  <a:srgbClr val="003300"/>
                </a:solidFill>
              </a:rPr>
              <a:t>.</a:t>
            </a:r>
          </a:p>
          <a:p>
            <a:r>
              <a:rPr lang="en-US" b="1" dirty="0">
                <a:solidFill>
                  <a:srgbClr val="003300"/>
                </a:solidFill>
              </a:rPr>
              <a:t> </a:t>
            </a:r>
            <a:r>
              <a:rPr lang="en-US" b="1" dirty="0">
                <a:solidFill>
                  <a:srgbClr val="006600"/>
                </a:solidFill>
              </a:rPr>
              <a:t>E6. Women provide labor for childcare and household work as well as farming</a:t>
            </a:r>
            <a:r>
              <a:rPr lang="en-US" b="1" dirty="0">
                <a:solidFill>
                  <a:srgbClr val="003300"/>
                </a:solidFill>
              </a:rPr>
              <a:t>. </a:t>
            </a:r>
          </a:p>
          <a:p>
            <a:r>
              <a:rPr lang="en-US" b="1" dirty="0">
                <a:solidFill>
                  <a:schemeClr val="tx1"/>
                </a:solidFill>
              </a:rPr>
              <a:t>E7. The distance to healthcare facilities from rural areas limits women’s access to specialized care, i.e. OB-GYN</a:t>
            </a:r>
            <a:r>
              <a:rPr lang="en-US" b="1" dirty="0">
                <a:solidFill>
                  <a:srgbClr val="003300"/>
                </a:solidFill>
              </a:rPr>
              <a:t>.</a:t>
            </a:r>
          </a:p>
          <a:p>
            <a:r>
              <a:rPr lang="en-US" b="1" dirty="0">
                <a:solidFill>
                  <a:srgbClr val="003300"/>
                </a:solidFill>
              </a:rPr>
              <a:t> </a:t>
            </a:r>
            <a:r>
              <a:rPr lang="en-US" b="1" dirty="0">
                <a:solidFill>
                  <a:srgbClr val="006600"/>
                </a:solidFill>
              </a:rPr>
              <a:t>E8. Women practicing subsistence agriculture may not be able to generate a surplus</a:t>
            </a:r>
            <a:r>
              <a:rPr lang="en-US" b="1" dirty="0">
                <a:solidFill>
                  <a:srgbClr val="003300"/>
                </a:solidFill>
              </a:rPr>
              <a:t>.</a:t>
            </a:r>
          </a:p>
          <a:p>
            <a:r>
              <a:rPr lang="en-US" b="1" dirty="0">
                <a:solidFill>
                  <a:srgbClr val="003300"/>
                </a:solidFill>
              </a:rPr>
              <a:t> </a:t>
            </a:r>
            <a:r>
              <a:rPr lang="en-US" b="1" dirty="0">
                <a:solidFill>
                  <a:schemeClr val="tx1"/>
                </a:solidFill>
              </a:rPr>
              <a:t>E9. Impacts of exposure to environmental hazards (agricultural pollution, chemicals, groundwater pollution) that cause health problems for women and children which have an economic impact (household, local, or national </a:t>
            </a:r>
          </a:p>
        </p:txBody>
      </p:sp>
    </p:spTree>
    <p:extLst>
      <p:ext uri="{BB962C8B-B14F-4D97-AF65-F5344CB8AC3E}">
        <p14:creationId xmlns:p14="http://schemas.microsoft.com/office/powerpoint/2010/main" val="18992167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2A7E-B49A-4A39-9AEF-17CF4AA36EA0}"/>
              </a:ext>
            </a:extLst>
          </p:cNvPr>
          <p:cNvSpPr>
            <a:spLocks noGrp="1"/>
          </p:cNvSpPr>
          <p:nvPr>
            <p:ph type="title"/>
          </p:nvPr>
        </p:nvSpPr>
        <p:spPr>
          <a:xfrm>
            <a:off x="1371600" y="0"/>
            <a:ext cx="9601200" cy="844062"/>
          </a:xfrm>
        </p:spPr>
        <p:txBody>
          <a:bodyPr/>
          <a:lstStyle/>
          <a:p>
            <a:r>
              <a:rPr lang="en-US" dirty="0"/>
              <a:t>              </a:t>
            </a:r>
            <a:r>
              <a:rPr lang="en-US" b="1" u="sng" dirty="0">
                <a:solidFill>
                  <a:srgbClr val="A50021"/>
                </a:solidFill>
              </a:rPr>
              <a:t>Impact of Empowering Women</a:t>
            </a:r>
          </a:p>
        </p:txBody>
      </p:sp>
      <p:graphicFrame>
        <p:nvGraphicFramePr>
          <p:cNvPr id="4" name="Table 4">
            <a:extLst>
              <a:ext uri="{FF2B5EF4-FFF2-40B4-BE49-F238E27FC236}">
                <a16:creationId xmlns:a16="http://schemas.microsoft.com/office/drawing/2014/main" id="{A31F8A37-362A-4D71-90AA-ECA4F2555888}"/>
              </a:ext>
            </a:extLst>
          </p:cNvPr>
          <p:cNvGraphicFramePr>
            <a:graphicFrameLocks noGrp="1"/>
          </p:cNvGraphicFramePr>
          <p:nvPr>
            <p:ph idx="1"/>
          </p:nvPr>
        </p:nvGraphicFramePr>
        <p:xfrm>
          <a:off x="829994" y="731520"/>
          <a:ext cx="11362006" cy="5962979"/>
        </p:xfrm>
        <a:graphic>
          <a:graphicData uri="http://schemas.openxmlformats.org/drawingml/2006/table">
            <a:tbl>
              <a:tblPr firstRow="1" bandRow="1">
                <a:tableStyleId>{5C22544A-7EE6-4342-B048-85BDC9FD1C3A}</a:tableStyleId>
              </a:tblPr>
              <a:tblGrid>
                <a:gridCol w="2073673">
                  <a:extLst>
                    <a:ext uri="{9D8B030D-6E8A-4147-A177-3AD203B41FA5}">
                      <a16:colId xmlns:a16="http://schemas.microsoft.com/office/drawing/2014/main" val="2810169694"/>
                    </a:ext>
                  </a:extLst>
                </a:gridCol>
                <a:gridCol w="9288333">
                  <a:extLst>
                    <a:ext uri="{9D8B030D-6E8A-4147-A177-3AD203B41FA5}">
                      <a16:colId xmlns:a16="http://schemas.microsoft.com/office/drawing/2014/main" val="3464052545"/>
                    </a:ext>
                  </a:extLst>
                </a:gridCol>
              </a:tblGrid>
              <a:tr h="372796">
                <a:tc>
                  <a:txBody>
                    <a:bodyPr/>
                    <a:lstStyle/>
                    <a:p>
                      <a:r>
                        <a:rPr lang="en-US" dirty="0"/>
                        <a:t>Identify</a:t>
                      </a:r>
                    </a:p>
                  </a:txBody>
                  <a:tcPr/>
                </a:tc>
                <a:tc>
                  <a:txBody>
                    <a:bodyPr/>
                    <a:lstStyle/>
                    <a:p>
                      <a:r>
                        <a:rPr lang="en-US" dirty="0"/>
                        <a:t>                                                 Explain</a:t>
                      </a:r>
                    </a:p>
                  </a:txBody>
                  <a:tcPr/>
                </a:tc>
                <a:extLst>
                  <a:ext uri="{0D108BD9-81ED-4DB2-BD59-A6C34878D82A}">
                    <a16:rowId xmlns:a16="http://schemas.microsoft.com/office/drawing/2014/main" val="2503811480"/>
                  </a:ext>
                </a:extLst>
              </a:tr>
              <a:tr h="664641">
                <a:tc>
                  <a:txBody>
                    <a:bodyPr/>
                    <a:lstStyle/>
                    <a:p>
                      <a:r>
                        <a:rPr lang="en-US" sz="1400" b="1" dirty="0"/>
                        <a:t>1. Gain land ownership or land tenure</a:t>
                      </a:r>
                    </a:p>
                  </a:txBody>
                  <a:tcPr/>
                </a:tc>
                <a:tc>
                  <a:txBody>
                    <a:bodyPr/>
                    <a:lstStyle/>
                    <a:p>
                      <a:r>
                        <a:rPr lang="en-US" sz="1600" b="1" dirty="0"/>
                        <a:t>As men move away for job opportunities, women assume a greater responsibility for managing the family farm and the household</a:t>
                      </a:r>
                    </a:p>
                  </a:txBody>
                  <a:tcPr/>
                </a:tc>
                <a:extLst>
                  <a:ext uri="{0D108BD9-81ED-4DB2-BD59-A6C34878D82A}">
                    <a16:rowId xmlns:a16="http://schemas.microsoft.com/office/drawing/2014/main" val="1600593307"/>
                  </a:ext>
                </a:extLst>
              </a:tr>
              <a:tr h="723487">
                <a:tc>
                  <a:txBody>
                    <a:bodyPr/>
                    <a:lstStyle/>
                    <a:p>
                      <a:r>
                        <a:rPr lang="en-US" sz="1400" b="1" dirty="0"/>
                        <a:t>Improvement in personal wealth or income</a:t>
                      </a:r>
                    </a:p>
                  </a:txBody>
                  <a:tcPr/>
                </a:tc>
                <a:tc>
                  <a:txBody>
                    <a:bodyPr/>
                    <a:lstStyle/>
                    <a:p>
                      <a:r>
                        <a:rPr lang="en-US" sz="1600" b="1" dirty="0"/>
                        <a:t>Possibility of earning more money from increased farm productivity.</a:t>
                      </a:r>
                    </a:p>
                  </a:txBody>
                  <a:tcPr/>
                </a:tc>
                <a:extLst>
                  <a:ext uri="{0D108BD9-81ED-4DB2-BD59-A6C34878D82A}">
                    <a16:rowId xmlns:a16="http://schemas.microsoft.com/office/drawing/2014/main" val="1311378717"/>
                  </a:ext>
                </a:extLst>
              </a:tr>
              <a:tr h="545398">
                <a:tc>
                  <a:txBody>
                    <a:bodyPr/>
                    <a:lstStyle/>
                    <a:p>
                      <a:r>
                        <a:rPr lang="en-US" sz="1400" b="1" dirty="0"/>
                        <a:t>Improvement in political or social status</a:t>
                      </a:r>
                    </a:p>
                  </a:txBody>
                  <a:tcPr/>
                </a:tc>
                <a:tc>
                  <a:txBody>
                    <a:bodyPr/>
                    <a:lstStyle/>
                    <a:p>
                      <a:r>
                        <a:rPr lang="en-US" sz="1600" b="1" dirty="0"/>
                        <a:t>Access to loans to expand production, or obtaining microloans to expand farm businesses</a:t>
                      </a:r>
                    </a:p>
                  </a:txBody>
                  <a:tcPr/>
                </a:tc>
                <a:extLst>
                  <a:ext uri="{0D108BD9-81ED-4DB2-BD59-A6C34878D82A}">
                    <a16:rowId xmlns:a16="http://schemas.microsoft.com/office/drawing/2014/main" val="2930540314"/>
                  </a:ext>
                </a:extLst>
              </a:tr>
              <a:tr h="664983">
                <a:tc>
                  <a:txBody>
                    <a:bodyPr/>
                    <a:lstStyle/>
                    <a:p>
                      <a:r>
                        <a:rPr lang="en-US" sz="1400" b="1" dirty="0"/>
                        <a:t>Improvement in food security or food stability</a:t>
                      </a:r>
                    </a:p>
                  </a:txBody>
                  <a:tcPr/>
                </a:tc>
                <a:tc>
                  <a:txBody>
                    <a:bodyPr/>
                    <a:lstStyle/>
                    <a:p>
                      <a:r>
                        <a:rPr lang="en-US" sz="1600" b="1" dirty="0"/>
                        <a:t>Form cooperative groups with other women to efficiently sow and/or harvest agricultural land, manage resources, manage animal stock, or sell farm goods</a:t>
                      </a:r>
                    </a:p>
                  </a:txBody>
                  <a:tcPr/>
                </a:tc>
                <a:extLst>
                  <a:ext uri="{0D108BD9-81ED-4DB2-BD59-A6C34878D82A}">
                    <a16:rowId xmlns:a16="http://schemas.microsoft.com/office/drawing/2014/main" val="2964071516"/>
                  </a:ext>
                </a:extLst>
              </a:tr>
              <a:tr h="941296">
                <a:tc>
                  <a:txBody>
                    <a:bodyPr/>
                    <a:lstStyle/>
                    <a:p>
                      <a:r>
                        <a:rPr lang="en-US" sz="1400" b="1" dirty="0"/>
                        <a:t>Improvement in quality of life or standard of living</a:t>
                      </a:r>
                    </a:p>
                  </a:txBody>
                  <a:tcPr/>
                </a:tc>
                <a:tc>
                  <a:txBody>
                    <a:bodyPr/>
                    <a:lstStyle/>
                    <a:p>
                      <a:r>
                        <a:rPr lang="en-US" sz="1600" b="1" dirty="0"/>
                        <a:t>Creating social networks that raise awareness to the issues affecting the lives of rural women, (e.g., environmental degradation, access to healthcare) and/or lobby for government or nongovernmental Organizations (NGO) support</a:t>
                      </a:r>
                    </a:p>
                  </a:txBody>
                  <a:tcPr/>
                </a:tc>
                <a:extLst>
                  <a:ext uri="{0D108BD9-81ED-4DB2-BD59-A6C34878D82A}">
                    <a16:rowId xmlns:a16="http://schemas.microsoft.com/office/drawing/2014/main" val="3519711853"/>
                  </a:ext>
                </a:extLst>
              </a:tr>
              <a:tr h="2050378">
                <a:tc>
                  <a:txBody>
                    <a:bodyPr/>
                    <a:lstStyle/>
                    <a:p>
                      <a:r>
                        <a:rPr lang="en-US" sz="1600" b="1" dirty="0"/>
                        <a:t>Negative impacts on family, household or women themselves</a:t>
                      </a:r>
                    </a:p>
                  </a:txBody>
                  <a:tcPr/>
                </a:tc>
                <a:tc>
                  <a:txBody>
                    <a:bodyPr/>
                    <a:lstStyle/>
                    <a:p>
                      <a:r>
                        <a:rPr lang="en-US" sz="1400" dirty="0"/>
                        <a:t>. </a:t>
                      </a:r>
                      <a:r>
                        <a:rPr lang="en-US" sz="1600" b="1" dirty="0"/>
                        <a:t>Political, social, or religious organizations form movements or propose laws to restrict women’s increased roles in rural society.</a:t>
                      </a:r>
                    </a:p>
                    <a:p>
                      <a:r>
                        <a:rPr lang="en-US" sz="1600" b="1" dirty="0"/>
                        <a:t>  Increased time working on agriculture results in less time to care for children and domestic (household) needs.</a:t>
                      </a:r>
                    </a:p>
                    <a:p>
                      <a:r>
                        <a:rPr lang="en-US" sz="1600" b="1" dirty="0"/>
                        <a:t>  Increased exposure to workplace hazards, machinery, chemicals.</a:t>
                      </a:r>
                    </a:p>
                  </a:txBody>
                  <a:tcPr/>
                </a:tc>
                <a:extLst>
                  <a:ext uri="{0D108BD9-81ED-4DB2-BD59-A6C34878D82A}">
                    <a16:rowId xmlns:a16="http://schemas.microsoft.com/office/drawing/2014/main" val="1467324277"/>
                  </a:ext>
                </a:extLst>
              </a:tr>
            </a:tbl>
          </a:graphicData>
        </a:graphic>
      </p:graphicFrame>
    </p:spTree>
    <p:extLst>
      <p:ext uri="{BB962C8B-B14F-4D97-AF65-F5344CB8AC3E}">
        <p14:creationId xmlns:p14="http://schemas.microsoft.com/office/powerpoint/2010/main" val="9356570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AA7C-3D1D-400A-B6B6-AB9EE2BE6EAA}"/>
              </a:ext>
            </a:extLst>
          </p:cNvPr>
          <p:cNvSpPr>
            <a:spLocks noGrp="1"/>
          </p:cNvSpPr>
          <p:nvPr>
            <p:ph type="title"/>
          </p:nvPr>
        </p:nvSpPr>
        <p:spPr>
          <a:xfrm>
            <a:off x="829995" y="168812"/>
            <a:ext cx="11043136" cy="829994"/>
          </a:xfrm>
        </p:spPr>
        <p:txBody>
          <a:bodyPr>
            <a:normAutofit/>
          </a:bodyPr>
          <a:lstStyle/>
          <a:p>
            <a:r>
              <a:rPr lang="en-US" b="1" u="sng" dirty="0">
                <a:solidFill>
                  <a:srgbClr val="A50021"/>
                </a:solidFill>
              </a:rPr>
              <a:t>Impact of Empowering Women continued</a:t>
            </a:r>
          </a:p>
        </p:txBody>
      </p:sp>
      <p:graphicFrame>
        <p:nvGraphicFramePr>
          <p:cNvPr id="4" name="Table 4">
            <a:extLst>
              <a:ext uri="{FF2B5EF4-FFF2-40B4-BE49-F238E27FC236}">
                <a16:creationId xmlns:a16="http://schemas.microsoft.com/office/drawing/2014/main" id="{7F84E0D1-23E5-4B82-B2C5-297B8CEE2A4A}"/>
              </a:ext>
            </a:extLst>
          </p:cNvPr>
          <p:cNvGraphicFramePr>
            <a:graphicFrameLocks noGrp="1"/>
          </p:cNvGraphicFramePr>
          <p:nvPr>
            <p:ph idx="1"/>
            <p:extLst>
              <p:ext uri="{D42A27DB-BD31-4B8C-83A1-F6EECF244321}">
                <p14:modId xmlns:p14="http://schemas.microsoft.com/office/powerpoint/2010/main" val="744652250"/>
              </p:ext>
            </p:extLst>
          </p:nvPr>
        </p:nvGraphicFramePr>
        <p:xfrm>
          <a:off x="829994" y="1237957"/>
          <a:ext cx="11043137" cy="5437869"/>
        </p:xfrm>
        <a:graphic>
          <a:graphicData uri="http://schemas.openxmlformats.org/drawingml/2006/table">
            <a:tbl>
              <a:tblPr firstRow="1" bandRow="1">
                <a:tableStyleId>{5C22544A-7EE6-4342-B048-85BDC9FD1C3A}</a:tableStyleId>
              </a:tblPr>
              <a:tblGrid>
                <a:gridCol w="1814732">
                  <a:extLst>
                    <a:ext uri="{9D8B030D-6E8A-4147-A177-3AD203B41FA5}">
                      <a16:colId xmlns:a16="http://schemas.microsoft.com/office/drawing/2014/main" val="2025914130"/>
                    </a:ext>
                  </a:extLst>
                </a:gridCol>
                <a:gridCol w="9228405">
                  <a:extLst>
                    <a:ext uri="{9D8B030D-6E8A-4147-A177-3AD203B41FA5}">
                      <a16:colId xmlns:a16="http://schemas.microsoft.com/office/drawing/2014/main" val="2720785147"/>
                    </a:ext>
                  </a:extLst>
                </a:gridCol>
              </a:tblGrid>
              <a:tr h="622029">
                <a:tc>
                  <a:txBody>
                    <a:bodyPr/>
                    <a:lstStyle/>
                    <a:p>
                      <a:r>
                        <a:rPr lang="en-US" dirty="0"/>
                        <a:t>Identify                              </a:t>
                      </a:r>
                    </a:p>
                  </a:txBody>
                  <a:tcPr/>
                </a:tc>
                <a:tc>
                  <a:txBody>
                    <a:bodyPr/>
                    <a:lstStyle/>
                    <a:p>
                      <a:r>
                        <a:rPr lang="en-US" dirty="0"/>
                        <a:t>                                                            Explain </a:t>
                      </a:r>
                    </a:p>
                  </a:txBody>
                  <a:tcPr/>
                </a:tc>
                <a:extLst>
                  <a:ext uri="{0D108BD9-81ED-4DB2-BD59-A6C34878D82A}">
                    <a16:rowId xmlns:a16="http://schemas.microsoft.com/office/drawing/2014/main" val="3059491082"/>
                  </a:ext>
                </a:extLst>
              </a:tr>
              <a:tr h="2956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Demographic changes</a:t>
                      </a:r>
                    </a:p>
                    <a:p>
                      <a:endParaRPr lang="en-US" dirty="0"/>
                    </a:p>
                  </a:txBody>
                  <a:tcPr/>
                </a:tc>
                <a:tc>
                  <a:txBody>
                    <a:bodyPr/>
                    <a:lstStyle/>
                    <a:p>
                      <a:r>
                        <a:rPr lang="en-US" sz="1600" b="1" dirty="0"/>
                        <a:t>* Successful management of household and farm may encourage women to participate in tribal, village, and even regional councils.</a:t>
                      </a:r>
                    </a:p>
                    <a:p>
                      <a:r>
                        <a:rPr lang="en-US" sz="1600" b="1" dirty="0"/>
                        <a:t>*. Serve as village leader, innovator, or educator in training others in productive or sustainable agricultural methods. </a:t>
                      </a:r>
                    </a:p>
                    <a:p>
                      <a:r>
                        <a:rPr lang="en-US" sz="1600" b="1" dirty="0"/>
                        <a:t>* Educating women about land title rights and having women participate in land title councils to ensure women’s rights are acknowledged.</a:t>
                      </a:r>
                    </a:p>
                    <a:p>
                      <a:r>
                        <a:rPr lang="en-US" sz="1600" b="1" dirty="0"/>
                        <a:t> * Possibility of sending children to school; more spending in general on children for food, health, and clothing.</a:t>
                      </a:r>
                    </a:p>
                    <a:p>
                      <a:r>
                        <a:rPr lang="en-US" sz="1600" b="1" dirty="0"/>
                        <a:t> * Changing social values leads to demographic changes, such as decreased total fertility rate (TFR), lower birth rates, lower rates of natural increase (RNI), longer life expectancy, decreased mortality rates, or increased migration.</a:t>
                      </a:r>
                    </a:p>
                    <a:p>
                      <a:r>
                        <a:rPr lang="en-US" sz="1600" b="1" dirty="0"/>
                        <a:t> k*Political, social, or religious organizations form movements or propose laws to increase women’s roles in society</a:t>
                      </a:r>
                      <a:endParaRPr lang="en-US" dirty="0"/>
                    </a:p>
                  </a:txBody>
                  <a:tcPr/>
                </a:tc>
                <a:extLst>
                  <a:ext uri="{0D108BD9-81ED-4DB2-BD59-A6C34878D82A}">
                    <a16:rowId xmlns:a16="http://schemas.microsoft.com/office/drawing/2014/main" val="634382437"/>
                  </a:ext>
                </a:extLst>
              </a:tr>
              <a:tr h="1197759">
                <a:tc>
                  <a:txBody>
                    <a:bodyPr/>
                    <a:lstStyle/>
                    <a:p>
                      <a:r>
                        <a:rPr lang="en-US" sz="1600" b="1" dirty="0"/>
                        <a:t>Social tension, blowback, or pushback on changing roles of women in rural society</a:t>
                      </a:r>
                    </a:p>
                  </a:txBody>
                  <a:tcPr/>
                </a:tc>
                <a:tc>
                  <a:txBody>
                    <a:bodyPr/>
                    <a:lstStyle/>
                    <a:p>
                      <a:r>
                        <a:rPr lang="en-US" b="1" dirty="0"/>
                        <a:t>People who believe in traditional social roles for women (marriage, dowry, domestic or household roles of women) reject female farmers and women as businesspeople</a:t>
                      </a:r>
                      <a:r>
                        <a:rPr lang="en-US" dirty="0"/>
                        <a:t>.</a:t>
                      </a:r>
                    </a:p>
                  </a:txBody>
                  <a:tcPr/>
                </a:tc>
                <a:extLst>
                  <a:ext uri="{0D108BD9-81ED-4DB2-BD59-A6C34878D82A}">
                    <a16:rowId xmlns:a16="http://schemas.microsoft.com/office/drawing/2014/main" val="563202097"/>
                  </a:ext>
                </a:extLst>
              </a:tr>
            </a:tbl>
          </a:graphicData>
        </a:graphic>
      </p:graphicFrame>
    </p:spTree>
    <p:extLst>
      <p:ext uri="{BB962C8B-B14F-4D97-AF65-F5344CB8AC3E}">
        <p14:creationId xmlns:p14="http://schemas.microsoft.com/office/powerpoint/2010/main" val="367767786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621</TotalTime>
  <Words>10560</Words>
  <Application>Microsoft Office PowerPoint</Application>
  <PresentationFormat>Widescreen</PresentationFormat>
  <Paragraphs>718</Paragraphs>
  <Slides>97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97</vt:i4>
      </vt:variant>
    </vt:vector>
  </HeadingPairs>
  <TitlesOfParts>
    <vt:vector size="101" baseType="lpstr">
      <vt:lpstr>Calibri</vt:lpstr>
      <vt:lpstr>Franklin Gothic Book</vt:lpstr>
      <vt:lpstr>Wingdings</vt:lpstr>
      <vt:lpstr>Crop</vt:lpstr>
      <vt:lpstr>PowerPoint Presentation</vt:lpstr>
      <vt:lpstr>Hunting and Gathering are the earliest know way people obtained food until about 12,000 years ago when agriculture (the process by which humans alter the landscape in order to raise crops and livestock for consumption and trade) Used stone tools and weapons, Men would hunt and women gather. Lived in family groups of about 50 or less. Total World population 9,000 BCE was about  5-10 million</vt:lpstr>
      <vt:lpstr>The First (Neolithic) Agricultural Revolution</vt:lpstr>
      <vt:lpstr>PowerPoint Presentation</vt:lpstr>
      <vt:lpstr>           Agriculture – Where it Begins</vt:lpstr>
      <vt:lpstr>PowerPoint Presentation</vt:lpstr>
      <vt:lpstr>Agricultural Hearths</vt:lpstr>
      <vt:lpstr>          Major Hearths of Crop Agriculture</vt:lpstr>
      <vt:lpstr>Columbian Exchange was the global movement of plants and animals between Afro-Eurasia and the Americas opening the world up to new products and trade</vt:lpstr>
      <vt:lpstr>The Second Agricultural Revolution began in the 1700’s and used the advances of the Industrial Revolution to increase food supply and support population growth.  </vt:lpstr>
      <vt:lpstr>            Second Agricultural Revolution</vt:lpstr>
      <vt:lpstr>Early Advances in Modern Agriculture</vt:lpstr>
      <vt:lpstr>The Third Agricultural Revolution began in 1960’s included the Green Revolution, the agribusiness model of companies controlling the development, planting, processing and selling of food to the consumer</vt:lpstr>
      <vt:lpstr>PowerPoint Presentation</vt:lpstr>
      <vt:lpstr>Agricultural Regions and Climate: Whittlesey Identified 11 main agricultural regions plus areas where agriculture was nonexistent divided between 5 that are important forms of agriculture in developing countries and 6 that are forms of commercial agriculture important in developed countries</vt:lpstr>
      <vt:lpstr>                 Subsistence Farming </vt:lpstr>
      <vt:lpstr>Intensive Subsistence farming</vt:lpstr>
      <vt:lpstr>            Urban Subsistence Farming</vt:lpstr>
      <vt:lpstr>              Subsistence Agriculture </vt:lpstr>
      <vt:lpstr>Extensive Subsistence Agriculture</vt:lpstr>
      <vt:lpstr>Shifting Cultivation- often referred to as slash and burn or swidden agriculture. Vegetation is slashed then burned</vt:lpstr>
      <vt:lpstr>                 Shifting Cultivation</vt:lpstr>
      <vt:lpstr>Reasons why shifting cultivation is expected to diminish during the twenty-first century</vt:lpstr>
      <vt:lpstr>PowerPoint Presentation</vt:lpstr>
      <vt:lpstr>               Pastoralism (Nomadism)</vt:lpstr>
      <vt:lpstr>Pastoral Nomadism: a form of subsistence agriculture based on the heading of domesticated animals in dry climates, where planting crops is impossible</vt:lpstr>
      <vt:lpstr>                       Pastoralism</vt:lpstr>
      <vt:lpstr>Pastoral Nomads select the type and number of animals for herd according to  local cultural and physical characteristics. Choice depends of the relative prestige of animals and the ability of species to adapt to a particular climate and vegetation  </vt:lpstr>
      <vt:lpstr>PowerPoint Presentation</vt:lpstr>
      <vt:lpstr>       Subsistence vs. Commercial Farming</vt:lpstr>
      <vt:lpstr>            Planting around the World / LDC vs MDC</vt:lpstr>
      <vt:lpstr>PowerPoint Presentation</vt:lpstr>
      <vt:lpstr>In developed countries, around 3% of workers are engaged directly, in farming, compared to around 42% in developing countries. In the US there are 60% fewer farms than in 1900. Push Pull factors of migration have been in part the reason. The push away from farms because of lack of opportunity to earn a decent income and the pull to higher paying jobs in urban areas.</vt:lpstr>
      <vt:lpstr>      Why do people consume different foods? </vt:lpstr>
      <vt:lpstr>                Total Consumption of Food</vt:lpstr>
      <vt:lpstr>                      Changes in Farming</vt:lpstr>
      <vt:lpstr>PowerPoint Presentation</vt:lpstr>
      <vt:lpstr>    Role of machinery, science, and technology</vt:lpstr>
      <vt:lpstr>                         Farm Size</vt:lpstr>
      <vt:lpstr>Agricultural Regions that Predominate in Developed Countries </vt:lpstr>
      <vt:lpstr>                     Agricultural Regions</vt:lpstr>
      <vt:lpstr>Agribusiness</vt:lpstr>
      <vt:lpstr>                Commercial Agriculture</vt:lpstr>
      <vt:lpstr>             Mixed Crop and Livestock </vt:lpstr>
      <vt:lpstr>             Mixed Crop and Livestock Farming</vt:lpstr>
      <vt:lpstr>Grain Farming: The major crop on most farms is grain such as wheat, corn, oats, barley, rice and millet. Commercial grain agriculture grown primarily for consumption by humans </vt:lpstr>
      <vt:lpstr>PowerPoint Presentation</vt:lpstr>
      <vt:lpstr>                    Grain Farming</vt:lpstr>
      <vt:lpstr>PowerPoint Presentation</vt:lpstr>
      <vt:lpstr>  Livestock Ranching</vt:lpstr>
      <vt:lpstr>Livestock Ranching is an agricultural activity that takes place over large expanses of land and is an example of extensive commercial agriculture. Additionally, it doesn’t require a large amount of human labor or capital inputs  The Meatrix 5 min  : https://www.youtube.com/watch?v=K7K-9sTRLjg&amp;list=PL1dypOvTBU5mj_ReP49ArIFjeARtD_PaL </vt:lpstr>
      <vt:lpstr>                   Livestock Ranching</vt:lpstr>
      <vt:lpstr>                          Feed Lots</vt:lpstr>
      <vt:lpstr>                               Feed Lots</vt:lpstr>
      <vt:lpstr>Dairy Farming</vt:lpstr>
      <vt:lpstr>                           Dairy Farming</vt:lpstr>
      <vt:lpstr>Milk and Cheese in the United States</vt:lpstr>
      <vt:lpstr>Mediterranean Agriculture exists primarily on the lands that border the Mediterranean Sea, western Asia, California, central Chile, southwestern part of South Africa, southwestern Australia and grown for human consumption. Horticulture is the growing of fruits, vegetables, flowers and tree crops </vt:lpstr>
      <vt:lpstr>    Commercial Gardening and Fruit Farming</vt:lpstr>
      <vt:lpstr>Truck Farming: or  Commercial gardening &amp; fruit farming:  Among the most common truck crops are tomatoes, strawberries, watermelons, green beans and lettuce.  Most often it is characterized by the use of mechanized farming tools. It is the predominant agricultural practice found in the southeastern United States. Truck farmers’ harvests are usually intended for distant markets</vt:lpstr>
      <vt:lpstr>Plantation Agriculture</vt:lpstr>
      <vt:lpstr>PowerPoint Presentation</vt:lpstr>
      <vt:lpstr>PowerPoint Presentation</vt:lpstr>
      <vt:lpstr>                Purposes of Agriculture</vt:lpstr>
      <vt:lpstr>                    Global Concerns</vt:lpstr>
      <vt:lpstr>                Challenges to Agriculture</vt:lpstr>
      <vt:lpstr>Von Thunen Model: is used to help explain the importance of proximity to market  in the choice of crops on commercial farms. The farmer needs to compare two costs, the cost of the land and the cost of transporting products to market</vt:lpstr>
      <vt:lpstr>Von Thünen Model predicts humans will use land in relation to the cost of land and the cost of transporting products to market.</vt:lpstr>
      <vt:lpstr>              Von Thünen’s Assumptions</vt:lpstr>
      <vt:lpstr>           Globalization almost makes it obsolete</vt:lpstr>
      <vt:lpstr>Intensification by Subsistence Farmers due to population increases more food must be produced</vt:lpstr>
      <vt:lpstr>Land Use Patterns in the United States</vt:lpstr>
      <vt:lpstr>         Land Use Patterns in the United States</vt:lpstr>
      <vt:lpstr>Land Use Patterns in the United States</vt:lpstr>
      <vt:lpstr>Green Revolution </vt:lpstr>
      <vt:lpstr>           Green Revolution Pros and Cons</vt:lpstr>
      <vt:lpstr>Genetically Modified Organisms (GMOs) can be defined as organisms (i.e. plants, animals or microorganisms) in which the genetic material (DNA) has been altered in a way that does not occur naturally by mating and/or natural recombination</vt:lpstr>
      <vt:lpstr>                 Pros and Cons of GMO’s</vt:lpstr>
      <vt:lpstr>                          Fair Trade</vt:lpstr>
      <vt:lpstr>                                Fair Trade</vt:lpstr>
      <vt:lpstr>            Growing food for fuel?</vt:lpstr>
      <vt:lpstr>               Government Subsidies</vt:lpstr>
      <vt:lpstr>                        The Farm Bill</vt:lpstr>
      <vt:lpstr>                Sustainable Land Management</vt:lpstr>
      <vt:lpstr>Benefits of Sustainable Agriculture</vt:lpstr>
      <vt:lpstr>        Sustainable Land Management</vt:lpstr>
      <vt:lpstr>PowerPoint Presentation</vt:lpstr>
      <vt:lpstr>A food desert is an area, especially one with low-income and minority residents, that has limited access to affordable and nutritious food. In contrast, an area with supermarkets is termed a food oasis</vt:lpstr>
      <vt:lpstr>                     Food Deserts</vt:lpstr>
      <vt:lpstr> Reasons food deserts exist in urban areas within developed countries</vt:lpstr>
      <vt:lpstr>Fishing: food acquired from the earth’s waters including fish, crustaceans (shrimp, crabs) mollusks (clams and oysters) and aquatic plants (watercress, seaweed)</vt:lpstr>
      <vt:lpstr>        Other Agriculture Opportunities  </vt:lpstr>
      <vt:lpstr>Women in the Labor Force Working in Agriculture</vt:lpstr>
      <vt:lpstr>Cultural, Political &amp; Economic obstacles to equality and empowerment </vt:lpstr>
      <vt:lpstr>Economic obstacles to Empowerment</vt:lpstr>
      <vt:lpstr>              Impact of Empowering Women</vt:lpstr>
      <vt:lpstr>Impact of Empowering Women continued</vt:lpstr>
    </vt:vector>
  </TitlesOfParts>
  <Company>Wake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Churchill</dc:creator>
  <cp:lastModifiedBy>Carrie</cp:lastModifiedBy>
  <cp:revision>33</cp:revision>
  <dcterms:created xsi:type="dcterms:W3CDTF">2017-11-14T16:59:03Z</dcterms:created>
  <dcterms:modified xsi:type="dcterms:W3CDTF">2020-04-28T23:20:07Z</dcterms:modified>
</cp:coreProperties>
</file>