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335" r:id="rId31"/>
    <p:sldId id="286" r:id="rId32"/>
    <p:sldId id="287" r:id="rId33"/>
    <p:sldId id="288" r:id="rId34"/>
    <p:sldId id="289" r:id="rId35"/>
    <p:sldId id="337" r:id="rId36"/>
    <p:sldId id="290" r:id="rId37"/>
    <p:sldId id="291" r:id="rId38"/>
    <p:sldId id="292" r:id="rId39"/>
    <p:sldId id="293" r:id="rId40"/>
    <p:sldId id="294" r:id="rId41"/>
    <p:sldId id="295" r:id="rId42"/>
    <p:sldId id="296" r:id="rId43"/>
    <p:sldId id="421"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17" r:id="rId57"/>
    <p:sldId id="309" r:id="rId58"/>
    <p:sldId id="310" r:id="rId59"/>
    <p:sldId id="311" r:id="rId60"/>
    <p:sldId id="312" r:id="rId61"/>
    <p:sldId id="313" r:id="rId62"/>
    <p:sldId id="314" r:id="rId63"/>
    <p:sldId id="315" r:id="rId64"/>
    <p:sldId id="318" r:id="rId65"/>
    <p:sldId id="336" r:id="rId66"/>
    <p:sldId id="316" r:id="rId67"/>
    <p:sldId id="319" r:id="rId68"/>
    <p:sldId id="320" r:id="rId69"/>
    <p:sldId id="321" r:id="rId70"/>
    <p:sldId id="322" r:id="rId71"/>
    <p:sldId id="323" r:id="rId72"/>
    <p:sldId id="324" r:id="rId73"/>
    <p:sldId id="325" r:id="rId74"/>
    <p:sldId id="326" r:id="rId75"/>
    <p:sldId id="327" r:id="rId76"/>
    <p:sldId id="270" r:id="rId77"/>
    <p:sldId id="328" r:id="rId78"/>
    <p:sldId id="329" r:id="rId79"/>
    <p:sldId id="330" r:id="rId80"/>
    <p:sldId id="331" r:id="rId81"/>
    <p:sldId id="332" r:id="rId82"/>
    <p:sldId id="333" r:id="rId83"/>
    <p:sldId id="334"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67" d="100"/>
          <a:sy n="67" d="100"/>
        </p:scale>
        <p:origin x="7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12/14/2018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12/14/2018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12/14/2018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12/14/2018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12/14/2018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youtube.com/watch?v=B3u4EFTwprM" TargetMode="Externa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youtube.com/watch?v=wylWDa-gUbg" TargetMode="Externa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zhL5DCizj5c"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www.youtube.com/watch?v=u4cKzGj58q4"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s://www.youtube.com/watch?v=HbZMXdADBWM"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youtube.com/watch?v=UHiUYj5EA0w"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0xMCWr0O3Hs" TargetMode="External"/><Relationship Id="rId2" Type="http://schemas.openxmlformats.org/officeDocument/2006/relationships/hyperlink" Target="https://www.youtube.com/watch?v=JTj9AcwkaKM" TargetMode="Externa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youtube.com/watch?v=7vOnhtFedK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hyperlink" Target="https://www.youtube.com/watch?v=geoe-6NBy10"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hyperlink" Target="https://www.youtube.com/watch?v=i5zg1fG7m88"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hyperlink" Target="https://www.youtube.com/watch?v=yK2KzIGb44I"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hyperlink" Target="https://www.youtube.com/watch?v=-IW8ZzY3xt8"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hyperlink" Target="https://www.youtube.com/watch?v=oJAbATJCugs"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hyperlink" Target="https://www.youtube.com/watch?v=IMPvD1wDEi0" TargetMode="External"/><Relationship Id="rId13" Type="http://schemas.openxmlformats.org/officeDocument/2006/relationships/hyperlink" Target="https://www.youtube.com/watch?v=d8uTB5XorBw" TargetMode="External"/><Relationship Id="rId3" Type="http://schemas.openxmlformats.org/officeDocument/2006/relationships/hyperlink" Target="https://www.youtube.com/watch?v=Jo3z-9qm0kI" TargetMode="External"/><Relationship Id="rId7" Type="http://schemas.openxmlformats.org/officeDocument/2006/relationships/hyperlink" Target="https://www.youtube.com/watch?v=B3u4EFTwprM" TargetMode="External"/><Relationship Id="rId12" Type="http://schemas.openxmlformats.org/officeDocument/2006/relationships/hyperlink" Target="https://www.youtube.com/watch?v=0xMCWr0O3Hs" TargetMode="External"/><Relationship Id="rId2" Type="http://schemas.openxmlformats.org/officeDocument/2006/relationships/hyperlink" Target="https://www.youtube.com/watch?v=eZuVzQs97ng" TargetMode="External"/><Relationship Id="rId1" Type="http://schemas.openxmlformats.org/officeDocument/2006/relationships/slideLayout" Target="../slideLayouts/slideLayout2.xml"/><Relationship Id="rId6" Type="http://schemas.openxmlformats.org/officeDocument/2006/relationships/hyperlink" Target="https://www.youtube.com/watch?v=Wrmax07bxyQ" TargetMode="External"/><Relationship Id="rId11" Type="http://schemas.openxmlformats.org/officeDocument/2006/relationships/hyperlink" Target="https://www.youtube.com/watch?v=UHiUYj5EA0w" TargetMode="External"/><Relationship Id="rId5" Type="http://schemas.openxmlformats.org/officeDocument/2006/relationships/hyperlink" Target="https://www.youtube.com/watch?v=zhL5DCizj5c" TargetMode="External"/><Relationship Id="rId15" Type="http://schemas.openxmlformats.org/officeDocument/2006/relationships/hyperlink" Target="https://www.youtube.com/watch?v=geoe-6NBy10" TargetMode="External"/><Relationship Id="rId10" Type="http://schemas.openxmlformats.org/officeDocument/2006/relationships/hyperlink" Target="https://www.youtube.com/watch?v=7vOnhtFedKg" TargetMode="External"/><Relationship Id="rId4" Type="http://schemas.openxmlformats.org/officeDocument/2006/relationships/hyperlink" Target="https://www.youtube.com/watch?v=c4AsEy4UZCQ" TargetMode="External"/><Relationship Id="rId9" Type="http://schemas.openxmlformats.org/officeDocument/2006/relationships/hyperlink" Target="https://www.youtube.com/watch?v=HbZMXdADBWM" TargetMode="External"/><Relationship Id="rId14" Type="http://schemas.openxmlformats.org/officeDocument/2006/relationships/hyperlink" Target="https://www.youtube.com/watch?v=ZAyJX1PK-B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1019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CA2F-2753-4869-9E49-E42D3542D667}"/>
              </a:ext>
            </a:extLst>
          </p:cNvPr>
          <p:cNvSpPr>
            <a:spLocks noGrp="1"/>
          </p:cNvSpPr>
          <p:nvPr>
            <p:ph type="title"/>
          </p:nvPr>
        </p:nvSpPr>
        <p:spPr>
          <a:xfrm>
            <a:off x="808383" y="92766"/>
            <a:ext cx="11277599" cy="742121"/>
          </a:xfrm>
        </p:spPr>
        <p:txBody>
          <a:bodyPr/>
          <a:lstStyle/>
          <a:p>
            <a:r>
              <a:rPr lang="en-US" dirty="0"/>
              <a:t>              </a:t>
            </a:r>
            <a:r>
              <a:rPr lang="en-US" b="1" u="sng" dirty="0">
                <a:solidFill>
                  <a:srgbClr val="7030A0"/>
                </a:solidFill>
              </a:rPr>
              <a:t>Diffusion of Industrial Revolution </a:t>
            </a:r>
          </a:p>
        </p:txBody>
      </p:sp>
      <p:pic>
        <p:nvPicPr>
          <p:cNvPr id="6" name="Content Placeholder 5">
            <a:extLst>
              <a:ext uri="{FF2B5EF4-FFF2-40B4-BE49-F238E27FC236}">
                <a16:creationId xmlns:a16="http://schemas.microsoft.com/office/drawing/2014/main" id="{5EB962AF-0F7B-41F9-B755-D0B44F484729}"/>
              </a:ext>
            </a:extLst>
          </p:cNvPr>
          <p:cNvPicPr>
            <a:picLocks noGrp="1" noChangeAspect="1"/>
          </p:cNvPicPr>
          <p:nvPr>
            <p:ph sz="half" idx="1"/>
          </p:nvPr>
        </p:nvPicPr>
        <p:blipFill>
          <a:blip r:embed="rId2"/>
          <a:stretch>
            <a:fillRect/>
          </a:stretch>
        </p:blipFill>
        <p:spPr>
          <a:xfrm>
            <a:off x="808383" y="1232452"/>
            <a:ext cx="5009321" cy="5625548"/>
          </a:xfrm>
        </p:spPr>
      </p:pic>
      <p:pic>
        <p:nvPicPr>
          <p:cNvPr id="8" name="Content Placeholder 7">
            <a:extLst>
              <a:ext uri="{FF2B5EF4-FFF2-40B4-BE49-F238E27FC236}">
                <a16:creationId xmlns:a16="http://schemas.microsoft.com/office/drawing/2014/main" id="{96423EBC-4B70-4167-845D-E08CE6EDD1AE}"/>
              </a:ext>
            </a:extLst>
          </p:cNvPr>
          <p:cNvPicPr>
            <a:picLocks noGrp="1" noChangeAspect="1"/>
          </p:cNvPicPr>
          <p:nvPr>
            <p:ph sz="half" idx="2"/>
          </p:nvPr>
        </p:nvPicPr>
        <p:blipFill>
          <a:blip r:embed="rId3"/>
          <a:stretch>
            <a:fillRect/>
          </a:stretch>
        </p:blipFill>
        <p:spPr>
          <a:xfrm>
            <a:off x="5817705" y="1232452"/>
            <a:ext cx="6268278" cy="5532782"/>
          </a:xfrm>
        </p:spPr>
      </p:pic>
    </p:spTree>
    <p:extLst>
      <p:ext uri="{BB962C8B-B14F-4D97-AF65-F5344CB8AC3E}">
        <p14:creationId xmlns:p14="http://schemas.microsoft.com/office/powerpoint/2010/main" val="274057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1E02-DFB2-4532-888F-7121ED9A160D}"/>
              </a:ext>
            </a:extLst>
          </p:cNvPr>
          <p:cNvSpPr>
            <a:spLocks noGrp="1"/>
          </p:cNvSpPr>
          <p:nvPr>
            <p:ph type="title"/>
          </p:nvPr>
        </p:nvSpPr>
        <p:spPr>
          <a:xfrm>
            <a:off x="821635" y="1"/>
            <a:ext cx="11184835" cy="728870"/>
          </a:xfrm>
        </p:spPr>
        <p:txBody>
          <a:bodyPr/>
          <a:lstStyle/>
          <a:p>
            <a:r>
              <a:rPr lang="en-US" dirty="0"/>
              <a:t>       </a:t>
            </a:r>
            <a:r>
              <a:rPr lang="en-US" b="1" u="sng" dirty="0">
                <a:solidFill>
                  <a:srgbClr val="C00000"/>
                </a:solidFill>
              </a:rPr>
              <a:t>Growth and Population and Cities</a:t>
            </a:r>
          </a:p>
        </p:txBody>
      </p:sp>
      <p:sp>
        <p:nvSpPr>
          <p:cNvPr id="3" name="Content Placeholder 2">
            <a:extLst>
              <a:ext uri="{FF2B5EF4-FFF2-40B4-BE49-F238E27FC236}">
                <a16:creationId xmlns:a16="http://schemas.microsoft.com/office/drawing/2014/main" id="{A8213797-4DAE-42B2-94AB-BDD863CEBE45}"/>
              </a:ext>
            </a:extLst>
          </p:cNvPr>
          <p:cNvSpPr>
            <a:spLocks noGrp="1"/>
          </p:cNvSpPr>
          <p:nvPr>
            <p:ph sz="half" idx="1"/>
          </p:nvPr>
        </p:nvSpPr>
        <p:spPr>
          <a:xfrm>
            <a:off x="715617" y="993914"/>
            <a:ext cx="5809008" cy="5864086"/>
          </a:xfrm>
        </p:spPr>
        <p:txBody>
          <a:bodyPr>
            <a:normAutofit fontScale="92500" lnSpcReduction="10000"/>
          </a:bodyPr>
          <a:lstStyle/>
          <a:p>
            <a:r>
              <a:rPr lang="en-US" dirty="0"/>
              <a:t>As the number of industries in factory cities increased and rural urban migration continued, cities grew rapidly. (London grew from 1 million in 1800 to 6 million in 1900)</a:t>
            </a:r>
          </a:p>
          <a:p>
            <a:r>
              <a:rPr lang="en-US" dirty="0"/>
              <a:t>Old systems of handling human waste, burying the dead, cleaning up hose manure were over whelmed. Since people burned wood and coal to heat their homes and run factories, air pollution increased to harmful levels, Over time people supported stronger action to build sewers, regulate cemeteries etc. to protect public health</a:t>
            </a:r>
          </a:p>
          <a:p>
            <a:r>
              <a:rPr lang="en-US" dirty="0"/>
              <a:t>Public health measures became increasingly important as cities became more dense and grew vertically</a:t>
            </a:r>
          </a:p>
          <a:p>
            <a:r>
              <a:rPr lang="en-US" dirty="0"/>
              <a:t>The development of stronger and more affordable steel (Bessemer Process) and techniques to construct stronger taller buildings</a:t>
            </a:r>
          </a:p>
          <a:p>
            <a:r>
              <a:rPr lang="en-US" dirty="0"/>
              <a:t>Cities also expanded horizontally with improvements in transportation such as trains, cars and trucks allowing cities to spread out farther from the downtown core</a:t>
            </a:r>
          </a:p>
          <a:p>
            <a:endParaRPr lang="en-US" dirty="0"/>
          </a:p>
        </p:txBody>
      </p:sp>
      <p:pic>
        <p:nvPicPr>
          <p:cNvPr id="6" name="Content Placeholder 5">
            <a:extLst>
              <a:ext uri="{FF2B5EF4-FFF2-40B4-BE49-F238E27FC236}">
                <a16:creationId xmlns:a16="http://schemas.microsoft.com/office/drawing/2014/main" id="{68E8EAE8-A1C0-4E87-946C-7BE3EFF8C147}"/>
              </a:ext>
            </a:extLst>
          </p:cNvPr>
          <p:cNvPicPr>
            <a:picLocks noGrp="1" noChangeAspect="1"/>
          </p:cNvPicPr>
          <p:nvPr>
            <p:ph sz="half" idx="2"/>
          </p:nvPr>
        </p:nvPicPr>
        <p:blipFill>
          <a:blip r:embed="rId2"/>
          <a:stretch>
            <a:fillRect/>
          </a:stretch>
        </p:blipFill>
        <p:spPr>
          <a:xfrm>
            <a:off x="6617390" y="1020417"/>
            <a:ext cx="5667375" cy="5837582"/>
          </a:xfrm>
        </p:spPr>
      </p:pic>
    </p:spTree>
    <p:extLst>
      <p:ext uri="{BB962C8B-B14F-4D97-AF65-F5344CB8AC3E}">
        <p14:creationId xmlns:p14="http://schemas.microsoft.com/office/powerpoint/2010/main" val="1420786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B34C-5B28-4205-95DB-FB900FE08FC3}"/>
              </a:ext>
            </a:extLst>
          </p:cNvPr>
          <p:cNvSpPr>
            <a:spLocks noGrp="1"/>
          </p:cNvSpPr>
          <p:nvPr>
            <p:ph type="title"/>
          </p:nvPr>
        </p:nvSpPr>
        <p:spPr>
          <a:xfrm>
            <a:off x="848139" y="0"/>
            <a:ext cx="11343861" cy="1099930"/>
          </a:xfrm>
        </p:spPr>
        <p:txBody>
          <a:bodyPr>
            <a:normAutofit fontScale="90000"/>
          </a:bodyPr>
          <a:lstStyle/>
          <a:p>
            <a:r>
              <a:rPr lang="en-US" b="1" u="sng" dirty="0">
                <a:solidFill>
                  <a:srgbClr val="3366FF"/>
                </a:solidFill>
              </a:rPr>
              <a:t>Effects of Imperialism on the Industrial Revolution</a:t>
            </a:r>
          </a:p>
        </p:txBody>
      </p:sp>
      <p:sp>
        <p:nvSpPr>
          <p:cNvPr id="3" name="Content Placeholder 2">
            <a:extLst>
              <a:ext uri="{FF2B5EF4-FFF2-40B4-BE49-F238E27FC236}">
                <a16:creationId xmlns:a16="http://schemas.microsoft.com/office/drawing/2014/main" id="{3838B5DA-BD06-4B1C-BEFC-013075042323}"/>
              </a:ext>
            </a:extLst>
          </p:cNvPr>
          <p:cNvSpPr>
            <a:spLocks noGrp="1"/>
          </p:cNvSpPr>
          <p:nvPr>
            <p:ph sz="half" idx="1"/>
          </p:nvPr>
        </p:nvSpPr>
        <p:spPr>
          <a:xfrm>
            <a:off x="848139" y="1285461"/>
            <a:ext cx="4971247" cy="5380382"/>
          </a:xfrm>
        </p:spPr>
        <p:txBody>
          <a:bodyPr>
            <a:normAutofit/>
          </a:bodyPr>
          <a:lstStyle/>
          <a:p>
            <a:r>
              <a:rPr lang="en-US" dirty="0"/>
              <a:t>As countries such as Great Britain and France industrialized they recognized the value of controlling trading posts and colonies around the world. Colonies provide several resources and other contributions to the economy</a:t>
            </a:r>
          </a:p>
          <a:p>
            <a:r>
              <a:rPr lang="en-US" dirty="0"/>
              <a:t>Raw materials such as sugar, cotton, foodstuffs, lumber, and minerals for use I mills and factories</a:t>
            </a:r>
          </a:p>
          <a:p>
            <a:r>
              <a:rPr lang="en-US" dirty="0"/>
              <a:t>Labor to extract raw materials</a:t>
            </a:r>
          </a:p>
          <a:p>
            <a:r>
              <a:rPr lang="en-US" dirty="0"/>
              <a:t>Markets where manufacturers could sell finished products</a:t>
            </a:r>
          </a:p>
          <a:p>
            <a:r>
              <a:rPr lang="en-US" dirty="0"/>
              <a:t>Ports where trading ships could stop and get resupplied profits to use from investing in new factories, canals and railroads</a:t>
            </a:r>
          </a:p>
        </p:txBody>
      </p:sp>
      <p:pic>
        <p:nvPicPr>
          <p:cNvPr id="6" name="Content Placeholder 5">
            <a:extLst>
              <a:ext uri="{FF2B5EF4-FFF2-40B4-BE49-F238E27FC236}">
                <a16:creationId xmlns:a16="http://schemas.microsoft.com/office/drawing/2014/main" id="{63087339-07C5-4DD5-926F-50540A6CFAE7}"/>
              </a:ext>
            </a:extLst>
          </p:cNvPr>
          <p:cNvPicPr>
            <a:picLocks noGrp="1" noChangeAspect="1"/>
          </p:cNvPicPr>
          <p:nvPr>
            <p:ph sz="half" idx="2"/>
          </p:nvPr>
        </p:nvPicPr>
        <p:blipFill>
          <a:blip r:embed="rId2"/>
          <a:stretch>
            <a:fillRect/>
          </a:stretch>
        </p:blipFill>
        <p:spPr>
          <a:xfrm>
            <a:off x="6524625" y="1099930"/>
            <a:ext cx="5667375" cy="5758070"/>
          </a:xfrm>
        </p:spPr>
      </p:pic>
    </p:spTree>
    <p:extLst>
      <p:ext uri="{BB962C8B-B14F-4D97-AF65-F5344CB8AC3E}">
        <p14:creationId xmlns:p14="http://schemas.microsoft.com/office/powerpoint/2010/main" val="252697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3C91-93B0-41BC-9A70-064EFD0CC15C}"/>
              </a:ext>
            </a:extLst>
          </p:cNvPr>
          <p:cNvSpPr>
            <a:spLocks noGrp="1"/>
          </p:cNvSpPr>
          <p:nvPr>
            <p:ph type="title"/>
          </p:nvPr>
        </p:nvSpPr>
        <p:spPr>
          <a:xfrm>
            <a:off x="1371600" y="145774"/>
            <a:ext cx="9601200" cy="344556"/>
          </a:xfrm>
        </p:spPr>
        <p:txBody>
          <a:bodyPr>
            <a:normAutofit fontScale="90000"/>
          </a:bodyPr>
          <a:lstStyle/>
          <a:p>
            <a:endParaRPr lang="en-US" dirty="0"/>
          </a:p>
        </p:txBody>
      </p:sp>
      <p:pic>
        <p:nvPicPr>
          <p:cNvPr id="7" name="Content Placeholder 6">
            <a:extLst>
              <a:ext uri="{FF2B5EF4-FFF2-40B4-BE49-F238E27FC236}">
                <a16:creationId xmlns:a16="http://schemas.microsoft.com/office/drawing/2014/main" id="{7FEA4D7C-A224-41D0-886C-67D476766755}"/>
              </a:ext>
            </a:extLst>
          </p:cNvPr>
          <p:cNvPicPr>
            <a:picLocks noGrp="1" noChangeAspect="1"/>
          </p:cNvPicPr>
          <p:nvPr>
            <p:ph idx="1"/>
          </p:nvPr>
        </p:nvPicPr>
        <p:blipFill>
          <a:blip r:embed="rId2"/>
          <a:stretch>
            <a:fillRect/>
          </a:stretch>
        </p:blipFill>
        <p:spPr>
          <a:xfrm>
            <a:off x="781878" y="145774"/>
            <a:ext cx="11410122" cy="6712226"/>
          </a:xfrm>
        </p:spPr>
      </p:pic>
    </p:spTree>
    <p:extLst>
      <p:ext uri="{BB962C8B-B14F-4D97-AF65-F5344CB8AC3E}">
        <p14:creationId xmlns:p14="http://schemas.microsoft.com/office/powerpoint/2010/main" val="3253099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3C36-52DA-4810-82D1-1F6A2BC97534}"/>
              </a:ext>
            </a:extLst>
          </p:cNvPr>
          <p:cNvSpPr>
            <a:spLocks noGrp="1"/>
          </p:cNvSpPr>
          <p:nvPr>
            <p:ph type="title"/>
          </p:nvPr>
        </p:nvSpPr>
        <p:spPr>
          <a:xfrm>
            <a:off x="1371600" y="92765"/>
            <a:ext cx="9601200" cy="897835"/>
          </a:xfrm>
        </p:spPr>
        <p:txBody>
          <a:bodyPr/>
          <a:lstStyle/>
          <a:p>
            <a:r>
              <a:rPr lang="en-US" dirty="0"/>
              <a:t>               </a:t>
            </a:r>
            <a:r>
              <a:rPr lang="en-US" b="1" u="sng" dirty="0">
                <a:solidFill>
                  <a:srgbClr val="7030A0"/>
                </a:solidFill>
              </a:rPr>
              <a:t>Fordism and Post Fordism</a:t>
            </a:r>
          </a:p>
        </p:txBody>
      </p:sp>
      <p:pic>
        <p:nvPicPr>
          <p:cNvPr id="6" name="Content Placeholder 5">
            <a:extLst>
              <a:ext uri="{FF2B5EF4-FFF2-40B4-BE49-F238E27FC236}">
                <a16:creationId xmlns:a16="http://schemas.microsoft.com/office/drawing/2014/main" id="{7788A149-9C7C-4DA8-BA0B-0483FA0CCFDB}"/>
              </a:ext>
            </a:extLst>
          </p:cNvPr>
          <p:cNvPicPr>
            <a:picLocks noGrp="1" noChangeAspect="1"/>
          </p:cNvPicPr>
          <p:nvPr>
            <p:ph sz="half" idx="1"/>
          </p:nvPr>
        </p:nvPicPr>
        <p:blipFill>
          <a:blip r:embed="rId2"/>
          <a:stretch>
            <a:fillRect/>
          </a:stretch>
        </p:blipFill>
        <p:spPr>
          <a:xfrm>
            <a:off x="781878" y="848139"/>
            <a:ext cx="5561358" cy="5738191"/>
          </a:xfrm>
        </p:spPr>
      </p:pic>
      <p:pic>
        <p:nvPicPr>
          <p:cNvPr id="8" name="Content Placeholder 7">
            <a:extLst>
              <a:ext uri="{FF2B5EF4-FFF2-40B4-BE49-F238E27FC236}">
                <a16:creationId xmlns:a16="http://schemas.microsoft.com/office/drawing/2014/main" id="{B4697106-B13C-4263-8DB5-0FE9E5742BED}"/>
              </a:ext>
            </a:extLst>
          </p:cNvPr>
          <p:cNvPicPr>
            <a:picLocks noGrp="1" noChangeAspect="1"/>
          </p:cNvPicPr>
          <p:nvPr>
            <p:ph sz="half" idx="2"/>
          </p:nvPr>
        </p:nvPicPr>
        <p:blipFill>
          <a:blip r:embed="rId3"/>
          <a:stretch>
            <a:fillRect/>
          </a:stretch>
        </p:blipFill>
        <p:spPr>
          <a:xfrm>
            <a:off x="6524625" y="1099931"/>
            <a:ext cx="5561358" cy="5665304"/>
          </a:xfrm>
        </p:spPr>
      </p:pic>
    </p:spTree>
    <p:extLst>
      <p:ext uri="{BB962C8B-B14F-4D97-AF65-F5344CB8AC3E}">
        <p14:creationId xmlns:p14="http://schemas.microsoft.com/office/powerpoint/2010/main" val="3522148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DEDB3-7EBD-422D-92D8-CF8C60759CD0}"/>
              </a:ext>
            </a:extLst>
          </p:cNvPr>
          <p:cNvSpPr>
            <a:spLocks noGrp="1"/>
          </p:cNvSpPr>
          <p:nvPr>
            <p:ph type="title"/>
          </p:nvPr>
        </p:nvSpPr>
        <p:spPr>
          <a:xfrm>
            <a:off x="821635" y="0"/>
            <a:ext cx="11277599" cy="662609"/>
          </a:xfrm>
        </p:spPr>
        <p:txBody>
          <a:bodyPr>
            <a:normAutofit fontScale="90000"/>
          </a:bodyPr>
          <a:lstStyle/>
          <a:p>
            <a:r>
              <a:rPr lang="en-US" dirty="0"/>
              <a:t>                        </a:t>
            </a:r>
            <a:r>
              <a:rPr lang="en-US" b="1" u="sng" dirty="0">
                <a:solidFill>
                  <a:srgbClr val="C00000"/>
                </a:solidFill>
              </a:rPr>
              <a:t>Industrial Regions:</a:t>
            </a:r>
          </a:p>
        </p:txBody>
      </p:sp>
      <p:sp>
        <p:nvSpPr>
          <p:cNvPr id="3" name="Content Placeholder 2">
            <a:extLst>
              <a:ext uri="{FF2B5EF4-FFF2-40B4-BE49-F238E27FC236}">
                <a16:creationId xmlns:a16="http://schemas.microsoft.com/office/drawing/2014/main" id="{50339559-4559-45FE-8220-A4B22A05E1AC}"/>
              </a:ext>
            </a:extLst>
          </p:cNvPr>
          <p:cNvSpPr>
            <a:spLocks noGrp="1"/>
          </p:cNvSpPr>
          <p:nvPr>
            <p:ph sz="half" idx="1"/>
          </p:nvPr>
        </p:nvSpPr>
        <p:spPr>
          <a:xfrm>
            <a:off x="821635" y="808383"/>
            <a:ext cx="5274365" cy="6049617"/>
          </a:xfrm>
        </p:spPr>
        <p:txBody>
          <a:bodyPr>
            <a:normAutofit fontScale="92500" lnSpcReduction="20000"/>
          </a:bodyPr>
          <a:lstStyle/>
          <a:p>
            <a:r>
              <a:rPr lang="en-US" b="1" dirty="0"/>
              <a:t>The Industrial Revolution involved a series of improvements that transformed manufacturing. Most of the improvements occurred first in the United Kingdom</a:t>
            </a:r>
          </a:p>
          <a:p>
            <a:r>
              <a:rPr lang="en-US" b="1" dirty="0"/>
              <a:t>Industry depends on access to abundant and affordable suppliers of fossil fuels</a:t>
            </a:r>
          </a:p>
          <a:p>
            <a:r>
              <a:rPr lang="en-US" b="1" dirty="0"/>
              <a:t>The world’s three principal industrial regions are: </a:t>
            </a:r>
          </a:p>
          <a:p>
            <a:r>
              <a:rPr lang="en-US" b="1" u="sng" dirty="0">
                <a:solidFill>
                  <a:srgbClr val="0070C0"/>
                </a:solidFill>
              </a:rPr>
              <a:t>Europe</a:t>
            </a:r>
            <a:r>
              <a:rPr lang="en-US" b="1" dirty="0">
                <a:solidFill>
                  <a:srgbClr val="0070C0"/>
                </a:solidFill>
              </a:rPr>
              <a:t>: the first region to industrialize with numerous industrial centers competing with each other for supremacy</a:t>
            </a:r>
            <a:r>
              <a:rPr lang="en-US" b="1" dirty="0"/>
              <a:t>, </a:t>
            </a:r>
          </a:p>
          <a:p>
            <a:r>
              <a:rPr lang="en-US" b="1" u="sng" dirty="0">
                <a:solidFill>
                  <a:srgbClr val="FF3300"/>
                </a:solidFill>
              </a:rPr>
              <a:t>North America</a:t>
            </a:r>
            <a:r>
              <a:rPr lang="en-US" b="1" dirty="0">
                <a:solidFill>
                  <a:srgbClr val="FF3300"/>
                </a:solidFill>
              </a:rPr>
              <a:t>: Arriving a bit later than in Europe but grew much faster in the 19</a:t>
            </a:r>
            <a:r>
              <a:rPr lang="en-US" b="1" baseline="30000" dirty="0">
                <a:solidFill>
                  <a:srgbClr val="FF3300"/>
                </a:solidFill>
              </a:rPr>
              <a:t>th</a:t>
            </a:r>
            <a:r>
              <a:rPr lang="en-US" b="1" dirty="0">
                <a:solidFill>
                  <a:srgbClr val="FF3300"/>
                </a:solidFill>
              </a:rPr>
              <a:t> century but highly concentrated in the northeast and southeastern Canada. In recent years moving to the south because of lower wages and the difficulty for unions to organize</a:t>
            </a:r>
          </a:p>
          <a:p>
            <a:r>
              <a:rPr lang="en-US" b="1" dirty="0"/>
              <a:t> </a:t>
            </a:r>
            <a:r>
              <a:rPr lang="en-US" b="1" u="sng" dirty="0">
                <a:solidFill>
                  <a:srgbClr val="00B050"/>
                </a:solidFill>
              </a:rPr>
              <a:t>East Asia</a:t>
            </a:r>
            <a:r>
              <a:rPr lang="en-US" b="1" dirty="0">
                <a:solidFill>
                  <a:srgbClr val="00B050"/>
                </a:solidFill>
              </a:rPr>
              <a:t>: becomes an important industrial region in the second half of the 20</a:t>
            </a:r>
            <a:r>
              <a:rPr lang="en-US" b="1" baseline="30000" dirty="0">
                <a:solidFill>
                  <a:srgbClr val="00B050"/>
                </a:solidFill>
              </a:rPr>
              <a:t>th</a:t>
            </a:r>
            <a:r>
              <a:rPr lang="en-US" b="1" dirty="0">
                <a:solidFill>
                  <a:srgbClr val="00B050"/>
                </a:solidFill>
              </a:rPr>
              <a:t> century with China leading the world in manufacturing</a:t>
            </a:r>
          </a:p>
          <a:p>
            <a:r>
              <a:rPr lang="en-US" b="1" dirty="0">
                <a:solidFill>
                  <a:srgbClr val="000066"/>
                </a:solidFill>
              </a:rPr>
              <a:t>Four countries account for ½ of the world’s industrial output: China, United States, Japan and Germany                                         </a:t>
            </a:r>
          </a:p>
        </p:txBody>
      </p:sp>
      <p:pic>
        <p:nvPicPr>
          <p:cNvPr id="6" name="Content Placeholder 5">
            <a:extLst>
              <a:ext uri="{FF2B5EF4-FFF2-40B4-BE49-F238E27FC236}">
                <a16:creationId xmlns:a16="http://schemas.microsoft.com/office/drawing/2014/main" id="{A1CB3F35-743B-420E-B370-54BB79EC7D6B}"/>
              </a:ext>
            </a:extLst>
          </p:cNvPr>
          <p:cNvPicPr>
            <a:picLocks noGrp="1" noChangeAspect="1"/>
          </p:cNvPicPr>
          <p:nvPr>
            <p:ph sz="half" idx="2"/>
          </p:nvPr>
        </p:nvPicPr>
        <p:blipFill>
          <a:blip r:embed="rId2"/>
          <a:stretch>
            <a:fillRect/>
          </a:stretch>
        </p:blipFill>
        <p:spPr>
          <a:xfrm>
            <a:off x="6202017" y="914400"/>
            <a:ext cx="5897908" cy="5943600"/>
          </a:xfrm>
        </p:spPr>
      </p:pic>
    </p:spTree>
    <p:extLst>
      <p:ext uri="{BB962C8B-B14F-4D97-AF65-F5344CB8AC3E}">
        <p14:creationId xmlns:p14="http://schemas.microsoft.com/office/powerpoint/2010/main" val="114611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D67D-2B9E-4AA4-A2DF-446C37818BE1}"/>
              </a:ext>
            </a:extLst>
          </p:cNvPr>
          <p:cNvSpPr>
            <a:spLocks noGrp="1"/>
          </p:cNvSpPr>
          <p:nvPr>
            <p:ph type="title"/>
          </p:nvPr>
        </p:nvSpPr>
        <p:spPr>
          <a:xfrm>
            <a:off x="1371600" y="0"/>
            <a:ext cx="9601200" cy="861391"/>
          </a:xfrm>
        </p:spPr>
        <p:txBody>
          <a:bodyPr/>
          <a:lstStyle/>
          <a:p>
            <a:r>
              <a:rPr lang="en-US" dirty="0"/>
              <a:t>               </a:t>
            </a:r>
            <a:r>
              <a:rPr lang="en-US" b="1" u="sng" dirty="0">
                <a:solidFill>
                  <a:srgbClr val="C00000"/>
                </a:solidFill>
              </a:rPr>
              <a:t>Other Industrial regions </a:t>
            </a:r>
          </a:p>
        </p:txBody>
      </p:sp>
      <p:sp>
        <p:nvSpPr>
          <p:cNvPr id="3" name="Content Placeholder 2">
            <a:extLst>
              <a:ext uri="{FF2B5EF4-FFF2-40B4-BE49-F238E27FC236}">
                <a16:creationId xmlns:a16="http://schemas.microsoft.com/office/drawing/2014/main" id="{F5916185-69D9-42CA-AA0B-4974DF7D085A}"/>
              </a:ext>
            </a:extLst>
          </p:cNvPr>
          <p:cNvSpPr>
            <a:spLocks noGrp="1"/>
          </p:cNvSpPr>
          <p:nvPr>
            <p:ph idx="1"/>
          </p:nvPr>
        </p:nvSpPr>
        <p:spPr>
          <a:xfrm>
            <a:off x="728870" y="861391"/>
            <a:ext cx="11463130" cy="5996609"/>
          </a:xfrm>
        </p:spPr>
        <p:txBody>
          <a:bodyPr/>
          <a:lstStyle/>
          <a:p>
            <a:r>
              <a:rPr lang="en-US" b="1" dirty="0">
                <a:solidFill>
                  <a:srgbClr val="002060"/>
                </a:solidFill>
              </a:rPr>
              <a:t>Rhine Ruhr Valley: Iron and steel manufacturing due to its proximity to coal fields</a:t>
            </a:r>
          </a:p>
          <a:p>
            <a:r>
              <a:rPr lang="en-US" b="1" dirty="0">
                <a:solidFill>
                  <a:srgbClr val="006600"/>
                </a:solidFill>
              </a:rPr>
              <a:t>Mid Rhine – Frankfurt is an financial and commercial center and transportation network. Stuttgart specializes in high value goods like synthetic fibers, dyes and pharmaceuticals </a:t>
            </a:r>
          </a:p>
          <a:p>
            <a:r>
              <a:rPr lang="en-US" b="1" dirty="0">
                <a:solidFill>
                  <a:srgbClr val="7030A0"/>
                </a:solidFill>
              </a:rPr>
              <a:t>Po Basin: textile industry due to low wage workers and access to inexpensive hydroelectric power</a:t>
            </a:r>
          </a:p>
          <a:p>
            <a:r>
              <a:rPr lang="en-US" b="1" dirty="0">
                <a:solidFill>
                  <a:srgbClr val="002060"/>
                </a:solidFill>
              </a:rPr>
              <a:t>Northeastern Spain Catalonia in Spain’s textile industry and motor vehicle paint</a:t>
            </a:r>
          </a:p>
          <a:p>
            <a:r>
              <a:rPr lang="en-US" b="1" dirty="0">
                <a:solidFill>
                  <a:srgbClr val="006600"/>
                </a:solidFill>
              </a:rPr>
              <a:t>Moscow: huge industrial region in the capital city</a:t>
            </a:r>
          </a:p>
          <a:p>
            <a:r>
              <a:rPr lang="en-US" b="1" dirty="0">
                <a:solidFill>
                  <a:srgbClr val="7030A0"/>
                </a:solidFill>
              </a:rPr>
              <a:t>St Petersburg specializes in ship building</a:t>
            </a:r>
          </a:p>
          <a:p>
            <a:r>
              <a:rPr lang="en-US" b="1" dirty="0">
                <a:solidFill>
                  <a:srgbClr val="002060"/>
                </a:solidFill>
              </a:rPr>
              <a:t>Urals: proximity minerals attracts steel, machinery and metal fabrication plants</a:t>
            </a:r>
          </a:p>
          <a:p>
            <a:r>
              <a:rPr lang="en-US" b="1" dirty="0">
                <a:solidFill>
                  <a:srgbClr val="006600"/>
                </a:solidFill>
              </a:rPr>
              <a:t>Volga: largest petroleum and natural gas fields and tons of minerals in the Ural mountain range</a:t>
            </a:r>
          </a:p>
          <a:p>
            <a:r>
              <a:rPr lang="en-US" b="1" dirty="0" err="1">
                <a:solidFill>
                  <a:srgbClr val="7030A0"/>
                </a:solidFill>
              </a:rPr>
              <a:t>Kusnetsk</a:t>
            </a:r>
            <a:r>
              <a:rPr lang="en-US" b="1" dirty="0">
                <a:solidFill>
                  <a:srgbClr val="7030A0"/>
                </a:solidFill>
              </a:rPr>
              <a:t>: large reserves of coal and iron ore supply the important manufacturing districts</a:t>
            </a:r>
          </a:p>
          <a:p>
            <a:r>
              <a:rPr lang="en-US" b="1" dirty="0" err="1">
                <a:solidFill>
                  <a:srgbClr val="002060"/>
                </a:solidFill>
              </a:rPr>
              <a:t>Dontesk</a:t>
            </a:r>
            <a:r>
              <a:rPr lang="en-US" b="1" dirty="0">
                <a:solidFill>
                  <a:srgbClr val="002060"/>
                </a:solidFill>
              </a:rPr>
              <a:t> one of the worlds largest coal reserves in Ukraine </a:t>
            </a:r>
          </a:p>
          <a:p>
            <a:r>
              <a:rPr lang="en-US" b="1" dirty="0">
                <a:solidFill>
                  <a:srgbClr val="006600"/>
                </a:solidFill>
              </a:rPr>
              <a:t>Silesia: growing industrial region due to  skilled labor but low wage workforce  and proximity to wealthy markets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92870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70753-AE2E-4274-B896-95BB772C7F76}"/>
              </a:ext>
            </a:extLst>
          </p:cNvPr>
          <p:cNvSpPr>
            <a:spLocks noGrp="1"/>
          </p:cNvSpPr>
          <p:nvPr>
            <p:ph type="title"/>
          </p:nvPr>
        </p:nvSpPr>
        <p:spPr>
          <a:xfrm>
            <a:off x="781878" y="0"/>
            <a:ext cx="11277600" cy="861391"/>
          </a:xfrm>
        </p:spPr>
        <p:txBody>
          <a:bodyPr>
            <a:normAutofit/>
          </a:bodyPr>
          <a:lstStyle/>
          <a:p>
            <a:r>
              <a:rPr lang="en-US" dirty="0"/>
              <a:t>               </a:t>
            </a:r>
            <a:r>
              <a:rPr lang="en-US" b="1" u="sng" dirty="0">
                <a:solidFill>
                  <a:srgbClr val="C00000"/>
                </a:solidFill>
              </a:rPr>
              <a:t>North America’s Industrial  Regions </a:t>
            </a:r>
          </a:p>
        </p:txBody>
      </p:sp>
      <p:sp>
        <p:nvSpPr>
          <p:cNvPr id="3" name="Content Placeholder 2">
            <a:extLst>
              <a:ext uri="{FF2B5EF4-FFF2-40B4-BE49-F238E27FC236}">
                <a16:creationId xmlns:a16="http://schemas.microsoft.com/office/drawing/2014/main" id="{1ED8FF70-31DE-4C99-8F9B-3BF81848F32C}"/>
              </a:ext>
            </a:extLst>
          </p:cNvPr>
          <p:cNvSpPr>
            <a:spLocks noGrp="1"/>
          </p:cNvSpPr>
          <p:nvPr>
            <p:ph sz="half" idx="1"/>
          </p:nvPr>
        </p:nvSpPr>
        <p:spPr>
          <a:xfrm>
            <a:off x="781878" y="980661"/>
            <a:ext cx="5314122" cy="5877339"/>
          </a:xfrm>
        </p:spPr>
        <p:txBody>
          <a:bodyPr>
            <a:normAutofit lnSpcReduction="10000"/>
          </a:bodyPr>
          <a:lstStyle/>
          <a:p>
            <a:r>
              <a:rPr lang="en-US" b="1" dirty="0">
                <a:solidFill>
                  <a:srgbClr val="000066"/>
                </a:solidFill>
              </a:rPr>
              <a:t>New England Cotton textile center early 19</a:t>
            </a:r>
            <a:r>
              <a:rPr lang="en-US" b="1" baseline="30000" dirty="0">
                <a:solidFill>
                  <a:srgbClr val="000066"/>
                </a:solidFill>
              </a:rPr>
              <a:t>th</a:t>
            </a:r>
            <a:r>
              <a:rPr lang="en-US" b="1" dirty="0">
                <a:solidFill>
                  <a:srgbClr val="000066"/>
                </a:solidFill>
              </a:rPr>
              <a:t> century</a:t>
            </a:r>
          </a:p>
          <a:p>
            <a:r>
              <a:rPr lang="en-US" b="1" dirty="0">
                <a:solidFill>
                  <a:srgbClr val="C00000"/>
                </a:solidFill>
              </a:rPr>
              <a:t>Middle Atlantic larges US market attracts industry that needs to be close to the consumer</a:t>
            </a:r>
          </a:p>
          <a:p>
            <a:r>
              <a:rPr lang="en-US" b="1" dirty="0">
                <a:solidFill>
                  <a:srgbClr val="000066"/>
                </a:solidFill>
              </a:rPr>
              <a:t>Mohawk Valley: industrial center takes advantage of inexpensive electricity for Niagara Falls</a:t>
            </a:r>
          </a:p>
          <a:p>
            <a:r>
              <a:rPr lang="en-US" b="1" dirty="0">
                <a:solidFill>
                  <a:srgbClr val="C00000"/>
                </a:solidFill>
              </a:rPr>
              <a:t>Pittsburg/Lake Erie leading steel production in the 19</a:t>
            </a:r>
            <a:r>
              <a:rPr lang="en-US" b="1" baseline="30000" dirty="0">
                <a:solidFill>
                  <a:srgbClr val="C00000"/>
                </a:solidFill>
              </a:rPr>
              <a:t>th</a:t>
            </a:r>
            <a:r>
              <a:rPr lang="en-US" b="1" dirty="0">
                <a:solidFill>
                  <a:srgbClr val="C00000"/>
                </a:solidFill>
              </a:rPr>
              <a:t> century to do proximity to Appalachian coal and iron ore</a:t>
            </a:r>
          </a:p>
          <a:p>
            <a:r>
              <a:rPr lang="en-US" b="1" dirty="0">
                <a:solidFill>
                  <a:srgbClr val="000066"/>
                </a:solidFill>
              </a:rPr>
              <a:t>Western Great lakes hub of transportation networks and now center of steel production</a:t>
            </a:r>
          </a:p>
          <a:p>
            <a:r>
              <a:rPr lang="en-US" b="1" dirty="0">
                <a:solidFill>
                  <a:srgbClr val="C00000"/>
                </a:solidFill>
              </a:rPr>
              <a:t>Southern California clothing, textile, furniture, food processing</a:t>
            </a:r>
          </a:p>
          <a:p>
            <a:r>
              <a:rPr lang="en-US" b="1" dirty="0">
                <a:solidFill>
                  <a:srgbClr val="000066"/>
                </a:solidFill>
              </a:rPr>
              <a:t>Southeastern Ontario Canadas largest industrial area because its close to US markets. Great Lakes, Niagara falls </a:t>
            </a:r>
          </a:p>
          <a:p>
            <a:endParaRPr lang="en-US" dirty="0"/>
          </a:p>
          <a:p>
            <a:endParaRPr lang="en-US" dirty="0"/>
          </a:p>
          <a:p>
            <a:endParaRPr lang="en-US" dirty="0"/>
          </a:p>
        </p:txBody>
      </p:sp>
      <p:pic>
        <p:nvPicPr>
          <p:cNvPr id="6" name="Content Placeholder 5">
            <a:extLst>
              <a:ext uri="{FF2B5EF4-FFF2-40B4-BE49-F238E27FC236}">
                <a16:creationId xmlns:a16="http://schemas.microsoft.com/office/drawing/2014/main" id="{FC4E61B3-3939-44DA-9047-21F5304D9ECC}"/>
              </a:ext>
            </a:extLst>
          </p:cNvPr>
          <p:cNvPicPr>
            <a:picLocks noGrp="1" noChangeAspect="1"/>
          </p:cNvPicPr>
          <p:nvPr>
            <p:ph sz="half" idx="2"/>
          </p:nvPr>
        </p:nvPicPr>
        <p:blipFill>
          <a:blip r:embed="rId2"/>
          <a:stretch>
            <a:fillRect/>
          </a:stretch>
        </p:blipFill>
        <p:spPr>
          <a:xfrm>
            <a:off x="6228522" y="861392"/>
            <a:ext cx="5830956" cy="5877338"/>
          </a:xfrm>
        </p:spPr>
      </p:pic>
    </p:spTree>
    <p:extLst>
      <p:ext uri="{BB962C8B-B14F-4D97-AF65-F5344CB8AC3E}">
        <p14:creationId xmlns:p14="http://schemas.microsoft.com/office/powerpoint/2010/main" val="416166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8700C-7D6D-455B-84F5-594FF66E8B82}"/>
              </a:ext>
            </a:extLst>
          </p:cNvPr>
          <p:cNvSpPr>
            <a:spLocks noGrp="1"/>
          </p:cNvSpPr>
          <p:nvPr>
            <p:ph type="title"/>
          </p:nvPr>
        </p:nvSpPr>
        <p:spPr>
          <a:xfrm>
            <a:off x="7474225" y="0"/>
            <a:ext cx="4717773" cy="768626"/>
          </a:xfrm>
        </p:spPr>
        <p:txBody>
          <a:bodyPr>
            <a:normAutofit fontScale="90000"/>
          </a:bodyPr>
          <a:lstStyle/>
          <a:p>
            <a:r>
              <a:rPr lang="en-US" dirty="0"/>
              <a:t> </a:t>
            </a:r>
            <a:r>
              <a:rPr lang="en-US" b="1" u="sng" dirty="0">
                <a:solidFill>
                  <a:srgbClr val="FF3300"/>
                </a:solidFill>
              </a:rPr>
              <a:t>A</a:t>
            </a:r>
            <a:r>
              <a:rPr lang="en-US" sz="3600" b="1" u="sng" dirty="0">
                <a:solidFill>
                  <a:srgbClr val="FF3300"/>
                </a:solidFill>
              </a:rPr>
              <a:t>sia’s Industrial Regions</a:t>
            </a:r>
          </a:p>
        </p:txBody>
      </p:sp>
      <p:pic>
        <p:nvPicPr>
          <p:cNvPr id="6" name="Content Placeholder 5">
            <a:extLst>
              <a:ext uri="{FF2B5EF4-FFF2-40B4-BE49-F238E27FC236}">
                <a16:creationId xmlns:a16="http://schemas.microsoft.com/office/drawing/2014/main" id="{37CB4A67-EA31-46F1-A572-133667C66DAB}"/>
              </a:ext>
            </a:extLst>
          </p:cNvPr>
          <p:cNvPicPr>
            <a:picLocks noGrp="1" noChangeAspect="1"/>
          </p:cNvPicPr>
          <p:nvPr>
            <p:ph sz="half" idx="1"/>
          </p:nvPr>
        </p:nvPicPr>
        <p:blipFill>
          <a:blip r:embed="rId2"/>
          <a:stretch>
            <a:fillRect/>
          </a:stretch>
        </p:blipFill>
        <p:spPr>
          <a:xfrm>
            <a:off x="821636" y="0"/>
            <a:ext cx="6652590" cy="6672469"/>
          </a:xfrm>
        </p:spPr>
      </p:pic>
      <p:sp>
        <p:nvSpPr>
          <p:cNvPr id="4" name="Content Placeholder 3">
            <a:extLst>
              <a:ext uri="{FF2B5EF4-FFF2-40B4-BE49-F238E27FC236}">
                <a16:creationId xmlns:a16="http://schemas.microsoft.com/office/drawing/2014/main" id="{C031DAE0-8ACE-4028-8E88-E84DEDF2C993}"/>
              </a:ext>
            </a:extLst>
          </p:cNvPr>
          <p:cNvSpPr>
            <a:spLocks noGrp="1"/>
          </p:cNvSpPr>
          <p:nvPr>
            <p:ph sz="half" idx="2"/>
          </p:nvPr>
        </p:nvSpPr>
        <p:spPr>
          <a:xfrm>
            <a:off x="7474226" y="768626"/>
            <a:ext cx="4717773" cy="6089373"/>
          </a:xfrm>
        </p:spPr>
        <p:txBody>
          <a:bodyPr/>
          <a:lstStyle/>
          <a:p>
            <a:r>
              <a:rPr lang="en-US" b="1" dirty="0">
                <a:solidFill>
                  <a:srgbClr val="006600"/>
                </a:solidFill>
              </a:rPr>
              <a:t>Japan became an industrial power in 1950’s and 60’s by producing goods sold in large quantities at cut rate prices to other countries</a:t>
            </a:r>
          </a:p>
          <a:p>
            <a:pPr marL="0" indent="0">
              <a:buNone/>
            </a:pPr>
            <a:endParaRPr lang="en-US" b="1" dirty="0"/>
          </a:p>
          <a:p>
            <a:r>
              <a:rPr lang="en-US" b="1" dirty="0">
                <a:solidFill>
                  <a:srgbClr val="FF3300"/>
                </a:solidFill>
              </a:rPr>
              <a:t>China: worlds largest supply of low cost labor, largest market for consumer products manufacturing on the east coast</a:t>
            </a:r>
          </a:p>
          <a:p>
            <a:pPr marL="0" indent="0">
              <a:buNone/>
            </a:pPr>
            <a:endParaRPr lang="en-US" b="1" dirty="0"/>
          </a:p>
          <a:p>
            <a:r>
              <a:rPr lang="en-US" b="1" dirty="0"/>
              <a:t> </a:t>
            </a:r>
            <a:r>
              <a:rPr lang="en-US" b="1" dirty="0">
                <a:solidFill>
                  <a:srgbClr val="006600"/>
                </a:solidFill>
              </a:rPr>
              <a:t>South Korea focused on  export oriented manufacturing, leading producer of ships</a:t>
            </a:r>
          </a:p>
        </p:txBody>
      </p:sp>
    </p:spTree>
    <p:extLst>
      <p:ext uri="{BB962C8B-B14F-4D97-AF65-F5344CB8AC3E}">
        <p14:creationId xmlns:p14="http://schemas.microsoft.com/office/powerpoint/2010/main" val="4200811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1D1F-A547-44D2-A942-E78DF68581C9}"/>
              </a:ext>
            </a:extLst>
          </p:cNvPr>
          <p:cNvSpPr>
            <a:spLocks noGrp="1"/>
          </p:cNvSpPr>
          <p:nvPr>
            <p:ph type="title"/>
          </p:nvPr>
        </p:nvSpPr>
        <p:spPr>
          <a:xfrm>
            <a:off x="1371600" y="119270"/>
            <a:ext cx="9601200" cy="715617"/>
          </a:xfrm>
        </p:spPr>
        <p:txBody>
          <a:bodyPr>
            <a:normAutofit fontScale="90000"/>
          </a:bodyPr>
          <a:lstStyle/>
          <a:p>
            <a:r>
              <a:rPr lang="en-US" b="1" u="sng">
                <a:solidFill>
                  <a:srgbClr val="3366FF"/>
                </a:solidFill>
              </a:rPr>
              <a:t>Capitalism </a:t>
            </a:r>
            <a:r>
              <a:rPr lang="en-US" sz="1200">
                <a:solidFill>
                  <a:srgbClr val="3366FF"/>
                </a:solidFill>
              </a:rPr>
              <a:t>crash course  </a:t>
            </a:r>
            <a:r>
              <a:rPr lang="en-US" sz="1200"/>
              <a:t>Crash Course Capitalism: </a:t>
            </a:r>
            <a:r>
              <a:rPr lang="en-US" sz="1200">
                <a:hlinkClick r:id="rId2"/>
              </a:rPr>
              <a:t>https://www.youtube.com/watch?v=B3u4EFTwprM</a:t>
            </a:r>
            <a:br>
              <a:rPr lang="en-US" sz="1200"/>
            </a:br>
            <a:br>
              <a:rPr lang="en-US" sz="1200"/>
            </a:br>
            <a:endParaRPr lang="en-US" sz="1200" dirty="0">
              <a:solidFill>
                <a:srgbClr val="3366FF"/>
              </a:solidFill>
            </a:endParaRPr>
          </a:p>
        </p:txBody>
      </p:sp>
      <p:pic>
        <p:nvPicPr>
          <p:cNvPr id="6" name="Content Placeholder 5">
            <a:extLst>
              <a:ext uri="{FF2B5EF4-FFF2-40B4-BE49-F238E27FC236}">
                <a16:creationId xmlns:a16="http://schemas.microsoft.com/office/drawing/2014/main" id="{2A6BCA0F-1E92-46E3-838E-6DA38049C4D2}"/>
              </a:ext>
            </a:extLst>
          </p:cNvPr>
          <p:cNvPicPr>
            <a:picLocks noGrp="1" noChangeAspect="1"/>
          </p:cNvPicPr>
          <p:nvPr>
            <p:ph sz="half" idx="1"/>
          </p:nvPr>
        </p:nvPicPr>
        <p:blipFill>
          <a:blip r:embed="rId3"/>
          <a:stretch>
            <a:fillRect/>
          </a:stretch>
        </p:blipFill>
        <p:spPr>
          <a:xfrm>
            <a:off x="795130" y="1232452"/>
            <a:ext cx="5300870" cy="5506278"/>
          </a:xfrm>
        </p:spPr>
      </p:pic>
      <p:pic>
        <p:nvPicPr>
          <p:cNvPr id="8" name="Content Placeholder 7">
            <a:extLst>
              <a:ext uri="{FF2B5EF4-FFF2-40B4-BE49-F238E27FC236}">
                <a16:creationId xmlns:a16="http://schemas.microsoft.com/office/drawing/2014/main" id="{012955A5-3263-4829-B4E5-4DAD6C307D60}"/>
              </a:ext>
            </a:extLst>
          </p:cNvPr>
          <p:cNvPicPr>
            <a:picLocks noGrp="1" noChangeAspect="1"/>
          </p:cNvPicPr>
          <p:nvPr>
            <p:ph sz="half" idx="2"/>
          </p:nvPr>
        </p:nvPicPr>
        <p:blipFill>
          <a:blip r:embed="rId4"/>
          <a:stretch>
            <a:fillRect/>
          </a:stretch>
        </p:blipFill>
        <p:spPr>
          <a:xfrm>
            <a:off x="6188765" y="1232451"/>
            <a:ext cx="6003235" cy="5506277"/>
          </a:xfrm>
        </p:spPr>
      </p:pic>
    </p:spTree>
    <p:extLst>
      <p:ext uri="{BB962C8B-B14F-4D97-AF65-F5344CB8AC3E}">
        <p14:creationId xmlns:p14="http://schemas.microsoft.com/office/powerpoint/2010/main" val="198028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B5629-2AB0-41E3-8D41-560EA01EA5B9}"/>
              </a:ext>
            </a:extLst>
          </p:cNvPr>
          <p:cNvSpPr>
            <a:spLocks noGrp="1"/>
          </p:cNvSpPr>
          <p:nvPr>
            <p:ph type="title"/>
          </p:nvPr>
        </p:nvSpPr>
        <p:spPr>
          <a:xfrm>
            <a:off x="808383" y="0"/>
            <a:ext cx="11383617" cy="834887"/>
          </a:xfrm>
        </p:spPr>
        <p:txBody>
          <a:bodyPr>
            <a:normAutofit/>
          </a:bodyPr>
          <a:lstStyle/>
          <a:p>
            <a:r>
              <a:rPr lang="en-US" sz="4000" b="1" u="sng" dirty="0">
                <a:solidFill>
                  <a:srgbClr val="FF3300"/>
                </a:solidFill>
              </a:rPr>
              <a:t>Unit 6: Industrialization and Economic Development</a:t>
            </a:r>
          </a:p>
        </p:txBody>
      </p:sp>
      <p:pic>
        <p:nvPicPr>
          <p:cNvPr id="5" name="Content Placeholder 4">
            <a:extLst>
              <a:ext uri="{FF2B5EF4-FFF2-40B4-BE49-F238E27FC236}">
                <a16:creationId xmlns:a16="http://schemas.microsoft.com/office/drawing/2014/main" id="{097EB7DF-F3F2-492C-AAA5-6FAFE3B0D029}"/>
              </a:ext>
            </a:extLst>
          </p:cNvPr>
          <p:cNvPicPr>
            <a:picLocks noGrp="1" noChangeAspect="1"/>
          </p:cNvPicPr>
          <p:nvPr>
            <p:ph idx="1"/>
          </p:nvPr>
        </p:nvPicPr>
        <p:blipFill>
          <a:blip r:embed="rId2"/>
          <a:stretch>
            <a:fillRect/>
          </a:stretch>
        </p:blipFill>
        <p:spPr>
          <a:xfrm>
            <a:off x="808383" y="834888"/>
            <a:ext cx="11277600" cy="6023112"/>
          </a:xfrm>
        </p:spPr>
      </p:pic>
    </p:spTree>
    <p:extLst>
      <p:ext uri="{BB962C8B-B14F-4D97-AF65-F5344CB8AC3E}">
        <p14:creationId xmlns:p14="http://schemas.microsoft.com/office/powerpoint/2010/main" val="1014993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73CC2-278B-43C2-98FB-05C23625944B}"/>
              </a:ext>
            </a:extLst>
          </p:cNvPr>
          <p:cNvSpPr>
            <a:spLocks noGrp="1"/>
          </p:cNvSpPr>
          <p:nvPr>
            <p:ph type="title"/>
          </p:nvPr>
        </p:nvSpPr>
        <p:spPr>
          <a:xfrm>
            <a:off x="821635" y="106017"/>
            <a:ext cx="11370365" cy="993913"/>
          </a:xfrm>
        </p:spPr>
        <p:txBody>
          <a:bodyPr/>
          <a:lstStyle/>
          <a:p>
            <a:r>
              <a:rPr lang="en-US" b="1" u="sng" dirty="0">
                <a:solidFill>
                  <a:srgbClr val="FF3300"/>
                </a:solidFill>
              </a:rPr>
              <a:t>Why are Industries located where they are?</a:t>
            </a:r>
          </a:p>
        </p:txBody>
      </p:sp>
      <p:pic>
        <p:nvPicPr>
          <p:cNvPr id="6" name="Content Placeholder 5">
            <a:extLst>
              <a:ext uri="{FF2B5EF4-FFF2-40B4-BE49-F238E27FC236}">
                <a16:creationId xmlns:a16="http://schemas.microsoft.com/office/drawing/2014/main" id="{A48D3306-5CFB-4069-88A6-1071C2FF7AD4}"/>
              </a:ext>
            </a:extLst>
          </p:cNvPr>
          <p:cNvPicPr>
            <a:picLocks noGrp="1" noChangeAspect="1"/>
          </p:cNvPicPr>
          <p:nvPr>
            <p:ph sz="half" idx="1"/>
          </p:nvPr>
        </p:nvPicPr>
        <p:blipFill>
          <a:blip r:embed="rId2"/>
          <a:stretch>
            <a:fillRect/>
          </a:stretch>
        </p:blipFill>
        <p:spPr>
          <a:xfrm>
            <a:off x="822325" y="1099930"/>
            <a:ext cx="4997450" cy="5652053"/>
          </a:xfrm>
        </p:spPr>
      </p:pic>
      <p:pic>
        <p:nvPicPr>
          <p:cNvPr id="8" name="Content Placeholder 7">
            <a:extLst>
              <a:ext uri="{FF2B5EF4-FFF2-40B4-BE49-F238E27FC236}">
                <a16:creationId xmlns:a16="http://schemas.microsoft.com/office/drawing/2014/main" id="{51A113F6-0B93-480A-971F-590A2DE8A15C}"/>
              </a:ext>
            </a:extLst>
          </p:cNvPr>
          <p:cNvPicPr>
            <a:picLocks noGrp="1" noChangeAspect="1"/>
          </p:cNvPicPr>
          <p:nvPr>
            <p:ph sz="half" idx="2"/>
          </p:nvPr>
        </p:nvPicPr>
        <p:blipFill>
          <a:blip r:embed="rId3"/>
          <a:stretch>
            <a:fillRect/>
          </a:stretch>
        </p:blipFill>
        <p:spPr>
          <a:xfrm>
            <a:off x="5923723" y="1099930"/>
            <a:ext cx="6268278" cy="5652053"/>
          </a:xfrm>
        </p:spPr>
      </p:pic>
    </p:spTree>
    <p:extLst>
      <p:ext uri="{BB962C8B-B14F-4D97-AF65-F5344CB8AC3E}">
        <p14:creationId xmlns:p14="http://schemas.microsoft.com/office/powerpoint/2010/main" val="1912754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61B5-9F0E-478F-B962-19B6B4E386BA}"/>
              </a:ext>
            </a:extLst>
          </p:cNvPr>
          <p:cNvSpPr>
            <a:spLocks noGrp="1"/>
          </p:cNvSpPr>
          <p:nvPr>
            <p:ph type="title"/>
          </p:nvPr>
        </p:nvSpPr>
        <p:spPr>
          <a:xfrm>
            <a:off x="1371600" y="92765"/>
            <a:ext cx="9601200" cy="897835"/>
          </a:xfrm>
        </p:spPr>
        <p:txBody>
          <a:bodyPr/>
          <a:lstStyle/>
          <a:p>
            <a:r>
              <a:rPr lang="en-US" dirty="0"/>
              <a:t>                 </a:t>
            </a:r>
            <a:r>
              <a:rPr lang="en-US" b="1" u="sng" dirty="0">
                <a:solidFill>
                  <a:srgbClr val="FF6600"/>
                </a:solidFill>
              </a:rPr>
              <a:t>Situation Factors</a:t>
            </a:r>
          </a:p>
        </p:txBody>
      </p:sp>
      <p:pic>
        <p:nvPicPr>
          <p:cNvPr id="10" name="Content Placeholder 9">
            <a:extLst>
              <a:ext uri="{FF2B5EF4-FFF2-40B4-BE49-F238E27FC236}">
                <a16:creationId xmlns:a16="http://schemas.microsoft.com/office/drawing/2014/main" id="{FE0760D9-34C1-4B1C-91E1-031AD1F89336}"/>
              </a:ext>
            </a:extLst>
          </p:cNvPr>
          <p:cNvPicPr>
            <a:picLocks noGrp="1" noChangeAspect="1"/>
          </p:cNvPicPr>
          <p:nvPr>
            <p:ph sz="half" idx="1"/>
          </p:nvPr>
        </p:nvPicPr>
        <p:blipFill>
          <a:blip r:embed="rId2"/>
          <a:stretch>
            <a:fillRect/>
          </a:stretch>
        </p:blipFill>
        <p:spPr>
          <a:xfrm>
            <a:off x="662610" y="990600"/>
            <a:ext cx="5565912" cy="6920948"/>
          </a:xfrm>
        </p:spPr>
      </p:pic>
      <p:pic>
        <p:nvPicPr>
          <p:cNvPr id="14" name="Content Placeholder 13">
            <a:extLst>
              <a:ext uri="{FF2B5EF4-FFF2-40B4-BE49-F238E27FC236}">
                <a16:creationId xmlns:a16="http://schemas.microsoft.com/office/drawing/2014/main" id="{BBF50BE0-B108-44C8-A428-A5A02ACB9AFF}"/>
              </a:ext>
            </a:extLst>
          </p:cNvPr>
          <p:cNvPicPr>
            <a:picLocks noGrp="1" noChangeAspect="1"/>
          </p:cNvPicPr>
          <p:nvPr>
            <p:ph sz="half" idx="2"/>
          </p:nvPr>
        </p:nvPicPr>
        <p:blipFill>
          <a:blip r:embed="rId3"/>
          <a:stretch>
            <a:fillRect/>
          </a:stretch>
        </p:blipFill>
        <p:spPr>
          <a:xfrm>
            <a:off x="6228522" y="990600"/>
            <a:ext cx="5963478" cy="5774634"/>
          </a:xfrm>
        </p:spPr>
      </p:pic>
    </p:spTree>
    <p:extLst>
      <p:ext uri="{BB962C8B-B14F-4D97-AF65-F5344CB8AC3E}">
        <p14:creationId xmlns:p14="http://schemas.microsoft.com/office/powerpoint/2010/main" val="4117682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E4277-2D36-4ED5-ACA5-BFD9E9C596DE}"/>
              </a:ext>
            </a:extLst>
          </p:cNvPr>
          <p:cNvSpPr>
            <a:spLocks noGrp="1"/>
          </p:cNvSpPr>
          <p:nvPr>
            <p:ph type="title"/>
          </p:nvPr>
        </p:nvSpPr>
        <p:spPr>
          <a:xfrm>
            <a:off x="1371600" y="0"/>
            <a:ext cx="9601200" cy="834887"/>
          </a:xfrm>
        </p:spPr>
        <p:txBody>
          <a:bodyPr/>
          <a:lstStyle/>
          <a:p>
            <a:endParaRPr lang="en-US" dirty="0"/>
          </a:p>
        </p:txBody>
      </p:sp>
      <p:pic>
        <p:nvPicPr>
          <p:cNvPr id="8" name="Content Placeholder 7">
            <a:extLst>
              <a:ext uri="{FF2B5EF4-FFF2-40B4-BE49-F238E27FC236}">
                <a16:creationId xmlns:a16="http://schemas.microsoft.com/office/drawing/2014/main" id="{71261CFB-704C-4538-881A-EB8D5B6E169B}"/>
              </a:ext>
            </a:extLst>
          </p:cNvPr>
          <p:cNvPicPr>
            <a:picLocks noGrp="1" noChangeAspect="1"/>
          </p:cNvPicPr>
          <p:nvPr>
            <p:ph sz="half" idx="1"/>
          </p:nvPr>
        </p:nvPicPr>
        <p:blipFill>
          <a:blip r:embed="rId2"/>
          <a:stretch>
            <a:fillRect/>
          </a:stretch>
        </p:blipFill>
        <p:spPr>
          <a:xfrm>
            <a:off x="715617" y="0"/>
            <a:ext cx="5809007" cy="6758609"/>
          </a:xfrm>
        </p:spPr>
      </p:pic>
      <p:pic>
        <p:nvPicPr>
          <p:cNvPr id="6" name="Content Placeholder 5">
            <a:extLst>
              <a:ext uri="{FF2B5EF4-FFF2-40B4-BE49-F238E27FC236}">
                <a16:creationId xmlns:a16="http://schemas.microsoft.com/office/drawing/2014/main" id="{0F51BB4F-3979-41A1-BAF8-B1B08D9E4E51}"/>
              </a:ext>
            </a:extLst>
          </p:cNvPr>
          <p:cNvPicPr>
            <a:picLocks noGrp="1" noChangeAspect="1"/>
          </p:cNvPicPr>
          <p:nvPr>
            <p:ph sz="half" idx="2"/>
          </p:nvPr>
        </p:nvPicPr>
        <p:blipFill>
          <a:blip r:embed="rId3"/>
          <a:stretch>
            <a:fillRect/>
          </a:stretch>
        </p:blipFill>
        <p:spPr>
          <a:xfrm>
            <a:off x="6524625" y="0"/>
            <a:ext cx="5561358" cy="6858000"/>
          </a:xfrm>
        </p:spPr>
      </p:pic>
    </p:spTree>
    <p:extLst>
      <p:ext uri="{BB962C8B-B14F-4D97-AF65-F5344CB8AC3E}">
        <p14:creationId xmlns:p14="http://schemas.microsoft.com/office/powerpoint/2010/main" val="3634382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26766-0D6F-4731-870B-DEF5D443829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5F427AF-3DAB-4619-BFBF-EA4AD1F86C1D}"/>
              </a:ext>
            </a:extLst>
          </p:cNvPr>
          <p:cNvPicPr>
            <a:picLocks noGrp="1" noChangeAspect="1"/>
          </p:cNvPicPr>
          <p:nvPr>
            <p:ph sz="half" idx="1"/>
          </p:nvPr>
        </p:nvPicPr>
        <p:blipFill>
          <a:blip r:embed="rId2"/>
          <a:stretch>
            <a:fillRect/>
          </a:stretch>
        </p:blipFill>
        <p:spPr>
          <a:xfrm>
            <a:off x="702365" y="0"/>
            <a:ext cx="5393633" cy="6858000"/>
          </a:xfrm>
        </p:spPr>
      </p:pic>
      <p:pic>
        <p:nvPicPr>
          <p:cNvPr id="8" name="Content Placeholder 7">
            <a:extLst>
              <a:ext uri="{FF2B5EF4-FFF2-40B4-BE49-F238E27FC236}">
                <a16:creationId xmlns:a16="http://schemas.microsoft.com/office/drawing/2014/main" id="{CE3F78D4-BAD2-452D-8510-12E3D9EA8916}"/>
              </a:ext>
            </a:extLst>
          </p:cNvPr>
          <p:cNvPicPr>
            <a:picLocks noGrp="1" noChangeAspect="1"/>
          </p:cNvPicPr>
          <p:nvPr>
            <p:ph sz="half" idx="2"/>
          </p:nvPr>
        </p:nvPicPr>
        <p:blipFill>
          <a:blip r:embed="rId3"/>
          <a:stretch>
            <a:fillRect/>
          </a:stretch>
        </p:blipFill>
        <p:spPr>
          <a:xfrm>
            <a:off x="6095999" y="0"/>
            <a:ext cx="6096001" cy="6858000"/>
          </a:xfrm>
        </p:spPr>
      </p:pic>
    </p:spTree>
    <p:extLst>
      <p:ext uri="{BB962C8B-B14F-4D97-AF65-F5344CB8AC3E}">
        <p14:creationId xmlns:p14="http://schemas.microsoft.com/office/powerpoint/2010/main" val="1116063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BCFC3-DEF9-41B6-A46B-2AAD7CE85112}"/>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C8ECD199-ABD6-4D4D-B166-16092D915D8B}"/>
              </a:ext>
            </a:extLst>
          </p:cNvPr>
          <p:cNvPicPr>
            <a:picLocks noGrp="1" noChangeAspect="1"/>
          </p:cNvPicPr>
          <p:nvPr>
            <p:ph sz="half" idx="1"/>
          </p:nvPr>
        </p:nvPicPr>
        <p:blipFill>
          <a:blip r:embed="rId2"/>
          <a:stretch>
            <a:fillRect/>
          </a:stretch>
        </p:blipFill>
        <p:spPr>
          <a:xfrm>
            <a:off x="768626" y="0"/>
            <a:ext cx="5051149" cy="6858000"/>
          </a:xfrm>
        </p:spPr>
      </p:pic>
      <p:pic>
        <p:nvPicPr>
          <p:cNvPr id="12" name="Content Placeholder 11">
            <a:extLst>
              <a:ext uri="{FF2B5EF4-FFF2-40B4-BE49-F238E27FC236}">
                <a16:creationId xmlns:a16="http://schemas.microsoft.com/office/drawing/2014/main" id="{F824F317-7009-41DA-A9FC-806547C344BA}"/>
              </a:ext>
            </a:extLst>
          </p:cNvPr>
          <p:cNvPicPr>
            <a:picLocks noGrp="1" noChangeAspect="1"/>
          </p:cNvPicPr>
          <p:nvPr>
            <p:ph sz="half" idx="2"/>
          </p:nvPr>
        </p:nvPicPr>
        <p:blipFill>
          <a:blip r:embed="rId3"/>
          <a:stretch>
            <a:fillRect/>
          </a:stretch>
        </p:blipFill>
        <p:spPr>
          <a:xfrm>
            <a:off x="5819775" y="0"/>
            <a:ext cx="6372225" cy="6858000"/>
          </a:xfrm>
        </p:spPr>
      </p:pic>
    </p:spTree>
    <p:extLst>
      <p:ext uri="{BB962C8B-B14F-4D97-AF65-F5344CB8AC3E}">
        <p14:creationId xmlns:p14="http://schemas.microsoft.com/office/powerpoint/2010/main" val="1695005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F362A-3509-4434-999C-C3DC25A90D63}"/>
              </a:ext>
            </a:extLst>
          </p:cNvPr>
          <p:cNvSpPr>
            <a:spLocks noGrp="1"/>
          </p:cNvSpPr>
          <p:nvPr>
            <p:ph type="title"/>
          </p:nvPr>
        </p:nvSpPr>
        <p:spPr>
          <a:xfrm>
            <a:off x="768349" y="0"/>
            <a:ext cx="11291889" cy="990600"/>
          </a:xfrm>
        </p:spPr>
        <p:txBody>
          <a:bodyPr/>
          <a:lstStyle/>
          <a:p>
            <a:r>
              <a:rPr lang="en-US" dirty="0"/>
              <a:t>           </a:t>
            </a:r>
            <a:r>
              <a:rPr lang="en-US" b="1" u="sng" dirty="0">
                <a:solidFill>
                  <a:srgbClr val="FF6600"/>
                </a:solidFill>
              </a:rPr>
              <a:t>Economic Activities Classification</a:t>
            </a:r>
          </a:p>
        </p:txBody>
      </p:sp>
      <p:graphicFrame>
        <p:nvGraphicFramePr>
          <p:cNvPr id="4" name="Content Placeholder 3">
            <a:extLst>
              <a:ext uri="{FF2B5EF4-FFF2-40B4-BE49-F238E27FC236}">
                <a16:creationId xmlns:a16="http://schemas.microsoft.com/office/drawing/2014/main" id="{8BB86E0A-2B11-4FCE-9B22-2062A09EB710}"/>
              </a:ext>
            </a:extLst>
          </p:cNvPr>
          <p:cNvGraphicFramePr>
            <a:graphicFrameLocks noGrp="1"/>
          </p:cNvGraphicFramePr>
          <p:nvPr>
            <p:ph idx="1"/>
            <p:extLst/>
          </p:nvPr>
        </p:nvGraphicFramePr>
        <p:xfrm>
          <a:off x="768350" y="990600"/>
          <a:ext cx="11291889" cy="6046571"/>
        </p:xfrm>
        <a:graphic>
          <a:graphicData uri="http://schemas.openxmlformats.org/drawingml/2006/table">
            <a:tbl>
              <a:tblPr firstRow="1" bandRow="1">
                <a:tableStyleId>{21E4AEA4-8DFA-4A89-87EB-49C32662AFE0}</a:tableStyleId>
              </a:tblPr>
              <a:tblGrid>
                <a:gridCol w="2067615">
                  <a:extLst>
                    <a:ext uri="{9D8B030D-6E8A-4147-A177-3AD203B41FA5}">
                      <a16:colId xmlns:a16="http://schemas.microsoft.com/office/drawing/2014/main" val="124288808"/>
                    </a:ext>
                  </a:extLst>
                </a:gridCol>
                <a:gridCol w="4890052">
                  <a:extLst>
                    <a:ext uri="{9D8B030D-6E8A-4147-A177-3AD203B41FA5}">
                      <a16:colId xmlns:a16="http://schemas.microsoft.com/office/drawing/2014/main" val="224925652"/>
                    </a:ext>
                  </a:extLst>
                </a:gridCol>
                <a:gridCol w="4334222">
                  <a:extLst>
                    <a:ext uri="{9D8B030D-6E8A-4147-A177-3AD203B41FA5}">
                      <a16:colId xmlns:a16="http://schemas.microsoft.com/office/drawing/2014/main" val="335248263"/>
                    </a:ext>
                  </a:extLst>
                </a:gridCol>
              </a:tblGrid>
              <a:tr h="526777">
                <a:tc>
                  <a:txBody>
                    <a:bodyPr/>
                    <a:lstStyle/>
                    <a:p>
                      <a:r>
                        <a:rPr lang="en-US" b="1" dirty="0"/>
                        <a:t>Economic Activity</a:t>
                      </a:r>
                    </a:p>
                  </a:txBody>
                  <a:tcPr/>
                </a:tc>
                <a:tc>
                  <a:txBody>
                    <a:bodyPr/>
                    <a:lstStyle/>
                    <a:p>
                      <a:r>
                        <a:rPr lang="en-US" b="1" dirty="0"/>
                        <a:t>                         Definition</a:t>
                      </a:r>
                    </a:p>
                  </a:txBody>
                  <a:tcPr/>
                </a:tc>
                <a:tc>
                  <a:txBody>
                    <a:bodyPr/>
                    <a:lstStyle/>
                    <a:p>
                      <a:r>
                        <a:rPr lang="en-US" b="1" dirty="0"/>
                        <a:t>                   Examples</a:t>
                      </a:r>
                    </a:p>
                  </a:txBody>
                  <a:tcPr/>
                </a:tc>
                <a:extLst>
                  <a:ext uri="{0D108BD9-81ED-4DB2-BD59-A6C34878D82A}">
                    <a16:rowId xmlns:a16="http://schemas.microsoft.com/office/drawing/2014/main" val="511779044"/>
                  </a:ext>
                </a:extLst>
              </a:tr>
              <a:tr h="668330">
                <a:tc>
                  <a:txBody>
                    <a:bodyPr/>
                    <a:lstStyle/>
                    <a:p>
                      <a:r>
                        <a:rPr lang="en-US" b="1" dirty="0"/>
                        <a:t>Primary</a:t>
                      </a:r>
                    </a:p>
                  </a:txBody>
                  <a:tcPr/>
                </a:tc>
                <a:tc>
                  <a:txBody>
                    <a:bodyPr/>
                    <a:lstStyle/>
                    <a:p>
                      <a:r>
                        <a:rPr lang="en-US" b="1" dirty="0"/>
                        <a:t>Extraction of natural resources</a:t>
                      </a:r>
                    </a:p>
                    <a:p>
                      <a:r>
                        <a:rPr lang="en-US" b="1" dirty="0"/>
                        <a:t>Dominated the economy until the Civil War</a:t>
                      </a:r>
                    </a:p>
                  </a:txBody>
                  <a:tcPr/>
                </a:tc>
                <a:tc>
                  <a:txBody>
                    <a:bodyPr/>
                    <a:lstStyle/>
                    <a:p>
                      <a:r>
                        <a:rPr lang="en-US" b="1" dirty="0"/>
                        <a:t>Farming, mining, forestry, fishing</a:t>
                      </a:r>
                    </a:p>
                  </a:txBody>
                  <a:tcPr/>
                </a:tc>
                <a:extLst>
                  <a:ext uri="{0D108BD9-81ED-4DB2-BD59-A6C34878D82A}">
                    <a16:rowId xmlns:a16="http://schemas.microsoft.com/office/drawing/2014/main" val="3605006330"/>
                  </a:ext>
                </a:extLst>
              </a:tr>
              <a:tr h="954758">
                <a:tc>
                  <a:txBody>
                    <a:bodyPr/>
                    <a:lstStyle/>
                    <a:p>
                      <a:r>
                        <a:rPr lang="en-US" b="1" dirty="0"/>
                        <a:t>Secondary</a:t>
                      </a:r>
                    </a:p>
                  </a:txBody>
                  <a:tcPr/>
                </a:tc>
                <a:tc>
                  <a:txBody>
                    <a:bodyPr/>
                    <a:lstStyle/>
                    <a:p>
                      <a:r>
                        <a:rPr lang="en-US" b="1" dirty="0"/>
                        <a:t>Processing of raw materials into finished goods by manufacturing</a:t>
                      </a:r>
                    </a:p>
                    <a:p>
                      <a:r>
                        <a:rPr lang="en-US" b="1" dirty="0"/>
                        <a:t>Significant labor growth in 1840’s to 1960’s</a:t>
                      </a:r>
                    </a:p>
                  </a:txBody>
                  <a:tcPr/>
                </a:tc>
                <a:tc>
                  <a:txBody>
                    <a:bodyPr/>
                    <a:lstStyle/>
                    <a:p>
                      <a:r>
                        <a:rPr lang="en-US" b="1" dirty="0"/>
                        <a:t>Steel manufacturing, furniture production, food processing, building</a:t>
                      </a:r>
                    </a:p>
                  </a:txBody>
                  <a:tcPr/>
                </a:tc>
                <a:extLst>
                  <a:ext uri="{0D108BD9-81ED-4DB2-BD59-A6C34878D82A}">
                    <a16:rowId xmlns:a16="http://schemas.microsoft.com/office/drawing/2014/main" val="4138925200"/>
                  </a:ext>
                </a:extLst>
              </a:tr>
              <a:tr h="1298902">
                <a:tc>
                  <a:txBody>
                    <a:bodyPr/>
                    <a:lstStyle/>
                    <a:p>
                      <a:r>
                        <a:rPr lang="en-US" b="1" dirty="0"/>
                        <a:t>Tertiary</a:t>
                      </a:r>
                    </a:p>
                  </a:txBody>
                  <a:tcPr/>
                </a:tc>
                <a:tc>
                  <a:txBody>
                    <a:bodyPr/>
                    <a:lstStyle/>
                    <a:p>
                      <a:r>
                        <a:rPr lang="en-US" b="1" dirty="0"/>
                        <a:t>Provision of services </a:t>
                      </a:r>
                    </a:p>
                    <a:p>
                      <a:r>
                        <a:rPr lang="en-US" b="1" dirty="0"/>
                        <a:t>Most people in the US labor force today</a:t>
                      </a:r>
                    </a:p>
                  </a:txBody>
                  <a:tcPr/>
                </a:tc>
                <a:tc>
                  <a:txBody>
                    <a:bodyPr/>
                    <a:lstStyle/>
                    <a:p>
                      <a:r>
                        <a:rPr lang="en-US" b="1" dirty="0"/>
                        <a:t>Retail, restaurants, tourism, police, and fire provision. sanitation, advertising</a:t>
                      </a:r>
                    </a:p>
                  </a:txBody>
                  <a:tcPr/>
                </a:tc>
                <a:extLst>
                  <a:ext uri="{0D108BD9-81ED-4DB2-BD59-A6C34878D82A}">
                    <a16:rowId xmlns:a16="http://schemas.microsoft.com/office/drawing/2014/main" val="2248701866"/>
                  </a:ext>
                </a:extLst>
              </a:tr>
              <a:tr h="1298902">
                <a:tc>
                  <a:txBody>
                    <a:bodyPr/>
                    <a:lstStyle/>
                    <a:p>
                      <a:r>
                        <a:rPr lang="en-US" b="1" dirty="0"/>
                        <a:t>Quaternary</a:t>
                      </a:r>
                    </a:p>
                  </a:txBody>
                  <a:tcPr/>
                </a:tc>
                <a:tc>
                  <a:txBody>
                    <a:bodyPr/>
                    <a:lstStyle/>
                    <a:p>
                      <a:r>
                        <a:rPr lang="en-US" b="1" dirty="0"/>
                        <a:t>Information and knowledge processing</a:t>
                      </a:r>
                    </a:p>
                  </a:txBody>
                  <a:tcPr/>
                </a:tc>
                <a:tc>
                  <a:txBody>
                    <a:bodyPr/>
                    <a:lstStyle/>
                    <a:p>
                      <a:r>
                        <a:rPr lang="en-US" b="1" dirty="0"/>
                        <a:t>Education, data processing, research and development, banking and finance, medical, entertainment</a:t>
                      </a:r>
                    </a:p>
                  </a:txBody>
                  <a:tcPr/>
                </a:tc>
                <a:extLst>
                  <a:ext uri="{0D108BD9-81ED-4DB2-BD59-A6C34878D82A}">
                    <a16:rowId xmlns:a16="http://schemas.microsoft.com/office/drawing/2014/main" val="3258470536"/>
                  </a:ext>
                </a:extLst>
              </a:tr>
              <a:tr h="1298902">
                <a:tc>
                  <a:txBody>
                    <a:bodyPr/>
                    <a:lstStyle/>
                    <a:p>
                      <a:r>
                        <a:rPr lang="en-US" b="1" dirty="0"/>
                        <a:t>Quinary</a:t>
                      </a:r>
                    </a:p>
                  </a:txBody>
                  <a:tcPr/>
                </a:tc>
                <a:tc>
                  <a:txBody>
                    <a:bodyPr/>
                    <a:lstStyle/>
                    <a:p>
                      <a:r>
                        <a:rPr lang="en-US" b="1" dirty="0"/>
                        <a:t>Highest-level decision making</a:t>
                      </a:r>
                    </a:p>
                  </a:txBody>
                  <a:tcPr/>
                </a:tc>
                <a:tc>
                  <a:txBody>
                    <a:bodyPr/>
                    <a:lstStyle/>
                    <a:p>
                      <a:r>
                        <a:rPr lang="en-US" b="1" dirty="0"/>
                        <a:t>Top-level government officials and business executives, research scientists, financial consultants </a:t>
                      </a:r>
                    </a:p>
                  </a:txBody>
                  <a:tcPr/>
                </a:tc>
                <a:extLst>
                  <a:ext uri="{0D108BD9-81ED-4DB2-BD59-A6C34878D82A}">
                    <a16:rowId xmlns:a16="http://schemas.microsoft.com/office/drawing/2014/main" val="2427144781"/>
                  </a:ext>
                </a:extLst>
              </a:tr>
            </a:tbl>
          </a:graphicData>
        </a:graphic>
      </p:graphicFrame>
    </p:spTree>
    <p:extLst>
      <p:ext uri="{BB962C8B-B14F-4D97-AF65-F5344CB8AC3E}">
        <p14:creationId xmlns:p14="http://schemas.microsoft.com/office/powerpoint/2010/main" val="2493621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3270-3B64-4E90-B8DD-BE01F39F1419}"/>
              </a:ext>
            </a:extLst>
          </p:cNvPr>
          <p:cNvSpPr>
            <a:spLocks noGrp="1"/>
          </p:cNvSpPr>
          <p:nvPr>
            <p:ph type="title"/>
          </p:nvPr>
        </p:nvSpPr>
        <p:spPr>
          <a:xfrm>
            <a:off x="993913" y="119270"/>
            <a:ext cx="11025809" cy="954156"/>
          </a:xfrm>
        </p:spPr>
        <p:txBody>
          <a:bodyPr/>
          <a:lstStyle/>
          <a:p>
            <a:r>
              <a:rPr lang="en-US" b="1" u="sng" dirty="0">
                <a:solidFill>
                  <a:srgbClr val="C00000"/>
                </a:solidFill>
              </a:rPr>
              <a:t>Weber’s Least Cost Model </a:t>
            </a:r>
            <a:r>
              <a:rPr lang="en-US" sz="1200" b="1" u="sng" dirty="0">
                <a:solidFill>
                  <a:srgbClr val="C00000"/>
                </a:solidFill>
              </a:rPr>
              <a:t>video 3 min </a:t>
            </a:r>
            <a:r>
              <a:rPr lang="en-US" sz="1200" b="1" u="sng" dirty="0">
                <a:solidFill>
                  <a:srgbClr val="C00000"/>
                </a:solidFill>
                <a:hlinkClick r:id="rId2"/>
              </a:rPr>
              <a:t>https://www.youtube.com/watch?v=wylWDa-gUbg</a:t>
            </a:r>
            <a:br>
              <a:rPr lang="en-US" sz="1200" b="1" u="sng" dirty="0">
                <a:solidFill>
                  <a:srgbClr val="C00000"/>
                </a:solidFill>
              </a:rPr>
            </a:br>
            <a:endParaRPr lang="en-US" sz="1200" b="1" u="sng" dirty="0">
              <a:solidFill>
                <a:srgbClr val="C00000"/>
              </a:solidFill>
            </a:endParaRPr>
          </a:p>
        </p:txBody>
      </p:sp>
      <p:pic>
        <p:nvPicPr>
          <p:cNvPr id="6" name="Content Placeholder 5">
            <a:extLst>
              <a:ext uri="{FF2B5EF4-FFF2-40B4-BE49-F238E27FC236}">
                <a16:creationId xmlns:a16="http://schemas.microsoft.com/office/drawing/2014/main" id="{210CB24E-38A3-4A99-9BFF-8FBEFDB08997}"/>
              </a:ext>
            </a:extLst>
          </p:cNvPr>
          <p:cNvPicPr>
            <a:picLocks noGrp="1" noChangeAspect="1"/>
          </p:cNvPicPr>
          <p:nvPr>
            <p:ph sz="half" idx="1"/>
          </p:nvPr>
        </p:nvPicPr>
        <p:blipFill>
          <a:blip r:embed="rId3"/>
          <a:stretch>
            <a:fillRect/>
          </a:stretch>
        </p:blipFill>
        <p:spPr>
          <a:xfrm>
            <a:off x="755374" y="1219200"/>
            <a:ext cx="5667375" cy="5519530"/>
          </a:xfrm>
        </p:spPr>
      </p:pic>
      <p:pic>
        <p:nvPicPr>
          <p:cNvPr id="8" name="Content Placeholder 7">
            <a:extLst>
              <a:ext uri="{FF2B5EF4-FFF2-40B4-BE49-F238E27FC236}">
                <a16:creationId xmlns:a16="http://schemas.microsoft.com/office/drawing/2014/main" id="{E0995192-5787-4B15-875C-AB6902A6CF92}"/>
              </a:ext>
            </a:extLst>
          </p:cNvPr>
          <p:cNvPicPr>
            <a:picLocks noGrp="1" noChangeAspect="1"/>
          </p:cNvPicPr>
          <p:nvPr>
            <p:ph sz="half" idx="2"/>
          </p:nvPr>
        </p:nvPicPr>
        <p:blipFill>
          <a:blip r:embed="rId4"/>
          <a:stretch>
            <a:fillRect/>
          </a:stretch>
        </p:blipFill>
        <p:spPr>
          <a:xfrm>
            <a:off x="6524625" y="1073426"/>
            <a:ext cx="5667375" cy="5665304"/>
          </a:xfrm>
        </p:spPr>
      </p:pic>
    </p:spTree>
    <p:extLst>
      <p:ext uri="{BB962C8B-B14F-4D97-AF65-F5344CB8AC3E}">
        <p14:creationId xmlns:p14="http://schemas.microsoft.com/office/powerpoint/2010/main" val="4045555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702527"/>
          </a:xfrm>
        </p:spPr>
        <p:txBody>
          <a:bodyPr/>
          <a:lstStyle/>
          <a:p>
            <a:r>
              <a:rPr lang="en-US" b="1" dirty="0">
                <a:solidFill>
                  <a:srgbClr val="C00000"/>
                </a:solidFill>
              </a:rPr>
              <a:t>           Weber’s Model Information </a:t>
            </a:r>
          </a:p>
        </p:txBody>
      </p:sp>
      <p:sp>
        <p:nvSpPr>
          <p:cNvPr id="3" name="Content Placeholder 2"/>
          <p:cNvSpPr>
            <a:spLocks noGrp="1"/>
          </p:cNvSpPr>
          <p:nvPr>
            <p:ph idx="1"/>
          </p:nvPr>
        </p:nvSpPr>
        <p:spPr>
          <a:xfrm>
            <a:off x="769434" y="892098"/>
            <a:ext cx="11422566" cy="5965902"/>
          </a:xfrm>
        </p:spPr>
        <p:txBody>
          <a:bodyPr>
            <a:normAutofit lnSpcReduction="10000"/>
          </a:bodyPr>
          <a:lstStyle/>
          <a:p>
            <a:r>
              <a:rPr lang="en-US" b="1" dirty="0">
                <a:solidFill>
                  <a:srgbClr val="660066"/>
                </a:solidFill>
              </a:rPr>
              <a:t>Weight gain processing (bulk gaining) in this case you have resources that are lighter than the finished product so they would locate by the market</a:t>
            </a:r>
          </a:p>
          <a:p>
            <a:r>
              <a:rPr lang="en-US" b="1" dirty="0">
                <a:solidFill>
                  <a:srgbClr val="3366FF"/>
                </a:solidFill>
              </a:rPr>
              <a:t>There are some industries that have spatially fixed costs that stay the same no matter where they are located, normally  lightweight expensive products. These are known as </a:t>
            </a:r>
            <a:r>
              <a:rPr lang="en-US" b="1" u="sng" dirty="0">
                <a:solidFill>
                  <a:srgbClr val="3366FF"/>
                </a:solidFill>
              </a:rPr>
              <a:t>Footloose industries </a:t>
            </a:r>
            <a:r>
              <a:rPr lang="en-US" b="1" dirty="0">
                <a:solidFill>
                  <a:srgbClr val="3366FF"/>
                </a:solidFill>
              </a:rPr>
              <a:t>because they are not tied to location. Generally do not pollute. (diamonds, computer chips, call centers, online companies, credit card processing companies </a:t>
            </a:r>
          </a:p>
          <a:p>
            <a:r>
              <a:rPr lang="en-US" b="1" u="sng" dirty="0">
                <a:solidFill>
                  <a:srgbClr val="FF3300"/>
                </a:solidFill>
              </a:rPr>
              <a:t>Brick and Bunny industries</a:t>
            </a:r>
            <a:r>
              <a:rPr lang="en-US" b="1" dirty="0">
                <a:solidFill>
                  <a:srgbClr val="FF3300"/>
                </a:solidFill>
              </a:rPr>
              <a:t>: have one very heavy resource and one very light, so the plan would be to locate closer to the heavier resource. (bricks and feathers)</a:t>
            </a:r>
          </a:p>
          <a:p>
            <a:r>
              <a:rPr lang="en-US" b="1" dirty="0">
                <a:solidFill>
                  <a:srgbClr val="7030A0"/>
                </a:solidFill>
              </a:rPr>
              <a:t>Labor: high labor costs reduce profits so a factory might do better farther from raw materials and markets if cheap labor is available </a:t>
            </a:r>
          </a:p>
          <a:p>
            <a:r>
              <a:rPr lang="en-US" b="1" dirty="0"/>
              <a:t> </a:t>
            </a:r>
            <a:r>
              <a:rPr lang="en-US" b="1" dirty="0">
                <a:solidFill>
                  <a:schemeClr val="accent6">
                    <a:lumMod val="75000"/>
                  </a:schemeClr>
                </a:solidFill>
              </a:rPr>
              <a:t>Includes availability of industrial capital (money) to buy machinery, technology and labor</a:t>
            </a:r>
          </a:p>
          <a:p>
            <a:r>
              <a:rPr lang="en-US" b="1" dirty="0">
                <a:solidFill>
                  <a:srgbClr val="009900"/>
                </a:solidFill>
              </a:rPr>
              <a:t>In the long run the lower cost of labor will balance the high cost of transportation or land capital.</a:t>
            </a:r>
          </a:p>
          <a:p>
            <a:r>
              <a:rPr lang="en-US" b="1" dirty="0">
                <a:solidFill>
                  <a:srgbClr val="FF0066"/>
                </a:solidFill>
              </a:rPr>
              <a:t>Agglomeration: when a large number of enterprise cluster (agglomerate) in the same area for mutual advantage, they can provide assistance to each other through shared talents, services and facilities. Costs can be shared (power, resources, infrastructure. Can benefit the industry and customers too. (malls,  Dalton, Georgia where All but 1 of the top 20 U.S. carpet makers, Wall Street with its Banking Industries are located near the Stock Market, Silicon Valley, California  and  High-Tech Companies / Computers, or the Research Triangle and pharmaceutical companies</a:t>
            </a:r>
          </a:p>
        </p:txBody>
      </p:sp>
    </p:spTree>
    <p:extLst>
      <p:ext uri="{BB962C8B-B14F-4D97-AF65-F5344CB8AC3E}">
        <p14:creationId xmlns:p14="http://schemas.microsoft.com/office/powerpoint/2010/main" val="3390319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4ED1-5648-49DA-9608-A1B1EABD2681}"/>
              </a:ext>
            </a:extLst>
          </p:cNvPr>
          <p:cNvSpPr>
            <a:spLocks noGrp="1"/>
          </p:cNvSpPr>
          <p:nvPr>
            <p:ph type="title"/>
          </p:nvPr>
        </p:nvSpPr>
        <p:spPr>
          <a:xfrm>
            <a:off x="781879" y="0"/>
            <a:ext cx="5592418" cy="1258957"/>
          </a:xfrm>
        </p:spPr>
        <p:txBody>
          <a:bodyPr>
            <a:normAutofit fontScale="90000"/>
          </a:bodyPr>
          <a:lstStyle/>
          <a:p>
            <a:r>
              <a:rPr lang="en-US" dirty="0">
                <a:solidFill>
                  <a:srgbClr val="C00000"/>
                </a:solidFill>
              </a:rPr>
              <a:t>Benefits of Agglomerations</a:t>
            </a:r>
          </a:p>
        </p:txBody>
      </p:sp>
      <p:sp>
        <p:nvSpPr>
          <p:cNvPr id="3" name="Content Placeholder 2">
            <a:extLst>
              <a:ext uri="{FF2B5EF4-FFF2-40B4-BE49-F238E27FC236}">
                <a16:creationId xmlns:a16="http://schemas.microsoft.com/office/drawing/2014/main" id="{DF2D19FE-03DC-44CB-A2C0-D112EF091659}"/>
              </a:ext>
            </a:extLst>
          </p:cNvPr>
          <p:cNvSpPr>
            <a:spLocks noGrp="1"/>
          </p:cNvSpPr>
          <p:nvPr>
            <p:ph sz="half" idx="1"/>
          </p:nvPr>
        </p:nvSpPr>
        <p:spPr>
          <a:xfrm>
            <a:off x="781877" y="1258957"/>
            <a:ext cx="5963479" cy="5486400"/>
          </a:xfrm>
        </p:spPr>
        <p:txBody>
          <a:bodyPr>
            <a:normAutofit/>
          </a:bodyPr>
          <a:lstStyle/>
          <a:p>
            <a:r>
              <a:rPr lang="en-US" b="1" dirty="0">
                <a:solidFill>
                  <a:srgbClr val="000066"/>
                </a:solidFill>
              </a:rPr>
              <a:t>Similar or interrelated companies nearby</a:t>
            </a:r>
          </a:p>
          <a:p>
            <a:r>
              <a:rPr lang="en-US" b="1" dirty="0">
                <a:solidFill>
                  <a:srgbClr val="800000"/>
                </a:solidFill>
              </a:rPr>
              <a:t>Pools of Skilled &amp; Ordinary Labor</a:t>
            </a:r>
          </a:p>
          <a:p>
            <a:r>
              <a:rPr lang="en-US" b="1" dirty="0">
                <a:solidFill>
                  <a:srgbClr val="000066"/>
                </a:solidFill>
              </a:rPr>
              <a:t>Capital</a:t>
            </a:r>
          </a:p>
          <a:p>
            <a:r>
              <a:rPr lang="en-US" b="1" dirty="0">
                <a:solidFill>
                  <a:srgbClr val="800000"/>
                </a:solidFill>
              </a:rPr>
              <a:t>Infrastructure </a:t>
            </a:r>
          </a:p>
          <a:p>
            <a:r>
              <a:rPr lang="en-US" b="1" dirty="0">
                <a:solidFill>
                  <a:srgbClr val="000066"/>
                </a:solidFill>
              </a:rPr>
              <a:t>Localization Economy - when businesses group in an area in order to share the labor force </a:t>
            </a:r>
          </a:p>
          <a:p>
            <a:r>
              <a:rPr lang="en-US" b="1" dirty="0">
                <a:solidFill>
                  <a:srgbClr val="800000"/>
                </a:solidFill>
              </a:rPr>
              <a:t>Urbanization economy - businesses group in cities to take advantage of infrastructure… ex: subway, power grid, fiber optics </a:t>
            </a:r>
          </a:p>
          <a:p>
            <a:r>
              <a:rPr lang="en-US" b="1" u="sng" dirty="0">
                <a:solidFill>
                  <a:srgbClr val="800000"/>
                </a:solidFill>
              </a:rPr>
              <a:t>Multiplier Effect </a:t>
            </a:r>
            <a:r>
              <a:rPr lang="en-US" b="1" dirty="0">
                <a:solidFill>
                  <a:srgbClr val="000066"/>
                </a:solidFill>
              </a:rPr>
              <a:t>– each new firm added will lead to the further development of infrastructure &amp; linkages</a:t>
            </a:r>
          </a:p>
        </p:txBody>
      </p:sp>
      <p:pic>
        <p:nvPicPr>
          <p:cNvPr id="6" name="Content Placeholder 5">
            <a:extLst>
              <a:ext uri="{FF2B5EF4-FFF2-40B4-BE49-F238E27FC236}">
                <a16:creationId xmlns:a16="http://schemas.microsoft.com/office/drawing/2014/main" id="{005E6E0F-97A7-42D2-A498-5434A7A658EB}"/>
              </a:ext>
            </a:extLst>
          </p:cNvPr>
          <p:cNvPicPr>
            <a:picLocks noGrp="1" noChangeAspect="1"/>
          </p:cNvPicPr>
          <p:nvPr>
            <p:ph sz="half" idx="2"/>
          </p:nvPr>
        </p:nvPicPr>
        <p:blipFill>
          <a:blip r:embed="rId2"/>
          <a:stretch>
            <a:fillRect/>
          </a:stretch>
        </p:blipFill>
        <p:spPr>
          <a:xfrm>
            <a:off x="6745357" y="119270"/>
            <a:ext cx="5252416" cy="6626087"/>
          </a:xfrm>
        </p:spPr>
      </p:pic>
    </p:spTree>
    <p:extLst>
      <p:ext uri="{BB962C8B-B14F-4D97-AF65-F5344CB8AC3E}">
        <p14:creationId xmlns:p14="http://schemas.microsoft.com/office/powerpoint/2010/main" val="1398747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97F9-874C-4BF5-926D-01A03659288A}"/>
              </a:ext>
            </a:extLst>
          </p:cNvPr>
          <p:cNvSpPr>
            <a:spLocks noGrp="1"/>
          </p:cNvSpPr>
          <p:nvPr>
            <p:ph type="title"/>
          </p:nvPr>
        </p:nvSpPr>
        <p:spPr>
          <a:xfrm>
            <a:off x="795129" y="92765"/>
            <a:ext cx="11228547" cy="1026351"/>
          </a:xfrm>
        </p:spPr>
        <p:txBody>
          <a:bodyPr/>
          <a:lstStyle/>
          <a:p>
            <a:r>
              <a:rPr lang="en-US" dirty="0"/>
              <a:t>            </a:t>
            </a:r>
            <a:r>
              <a:rPr lang="en-US" b="1" u="sng" dirty="0">
                <a:solidFill>
                  <a:srgbClr val="800000"/>
                </a:solidFill>
              </a:rPr>
              <a:t>Disadvantages of Agglomeration</a:t>
            </a:r>
          </a:p>
        </p:txBody>
      </p:sp>
      <p:sp>
        <p:nvSpPr>
          <p:cNvPr id="3" name="Content Placeholder 2">
            <a:extLst>
              <a:ext uri="{FF2B5EF4-FFF2-40B4-BE49-F238E27FC236}">
                <a16:creationId xmlns:a16="http://schemas.microsoft.com/office/drawing/2014/main" id="{01E59165-16F6-4D2B-A1F9-FA0FA6516FA4}"/>
              </a:ext>
            </a:extLst>
          </p:cNvPr>
          <p:cNvSpPr>
            <a:spLocks noGrp="1"/>
          </p:cNvSpPr>
          <p:nvPr>
            <p:ph sz="half" idx="1"/>
          </p:nvPr>
        </p:nvSpPr>
        <p:spPr>
          <a:xfrm>
            <a:off x="795130" y="1364975"/>
            <a:ext cx="5300870" cy="5493025"/>
          </a:xfrm>
        </p:spPr>
        <p:txBody>
          <a:bodyPr/>
          <a:lstStyle/>
          <a:p>
            <a:r>
              <a:rPr lang="en-US" b="1" dirty="0">
                <a:solidFill>
                  <a:srgbClr val="006600"/>
                </a:solidFill>
              </a:rPr>
              <a:t>Congestion </a:t>
            </a:r>
          </a:p>
          <a:p>
            <a:r>
              <a:rPr lang="en-US" b="1" dirty="0">
                <a:solidFill>
                  <a:srgbClr val="006600"/>
                </a:solidFill>
              </a:rPr>
              <a:t>High Land Values</a:t>
            </a:r>
          </a:p>
          <a:p>
            <a:r>
              <a:rPr lang="en-US" b="1" dirty="0">
                <a:solidFill>
                  <a:srgbClr val="006600"/>
                </a:solidFill>
              </a:rPr>
              <a:t>Pollution </a:t>
            </a:r>
          </a:p>
          <a:p>
            <a:r>
              <a:rPr lang="en-US" b="1" dirty="0">
                <a:solidFill>
                  <a:srgbClr val="006600"/>
                </a:solidFill>
              </a:rPr>
              <a:t>Increased Government Regulation</a:t>
            </a:r>
          </a:p>
          <a:p>
            <a:r>
              <a:rPr lang="en-US" b="1" dirty="0">
                <a:solidFill>
                  <a:srgbClr val="006600"/>
                </a:solidFill>
              </a:rPr>
              <a:t>Deglomeration – when it’s more profitable for a company to move to an isolated location.</a:t>
            </a:r>
          </a:p>
        </p:txBody>
      </p:sp>
      <p:sp>
        <p:nvSpPr>
          <p:cNvPr id="4" name="Content Placeholder 3">
            <a:extLst>
              <a:ext uri="{FF2B5EF4-FFF2-40B4-BE49-F238E27FC236}">
                <a16:creationId xmlns:a16="http://schemas.microsoft.com/office/drawing/2014/main" id="{58D0AE94-3EF3-4763-8E39-113ECCDF2B35}"/>
              </a:ext>
            </a:extLst>
          </p:cNvPr>
          <p:cNvSpPr>
            <a:spLocks noGrp="1"/>
          </p:cNvSpPr>
          <p:nvPr>
            <p:ph sz="half" idx="2"/>
          </p:nvPr>
        </p:nvSpPr>
        <p:spPr>
          <a:xfrm>
            <a:off x="6525402" y="1364975"/>
            <a:ext cx="5498275" cy="5493026"/>
          </a:xfrm>
        </p:spPr>
        <p:txBody>
          <a:bodyPr/>
          <a:lstStyle/>
          <a:p>
            <a:r>
              <a:rPr lang="en-US" b="1" dirty="0">
                <a:solidFill>
                  <a:srgbClr val="7030A0"/>
                </a:solidFill>
              </a:rPr>
              <a:t>Deglomeration occurs when businesses in the same industry attempt to locate far away from similar businesses</a:t>
            </a:r>
          </a:p>
          <a:p>
            <a:r>
              <a:rPr lang="en-US" b="1" dirty="0">
                <a:solidFill>
                  <a:srgbClr val="7030A0"/>
                </a:solidFill>
              </a:rPr>
              <a:t>why? </a:t>
            </a:r>
          </a:p>
          <a:p>
            <a:r>
              <a:rPr lang="en-US" b="1" dirty="0">
                <a:solidFill>
                  <a:srgbClr val="7030A0"/>
                </a:solidFill>
              </a:rPr>
              <a:t>avoiding traffic congestion</a:t>
            </a:r>
          </a:p>
          <a:p>
            <a:r>
              <a:rPr lang="en-US" b="1" dirty="0">
                <a:solidFill>
                  <a:srgbClr val="7030A0"/>
                </a:solidFill>
              </a:rPr>
              <a:t>avoiding competition </a:t>
            </a:r>
          </a:p>
          <a:p>
            <a:r>
              <a:rPr lang="en-US" b="1" dirty="0">
                <a:solidFill>
                  <a:srgbClr val="7030A0"/>
                </a:solidFill>
              </a:rPr>
              <a:t>avoiding increasing costs </a:t>
            </a:r>
          </a:p>
        </p:txBody>
      </p:sp>
    </p:spTree>
    <p:extLst>
      <p:ext uri="{BB962C8B-B14F-4D97-AF65-F5344CB8AC3E}">
        <p14:creationId xmlns:p14="http://schemas.microsoft.com/office/powerpoint/2010/main" val="347945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23F04-0B6C-417A-BCDE-83A0DC39C7C7}"/>
              </a:ext>
            </a:extLst>
          </p:cNvPr>
          <p:cNvSpPr>
            <a:spLocks noGrp="1"/>
          </p:cNvSpPr>
          <p:nvPr>
            <p:ph type="title"/>
          </p:nvPr>
        </p:nvSpPr>
        <p:spPr>
          <a:xfrm>
            <a:off x="861391" y="0"/>
            <a:ext cx="11211339" cy="1007165"/>
          </a:xfrm>
        </p:spPr>
        <p:txBody>
          <a:bodyPr/>
          <a:lstStyle/>
          <a:p>
            <a:r>
              <a:rPr lang="en-US" dirty="0"/>
              <a:t>                  </a:t>
            </a:r>
            <a:r>
              <a:rPr lang="en-US" b="1" u="sng" dirty="0">
                <a:solidFill>
                  <a:srgbClr val="C00000"/>
                </a:solidFill>
              </a:rPr>
              <a:t>Unit 6 Essential Questions</a:t>
            </a:r>
          </a:p>
        </p:txBody>
      </p:sp>
      <p:sp>
        <p:nvSpPr>
          <p:cNvPr id="3" name="Content Placeholder 2">
            <a:extLst>
              <a:ext uri="{FF2B5EF4-FFF2-40B4-BE49-F238E27FC236}">
                <a16:creationId xmlns:a16="http://schemas.microsoft.com/office/drawing/2014/main" id="{68ED381F-ACB8-4D08-9E7A-718E68A43B5D}"/>
              </a:ext>
            </a:extLst>
          </p:cNvPr>
          <p:cNvSpPr>
            <a:spLocks noGrp="1"/>
          </p:cNvSpPr>
          <p:nvPr>
            <p:ph idx="1"/>
          </p:nvPr>
        </p:nvSpPr>
        <p:spPr>
          <a:xfrm>
            <a:off x="861391" y="1272209"/>
            <a:ext cx="11211339" cy="5340626"/>
          </a:xfrm>
        </p:spPr>
        <p:txBody>
          <a:bodyPr>
            <a:normAutofit/>
          </a:bodyPr>
          <a:lstStyle/>
          <a:p>
            <a:r>
              <a:rPr lang="en-US" sz="2400" b="1" dirty="0">
                <a:solidFill>
                  <a:srgbClr val="000066"/>
                </a:solidFill>
              </a:rPr>
              <a:t>What is the difference between development and industry?</a:t>
            </a:r>
          </a:p>
          <a:p>
            <a:r>
              <a:rPr lang="en-US" sz="2400" b="1" dirty="0">
                <a:solidFill>
                  <a:srgbClr val="006600"/>
                </a:solidFill>
              </a:rPr>
              <a:t>How did the Industrial Revolution change the world?</a:t>
            </a:r>
          </a:p>
          <a:p>
            <a:r>
              <a:rPr lang="en-US" sz="2400" b="1" dirty="0">
                <a:solidFill>
                  <a:srgbClr val="660066"/>
                </a:solidFill>
              </a:rPr>
              <a:t>How are theories of locational interdependence applied throughout the world?</a:t>
            </a:r>
          </a:p>
          <a:p>
            <a:r>
              <a:rPr lang="en-US" sz="2400" b="1" dirty="0">
                <a:solidFill>
                  <a:srgbClr val="CC0099"/>
                </a:solidFill>
              </a:rPr>
              <a:t>How do levels of development and industrialization differ around the world?</a:t>
            </a:r>
          </a:p>
          <a:p>
            <a:r>
              <a:rPr lang="en-US" sz="2400" b="1" dirty="0">
                <a:solidFill>
                  <a:srgbClr val="0033CC"/>
                </a:solidFill>
              </a:rPr>
              <a:t>What are the unintended side effects of development and industrialization?</a:t>
            </a:r>
          </a:p>
          <a:p>
            <a:r>
              <a:rPr lang="en-US" sz="2400" b="1" dirty="0">
                <a:solidFill>
                  <a:srgbClr val="FF3300"/>
                </a:solidFill>
              </a:rPr>
              <a:t>How does the development of opportunities for women differ from that of men?</a:t>
            </a:r>
          </a:p>
          <a:p>
            <a:endParaRPr lang="en-US" sz="2400" b="1" dirty="0">
              <a:solidFill>
                <a:srgbClr val="FF3300"/>
              </a:solidFill>
            </a:endParaRPr>
          </a:p>
          <a:p>
            <a:r>
              <a:rPr lang="en-US" sz="1200" dirty="0"/>
              <a:t>Crash Course the Industrial revolution   </a:t>
            </a:r>
            <a:r>
              <a:rPr lang="en-US" sz="1200" dirty="0">
                <a:hlinkClick r:id="rId2"/>
              </a:rPr>
              <a:t>https://www.youtube.com/watch?v=zhL5DCizj5c</a:t>
            </a:r>
            <a:endParaRPr lang="en-US" sz="1200" dirty="0"/>
          </a:p>
          <a:p>
            <a:endParaRPr lang="en-US" sz="2400" b="1" dirty="0">
              <a:solidFill>
                <a:srgbClr val="FF3300"/>
              </a:solidFill>
            </a:endParaRPr>
          </a:p>
          <a:p>
            <a:endParaRPr lang="en-US" sz="2400" b="1" dirty="0">
              <a:solidFill>
                <a:srgbClr val="FF3300"/>
              </a:solidFill>
            </a:endParaRPr>
          </a:p>
        </p:txBody>
      </p:sp>
    </p:spTree>
    <p:extLst>
      <p:ext uri="{BB962C8B-B14F-4D97-AF65-F5344CB8AC3E}">
        <p14:creationId xmlns:p14="http://schemas.microsoft.com/office/powerpoint/2010/main" val="1547791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7C15C-BF7C-4F64-8BE6-ED22B94CC575}"/>
              </a:ext>
            </a:extLst>
          </p:cNvPr>
          <p:cNvSpPr>
            <a:spLocks noGrp="1"/>
          </p:cNvSpPr>
          <p:nvPr>
            <p:ph type="title"/>
          </p:nvPr>
        </p:nvSpPr>
        <p:spPr>
          <a:xfrm>
            <a:off x="834888" y="132522"/>
            <a:ext cx="5499652" cy="1232452"/>
          </a:xfrm>
        </p:spPr>
        <p:txBody>
          <a:bodyPr/>
          <a:lstStyle/>
          <a:p>
            <a:r>
              <a:rPr lang="en-US" dirty="0">
                <a:solidFill>
                  <a:srgbClr val="FF0066"/>
                </a:solidFill>
              </a:rPr>
              <a:t>Footloose Firms </a:t>
            </a:r>
          </a:p>
        </p:txBody>
      </p:sp>
      <p:sp>
        <p:nvSpPr>
          <p:cNvPr id="3" name="Content Placeholder 2">
            <a:extLst>
              <a:ext uri="{FF2B5EF4-FFF2-40B4-BE49-F238E27FC236}">
                <a16:creationId xmlns:a16="http://schemas.microsoft.com/office/drawing/2014/main" id="{85674EE2-7703-4751-B267-9EB21B1D17E5}"/>
              </a:ext>
            </a:extLst>
          </p:cNvPr>
          <p:cNvSpPr>
            <a:spLocks noGrp="1"/>
          </p:cNvSpPr>
          <p:nvPr>
            <p:ph sz="half" idx="1"/>
          </p:nvPr>
        </p:nvSpPr>
        <p:spPr>
          <a:xfrm>
            <a:off x="834887" y="993914"/>
            <a:ext cx="6281530" cy="5731564"/>
          </a:xfrm>
        </p:spPr>
        <p:txBody>
          <a:bodyPr>
            <a:normAutofit/>
          </a:bodyPr>
          <a:lstStyle/>
          <a:p>
            <a:r>
              <a:rPr lang="en-US" dirty="0"/>
              <a:t>For some products, the location of a production facility can determine the cost of products</a:t>
            </a:r>
          </a:p>
          <a:p>
            <a:r>
              <a:rPr lang="en-US" dirty="0"/>
              <a:t>Some have spatially </a:t>
            </a:r>
            <a:r>
              <a:rPr lang="en-US" b="1" u="sng" dirty="0">
                <a:solidFill>
                  <a:srgbClr val="FF0066"/>
                </a:solidFill>
              </a:rPr>
              <a:t>Fixed Costs </a:t>
            </a:r>
            <a:r>
              <a:rPr lang="en-US" dirty="0"/>
              <a:t>which do not change despite where the product is assembled, while others have </a:t>
            </a:r>
            <a:r>
              <a:rPr lang="en-US" b="1" u="sng" dirty="0">
                <a:solidFill>
                  <a:srgbClr val="FF0066"/>
                </a:solidFill>
              </a:rPr>
              <a:t>Spatially Variable Costs</a:t>
            </a:r>
            <a:r>
              <a:rPr lang="en-US" u="sng" dirty="0">
                <a:solidFill>
                  <a:srgbClr val="FF0066"/>
                </a:solidFill>
              </a:rPr>
              <a:t>,</a:t>
            </a:r>
            <a:r>
              <a:rPr lang="en-US" dirty="0">
                <a:solidFill>
                  <a:srgbClr val="FF0066"/>
                </a:solidFill>
              </a:rPr>
              <a:t> </a:t>
            </a:r>
            <a:r>
              <a:rPr lang="en-US" dirty="0"/>
              <a:t>which change depending on where he products are produced</a:t>
            </a:r>
          </a:p>
          <a:p>
            <a:r>
              <a:rPr lang="en-US" dirty="0"/>
              <a:t>Footloose products are an exception to Weber’s theory.</a:t>
            </a:r>
          </a:p>
          <a:p>
            <a:r>
              <a:rPr lang="en-US" dirty="0"/>
              <a:t>A </a:t>
            </a:r>
            <a:r>
              <a:rPr lang="en-US" b="1" dirty="0">
                <a:solidFill>
                  <a:srgbClr val="FF0066"/>
                </a:solidFill>
              </a:rPr>
              <a:t>Footloose industry</a:t>
            </a:r>
            <a:r>
              <a:rPr lang="en-US" dirty="0"/>
              <a:t> is a general term for an </a:t>
            </a:r>
            <a:r>
              <a:rPr lang="en-US" b="1" dirty="0"/>
              <a:t>industry</a:t>
            </a:r>
            <a:r>
              <a:rPr lang="en-US" dirty="0"/>
              <a:t> that can be placed and located at any location without effect from factors such as resources, services or transport. These </a:t>
            </a:r>
            <a:r>
              <a:rPr lang="en-US" b="1" dirty="0"/>
              <a:t>industries</a:t>
            </a:r>
            <a:r>
              <a:rPr lang="en-US" dirty="0"/>
              <a:t> often have </a:t>
            </a:r>
            <a:r>
              <a:rPr lang="en-US" b="1" dirty="0">
                <a:solidFill>
                  <a:srgbClr val="FF0066"/>
                </a:solidFill>
              </a:rPr>
              <a:t>spatially fixed costs</a:t>
            </a:r>
            <a:r>
              <a:rPr lang="en-US" dirty="0"/>
              <a:t>, which means that the costs of the products do not change despite where the product is assembled.</a:t>
            </a:r>
          </a:p>
          <a:p>
            <a:r>
              <a:rPr lang="en-US" b="1" u="sng" dirty="0">
                <a:solidFill>
                  <a:srgbClr val="FF0066"/>
                </a:solidFill>
              </a:rPr>
              <a:t>Examples</a:t>
            </a:r>
            <a:r>
              <a:rPr lang="en-US" dirty="0"/>
              <a:t> of Footloose industries: computer chips, diamonds</a:t>
            </a:r>
          </a:p>
        </p:txBody>
      </p:sp>
      <p:pic>
        <p:nvPicPr>
          <p:cNvPr id="6" name="Content Placeholder 5">
            <a:extLst>
              <a:ext uri="{FF2B5EF4-FFF2-40B4-BE49-F238E27FC236}">
                <a16:creationId xmlns:a16="http://schemas.microsoft.com/office/drawing/2014/main" id="{0233C820-A034-42B6-AAD3-CCFBD88FA07B}"/>
              </a:ext>
            </a:extLst>
          </p:cNvPr>
          <p:cNvPicPr>
            <a:picLocks noGrp="1" noChangeAspect="1"/>
          </p:cNvPicPr>
          <p:nvPr>
            <p:ph sz="half" idx="2"/>
          </p:nvPr>
        </p:nvPicPr>
        <p:blipFill>
          <a:blip r:embed="rId2"/>
          <a:stretch>
            <a:fillRect/>
          </a:stretch>
        </p:blipFill>
        <p:spPr>
          <a:xfrm>
            <a:off x="7319962" y="132523"/>
            <a:ext cx="4872038" cy="6592954"/>
          </a:xfrm>
        </p:spPr>
      </p:pic>
    </p:spTree>
    <p:extLst>
      <p:ext uri="{BB962C8B-B14F-4D97-AF65-F5344CB8AC3E}">
        <p14:creationId xmlns:p14="http://schemas.microsoft.com/office/powerpoint/2010/main" val="4023907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E5BF-6701-4581-8DEB-F4ED4CEF3D42}"/>
              </a:ext>
            </a:extLst>
          </p:cNvPr>
          <p:cNvSpPr>
            <a:spLocks noGrp="1"/>
          </p:cNvSpPr>
          <p:nvPr>
            <p:ph type="title"/>
          </p:nvPr>
        </p:nvSpPr>
        <p:spPr>
          <a:xfrm>
            <a:off x="1371600" y="0"/>
            <a:ext cx="10652078" cy="990600"/>
          </a:xfrm>
        </p:spPr>
        <p:txBody>
          <a:bodyPr/>
          <a:lstStyle/>
          <a:p>
            <a:r>
              <a:rPr lang="en-US" dirty="0"/>
              <a:t>                  </a:t>
            </a:r>
            <a:r>
              <a:rPr lang="en-US" b="1" i="1" u="sng" dirty="0">
                <a:solidFill>
                  <a:srgbClr val="0070C0"/>
                </a:solidFill>
              </a:rPr>
              <a:t>Location Models</a:t>
            </a:r>
          </a:p>
        </p:txBody>
      </p:sp>
      <p:sp>
        <p:nvSpPr>
          <p:cNvPr id="3" name="Content Placeholder 2">
            <a:extLst>
              <a:ext uri="{FF2B5EF4-FFF2-40B4-BE49-F238E27FC236}">
                <a16:creationId xmlns:a16="http://schemas.microsoft.com/office/drawing/2014/main" id="{438F5812-C674-4792-80F1-A52F698BC7D8}"/>
              </a:ext>
            </a:extLst>
          </p:cNvPr>
          <p:cNvSpPr>
            <a:spLocks noGrp="1"/>
          </p:cNvSpPr>
          <p:nvPr>
            <p:ph sz="half" idx="1"/>
          </p:nvPr>
        </p:nvSpPr>
        <p:spPr>
          <a:xfrm>
            <a:off x="764275" y="1310185"/>
            <a:ext cx="5609229" cy="5547815"/>
          </a:xfrm>
        </p:spPr>
        <p:txBody>
          <a:bodyPr/>
          <a:lstStyle/>
          <a:p>
            <a:r>
              <a:rPr lang="en-US" b="1" dirty="0">
                <a:solidFill>
                  <a:srgbClr val="0070C0"/>
                </a:solidFill>
              </a:rPr>
              <a:t>Harold </a:t>
            </a:r>
            <a:r>
              <a:rPr lang="en-US" b="1" dirty="0" err="1">
                <a:solidFill>
                  <a:srgbClr val="0070C0"/>
                </a:solidFill>
              </a:rPr>
              <a:t>Hotelling</a:t>
            </a:r>
            <a:r>
              <a:rPr lang="en-US" b="1" dirty="0">
                <a:solidFill>
                  <a:srgbClr val="0070C0"/>
                </a:solidFill>
              </a:rPr>
              <a:t> - Location Interdependence </a:t>
            </a:r>
          </a:p>
          <a:p>
            <a:r>
              <a:rPr lang="en-US" b="1" dirty="0">
                <a:solidFill>
                  <a:srgbClr val="0070C0"/>
                </a:solidFill>
              </a:rPr>
              <a:t>businesses will locate where they have the most access to the market and where they will take a maximum amount of their competitor’s access to the market. </a:t>
            </a:r>
          </a:p>
          <a:p>
            <a:endParaRPr lang="en-US" b="1" dirty="0">
              <a:solidFill>
                <a:srgbClr val="0070C0"/>
              </a:solidFill>
            </a:endParaRPr>
          </a:p>
          <a:p>
            <a:r>
              <a:rPr lang="en-US" sz="1400" b="1" dirty="0">
                <a:solidFill>
                  <a:srgbClr val="0070C0"/>
                </a:solidFill>
              </a:rPr>
              <a:t>Video: </a:t>
            </a:r>
            <a:r>
              <a:rPr lang="en-US" sz="1400" b="1" dirty="0">
                <a:solidFill>
                  <a:srgbClr val="0070C0"/>
                </a:solidFill>
                <a:hlinkClick r:id="rId2"/>
              </a:rPr>
              <a:t>https://www.youtube.com/watch?v=u4cKzGj58q4</a:t>
            </a:r>
            <a:endParaRPr lang="en-US" sz="1400" b="1" dirty="0">
              <a:solidFill>
                <a:srgbClr val="0070C0"/>
              </a:solidFill>
            </a:endParaRPr>
          </a:p>
          <a:p>
            <a:endParaRPr lang="en-US" b="1" dirty="0">
              <a:solidFill>
                <a:srgbClr val="0070C0"/>
              </a:solidFill>
            </a:endParaRPr>
          </a:p>
        </p:txBody>
      </p:sp>
      <p:pic>
        <p:nvPicPr>
          <p:cNvPr id="6" name="Content Placeholder 5">
            <a:extLst>
              <a:ext uri="{FF2B5EF4-FFF2-40B4-BE49-F238E27FC236}">
                <a16:creationId xmlns:a16="http://schemas.microsoft.com/office/drawing/2014/main" id="{E1BCE3A2-F8D2-4A8D-B09C-E318FF9A6DA2}"/>
              </a:ext>
            </a:extLst>
          </p:cNvPr>
          <p:cNvPicPr>
            <a:picLocks noGrp="1" noChangeAspect="1"/>
          </p:cNvPicPr>
          <p:nvPr>
            <p:ph sz="half" idx="2"/>
          </p:nvPr>
        </p:nvPicPr>
        <p:blipFill>
          <a:blip r:embed="rId3"/>
          <a:stretch>
            <a:fillRect/>
          </a:stretch>
        </p:blipFill>
        <p:spPr>
          <a:xfrm>
            <a:off x="6524625" y="990600"/>
            <a:ext cx="5499053" cy="5751394"/>
          </a:xfrm>
        </p:spPr>
      </p:pic>
    </p:spTree>
    <p:extLst>
      <p:ext uri="{BB962C8B-B14F-4D97-AF65-F5344CB8AC3E}">
        <p14:creationId xmlns:p14="http://schemas.microsoft.com/office/powerpoint/2010/main" val="4142083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B1482-D55B-41AF-ABBB-221D79C8E387}"/>
              </a:ext>
            </a:extLst>
          </p:cNvPr>
          <p:cNvSpPr>
            <a:spLocks noGrp="1"/>
          </p:cNvSpPr>
          <p:nvPr>
            <p:ph type="title"/>
          </p:nvPr>
        </p:nvSpPr>
        <p:spPr>
          <a:xfrm>
            <a:off x="649357" y="0"/>
            <a:ext cx="11542643" cy="1563757"/>
          </a:xfrm>
        </p:spPr>
        <p:txBody>
          <a:bodyPr>
            <a:normAutofit fontScale="90000"/>
          </a:bodyPr>
          <a:lstStyle/>
          <a:p>
            <a:r>
              <a:rPr lang="en-US" sz="3100" b="1" u="sng" dirty="0">
                <a:solidFill>
                  <a:srgbClr val="002060"/>
                </a:solidFill>
              </a:rPr>
              <a:t>Development</a:t>
            </a:r>
            <a:r>
              <a:rPr lang="en-US" sz="3100" b="1" dirty="0">
                <a:solidFill>
                  <a:srgbClr val="002060"/>
                </a:solidFill>
              </a:rPr>
              <a:t> is the process of improving the conditions of people through diffusion of knowledge and technology. Every place lies at some point along a continuum of development, it is continuous, and never ending actions to improve</a:t>
            </a:r>
            <a:r>
              <a:rPr lang="en-US" sz="4000" b="1" dirty="0">
                <a:solidFill>
                  <a:srgbClr val="002060"/>
                </a:solidFill>
              </a:rPr>
              <a:t>.</a:t>
            </a:r>
          </a:p>
        </p:txBody>
      </p:sp>
      <p:sp>
        <p:nvSpPr>
          <p:cNvPr id="3" name="Content Placeholder 2">
            <a:extLst>
              <a:ext uri="{FF2B5EF4-FFF2-40B4-BE49-F238E27FC236}">
                <a16:creationId xmlns:a16="http://schemas.microsoft.com/office/drawing/2014/main" id="{0C0E2394-7913-41A4-A3F8-3BB15A5E9C83}"/>
              </a:ext>
            </a:extLst>
          </p:cNvPr>
          <p:cNvSpPr>
            <a:spLocks noGrp="1"/>
          </p:cNvSpPr>
          <p:nvPr>
            <p:ph sz="half" idx="1"/>
          </p:nvPr>
        </p:nvSpPr>
        <p:spPr>
          <a:xfrm>
            <a:off x="781878" y="1775791"/>
            <a:ext cx="5037508" cy="5082209"/>
          </a:xfrm>
        </p:spPr>
        <p:txBody>
          <a:bodyPr>
            <a:normAutofit fontScale="92500" lnSpcReduction="10000"/>
          </a:bodyPr>
          <a:lstStyle/>
          <a:p>
            <a:r>
              <a:rPr lang="en-US" b="1" u="sng" dirty="0">
                <a:solidFill>
                  <a:srgbClr val="660066"/>
                </a:solidFill>
              </a:rPr>
              <a:t>Developed Country </a:t>
            </a:r>
            <a:r>
              <a:rPr lang="en-US" b="1" dirty="0">
                <a:solidFill>
                  <a:srgbClr val="660066"/>
                </a:solidFill>
              </a:rPr>
              <a:t>is also known as More Developed Country MDC and referred to by the UN as a very high developed country, has progressed further along the development continuum </a:t>
            </a:r>
          </a:p>
          <a:p>
            <a:endParaRPr lang="en-US" b="1" dirty="0"/>
          </a:p>
          <a:p>
            <a:r>
              <a:rPr lang="en-US" b="1" u="sng" dirty="0">
                <a:solidFill>
                  <a:srgbClr val="0070C0"/>
                </a:solidFill>
              </a:rPr>
              <a:t>Developing Country </a:t>
            </a:r>
            <a:r>
              <a:rPr lang="en-US" b="1" dirty="0">
                <a:solidFill>
                  <a:srgbClr val="0070C0"/>
                </a:solidFill>
              </a:rPr>
              <a:t>is also called a Less Developed Country LDC, has made some progress toward development, through less than the developed</a:t>
            </a:r>
          </a:p>
          <a:p>
            <a:endParaRPr lang="en-US" b="1" dirty="0"/>
          </a:p>
          <a:p>
            <a:r>
              <a:rPr lang="en-US" b="1" dirty="0">
                <a:solidFill>
                  <a:srgbClr val="006600"/>
                </a:solidFill>
              </a:rPr>
              <a:t>Recognizing that progress has varied widely among developing countries, the UN divides them into high, medium and low developing.</a:t>
            </a:r>
          </a:p>
          <a:p>
            <a:r>
              <a:rPr lang="en-US" sz="1300" dirty="0"/>
              <a:t>Patterson Video Development varies among countries: </a:t>
            </a:r>
            <a:r>
              <a:rPr lang="en-US" sz="1300" dirty="0">
                <a:hlinkClick r:id="rId2"/>
              </a:rPr>
              <a:t>https://www.youtube.com/watch?v=HbZMXdADBWM</a:t>
            </a:r>
            <a:endParaRPr lang="en-US" sz="1300" dirty="0"/>
          </a:p>
          <a:p>
            <a:endParaRPr lang="en-US" b="1" dirty="0">
              <a:solidFill>
                <a:srgbClr val="006600"/>
              </a:solidFill>
            </a:endParaRPr>
          </a:p>
          <a:p>
            <a:endParaRPr lang="en-US" b="1" dirty="0">
              <a:solidFill>
                <a:srgbClr val="006600"/>
              </a:solidFill>
            </a:endParaRPr>
          </a:p>
        </p:txBody>
      </p:sp>
      <p:pic>
        <p:nvPicPr>
          <p:cNvPr id="8" name="Content Placeholder 7">
            <a:extLst>
              <a:ext uri="{FF2B5EF4-FFF2-40B4-BE49-F238E27FC236}">
                <a16:creationId xmlns:a16="http://schemas.microsoft.com/office/drawing/2014/main" id="{6BEDEAD5-054D-4636-94D9-AFD32F09E899}"/>
              </a:ext>
            </a:extLst>
          </p:cNvPr>
          <p:cNvPicPr>
            <a:picLocks noGrp="1" noChangeAspect="1"/>
          </p:cNvPicPr>
          <p:nvPr>
            <p:ph sz="half" idx="2"/>
          </p:nvPr>
        </p:nvPicPr>
        <p:blipFill>
          <a:blip r:embed="rId3"/>
          <a:stretch>
            <a:fillRect/>
          </a:stretch>
        </p:blipFill>
        <p:spPr>
          <a:xfrm>
            <a:off x="5976938" y="1563757"/>
            <a:ext cx="6215062" cy="5294243"/>
          </a:xfrm>
        </p:spPr>
      </p:pic>
    </p:spTree>
    <p:extLst>
      <p:ext uri="{BB962C8B-B14F-4D97-AF65-F5344CB8AC3E}">
        <p14:creationId xmlns:p14="http://schemas.microsoft.com/office/powerpoint/2010/main" val="1181611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30744-6341-4420-9153-B72BAB5EA2C9}"/>
              </a:ext>
            </a:extLst>
          </p:cNvPr>
          <p:cNvSpPr>
            <a:spLocks noGrp="1"/>
          </p:cNvSpPr>
          <p:nvPr>
            <p:ph type="title"/>
          </p:nvPr>
        </p:nvSpPr>
        <p:spPr>
          <a:xfrm>
            <a:off x="1371600" y="0"/>
            <a:ext cx="9601200" cy="834887"/>
          </a:xfrm>
        </p:spPr>
        <p:txBody>
          <a:bodyPr/>
          <a:lstStyle/>
          <a:p>
            <a:r>
              <a:rPr lang="en-US" dirty="0"/>
              <a:t>          </a:t>
            </a:r>
            <a:r>
              <a:rPr lang="en-US" b="1" u="sng" dirty="0">
                <a:solidFill>
                  <a:srgbClr val="7030A0"/>
                </a:solidFill>
              </a:rPr>
              <a:t>Human Development Index</a:t>
            </a:r>
          </a:p>
        </p:txBody>
      </p:sp>
      <p:sp>
        <p:nvSpPr>
          <p:cNvPr id="3" name="Content Placeholder 2">
            <a:extLst>
              <a:ext uri="{FF2B5EF4-FFF2-40B4-BE49-F238E27FC236}">
                <a16:creationId xmlns:a16="http://schemas.microsoft.com/office/drawing/2014/main" id="{24DFC312-EFDA-4D56-BE03-BEAC6927E180}"/>
              </a:ext>
            </a:extLst>
          </p:cNvPr>
          <p:cNvSpPr>
            <a:spLocks noGrp="1"/>
          </p:cNvSpPr>
          <p:nvPr>
            <p:ph sz="half" idx="1"/>
          </p:nvPr>
        </p:nvSpPr>
        <p:spPr>
          <a:xfrm>
            <a:off x="795129" y="1192697"/>
            <a:ext cx="5667375" cy="5665304"/>
          </a:xfrm>
        </p:spPr>
        <p:txBody>
          <a:bodyPr>
            <a:normAutofit lnSpcReduction="10000"/>
          </a:bodyPr>
          <a:lstStyle/>
          <a:p>
            <a:pPr marL="0" indent="0">
              <a:buNone/>
            </a:pPr>
            <a:r>
              <a:rPr lang="en-US" dirty="0"/>
              <a:t>                </a:t>
            </a:r>
            <a:r>
              <a:rPr lang="en-US" b="1" i="1" u="sng" dirty="0">
                <a:solidFill>
                  <a:srgbClr val="7030A0"/>
                </a:solidFill>
              </a:rPr>
              <a:t>Human Development Index</a:t>
            </a:r>
          </a:p>
          <a:p>
            <a:r>
              <a:rPr lang="en-US" b="1" dirty="0">
                <a:solidFill>
                  <a:srgbClr val="0070C0"/>
                </a:solidFill>
              </a:rPr>
              <a:t>To measure the level of development of every country, the UN created the </a:t>
            </a:r>
            <a:r>
              <a:rPr lang="en-US" b="1" u="sng" dirty="0">
                <a:solidFill>
                  <a:srgbClr val="0070C0"/>
                </a:solidFill>
              </a:rPr>
              <a:t>Human Development Index (HDI)</a:t>
            </a:r>
            <a:r>
              <a:rPr lang="en-US" b="1" dirty="0">
                <a:solidFill>
                  <a:srgbClr val="0070C0"/>
                </a:solidFill>
              </a:rPr>
              <a:t> and reevaluates the countries yearly with the highest possible score being 1.0 or 100%</a:t>
            </a:r>
          </a:p>
          <a:p>
            <a:r>
              <a:rPr lang="en-US" b="1" dirty="0">
                <a:solidFill>
                  <a:srgbClr val="009900"/>
                </a:solidFill>
              </a:rPr>
              <a:t>The U.N.’s HDI considers development to be a function of three factors with each country getting an overall HDI score based on these three factors</a:t>
            </a:r>
          </a:p>
          <a:p>
            <a:pPr marL="0" indent="0">
              <a:buNone/>
            </a:pPr>
            <a:r>
              <a:rPr lang="en-US" b="1" dirty="0">
                <a:solidFill>
                  <a:srgbClr val="009900"/>
                </a:solidFill>
              </a:rPr>
              <a:t>      1. a decent standard of living</a:t>
            </a:r>
          </a:p>
          <a:p>
            <a:pPr marL="0" indent="0">
              <a:buNone/>
            </a:pPr>
            <a:r>
              <a:rPr lang="en-US" b="1" dirty="0">
                <a:solidFill>
                  <a:srgbClr val="009900"/>
                </a:solidFill>
              </a:rPr>
              <a:t>      2. A long and healthy life</a:t>
            </a:r>
          </a:p>
          <a:p>
            <a:pPr marL="0" indent="0">
              <a:buNone/>
            </a:pPr>
            <a:r>
              <a:rPr lang="en-US" b="1" dirty="0">
                <a:solidFill>
                  <a:srgbClr val="009900"/>
                </a:solidFill>
              </a:rPr>
              <a:t>      3. access to knowledge</a:t>
            </a:r>
          </a:p>
          <a:p>
            <a:pPr marL="0" indent="0">
              <a:buNone/>
            </a:pPr>
            <a:r>
              <a:rPr lang="en-US" b="1" u="sng" dirty="0">
                <a:solidFill>
                  <a:srgbClr val="0070C0"/>
                </a:solidFill>
              </a:rPr>
              <a:t>Development</a:t>
            </a:r>
            <a:r>
              <a:rPr lang="en-US" b="1" dirty="0">
                <a:solidFill>
                  <a:srgbClr val="0070C0"/>
                </a:solidFill>
              </a:rPr>
              <a:t> is a process of enlarging people’s ability to lead a long and healthy life, to acquire knowledge and to have access to resources needed for a decent standard of living </a:t>
            </a:r>
            <a:endParaRPr lang="en-US" dirty="0">
              <a:solidFill>
                <a:srgbClr val="0070C0"/>
              </a:solidFill>
            </a:endParaRPr>
          </a:p>
        </p:txBody>
      </p:sp>
      <p:pic>
        <p:nvPicPr>
          <p:cNvPr id="6" name="Content Placeholder 5">
            <a:extLst>
              <a:ext uri="{FF2B5EF4-FFF2-40B4-BE49-F238E27FC236}">
                <a16:creationId xmlns:a16="http://schemas.microsoft.com/office/drawing/2014/main" id="{D82CA9D4-9116-4B4E-9E98-D32972379887}"/>
              </a:ext>
            </a:extLst>
          </p:cNvPr>
          <p:cNvPicPr>
            <a:picLocks noGrp="1" noChangeAspect="1"/>
          </p:cNvPicPr>
          <p:nvPr>
            <p:ph sz="half" idx="2"/>
          </p:nvPr>
        </p:nvPicPr>
        <p:blipFill>
          <a:blip r:embed="rId2"/>
          <a:stretch>
            <a:fillRect/>
          </a:stretch>
        </p:blipFill>
        <p:spPr>
          <a:xfrm>
            <a:off x="6524625" y="1192696"/>
            <a:ext cx="5667375" cy="5559287"/>
          </a:xfrm>
        </p:spPr>
      </p:pic>
    </p:spTree>
    <p:extLst>
      <p:ext uri="{BB962C8B-B14F-4D97-AF65-F5344CB8AC3E}">
        <p14:creationId xmlns:p14="http://schemas.microsoft.com/office/powerpoint/2010/main" val="3788425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9AC7B-5EA8-4FFD-872C-77DA2B17C1F4}"/>
              </a:ext>
            </a:extLst>
          </p:cNvPr>
          <p:cNvSpPr>
            <a:spLocks noGrp="1"/>
          </p:cNvSpPr>
          <p:nvPr>
            <p:ph type="title"/>
          </p:nvPr>
        </p:nvSpPr>
        <p:spPr>
          <a:xfrm>
            <a:off x="755374" y="0"/>
            <a:ext cx="11436626" cy="861391"/>
          </a:xfrm>
        </p:spPr>
        <p:txBody>
          <a:bodyPr>
            <a:normAutofit fontScale="90000"/>
          </a:bodyPr>
          <a:lstStyle/>
          <a:p>
            <a:r>
              <a:rPr lang="en-US" sz="3200" b="1" u="sng" dirty="0">
                <a:solidFill>
                  <a:srgbClr val="C00000"/>
                </a:solidFill>
              </a:rPr>
              <a:t>Productivity: </a:t>
            </a:r>
            <a:r>
              <a:rPr lang="en-US" sz="3200" dirty="0">
                <a:solidFill>
                  <a:srgbClr val="C00000"/>
                </a:solidFill>
              </a:rPr>
              <a:t>the value of a particular product compared to the amount of labor  needed to make it. </a:t>
            </a:r>
          </a:p>
        </p:txBody>
      </p:sp>
      <p:sp>
        <p:nvSpPr>
          <p:cNvPr id="3" name="Content Placeholder 2">
            <a:extLst>
              <a:ext uri="{FF2B5EF4-FFF2-40B4-BE49-F238E27FC236}">
                <a16:creationId xmlns:a16="http://schemas.microsoft.com/office/drawing/2014/main" id="{8F75316D-0AC8-4DAF-AAF9-496DE61E817F}"/>
              </a:ext>
            </a:extLst>
          </p:cNvPr>
          <p:cNvSpPr>
            <a:spLocks noGrp="1"/>
          </p:cNvSpPr>
          <p:nvPr>
            <p:ph sz="half" idx="1"/>
          </p:nvPr>
        </p:nvSpPr>
        <p:spPr>
          <a:xfrm>
            <a:off x="755373" y="1060174"/>
            <a:ext cx="5115339" cy="5797825"/>
          </a:xfrm>
        </p:spPr>
        <p:txBody>
          <a:bodyPr>
            <a:normAutofit/>
          </a:bodyPr>
          <a:lstStyle/>
          <a:p>
            <a:r>
              <a:rPr lang="en-US" b="1" u="sng" dirty="0">
                <a:solidFill>
                  <a:srgbClr val="C00000"/>
                </a:solidFill>
              </a:rPr>
              <a:t>Value Added </a:t>
            </a:r>
            <a:r>
              <a:rPr lang="en-US" dirty="0"/>
              <a:t>in manufacturing is the gross value of a product minus the costs of raw materials and energy</a:t>
            </a:r>
          </a:p>
          <a:p>
            <a:r>
              <a:rPr lang="en-US" dirty="0"/>
              <a:t>The value added per capita is round $67 per hour in the United States compared to around $16 in Mexico</a:t>
            </a:r>
          </a:p>
          <a:p>
            <a:r>
              <a:rPr lang="en-US" dirty="0"/>
              <a:t>Workers in developed countries are more productive and produce more with less effort than developing countries because they have access to more machines, tools, and equipment to perform much of the work.</a:t>
            </a:r>
          </a:p>
          <a:p>
            <a:r>
              <a:rPr lang="en-US" dirty="0"/>
              <a:t>Production in developing countries relies more oh human and animal power </a:t>
            </a:r>
          </a:p>
        </p:txBody>
      </p:sp>
      <p:pic>
        <p:nvPicPr>
          <p:cNvPr id="6" name="Content Placeholder 5">
            <a:extLst>
              <a:ext uri="{FF2B5EF4-FFF2-40B4-BE49-F238E27FC236}">
                <a16:creationId xmlns:a16="http://schemas.microsoft.com/office/drawing/2014/main" id="{9DE64A9A-852D-441B-B3DC-1D92878C4C8C}"/>
              </a:ext>
            </a:extLst>
          </p:cNvPr>
          <p:cNvPicPr>
            <a:picLocks noGrp="1" noChangeAspect="1"/>
          </p:cNvPicPr>
          <p:nvPr>
            <p:ph sz="half" idx="2"/>
          </p:nvPr>
        </p:nvPicPr>
        <p:blipFill>
          <a:blip r:embed="rId2"/>
          <a:stretch>
            <a:fillRect/>
          </a:stretch>
        </p:blipFill>
        <p:spPr>
          <a:xfrm>
            <a:off x="6467061" y="1245703"/>
            <a:ext cx="5724939" cy="5612295"/>
          </a:xfrm>
        </p:spPr>
      </p:pic>
    </p:spTree>
    <p:extLst>
      <p:ext uri="{BB962C8B-B14F-4D97-AF65-F5344CB8AC3E}">
        <p14:creationId xmlns:p14="http://schemas.microsoft.com/office/powerpoint/2010/main" val="2936199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E862-EBAC-4805-9C59-88F7A7443739}"/>
              </a:ext>
            </a:extLst>
          </p:cNvPr>
          <p:cNvSpPr>
            <a:spLocks noGrp="1"/>
          </p:cNvSpPr>
          <p:nvPr>
            <p:ph type="title"/>
          </p:nvPr>
        </p:nvSpPr>
        <p:spPr>
          <a:xfrm>
            <a:off x="755374" y="0"/>
            <a:ext cx="11277600" cy="990600"/>
          </a:xfrm>
        </p:spPr>
        <p:txBody>
          <a:bodyPr>
            <a:noAutofit/>
          </a:bodyPr>
          <a:lstStyle/>
          <a:p>
            <a:r>
              <a:rPr lang="en-US" sz="3600" b="1" u="sng" dirty="0">
                <a:solidFill>
                  <a:srgbClr val="006600"/>
                </a:solidFill>
              </a:rPr>
              <a:t>Decent Standard of Living</a:t>
            </a:r>
            <a:r>
              <a:rPr lang="en-US" sz="3600" b="1" dirty="0">
                <a:solidFill>
                  <a:srgbClr val="006600"/>
                </a:solidFill>
              </a:rPr>
              <a:t>:  having enough wealth for a decent standard of living is key to development</a:t>
            </a:r>
          </a:p>
        </p:txBody>
      </p:sp>
      <p:sp>
        <p:nvSpPr>
          <p:cNvPr id="3" name="Content Placeholder 2">
            <a:extLst>
              <a:ext uri="{FF2B5EF4-FFF2-40B4-BE49-F238E27FC236}">
                <a16:creationId xmlns:a16="http://schemas.microsoft.com/office/drawing/2014/main" id="{1212BDB1-7E1A-46DE-9653-76DB6570C8A7}"/>
              </a:ext>
            </a:extLst>
          </p:cNvPr>
          <p:cNvSpPr>
            <a:spLocks noGrp="1"/>
          </p:cNvSpPr>
          <p:nvPr>
            <p:ph sz="half" idx="1"/>
          </p:nvPr>
        </p:nvSpPr>
        <p:spPr>
          <a:xfrm>
            <a:off x="755373" y="1192696"/>
            <a:ext cx="6484876" cy="5665303"/>
          </a:xfrm>
        </p:spPr>
        <p:txBody>
          <a:bodyPr>
            <a:normAutofit fontScale="92500" lnSpcReduction="20000"/>
          </a:bodyPr>
          <a:lstStyle/>
          <a:p>
            <a:r>
              <a:rPr lang="en-US" b="1" dirty="0">
                <a:solidFill>
                  <a:srgbClr val="006600"/>
                </a:solidFill>
              </a:rPr>
              <a:t>The UN measures the standard of living in countries through a complex index called annual gross national income per capita(per person) at purchasing power</a:t>
            </a:r>
          </a:p>
          <a:p>
            <a:r>
              <a:rPr lang="en-US" b="1" u="sng" dirty="0">
                <a:solidFill>
                  <a:srgbClr val="002060"/>
                </a:solidFill>
              </a:rPr>
              <a:t>Gross National Income: (GNI) </a:t>
            </a:r>
            <a:r>
              <a:rPr lang="en-US" b="1" dirty="0">
                <a:solidFill>
                  <a:srgbClr val="002060"/>
                </a:solidFill>
              </a:rPr>
              <a:t>is the value of the output of goods and services produced in a country in al year, including money that leaves and enters the country</a:t>
            </a:r>
          </a:p>
          <a:p>
            <a:r>
              <a:rPr lang="en-US" b="1" u="sng" dirty="0">
                <a:solidFill>
                  <a:srgbClr val="660066"/>
                </a:solidFill>
              </a:rPr>
              <a:t>Purchasing Power Parity:(PPP) </a:t>
            </a:r>
            <a:r>
              <a:rPr lang="en-US" b="1" dirty="0">
                <a:solidFill>
                  <a:srgbClr val="660066"/>
                </a:solidFill>
              </a:rPr>
              <a:t>is an adjustment made to GNI to account that differences among countries in cost of goods. For example if a resident of country A has the same income as a resident of  country B but must pay more for a Big Mac, or a Starbucks latte, the resident of country B is better off.</a:t>
            </a:r>
          </a:p>
          <a:p>
            <a:r>
              <a:rPr lang="en-US" b="1" u="sng" dirty="0">
                <a:solidFill>
                  <a:srgbClr val="FF0000"/>
                </a:solidFill>
              </a:rPr>
              <a:t>Gross Domestic Product (GDP) </a:t>
            </a:r>
            <a:r>
              <a:rPr lang="en-US" b="1" dirty="0">
                <a:solidFill>
                  <a:srgbClr val="FF0000"/>
                </a:solidFill>
              </a:rPr>
              <a:t>the value of the output of goods and services produced in a country in a year but does not account for money leaving or entering the US</a:t>
            </a:r>
          </a:p>
          <a:p>
            <a:r>
              <a:rPr lang="en-US" b="1" dirty="0"/>
              <a:t> Gross Domestic Product (GDP) and Gross National Product (GNP) both try to measure the market value of all goods and services produced for final sale in an economy. ... GDP refers to and measures the domestic levels of production, whereas GNP measures the levels of production of any person or corporation of a country</a:t>
            </a:r>
            <a:endParaRPr lang="en-US" b="1" dirty="0">
              <a:solidFill>
                <a:srgbClr val="FF0000"/>
              </a:solidFill>
            </a:endParaRPr>
          </a:p>
          <a:p>
            <a:r>
              <a:rPr lang="en-US" sz="1300" dirty="0">
                <a:solidFill>
                  <a:srgbClr val="FF0000"/>
                </a:solidFill>
              </a:rPr>
              <a:t>Crash course econ: </a:t>
            </a:r>
            <a:r>
              <a:rPr lang="en-US" sz="1300" dirty="0">
                <a:solidFill>
                  <a:srgbClr val="FF0000"/>
                </a:solidFill>
                <a:hlinkClick r:id="rId2"/>
              </a:rPr>
              <a:t>https://www.youtube.com/watch?v=UHiUYj5EA0w</a:t>
            </a:r>
            <a:endParaRPr lang="en-US" sz="1300" dirty="0">
              <a:solidFill>
                <a:srgbClr val="FF0000"/>
              </a:solidFill>
            </a:endParaRPr>
          </a:p>
          <a:p>
            <a:endParaRPr lang="en-US" dirty="0">
              <a:solidFill>
                <a:srgbClr val="FF0000"/>
              </a:solidFill>
            </a:endParaRPr>
          </a:p>
        </p:txBody>
      </p:sp>
      <p:pic>
        <p:nvPicPr>
          <p:cNvPr id="6" name="Content Placeholder 5">
            <a:extLst>
              <a:ext uri="{FF2B5EF4-FFF2-40B4-BE49-F238E27FC236}">
                <a16:creationId xmlns:a16="http://schemas.microsoft.com/office/drawing/2014/main" id="{36A6470E-F83A-4836-A6D4-509591975051}"/>
              </a:ext>
            </a:extLst>
          </p:cNvPr>
          <p:cNvPicPr>
            <a:picLocks noGrp="1" noChangeAspect="1"/>
          </p:cNvPicPr>
          <p:nvPr>
            <p:ph sz="half" idx="2"/>
          </p:nvPr>
        </p:nvPicPr>
        <p:blipFill>
          <a:blip r:embed="rId3"/>
          <a:stretch>
            <a:fillRect/>
          </a:stretch>
        </p:blipFill>
        <p:spPr>
          <a:xfrm>
            <a:off x="7345180" y="1192696"/>
            <a:ext cx="4846820" cy="5552661"/>
          </a:xfrm>
        </p:spPr>
      </p:pic>
    </p:spTree>
    <p:extLst>
      <p:ext uri="{BB962C8B-B14F-4D97-AF65-F5344CB8AC3E}">
        <p14:creationId xmlns:p14="http://schemas.microsoft.com/office/powerpoint/2010/main" val="2839593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8CB6-6B83-4BB9-B214-F9089AB76E04}"/>
              </a:ext>
            </a:extLst>
          </p:cNvPr>
          <p:cNvSpPr>
            <a:spLocks noGrp="1"/>
          </p:cNvSpPr>
          <p:nvPr>
            <p:ph type="title"/>
          </p:nvPr>
        </p:nvSpPr>
        <p:spPr>
          <a:xfrm>
            <a:off x="795130" y="0"/>
            <a:ext cx="11396870" cy="1139687"/>
          </a:xfrm>
        </p:spPr>
        <p:txBody>
          <a:bodyPr>
            <a:normAutofit fontScale="90000"/>
          </a:bodyPr>
          <a:lstStyle/>
          <a:p>
            <a:r>
              <a:rPr lang="en-US" sz="3200" b="1" u="sng" dirty="0">
                <a:solidFill>
                  <a:srgbClr val="C00000"/>
                </a:solidFill>
              </a:rPr>
              <a:t>Access to knowledge</a:t>
            </a:r>
            <a:r>
              <a:rPr lang="en-US" sz="3200" dirty="0">
                <a:solidFill>
                  <a:srgbClr val="C00000"/>
                </a:solidFill>
              </a:rPr>
              <a:t>: U.N. considers years of schooling to be the most critical measure of the ability of an individual to gain access to knowledge needed for development</a:t>
            </a:r>
          </a:p>
        </p:txBody>
      </p:sp>
      <p:sp>
        <p:nvSpPr>
          <p:cNvPr id="3" name="Content Placeholder 2">
            <a:extLst>
              <a:ext uri="{FF2B5EF4-FFF2-40B4-BE49-F238E27FC236}">
                <a16:creationId xmlns:a16="http://schemas.microsoft.com/office/drawing/2014/main" id="{7C1866E5-D293-414A-8D58-099A4480E2E4}"/>
              </a:ext>
            </a:extLst>
          </p:cNvPr>
          <p:cNvSpPr>
            <a:spLocks noGrp="1"/>
          </p:cNvSpPr>
          <p:nvPr>
            <p:ph sz="half" idx="1"/>
          </p:nvPr>
        </p:nvSpPr>
        <p:spPr>
          <a:xfrm>
            <a:off x="795129" y="1258958"/>
            <a:ext cx="5208105" cy="5599042"/>
          </a:xfrm>
        </p:spPr>
        <p:txBody>
          <a:bodyPr>
            <a:normAutofit fontScale="92500" lnSpcReduction="20000"/>
          </a:bodyPr>
          <a:lstStyle/>
          <a:p>
            <a:r>
              <a:rPr lang="en-US" sz="2200" b="1" dirty="0">
                <a:solidFill>
                  <a:srgbClr val="002060"/>
                </a:solidFill>
              </a:rPr>
              <a:t>To form the access to knowledge component of HDI, the U.N. combines two measures of years of schooling</a:t>
            </a:r>
          </a:p>
          <a:p>
            <a:r>
              <a:rPr lang="en-US" sz="2200" b="1" dirty="0">
                <a:solidFill>
                  <a:srgbClr val="002060"/>
                </a:solidFill>
              </a:rPr>
              <a:t>1. </a:t>
            </a:r>
            <a:r>
              <a:rPr lang="en-US" sz="2200" b="1" u="sng" dirty="0">
                <a:solidFill>
                  <a:srgbClr val="002060"/>
                </a:solidFill>
              </a:rPr>
              <a:t>Years of schooling for today’s adults</a:t>
            </a:r>
            <a:r>
              <a:rPr lang="en-US" sz="2200" b="1" dirty="0">
                <a:solidFill>
                  <a:srgbClr val="002060"/>
                </a:solidFill>
              </a:rPr>
              <a:t>: this measures the number of years that the average person aged 25 or older in a country has spent in school. Adults have spent an average of 11.5 years in school in developed countries compared to only 4.7 years in South Asia and sub Saharan Africa</a:t>
            </a:r>
          </a:p>
          <a:p>
            <a:r>
              <a:rPr lang="en-US" sz="2200" b="1" dirty="0">
                <a:solidFill>
                  <a:srgbClr val="002060"/>
                </a:solidFill>
              </a:rPr>
              <a:t>2</a:t>
            </a:r>
            <a:r>
              <a:rPr lang="en-US" sz="2200" b="1" u="sng" dirty="0">
                <a:solidFill>
                  <a:srgbClr val="002060"/>
                </a:solidFill>
              </a:rPr>
              <a:t>. Expected years of schooling for today’s youth:</a:t>
            </a:r>
            <a:r>
              <a:rPr lang="en-US" sz="2200" b="1" dirty="0">
                <a:solidFill>
                  <a:srgbClr val="002060"/>
                </a:solidFill>
              </a:rPr>
              <a:t> this measures the number of years that the U.N. forecasts average 5 year old will spend in school.. The U.N. expects that 5 year old’s in developed countries will spend an average of 16.3 years in school. Meaning roughly half of today’s 5 year old’s will graduate from college in developed countries. The expected average in sub Saharan </a:t>
            </a:r>
            <a:r>
              <a:rPr lang="en-US" b="1" dirty="0">
                <a:solidFill>
                  <a:srgbClr val="002060"/>
                </a:solidFill>
              </a:rPr>
              <a:t>Africa is 9.3 and 10.2 in South Asia</a:t>
            </a:r>
          </a:p>
        </p:txBody>
      </p:sp>
      <p:sp>
        <p:nvSpPr>
          <p:cNvPr id="4" name="Content Placeholder 3">
            <a:extLst>
              <a:ext uri="{FF2B5EF4-FFF2-40B4-BE49-F238E27FC236}">
                <a16:creationId xmlns:a16="http://schemas.microsoft.com/office/drawing/2014/main" id="{62F40383-02AA-4281-B4B8-58CECB69F80E}"/>
              </a:ext>
            </a:extLst>
          </p:cNvPr>
          <p:cNvSpPr>
            <a:spLocks noGrp="1"/>
          </p:cNvSpPr>
          <p:nvPr>
            <p:ph sz="half" idx="2"/>
          </p:nvPr>
        </p:nvSpPr>
        <p:spPr>
          <a:xfrm>
            <a:off x="6188768" y="1364974"/>
            <a:ext cx="5897215" cy="5393635"/>
          </a:xfrm>
        </p:spPr>
        <p:txBody>
          <a:bodyPr>
            <a:normAutofit fontScale="92500" lnSpcReduction="20000"/>
          </a:bodyPr>
          <a:lstStyle/>
          <a:p>
            <a:r>
              <a:rPr lang="en-US" b="1" dirty="0">
                <a:solidFill>
                  <a:srgbClr val="006600"/>
                </a:solidFill>
              </a:rPr>
              <a:t>Other indicators can measure regional variations in access to knowledge such as</a:t>
            </a:r>
          </a:p>
          <a:p>
            <a:r>
              <a:rPr lang="en-US" b="1" dirty="0">
                <a:solidFill>
                  <a:srgbClr val="006600"/>
                </a:solidFill>
              </a:rPr>
              <a:t>1. </a:t>
            </a:r>
            <a:r>
              <a:rPr lang="en-US" b="1" u="sng" dirty="0">
                <a:solidFill>
                  <a:srgbClr val="006600"/>
                </a:solidFill>
              </a:rPr>
              <a:t>Pupil / teacher ratio</a:t>
            </a:r>
            <a:r>
              <a:rPr lang="en-US" b="1" dirty="0">
                <a:solidFill>
                  <a:srgbClr val="006600"/>
                </a:solidFill>
              </a:rPr>
              <a:t>: The number of enrolled students divided by the number of teachers. The fewer pupils a teacher has the more likely that each student will receive effective instruction</a:t>
            </a:r>
          </a:p>
          <a:p>
            <a:r>
              <a:rPr lang="en-US" b="1" dirty="0">
                <a:solidFill>
                  <a:srgbClr val="006600"/>
                </a:solidFill>
              </a:rPr>
              <a:t>2. </a:t>
            </a:r>
            <a:r>
              <a:rPr lang="en-US" b="1" u="sng" dirty="0">
                <a:solidFill>
                  <a:srgbClr val="006600"/>
                </a:solidFill>
              </a:rPr>
              <a:t>Literacy rate</a:t>
            </a:r>
            <a:r>
              <a:rPr lang="en-US" b="1" dirty="0">
                <a:solidFill>
                  <a:srgbClr val="006600"/>
                </a:solidFill>
              </a:rPr>
              <a:t>: the percentage of a country’s people who can read and write. Improved education is a major goal of many developing countries but funds are scarce</a:t>
            </a:r>
          </a:p>
          <a:p>
            <a:endParaRPr lang="en-US" b="1" dirty="0">
              <a:solidFill>
                <a:srgbClr val="006600"/>
              </a:solidFill>
            </a:endParaRPr>
          </a:p>
          <a:p>
            <a:r>
              <a:rPr lang="en-US" b="1" dirty="0">
                <a:solidFill>
                  <a:srgbClr val="006600"/>
                </a:solidFill>
              </a:rPr>
              <a:t>In addition in developing countries, most books, newspapers, and magazines are published in developed countries, in part because more of their citizens read and write but also can afford to buy them. Developed countries dominate scientific and non fiction publishing world wide including text books. Students in developing countries must learn technical information from books that usually are  not in the native language</a:t>
            </a:r>
          </a:p>
        </p:txBody>
      </p:sp>
    </p:spTree>
    <p:extLst>
      <p:ext uri="{BB962C8B-B14F-4D97-AF65-F5344CB8AC3E}">
        <p14:creationId xmlns:p14="http://schemas.microsoft.com/office/powerpoint/2010/main" val="4275255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4EE66-48AB-479F-B9C0-80D5300CC9F8}"/>
              </a:ext>
            </a:extLst>
          </p:cNvPr>
          <p:cNvSpPr>
            <a:spLocks noGrp="1"/>
          </p:cNvSpPr>
          <p:nvPr>
            <p:ph type="title"/>
          </p:nvPr>
        </p:nvSpPr>
        <p:spPr>
          <a:xfrm>
            <a:off x="755375" y="-1"/>
            <a:ext cx="11436626" cy="1351723"/>
          </a:xfrm>
        </p:spPr>
        <p:txBody>
          <a:bodyPr>
            <a:normAutofit fontScale="90000"/>
          </a:bodyPr>
          <a:lstStyle/>
          <a:p>
            <a:r>
              <a:rPr lang="en-US" sz="3200" b="1" u="sng" dirty="0">
                <a:solidFill>
                  <a:srgbClr val="C00000"/>
                </a:solidFill>
              </a:rPr>
              <a:t>Health and Wealth</a:t>
            </a:r>
            <a:r>
              <a:rPr lang="en-US" sz="3200" b="1" dirty="0">
                <a:solidFill>
                  <a:srgbClr val="C00000"/>
                </a:solidFill>
              </a:rPr>
              <a:t>: U.N. considers good health to be very important so a goal is to provide the nutrition and medical services needed for people to lead long healthy lives </a:t>
            </a:r>
          </a:p>
        </p:txBody>
      </p:sp>
      <p:sp>
        <p:nvSpPr>
          <p:cNvPr id="3" name="Content Placeholder 2">
            <a:extLst>
              <a:ext uri="{FF2B5EF4-FFF2-40B4-BE49-F238E27FC236}">
                <a16:creationId xmlns:a16="http://schemas.microsoft.com/office/drawing/2014/main" id="{1A2129CB-E0CD-4A1C-8BC9-38DC67C1FF89}"/>
              </a:ext>
            </a:extLst>
          </p:cNvPr>
          <p:cNvSpPr>
            <a:spLocks noGrp="1"/>
          </p:cNvSpPr>
          <p:nvPr>
            <p:ph sz="half" idx="1"/>
          </p:nvPr>
        </p:nvSpPr>
        <p:spPr>
          <a:xfrm>
            <a:off x="755375" y="1351723"/>
            <a:ext cx="6372614" cy="5506278"/>
          </a:xfrm>
        </p:spPr>
        <p:txBody>
          <a:bodyPr>
            <a:normAutofit fontScale="92500" lnSpcReduction="10000"/>
          </a:bodyPr>
          <a:lstStyle/>
          <a:p>
            <a:r>
              <a:rPr lang="en-US" b="1" dirty="0">
                <a:solidFill>
                  <a:srgbClr val="002060"/>
                </a:solidFill>
              </a:rPr>
              <a:t>U.N. selected </a:t>
            </a:r>
            <a:r>
              <a:rPr lang="en-US" b="1" u="sng" dirty="0">
                <a:solidFill>
                  <a:srgbClr val="002060"/>
                </a:solidFill>
              </a:rPr>
              <a:t>life expectancy at birth </a:t>
            </a:r>
            <a:r>
              <a:rPr lang="en-US" b="1" dirty="0">
                <a:solidFill>
                  <a:srgbClr val="002060"/>
                </a:solidFill>
              </a:rPr>
              <a:t>as the contributor to HDI</a:t>
            </a:r>
          </a:p>
          <a:p>
            <a:r>
              <a:rPr lang="en-US" b="1" dirty="0">
                <a:solidFill>
                  <a:srgbClr val="002060"/>
                </a:solidFill>
              </a:rPr>
              <a:t>People are healthier in developed countries. When people get sick these countries possess the resources to care for them. Developed countries use part of their wealth to protect people who are unable to work. Such as the sick . Elderly poor disabled, orphaned, veterans of war, widows, unemployed or single parents. Better health and welfare allow people to live longer. Better developed countries allow babies to survive infancy.</a:t>
            </a:r>
          </a:p>
          <a:p>
            <a:r>
              <a:rPr lang="en-US" b="1" u="sng" dirty="0">
                <a:solidFill>
                  <a:srgbClr val="002060"/>
                </a:solidFill>
              </a:rPr>
              <a:t>Infant mortality </a:t>
            </a:r>
            <a:r>
              <a:rPr lang="en-US" b="1" dirty="0">
                <a:solidFill>
                  <a:srgbClr val="002060"/>
                </a:solidFill>
              </a:rPr>
              <a:t>is  rate is greater in developing countries because babies may die from malnutrition, lack of medicine needed to survive illness and also they may die from poor medical practices dud to lack of education</a:t>
            </a:r>
          </a:p>
          <a:p>
            <a:r>
              <a:rPr lang="en-US" b="1" u="sng" dirty="0">
                <a:solidFill>
                  <a:srgbClr val="002060"/>
                </a:solidFill>
              </a:rPr>
              <a:t>Part of Wealth </a:t>
            </a:r>
            <a:r>
              <a:rPr lang="en-US" b="1" dirty="0">
                <a:solidFill>
                  <a:srgbClr val="002060"/>
                </a:solidFill>
              </a:rPr>
              <a:t>generated in developed countries is used to purchase goods and services such as motor vehicles, telephones and computers</a:t>
            </a:r>
          </a:p>
          <a:p>
            <a:r>
              <a:rPr lang="en-US" sz="1300" b="1" dirty="0">
                <a:solidFill>
                  <a:srgbClr val="002060"/>
                </a:solidFill>
              </a:rPr>
              <a:t>Wealth inequality in America </a:t>
            </a:r>
            <a:r>
              <a:rPr lang="en-US" sz="1300" b="1" dirty="0" err="1">
                <a:solidFill>
                  <a:srgbClr val="002060"/>
                </a:solidFill>
              </a:rPr>
              <a:t>utube</a:t>
            </a:r>
            <a:r>
              <a:rPr lang="en-US" sz="1300" b="1" dirty="0">
                <a:solidFill>
                  <a:srgbClr val="002060"/>
                </a:solidFill>
              </a:rPr>
              <a:t> 6: </a:t>
            </a:r>
            <a:r>
              <a:rPr lang="en-US" sz="1300" b="1" dirty="0">
                <a:solidFill>
                  <a:srgbClr val="002060"/>
                </a:solidFill>
                <a:hlinkClick r:id="rId2"/>
              </a:rPr>
              <a:t>https://www.youtube.com/watch?v=JTj9AcwkaKM</a:t>
            </a:r>
            <a:endParaRPr lang="en-US" sz="1300" b="1" dirty="0">
              <a:solidFill>
                <a:srgbClr val="002060"/>
              </a:solidFill>
            </a:endParaRPr>
          </a:p>
          <a:p>
            <a:r>
              <a:rPr lang="en-US" sz="1300" dirty="0"/>
              <a:t>Income and Wealth Inequality: Crash Course Economics   </a:t>
            </a:r>
            <a:r>
              <a:rPr lang="en-US" sz="1300" dirty="0">
                <a:hlinkClick r:id="rId3"/>
              </a:rPr>
              <a:t>https://www.youtube.com/watch?v=0xMCWr0O3Hs</a:t>
            </a:r>
            <a:endParaRPr lang="en-US" sz="1300" dirty="0"/>
          </a:p>
          <a:p>
            <a:endParaRPr lang="en-US" b="1" dirty="0">
              <a:solidFill>
                <a:srgbClr val="002060"/>
              </a:solidFill>
            </a:endParaRPr>
          </a:p>
          <a:p>
            <a:endParaRPr lang="en-US" b="1" dirty="0">
              <a:solidFill>
                <a:srgbClr val="002060"/>
              </a:solidFill>
            </a:endParaRPr>
          </a:p>
        </p:txBody>
      </p:sp>
      <p:pic>
        <p:nvPicPr>
          <p:cNvPr id="6" name="Content Placeholder 5">
            <a:extLst>
              <a:ext uri="{FF2B5EF4-FFF2-40B4-BE49-F238E27FC236}">
                <a16:creationId xmlns:a16="http://schemas.microsoft.com/office/drawing/2014/main" id="{67066D90-3990-461E-BCD5-2D80B77D36D3}"/>
              </a:ext>
            </a:extLst>
          </p:cNvPr>
          <p:cNvPicPr>
            <a:picLocks noGrp="1" noChangeAspect="1"/>
          </p:cNvPicPr>
          <p:nvPr>
            <p:ph sz="half" idx="2"/>
          </p:nvPr>
        </p:nvPicPr>
        <p:blipFill>
          <a:blip r:embed="rId4"/>
          <a:stretch>
            <a:fillRect/>
          </a:stretch>
        </p:blipFill>
        <p:spPr>
          <a:xfrm>
            <a:off x="7127989" y="954157"/>
            <a:ext cx="5064011" cy="5758069"/>
          </a:xfrm>
        </p:spPr>
      </p:pic>
    </p:spTree>
    <p:extLst>
      <p:ext uri="{BB962C8B-B14F-4D97-AF65-F5344CB8AC3E}">
        <p14:creationId xmlns:p14="http://schemas.microsoft.com/office/powerpoint/2010/main" val="1784368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854E-46C4-4593-847A-DB99E8F9BB03}"/>
              </a:ext>
            </a:extLst>
          </p:cNvPr>
          <p:cNvSpPr>
            <a:spLocks noGrp="1"/>
          </p:cNvSpPr>
          <p:nvPr>
            <p:ph type="title"/>
          </p:nvPr>
        </p:nvSpPr>
        <p:spPr>
          <a:xfrm>
            <a:off x="861391" y="0"/>
            <a:ext cx="11330607" cy="1524000"/>
          </a:xfrm>
        </p:spPr>
        <p:txBody>
          <a:bodyPr>
            <a:normAutofit/>
          </a:bodyPr>
          <a:lstStyle/>
          <a:p>
            <a:r>
              <a:rPr lang="en-US" sz="2000" b="1" u="sng" dirty="0">
                <a:solidFill>
                  <a:srgbClr val="800000"/>
                </a:solidFill>
              </a:rPr>
              <a:t>Gender related Development Index (GDI) </a:t>
            </a:r>
            <a:r>
              <a:rPr lang="en-US" sz="2000" b="1" dirty="0">
                <a:solidFill>
                  <a:srgbClr val="800000"/>
                </a:solidFill>
              </a:rPr>
              <a:t>measures the gender gap in the level of achievement for the 3 dimensions of HDI and ranks countries based on their deviation from gender parity.</a:t>
            </a:r>
            <a:br>
              <a:rPr lang="en-US" sz="2000" b="1" dirty="0">
                <a:solidFill>
                  <a:srgbClr val="800000"/>
                </a:solidFill>
              </a:rPr>
            </a:br>
            <a:r>
              <a:rPr lang="en-US" sz="2000" b="1" u="sng" dirty="0"/>
              <a:t>Gender Inequality Index (GII) </a:t>
            </a:r>
            <a:r>
              <a:rPr lang="en-US" sz="2000" b="1" dirty="0"/>
              <a:t>measures the gender gap in the level of achievement in 3 dimensions, reproductive health, empowerment and labor market. The higher the GII the greater the inequality. A score of zero would mean equal. Reproductive health is the largest contributor to gender inequality</a:t>
            </a:r>
            <a:r>
              <a:rPr lang="en-US" sz="2000" dirty="0"/>
              <a:t>.</a:t>
            </a:r>
          </a:p>
        </p:txBody>
      </p:sp>
      <p:pic>
        <p:nvPicPr>
          <p:cNvPr id="6" name="Content Placeholder 5">
            <a:extLst>
              <a:ext uri="{FF2B5EF4-FFF2-40B4-BE49-F238E27FC236}">
                <a16:creationId xmlns:a16="http://schemas.microsoft.com/office/drawing/2014/main" id="{ACE7350E-52FB-4E98-9C86-B4BE542DC5C2}"/>
              </a:ext>
            </a:extLst>
          </p:cNvPr>
          <p:cNvPicPr>
            <a:picLocks noGrp="1" noChangeAspect="1"/>
          </p:cNvPicPr>
          <p:nvPr>
            <p:ph sz="half" idx="1"/>
          </p:nvPr>
        </p:nvPicPr>
        <p:blipFill>
          <a:blip r:embed="rId2"/>
          <a:stretch>
            <a:fillRect/>
          </a:stretch>
        </p:blipFill>
        <p:spPr>
          <a:xfrm>
            <a:off x="742121" y="1524001"/>
            <a:ext cx="7368207" cy="5168347"/>
          </a:xfrm>
        </p:spPr>
      </p:pic>
      <p:pic>
        <p:nvPicPr>
          <p:cNvPr id="8" name="Content Placeholder 7">
            <a:extLst>
              <a:ext uri="{FF2B5EF4-FFF2-40B4-BE49-F238E27FC236}">
                <a16:creationId xmlns:a16="http://schemas.microsoft.com/office/drawing/2014/main" id="{5389B5F9-349E-4A22-92E6-1F51B0398A56}"/>
              </a:ext>
            </a:extLst>
          </p:cNvPr>
          <p:cNvPicPr>
            <a:picLocks noGrp="1" noChangeAspect="1"/>
          </p:cNvPicPr>
          <p:nvPr>
            <p:ph sz="half" idx="2"/>
          </p:nvPr>
        </p:nvPicPr>
        <p:blipFill>
          <a:blip r:embed="rId3"/>
          <a:stretch>
            <a:fillRect/>
          </a:stretch>
        </p:blipFill>
        <p:spPr>
          <a:xfrm>
            <a:off x="8110330" y="1524000"/>
            <a:ext cx="4081669" cy="5333999"/>
          </a:xfrm>
        </p:spPr>
      </p:pic>
    </p:spTree>
    <p:extLst>
      <p:ext uri="{BB962C8B-B14F-4D97-AF65-F5344CB8AC3E}">
        <p14:creationId xmlns:p14="http://schemas.microsoft.com/office/powerpoint/2010/main" val="2337396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20B9-AF14-48F2-B8AD-8A19846D908A}"/>
              </a:ext>
            </a:extLst>
          </p:cNvPr>
          <p:cNvSpPr>
            <a:spLocks noGrp="1"/>
          </p:cNvSpPr>
          <p:nvPr>
            <p:ph type="title"/>
          </p:nvPr>
        </p:nvSpPr>
        <p:spPr>
          <a:xfrm>
            <a:off x="755374" y="0"/>
            <a:ext cx="5667375" cy="795130"/>
          </a:xfrm>
        </p:spPr>
        <p:txBody>
          <a:bodyPr>
            <a:normAutofit/>
          </a:bodyPr>
          <a:lstStyle/>
          <a:p>
            <a:r>
              <a:rPr lang="en-US" sz="3600" b="1" u="sng" dirty="0">
                <a:solidFill>
                  <a:srgbClr val="002060"/>
                </a:solidFill>
              </a:rPr>
              <a:t>Gender Inequality Over Time</a:t>
            </a:r>
          </a:p>
        </p:txBody>
      </p:sp>
      <p:sp>
        <p:nvSpPr>
          <p:cNvPr id="3" name="Content Placeholder 2">
            <a:extLst>
              <a:ext uri="{FF2B5EF4-FFF2-40B4-BE49-F238E27FC236}">
                <a16:creationId xmlns:a16="http://schemas.microsoft.com/office/drawing/2014/main" id="{663B2D50-B813-48CE-8CCA-7681C77FBA06}"/>
              </a:ext>
            </a:extLst>
          </p:cNvPr>
          <p:cNvSpPr>
            <a:spLocks noGrp="1"/>
          </p:cNvSpPr>
          <p:nvPr>
            <p:ph sz="half" idx="1"/>
          </p:nvPr>
        </p:nvSpPr>
        <p:spPr>
          <a:xfrm>
            <a:off x="755373" y="795130"/>
            <a:ext cx="5667375" cy="6062869"/>
          </a:xfrm>
        </p:spPr>
        <p:txBody>
          <a:bodyPr>
            <a:normAutofit/>
          </a:bodyPr>
          <a:lstStyle/>
          <a:p>
            <a:r>
              <a:rPr lang="en-US" b="1" dirty="0">
                <a:solidFill>
                  <a:srgbClr val="0070C0"/>
                </a:solidFill>
              </a:rPr>
              <a:t>The U.N. have found that the gender inequality has declined since the 1990’s in all but 4 of the 138 countries with the greatest improvement being in Southwest Asia and North Africa </a:t>
            </a:r>
          </a:p>
          <a:p>
            <a:r>
              <a:rPr lang="en-US" b="1" dirty="0">
                <a:solidFill>
                  <a:srgbClr val="002060"/>
                </a:solidFill>
              </a:rPr>
              <a:t>The improvement in gender inequity as been relatively modest in the US. It has a GII score of only 47, although it ranks fifth in the world on HDI. The U.N points to two factors</a:t>
            </a:r>
            <a:r>
              <a:rPr lang="en-US" b="1" dirty="0"/>
              <a:t>: </a:t>
            </a:r>
          </a:p>
          <a:p>
            <a:r>
              <a:rPr lang="en-US" b="1" dirty="0">
                <a:solidFill>
                  <a:srgbClr val="800000"/>
                </a:solidFill>
              </a:rPr>
              <a:t>1. Compared with other very high HDI countries, the US has a much higher birth rate among teenage women and a higher mortality rate among women during childbirth </a:t>
            </a:r>
          </a:p>
          <a:p>
            <a:r>
              <a:rPr lang="en-US" b="1" dirty="0">
                <a:solidFill>
                  <a:srgbClr val="800000"/>
                </a:solidFill>
              </a:rPr>
              <a:t>2. The percentage of women in the national legislature is lower in the US than in other high HDI countries </a:t>
            </a:r>
          </a:p>
          <a:p>
            <a:r>
              <a:rPr lang="en-US" sz="1200" dirty="0"/>
              <a:t>Patterson video why does development vary by gender?: </a:t>
            </a:r>
            <a:r>
              <a:rPr lang="en-US" sz="1200" dirty="0">
                <a:hlinkClick r:id="rId2"/>
              </a:rPr>
              <a:t>https://www.youtube.com/watch?v=7vOnhtFedKg</a:t>
            </a:r>
            <a:endParaRPr lang="en-US" sz="1200" dirty="0"/>
          </a:p>
          <a:p>
            <a:endParaRPr lang="en-US" b="1" dirty="0"/>
          </a:p>
          <a:p>
            <a:endParaRPr lang="en-US" b="1" dirty="0"/>
          </a:p>
          <a:p>
            <a:endParaRPr lang="en-US" dirty="0"/>
          </a:p>
        </p:txBody>
      </p:sp>
      <p:pic>
        <p:nvPicPr>
          <p:cNvPr id="6" name="Content Placeholder 5">
            <a:extLst>
              <a:ext uri="{FF2B5EF4-FFF2-40B4-BE49-F238E27FC236}">
                <a16:creationId xmlns:a16="http://schemas.microsoft.com/office/drawing/2014/main" id="{CEC4FFC3-C3DA-4E1B-B793-6CA17D7226C8}"/>
              </a:ext>
            </a:extLst>
          </p:cNvPr>
          <p:cNvPicPr>
            <a:picLocks noGrp="1" noChangeAspect="1"/>
          </p:cNvPicPr>
          <p:nvPr>
            <p:ph sz="half" idx="2"/>
          </p:nvPr>
        </p:nvPicPr>
        <p:blipFill>
          <a:blip r:embed="rId3"/>
          <a:stretch>
            <a:fillRect/>
          </a:stretch>
        </p:blipFill>
        <p:spPr>
          <a:xfrm>
            <a:off x="6524625" y="106018"/>
            <a:ext cx="5667375" cy="6652592"/>
          </a:xfrm>
        </p:spPr>
      </p:pic>
    </p:spTree>
    <p:extLst>
      <p:ext uri="{BB962C8B-B14F-4D97-AF65-F5344CB8AC3E}">
        <p14:creationId xmlns:p14="http://schemas.microsoft.com/office/powerpoint/2010/main" val="187249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D2C0-5A39-4673-994E-B05517AAD058}"/>
              </a:ext>
            </a:extLst>
          </p:cNvPr>
          <p:cNvSpPr>
            <a:spLocks noGrp="1"/>
          </p:cNvSpPr>
          <p:nvPr>
            <p:ph type="title"/>
          </p:nvPr>
        </p:nvSpPr>
        <p:spPr>
          <a:xfrm>
            <a:off x="781878" y="0"/>
            <a:ext cx="11410122" cy="887896"/>
          </a:xfrm>
        </p:spPr>
        <p:txBody>
          <a:bodyPr>
            <a:normAutofit/>
          </a:bodyPr>
          <a:lstStyle/>
          <a:p>
            <a:r>
              <a:rPr lang="en-US" sz="3600" b="1" i="1" u="sng" dirty="0"/>
              <a:t>Industry refers to the manufacturing of goods in a factory </a:t>
            </a:r>
          </a:p>
        </p:txBody>
      </p:sp>
      <p:pic>
        <p:nvPicPr>
          <p:cNvPr id="6" name="Content Placeholder 5">
            <a:extLst>
              <a:ext uri="{FF2B5EF4-FFF2-40B4-BE49-F238E27FC236}">
                <a16:creationId xmlns:a16="http://schemas.microsoft.com/office/drawing/2014/main" id="{81B83DBB-A8E7-4D65-A191-E8393AF22CBF}"/>
              </a:ext>
            </a:extLst>
          </p:cNvPr>
          <p:cNvPicPr>
            <a:picLocks noGrp="1" noChangeAspect="1"/>
          </p:cNvPicPr>
          <p:nvPr>
            <p:ph sz="half" idx="1"/>
          </p:nvPr>
        </p:nvPicPr>
        <p:blipFill>
          <a:blip r:embed="rId2"/>
          <a:stretch>
            <a:fillRect/>
          </a:stretch>
        </p:blipFill>
        <p:spPr>
          <a:xfrm>
            <a:off x="782638" y="887896"/>
            <a:ext cx="5220598" cy="5844208"/>
          </a:xfrm>
        </p:spPr>
      </p:pic>
      <p:pic>
        <p:nvPicPr>
          <p:cNvPr id="8" name="Content Placeholder 7">
            <a:extLst>
              <a:ext uri="{FF2B5EF4-FFF2-40B4-BE49-F238E27FC236}">
                <a16:creationId xmlns:a16="http://schemas.microsoft.com/office/drawing/2014/main" id="{2560793C-AC91-40E5-BDBA-2090AF17FA3F}"/>
              </a:ext>
            </a:extLst>
          </p:cNvPr>
          <p:cNvPicPr>
            <a:picLocks noGrp="1" noChangeAspect="1"/>
          </p:cNvPicPr>
          <p:nvPr>
            <p:ph sz="half" idx="2"/>
          </p:nvPr>
        </p:nvPicPr>
        <p:blipFill>
          <a:blip r:embed="rId3"/>
          <a:stretch>
            <a:fillRect/>
          </a:stretch>
        </p:blipFill>
        <p:spPr>
          <a:xfrm>
            <a:off x="6188765" y="742122"/>
            <a:ext cx="6003235" cy="6115878"/>
          </a:xfrm>
        </p:spPr>
      </p:pic>
    </p:spTree>
    <p:extLst>
      <p:ext uri="{BB962C8B-B14F-4D97-AF65-F5344CB8AC3E}">
        <p14:creationId xmlns:p14="http://schemas.microsoft.com/office/powerpoint/2010/main" val="2076009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3905-8A3B-417E-BBE2-819DFAF63F94}"/>
              </a:ext>
            </a:extLst>
          </p:cNvPr>
          <p:cNvSpPr>
            <a:spLocks noGrp="1"/>
          </p:cNvSpPr>
          <p:nvPr>
            <p:ph type="title"/>
          </p:nvPr>
        </p:nvSpPr>
        <p:spPr>
          <a:xfrm>
            <a:off x="887897" y="1"/>
            <a:ext cx="11198086" cy="887896"/>
          </a:xfrm>
        </p:spPr>
        <p:txBody>
          <a:bodyPr/>
          <a:lstStyle/>
          <a:p>
            <a:r>
              <a:rPr lang="en-US" dirty="0"/>
              <a:t>      </a:t>
            </a:r>
            <a:r>
              <a:rPr lang="en-US" b="1" u="sng" dirty="0">
                <a:solidFill>
                  <a:srgbClr val="009900"/>
                </a:solidFill>
              </a:rPr>
              <a:t>Microloans and opportunities for Women</a:t>
            </a:r>
          </a:p>
        </p:txBody>
      </p:sp>
      <p:sp>
        <p:nvSpPr>
          <p:cNvPr id="3" name="Content Placeholder 2">
            <a:extLst>
              <a:ext uri="{FF2B5EF4-FFF2-40B4-BE49-F238E27FC236}">
                <a16:creationId xmlns:a16="http://schemas.microsoft.com/office/drawing/2014/main" id="{F10EE2CD-3D28-495B-BF67-D13F6DFD0577}"/>
              </a:ext>
            </a:extLst>
          </p:cNvPr>
          <p:cNvSpPr>
            <a:spLocks noGrp="1"/>
          </p:cNvSpPr>
          <p:nvPr>
            <p:ph sz="half" idx="1"/>
          </p:nvPr>
        </p:nvSpPr>
        <p:spPr>
          <a:xfrm>
            <a:off x="715617" y="1219200"/>
            <a:ext cx="7221883" cy="5638799"/>
          </a:xfrm>
        </p:spPr>
        <p:txBody>
          <a:bodyPr>
            <a:normAutofit lnSpcReduction="10000"/>
          </a:bodyPr>
          <a:lstStyle/>
          <a:p>
            <a:r>
              <a:rPr lang="en-US" b="1" dirty="0">
                <a:solidFill>
                  <a:srgbClr val="002060"/>
                </a:solidFill>
              </a:rPr>
              <a:t>In recent years NGO’s nongovernmental organizations have initiated microcredit or microfinance programs</a:t>
            </a:r>
          </a:p>
          <a:p>
            <a:r>
              <a:rPr lang="en-US" b="1" dirty="0">
                <a:solidFill>
                  <a:srgbClr val="009900"/>
                </a:solidFill>
              </a:rPr>
              <a:t>These programs provide small loans to start or expand a business to entrepreneurs who would not normally qualify for credit from traditional sources</a:t>
            </a:r>
          </a:p>
          <a:p>
            <a:r>
              <a:rPr lang="en-US" b="1" dirty="0">
                <a:solidFill>
                  <a:srgbClr val="002060"/>
                </a:solidFill>
              </a:rPr>
              <a:t>These loans have been particularly active in South Asia and South America</a:t>
            </a:r>
          </a:p>
          <a:p>
            <a:r>
              <a:rPr lang="en-US" b="1" dirty="0"/>
              <a:t> </a:t>
            </a:r>
            <a:r>
              <a:rPr lang="en-US" b="1" dirty="0">
                <a:solidFill>
                  <a:srgbClr val="009900"/>
                </a:solidFill>
              </a:rPr>
              <a:t>The vast majority of the entrepreneurs taking advantage of micro credit loans are women, many of whom are quite poor. And has a repayment rate of more than 98%</a:t>
            </a:r>
          </a:p>
          <a:p>
            <a:r>
              <a:rPr lang="en-US" b="1" dirty="0">
                <a:solidFill>
                  <a:srgbClr val="002060"/>
                </a:solidFill>
              </a:rPr>
              <a:t>The success of microcredit programs has resulted in increased financial clout of women giving them more influence in their homes and communities and working women have more voice in child bearing decision, more money to pay for contraceptives, less time to raise children and less need for additional children, birth rates have decreased. Also, women’s increased wealth also allows for children to be better nourished reducing child mortality</a:t>
            </a:r>
          </a:p>
        </p:txBody>
      </p:sp>
      <p:pic>
        <p:nvPicPr>
          <p:cNvPr id="6" name="Content Placeholder 5">
            <a:extLst>
              <a:ext uri="{FF2B5EF4-FFF2-40B4-BE49-F238E27FC236}">
                <a16:creationId xmlns:a16="http://schemas.microsoft.com/office/drawing/2014/main" id="{F9F12B78-F623-4553-A8CB-18D22A572594}"/>
              </a:ext>
            </a:extLst>
          </p:cNvPr>
          <p:cNvPicPr>
            <a:picLocks noGrp="1" noChangeAspect="1"/>
          </p:cNvPicPr>
          <p:nvPr>
            <p:ph sz="half" idx="2"/>
          </p:nvPr>
        </p:nvPicPr>
        <p:blipFill>
          <a:blip r:embed="rId2"/>
          <a:stretch>
            <a:fillRect/>
          </a:stretch>
        </p:blipFill>
        <p:spPr>
          <a:xfrm>
            <a:off x="7937500" y="1152939"/>
            <a:ext cx="4148138" cy="5572538"/>
          </a:xfrm>
        </p:spPr>
      </p:pic>
    </p:spTree>
    <p:extLst>
      <p:ext uri="{BB962C8B-B14F-4D97-AF65-F5344CB8AC3E}">
        <p14:creationId xmlns:p14="http://schemas.microsoft.com/office/powerpoint/2010/main" val="3965350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6877-26F0-44D6-B13E-159AC3C0B0F9}"/>
              </a:ext>
            </a:extLst>
          </p:cNvPr>
          <p:cNvSpPr>
            <a:spLocks noGrp="1"/>
          </p:cNvSpPr>
          <p:nvPr>
            <p:ph type="title"/>
          </p:nvPr>
        </p:nvSpPr>
        <p:spPr>
          <a:xfrm>
            <a:off x="768626" y="0"/>
            <a:ext cx="11423374" cy="1113235"/>
          </a:xfrm>
        </p:spPr>
        <p:txBody>
          <a:bodyPr/>
          <a:lstStyle/>
          <a:p>
            <a:r>
              <a:rPr lang="en-US" dirty="0"/>
              <a:t>       </a:t>
            </a:r>
            <a:r>
              <a:rPr lang="en-US" b="1" u="sng" dirty="0">
                <a:solidFill>
                  <a:srgbClr val="800000"/>
                </a:solidFill>
              </a:rPr>
              <a:t>Gender Empowerment and Employment</a:t>
            </a:r>
          </a:p>
        </p:txBody>
      </p:sp>
      <p:pic>
        <p:nvPicPr>
          <p:cNvPr id="6" name="Content Placeholder 5">
            <a:extLst>
              <a:ext uri="{FF2B5EF4-FFF2-40B4-BE49-F238E27FC236}">
                <a16:creationId xmlns:a16="http://schemas.microsoft.com/office/drawing/2014/main" id="{A673F1AD-0FD7-4CE1-A5FC-6A02B74B5CB0}"/>
              </a:ext>
            </a:extLst>
          </p:cNvPr>
          <p:cNvPicPr>
            <a:picLocks noGrp="1" noChangeAspect="1"/>
          </p:cNvPicPr>
          <p:nvPr>
            <p:ph sz="half" idx="1"/>
          </p:nvPr>
        </p:nvPicPr>
        <p:blipFill>
          <a:blip r:embed="rId2"/>
          <a:stretch>
            <a:fillRect/>
          </a:stretch>
        </p:blipFill>
        <p:spPr>
          <a:xfrm>
            <a:off x="768625" y="1007166"/>
            <a:ext cx="5666597" cy="5850834"/>
          </a:xfrm>
        </p:spPr>
      </p:pic>
      <p:sp>
        <p:nvSpPr>
          <p:cNvPr id="4" name="Content Placeholder 3">
            <a:extLst>
              <a:ext uri="{FF2B5EF4-FFF2-40B4-BE49-F238E27FC236}">
                <a16:creationId xmlns:a16="http://schemas.microsoft.com/office/drawing/2014/main" id="{AE0987E2-184A-4BDE-B040-0701D90B9914}"/>
              </a:ext>
            </a:extLst>
          </p:cNvPr>
          <p:cNvSpPr>
            <a:spLocks noGrp="1"/>
          </p:cNvSpPr>
          <p:nvPr>
            <p:ph sz="half" idx="2"/>
          </p:nvPr>
        </p:nvSpPr>
        <p:spPr>
          <a:xfrm>
            <a:off x="6525402" y="1007167"/>
            <a:ext cx="5666597" cy="5724938"/>
          </a:xfrm>
        </p:spPr>
        <p:txBody>
          <a:bodyPr/>
          <a:lstStyle/>
          <a:p>
            <a:r>
              <a:rPr lang="en-US" b="1" dirty="0"/>
              <a:t>                        </a:t>
            </a:r>
            <a:r>
              <a:rPr lang="en-US" sz="2400" b="1" dirty="0">
                <a:solidFill>
                  <a:srgbClr val="002060"/>
                </a:solidFill>
              </a:rPr>
              <a:t>Employment</a:t>
            </a:r>
          </a:p>
          <a:p>
            <a:r>
              <a:rPr lang="en-US" sz="2400" b="1" dirty="0">
                <a:solidFill>
                  <a:srgbClr val="002060"/>
                </a:solidFill>
              </a:rPr>
              <a:t>Female Labor Force Participation Rate is the percentage of women holding full time mobs outside the home.</a:t>
            </a:r>
          </a:p>
          <a:p>
            <a:r>
              <a:rPr lang="en-US" sz="2400" b="1" dirty="0">
                <a:solidFill>
                  <a:srgbClr val="002060"/>
                </a:solidFill>
              </a:rPr>
              <a:t> Worldwide, 51% of women work outside the home, compare to 77% percent of men.</a:t>
            </a:r>
          </a:p>
          <a:p>
            <a:r>
              <a:rPr lang="en-US" sz="2400" b="1" dirty="0">
                <a:solidFill>
                  <a:srgbClr val="002060"/>
                </a:solidFill>
              </a:rPr>
              <a:t>In general women in developed countries are more likely than women in developing countries to hold full time jobs outside the home</a:t>
            </a:r>
            <a:r>
              <a:rPr lang="en-US" sz="2400" dirty="0">
                <a:solidFill>
                  <a:srgbClr val="002060"/>
                </a:solidFill>
              </a:rPr>
              <a:t>. </a:t>
            </a:r>
          </a:p>
        </p:txBody>
      </p:sp>
    </p:spTree>
    <p:extLst>
      <p:ext uri="{BB962C8B-B14F-4D97-AF65-F5344CB8AC3E}">
        <p14:creationId xmlns:p14="http://schemas.microsoft.com/office/powerpoint/2010/main" val="722129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D98E-5DE3-47BB-9E6E-5DDC33F2B1A9}"/>
              </a:ext>
            </a:extLst>
          </p:cNvPr>
          <p:cNvSpPr>
            <a:spLocks noGrp="1"/>
          </p:cNvSpPr>
          <p:nvPr>
            <p:ph type="title"/>
          </p:nvPr>
        </p:nvSpPr>
        <p:spPr>
          <a:xfrm>
            <a:off x="900752" y="95534"/>
            <a:ext cx="11122926" cy="1064526"/>
          </a:xfrm>
        </p:spPr>
        <p:txBody>
          <a:bodyPr/>
          <a:lstStyle/>
          <a:p>
            <a:r>
              <a:rPr lang="en-US" dirty="0">
                <a:solidFill>
                  <a:srgbClr val="C00000"/>
                </a:solidFill>
              </a:rPr>
              <a:t>           UN Millennium Development Goals</a:t>
            </a:r>
          </a:p>
        </p:txBody>
      </p:sp>
      <p:pic>
        <p:nvPicPr>
          <p:cNvPr id="5" name="Content Placeholder 4">
            <a:extLst>
              <a:ext uri="{FF2B5EF4-FFF2-40B4-BE49-F238E27FC236}">
                <a16:creationId xmlns:a16="http://schemas.microsoft.com/office/drawing/2014/main" id="{95DE8B56-67AE-41AF-85CC-D7A80A1CDFD0}"/>
              </a:ext>
            </a:extLst>
          </p:cNvPr>
          <p:cNvPicPr>
            <a:picLocks noGrp="1" noChangeAspect="1"/>
          </p:cNvPicPr>
          <p:nvPr>
            <p:ph idx="1"/>
          </p:nvPr>
        </p:nvPicPr>
        <p:blipFill>
          <a:blip r:embed="rId2"/>
          <a:stretch>
            <a:fillRect/>
          </a:stretch>
        </p:blipFill>
        <p:spPr>
          <a:xfrm>
            <a:off x="777922" y="1037230"/>
            <a:ext cx="11414078" cy="5725236"/>
          </a:xfrm>
        </p:spPr>
      </p:pic>
    </p:spTree>
    <p:extLst>
      <p:ext uri="{BB962C8B-B14F-4D97-AF65-F5344CB8AC3E}">
        <p14:creationId xmlns:p14="http://schemas.microsoft.com/office/powerpoint/2010/main" val="88513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2465-F0F1-4172-AE46-4781B5B78049}"/>
              </a:ext>
            </a:extLst>
          </p:cNvPr>
          <p:cNvSpPr>
            <a:spLocks noGrp="1"/>
          </p:cNvSpPr>
          <p:nvPr>
            <p:ph type="title"/>
          </p:nvPr>
        </p:nvSpPr>
        <p:spPr>
          <a:xfrm>
            <a:off x="657225" y="0"/>
            <a:ext cx="11534775" cy="742950"/>
          </a:xfrm>
        </p:spPr>
        <p:txBody>
          <a:bodyPr>
            <a:normAutofit fontScale="90000"/>
          </a:bodyPr>
          <a:lstStyle/>
          <a:p>
            <a:r>
              <a:rPr lang="en-US" b="1" u="sng" dirty="0"/>
              <a:t>UN Millennium Development Goals and Progress</a:t>
            </a:r>
          </a:p>
        </p:txBody>
      </p:sp>
      <p:graphicFrame>
        <p:nvGraphicFramePr>
          <p:cNvPr id="4" name="Content Placeholder 3">
            <a:extLst>
              <a:ext uri="{FF2B5EF4-FFF2-40B4-BE49-F238E27FC236}">
                <a16:creationId xmlns:a16="http://schemas.microsoft.com/office/drawing/2014/main" id="{00657BCA-5411-44AC-BB4C-6F0472D31109}"/>
              </a:ext>
            </a:extLst>
          </p:cNvPr>
          <p:cNvGraphicFramePr>
            <a:graphicFrameLocks noGrp="1"/>
          </p:cNvGraphicFramePr>
          <p:nvPr>
            <p:ph idx="1"/>
            <p:extLst/>
          </p:nvPr>
        </p:nvGraphicFramePr>
        <p:xfrm>
          <a:off x="823912" y="690863"/>
          <a:ext cx="11201400" cy="6167137"/>
        </p:xfrm>
        <a:graphic>
          <a:graphicData uri="http://schemas.openxmlformats.org/drawingml/2006/table">
            <a:tbl>
              <a:tblPr firstRow="1" bandRow="1">
                <a:tableStyleId>{7DF18680-E054-41AD-8BC1-D1AEF772440D}</a:tableStyleId>
              </a:tblPr>
              <a:tblGrid>
                <a:gridCol w="4883943">
                  <a:extLst>
                    <a:ext uri="{9D8B030D-6E8A-4147-A177-3AD203B41FA5}">
                      <a16:colId xmlns:a16="http://schemas.microsoft.com/office/drawing/2014/main" val="99021006"/>
                    </a:ext>
                  </a:extLst>
                </a:gridCol>
                <a:gridCol w="6317457">
                  <a:extLst>
                    <a:ext uri="{9D8B030D-6E8A-4147-A177-3AD203B41FA5}">
                      <a16:colId xmlns:a16="http://schemas.microsoft.com/office/drawing/2014/main" val="2711336760"/>
                    </a:ext>
                  </a:extLst>
                </a:gridCol>
              </a:tblGrid>
              <a:tr h="520216">
                <a:tc>
                  <a:txBody>
                    <a:bodyPr/>
                    <a:lstStyle/>
                    <a:p>
                      <a:r>
                        <a:rPr lang="en-US" b="1" dirty="0"/>
                        <a:t>Goal</a:t>
                      </a:r>
                    </a:p>
                  </a:txBody>
                  <a:tcPr/>
                </a:tc>
                <a:tc>
                  <a:txBody>
                    <a:bodyPr/>
                    <a:lstStyle/>
                    <a:p>
                      <a:r>
                        <a:rPr lang="en-US" b="1" dirty="0"/>
                        <a:t>Example of Progress</a:t>
                      </a:r>
                    </a:p>
                  </a:txBody>
                  <a:tcPr/>
                </a:tc>
                <a:extLst>
                  <a:ext uri="{0D108BD9-81ED-4DB2-BD59-A6C34878D82A}">
                    <a16:rowId xmlns:a16="http://schemas.microsoft.com/office/drawing/2014/main" val="4117308229"/>
                  </a:ext>
                </a:extLst>
              </a:tr>
              <a:tr h="520216">
                <a:tc>
                  <a:txBody>
                    <a:bodyPr/>
                    <a:lstStyle/>
                    <a:p>
                      <a:r>
                        <a:rPr lang="en-US" b="1" dirty="0"/>
                        <a:t>1. Eradicate extreme poverty and hunger</a:t>
                      </a:r>
                    </a:p>
                  </a:txBody>
                  <a:tcPr/>
                </a:tc>
                <a:tc>
                  <a:txBody>
                    <a:bodyPr/>
                    <a:lstStyle/>
                    <a:p>
                      <a:r>
                        <a:rPr lang="en-US" b="1" dirty="0"/>
                        <a:t>The number of people in extreme poverty fell from 1.7 billion to 0.8 billion</a:t>
                      </a:r>
                    </a:p>
                  </a:txBody>
                  <a:tcPr/>
                </a:tc>
                <a:extLst>
                  <a:ext uri="{0D108BD9-81ED-4DB2-BD59-A6C34878D82A}">
                    <a16:rowId xmlns:a16="http://schemas.microsoft.com/office/drawing/2014/main" val="4153751514"/>
                  </a:ext>
                </a:extLst>
              </a:tr>
              <a:tr h="520216">
                <a:tc>
                  <a:txBody>
                    <a:bodyPr/>
                    <a:lstStyle/>
                    <a:p>
                      <a:r>
                        <a:rPr lang="en-US" b="1" dirty="0"/>
                        <a:t>2. Achieve universal primary education</a:t>
                      </a:r>
                    </a:p>
                  </a:txBody>
                  <a:tcPr/>
                </a:tc>
                <a:tc>
                  <a:txBody>
                    <a:bodyPr/>
                    <a:lstStyle/>
                    <a:p>
                      <a:r>
                        <a:rPr lang="en-US" b="1" dirty="0"/>
                        <a:t>The number of children not in school fell from 100 million in 2000 to 57 million in 2015</a:t>
                      </a:r>
                    </a:p>
                  </a:txBody>
                  <a:tcPr/>
                </a:tc>
                <a:extLst>
                  <a:ext uri="{0D108BD9-81ED-4DB2-BD59-A6C34878D82A}">
                    <a16:rowId xmlns:a16="http://schemas.microsoft.com/office/drawing/2014/main" val="2992380497"/>
                  </a:ext>
                </a:extLst>
              </a:tr>
              <a:tr h="685650">
                <a:tc>
                  <a:txBody>
                    <a:bodyPr/>
                    <a:lstStyle/>
                    <a:p>
                      <a:r>
                        <a:rPr lang="en-US" b="1" dirty="0"/>
                        <a:t>3. Promote gender equality and empower women</a:t>
                      </a:r>
                    </a:p>
                  </a:txBody>
                  <a:tcPr/>
                </a:tc>
                <a:tc>
                  <a:txBody>
                    <a:bodyPr/>
                    <a:lstStyle/>
                    <a:p>
                      <a:r>
                        <a:rPr lang="en-US" b="1" dirty="0"/>
                        <a:t>Gender disparity in education was eliminated in developing  regions overall</a:t>
                      </a:r>
                    </a:p>
                  </a:txBody>
                  <a:tcPr/>
                </a:tc>
                <a:extLst>
                  <a:ext uri="{0D108BD9-81ED-4DB2-BD59-A6C34878D82A}">
                    <a16:rowId xmlns:a16="http://schemas.microsoft.com/office/drawing/2014/main" val="364964688"/>
                  </a:ext>
                </a:extLst>
              </a:tr>
              <a:tr h="520216">
                <a:tc>
                  <a:txBody>
                    <a:bodyPr/>
                    <a:lstStyle/>
                    <a:p>
                      <a:r>
                        <a:rPr lang="en-US" b="1" dirty="0"/>
                        <a:t>4. Reduce child mortality </a:t>
                      </a:r>
                    </a:p>
                  </a:txBody>
                  <a:tcPr/>
                </a:tc>
                <a:tc>
                  <a:txBody>
                    <a:bodyPr/>
                    <a:lstStyle/>
                    <a:p>
                      <a:r>
                        <a:rPr lang="en-US" b="1" dirty="0"/>
                        <a:t>The global mortality rate for children under the age of five dropped from 90 per 1,000 to 43 per 1,000 between 1990 and 2015</a:t>
                      </a:r>
                    </a:p>
                  </a:txBody>
                  <a:tcPr/>
                </a:tc>
                <a:extLst>
                  <a:ext uri="{0D108BD9-81ED-4DB2-BD59-A6C34878D82A}">
                    <a16:rowId xmlns:a16="http://schemas.microsoft.com/office/drawing/2014/main" val="1652950909"/>
                  </a:ext>
                </a:extLst>
              </a:tr>
              <a:tr h="520216">
                <a:tc>
                  <a:txBody>
                    <a:bodyPr/>
                    <a:lstStyle/>
                    <a:p>
                      <a:r>
                        <a:rPr lang="en-US" b="1" dirty="0"/>
                        <a:t>5. Improve maternal health</a:t>
                      </a:r>
                    </a:p>
                  </a:txBody>
                  <a:tcPr/>
                </a:tc>
                <a:tc>
                  <a:txBody>
                    <a:bodyPr/>
                    <a:lstStyle/>
                    <a:p>
                      <a:r>
                        <a:rPr lang="en-US" b="1" dirty="0"/>
                        <a:t>Maternal mortality was reduced by 45% since 1945</a:t>
                      </a:r>
                    </a:p>
                  </a:txBody>
                  <a:tcPr/>
                </a:tc>
                <a:extLst>
                  <a:ext uri="{0D108BD9-81ED-4DB2-BD59-A6C34878D82A}">
                    <a16:rowId xmlns:a16="http://schemas.microsoft.com/office/drawing/2014/main" val="2869999469"/>
                  </a:ext>
                </a:extLst>
              </a:tr>
              <a:tr h="708509">
                <a:tc>
                  <a:txBody>
                    <a:bodyPr/>
                    <a:lstStyle/>
                    <a:p>
                      <a:r>
                        <a:rPr lang="en-US" b="1" dirty="0"/>
                        <a:t>6.  Combat HIV/AIDS, malaria and other diseases</a:t>
                      </a:r>
                    </a:p>
                  </a:txBody>
                  <a:tcPr/>
                </a:tc>
                <a:tc>
                  <a:txBody>
                    <a:bodyPr/>
                    <a:lstStyle/>
                    <a:p>
                      <a:r>
                        <a:rPr lang="en-US" b="1" dirty="0"/>
                        <a:t>The number of projected new HIV cases was cut by 1.4 million between 2000 and 2o13</a:t>
                      </a:r>
                    </a:p>
                  </a:txBody>
                  <a:tcPr/>
                </a:tc>
                <a:extLst>
                  <a:ext uri="{0D108BD9-81ED-4DB2-BD59-A6C34878D82A}">
                    <a16:rowId xmlns:a16="http://schemas.microsoft.com/office/drawing/2014/main" val="2020364489"/>
                  </a:ext>
                </a:extLst>
              </a:tr>
              <a:tr h="520216">
                <a:tc>
                  <a:txBody>
                    <a:bodyPr/>
                    <a:lstStyle/>
                    <a:p>
                      <a:r>
                        <a:rPr lang="en-US" b="1" dirty="0"/>
                        <a:t>7.Ensure environmental sustainability</a:t>
                      </a:r>
                    </a:p>
                  </a:txBody>
                  <a:tcPr/>
                </a:tc>
                <a:tc>
                  <a:txBody>
                    <a:bodyPr/>
                    <a:lstStyle/>
                    <a:p>
                      <a:r>
                        <a:rPr lang="en-US" b="1" dirty="0"/>
                        <a:t>Ozone depleting chemicals have been almost totally eliminated since 1990</a:t>
                      </a:r>
                    </a:p>
                  </a:txBody>
                  <a:tcPr/>
                </a:tc>
                <a:extLst>
                  <a:ext uri="{0D108BD9-81ED-4DB2-BD59-A6C34878D82A}">
                    <a16:rowId xmlns:a16="http://schemas.microsoft.com/office/drawing/2014/main" val="2496701757"/>
                  </a:ext>
                </a:extLst>
              </a:tr>
              <a:tr h="897906">
                <a:tc>
                  <a:txBody>
                    <a:bodyPr/>
                    <a:lstStyle/>
                    <a:p>
                      <a:r>
                        <a:rPr lang="en-US" b="1" dirty="0"/>
                        <a:t>8. Develop a global partnership for development</a:t>
                      </a:r>
                    </a:p>
                  </a:txBody>
                  <a:tcPr/>
                </a:tc>
                <a:tc>
                  <a:txBody>
                    <a:bodyPr/>
                    <a:lstStyle/>
                    <a:p>
                      <a:r>
                        <a:rPr lang="en-US" b="1" dirty="0"/>
                        <a:t>Developed countries increased their development assistance by 66% up to $135.2 billion since 2000</a:t>
                      </a:r>
                    </a:p>
                  </a:txBody>
                  <a:tcPr/>
                </a:tc>
                <a:extLst>
                  <a:ext uri="{0D108BD9-81ED-4DB2-BD59-A6C34878D82A}">
                    <a16:rowId xmlns:a16="http://schemas.microsoft.com/office/drawing/2014/main" val="2834745447"/>
                  </a:ext>
                </a:extLst>
              </a:tr>
            </a:tbl>
          </a:graphicData>
        </a:graphic>
      </p:graphicFrame>
    </p:spTree>
    <p:extLst>
      <p:ext uri="{BB962C8B-B14F-4D97-AF65-F5344CB8AC3E}">
        <p14:creationId xmlns:p14="http://schemas.microsoft.com/office/powerpoint/2010/main" val="2063085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EFF0-E297-4F8E-A246-E0BF38A01D1B}"/>
              </a:ext>
            </a:extLst>
          </p:cNvPr>
          <p:cNvSpPr>
            <a:spLocks noGrp="1"/>
          </p:cNvSpPr>
          <p:nvPr>
            <p:ph type="title"/>
          </p:nvPr>
        </p:nvSpPr>
        <p:spPr>
          <a:xfrm>
            <a:off x="874643" y="132522"/>
            <a:ext cx="11224591" cy="675861"/>
          </a:xfrm>
        </p:spPr>
        <p:txBody>
          <a:bodyPr>
            <a:normAutofit/>
          </a:bodyPr>
          <a:lstStyle/>
          <a:p>
            <a:r>
              <a:rPr lang="en-US" sz="3600" b="1" u="sng" dirty="0">
                <a:solidFill>
                  <a:srgbClr val="800000"/>
                </a:solidFill>
              </a:rPr>
              <a:t>Development through Self Sufficiency (Balanced Growth) </a:t>
            </a:r>
          </a:p>
        </p:txBody>
      </p:sp>
      <p:sp>
        <p:nvSpPr>
          <p:cNvPr id="3" name="Content Placeholder 2">
            <a:extLst>
              <a:ext uri="{FF2B5EF4-FFF2-40B4-BE49-F238E27FC236}">
                <a16:creationId xmlns:a16="http://schemas.microsoft.com/office/drawing/2014/main" id="{D8516FED-D4E6-4566-8FFA-F6B881C6745A}"/>
              </a:ext>
            </a:extLst>
          </p:cNvPr>
          <p:cNvSpPr>
            <a:spLocks noGrp="1"/>
          </p:cNvSpPr>
          <p:nvPr>
            <p:ph idx="1"/>
          </p:nvPr>
        </p:nvSpPr>
        <p:spPr>
          <a:xfrm>
            <a:off x="781877" y="808383"/>
            <a:ext cx="11330610" cy="6049617"/>
          </a:xfrm>
        </p:spPr>
        <p:txBody>
          <a:bodyPr>
            <a:normAutofit fontScale="92500" lnSpcReduction="10000"/>
          </a:bodyPr>
          <a:lstStyle/>
          <a:p>
            <a:r>
              <a:rPr lang="en-US" b="1" dirty="0">
                <a:solidFill>
                  <a:srgbClr val="002060"/>
                </a:solidFill>
              </a:rPr>
              <a:t>The Self Sufficiency approach was used by China, India, Eastern Europe and African Countries</a:t>
            </a:r>
          </a:p>
          <a:p>
            <a:r>
              <a:rPr lang="en-US" b="1" dirty="0">
                <a:solidFill>
                  <a:srgbClr val="660066"/>
                </a:solidFill>
              </a:rPr>
              <a:t>This model suggests that money should be spent evenly in all sectors so that all people and industries fee valued</a:t>
            </a:r>
          </a:p>
          <a:p>
            <a:r>
              <a:rPr lang="en-US" b="1" dirty="0">
                <a:solidFill>
                  <a:srgbClr val="002060"/>
                </a:solidFill>
              </a:rPr>
              <a:t>Development through International Trade: The growth may not be dramatic, but it will be equitable</a:t>
            </a:r>
          </a:p>
          <a:p>
            <a:r>
              <a:rPr lang="en-US" b="1" dirty="0">
                <a:solidFill>
                  <a:srgbClr val="660066"/>
                </a:solidFill>
              </a:rPr>
              <a:t>Urban and rural areas will grow at the same speed and poverty will be diminished rather than a small percentage of the population becoming wealthy</a:t>
            </a:r>
          </a:p>
          <a:p>
            <a:r>
              <a:rPr lang="en-US" b="1" dirty="0">
                <a:solidFill>
                  <a:srgbClr val="002060"/>
                </a:solidFill>
              </a:rPr>
              <a:t>Businesses are kept national or even local to protect them from international competition</a:t>
            </a:r>
          </a:p>
          <a:p>
            <a:r>
              <a:rPr lang="en-US" b="1" dirty="0">
                <a:solidFill>
                  <a:srgbClr val="660066"/>
                </a:solidFill>
              </a:rPr>
              <a:t>Limits or quotas on imports and increased tariffs  to stop international trade (to make imports more expensive than domestic products)</a:t>
            </a:r>
          </a:p>
          <a:p>
            <a:r>
              <a:rPr lang="en-US" b="1" dirty="0">
                <a:solidFill>
                  <a:srgbClr val="002060"/>
                </a:solidFill>
              </a:rPr>
              <a:t>India used self-sufficiency by requiring complicated licensing for imports, limiting exports increasing tariffs and supporting Indian products made for  the Indian people (government incentives for following their guidelines)</a:t>
            </a:r>
          </a:p>
          <a:p>
            <a:r>
              <a:rPr lang="en-US" b="1" dirty="0">
                <a:solidFill>
                  <a:srgbClr val="660066"/>
                </a:solidFill>
              </a:rPr>
              <a:t>Problems with self Sufficiency:</a:t>
            </a:r>
          </a:p>
          <a:p>
            <a:r>
              <a:rPr lang="en-US" b="1" dirty="0">
                <a:solidFill>
                  <a:srgbClr val="002060"/>
                </a:solidFill>
              </a:rPr>
              <a:t>Businesses are inefficient on the global scale and have been protected by government policies that will eventually hurt business</a:t>
            </a:r>
          </a:p>
          <a:p>
            <a:r>
              <a:rPr lang="en-US" b="1" dirty="0">
                <a:solidFill>
                  <a:srgbClr val="660066"/>
                </a:solidFill>
              </a:rPr>
              <a:t>Bureaucracy (government control and red tape) has to be huge and complex – this can lead to corruption and ineffective rules and regulations</a:t>
            </a:r>
          </a:p>
        </p:txBody>
      </p:sp>
    </p:spTree>
    <p:extLst>
      <p:ext uri="{BB962C8B-B14F-4D97-AF65-F5344CB8AC3E}">
        <p14:creationId xmlns:p14="http://schemas.microsoft.com/office/powerpoint/2010/main" val="3803179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E05DE-2813-43D3-B352-C20ED016353C}"/>
              </a:ext>
            </a:extLst>
          </p:cNvPr>
          <p:cNvSpPr>
            <a:spLocks noGrp="1"/>
          </p:cNvSpPr>
          <p:nvPr>
            <p:ph type="title"/>
          </p:nvPr>
        </p:nvSpPr>
        <p:spPr>
          <a:xfrm>
            <a:off x="1371600" y="145774"/>
            <a:ext cx="9601200" cy="844826"/>
          </a:xfrm>
        </p:spPr>
        <p:txBody>
          <a:bodyPr/>
          <a:lstStyle/>
          <a:p>
            <a:endParaRPr lang="en-US" dirty="0"/>
          </a:p>
        </p:txBody>
      </p:sp>
      <p:pic>
        <p:nvPicPr>
          <p:cNvPr id="5" name="Content Placeholder 4">
            <a:extLst>
              <a:ext uri="{FF2B5EF4-FFF2-40B4-BE49-F238E27FC236}">
                <a16:creationId xmlns:a16="http://schemas.microsoft.com/office/drawing/2014/main" id="{FAFFA636-4C2E-4926-99C1-73928D7B2FCA}"/>
              </a:ext>
            </a:extLst>
          </p:cNvPr>
          <p:cNvPicPr>
            <a:picLocks noGrp="1" noChangeAspect="1"/>
          </p:cNvPicPr>
          <p:nvPr>
            <p:ph idx="1"/>
          </p:nvPr>
        </p:nvPicPr>
        <p:blipFill>
          <a:blip r:embed="rId2"/>
          <a:stretch>
            <a:fillRect/>
          </a:stretch>
        </p:blipFill>
        <p:spPr>
          <a:xfrm>
            <a:off x="768626" y="145775"/>
            <a:ext cx="11423374" cy="6639338"/>
          </a:xfrm>
        </p:spPr>
      </p:pic>
    </p:spTree>
    <p:extLst>
      <p:ext uri="{BB962C8B-B14F-4D97-AF65-F5344CB8AC3E}">
        <p14:creationId xmlns:p14="http://schemas.microsoft.com/office/powerpoint/2010/main" val="1258448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85AE-64CC-4CB1-9921-5A5EDB79867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E2FE49E-5389-4F37-895E-9EE630A088C5}"/>
              </a:ext>
            </a:extLst>
          </p:cNvPr>
          <p:cNvPicPr>
            <a:picLocks noGrp="1" noChangeAspect="1"/>
          </p:cNvPicPr>
          <p:nvPr>
            <p:ph idx="1"/>
          </p:nvPr>
        </p:nvPicPr>
        <p:blipFill>
          <a:blip r:embed="rId2"/>
          <a:stretch>
            <a:fillRect/>
          </a:stretch>
        </p:blipFill>
        <p:spPr>
          <a:xfrm>
            <a:off x="715617" y="0"/>
            <a:ext cx="11476383" cy="6758609"/>
          </a:xfrm>
        </p:spPr>
      </p:pic>
    </p:spTree>
    <p:extLst>
      <p:ext uri="{BB962C8B-B14F-4D97-AF65-F5344CB8AC3E}">
        <p14:creationId xmlns:p14="http://schemas.microsoft.com/office/powerpoint/2010/main" val="2310151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8297C-0BFC-42B2-8BD6-6ACA771AF716}"/>
              </a:ext>
            </a:extLst>
          </p:cNvPr>
          <p:cNvSpPr>
            <a:spLocks noGrp="1"/>
          </p:cNvSpPr>
          <p:nvPr>
            <p:ph type="title"/>
          </p:nvPr>
        </p:nvSpPr>
        <p:spPr>
          <a:xfrm>
            <a:off x="768625" y="0"/>
            <a:ext cx="11330609" cy="649357"/>
          </a:xfrm>
        </p:spPr>
        <p:txBody>
          <a:bodyPr>
            <a:normAutofit fontScale="90000"/>
          </a:bodyPr>
          <a:lstStyle/>
          <a:p>
            <a:r>
              <a:rPr lang="en-US" dirty="0"/>
              <a:t>                 </a:t>
            </a:r>
            <a:r>
              <a:rPr lang="en-US" sz="3100" b="1" u="sng" dirty="0"/>
              <a:t>Rostow’s Stages of Economic Growth</a:t>
            </a:r>
          </a:p>
        </p:txBody>
      </p:sp>
      <p:graphicFrame>
        <p:nvGraphicFramePr>
          <p:cNvPr id="4" name="Content Placeholder 3">
            <a:extLst>
              <a:ext uri="{FF2B5EF4-FFF2-40B4-BE49-F238E27FC236}">
                <a16:creationId xmlns:a16="http://schemas.microsoft.com/office/drawing/2014/main" id="{E0CBED01-E632-434F-8CC8-77D999EC4DF5}"/>
              </a:ext>
            </a:extLst>
          </p:cNvPr>
          <p:cNvGraphicFramePr>
            <a:graphicFrameLocks noGrp="1"/>
          </p:cNvGraphicFramePr>
          <p:nvPr>
            <p:ph idx="1"/>
            <p:extLst/>
          </p:nvPr>
        </p:nvGraphicFramePr>
        <p:xfrm>
          <a:off x="768350" y="516835"/>
          <a:ext cx="11423651" cy="6309360"/>
        </p:xfrm>
        <a:graphic>
          <a:graphicData uri="http://schemas.openxmlformats.org/drawingml/2006/table">
            <a:tbl>
              <a:tblPr firstRow="1" bandRow="1">
                <a:tableStyleId>{00A15C55-8517-42AA-B614-E9B94910E393}</a:tableStyleId>
              </a:tblPr>
              <a:tblGrid>
                <a:gridCol w="1563381">
                  <a:extLst>
                    <a:ext uri="{9D8B030D-6E8A-4147-A177-3AD203B41FA5}">
                      <a16:colId xmlns:a16="http://schemas.microsoft.com/office/drawing/2014/main" val="2633863309"/>
                    </a:ext>
                  </a:extLst>
                </a:gridCol>
                <a:gridCol w="7481519">
                  <a:extLst>
                    <a:ext uri="{9D8B030D-6E8A-4147-A177-3AD203B41FA5}">
                      <a16:colId xmlns:a16="http://schemas.microsoft.com/office/drawing/2014/main" val="1072798493"/>
                    </a:ext>
                  </a:extLst>
                </a:gridCol>
                <a:gridCol w="2378751">
                  <a:extLst>
                    <a:ext uri="{9D8B030D-6E8A-4147-A177-3AD203B41FA5}">
                      <a16:colId xmlns:a16="http://schemas.microsoft.com/office/drawing/2014/main" val="4141446282"/>
                    </a:ext>
                  </a:extLst>
                </a:gridCol>
              </a:tblGrid>
              <a:tr h="291548">
                <a:tc>
                  <a:txBody>
                    <a:bodyPr/>
                    <a:lstStyle/>
                    <a:p>
                      <a:r>
                        <a:rPr lang="en-US" b="1" dirty="0"/>
                        <a:t>Stage</a:t>
                      </a:r>
                    </a:p>
                  </a:txBody>
                  <a:tcPr/>
                </a:tc>
                <a:tc>
                  <a:txBody>
                    <a:bodyPr/>
                    <a:lstStyle/>
                    <a:p>
                      <a:r>
                        <a:rPr lang="en-US" b="1" dirty="0"/>
                        <a:t>                                                Characteristics</a:t>
                      </a:r>
                    </a:p>
                  </a:txBody>
                  <a:tcPr/>
                </a:tc>
                <a:tc>
                  <a:txBody>
                    <a:bodyPr/>
                    <a:lstStyle/>
                    <a:p>
                      <a:r>
                        <a:rPr lang="en-US" b="1" dirty="0"/>
                        <a:t>Examples</a:t>
                      </a:r>
                    </a:p>
                  </a:txBody>
                  <a:tcPr/>
                </a:tc>
                <a:extLst>
                  <a:ext uri="{0D108BD9-81ED-4DB2-BD59-A6C34878D82A}">
                    <a16:rowId xmlns:a16="http://schemas.microsoft.com/office/drawing/2014/main" val="824913686"/>
                  </a:ext>
                </a:extLst>
              </a:tr>
              <a:tr h="1012466">
                <a:tc>
                  <a:txBody>
                    <a:bodyPr/>
                    <a:lstStyle/>
                    <a:p>
                      <a:pPr marL="342900" indent="-342900">
                        <a:buAutoNum type="arabicPeriod"/>
                      </a:pPr>
                      <a:r>
                        <a:rPr lang="en-US" sz="1600" b="1" dirty="0"/>
                        <a:t>Traditional Society</a:t>
                      </a:r>
                    </a:p>
                  </a:txBody>
                  <a:tcPr/>
                </a:tc>
                <a:tc>
                  <a:txBody>
                    <a:bodyPr/>
                    <a:lstStyle/>
                    <a:p>
                      <a:pPr marL="285750" indent="-285750">
                        <a:buFont typeface="Arial" panose="020B0604020202020204" pitchFamily="34" charset="0"/>
                        <a:buChar char="•"/>
                      </a:pPr>
                      <a:r>
                        <a:rPr lang="en-US" sz="1600" b="1" dirty="0"/>
                        <a:t>Depends upon primary sector activities (farming, fishing, hunting,) subsistence</a:t>
                      </a:r>
                    </a:p>
                    <a:p>
                      <a:pPr marL="285750" indent="-285750">
                        <a:buFont typeface="Arial" panose="020B0604020202020204" pitchFamily="34" charset="0"/>
                        <a:buChar char="•"/>
                      </a:pPr>
                      <a:r>
                        <a:rPr lang="en-US" sz="1600" b="1" dirty="0"/>
                        <a:t>Uses limited technology </a:t>
                      </a:r>
                    </a:p>
                    <a:p>
                      <a:pPr marL="285750" indent="-285750">
                        <a:buFont typeface="Arial" panose="020B0604020202020204" pitchFamily="34" charset="0"/>
                        <a:buChar char="•"/>
                      </a:pPr>
                      <a:r>
                        <a:rPr lang="en-US" sz="1600" b="1" dirty="0"/>
                        <a:t>Carries out local or regional trading</a:t>
                      </a:r>
                    </a:p>
                    <a:p>
                      <a:pPr marL="285750" indent="-285750">
                        <a:buFont typeface="Arial" panose="020B0604020202020204" pitchFamily="34" charset="0"/>
                        <a:buChar char="•"/>
                      </a:pPr>
                      <a:r>
                        <a:rPr lang="en-US" sz="1600" b="1" dirty="0"/>
                        <a:t>Enjoys limited socio-economic mobility</a:t>
                      </a:r>
                    </a:p>
                  </a:txBody>
                  <a:tcPr/>
                </a:tc>
                <a:tc>
                  <a:txBody>
                    <a:bodyPr/>
                    <a:lstStyle/>
                    <a:p>
                      <a:r>
                        <a:rPr lang="en-US" sz="1400" b="1" dirty="0"/>
                        <a:t>English colonies in North America in 17</a:t>
                      </a:r>
                      <a:r>
                        <a:rPr lang="en-US" sz="1400" b="1" baseline="30000" dirty="0"/>
                        <a:t>th</a:t>
                      </a:r>
                      <a:r>
                        <a:rPr lang="en-US" sz="1400" b="1" dirty="0"/>
                        <a:t> century</a:t>
                      </a:r>
                    </a:p>
                    <a:p>
                      <a:r>
                        <a:rPr lang="en-US" sz="1400" b="1" dirty="0"/>
                        <a:t>Medieval Europe, Not country is at this state today</a:t>
                      </a:r>
                    </a:p>
                  </a:txBody>
                  <a:tcPr/>
                </a:tc>
                <a:extLst>
                  <a:ext uri="{0D108BD9-81ED-4DB2-BD59-A6C34878D82A}">
                    <a16:rowId xmlns:a16="http://schemas.microsoft.com/office/drawing/2014/main" val="2186561767"/>
                  </a:ext>
                </a:extLst>
              </a:tr>
              <a:tr h="1310640">
                <a:tc>
                  <a:txBody>
                    <a:bodyPr/>
                    <a:lstStyle/>
                    <a:p>
                      <a:r>
                        <a:rPr lang="en-US" sz="1600" b="1" dirty="0"/>
                        <a:t>2. Pre-Condition for Take off</a:t>
                      </a:r>
                    </a:p>
                  </a:txBody>
                  <a:tcPr/>
                </a:tc>
                <a:tc>
                  <a:txBody>
                    <a:bodyPr/>
                    <a:lstStyle/>
                    <a:p>
                      <a:pPr marL="285750" indent="-285750">
                        <a:buFont typeface="Arial" panose="020B0604020202020204" pitchFamily="34" charset="0"/>
                        <a:buChar char="•"/>
                      </a:pPr>
                      <a:r>
                        <a:rPr lang="en-US" sz="1600" b="1" dirty="0"/>
                        <a:t>Improves infrastructure (roads, electrical grid, water systems) </a:t>
                      </a:r>
                      <a:r>
                        <a:rPr lang="en-US" sz="1600" b="1" dirty="0" err="1"/>
                        <a:t>etc</a:t>
                      </a:r>
                      <a:endParaRPr lang="en-US" sz="1600" b="1" dirty="0"/>
                    </a:p>
                    <a:p>
                      <a:pPr marL="285750" indent="-285750">
                        <a:buFont typeface="Arial" panose="020B0604020202020204" pitchFamily="34" charset="0"/>
                        <a:buChar char="•"/>
                      </a:pPr>
                      <a:r>
                        <a:rPr lang="en-US" sz="1600" b="1" dirty="0"/>
                        <a:t>Improves farming techniques &amp; shifts toward commercial agriculture</a:t>
                      </a:r>
                    </a:p>
                    <a:p>
                      <a:pPr marL="285750" indent="-285750">
                        <a:buFont typeface="Arial" panose="020B0604020202020204" pitchFamily="34" charset="0"/>
                        <a:buChar char="•"/>
                      </a:pPr>
                      <a:r>
                        <a:rPr lang="en-US" sz="1600" b="1" dirty="0"/>
                        <a:t>Exports agricultural and raw materials (international trade)</a:t>
                      </a:r>
                    </a:p>
                    <a:p>
                      <a:pPr marL="285750" indent="-285750">
                        <a:buFont typeface="Arial" panose="020B0604020202020204" pitchFamily="34" charset="0"/>
                        <a:buChar char="•"/>
                      </a:pPr>
                      <a:r>
                        <a:rPr lang="en-US" sz="1600" b="1" dirty="0"/>
                        <a:t>Diffuse technology more widely</a:t>
                      </a:r>
                    </a:p>
                    <a:p>
                      <a:pPr marL="285750" indent="-285750">
                        <a:buFont typeface="Arial" panose="020B0604020202020204" pitchFamily="34" charset="0"/>
                        <a:buChar char="•"/>
                      </a:pPr>
                      <a:r>
                        <a:rPr lang="en-US" sz="1600" b="1" dirty="0"/>
                        <a:t>Starts individual socio-economic mobility</a:t>
                      </a:r>
                    </a:p>
                  </a:txBody>
                  <a:tcPr/>
                </a:tc>
                <a:tc>
                  <a:txBody>
                    <a:bodyPr/>
                    <a:lstStyle/>
                    <a:p>
                      <a:r>
                        <a:rPr lang="en-US" sz="1600" b="1" dirty="0"/>
                        <a:t>United States in early 19</a:t>
                      </a:r>
                      <a:r>
                        <a:rPr lang="en-US" sz="1600" b="1" baseline="30000" dirty="0"/>
                        <a:t>th</a:t>
                      </a:r>
                      <a:r>
                        <a:rPr lang="en-US" sz="1600" b="1" dirty="0"/>
                        <a:t> century</a:t>
                      </a:r>
                    </a:p>
                    <a:p>
                      <a:r>
                        <a:rPr lang="en-US" sz="1600" b="1" dirty="0"/>
                        <a:t>Nigeria today</a:t>
                      </a:r>
                    </a:p>
                    <a:p>
                      <a:r>
                        <a:rPr lang="en-US" sz="1600" b="1" dirty="0"/>
                        <a:t>Afghanistan today</a:t>
                      </a:r>
                    </a:p>
                  </a:txBody>
                  <a:tcPr/>
                </a:tc>
                <a:extLst>
                  <a:ext uri="{0D108BD9-81ED-4DB2-BD59-A6C34878D82A}">
                    <a16:rowId xmlns:a16="http://schemas.microsoft.com/office/drawing/2014/main" val="4258849669"/>
                  </a:ext>
                </a:extLst>
              </a:tr>
              <a:tr h="1298713">
                <a:tc>
                  <a:txBody>
                    <a:bodyPr/>
                    <a:lstStyle/>
                    <a:p>
                      <a:r>
                        <a:rPr lang="en-US" sz="1600" b="1" dirty="0"/>
                        <a:t>3. Take Off</a:t>
                      </a:r>
                    </a:p>
                  </a:txBody>
                  <a:tcPr/>
                </a:tc>
                <a:tc>
                  <a:txBody>
                    <a:bodyPr/>
                    <a:lstStyle/>
                    <a:p>
                      <a:pPr marL="285750" indent="-285750">
                        <a:buFont typeface="Arial" panose="020B0604020202020204" pitchFamily="34" charset="0"/>
                        <a:buChar char="•"/>
                      </a:pPr>
                      <a:r>
                        <a:rPr lang="en-US" sz="1600" b="1" dirty="0"/>
                        <a:t>Open to major technological innovations</a:t>
                      </a:r>
                    </a:p>
                    <a:p>
                      <a:pPr marL="285750" indent="-285750">
                        <a:buFont typeface="Arial" panose="020B0604020202020204" pitchFamily="34" charset="0"/>
                        <a:buChar char="•"/>
                      </a:pPr>
                      <a:r>
                        <a:rPr lang="en-US" sz="1600" b="1" dirty="0"/>
                        <a:t>Starts industrialization &amp; primary sector begins to shrink</a:t>
                      </a:r>
                    </a:p>
                    <a:p>
                      <a:pPr marL="285750" indent="-285750">
                        <a:buFont typeface="Arial" panose="020B0604020202020204" pitchFamily="34" charset="0"/>
                        <a:buChar char="•"/>
                      </a:pPr>
                      <a:r>
                        <a:rPr lang="en-US" sz="1600" b="1" dirty="0"/>
                        <a:t>Spreads entrepreneurial mentality</a:t>
                      </a:r>
                    </a:p>
                    <a:p>
                      <a:pPr marL="285750" indent="-285750">
                        <a:buFont typeface="Arial" panose="020B0604020202020204" pitchFamily="34" charset="0"/>
                        <a:buChar char="•"/>
                      </a:pPr>
                      <a:r>
                        <a:rPr lang="en-US" sz="1600" b="1" dirty="0"/>
                        <a:t>Begins to urbanize</a:t>
                      </a:r>
                    </a:p>
                    <a:p>
                      <a:pPr marL="285750" indent="-285750">
                        <a:buFont typeface="Arial" panose="020B0604020202020204" pitchFamily="34" charset="0"/>
                        <a:buChar char="•"/>
                      </a:pPr>
                      <a:r>
                        <a:rPr lang="en-US" sz="1600" b="1" dirty="0"/>
                        <a:t>Initiates self sustaining growth </a:t>
                      </a:r>
                    </a:p>
                  </a:txBody>
                  <a:tcPr/>
                </a:tc>
                <a:tc>
                  <a:txBody>
                    <a:bodyPr/>
                    <a:lstStyle/>
                    <a:p>
                      <a:r>
                        <a:rPr lang="en-US" sz="1600" b="1" dirty="0"/>
                        <a:t>United States mid 19</a:t>
                      </a:r>
                      <a:r>
                        <a:rPr lang="en-US" sz="1600" b="1" baseline="30000" dirty="0"/>
                        <a:t>th</a:t>
                      </a:r>
                      <a:r>
                        <a:rPr lang="en-US" sz="1600" b="1" dirty="0"/>
                        <a:t> century</a:t>
                      </a:r>
                    </a:p>
                    <a:p>
                      <a:r>
                        <a:rPr lang="en-US" sz="1600" b="1" dirty="0"/>
                        <a:t>Japan, late 19</a:t>
                      </a:r>
                      <a:r>
                        <a:rPr lang="en-US" sz="1600" b="1" baseline="30000" dirty="0"/>
                        <a:t>th</a:t>
                      </a:r>
                      <a:r>
                        <a:rPr lang="en-US" sz="1600" b="1" dirty="0"/>
                        <a:t> century</a:t>
                      </a:r>
                    </a:p>
                    <a:p>
                      <a:r>
                        <a:rPr lang="en-US" sz="1600" b="1" dirty="0"/>
                        <a:t>Bangladesh today</a:t>
                      </a:r>
                    </a:p>
                  </a:txBody>
                  <a:tcPr/>
                </a:tc>
                <a:extLst>
                  <a:ext uri="{0D108BD9-81ED-4DB2-BD59-A6C34878D82A}">
                    <a16:rowId xmlns:a16="http://schemas.microsoft.com/office/drawing/2014/main" val="731371864"/>
                  </a:ext>
                </a:extLst>
              </a:tr>
              <a:tr h="1048247">
                <a:tc>
                  <a:txBody>
                    <a:bodyPr/>
                    <a:lstStyle/>
                    <a:p>
                      <a:r>
                        <a:rPr lang="en-US" sz="1600" b="1" dirty="0"/>
                        <a:t>4. Drive to Maturity</a:t>
                      </a:r>
                    </a:p>
                  </a:txBody>
                  <a:tcPr/>
                </a:tc>
                <a:tc>
                  <a:txBody>
                    <a:bodyPr/>
                    <a:lstStyle/>
                    <a:p>
                      <a:pPr marL="285750" indent="-285750">
                        <a:buFont typeface="Arial" panose="020B0604020202020204" pitchFamily="34" charset="0"/>
                        <a:buChar char="•"/>
                      </a:pPr>
                      <a:r>
                        <a:rPr lang="en-US" sz="1600" b="1" dirty="0"/>
                        <a:t>Creates new industries while strengthening existing ones</a:t>
                      </a:r>
                    </a:p>
                    <a:p>
                      <a:pPr marL="285750" indent="-285750">
                        <a:buFont typeface="Arial" panose="020B0604020202020204" pitchFamily="34" charset="0"/>
                        <a:buChar char="•"/>
                      </a:pPr>
                      <a:r>
                        <a:rPr lang="en-US" sz="1600" b="1" dirty="0"/>
                        <a:t>Improves energy, transportation, &amp; communication systems</a:t>
                      </a:r>
                    </a:p>
                    <a:p>
                      <a:pPr marL="285750" indent="-285750">
                        <a:buFont typeface="Arial" panose="020B0604020202020204" pitchFamily="34" charset="0"/>
                        <a:buChar char="•"/>
                      </a:pPr>
                      <a:r>
                        <a:rPr lang="en-US" sz="1600" b="1" dirty="0"/>
                        <a:t>Sees economic growth greater than population growth</a:t>
                      </a:r>
                    </a:p>
                    <a:p>
                      <a:pPr marL="285750" indent="-285750">
                        <a:buFont typeface="Arial" panose="020B0604020202020204" pitchFamily="34" charset="0"/>
                        <a:buChar char="•"/>
                      </a:pPr>
                      <a:r>
                        <a:rPr lang="en-US" sz="1600" b="1" dirty="0"/>
                        <a:t>Invests in social infrastructure (schools, hospitals </a:t>
                      </a:r>
                      <a:r>
                        <a:rPr lang="en-US" sz="1600" b="1" dirty="0" err="1"/>
                        <a:t>etc</a:t>
                      </a:r>
                      <a:r>
                        <a:rPr lang="en-US" sz="1600" b="1" dirty="0"/>
                        <a:t>)</a:t>
                      </a:r>
                    </a:p>
                  </a:txBody>
                  <a:tcPr/>
                </a:tc>
                <a:tc>
                  <a:txBody>
                    <a:bodyPr/>
                    <a:lstStyle/>
                    <a:p>
                      <a:r>
                        <a:rPr lang="en-US" sz="1600" b="1" dirty="0"/>
                        <a:t>U.S. late 19</a:t>
                      </a:r>
                      <a:r>
                        <a:rPr lang="en-US" sz="1600" b="1" baseline="30000" dirty="0"/>
                        <a:t>th</a:t>
                      </a:r>
                      <a:r>
                        <a:rPr lang="en-US" sz="1600" b="1" dirty="0"/>
                        <a:t> century,</a:t>
                      </a:r>
                    </a:p>
                    <a:p>
                      <a:r>
                        <a:rPr lang="en-US" sz="1600" b="1" dirty="0"/>
                        <a:t>Germany early 20</a:t>
                      </a:r>
                      <a:r>
                        <a:rPr lang="en-US" sz="1600" b="1" baseline="30000" dirty="0"/>
                        <a:t>th</a:t>
                      </a:r>
                      <a:r>
                        <a:rPr lang="en-US" sz="1600" b="1" dirty="0"/>
                        <a:t> century </a:t>
                      </a:r>
                    </a:p>
                    <a:p>
                      <a:r>
                        <a:rPr lang="en-US" sz="1600" b="1" dirty="0"/>
                        <a:t>Brazil today</a:t>
                      </a:r>
                    </a:p>
                  </a:txBody>
                  <a:tcPr/>
                </a:tc>
                <a:extLst>
                  <a:ext uri="{0D108BD9-81ED-4DB2-BD59-A6C34878D82A}">
                    <a16:rowId xmlns:a16="http://schemas.microsoft.com/office/drawing/2014/main" val="1654510351"/>
                  </a:ext>
                </a:extLst>
              </a:tr>
              <a:tr h="1019721">
                <a:tc>
                  <a:txBody>
                    <a:bodyPr/>
                    <a:lstStyle/>
                    <a:p>
                      <a:r>
                        <a:rPr lang="en-US" b="1" dirty="0"/>
                        <a:t>5. High Mass Consumption</a:t>
                      </a:r>
                    </a:p>
                  </a:txBody>
                  <a:tcPr/>
                </a:tc>
                <a:tc>
                  <a:txBody>
                    <a:bodyPr/>
                    <a:lstStyle/>
                    <a:p>
                      <a:pPr marL="285750" indent="-285750">
                        <a:buFont typeface="Arial" panose="020B0604020202020204" pitchFamily="34" charset="0"/>
                        <a:buChar char="•"/>
                      </a:pPr>
                      <a:r>
                        <a:rPr lang="en-US" sz="1600" b="1" dirty="0"/>
                        <a:t>Spends money on nonessential goods ( consumerism) </a:t>
                      </a:r>
                    </a:p>
                    <a:p>
                      <a:pPr marL="285750" indent="-285750">
                        <a:buFont typeface="Arial" panose="020B0604020202020204" pitchFamily="34" charset="0"/>
                        <a:buChar char="•"/>
                      </a:pPr>
                      <a:r>
                        <a:rPr lang="en-US" sz="1600" b="1" dirty="0"/>
                        <a:t>Purchases of high order goods become common</a:t>
                      </a:r>
                    </a:p>
                    <a:p>
                      <a:pPr marL="285750" indent="-285750">
                        <a:buFont typeface="Arial" panose="020B0604020202020204" pitchFamily="34" charset="0"/>
                        <a:buChar char="•"/>
                      </a:pPr>
                      <a:r>
                        <a:rPr lang="en-US" sz="1600" b="1" dirty="0"/>
                        <a:t>Desires to create an egalitarian society</a:t>
                      </a:r>
                    </a:p>
                    <a:p>
                      <a:pPr marL="285750" indent="-285750">
                        <a:buFont typeface="Arial" panose="020B0604020202020204" pitchFamily="34" charset="0"/>
                        <a:buChar char="•"/>
                      </a:pPr>
                      <a:r>
                        <a:rPr lang="en-US" sz="1600" b="1" dirty="0"/>
                        <a:t>Supports a strong tertiary sector</a:t>
                      </a:r>
                    </a:p>
                  </a:txBody>
                  <a:tcPr/>
                </a:tc>
                <a:tc>
                  <a:txBody>
                    <a:bodyPr/>
                    <a:lstStyle/>
                    <a:p>
                      <a:r>
                        <a:rPr lang="en-US" b="1" dirty="0"/>
                        <a:t>US early 1920’s to present</a:t>
                      </a:r>
                    </a:p>
                    <a:p>
                      <a:r>
                        <a:rPr lang="en-US" b="1" dirty="0"/>
                        <a:t>Japan mid 1950’s to present</a:t>
                      </a:r>
                    </a:p>
                  </a:txBody>
                  <a:tcPr/>
                </a:tc>
                <a:extLst>
                  <a:ext uri="{0D108BD9-81ED-4DB2-BD59-A6C34878D82A}">
                    <a16:rowId xmlns:a16="http://schemas.microsoft.com/office/drawing/2014/main" val="574276689"/>
                  </a:ext>
                </a:extLst>
              </a:tr>
            </a:tbl>
          </a:graphicData>
        </a:graphic>
      </p:graphicFrame>
    </p:spTree>
    <p:extLst>
      <p:ext uri="{BB962C8B-B14F-4D97-AF65-F5344CB8AC3E}">
        <p14:creationId xmlns:p14="http://schemas.microsoft.com/office/powerpoint/2010/main" val="1884750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DCFE-2AA1-4A0E-BDC8-573853C6916B}"/>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2F9F1039-13FB-4059-B7A0-E84A999631DD}"/>
              </a:ext>
            </a:extLst>
          </p:cNvPr>
          <p:cNvPicPr>
            <a:picLocks noGrp="1" noChangeAspect="1"/>
          </p:cNvPicPr>
          <p:nvPr>
            <p:ph idx="1"/>
          </p:nvPr>
        </p:nvPicPr>
        <p:blipFill>
          <a:blip r:embed="rId2"/>
          <a:stretch>
            <a:fillRect/>
          </a:stretch>
        </p:blipFill>
        <p:spPr>
          <a:xfrm>
            <a:off x="768626" y="-1"/>
            <a:ext cx="11423374" cy="6758609"/>
          </a:xfrm>
        </p:spPr>
      </p:pic>
    </p:spTree>
    <p:extLst>
      <p:ext uri="{BB962C8B-B14F-4D97-AF65-F5344CB8AC3E}">
        <p14:creationId xmlns:p14="http://schemas.microsoft.com/office/powerpoint/2010/main" val="18413530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C030-1D11-4F78-921B-17B2A92AAA01}"/>
              </a:ext>
            </a:extLst>
          </p:cNvPr>
          <p:cNvSpPr>
            <a:spLocks noGrp="1"/>
          </p:cNvSpPr>
          <p:nvPr>
            <p:ph type="title"/>
          </p:nvPr>
        </p:nvSpPr>
        <p:spPr>
          <a:xfrm>
            <a:off x="702365" y="106018"/>
            <a:ext cx="11489633" cy="1404730"/>
          </a:xfrm>
        </p:spPr>
        <p:txBody>
          <a:bodyPr>
            <a:normAutofit/>
          </a:bodyPr>
          <a:lstStyle/>
          <a:p>
            <a:r>
              <a:rPr lang="en-US" sz="2800" b="1" u="sng" dirty="0">
                <a:solidFill>
                  <a:srgbClr val="002060"/>
                </a:solidFill>
              </a:rPr>
              <a:t>Wallerstein’s World Systems Theory </a:t>
            </a:r>
            <a:r>
              <a:rPr lang="en-US" sz="2800" dirty="0"/>
              <a:t>is a dependency model meaning that countries do not exist in isolation but are part of an intertwined world system in which all countries are dependent on each other.</a:t>
            </a:r>
          </a:p>
        </p:txBody>
      </p:sp>
      <p:pic>
        <p:nvPicPr>
          <p:cNvPr id="6" name="Content Placeholder 5">
            <a:extLst>
              <a:ext uri="{FF2B5EF4-FFF2-40B4-BE49-F238E27FC236}">
                <a16:creationId xmlns:a16="http://schemas.microsoft.com/office/drawing/2014/main" id="{95D388DE-A61B-4609-8880-8B0E093EC9A0}"/>
              </a:ext>
            </a:extLst>
          </p:cNvPr>
          <p:cNvPicPr>
            <a:picLocks noGrp="1" noChangeAspect="1"/>
          </p:cNvPicPr>
          <p:nvPr>
            <p:ph sz="half" idx="1"/>
          </p:nvPr>
        </p:nvPicPr>
        <p:blipFill>
          <a:blip r:embed="rId2"/>
          <a:stretch>
            <a:fillRect/>
          </a:stretch>
        </p:blipFill>
        <p:spPr>
          <a:xfrm>
            <a:off x="702365" y="1378226"/>
            <a:ext cx="6957391" cy="5373756"/>
          </a:xfrm>
        </p:spPr>
      </p:pic>
      <p:pic>
        <p:nvPicPr>
          <p:cNvPr id="8" name="Content Placeholder 7">
            <a:extLst>
              <a:ext uri="{FF2B5EF4-FFF2-40B4-BE49-F238E27FC236}">
                <a16:creationId xmlns:a16="http://schemas.microsoft.com/office/drawing/2014/main" id="{FD2C52B8-8EDE-44C9-B92F-8A15822E02CB}"/>
              </a:ext>
            </a:extLst>
          </p:cNvPr>
          <p:cNvPicPr>
            <a:picLocks noGrp="1" noChangeAspect="1"/>
          </p:cNvPicPr>
          <p:nvPr>
            <p:ph sz="half" idx="2"/>
          </p:nvPr>
        </p:nvPicPr>
        <p:blipFill>
          <a:blip r:embed="rId3"/>
          <a:stretch>
            <a:fillRect/>
          </a:stretch>
        </p:blipFill>
        <p:spPr>
          <a:xfrm>
            <a:off x="7792278" y="1510748"/>
            <a:ext cx="4399721" cy="5241233"/>
          </a:xfrm>
        </p:spPr>
      </p:pic>
    </p:spTree>
    <p:extLst>
      <p:ext uri="{BB962C8B-B14F-4D97-AF65-F5344CB8AC3E}">
        <p14:creationId xmlns:p14="http://schemas.microsoft.com/office/powerpoint/2010/main" val="2751219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BBC3-AA68-4AC9-A239-1BC890F467C2}"/>
              </a:ext>
            </a:extLst>
          </p:cNvPr>
          <p:cNvSpPr>
            <a:spLocks noGrp="1"/>
          </p:cNvSpPr>
          <p:nvPr>
            <p:ph type="title"/>
          </p:nvPr>
        </p:nvSpPr>
        <p:spPr>
          <a:xfrm>
            <a:off x="834886" y="106017"/>
            <a:ext cx="11357113" cy="1113183"/>
          </a:xfrm>
        </p:spPr>
        <p:txBody>
          <a:bodyPr>
            <a:noAutofit/>
          </a:bodyPr>
          <a:lstStyle/>
          <a:p>
            <a:r>
              <a:rPr lang="en-US" sz="2800" dirty="0"/>
              <a:t>The catalyst for the Industrial Revolution was technology and several inventions that transformed manufacturing with the most important being James Watt’s Steam Engine in 1769</a:t>
            </a:r>
          </a:p>
        </p:txBody>
      </p:sp>
      <p:pic>
        <p:nvPicPr>
          <p:cNvPr id="6" name="Content Placeholder 5">
            <a:extLst>
              <a:ext uri="{FF2B5EF4-FFF2-40B4-BE49-F238E27FC236}">
                <a16:creationId xmlns:a16="http://schemas.microsoft.com/office/drawing/2014/main" id="{2A496E04-64E6-4BF2-87A0-93F669DC33ED}"/>
              </a:ext>
            </a:extLst>
          </p:cNvPr>
          <p:cNvPicPr>
            <a:picLocks noGrp="1" noChangeAspect="1"/>
          </p:cNvPicPr>
          <p:nvPr>
            <p:ph sz="half" idx="1"/>
          </p:nvPr>
        </p:nvPicPr>
        <p:blipFill>
          <a:blip r:embed="rId2"/>
          <a:stretch>
            <a:fillRect/>
          </a:stretch>
        </p:blipFill>
        <p:spPr>
          <a:xfrm>
            <a:off x="728870" y="1338470"/>
            <a:ext cx="5367130" cy="5519530"/>
          </a:xfrm>
        </p:spPr>
      </p:pic>
      <p:pic>
        <p:nvPicPr>
          <p:cNvPr id="8" name="Content Placeholder 7">
            <a:extLst>
              <a:ext uri="{FF2B5EF4-FFF2-40B4-BE49-F238E27FC236}">
                <a16:creationId xmlns:a16="http://schemas.microsoft.com/office/drawing/2014/main" id="{27A3C28B-24BE-4D59-B182-02A5C63C28F8}"/>
              </a:ext>
            </a:extLst>
          </p:cNvPr>
          <p:cNvPicPr>
            <a:picLocks noGrp="1" noChangeAspect="1"/>
          </p:cNvPicPr>
          <p:nvPr>
            <p:ph sz="half" idx="2"/>
          </p:nvPr>
        </p:nvPicPr>
        <p:blipFill>
          <a:blip r:embed="rId3"/>
          <a:stretch>
            <a:fillRect/>
          </a:stretch>
        </p:blipFill>
        <p:spPr>
          <a:xfrm>
            <a:off x="6096000" y="1338470"/>
            <a:ext cx="6095999" cy="5413513"/>
          </a:xfrm>
        </p:spPr>
      </p:pic>
    </p:spTree>
    <p:extLst>
      <p:ext uri="{BB962C8B-B14F-4D97-AF65-F5344CB8AC3E}">
        <p14:creationId xmlns:p14="http://schemas.microsoft.com/office/powerpoint/2010/main" val="905113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1C6B-1D88-443D-9E88-B0A4DEE743E2}"/>
              </a:ext>
            </a:extLst>
          </p:cNvPr>
          <p:cNvSpPr>
            <a:spLocks noGrp="1"/>
          </p:cNvSpPr>
          <p:nvPr>
            <p:ph type="title"/>
          </p:nvPr>
        </p:nvSpPr>
        <p:spPr>
          <a:xfrm>
            <a:off x="1371600" y="0"/>
            <a:ext cx="9601200" cy="490330"/>
          </a:xfrm>
        </p:spPr>
        <p:txBody>
          <a:bodyPr>
            <a:normAutofit fontScale="90000"/>
          </a:bodyPr>
          <a:lstStyle/>
          <a:p>
            <a:endParaRPr lang="en-US" dirty="0"/>
          </a:p>
        </p:txBody>
      </p:sp>
      <p:pic>
        <p:nvPicPr>
          <p:cNvPr id="6" name="Content Placeholder 5">
            <a:extLst>
              <a:ext uri="{FF2B5EF4-FFF2-40B4-BE49-F238E27FC236}">
                <a16:creationId xmlns:a16="http://schemas.microsoft.com/office/drawing/2014/main" id="{F736DB79-4B06-4106-8845-4A21CD690EE6}"/>
              </a:ext>
            </a:extLst>
          </p:cNvPr>
          <p:cNvPicPr>
            <a:picLocks noGrp="1" noChangeAspect="1"/>
          </p:cNvPicPr>
          <p:nvPr>
            <p:ph sz="half" idx="1"/>
          </p:nvPr>
        </p:nvPicPr>
        <p:blipFill>
          <a:blip r:embed="rId2"/>
          <a:stretch>
            <a:fillRect/>
          </a:stretch>
        </p:blipFill>
        <p:spPr>
          <a:xfrm>
            <a:off x="781878" y="0"/>
            <a:ext cx="5037897" cy="6858000"/>
          </a:xfrm>
        </p:spPr>
      </p:pic>
      <p:pic>
        <p:nvPicPr>
          <p:cNvPr id="8" name="Content Placeholder 7">
            <a:extLst>
              <a:ext uri="{FF2B5EF4-FFF2-40B4-BE49-F238E27FC236}">
                <a16:creationId xmlns:a16="http://schemas.microsoft.com/office/drawing/2014/main" id="{49DD36F6-507F-4F88-9593-80EEF190A483}"/>
              </a:ext>
            </a:extLst>
          </p:cNvPr>
          <p:cNvPicPr>
            <a:picLocks noGrp="1" noChangeAspect="1"/>
          </p:cNvPicPr>
          <p:nvPr>
            <p:ph sz="half" idx="2"/>
          </p:nvPr>
        </p:nvPicPr>
        <p:blipFill>
          <a:blip r:embed="rId3"/>
          <a:stretch>
            <a:fillRect/>
          </a:stretch>
        </p:blipFill>
        <p:spPr>
          <a:xfrm>
            <a:off x="5819775" y="76200"/>
            <a:ext cx="6226451" cy="6705600"/>
          </a:xfrm>
        </p:spPr>
      </p:pic>
    </p:spTree>
    <p:extLst>
      <p:ext uri="{BB962C8B-B14F-4D97-AF65-F5344CB8AC3E}">
        <p14:creationId xmlns:p14="http://schemas.microsoft.com/office/powerpoint/2010/main" val="1993854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5BB0-76BF-4198-954C-275ACB7E3490}"/>
              </a:ext>
            </a:extLst>
          </p:cNvPr>
          <p:cNvSpPr>
            <a:spLocks noGrp="1"/>
          </p:cNvSpPr>
          <p:nvPr>
            <p:ph type="title"/>
          </p:nvPr>
        </p:nvSpPr>
        <p:spPr>
          <a:xfrm>
            <a:off x="834887" y="212034"/>
            <a:ext cx="11357113" cy="636105"/>
          </a:xfrm>
        </p:spPr>
        <p:txBody>
          <a:bodyPr>
            <a:normAutofit/>
          </a:bodyPr>
          <a:lstStyle/>
          <a:p>
            <a:r>
              <a:rPr lang="en-US" sz="2800" dirty="0"/>
              <a:t>                             </a:t>
            </a:r>
            <a:r>
              <a:rPr lang="en-US" sz="2800" b="1" u="sng" dirty="0">
                <a:solidFill>
                  <a:srgbClr val="0070C0"/>
                </a:solidFill>
              </a:rPr>
              <a:t>Wallerstein’s World Systems Theory</a:t>
            </a:r>
          </a:p>
        </p:txBody>
      </p:sp>
      <p:graphicFrame>
        <p:nvGraphicFramePr>
          <p:cNvPr id="4" name="Content Placeholder 3">
            <a:extLst>
              <a:ext uri="{FF2B5EF4-FFF2-40B4-BE49-F238E27FC236}">
                <a16:creationId xmlns:a16="http://schemas.microsoft.com/office/drawing/2014/main" id="{FD5C0B40-6AD0-49FF-A6EA-A013B753B613}"/>
              </a:ext>
            </a:extLst>
          </p:cNvPr>
          <p:cNvGraphicFramePr>
            <a:graphicFrameLocks noGrp="1"/>
          </p:cNvGraphicFramePr>
          <p:nvPr>
            <p:ph idx="1"/>
            <p:extLst/>
          </p:nvPr>
        </p:nvGraphicFramePr>
        <p:xfrm>
          <a:off x="728870" y="649359"/>
          <a:ext cx="11463130" cy="6198768"/>
        </p:xfrm>
        <a:graphic>
          <a:graphicData uri="http://schemas.openxmlformats.org/drawingml/2006/table">
            <a:tbl>
              <a:tblPr firstRow="1" bandRow="1">
                <a:tableStyleId>{7DF18680-E054-41AD-8BC1-D1AEF772440D}</a:tableStyleId>
              </a:tblPr>
              <a:tblGrid>
                <a:gridCol w="1698737">
                  <a:extLst>
                    <a:ext uri="{9D8B030D-6E8A-4147-A177-3AD203B41FA5}">
                      <a16:colId xmlns:a16="http://schemas.microsoft.com/office/drawing/2014/main" val="39334319"/>
                    </a:ext>
                  </a:extLst>
                </a:gridCol>
                <a:gridCol w="8041610">
                  <a:extLst>
                    <a:ext uri="{9D8B030D-6E8A-4147-A177-3AD203B41FA5}">
                      <a16:colId xmlns:a16="http://schemas.microsoft.com/office/drawing/2014/main" val="3088514735"/>
                    </a:ext>
                  </a:extLst>
                </a:gridCol>
                <a:gridCol w="1722783">
                  <a:extLst>
                    <a:ext uri="{9D8B030D-6E8A-4147-A177-3AD203B41FA5}">
                      <a16:colId xmlns:a16="http://schemas.microsoft.com/office/drawing/2014/main" val="3485314274"/>
                    </a:ext>
                  </a:extLst>
                </a:gridCol>
              </a:tblGrid>
              <a:tr h="425704">
                <a:tc>
                  <a:txBody>
                    <a:bodyPr/>
                    <a:lstStyle/>
                    <a:p>
                      <a:r>
                        <a:rPr lang="en-US" b="1" dirty="0"/>
                        <a:t>    Category</a:t>
                      </a:r>
                    </a:p>
                  </a:txBody>
                  <a:tcPr/>
                </a:tc>
                <a:tc>
                  <a:txBody>
                    <a:bodyPr/>
                    <a:lstStyle/>
                    <a:p>
                      <a:r>
                        <a:rPr lang="en-US" b="1" dirty="0"/>
                        <a:t>                                                 Characteristics</a:t>
                      </a:r>
                    </a:p>
                  </a:txBody>
                  <a:tcPr/>
                </a:tc>
                <a:tc>
                  <a:txBody>
                    <a:bodyPr/>
                    <a:lstStyle/>
                    <a:p>
                      <a:r>
                        <a:rPr lang="en-US" dirty="0"/>
                        <a:t>     Examples</a:t>
                      </a:r>
                    </a:p>
                  </a:txBody>
                  <a:tcPr/>
                </a:tc>
                <a:extLst>
                  <a:ext uri="{0D108BD9-81ED-4DB2-BD59-A6C34878D82A}">
                    <a16:rowId xmlns:a16="http://schemas.microsoft.com/office/drawing/2014/main" val="373826366"/>
                  </a:ext>
                </a:extLst>
              </a:tr>
              <a:tr h="2193937">
                <a:tc>
                  <a:txBody>
                    <a:bodyPr/>
                    <a:lstStyle/>
                    <a:p>
                      <a:endParaRPr lang="en-US" b="1" dirty="0"/>
                    </a:p>
                    <a:p>
                      <a:endParaRPr lang="en-US" b="1" dirty="0"/>
                    </a:p>
                    <a:p>
                      <a:endParaRPr lang="en-US" b="1" dirty="0"/>
                    </a:p>
                    <a:p>
                      <a:r>
                        <a:rPr lang="en-US" b="1" dirty="0"/>
                        <a:t>       Core</a:t>
                      </a:r>
                    </a:p>
                  </a:txBody>
                  <a:tcPr/>
                </a:tc>
                <a:tc>
                  <a:txBody>
                    <a:bodyPr/>
                    <a:lstStyle/>
                    <a:p>
                      <a:pPr marL="285750" indent="-285750">
                        <a:buFont typeface="Arial" panose="020B0604020202020204" pitchFamily="34" charset="0"/>
                        <a:buChar char="•"/>
                      </a:pPr>
                      <a:r>
                        <a:rPr lang="en-US" b="1" dirty="0"/>
                        <a:t>Includes the economically advantaged area of the world &amp; the center of world businesses &amp; finances; headquarters of most large multinational companies are located in core countries</a:t>
                      </a:r>
                    </a:p>
                    <a:p>
                      <a:pPr marL="285750" indent="-285750">
                        <a:buFont typeface="Arial" panose="020B0604020202020204" pitchFamily="34" charset="0"/>
                        <a:buChar char="•"/>
                      </a:pPr>
                      <a:r>
                        <a:rPr lang="en-US" b="1" dirty="0"/>
                        <a:t>Focuses on higher skill, capital intensive production</a:t>
                      </a:r>
                    </a:p>
                    <a:p>
                      <a:pPr marL="285750" indent="-285750">
                        <a:buFont typeface="Arial" panose="020B0604020202020204" pitchFamily="34" charset="0"/>
                        <a:buChar char="•"/>
                      </a:pPr>
                      <a:r>
                        <a:rPr lang="en-US" b="1" dirty="0"/>
                        <a:t>Promotes capital accumulation</a:t>
                      </a:r>
                    </a:p>
                    <a:p>
                      <a:pPr marL="285750" indent="-285750">
                        <a:buFont typeface="Arial" panose="020B0604020202020204" pitchFamily="34" charset="0"/>
                        <a:buChar char="•"/>
                      </a:pPr>
                      <a:r>
                        <a:rPr lang="en-US" b="1" dirty="0"/>
                        <a:t>Dominates periphery and semi-periphery economically ad politically, &amp; by paying low wages &amp; exploiting weak environmental laws</a:t>
                      </a:r>
                    </a:p>
                    <a:p>
                      <a:pPr marL="285750" indent="-285750">
                        <a:buFont typeface="Arial" panose="020B0604020202020204" pitchFamily="34" charset="0"/>
                        <a:buChar char="•"/>
                      </a:pPr>
                      <a:r>
                        <a:rPr lang="en-US" b="1" dirty="0"/>
                        <a:t>Benefits greatly from international trade</a:t>
                      </a:r>
                    </a:p>
                    <a:p>
                      <a:pPr marL="285750" indent="-285750">
                        <a:buFont typeface="Arial" panose="020B0604020202020204" pitchFamily="34" charset="0"/>
                        <a:buChar char="•"/>
                      </a:pPr>
                      <a:endParaRPr lang="en-US" b="1" dirty="0"/>
                    </a:p>
                  </a:txBody>
                  <a:tcPr/>
                </a:tc>
                <a:tc>
                  <a:txBody>
                    <a:bodyPr/>
                    <a:lstStyle/>
                    <a:p>
                      <a:r>
                        <a:rPr lang="en-US" b="1" dirty="0"/>
                        <a:t>United States,</a:t>
                      </a:r>
                    </a:p>
                    <a:p>
                      <a:r>
                        <a:rPr lang="en-US" b="1" dirty="0"/>
                        <a:t>United Kingdom</a:t>
                      </a:r>
                    </a:p>
                    <a:p>
                      <a:r>
                        <a:rPr lang="en-US" b="1" dirty="0"/>
                        <a:t>Japan</a:t>
                      </a:r>
                    </a:p>
                    <a:p>
                      <a:r>
                        <a:rPr lang="en-US" b="1" dirty="0"/>
                        <a:t>Australia</a:t>
                      </a:r>
                    </a:p>
                    <a:p>
                      <a:r>
                        <a:rPr lang="en-US" b="1" dirty="0"/>
                        <a:t>Germany</a:t>
                      </a:r>
                    </a:p>
                  </a:txBody>
                  <a:tcPr/>
                </a:tc>
                <a:extLst>
                  <a:ext uri="{0D108BD9-81ED-4DB2-BD59-A6C34878D82A}">
                    <a16:rowId xmlns:a16="http://schemas.microsoft.com/office/drawing/2014/main" val="3398976472"/>
                  </a:ext>
                </a:extLst>
              </a:tr>
              <a:tr h="1193305">
                <a:tc>
                  <a:txBody>
                    <a:bodyPr/>
                    <a:lstStyle/>
                    <a:p>
                      <a:endParaRPr lang="en-US" b="1" dirty="0"/>
                    </a:p>
                    <a:p>
                      <a:r>
                        <a:rPr lang="en-US" b="1" dirty="0"/>
                        <a:t>Semi-Periphery</a:t>
                      </a:r>
                    </a:p>
                  </a:txBody>
                  <a:tcPr/>
                </a:tc>
                <a:tc>
                  <a:txBody>
                    <a:bodyPr/>
                    <a:lstStyle/>
                    <a:p>
                      <a:pPr marL="285750" indent="-285750">
                        <a:buFont typeface="Arial" panose="020B0604020202020204" pitchFamily="34" charset="0"/>
                        <a:buChar char="•"/>
                      </a:pPr>
                      <a:r>
                        <a:rPr lang="en-US" b="1" dirty="0"/>
                        <a:t>Includes the middle income countries</a:t>
                      </a:r>
                    </a:p>
                    <a:p>
                      <a:pPr marL="285750" indent="-285750">
                        <a:buFont typeface="Arial" panose="020B0604020202020204" pitchFamily="34" charset="0"/>
                        <a:buChar char="•"/>
                      </a:pPr>
                      <a:r>
                        <a:rPr lang="en-US" b="1" dirty="0"/>
                        <a:t>Sometimes known as the emerging economics</a:t>
                      </a:r>
                    </a:p>
                    <a:p>
                      <a:pPr marL="285750" indent="-285750">
                        <a:buFont typeface="Arial" panose="020B0604020202020204" pitchFamily="34" charset="0"/>
                        <a:buChar char="•"/>
                      </a:pPr>
                      <a:r>
                        <a:rPr lang="en-US" b="1" dirty="0"/>
                        <a:t>Provides the core with manufactured goods and services that the core once provided for itself, but no longer does</a:t>
                      </a:r>
                    </a:p>
                  </a:txBody>
                  <a:tcPr/>
                </a:tc>
                <a:tc>
                  <a:txBody>
                    <a:bodyPr/>
                    <a:lstStyle/>
                    <a:p>
                      <a:r>
                        <a:rPr lang="en-US" b="1" dirty="0"/>
                        <a:t>India</a:t>
                      </a:r>
                    </a:p>
                    <a:p>
                      <a:r>
                        <a:rPr lang="en-US" b="1" dirty="0"/>
                        <a:t>Mexico</a:t>
                      </a:r>
                    </a:p>
                    <a:p>
                      <a:r>
                        <a:rPr lang="en-US" b="1" dirty="0"/>
                        <a:t>South Africa</a:t>
                      </a:r>
                    </a:p>
                    <a:p>
                      <a:r>
                        <a:rPr lang="en-US" b="1" dirty="0"/>
                        <a:t>Brazil, China</a:t>
                      </a:r>
                    </a:p>
                  </a:txBody>
                  <a:tcPr/>
                </a:tc>
                <a:extLst>
                  <a:ext uri="{0D108BD9-81ED-4DB2-BD59-A6C34878D82A}">
                    <a16:rowId xmlns:a16="http://schemas.microsoft.com/office/drawing/2014/main" val="874790654"/>
                  </a:ext>
                </a:extLst>
              </a:tr>
              <a:tr h="2019439">
                <a:tc>
                  <a:txBody>
                    <a:bodyPr/>
                    <a:lstStyle/>
                    <a:p>
                      <a:endParaRPr lang="en-US" b="1" dirty="0"/>
                    </a:p>
                    <a:p>
                      <a:r>
                        <a:rPr lang="en-US" b="1" dirty="0"/>
                        <a:t>Periphery</a:t>
                      </a:r>
                    </a:p>
                  </a:txBody>
                  <a:tcPr/>
                </a:tc>
                <a:tc>
                  <a:txBody>
                    <a:bodyPr/>
                    <a:lstStyle/>
                    <a:p>
                      <a:pPr marL="285750" indent="-285750">
                        <a:buFont typeface="Arial" panose="020B0604020202020204" pitchFamily="34" charset="0"/>
                        <a:buChar char="•"/>
                      </a:pPr>
                      <a:r>
                        <a:rPr lang="en-US" b="1" dirty="0"/>
                        <a:t>Includes the least developed countries</a:t>
                      </a:r>
                    </a:p>
                    <a:p>
                      <a:pPr marL="285750" indent="-285750">
                        <a:buFont typeface="Arial" panose="020B0604020202020204" pitchFamily="34" charset="0"/>
                        <a:buChar char="•"/>
                      </a:pPr>
                      <a:r>
                        <a:rPr lang="en-US" b="1" dirty="0"/>
                        <a:t>Has a high percentage of jobs in low skill, labor intensive production and extraction of raw materials</a:t>
                      </a:r>
                    </a:p>
                    <a:p>
                      <a:pPr marL="285750" indent="-285750">
                        <a:buFont typeface="Arial" panose="020B0604020202020204" pitchFamily="34" charset="0"/>
                        <a:buChar char="•"/>
                      </a:pPr>
                      <a:r>
                        <a:rPr lang="en-US" b="1" dirty="0"/>
                        <a:t>Provides the core and semi-periphery with inexpensive raw materials, labor, &amp; agricultural production</a:t>
                      </a:r>
                    </a:p>
                    <a:p>
                      <a:pPr marL="285750" indent="-285750">
                        <a:buFont typeface="Arial" panose="020B0604020202020204" pitchFamily="34" charset="0"/>
                        <a:buChar char="•"/>
                      </a:pPr>
                      <a:r>
                        <a:rPr lang="en-US" b="1" dirty="0"/>
                        <a:t>Receives jobs but few profits from manufacturing</a:t>
                      </a:r>
                    </a:p>
                    <a:p>
                      <a:pPr marL="285750" indent="-285750">
                        <a:buFont typeface="Arial" panose="020B0604020202020204" pitchFamily="34" charset="0"/>
                        <a:buChar char="•"/>
                      </a:pPr>
                      <a:r>
                        <a:rPr lang="en-US" b="1" dirty="0"/>
                        <a:t>Often have weak laws protecting workers and the environment</a:t>
                      </a:r>
                    </a:p>
                  </a:txBody>
                  <a:tcPr/>
                </a:tc>
                <a:tc>
                  <a:txBody>
                    <a:bodyPr/>
                    <a:lstStyle/>
                    <a:p>
                      <a:r>
                        <a:rPr lang="en-US" b="1" dirty="0"/>
                        <a:t>Afghanistan</a:t>
                      </a:r>
                    </a:p>
                    <a:p>
                      <a:r>
                        <a:rPr lang="en-US" b="1" dirty="0"/>
                        <a:t>Zimbabwe</a:t>
                      </a:r>
                    </a:p>
                    <a:p>
                      <a:r>
                        <a:rPr lang="en-US" b="1" dirty="0"/>
                        <a:t>Peru</a:t>
                      </a:r>
                    </a:p>
                    <a:p>
                      <a:r>
                        <a:rPr lang="en-US" b="1" dirty="0"/>
                        <a:t>Kenya</a:t>
                      </a:r>
                    </a:p>
                  </a:txBody>
                  <a:tcPr/>
                </a:tc>
                <a:extLst>
                  <a:ext uri="{0D108BD9-81ED-4DB2-BD59-A6C34878D82A}">
                    <a16:rowId xmlns:a16="http://schemas.microsoft.com/office/drawing/2014/main" val="3503704468"/>
                  </a:ext>
                </a:extLst>
              </a:tr>
            </a:tbl>
          </a:graphicData>
        </a:graphic>
      </p:graphicFrame>
    </p:spTree>
    <p:extLst>
      <p:ext uri="{BB962C8B-B14F-4D97-AF65-F5344CB8AC3E}">
        <p14:creationId xmlns:p14="http://schemas.microsoft.com/office/powerpoint/2010/main" val="3774020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BDE14-5011-4A3B-A123-BFA942E61B9C}"/>
              </a:ext>
            </a:extLst>
          </p:cNvPr>
          <p:cNvSpPr>
            <a:spLocks noGrp="1"/>
          </p:cNvSpPr>
          <p:nvPr>
            <p:ph type="title"/>
          </p:nvPr>
        </p:nvSpPr>
        <p:spPr>
          <a:xfrm>
            <a:off x="791569" y="0"/>
            <a:ext cx="11245755" cy="990600"/>
          </a:xfrm>
        </p:spPr>
        <p:txBody>
          <a:bodyPr/>
          <a:lstStyle/>
          <a:p>
            <a:r>
              <a:rPr lang="en-US" dirty="0"/>
              <a:t>        </a:t>
            </a:r>
            <a:r>
              <a:rPr lang="en-US" b="1" u="sng" dirty="0">
                <a:solidFill>
                  <a:srgbClr val="FF0066"/>
                </a:solidFill>
              </a:rPr>
              <a:t>International Division of Labor</a:t>
            </a:r>
          </a:p>
        </p:txBody>
      </p:sp>
      <p:sp>
        <p:nvSpPr>
          <p:cNvPr id="3" name="Content Placeholder 2">
            <a:extLst>
              <a:ext uri="{FF2B5EF4-FFF2-40B4-BE49-F238E27FC236}">
                <a16:creationId xmlns:a16="http://schemas.microsoft.com/office/drawing/2014/main" id="{1A1C6571-0A30-410E-9EBC-32BA2D5F0860}"/>
              </a:ext>
            </a:extLst>
          </p:cNvPr>
          <p:cNvSpPr>
            <a:spLocks noGrp="1"/>
          </p:cNvSpPr>
          <p:nvPr>
            <p:ph sz="half" idx="1"/>
          </p:nvPr>
        </p:nvSpPr>
        <p:spPr>
          <a:xfrm>
            <a:off x="791569" y="990601"/>
            <a:ext cx="5554639" cy="5867400"/>
          </a:xfrm>
        </p:spPr>
        <p:txBody>
          <a:bodyPr>
            <a:normAutofit/>
          </a:bodyPr>
          <a:lstStyle/>
          <a:p>
            <a:r>
              <a:rPr lang="en-US" dirty="0"/>
              <a:t>Throughout the 20th century, demand for cheaper consumer goods in the consumer economy led many manufacturers to search for cheaper wages (why?)</a:t>
            </a:r>
          </a:p>
          <a:p>
            <a:r>
              <a:rPr lang="en-US" dirty="0"/>
              <a:t>As industry diffused from core countries to those in the semi-periphery (ex: Mexico, China), an international division of labor* developed</a:t>
            </a:r>
          </a:p>
          <a:p>
            <a:r>
              <a:rPr lang="en-US" dirty="0"/>
              <a:t>transfer of some types of jobs, especially those requiring low-paid less skilled workers, from more developed to less developed countries</a:t>
            </a:r>
          </a:p>
          <a:p>
            <a:endParaRPr lang="en-US" dirty="0"/>
          </a:p>
          <a:p>
            <a:r>
              <a:rPr lang="en-US" sz="1200" dirty="0"/>
              <a:t>International trade crash course econ: </a:t>
            </a:r>
            <a:r>
              <a:rPr lang="en-US" sz="1200" dirty="0">
                <a:hlinkClick r:id="rId2"/>
              </a:rPr>
              <a:t>https://www.youtube.com/watch?v=geoe-6NBy10</a:t>
            </a:r>
            <a:endParaRPr lang="en-US" sz="1200" dirty="0"/>
          </a:p>
          <a:p>
            <a:endParaRPr lang="en-US" dirty="0"/>
          </a:p>
        </p:txBody>
      </p:sp>
      <p:pic>
        <p:nvPicPr>
          <p:cNvPr id="6" name="Content Placeholder 5">
            <a:extLst>
              <a:ext uri="{FF2B5EF4-FFF2-40B4-BE49-F238E27FC236}">
                <a16:creationId xmlns:a16="http://schemas.microsoft.com/office/drawing/2014/main" id="{4BE7F9DE-7F4E-4017-9EB4-B5A1C75C683F}"/>
              </a:ext>
            </a:extLst>
          </p:cNvPr>
          <p:cNvPicPr>
            <a:picLocks noGrp="1" noChangeAspect="1"/>
          </p:cNvPicPr>
          <p:nvPr>
            <p:ph sz="half" idx="2"/>
          </p:nvPr>
        </p:nvPicPr>
        <p:blipFill>
          <a:blip r:embed="rId3"/>
          <a:stretch>
            <a:fillRect/>
          </a:stretch>
        </p:blipFill>
        <p:spPr>
          <a:xfrm>
            <a:off x="6524625" y="990600"/>
            <a:ext cx="5554663" cy="5655860"/>
          </a:xfrm>
        </p:spPr>
      </p:pic>
    </p:spTree>
    <p:extLst>
      <p:ext uri="{BB962C8B-B14F-4D97-AF65-F5344CB8AC3E}">
        <p14:creationId xmlns:p14="http://schemas.microsoft.com/office/powerpoint/2010/main" val="4256780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DAAB-F55A-414E-A7D3-A202953816B2}"/>
              </a:ext>
            </a:extLst>
          </p:cNvPr>
          <p:cNvSpPr>
            <a:spLocks noGrp="1"/>
          </p:cNvSpPr>
          <p:nvPr>
            <p:ph type="title"/>
          </p:nvPr>
        </p:nvSpPr>
        <p:spPr>
          <a:xfrm>
            <a:off x="1371600" y="177421"/>
            <a:ext cx="9601200" cy="813179"/>
          </a:xfrm>
        </p:spPr>
        <p:txBody>
          <a:bodyPr/>
          <a:lstStyle/>
          <a:p>
            <a:r>
              <a:rPr lang="en-US" dirty="0"/>
              <a:t>                   </a:t>
            </a:r>
            <a:r>
              <a:rPr lang="en-US" dirty="0">
                <a:solidFill>
                  <a:srgbClr val="C00000"/>
                </a:solidFill>
              </a:rPr>
              <a:t>deindustrialization</a:t>
            </a:r>
          </a:p>
        </p:txBody>
      </p:sp>
      <p:sp>
        <p:nvSpPr>
          <p:cNvPr id="3" name="Content Placeholder 2">
            <a:extLst>
              <a:ext uri="{FF2B5EF4-FFF2-40B4-BE49-F238E27FC236}">
                <a16:creationId xmlns:a16="http://schemas.microsoft.com/office/drawing/2014/main" id="{58D83C75-5876-4DBD-900E-C4A4EC1CA370}"/>
              </a:ext>
            </a:extLst>
          </p:cNvPr>
          <p:cNvSpPr>
            <a:spLocks noGrp="1"/>
          </p:cNvSpPr>
          <p:nvPr>
            <p:ph sz="half" idx="1"/>
          </p:nvPr>
        </p:nvSpPr>
        <p:spPr>
          <a:xfrm>
            <a:off x="791570" y="990600"/>
            <a:ext cx="6755642" cy="6033051"/>
          </a:xfrm>
        </p:spPr>
        <p:txBody>
          <a:bodyPr>
            <a:normAutofit lnSpcReduction="10000"/>
          </a:bodyPr>
          <a:lstStyle/>
          <a:p>
            <a:r>
              <a:rPr lang="en-US" sz="2400" b="1" u="sng" dirty="0"/>
              <a:t>deindustrialization</a:t>
            </a:r>
            <a:r>
              <a:rPr lang="en-US" sz="2400" b="1" dirty="0"/>
              <a:t>: process by which companies move industrial jobs to other regions with cheaper labor, leaving the newly deindustrialized region to switch to a service economy and to work through a period of high unemployment</a:t>
            </a:r>
          </a:p>
          <a:p>
            <a:r>
              <a:rPr lang="en-US" sz="2400" b="1" dirty="0"/>
              <a:t>Industry had been concentrated around Pennsylvania to Michigan and Great lakes regions</a:t>
            </a:r>
          </a:p>
          <a:p>
            <a:r>
              <a:rPr lang="en-US" sz="2400" b="1" dirty="0"/>
              <a:t>Industry has been declining in this region</a:t>
            </a:r>
          </a:p>
          <a:p>
            <a:r>
              <a:rPr lang="en-US" sz="2400" b="1" u="sng" dirty="0">
                <a:solidFill>
                  <a:srgbClr val="993300"/>
                </a:solidFill>
              </a:rPr>
              <a:t>Brown belts</a:t>
            </a:r>
            <a:r>
              <a:rPr lang="en-US" sz="2400" b="1" dirty="0">
                <a:solidFill>
                  <a:srgbClr val="993300"/>
                </a:solidFill>
              </a:rPr>
              <a:t>: the stereotyped image of a postindustrial landscape is one of deteriorating buildings surrounded by weeds and marked by broken  or boarded up window and rusting metal</a:t>
            </a:r>
          </a:p>
          <a:p>
            <a:r>
              <a:rPr lang="en-US" sz="2400" b="1" dirty="0"/>
              <a:t>Called the </a:t>
            </a:r>
            <a:r>
              <a:rPr lang="en-US" sz="2400" b="1" u="sng" dirty="0">
                <a:solidFill>
                  <a:srgbClr val="FF3300"/>
                </a:solidFill>
              </a:rPr>
              <a:t>Rust Belt </a:t>
            </a:r>
            <a:r>
              <a:rPr lang="en-US" sz="2400" b="1" dirty="0"/>
              <a:t>because the factories were left to rust</a:t>
            </a:r>
          </a:p>
        </p:txBody>
      </p:sp>
      <p:pic>
        <p:nvPicPr>
          <p:cNvPr id="6" name="Content Placeholder 5">
            <a:extLst>
              <a:ext uri="{FF2B5EF4-FFF2-40B4-BE49-F238E27FC236}">
                <a16:creationId xmlns:a16="http://schemas.microsoft.com/office/drawing/2014/main" id="{1FCF8424-4D2C-4C80-BBCE-55ADED6B13F4}"/>
              </a:ext>
            </a:extLst>
          </p:cNvPr>
          <p:cNvPicPr>
            <a:picLocks noGrp="1" noChangeAspect="1"/>
          </p:cNvPicPr>
          <p:nvPr>
            <p:ph sz="half" idx="2"/>
          </p:nvPr>
        </p:nvPicPr>
        <p:blipFill>
          <a:blip r:embed="rId2"/>
          <a:stretch>
            <a:fillRect/>
          </a:stretch>
        </p:blipFill>
        <p:spPr>
          <a:xfrm>
            <a:off x="7700962" y="990600"/>
            <a:ext cx="4491038" cy="5689979"/>
          </a:xfrm>
        </p:spPr>
      </p:pic>
    </p:spTree>
    <p:extLst>
      <p:ext uri="{BB962C8B-B14F-4D97-AF65-F5344CB8AC3E}">
        <p14:creationId xmlns:p14="http://schemas.microsoft.com/office/powerpoint/2010/main" val="4189037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9DD43-E48F-47E0-BC6B-2301D1830C4E}"/>
              </a:ext>
            </a:extLst>
          </p:cNvPr>
          <p:cNvSpPr>
            <a:spLocks noGrp="1"/>
          </p:cNvSpPr>
          <p:nvPr>
            <p:ph type="title"/>
          </p:nvPr>
        </p:nvSpPr>
        <p:spPr>
          <a:xfrm>
            <a:off x="1371600" y="136478"/>
            <a:ext cx="5206621" cy="854122"/>
          </a:xfrm>
        </p:spPr>
        <p:txBody>
          <a:bodyPr/>
          <a:lstStyle/>
          <a:p>
            <a:r>
              <a:rPr lang="en-US" dirty="0"/>
              <a:t>  </a:t>
            </a:r>
            <a:r>
              <a:rPr lang="en-US" dirty="0">
                <a:solidFill>
                  <a:srgbClr val="3366FF"/>
                </a:solidFill>
              </a:rPr>
              <a:t>Outsourcing</a:t>
            </a:r>
            <a:r>
              <a:rPr lang="en-US" dirty="0"/>
              <a:t> </a:t>
            </a:r>
          </a:p>
        </p:txBody>
      </p:sp>
      <p:sp>
        <p:nvSpPr>
          <p:cNvPr id="3" name="Content Placeholder 2">
            <a:extLst>
              <a:ext uri="{FF2B5EF4-FFF2-40B4-BE49-F238E27FC236}">
                <a16:creationId xmlns:a16="http://schemas.microsoft.com/office/drawing/2014/main" id="{62483750-CC2C-4CE7-9052-71047E7E3518}"/>
              </a:ext>
            </a:extLst>
          </p:cNvPr>
          <p:cNvSpPr>
            <a:spLocks noGrp="1"/>
          </p:cNvSpPr>
          <p:nvPr>
            <p:ph sz="half" idx="1"/>
          </p:nvPr>
        </p:nvSpPr>
        <p:spPr>
          <a:xfrm>
            <a:off x="805217" y="990600"/>
            <a:ext cx="6264323" cy="5867400"/>
          </a:xfrm>
        </p:spPr>
        <p:txBody>
          <a:bodyPr>
            <a:normAutofit/>
          </a:bodyPr>
          <a:lstStyle/>
          <a:p>
            <a:r>
              <a:rPr lang="en-US" sz="2400" b="1" u="sng" dirty="0">
                <a:solidFill>
                  <a:srgbClr val="002060"/>
                </a:solidFill>
              </a:rPr>
              <a:t>Outsourcing</a:t>
            </a:r>
            <a:r>
              <a:rPr lang="en-US" sz="2400" b="1" dirty="0">
                <a:solidFill>
                  <a:srgbClr val="002060"/>
                </a:solidFill>
              </a:rPr>
              <a:t>: Turning over much of the responsibility for production to independent suppliers</a:t>
            </a:r>
          </a:p>
          <a:p>
            <a:r>
              <a:rPr lang="en-US" sz="2400" b="1" u="sng" dirty="0">
                <a:solidFill>
                  <a:srgbClr val="7030A0"/>
                </a:solidFill>
              </a:rPr>
              <a:t>Cons</a:t>
            </a:r>
            <a:r>
              <a:rPr lang="en-US" sz="2400" b="1" dirty="0">
                <a:solidFill>
                  <a:srgbClr val="7030A0"/>
                </a:solidFill>
              </a:rPr>
              <a:t>: Outsourcing and economic restructuring have led to a decline in jobs in manufacturing regions and to relocation of segments of the workforce to other areas. </a:t>
            </a:r>
          </a:p>
          <a:p>
            <a:r>
              <a:rPr lang="en-US" sz="2400" b="1" u="sng" dirty="0">
                <a:solidFill>
                  <a:srgbClr val="FF0066"/>
                </a:solidFill>
              </a:rPr>
              <a:t>Pros</a:t>
            </a:r>
            <a:r>
              <a:rPr lang="en-US" sz="2400" b="1" dirty="0">
                <a:solidFill>
                  <a:srgbClr val="FF0066"/>
                </a:solidFill>
              </a:rPr>
              <a:t>: Cheaper goods and services, people can spend more on services if they spend less on manufactured goods. Provides LDCs with jobs</a:t>
            </a:r>
            <a:r>
              <a:rPr lang="en-US" b="1" dirty="0">
                <a:solidFill>
                  <a:srgbClr val="FF0066"/>
                </a:solidFill>
              </a:rPr>
              <a:t>.</a:t>
            </a:r>
          </a:p>
          <a:p>
            <a:endParaRPr lang="en-US" b="1" dirty="0">
              <a:solidFill>
                <a:srgbClr val="FF0066"/>
              </a:solidFill>
            </a:endParaRPr>
          </a:p>
          <a:p>
            <a:r>
              <a:rPr lang="en-US" sz="1200" b="1" dirty="0">
                <a:solidFill>
                  <a:srgbClr val="FF0066"/>
                </a:solidFill>
              </a:rPr>
              <a:t>Indian outsourcing 5 min: </a:t>
            </a:r>
            <a:r>
              <a:rPr lang="en-US" sz="1200" b="1" dirty="0">
                <a:solidFill>
                  <a:srgbClr val="FF0066"/>
                </a:solidFill>
                <a:hlinkClick r:id="rId2"/>
              </a:rPr>
              <a:t>https://www.youtube.com/watch?v=i5zg1fG7m88</a:t>
            </a:r>
            <a:endParaRPr lang="en-US" sz="1200" b="1" dirty="0">
              <a:solidFill>
                <a:srgbClr val="FF0066"/>
              </a:solidFill>
            </a:endParaRPr>
          </a:p>
          <a:p>
            <a:endParaRPr lang="en-US" b="1" dirty="0">
              <a:solidFill>
                <a:srgbClr val="FF0066"/>
              </a:solidFill>
            </a:endParaRPr>
          </a:p>
        </p:txBody>
      </p:sp>
      <p:pic>
        <p:nvPicPr>
          <p:cNvPr id="6" name="Content Placeholder 5">
            <a:extLst>
              <a:ext uri="{FF2B5EF4-FFF2-40B4-BE49-F238E27FC236}">
                <a16:creationId xmlns:a16="http://schemas.microsoft.com/office/drawing/2014/main" id="{E8EE7BD3-EAF0-4EFD-B95E-337B354F4A9E}"/>
              </a:ext>
            </a:extLst>
          </p:cNvPr>
          <p:cNvPicPr>
            <a:picLocks noGrp="1" noChangeAspect="1"/>
          </p:cNvPicPr>
          <p:nvPr>
            <p:ph sz="half" idx="2"/>
          </p:nvPr>
        </p:nvPicPr>
        <p:blipFill>
          <a:blip r:embed="rId3"/>
          <a:stretch>
            <a:fillRect/>
          </a:stretch>
        </p:blipFill>
        <p:spPr>
          <a:xfrm>
            <a:off x="7206018" y="136479"/>
            <a:ext cx="4985982" cy="6585042"/>
          </a:xfrm>
        </p:spPr>
      </p:pic>
    </p:spTree>
    <p:extLst>
      <p:ext uri="{BB962C8B-B14F-4D97-AF65-F5344CB8AC3E}">
        <p14:creationId xmlns:p14="http://schemas.microsoft.com/office/powerpoint/2010/main" val="3399230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A051-6E15-4076-81D0-123232F85474}"/>
              </a:ext>
            </a:extLst>
          </p:cNvPr>
          <p:cNvSpPr>
            <a:spLocks noGrp="1"/>
          </p:cNvSpPr>
          <p:nvPr>
            <p:ph type="title"/>
          </p:nvPr>
        </p:nvSpPr>
        <p:spPr>
          <a:xfrm>
            <a:off x="805218" y="109182"/>
            <a:ext cx="11386782" cy="1446663"/>
          </a:xfrm>
        </p:spPr>
        <p:txBody>
          <a:bodyPr>
            <a:normAutofit fontScale="90000"/>
          </a:bodyPr>
          <a:lstStyle/>
          <a:p>
            <a:r>
              <a:rPr lang="en-US" sz="4000" b="1" u="sng" dirty="0">
                <a:solidFill>
                  <a:srgbClr val="C00000"/>
                </a:solidFill>
              </a:rPr>
              <a:t>Export-p</a:t>
            </a:r>
            <a:r>
              <a:rPr lang="en-US" sz="3600" b="1" u="sng" dirty="0">
                <a:solidFill>
                  <a:srgbClr val="C00000"/>
                </a:solidFill>
              </a:rPr>
              <a:t>rocessing zones </a:t>
            </a:r>
            <a:r>
              <a:rPr lang="en-US" sz="3600" b="1" dirty="0">
                <a:solidFill>
                  <a:srgbClr val="C00000"/>
                </a:solidFill>
              </a:rPr>
              <a:t>(EPZs) Region of a less-developed country that offer tax breaks and loosened labor restrictions to companies who export goods to foreign markets</a:t>
            </a:r>
          </a:p>
        </p:txBody>
      </p:sp>
      <p:pic>
        <p:nvPicPr>
          <p:cNvPr id="8" name="Content Placeholder 7">
            <a:extLst>
              <a:ext uri="{FF2B5EF4-FFF2-40B4-BE49-F238E27FC236}">
                <a16:creationId xmlns:a16="http://schemas.microsoft.com/office/drawing/2014/main" id="{1E0C5D0F-85B9-4F88-903F-ACADAEE94A89}"/>
              </a:ext>
            </a:extLst>
          </p:cNvPr>
          <p:cNvPicPr>
            <a:picLocks noGrp="1" noChangeAspect="1"/>
          </p:cNvPicPr>
          <p:nvPr>
            <p:ph sz="half" idx="1"/>
          </p:nvPr>
        </p:nvPicPr>
        <p:blipFill>
          <a:blip r:embed="rId2"/>
          <a:stretch>
            <a:fillRect/>
          </a:stretch>
        </p:blipFill>
        <p:spPr>
          <a:xfrm>
            <a:off x="804863" y="1651378"/>
            <a:ext cx="5014912" cy="5097439"/>
          </a:xfrm>
        </p:spPr>
      </p:pic>
      <p:pic>
        <p:nvPicPr>
          <p:cNvPr id="6" name="Content Placeholder 5">
            <a:extLst>
              <a:ext uri="{FF2B5EF4-FFF2-40B4-BE49-F238E27FC236}">
                <a16:creationId xmlns:a16="http://schemas.microsoft.com/office/drawing/2014/main" id="{9D5A18F2-202A-4A29-BF03-4F67E0CF4115}"/>
              </a:ext>
            </a:extLst>
          </p:cNvPr>
          <p:cNvPicPr>
            <a:picLocks noGrp="1" noChangeAspect="1"/>
          </p:cNvPicPr>
          <p:nvPr>
            <p:ph sz="half" idx="2"/>
          </p:nvPr>
        </p:nvPicPr>
        <p:blipFill>
          <a:blip r:embed="rId3"/>
          <a:stretch>
            <a:fillRect/>
          </a:stretch>
        </p:blipFill>
        <p:spPr>
          <a:xfrm>
            <a:off x="5819775" y="1555845"/>
            <a:ext cx="6372225" cy="5192973"/>
          </a:xfrm>
        </p:spPr>
      </p:pic>
    </p:spTree>
    <p:extLst>
      <p:ext uri="{BB962C8B-B14F-4D97-AF65-F5344CB8AC3E}">
        <p14:creationId xmlns:p14="http://schemas.microsoft.com/office/powerpoint/2010/main" val="8214489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6246B-BF8C-4A98-A07C-0E88CB36E063}"/>
              </a:ext>
            </a:extLst>
          </p:cNvPr>
          <p:cNvSpPr>
            <a:spLocks noGrp="1"/>
          </p:cNvSpPr>
          <p:nvPr>
            <p:ph type="title"/>
          </p:nvPr>
        </p:nvSpPr>
        <p:spPr>
          <a:xfrm>
            <a:off x="1371600" y="0"/>
            <a:ext cx="9601200" cy="796413"/>
          </a:xfrm>
        </p:spPr>
        <p:txBody>
          <a:bodyPr/>
          <a:lstStyle/>
          <a:p>
            <a:r>
              <a:rPr lang="en-US" dirty="0"/>
              <a:t>              </a:t>
            </a:r>
            <a:r>
              <a:rPr lang="en-US" b="1" u="sng" dirty="0">
                <a:solidFill>
                  <a:srgbClr val="FF6600"/>
                </a:solidFill>
              </a:rPr>
              <a:t>Special Economic Zones</a:t>
            </a:r>
          </a:p>
        </p:txBody>
      </p:sp>
      <p:sp>
        <p:nvSpPr>
          <p:cNvPr id="3" name="Content Placeholder 2">
            <a:extLst>
              <a:ext uri="{FF2B5EF4-FFF2-40B4-BE49-F238E27FC236}">
                <a16:creationId xmlns:a16="http://schemas.microsoft.com/office/drawing/2014/main" id="{EB9E238E-FB07-4139-B5FA-2E145A7AA82F}"/>
              </a:ext>
            </a:extLst>
          </p:cNvPr>
          <p:cNvSpPr>
            <a:spLocks noGrp="1"/>
          </p:cNvSpPr>
          <p:nvPr>
            <p:ph sz="half" idx="1"/>
          </p:nvPr>
        </p:nvSpPr>
        <p:spPr>
          <a:xfrm>
            <a:off x="791569" y="1325217"/>
            <a:ext cx="5715247" cy="5532783"/>
          </a:xfrm>
        </p:spPr>
        <p:txBody>
          <a:bodyPr/>
          <a:lstStyle/>
          <a:p>
            <a:r>
              <a:rPr lang="en-US" b="1" i="1" u="sng" dirty="0">
                <a:solidFill>
                  <a:srgbClr val="FF6600"/>
                </a:solidFill>
              </a:rPr>
              <a:t>special economic zones</a:t>
            </a:r>
            <a:r>
              <a:rPr lang="en-US" dirty="0"/>
              <a:t>: an area in a country that is selected by the government for development</a:t>
            </a:r>
          </a:p>
          <a:p>
            <a:r>
              <a:rPr lang="en-US" dirty="0"/>
              <a:t>This area has economical laws made in such a manner so that they are business friendly to attract people to set up manufacturing, trading or service establishments.</a:t>
            </a:r>
          </a:p>
        </p:txBody>
      </p:sp>
      <p:pic>
        <p:nvPicPr>
          <p:cNvPr id="6" name="Content Placeholder 5">
            <a:extLst>
              <a:ext uri="{FF2B5EF4-FFF2-40B4-BE49-F238E27FC236}">
                <a16:creationId xmlns:a16="http://schemas.microsoft.com/office/drawing/2014/main" id="{3E92F607-D39E-42FF-BD19-F5B1D6615379}"/>
              </a:ext>
            </a:extLst>
          </p:cNvPr>
          <p:cNvPicPr>
            <a:picLocks noGrp="1" noChangeAspect="1"/>
          </p:cNvPicPr>
          <p:nvPr>
            <p:ph sz="half" idx="2"/>
          </p:nvPr>
        </p:nvPicPr>
        <p:blipFill>
          <a:blip r:embed="rId2"/>
          <a:stretch>
            <a:fillRect/>
          </a:stretch>
        </p:blipFill>
        <p:spPr>
          <a:xfrm>
            <a:off x="6805612" y="1179443"/>
            <a:ext cx="5386388" cy="5678557"/>
          </a:xfrm>
        </p:spPr>
      </p:pic>
    </p:spTree>
    <p:extLst>
      <p:ext uri="{BB962C8B-B14F-4D97-AF65-F5344CB8AC3E}">
        <p14:creationId xmlns:p14="http://schemas.microsoft.com/office/powerpoint/2010/main" val="408471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9528-AAEA-40A9-90E6-ADE282FFA255}"/>
              </a:ext>
            </a:extLst>
          </p:cNvPr>
          <p:cNvSpPr>
            <a:spLocks noGrp="1"/>
          </p:cNvSpPr>
          <p:nvPr>
            <p:ph type="title"/>
          </p:nvPr>
        </p:nvSpPr>
        <p:spPr>
          <a:xfrm>
            <a:off x="840658" y="0"/>
            <a:ext cx="5255342" cy="1209369"/>
          </a:xfrm>
        </p:spPr>
        <p:txBody>
          <a:bodyPr/>
          <a:lstStyle/>
          <a:p>
            <a:r>
              <a:rPr lang="en-US" dirty="0">
                <a:solidFill>
                  <a:srgbClr val="C00000"/>
                </a:solidFill>
              </a:rPr>
              <a:t>Maquiladoras</a:t>
            </a:r>
          </a:p>
        </p:txBody>
      </p:sp>
      <p:sp>
        <p:nvSpPr>
          <p:cNvPr id="3" name="Content Placeholder 2">
            <a:extLst>
              <a:ext uri="{FF2B5EF4-FFF2-40B4-BE49-F238E27FC236}">
                <a16:creationId xmlns:a16="http://schemas.microsoft.com/office/drawing/2014/main" id="{8F12D6D6-35DD-4944-95F6-14498282D2A4}"/>
              </a:ext>
            </a:extLst>
          </p:cNvPr>
          <p:cNvSpPr>
            <a:spLocks noGrp="1"/>
          </p:cNvSpPr>
          <p:nvPr>
            <p:ph sz="half" idx="1"/>
          </p:nvPr>
        </p:nvSpPr>
        <p:spPr>
          <a:xfrm>
            <a:off x="840657" y="1209369"/>
            <a:ext cx="5766619" cy="5442154"/>
          </a:xfrm>
        </p:spPr>
        <p:txBody>
          <a:bodyPr>
            <a:normAutofit/>
          </a:bodyPr>
          <a:lstStyle/>
          <a:p>
            <a:r>
              <a:rPr lang="en-US" sz="2800" b="1" dirty="0"/>
              <a:t>Foreign-owned assembly companies located south of the US – Mexico border region</a:t>
            </a:r>
          </a:p>
          <a:p>
            <a:r>
              <a:rPr lang="en-US" sz="2800" b="1" dirty="0"/>
              <a:t>Cheaper labor </a:t>
            </a:r>
          </a:p>
          <a:p>
            <a:r>
              <a:rPr lang="en-US" sz="2800" b="1" dirty="0"/>
              <a:t>Favorable tax breaks </a:t>
            </a:r>
          </a:p>
          <a:p>
            <a:r>
              <a:rPr lang="en-US" sz="2800" b="1" dirty="0"/>
              <a:t>Lax environmental regulations </a:t>
            </a:r>
          </a:p>
          <a:p>
            <a:r>
              <a:rPr lang="en-US" sz="2800" b="1" dirty="0"/>
              <a:t>Close to markets at minimal cost</a:t>
            </a:r>
          </a:p>
          <a:p>
            <a:endParaRPr lang="en-US" sz="2800" b="1" dirty="0"/>
          </a:p>
          <a:p>
            <a:r>
              <a:rPr lang="en-US" sz="1200" dirty="0"/>
              <a:t>Maquiladora women </a:t>
            </a:r>
            <a:r>
              <a:rPr lang="en-US" sz="1200" dirty="0">
                <a:hlinkClick r:id="rId2"/>
              </a:rPr>
              <a:t>https://www.youtube.com/watch?v=yK2KzIGb44I</a:t>
            </a:r>
            <a:endParaRPr lang="en-US" sz="1200" dirty="0"/>
          </a:p>
          <a:p>
            <a:endParaRPr lang="en-US" dirty="0"/>
          </a:p>
          <a:p>
            <a:endParaRPr lang="en-US" sz="2800" b="1" dirty="0"/>
          </a:p>
        </p:txBody>
      </p:sp>
      <p:pic>
        <p:nvPicPr>
          <p:cNvPr id="6" name="Content Placeholder 5">
            <a:extLst>
              <a:ext uri="{FF2B5EF4-FFF2-40B4-BE49-F238E27FC236}">
                <a16:creationId xmlns:a16="http://schemas.microsoft.com/office/drawing/2014/main" id="{398540E6-A01D-4B54-B86F-3EAEE2D02954}"/>
              </a:ext>
            </a:extLst>
          </p:cNvPr>
          <p:cNvPicPr>
            <a:picLocks noGrp="1" noChangeAspect="1"/>
          </p:cNvPicPr>
          <p:nvPr>
            <p:ph sz="half" idx="2"/>
          </p:nvPr>
        </p:nvPicPr>
        <p:blipFill>
          <a:blip r:embed="rId3"/>
          <a:stretch>
            <a:fillRect/>
          </a:stretch>
        </p:blipFill>
        <p:spPr>
          <a:xfrm>
            <a:off x="6748462" y="221226"/>
            <a:ext cx="5255342" cy="6430297"/>
          </a:xfrm>
        </p:spPr>
      </p:pic>
    </p:spTree>
    <p:extLst>
      <p:ext uri="{BB962C8B-B14F-4D97-AF65-F5344CB8AC3E}">
        <p14:creationId xmlns:p14="http://schemas.microsoft.com/office/powerpoint/2010/main" val="1060792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41B2A-B098-4C46-BECD-159AD8D7005B}"/>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62E20DC-44EF-4160-B9AD-EB6D8D1AE22F}"/>
              </a:ext>
            </a:extLst>
          </p:cNvPr>
          <p:cNvPicPr>
            <a:picLocks noGrp="1" noChangeAspect="1"/>
          </p:cNvPicPr>
          <p:nvPr>
            <p:ph sz="half" idx="1"/>
          </p:nvPr>
        </p:nvPicPr>
        <p:blipFill>
          <a:blip r:embed="rId2"/>
          <a:stretch>
            <a:fillRect/>
          </a:stretch>
        </p:blipFill>
        <p:spPr>
          <a:xfrm>
            <a:off x="707924" y="117987"/>
            <a:ext cx="5111852" cy="6636773"/>
          </a:xfrm>
        </p:spPr>
      </p:pic>
      <p:pic>
        <p:nvPicPr>
          <p:cNvPr id="8" name="Content Placeholder 7">
            <a:extLst>
              <a:ext uri="{FF2B5EF4-FFF2-40B4-BE49-F238E27FC236}">
                <a16:creationId xmlns:a16="http://schemas.microsoft.com/office/drawing/2014/main" id="{84B09726-306B-4C58-8F2D-407B7F006DC4}"/>
              </a:ext>
            </a:extLst>
          </p:cNvPr>
          <p:cNvPicPr>
            <a:picLocks noGrp="1" noChangeAspect="1"/>
          </p:cNvPicPr>
          <p:nvPr>
            <p:ph sz="half" idx="2"/>
          </p:nvPr>
        </p:nvPicPr>
        <p:blipFill>
          <a:blip r:embed="rId3"/>
          <a:stretch>
            <a:fillRect/>
          </a:stretch>
        </p:blipFill>
        <p:spPr>
          <a:xfrm>
            <a:off x="5943601" y="0"/>
            <a:ext cx="6248400" cy="6754760"/>
          </a:xfrm>
        </p:spPr>
      </p:pic>
    </p:spTree>
    <p:extLst>
      <p:ext uri="{BB962C8B-B14F-4D97-AF65-F5344CB8AC3E}">
        <p14:creationId xmlns:p14="http://schemas.microsoft.com/office/powerpoint/2010/main" val="14276900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D3724-952E-429F-AAFF-12E30625376A}"/>
              </a:ext>
            </a:extLst>
          </p:cNvPr>
          <p:cNvSpPr>
            <a:spLocks noGrp="1"/>
          </p:cNvSpPr>
          <p:nvPr>
            <p:ph type="title"/>
          </p:nvPr>
        </p:nvSpPr>
        <p:spPr>
          <a:xfrm>
            <a:off x="1399477" y="-19879"/>
            <a:ext cx="9601200" cy="1106557"/>
          </a:xfrm>
        </p:spPr>
        <p:txBody>
          <a:bodyPr/>
          <a:lstStyle/>
          <a:p>
            <a:r>
              <a:rPr lang="en-US" b="1" u="sng" dirty="0">
                <a:solidFill>
                  <a:srgbClr val="C00000"/>
                </a:solidFill>
              </a:rPr>
              <a:t>Why states trade with one another </a:t>
            </a:r>
          </a:p>
        </p:txBody>
      </p:sp>
      <p:sp>
        <p:nvSpPr>
          <p:cNvPr id="3" name="Content Placeholder 2">
            <a:extLst>
              <a:ext uri="{FF2B5EF4-FFF2-40B4-BE49-F238E27FC236}">
                <a16:creationId xmlns:a16="http://schemas.microsoft.com/office/drawing/2014/main" id="{79214EC4-0B1E-406F-82FE-645A796A91CC}"/>
              </a:ext>
            </a:extLst>
          </p:cNvPr>
          <p:cNvSpPr>
            <a:spLocks noGrp="1"/>
          </p:cNvSpPr>
          <p:nvPr>
            <p:ph sz="half" idx="1"/>
          </p:nvPr>
        </p:nvSpPr>
        <p:spPr>
          <a:xfrm>
            <a:off x="861390" y="936702"/>
            <a:ext cx="5450200" cy="5782151"/>
          </a:xfrm>
        </p:spPr>
        <p:txBody>
          <a:bodyPr/>
          <a:lstStyle/>
          <a:p>
            <a:r>
              <a:rPr lang="en-US" sz="2400" b="1" dirty="0"/>
              <a:t>Complementary comparative advantage create a basis for trade between different regions of the world </a:t>
            </a:r>
          </a:p>
          <a:p>
            <a:r>
              <a:rPr lang="en-US" sz="2400" b="1" dirty="0"/>
              <a:t>Each developed country excels at producing some products, and struggles to produce others.</a:t>
            </a:r>
          </a:p>
          <a:p>
            <a:r>
              <a:rPr lang="en-US" sz="2400" b="1" dirty="0"/>
              <a:t>So… countries produce and sell what they’re good at… </a:t>
            </a:r>
          </a:p>
          <a:p>
            <a:r>
              <a:rPr lang="en-US" sz="2400" b="1" dirty="0"/>
              <a:t>and import products they cannot make well/ cheaply from other countries. </a:t>
            </a:r>
          </a:p>
          <a:p>
            <a:r>
              <a:rPr lang="en-US" sz="1200" b="1" dirty="0"/>
              <a:t>Why do countries trade 2 min: </a:t>
            </a:r>
            <a:r>
              <a:rPr lang="en-US" sz="1200" b="1" dirty="0">
                <a:hlinkClick r:id="rId2"/>
              </a:rPr>
              <a:t>https://www.youtube.com/watch?v=-IW8ZzY3xt8</a:t>
            </a:r>
            <a:endParaRPr lang="en-US" sz="1200" b="1" dirty="0"/>
          </a:p>
          <a:p>
            <a:endParaRPr lang="en-US" b="1" dirty="0"/>
          </a:p>
        </p:txBody>
      </p:sp>
      <p:pic>
        <p:nvPicPr>
          <p:cNvPr id="6" name="Content Placeholder 5">
            <a:extLst>
              <a:ext uri="{FF2B5EF4-FFF2-40B4-BE49-F238E27FC236}">
                <a16:creationId xmlns:a16="http://schemas.microsoft.com/office/drawing/2014/main" id="{CF719025-68F3-4A15-A66D-522E1A1C90B1}"/>
              </a:ext>
            </a:extLst>
          </p:cNvPr>
          <p:cNvPicPr>
            <a:picLocks noGrp="1" noChangeAspect="1"/>
          </p:cNvPicPr>
          <p:nvPr>
            <p:ph sz="half" idx="2"/>
          </p:nvPr>
        </p:nvPicPr>
        <p:blipFill>
          <a:blip r:embed="rId3"/>
          <a:stretch>
            <a:fillRect/>
          </a:stretch>
        </p:blipFill>
        <p:spPr>
          <a:xfrm>
            <a:off x="6400800" y="1086678"/>
            <a:ext cx="5883965" cy="5632175"/>
          </a:xfrm>
        </p:spPr>
      </p:pic>
    </p:spTree>
    <p:extLst>
      <p:ext uri="{BB962C8B-B14F-4D97-AF65-F5344CB8AC3E}">
        <p14:creationId xmlns:p14="http://schemas.microsoft.com/office/powerpoint/2010/main" val="4197398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0727-7110-44C7-ACB7-56F4F4E3B38F}"/>
              </a:ext>
            </a:extLst>
          </p:cNvPr>
          <p:cNvSpPr>
            <a:spLocks noGrp="1"/>
          </p:cNvSpPr>
          <p:nvPr>
            <p:ph type="title"/>
          </p:nvPr>
        </p:nvSpPr>
        <p:spPr>
          <a:xfrm>
            <a:off x="834887" y="119271"/>
            <a:ext cx="11357113" cy="689112"/>
          </a:xfrm>
        </p:spPr>
        <p:txBody>
          <a:bodyPr/>
          <a:lstStyle/>
          <a:p>
            <a:r>
              <a:rPr lang="en-US" dirty="0"/>
              <a:t>          </a:t>
            </a:r>
            <a:r>
              <a:rPr lang="en-US" b="1" u="sng" dirty="0">
                <a:solidFill>
                  <a:srgbClr val="3366FF"/>
                </a:solidFill>
              </a:rPr>
              <a:t>Great Britain: Why Here? Why Now? </a:t>
            </a:r>
          </a:p>
        </p:txBody>
      </p:sp>
      <p:pic>
        <p:nvPicPr>
          <p:cNvPr id="5" name="Content Placeholder 4">
            <a:extLst>
              <a:ext uri="{FF2B5EF4-FFF2-40B4-BE49-F238E27FC236}">
                <a16:creationId xmlns:a16="http://schemas.microsoft.com/office/drawing/2014/main" id="{A9113C03-78FE-4F00-ACE7-0D661059CB9C}"/>
              </a:ext>
            </a:extLst>
          </p:cNvPr>
          <p:cNvPicPr>
            <a:picLocks noGrp="1" noChangeAspect="1"/>
          </p:cNvPicPr>
          <p:nvPr>
            <p:ph idx="1"/>
          </p:nvPr>
        </p:nvPicPr>
        <p:blipFill>
          <a:blip r:embed="rId2"/>
          <a:stretch>
            <a:fillRect/>
          </a:stretch>
        </p:blipFill>
        <p:spPr>
          <a:xfrm>
            <a:off x="834887" y="808383"/>
            <a:ext cx="11357113" cy="6049617"/>
          </a:xfrm>
        </p:spPr>
      </p:pic>
    </p:spTree>
    <p:extLst>
      <p:ext uri="{BB962C8B-B14F-4D97-AF65-F5344CB8AC3E}">
        <p14:creationId xmlns:p14="http://schemas.microsoft.com/office/powerpoint/2010/main" val="3643635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434" y="0"/>
            <a:ext cx="11422566" cy="914400"/>
          </a:xfrm>
        </p:spPr>
        <p:txBody>
          <a:bodyPr/>
          <a:lstStyle/>
          <a:p>
            <a:r>
              <a:rPr lang="en-US" dirty="0"/>
              <a:t>          </a:t>
            </a:r>
            <a:r>
              <a:rPr lang="en-US" b="1" u="sng" dirty="0">
                <a:solidFill>
                  <a:srgbClr val="009900"/>
                </a:solidFill>
              </a:rPr>
              <a:t>Advantage to International Trade</a:t>
            </a:r>
          </a:p>
        </p:txBody>
      </p:sp>
      <p:sp>
        <p:nvSpPr>
          <p:cNvPr id="3" name="Content Placeholder 2"/>
          <p:cNvSpPr>
            <a:spLocks noGrp="1"/>
          </p:cNvSpPr>
          <p:nvPr>
            <p:ph idx="1"/>
          </p:nvPr>
        </p:nvSpPr>
        <p:spPr>
          <a:xfrm>
            <a:off x="769434" y="1059366"/>
            <a:ext cx="11422566" cy="5798634"/>
          </a:xfrm>
        </p:spPr>
        <p:txBody>
          <a:bodyPr>
            <a:normAutofit/>
          </a:bodyPr>
          <a:lstStyle/>
          <a:p>
            <a:r>
              <a:rPr lang="en-US" b="1" dirty="0"/>
              <a:t>The exploitation of a country's comparative advantage  which means that trade encourages a country to specialize in producing only those goods and services which it can produce more effectively and efficiently, and at the lowest  opportunity cost</a:t>
            </a:r>
          </a:p>
          <a:p>
            <a:r>
              <a:rPr lang="en-US" b="1" dirty="0">
                <a:solidFill>
                  <a:srgbClr val="009900"/>
                </a:solidFill>
              </a:rPr>
              <a:t>Producing a narrow range of goods and services for the domestic and export market means that a country can produce it at higher volumes, which provides further cost benefits in terms of economic scale.</a:t>
            </a:r>
          </a:p>
          <a:p>
            <a:r>
              <a:rPr lang="en-US" b="1" dirty="0"/>
              <a:t>Trade increases competition and lowers world prices, which provides benefits to consumers by raising the purchasing power of their own income, and leads a rise In consumer surplus.</a:t>
            </a:r>
          </a:p>
          <a:p>
            <a:r>
              <a:rPr lang="en-US" b="1" dirty="0">
                <a:solidFill>
                  <a:srgbClr val="009900"/>
                </a:solidFill>
              </a:rPr>
              <a:t>Trade also breaks down domestic monopolies which face competition from more efficient foreign firms.</a:t>
            </a:r>
          </a:p>
          <a:p>
            <a:r>
              <a:rPr lang="en-US" b="1" dirty="0"/>
              <a:t>The quality of goods and services is likely to increases as competition encourages innovation, design and the application of new technologies. Trade will also encourage the transfer of technology between countries.</a:t>
            </a:r>
          </a:p>
          <a:p>
            <a:r>
              <a:rPr lang="en-US" b="1" dirty="0">
                <a:solidFill>
                  <a:srgbClr val="009900"/>
                </a:solidFill>
              </a:rPr>
              <a:t>Trade is also likely to increase employment, given that employment is closely</a:t>
            </a:r>
            <a:r>
              <a:rPr lang="en-US" b="1" dirty="0"/>
              <a:t> </a:t>
            </a:r>
            <a:r>
              <a:rPr lang="en-US" b="1" dirty="0">
                <a:solidFill>
                  <a:srgbClr val="009900"/>
                </a:solidFill>
              </a:rPr>
              <a:t>related to production. Trade means that more will be employed in the export sector and, through the multiplier process, more jobs will be created across the whole economy.</a:t>
            </a:r>
          </a:p>
          <a:p>
            <a:endParaRPr lang="en-US" dirty="0"/>
          </a:p>
        </p:txBody>
      </p:sp>
    </p:spTree>
    <p:extLst>
      <p:ext uri="{BB962C8B-B14F-4D97-AF65-F5344CB8AC3E}">
        <p14:creationId xmlns:p14="http://schemas.microsoft.com/office/powerpoint/2010/main" val="22334271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947854"/>
          </a:xfrm>
        </p:spPr>
        <p:txBody>
          <a:bodyPr/>
          <a:lstStyle/>
          <a:p>
            <a:r>
              <a:rPr lang="en-US" dirty="0"/>
              <a:t>                 </a:t>
            </a:r>
            <a:r>
              <a:rPr lang="en-US" b="1" u="sng" dirty="0">
                <a:solidFill>
                  <a:srgbClr val="009900"/>
                </a:solidFill>
              </a:rPr>
              <a:t>Disadvantage to Trade</a:t>
            </a:r>
          </a:p>
        </p:txBody>
      </p:sp>
      <p:sp>
        <p:nvSpPr>
          <p:cNvPr id="3" name="Content Placeholder 2"/>
          <p:cNvSpPr>
            <a:spLocks noGrp="1"/>
          </p:cNvSpPr>
          <p:nvPr>
            <p:ph idx="1"/>
          </p:nvPr>
        </p:nvSpPr>
        <p:spPr>
          <a:xfrm>
            <a:off x="747131" y="1126273"/>
            <a:ext cx="11329639" cy="5731727"/>
          </a:xfrm>
        </p:spPr>
        <p:txBody>
          <a:bodyPr>
            <a:normAutofit/>
          </a:bodyPr>
          <a:lstStyle/>
          <a:p>
            <a:r>
              <a:rPr lang="en-US" b="1" dirty="0"/>
              <a:t>Trade can lead to over-specialization, with workers at risk of losing their jobs should world demand fall or when goods for domestic consumption can be produced more cheaply abroad. Jobs lost through such changes cause severe  structural unemployment. The recent credit crunch has exposed the inherent dangers in over-specialization for the UK, with its reliance on its financial services sector.</a:t>
            </a:r>
          </a:p>
          <a:p>
            <a:r>
              <a:rPr lang="en-US" b="1" dirty="0">
                <a:solidFill>
                  <a:srgbClr val="009900"/>
                </a:solidFill>
              </a:rPr>
              <a:t>Certain industries do not get a chance to grow because they face competition from more established foreign firms, such as new infant industries which may find it difficult to establish themselves.</a:t>
            </a:r>
          </a:p>
          <a:p>
            <a:r>
              <a:rPr lang="en-US" b="1" dirty="0"/>
              <a:t>Local producers, who may supply a unique product tailored to meet the needs of the domestic market, may suffer because cheaper imports may destroy their market. Over time, the diversity of output in an economy may diminish as local producers leave the market.</a:t>
            </a:r>
          </a:p>
          <a:p>
            <a:endParaRPr lang="en-US" b="1" dirty="0"/>
          </a:p>
        </p:txBody>
      </p:sp>
    </p:spTree>
    <p:extLst>
      <p:ext uri="{BB962C8B-B14F-4D97-AF65-F5344CB8AC3E}">
        <p14:creationId xmlns:p14="http://schemas.microsoft.com/office/powerpoint/2010/main" val="298442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06413-5019-4B12-831B-F227C23B7002}"/>
              </a:ext>
            </a:extLst>
          </p:cNvPr>
          <p:cNvSpPr>
            <a:spLocks noGrp="1"/>
          </p:cNvSpPr>
          <p:nvPr>
            <p:ph type="title"/>
          </p:nvPr>
        </p:nvSpPr>
        <p:spPr>
          <a:xfrm>
            <a:off x="1371600" y="185530"/>
            <a:ext cx="9601200" cy="927653"/>
          </a:xfrm>
        </p:spPr>
        <p:txBody>
          <a:bodyPr/>
          <a:lstStyle/>
          <a:p>
            <a:r>
              <a:rPr lang="en-US" dirty="0">
                <a:solidFill>
                  <a:srgbClr val="C00000"/>
                </a:solidFill>
              </a:rPr>
              <a:t>       </a:t>
            </a:r>
            <a:r>
              <a:rPr lang="en-US" b="1" u="sng" dirty="0">
                <a:solidFill>
                  <a:srgbClr val="C00000"/>
                </a:solidFill>
              </a:rPr>
              <a:t>International Trade/Trade Blocs</a:t>
            </a:r>
          </a:p>
        </p:txBody>
      </p:sp>
      <p:sp>
        <p:nvSpPr>
          <p:cNvPr id="3" name="Content Placeholder 2">
            <a:extLst>
              <a:ext uri="{FF2B5EF4-FFF2-40B4-BE49-F238E27FC236}">
                <a16:creationId xmlns:a16="http://schemas.microsoft.com/office/drawing/2014/main" id="{6720F412-AA11-49E7-94B0-7BACBBCDF7C7}"/>
              </a:ext>
            </a:extLst>
          </p:cNvPr>
          <p:cNvSpPr>
            <a:spLocks noGrp="1"/>
          </p:cNvSpPr>
          <p:nvPr>
            <p:ph sz="half" idx="1"/>
          </p:nvPr>
        </p:nvSpPr>
        <p:spPr>
          <a:xfrm>
            <a:off x="755374" y="1113184"/>
            <a:ext cx="8269356" cy="5559286"/>
          </a:xfrm>
        </p:spPr>
        <p:txBody>
          <a:bodyPr>
            <a:normAutofit fontScale="85000" lnSpcReduction="10000"/>
          </a:bodyPr>
          <a:lstStyle/>
          <a:p>
            <a:r>
              <a:rPr lang="en-US" b="1" dirty="0">
                <a:solidFill>
                  <a:srgbClr val="002060"/>
                </a:solidFill>
              </a:rPr>
              <a:t>International trade &amp; trade blocs (EU, NAFTA, TPP) have become increasingly important because of globalization </a:t>
            </a:r>
          </a:p>
          <a:p>
            <a:r>
              <a:rPr lang="en-US" b="1" u="sng" dirty="0">
                <a:solidFill>
                  <a:srgbClr val="002060"/>
                </a:solidFill>
              </a:rPr>
              <a:t>WTO: </a:t>
            </a:r>
            <a:r>
              <a:rPr lang="en-US" b="1" dirty="0">
                <a:solidFill>
                  <a:srgbClr val="002060"/>
                </a:solidFill>
              </a:rPr>
              <a:t>World Trade Organization to promote the international trade  countries representing 97% of the world trade established he WTO in 1995</a:t>
            </a:r>
          </a:p>
          <a:p>
            <a:r>
              <a:rPr lang="en-US" b="1" dirty="0">
                <a:solidFill>
                  <a:srgbClr val="002060"/>
                </a:solidFill>
              </a:rPr>
              <a:t>It works to reduce barriers to international trade in two principal ways</a:t>
            </a:r>
          </a:p>
          <a:p>
            <a:r>
              <a:rPr lang="en-US" b="1" dirty="0">
                <a:solidFill>
                  <a:srgbClr val="FF0066"/>
                </a:solidFill>
              </a:rPr>
              <a:t>1.  through the WTO countries negotiate reduction or elimination of international trade restrictions on manufactured goods such as government subsidies for exports, quotas for imports and tariffs on both imports and exports.  Also reduce or eliminate restrictions on international movement of money by banks, corporations and wealthy individuals</a:t>
            </a:r>
          </a:p>
          <a:p>
            <a:r>
              <a:rPr lang="en-US" b="1" dirty="0">
                <a:solidFill>
                  <a:srgbClr val="FF0066"/>
                </a:solidFill>
              </a:rPr>
              <a:t>2. the WTO promotes international trade by enforcing agreements. One country can bring to the WTO an accusation that another country has violated the WTO agreement. And the WTO can rule on the charges and order remedies</a:t>
            </a:r>
            <a:r>
              <a:rPr lang="en-US" b="1" dirty="0"/>
              <a:t>.</a:t>
            </a:r>
          </a:p>
          <a:p>
            <a:r>
              <a:rPr lang="en-US" b="1" dirty="0">
                <a:solidFill>
                  <a:srgbClr val="002060"/>
                </a:solidFill>
              </a:rPr>
              <a:t>The WTO also protects intellectual property</a:t>
            </a:r>
          </a:p>
          <a:p>
            <a:r>
              <a:rPr lang="en-US" b="1" dirty="0">
                <a:solidFill>
                  <a:srgbClr val="7030A0"/>
                </a:solidFill>
              </a:rPr>
              <a:t>Critics have attacked the WTO charging anti democratic because decision </a:t>
            </a:r>
            <a:r>
              <a:rPr lang="en-US" b="1" dirty="0" err="1">
                <a:solidFill>
                  <a:srgbClr val="7030A0"/>
                </a:solidFill>
              </a:rPr>
              <a:t>amade</a:t>
            </a:r>
            <a:r>
              <a:rPr lang="en-US" b="1" dirty="0">
                <a:solidFill>
                  <a:srgbClr val="7030A0"/>
                </a:solidFill>
              </a:rPr>
              <a:t> behind closed doors promote the interest of large corporations rather than poor people</a:t>
            </a:r>
          </a:p>
          <a:p>
            <a:r>
              <a:rPr lang="en-US" b="1" dirty="0">
                <a:solidFill>
                  <a:srgbClr val="7030A0"/>
                </a:solidFill>
              </a:rPr>
              <a:t>Conservative change that it compromises the power and sovereignty of individual courtiers because it can order changes in taxes and laws considered unfair trading practices</a:t>
            </a:r>
          </a:p>
        </p:txBody>
      </p:sp>
      <p:sp>
        <p:nvSpPr>
          <p:cNvPr id="4" name="Content Placeholder 3">
            <a:extLst>
              <a:ext uri="{FF2B5EF4-FFF2-40B4-BE49-F238E27FC236}">
                <a16:creationId xmlns:a16="http://schemas.microsoft.com/office/drawing/2014/main" id="{09D10BBF-3350-4F42-9F75-D5BD996B6FCB}"/>
              </a:ext>
            </a:extLst>
          </p:cNvPr>
          <p:cNvSpPr>
            <a:spLocks noGrp="1"/>
          </p:cNvSpPr>
          <p:nvPr>
            <p:ph sz="half" idx="2"/>
          </p:nvPr>
        </p:nvSpPr>
        <p:spPr>
          <a:xfrm>
            <a:off x="9024730" y="1404729"/>
            <a:ext cx="3167269" cy="5267739"/>
          </a:xfrm>
        </p:spPr>
        <p:txBody>
          <a:bodyPr>
            <a:normAutofit fontScale="85000" lnSpcReduction="10000"/>
          </a:bodyPr>
          <a:lstStyle/>
          <a:p>
            <a:r>
              <a:rPr lang="en-US" b="1" u="sng" dirty="0">
                <a:solidFill>
                  <a:srgbClr val="FF0000"/>
                </a:solidFill>
              </a:rPr>
              <a:t>Free trade </a:t>
            </a:r>
            <a:r>
              <a:rPr lang="en-US" b="1" dirty="0"/>
              <a:t>- only market forces (supply and demand) influence trade - not tariffs or other regulations </a:t>
            </a:r>
          </a:p>
          <a:p>
            <a:r>
              <a:rPr lang="en-US" b="1" dirty="0"/>
              <a:t> </a:t>
            </a:r>
            <a:r>
              <a:rPr lang="en-US" b="1" u="sng" dirty="0">
                <a:solidFill>
                  <a:srgbClr val="FF0000"/>
                </a:solidFill>
              </a:rPr>
              <a:t>Fair trade </a:t>
            </a:r>
            <a:r>
              <a:rPr lang="en-US" b="1" dirty="0"/>
              <a:t>- higher prices are paid to producers (products like coffee, sugar) in developing states if they meet certain labor and environmental criteria</a:t>
            </a:r>
          </a:p>
        </p:txBody>
      </p:sp>
    </p:spTree>
    <p:extLst>
      <p:ext uri="{BB962C8B-B14F-4D97-AF65-F5344CB8AC3E}">
        <p14:creationId xmlns:p14="http://schemas.microsoft.com/office/powerpoint/2010/main" val="6289994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A2B4-4DAE-41ED-B7A6-1089E1D5EE8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A305BA47-2654-4398-AEC4-96E896B5665C}"/>
              </a:ext>
            </a:extLst>
          </p:cNvPr>
          <p:cNvPicPr>
            <a:picLocks noGrp="1" noChangeAspect="1"/>
          </p:cNvPicPr>
          <p:nvPr>
            <p:ph sz="half" idx="1"/>
          </p:nvPr>
        </p:nvPicPr>
        <p:blipFill>
          <a:blip r:embed="rId2"/>
          <a:stretch>
            <a:fillRect/>
          </a:stretch>
        </p:blipFill>
        <p:spPr>
          <a:xfrm>
            <a:off x="795130" y="106016"/>
            <a:ext cx="5024645" cy="6626087"/>
          </a:xfrm>
        </p:spPr>
      </p:pic>
      <p:pic>
        <p:nvPicPr>
          <p:cNvPr id="8" name="Content Placeholder 7">
            <a:extLst>
              <a:ext uri="{FF2B5EF4-FFF2-40B4-BE49-F238E27FC236}">
                <a16:creationId xmlns:a16="http://schemas.microsoft.com/office/drawing/2014/main" id="{D1EDB1DA-DD54-4030-B0C7-2CD6FF4EEF4A}"/>
              </a:ext>
            </a:extLst>
          </p:cNvPr>
          <p:cNvPicPr>
            <a:picLocks noGrp="1" noChangeAspect="1"/>
          </p:cNvPicPr>
          <p:nvPr>
            <p:ph sz="half" idx="2"/>
          </p:nvPr>
        </p:nvPicPr>
        <p:blipFill>
          <a:blip r:embed="rId3"/>
          <a:stretch>
            <a:fillRect/>
          </a:stretch>
        </p:blipFill>
        <p:spPr>
          <a:xfrm>
            <a:off x="5819775" y="0"/>
            <a:ext cx="6372225" cy="6751983"/>
          </a:xfrm>
        </p:spPr>
      </p:pic>
    </p:spTree>
    <p:extLst>
      <p:ext uri="{BB962C8B-B14F-4D97-AF65-F5344CB8AC3E}">
        <p14:creationId xmlns:p14="http://schemas.microsoft.com/office/powerpoint/2010/main" val="4764266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15F4E-A00F-4E5D-9CB8-79FCE5F9BBA0}"/>
              </a:ext>
            </a:extLst>
          </p:cNvPr>
          <p:cNvSpPr>
            <a:spLocks noGrp="1"/>
          </p:cNvSpPr>
          <p:nvPr>
            <p:ph type="title"/>
          </p:nvPr>
        </p:nvSpPr>
        <p:spPr>
          <a:xfrm>
            <a:off x="795130" y="-1"/>
            <a:ext cx="11396870" cy="1404731"/>
          </a:xfrm>
        </p:spPr>
        <p:txBody>
          <a:bodyPr>
            <a:normAutofit/>
          </a:bodyPr>
          <a:lstStyle/>
          <a:p>
            <a:r>
              <a:rPr lang="en-US" sz="3200" b="1" dirty="0">
                <a:solidFill>
                  <a:srgbClr val="0070C0"/>
                </a:solidFill>
              </a:rPr>
              <a:t>Price of oil dropping in 2014 had consumers everywhere enjoying lower gas prices and lower prices for manufactured goods, however, economies in oil producing regions suffered</a:t>
            </a:r>
          </a:p>
        </p:txBody>
      </p:sp>
      <p:sp>
        <p:nvSpPr>
          <p:cNvPr id="3" name="Content Placeholder 2">
            <a:extLst>
              <a:ext uri="{FF2B5EF4-FFF2-40B4-BE49-F238E27FC236}">
                <a16:creationId xmlns:a16="http://schemas.microsoft.com/office/drawing/2014/main" id="{CF474FA7-C726-4566-9927-36A92AAA6653}"/>
              </a:ext>
            </a:extLst>
          </p:cNvPr>
          <p:cNvSpPr>
            <a:spLocks noGrp="1"/>
          </p:cNvSpPr>
          <p:nvPr>
            <p:ph sz="half" idx="1"/>
          </p:nvPr>
        </p:nvSpPr>
        <p:spPr>
          <a:xfrm>
            <a:off x="795130" y="1404730"/>
            <a:ext cx="6056244" cy="5453269"/>
          </a:xfrm>
        </p:spPr>
        <p:txBody>
          <a:bodyPr>
            <a:normAutofit/>
          </a:bodyPr>
          <a:lstStyle/>
          <a:p>
            <a:r>
              <a:rPr lang="en-US" b="1" dirty="0">
                <a:solidFill>
                  <a:srgbClr val="009900"/>
                </a:solidFill>
              </a:rPr>
              <a:t>Oil companies lost revenue, Like Royal Dutch Shell, based in the Netherlands, saw its earning drop 80%</a:t>
            </a:r>
          </a:p>
          <a:p>
            <a:r>
              <a:rPr lang="en-US" b="1" dirty="0">
                <a:solidFill>
                  <a:srgbClr val="FF6600"/>
                </a:solidFill>
              </a:rPr>
              <a:t>Worldwide, about 250,000 workers lost jobs. These included people in the field of extracting oil but also workers for tanker firms, or in ports who are no longer needed</a:t>
            </a:r>
          </a:p>
          <a:p>
            <a:r>
              <a:rPr lang="en-US" b="1" dirty="0">
                <a:solidFill>
                  <a:srgbClr val="009900"/>
                </a:solidFill>
              </a:rPr>
              <a:t>Governments in oil dependent countries, such as Venezuela, lost tax revenue, forcing them to lay off public employees and reduce public services</a:t>
            </a:r>
          </a:p>
          <a:p>
            <a:r>
              <a:rPr lang="en-US" b="1" dirty="0">
                <a:solidFill>
                  <a:srgbClr val="FF6600"/>
                </a:solidFill>
              </a:rPr>
              <a:t>Coal companies that could not compete with lower cost oil reduced production leading them to lay off workers</a:t>
            </a:r>
          </a:p>
          <a:p>
            <a:r>
              <a:rPr lang="en-US" b="1" dirty="0">
                <a:solidFill>
                  <a:srgbClr val="009900"/>
                </a:solidFill>
              </a:rPr>
              <a:t>Energy industry investors saw significant losses as well, Share prices of energy companies plummeted along with oil prices. </a:t>
            </a:r>
          </a:p>
        </p:txBody>
      </p:sp>
      <p:pic>
        <p:nvPicPr>
          <p:cNvPr id="6" name="Content Placeholder 5">
            <a:extLst>
              <a:ext uri="{FF2B5EF4-FFF2-40B4-BE49-F238E27FC236}">
                <a16:creationId xmlns:a16="http://schemas.microsoft.com/office/drawing/2014/main" id="{9AE7EE40-3A97-44EB-8DF1-79BABD557CC4}"/>
              </a:ext>
            </a:extLst>
          </p:cNvPr>
          <p:cNvPicPr>
            <a:picLocks noGrp="1" noChangeAspect="1"/>
          </p:cNvPicPr>
          <p:nvPr>
            <p:ph sz="half" idx="2"/>
          </p:nvPr>
        </p:nvPicPr>
        <p:blipFill>
          <a:blip r:embed="rId2"/>
          <a:stretch>
            <a:fillRect/>
          </a:stretch>
        </p:blipFill>
        <p:spPr>
          <a:xfrm>
            <a:off x="6958012" y="1577009"/>
            <a:ext cx="5024256" cy="5141843"/>
          </a:xfrm>
        </p:spPr>
      </p:pic>
    </p:spTree>
    <p:extLst>
      <p:ext uri="{BB962C8B-B14F-4D97-AF65-F5344CB8AC3E}">
        <p14:creationId xmlns:p14="http://schemas.microsoft.com/office/powerpoint/2010/main" val="24109639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BCFB-493E-4D3A-B467-111008410C60}"/>
              </a:ext>
            </a:extLst>
          </p:cNvPr>
          <p:cNvSpPr>
            <a:spLocks noGrp="1"/>
          </p:cNvSpPr>
          <p:nvPr>
            <p:ph type="title"/>
          </p:nvPr>
        </p:nvSpPr>
        <p:spPr>
          <a:xfrm>
            <a:off x="715963" y="106017"/>
            <a:ext cx="10256837" cy="781879"/>
          </a:xfrm>
        </p:spPr>
        <p:txBody>
          <a:bodyPr/>
          <a:lstStyle/>
          <a:p>
            <a:r>
              <a:rPr lang="en-US" dirty="0">
                <a:solidFill>
                  <a:srgbClr val="C00000"/>
                </a:solidFill>
              </a:rPr>
              <a:t>                          Globalization</a:t>
            </a:r>
          </a:p>
        </p:txBody>
      </p:sp>
      <p:pic>
        <p:nvPicPr>
          <p:cNvPr id="6" name="Content Placeholder 5">
            <a:extLst>
              <a:ext uri="{FF2B5EF4-FFF2-40B4-BE49-F238E27FC236}">
                <a16:creationId xmlns:a16="http://schemas.microsoft.com/office/drawing/2014/main" id="{818DAFE6-1644-4AD1-9C35-CC3175E8B0E1}"/>
              </a:ext>
            </a:extLst>
          </p:cNvPr>
          <p:cNvPicPr>
            <a:picLocks noGrp="1" noChangeAspect="1"/>
          </p:cNvPicPr>
          <p:nvPr>
            <p:ph sz="half" idx="1"/>
          </p:nvPr>
        </p:nvPicPr>
        <p:blipFill>
          <a:blip r:embed="rId2"/>
          <a:stretch>
            <a:fillRect/>
          </a:stretch>
        </p:blipFill>
        <p:spPr>
          <a:xfrm>
            <a:off x="715963" y="887896"/>
            <a:ext cx="5808662" cy="5970104"/>
          </a:xfrm>
        </p:spPr>
      </p:pic>
      <p:pic>
        <p:nvPicPr>
          <p:cNvPr id="8" name="Content Placeholder 7">
            <a:extLst>
              <a:ext uri="{FF2B5EF4-FFF2-40B4-BE49-F238E27FC236}">
                <a16:creationId xmlns:a16="http://schemas.microsoft.com/office/drawing/2014/main" id="{82D84D68-04C8-4D87-9F40-A36A4557A985}"/>
              </a:ext>
            </a:extLst>
          </p:cNvPr>
          <p:cNvPicPr>
            <a:picLocks noGrp="1" noChangeAspect="1"/>
          </p:cNvPicPr>
          <p:nvPr>
            <p:ph sz="half" idx="2"/>
          </p:nvPr>
        </p:nvPicPr>
        <p:blipFill>
          <a:blip r:embed="rId3"/>
          <a:stretch>
            <a:fillRect/>
          </a:stretch>
        </p:blipFill>
        <p:spPr>
          <a:xfrm>
            <a:off x="6524625" y="887896"/>
            <a:ext cx="5534853" cy="5864087"/>
          </a:xfrm>
        </p:spPr>
      </p:pic>
    </p:spTree>
    <p:extLst>
      <p:ext uri="{BB962C8B-B14F-4D97-AF65-F5344CB8AC3E}">
        <p14:creationId xmlns:p14="http://schemas.microsoft.com/office/powerpoint/2010/main" val="37631385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BE230-D738-475D-A55F-17AF5D9B62C7}"/>
              </a:ext>
            </a:extLst>
          </p:cNvPr>
          <p:cNvSpPr>
            <a:spLocks noGrp="1"/>
          </p:cNvSpPr>
          <p:nvPr>
            <p:ph type="title"/>
          </p:nvPr>
        </p:nvSpPr>
        <p:spPr>
          <a:xfrm>
            <a:off x="1371600" y="0"/>
            <a:ext cx="9601200" cy="755374"/>
          </a:xfrm>
        </p:spPr>
        <p:txBody>
          <a:bodyPr/>
          <a:lstStyle/>
          <a:p>
            <a:r>
              <a:rPr lang="en-US" dirty="0"/>
              <a:t>        </a:t>
            </a:r>
            <a:r>
              <a:rPr lang="en-US" b="1" u="sng" dirty="0">
                <a:solidFill>
                  <a:srgbClr val="FF0000"/>
                </a:solidFill>
              </a:rPr>
              <a:t>United States economy today </a:t>
            </a:r>
          </a:p>
        </p:txBody>
      </p:sp>
      <p:sp>
        <p:nvSpPr>
          <p:cNvPr id="3" name="Content Placeholder 2">
            <a:extLst>
              <a:ext uri="{FF2B5EF4-FFF2-40B4-BE49-F238E27FC236}">
                <a16:creationId xmlns:a16="http://schemas.microsoft.com/office/drawing/2014/main" id="{E73FF048-DAFC-4DAF-A014-A583C1B3B2E4}"/>
              </a:ext>
            </a:extLst>
          </p:cNvPr>
          <p:cNvSpPr>
            <a:spLocks noGrp="1"/>
          </p:cNvSpPr>
          <p:nvPr>
            <p:ph sz="half" idx="1"/>
          </p:nvPr>
        </p:nvSpPr>
        <p:spPr>
          <a:xfrm>
            <a:off x="755374" y="848139"/>
            <a:ext cx="5064012" cy="5019261"/>
          </a:xfrm>
        </p:spPr>
        <p:txBody>
          <a:bodyPr/>
          <a:lstStyle/>
          <a:p>
            <a:r>
              <a:rPr lang="en-US" dirty="0">
                <a:solidFill>
                  <a:srgbClr val="002060"/>
                </a:solidFill>
              </a:rPr>
              <a:t>The US economy is no longer based on the secondary sector </a:t>
            </a:r>
          </a:p>
          <a:p>
            <a:r>
              <a:rPr lang="en-US" dirty="0">
                <a:solidFill>
                  <a:srgbClr val="002060"/>
                </a:solidFill>
              </a:rPr>
              <a:t>It is now a service economy (tertiary sector) based around services and high tech industries </a:t>
            </a:r>
          </a:p>
          <a:p>
            <a:r>
              <a:rPr lang="en-US" dirty="0">
                <a:solidFill>
                  <a:srgbClr val="002060"/>
                </a:solidFill>
              </a:rPr>
              <a:t>Silicon Valley, Research Triangle</a:t>
            </a:r>
          </a:p>
        </p:txBody>
      </p:sp>
      <p:sp>
        <p:nvSpPr>
          <p:cNvPr id="4" name="Content Placeholder 3">
            <a:extLst>
              <a:ext uri="{FF2B5EF4-FFF2-40B4-BE49-F238E27FC236}">
                <a16:creationId xmlns:a16="http://schemas.microsoft.com/office/drawing/2014/main" id="{7CFC9971-089C-42B4-BC2F-D3371BE9A24B}"/>
              </a:ext>
            </a:extLst>
          </p:cNvPr>
          <p:cNvSpPr>
            <a:spLocks noGrp="1"/>
          </p:cNvSpPr>
          <p:nvPr>
            <p:ph sz="half" idx="2"/>
          </p:nvPr>
        </p:nvSpPr>
        <p:spPr>
          <a:xfrm>
            <a:off x="6525402" y="940905"/>
            <a:ext cx="5547327" cy="4926496"/>
          </a:xfrm>
        </p:spPr>
        <p:txBody>
          <a:bodyPr/>
          <a:lstStyle/>
          <a:p>
            <a:r>
              <a:rPr lang="en-US" dirty="0">
                <a:solidFill>
                  <a:srgbClr val="006600"/>
                </a:solidFill>
              </a:rPr>
              <a:t>The US economy has transitioned from manufacturing to service-based </a:t>
            </a:r>
          </a:p>
          <a:p>
            <a:r>
              <a:rPr lang="en-US" dirty="0">
                <a:solidFill>
                  <a:srgbClr val="006600"/>
                </a:solidFill>
              </a:rPr>
              <a:t>service economies focus on research and development, marketing, tourism, sales, and telecommunications.</a:t>
            </a:r>
          </a:p>
          <a:p>
            <a:r>
              <a:rPr lang="en-US" dirty="0">
                <a:solidFill>
                  <a:srgbClr val="006600"/>
                </a:solidFill>
              </a:rPr>
              <a:t> The services sector accounts for 80% of the US economy</a:t>
            </a:r>
          </a:p>
        </p:txBody>
      </p:sp>
    </p:spTree>
    <p:extLst>
      <p:ext uri="{BB962C8B-B14F-4D97-AF65-F5344CB8AC3E}">
        <p14:creationId xmlns:p14="http://schemas.microsoft.com/office/powerpoint/2010/main" val="18364418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14B9-0975-4FC5-8166-487BA826B5EE}"/>
              </a:ext>
            </a:extLst>
          </p:cNvPr>
          <p:cNvSpPr>
            <a:spLocks noGrp="1"/>
          </p:cNvSpPr>
          <p:nvPr>
            <p:ph type="title"/>
          </p:nvPr>
        </p:nvSpPr>
        <p:spPr>
          <a:xfrm>
            <a:off x="768627" y="0"/>
            <a:ext cx="11423374" cy="702365"/>
          </a:xfrm>
        </p:spPr>
        <p:txBody>
          <a:bodyPr>
            <a:normAutofit/>
          </a:bodyPr>
          <a:lstStyle/>
          <a:p>
            <a:r>
              <a:rPr lang="en-US" sz="3200" dirty="0">
                <a:solidFill>
                  <a:srgbClr val="C00000"/>
                </a:solidFill>
              </a:rPr>
              <a:t>     </a:t>
            </a:r>
            <a:r>
              <a:rPr lang="en-US" sz="3200" b="1" u="sng" dirty="0">
                <a:solidFill>
                  <a:srgbClr val="C00000"/>
                </a:solidFill>
              </a:rPr>
              <a:t>Changing Employment Sectors and Economic Development</a:t>
            </a:r>
          </a:p>
        </p:txBody>
      </p:sp>
      <p:sp>
        <p:nvSpPr>
          <p:cNvPr id="3" name="Content Placeholder 2">
            <a:extLst>
              <a:ext uri="{FF2B5EF4-FFF2-40B4-BE49-F238E27FC236}">
                <a16:creationId xmlns:a16="http://schemas.microsoft.com/office/drawing/2014/main" id="{DE545F18-F9D4-4654-8763-60F8C781D841}"/>
              </a:ext>
            </a:extLst>
          </p:cNvPr>
          <p:cNvSpPr>
            <a:spLocks noGrp="1"/>
          </p:cNvSpPr>
          <p:nvPr>
            <p:ph idx="1"/>
          </p:nvPr>
        </p:nvSpPr>
        <p:spPr>
          <a:xfrm>
            <a:off x="768626" y="795130"/>
            <a:ext cx="11423374" cy="5963479"/>
          </a:xfrm>
        </p:spPr>
        <p:txBody>
          <a:bodyPr>
            <a:normAutofit fontScale="92500" lnSpcReduction="10000"/>
          </a:bodyPr>
          <a:lstStyle/>
          <a:p>
            <a:r>
              <a:rPr lang="en-US" b="1" dirty="0">
                <a:solidFill>
                  <a:srgbClr val="002060"/>
                </a:solidFill>
              </a:rPr>
              <a:t>As countries industrialized, the primary sector shrank and the secondary sector grew. As part of this shift, countries became wealthier because wages in the secondary sector  were higher than those in the primary sector</a:t>
            </a:r>
          </a:p>
          <a:p>
            <a:r>
              <a:rPr lang="en-US" b="1" dirty="0">
                <a:solidFill>
                  <a:srgbClr val="009900"/>
                </a:solidFill>
              </a:rPr>
              <a:t>In addition to higher wages, the secondary sector jobs also had a greater </a:t>
            </a:r>
            <a:r>
              <a:rPr lang="en-US" b="1" i="1" u="sng" dirty="0">
                <a:solidFill>
                  <a:srgbClr val="C00000"/>
                </a:solidFill>
              </a:rPr>
              <a:t>Multiplier Effect</a:t>
            </a:r>
            <a:r>
              <a:rPr lang="en-US" b="1" dirty="0">
                <a:solidFill>
                  <a:srgbClr val="009900"/>
                </a:solidFill>
              </a:rPr>
              <a:t>, a term for the potential of a job to produce additional job ls</a:t>
            </a:r>
            <a:r>
              <a:rPr lang="en-US" b="1" dirty="0"/>
              <a:t>.</a:t>
            </a:r>
          </a:p>
          <a:p>
            <a:r>
              <a:rPr lang="en-US" b="1" dirty="0">
                <a:solidFill>
                  <a:srgbClr val="002060"/>
                </a:solidFill>
              </a:rPr>
              <a:t>For example: when a tire manufacturer expanded a plant and created 100 new jobs in a community, the new workers would have more money to spend on food, clothes, movies, and other items from nearby businesses. These businesses would prosper and sometimes add more staff</a:t>
            </a:r>
          </a:p>
          <a:p>
            <a:r>
              <a:rPr lang="en-US" b="1" dirty="0">
                <a:solidFill>
                  <a:srgbClr val="009900"/>
                </a:solidFill>
              </a:rPr>
              <a:t>Multiplier Effect in Reverse: when there is a shrinkage of the secondary sector workforce in the US and other developed countries causing many other businesses to suffer as well. Also, when a large retail store opens in a community that may employ hundreds but smaller stores near by might close or lay off employees.</a:t>
            </a:r>
          </a:p>
          <a:p>
            <a:r>
              <a:rPr lang="en-US" b="1" dirty="0">
                <a:solidFill>
                  <a:srgbClr val="002060"/>
                </a:solidFill>
              </a:rPr>
              <a:t>Governments in developed countries often attempt to replace manufacturing jobs lost because of deindustrialization and automation with new quaternary jobs that would have higher than average waged jobs, and can generate additional jobs</a:t>
            </a:r>
          </a:p>
          <a:p>
            <a:r>
              <a:rPr lang="en-US" b="1" dirty="0">
                <a:solidFill>
                  <a:srgbClr val="009900"/>
                </a:solidFill>
              </a:rPr>
              <a:t>Examples: Cities like Denver, Pittsburgh and Austin bringing in high tech jobs which benefit other sectors of the economy like entertainment, tourism, etc.</a:t>
            </a:r>
          </a:p>
          <a:p>
            <a:r>
              <a:rPr lang="en-US" b="1" dirty="0">
                <a:solidFill>
                  <a:srgbClr val="002060"/>
                </a:solidFill>
              </a:rPr>
              <a:t>One challenge of shifting from manufacturing to quaternary jobs is that many displaced workers do not possess the skills required for new jobs</a:t>
            </a:r>
          </a:p>
        </p:txBody>
      </p:sp>
    </p:spTree>
    <p:extLst>
      <p:ext uri="{BB962C8B-B14F-4D97-AF65-F5344CB8AC3E}">
        <p14:creationId xmlns:p14="http://schemas.microsoft.com/office/powerpoint/2010/main" val="3078955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BE230-D738-475D-A55F-17AF5D9B62C7}"/>
              </a:ext>
            </a:extLst>
          </p:cNvPr>
          <p:cNvSpPr>
            <a:spLocks noGrp="1"/>
          </p:cNvSpPr>
          <p:nvPr>
            <p:ph type="title"/>
          </p:nvPr>
        </p:nvSpPr>
        <p:spPr>
          <a:xfrm>
            <a:off x="1371600" y="0"/>
            <a:ext cx="9601200" cy="755374"/>
          </a:xfrm>
        </p:spPr>
        <p:txBody>
          <a:bodyPr/>
          <a:lstStyle/>
          <a:p>
            <a:r>
              <a:rPr lang="en-US" dirty="0"/>
              <a:t>        </a:t>
            </a:r>
            <a:r>
              <a:rPr lang="en-US" b="1" u="sng" dirty="0">
                <a:solidFill>
                  <a:srgbClr val="C00000"/>
                </a:solidFill>
              </a:rPr>
              <a:t>United States economy today </a:t>
            </a:r>
          </a:p>
        </p:txBody>
      </p:sp>
      <p:sp>
        <p:nvSpPr>
          <p:cNvPr id="3" name="Content Placeholder 2">
            <a:extLst>
              <a:ext uri="{FF2B5EF4-FFF2-40B4-BE49-F238E27FC236}">
                <a16:creationId xmlns:a16="http://schemas.microsoft.com/office/drawing/2014/main" id="{E73FF048-DAFC-4DAF-A014-A583C1B3B2E4}"/>
              </a:ext>
            </a:extLst>
          </p:cNvPr>
          <p:cNvSpPr>
            <a:spLocks noGrp="1"/>
          </p:cNvSpPr>
          <p:nvPr>
            <p:ph sz="half" idx="1"/>
          </p:nvPr>
        </p:nvSpPr>
        <p:spPr>
          <a:xfrm>
            <a:off x="755374" y="848139"/>
            <a:ext cx="5340626" cy="6009860"/>
          </a:xfrm>
        </p:spPr>
        <p:txBody>
          <a:bodyPr>
            <a:normAutofit fontScale="92500" lnSpcReduction="20000"/>
          </a:bodyPr>
          <a:lstStyle/>
          <a:p>
            <a:r>
              <a:rPr lang="en-US" b="1" dirty="0">
                <a:solidFill>
                  <a:srgbClr val="002060"/>
                </a:solidFill>
              </a:rPr>
              <a:t>The US economy is no longer based on the secondary sector </a:t>
            </a:r>
          </a:p>
          <a:p>
            <a:r>
              <a:rPr lang="en-US" b="1" dirty="0">
                <a:solidFill>
                  <a:srgbClr val="002060"/>
                </a:solidFill>
              </a:rPr>
              <a:t>It is now a service economy (tertiary sector) US economy has transitioned from manufacturing to service-based </a:t>
            </a:r>
          </a:p>
          <a:p>
            <a:r>
              <a:rPr lang="en-US" b="1" dirty="0">
                <a:solidFill>
                  <a:srgbClr val="002060"/>
                </a:solidFill>
              </a:rPr>
              <a:t>service economies focus on research and development, marketing, tourism, sales, and telecommunications.</a:t>
            </a:r>
          </a:p>
          <a:p>
            <a:r>
              <a:rPr lang="en-US" b="1" dirty="0">
                <a:solidFill>
                  <a:srgbClr val="002060"/>
                </a:solidFill>
              </a:rPr>
              <a:t> The services sector accounts for 80% of the US economy</a:t>
            </a:r>
          </a:p>
          <a:p>
            <a:r>
              <a:rPr lang="en-US" b="1" dirty="0">
                <a:solidFill>
                  <a:srgbClr val="002060"/>
                </a:solidFill>
              </a:rPr>
              <a:t>based around services and high tech industries </a:t>
            </a:r>
          </a:p>
          <a:p>
            <a:r>
              <a:rPr lang="en-US" b="1" dirty="0">
                <a:solidFill>
                  <a:srgbClr val="002060"/>
                </a:solidFill>
              </a:rPr>
              <a:t>Because of economic growth from the </a:t>
            </a:r>
            <a:r>
              <a:rPr lang="en-US" b="1" dirty="0" err="1">
                <a:solidFill>
                  <a:srgbClr val="002060"/>
                </a:solidFill>
              </a:rPr>
              <a:t>technopoles</a:t>
            </a:r>
            <a:r>
              <a:rPr lang="en-US" b="1" dirty="0">
                <a:solidFill>
                  <a:srgbClr val="002060"/>
                </a:solidFill>
              </a:rPr>
              <a:t>, </a:t>
            </a:r>
            <a:r>
              <a:rPr lang="en-US" b="1" dirty="0">
                <a:solidFill>
                  <a:srgbClr val="C00000"/>
                </a:solidFill>
              </a:rPr>
              <a:t>Growth Poles or growth centers</a:t>
            </a:r>
            <a:r>
              <a:rPr lang="en-US" b="1" dirty="0">
                <a:solidFill>
                  <a:srgbClr val="002060"/>
                </a:solidFill>
              </a:rPr>
              <a:t> are concentration of high value economic development in the growth pole attracts even more development. Once the process starts, if feeds on its self becoming a magnet for more businesses</a:t>
            </a:r>
          </a:p>
          <a:p>
            <a:r>
              <a:rPr lang="en-US" b="1" dirty="0">
                <a:solidFill>
                  <a:srgbClr val="C00000"/>
                </a:solidFill>
              </a:rPr>
              <a:t>Spin-off Benefits </a:t>
            </a:r>
            <a:r>
              <a:rPr lang="en-US" b="1" dirty="0">
                <a:solidFill>
                  <a:srgbClr val="002060"/>
                </a:solidFill>
              </a:rPr>
              <a:t>are the positive outcomes in addition to the main outcome. For example a farmer 100 miles away from the pole should be able to increase his sales</a:t>
            </a:r>
          </a:p>
        </p:txBody>
      </p:sp>
      <p:sp>
        <p:nvSpPr>
          <p:cNvPr id="4" name="Content Placeholder 3">
            <a:extLst>
              <a:ext uri="{FF2B5EF4-FFF2-40B4-BE49-F238E27FC236}">
                <a16:creationId xmlns:a16="http://schemas.microsoft.com/office/drawing/2014/main" id="{7CFC9971-089C-42B4-BC2F-D3371BE9A24B}"/>
              </a:ext>
            </a:extLst>
          </p:cNvPr>
          <p:cNvSpPr>
            <a:spLocks noGrp="1"/>
          </p:cNvSpPr>
          <p:nvPr>
            <p:ph sz="half" idx="2"/>
          </p:nvPr>
        </p:nvSpPr>
        <p:spPr>
          <a:xfrm>
            <a:off x="6372616" y="940904"/>
            <a:ext cx="5819384" cy="5917095"/>
          </a:xfrm>
        </p:spPr>
        <p:txBody>
          <a:bodyPr>
            <a:normAutofit fontScale="92500" lnSpcReduction="20000"/>
          </a:bodyPr>
          <a:lstStyle/>
          <a:p>
            <a:r>
              <a:rPr lang="en-US" b="1" dirty="0" err="1">
                <a:solidFill>
                  <a:srgbClr val="006600"/>
                </a:solidFill>
              </a:rPr>
              <a:t>Technopoles</a:t>
            </a:r>
            <a:r>
              <a:rPr lang="en-US" b="1" dirty="0">
                <a:solidFill>
                  <a:srgbClr val="006600"/>
                </a:solidFill>
              </a:rPr>
              <a:t>:</a:t>
            </a:r>
          </a:p>
          <a:p>
            <a:r>
              <a:rPr lang="en-US" b="1" dirty="0">
                <a:solidFill>
                  <a:srgbClr val="006600"/>
                </a:solidFill>
              </a:rPr>
              <a:t>Just as agglomeration economics can encourage spatial groupings of manufacturing plants the same can apply to technology companies</a:t>
            </a:r>
          </a:p>
          <a:p>
            <a:r>
              <a:rPr lang="en-US" b="1" dirty="0" err="1">
                <a:solidFill>
                  <a:srgbClr val="006600"/>
                </a:solidFill>
              </a:rPr>
              <a:t>Technopole</a:t>
            </a:r>
            <a:r>
              <a:rPr lang="en-US" b="1" dirty="0">
                <a:solidFill>
                  <a:srgbClr val="006600"/>
                </a:solidFill>
              </a:rPr>
              <a:t> as a hub for information based industry and high tech manufacturing. It allows for benefits such as certain services and attracts highly skilled workers to the area and are often located near universities well known for their computer, mathematics, engineering, science and entrepreneurial business faculties: They also have a concentration of high value economic development</a:t>
            </a:r>
          </a:p>
          <a:p>
            <a:r>
              <a:rPr lang="en-US" b="1" dirty="0">
                <a:solidFill>
                  <a:srgbClr val="006600"/>
                </a:solidFill>
              </a:rPr>
              <a:t>Silicon Valley with UC Berkeley and  Stanford campuses, famous for technology</a:t>
            </a:r>
          </a:p>
          <a:p>
            <a:r>
              <a:rPr lang="en-US" b="1" dirty="0">
                <a:solidFill>
                  <a:srgbClr val="006600"/>
                </a:solidFill>
              </a:rPr>
              <a:t>Research Triangle developed because of three universities, Duke, UNC and NC State</a:t>
            </a:r>
          </a:p>
          <a:p>
            <a:r>
              <a:rPr lang="en-US" b="1" dirty="0">
                <a:solidFill>
                  <a:srgbClr val="006600"/>
                </a:solidFill>
              </a:rPr>
              <a:t>Unwanted side effect is the “Backwash Effect: the loss of the highly educated from distant communities migrate to the </a:t>
            </a:r>
            <a:r>
              <a:rPr lang="en-US" b="1" dirty="0" err="1">
                <a:solidFill>
                  <a:srgbClr val="006600"/>
                </a:solidFill>
              </a:rPr>
              <a:t>techopoles</a:t>
            </a:r>
            <a:r>
              <a:rPr lang="en-US" b="1" dirty="0">
                <a:solidFill>
                  <a:srgbClr val="006600"/>
                </a:solidFill>
              </a:rPr>
              <a:t> or growth poles while small communities suffer depopulation</a:t>
            </a:r>
          </a:p>
          <a:p>
            <a:endParaRPr lang="en-US" dirty="0">
              <a:solidFill>
                <a:srgbClr val="006600"/>
              </a:solidFill>
            </a:endParaRPr>
          </a:p>
        </p:txBody>
      </p:sp>
    </p:spTree>
    <p:extLst>
      <p:ext uri="{BB962C8B-B14F-4D97-AF65-F5344CB8AC3E}">
        <p14:creationId xmlns:p14="http://schemas.microsoft.com/office/powerpoint/2010/main" val="41029767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3812-1903-40E5-83CB-719F84156120}"/>
              </a:ext>
            </a:extLst>
          </p:cNvPr>
          <p:cNvSpPr>
            <a:spLocks noGrp="1"/>
          </p:cNvSpPr>
          <p:nvPr>
            <p:ph type="title"/>
          </p:nvPr>
        </p:nvSpPr>
        <p:spPr>
          <a:xfrm>
            <a:off x="755374" y="0"/>
            <a:ext cx="11436626" cy="990600"/>
          </a:xfrm>
        </p:spPr>
        <p:txBody>
          <a:bodyPr>
            <a:normAutofit fontScale="90000"/>
          </a:bodyPr>
          <a:lstStyle/>
          <a:p>
            <a:r>
              <a:rPr lang="en-US" dirty="0"/>
              <a:t>  </a:t>
            </a:r>
            <a:r>
              <a:rPr lang="en-US" u="sng" dirty="0">
                <a:solidFill>
                  <a:srgbClr val="0070C0"/>
                </a:solidFill>
              </a:rPr>
              <a:t>Government Efforts to Promote Economic Growth</a:t>
            </a:r>
          </a:p>
        </p:txBody>
      </p:sp>
      <p:graphicFrame>
        <p:nvGraphicFramePr>
          <p:cNvPr id="4" name="Content Placeholder 3">
            <a:extLst>
              <a:ext uri="{FF2B5EF4-FFF2-40B4-BE49-F238E27FC236}">
                <a16:creationId xmlns:a16="http://schemas.microsoft.com/office/drawing/2014/main" id="{7F3EBF1B-AE5F-41C9-9BED-33AF7620BAC3}"/>
              </a:ext>
            </a:extLst>
          </p:cNvPr>
          <p:cNvGraphicFramePr>
            <a:graphicFrameLocks noGrp="1"/>
          </p:cNvGraphicFramePr>
          <p:nvPr>
            <p:ph idx="1"/>
            <p:extLst/>
          </p:nvPr>
        </p:nvGraphicFramePr>
        <p:xfrm>
          <a:off x="755650" y="887412"/>
          <a:ext cx="11329988" cy="5857943"/>
        </p:xfrm>
        <a:graphic>
          <a:graphicData uri="http://schemas.openxmlformats.org/drawingml/2006/table">
            <a:tbl>
              <a:tblPr firstRow="1" bandRow="1">
                <a:tableStyleId>{7DF18680-E054-41AD-8BC1-D1AEF772440D}</a:tableStyleId>
              </a:tblPr>
              <a:tblGrid>
                <a:gridCol w="3074228">
                  <a:extLst>
                    <a:ext uri="{9D8B030D-6E8A-4147-A177-3AD203B41FA5}">
                      <a16:colId xmlns:a16="http://schemas.microsoft.com/office/drawing/2014/main" val="3655977479"/>
                    </a:ext>
                  </a:extLst>
                </a:gridCol>
                <a:gridCol w="8255760">
                  <a:extLst>
                    <a:ext uri="{9D8B030D-6E8A-4147-A177-3AD203B41FA5}">
                      <a16:colId xmlns:a16="http://schemas.microsoft.com/office/drawing/2014/main" val="633137031"/>
                    </a:ext>
                  </a:extLst>
                </a:gridCol>
              </a:tblGrid>
              <a:tr h="772759">
                <a:tc>
                  <a:txBody>
                    <a:bodyPr/>
                    <a:lstStyle/>
                    <a:p>
                      <a:r>
                        <a:rPr lang="en-US" sz="2000" b="1" dirty="0"/>
                        <a:t>Type of Incentive</a:t>
                      </a:r>
                    </a:p>
                  </a:txBody>
                  <a:tcPr/>
                </a:tc>
                <a:tc>
                  <a:txBody>
                    <a:bodyPr/>
                    <a:lstStyle/>
                    <a:p>
                      <a:r>
                        <a:rPr lang="en-US" sz="2000" b="1" dirty="0"/>
                        <a:t>                                        What Businesses Receive</a:t>
                      </a:r>
                    </a:p>
                  </a:txBody>
                  <a:tcPr/>
                </a:tc>
                <a:extLst>
                  <a:ext uri="{0D108BD9-81ED-4DB2-BD59-A6C34878D82A}">
                    <a16:rowId xmlns:a16="http://schemas.microsoft.com/office/drawing/2014/main" val="2329963173"/>
                  </a:ext>
                </a:extLst>
              </a:tr>
              <a:tr h="1271296">
                <a:tc>
                  <a:txBody>
                    <a:bodyPr/>
                    <a:lstStyle/>
                    <a:p>
                      <a:r>
                        <a:rPr lang="en-US" sz="2000" b="1" dirty="0"/>
                        <a:t>Tax Breaks</a:t>
                      </a:r>
                    </a:p>
                  </a:txBody>
                  <a:tcPr/>
                </a:tc>
                <a:tc>
                  <a:txBody>
                    <a:bodyPr/>
                    <a:lstStyle/>
                    <a:p>
                      <a:pPr marL="285750" indent="-285750">
                        <a:buFont typeface="Arial" panose="020B0604020202020204" pitchFamily="34" charset="0"/>
                        <a:buChar char="•"/>
                      </a:pPr>
                      <a:r>
                        <a:rPr lang="en-US" sz="2000" b="1" dirty="0"/>
                        <a:t>A tax holiday (a temporary exemption from some taxes)</a:t>
                      </a:r>
                    </a:p>
                    <a:p>
                      <a:pPr marL="285750" indent="-285750">
                        <a:buFont typeface="Arial" panose="020B0604020202020204" pitchFamily="34" charset="0"/>
                        <a:buChar char="•"/>
                      </a:pPr>
                      <a:r>
                        <a:rPr lang="en-US" sz="2000" b="1" dirty="0"/>
                        <a:t>A tax break for money invested in research and development</a:t>
                      </a:r>
                    </a:p>
                  </a:txBody>
                  <a:tcPr/>
                </a:tc>
                <a:extLst>
                  <a:ext uri="{0D108BD9-81ED-4DB2-BD59-A6C34878D82A}">
                    <a16:rowId xmlns:a16="http://schemas.microsoft.com/office/drawing/2014/main" val="569793929"/>
                  </a:ext>
                </a:extLst>
              </a:tr>
              <a:tr h="1271296">
                <a:tc>
                  <a:txBody>
                    <a:bodyPr/>
                    <a:lstStyle/>
                    <a:p>
                      <a:r>
                        <a:rPr lang="en-US" sz="2000" b="1" dirty="0"/>
                        <a:t>Loans</a:t>
                      </a:r>
                    </a:p>
                  </a:txBody>
                  <a:tcPr/>
                </a:tc>
                <a:tc>
                  <a:txBody>
                    <a:bodyPr/>
                    <a:lstStyle/>
                    <a:p>
                      <a:pPr marL="285750" indent="-285750">
                        <a:buFont typeface="Arial" panose="020B0604020202020204" pitchFamily="34" charset="0"/>
                        <a:buChar char="•"/>
                      </a:pPr>
                      <a:r>
                        <a:rPr lang="en-US" sz="2000" b="1" dirty="0"/>
                        <a:t>Forgivable loans</a:t>
                      </a:r>
                    </a:p>
                    <a:p>
                      <a:pPr marL="285750" indent="-285750">
                        <a:buFont typeface="Arial" panose="020B0604020202020204" pitchFamily="34" charset="0"/>
                        <a:buChar char="•"/>
                      </a:pPr>
                      <a:r>
                        <a:rPr lang="en-US" sz="2000" b="1" dirty="0"/>
                        <a:t>Money to borrow at below normal interest rates</a:t>
                      </a:r>
                    </a:p>
                  </a:txBody>
                  <a:tcPr/>
                </a:tc>
                <a:extLst>
                  <a:ext uri="{0D108BD9-81ED-4DB2-BD59-A6C34878D82A}">
                    <a16:rowId xmlns:a16="http://schemas.microsoft.com/office/drawing/2014/main" val="1452520719"/>
                  </a:ext>
                </a:extLst>
              </a:tr>
              <a:tr h="1271296">
                <a:tc>
                  <a:txBody>
                    <a:bodyPr/>
                    <a:lstStyle/>
                    <a:p>
                      <a:r>
                        <a:rPr lang="en-US" sz="2000" b="1" dirty="0"/>
                        <a:t>Direct Assistances</a:t>
                      </a:r>
                    </a:p>
                  </a:txBody>
                  <a:tcPr/>
                </a:tc>
                <a:tc>
                  <a:txBody>
                    <a:bodyPr/>
                    <a:lstStyle/>
                    <a:p>
                      <a:pPr marL="285750" indent="-285750">
                        <a:buFont typeface="Arial" panose="020B0604020202020204" pitchFamily="34" charset="0"/>
                        <a:buChar char="•"/>
                      </a:pPr>
                      <a:r>
                        <a:rPr lang="en-US" sz="2000" b="1" dirty="0"/>
                        <a:t>The Use of land or buildings free of charge</a:t>
                      </a:r>
                    </a:p>
                    <a:p>
                      <a:pPr marL="285750" indent="-285750">
                        <a:buFont typeface="Arial" panose="020B0604020202020204" pitchFamily="34" charset="0"/>
                        <a:buChar char="•"/>
                      </a:pPr>
                      <a:r>
                        <a:rPr lang="en-US" sz="2000" b="1" dirty="0"/>
                        <a:t>Infrastructure such as roads and sewers paid for by the government</a:t>
                      </a:r>
                    </a:p>
                    <a:p>
                      <a:pPr marL="285750" indent="-285750">
                        <a:buFont typeface="Arial" panose="020B0604020202020204" pitchFamily="34" charset="0"/>
                        <a:buChar char="•"/>
                      </a:pPr>
                      <a:r>
                        <a:rPr lang="en-US" sz="2000" b="1" dirty="0"/>
                        <a:t>A subsidy for each full time job created</a:t>
                      </a:r>
                    </a:p>
                  </a:txBody>
                  <a:tcPr/>
                </a:tc>
                <a:extLst>
                  <a:ext uri="{0D108BD9-81ED-4DB2-BD59-A6C34878D82A}">
                    <a16:rowId xmlns:a16="http://schemas.microsoft.com/office/drawing/2014/main" val="1910751496"/>
                  </a:ext>
                </a:extLst>
              </a:tr>
              <a:tr h="1271296">
                <a:tc>
                  <a:txBody>
                    <a:bodyPr/>
                    <a:lstStyle/>
                    <a:p>
                      <a:r>
                        <a:rPr lang="en-US" sz="2000" b="1" dirty="0"/>
                        <a:t>Changes in Regulations </a:t>
                      </a:r>
                    </a:p>
                  </a:txBody>
                  <a:tcPr/>
                </a:tc>
                <a:tc>
                  <a:txBody>
                    <a:bodyPr/>
                    <a:lstStyle/>
                    <a:p>
                      <a:pPr marL="285750" indent="-285750">
                        <a:buFont typeface="Arial" panose="020B0604020202020204" pitchFamily="34" charset="0"/>
                        <a:buChar char="•"/>
                      </a:pPr>
                      <a:r>
                        <a:rPr lang="en-US" sz="2000" b="1" dirty="0"/>
                        <a:t>Legislation that weakens unions</a:t>
                      </a:r>
                    </a:p>
                    <a:p>
                      <a:pPr marL="285750" indent="-285750">
                        <a:buFont typeface="Arial" panose="020B0604020202020204" pitchFamily="34" charset="0"/>
                        <a:buChar char="•"/>
                      </a:pPr>
                      <a:r>
                        <a:rPr lang="en-US" sz="2000" b="1" dirty="0"/>
                        <a:t>Legislation that reduces environmental rules</a:t>
                      </a:r>
                    </a:p>
                  </a:txBody>
                  <a:tcPr/>
                </a:tc>
                <a:extLst>
                  <a:ext uri="{0D108BD9-81ED-4DB2-BD59-A6C34878D82A}">
                    <a16:rowId xmlns:a16="http://schemas.microsoft.com/office/drawing/2014/main" val="3861601912"/>
                  </a:ext>
                </a:extLst>
              </a:tr>
            </a:tbl>
          </a:graphicData>
        </a:graphic>
      </p:graphicFrame>
    </p:spTree>
    <p:extLst>
      <p:ext uri="{BB962C8B-B14F-4D97-AF65-F5344CB8AC3E}">
        <p14:creationId xmlns:p14="http://schemas.microsoft.com/office/powerpoint/2010/main" val="157802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A664-EEBA-4FC0-A8B3-5364701624B9}"/>
              </a:ext>
            </a:extLst>
          </p:cNvPr>
          <p:cNvSpPr>
            <a:spLocks noGrp="1"/>
          </p:cNvSpPr>
          <p:nvPr>
            <p:ph type="title"/>
          </p:nvPr>
        </p:nvSpPr>
        <p:spPr>
          <a:xfrm>
            <a:off x="795130" y="92766"/>
            <a:ext cx="11396870" cy="1179444"/>
          </a:xfrm>
        </p:spPr>
        <p:txBody>
          <a:bodyPr/>
          <a:lstStyle/>
          <a:p>
            <a:r>
              <a:rPr lang="en-US" b="1" u="sng" dirty="0">
                <a:solidFill>
                  <a:srgbClr val="C00000"/>
                </a:solidFill>
              </a:rPr>
              <a:t>Industries affected by the Industrial Revolution </a:t>
            </a:r>
          </a:p>
        </p:txBody>
      </p:sp>
      <p:sp>
        <p:nvSpPr>
          <p:cNvPr id="3" name="Content Placeholder 2">
            <a:extLst>
              <a:ext uri="{FF2B5EF4-FFF2-40B4-BE49-F238E27FC236}">
                <a16:creationId xmlns:a16="http://schemas.microsoft.com/office/drawing/2014/main" id="{A3E88F89-EA4A-41AC-9816-F269747A2E41}"/>
              </a:ext>
            </a:extLst>
          </p:cNvPr>
          <p:cNvSpPr>
            <a:spLocks noGrp="1"/>
          </p:cNvSpPr>
          <p:nvPr>
            <p:ph sz="half" idx="1"/>
          </p:nvPr>
        </p:nvSpPr>
        <p:spPr>
          <a:xfrm>
            <a:off x="795130" y="1033670"/>
            <a:ext cx="5883966" cy="5731563"/>
          </a:xfrm>
        </p:spPr>
        <p:txBody>
          <a:bodyPr>
            <a:normAutofit fontScale="92500" lnSpcReduction="20000"/>
          </a:bodyPr>
          <a:lstStyle/>
          <a:p>
            <a:r>
              <a:rPr lang="en-US" b="1" u="sng" dirty="0">
                <a:solidFill>
                  <a:srgbClr val="006600"/>
                </a:solidFill>
              </a:rPr>
              <a:t>Iron</a:t>
            </a:r>
            <a:r>
              <a:rPr lang="en-US" b="1" dirty="0">
                <a:solidFill>
                  <a:srgbClr val="006600"/>
                </a:solidFill>
              </a:rPr>
              <a:t>: Iron had been known for centuries but was difficult to produce because ovens had to be constantly heated which was difficult before steam engines</a:t>
            </a:r>
          </a:p>
          <a:p>
            <a:r>
              <a:rPr lang="en-US" b="1" u="sng" dirty="0">
                <a:solidFill>
                  <a:srgbClr val="002060"/>
                </a:solidFill>
              </a:rPr>
              <a:t>Transportation</a:t>
            </a:r>
            <a:r>
              <a:rPr lang="en-US" b="1" dirty="0">
                <a:solidFill>
                  <a:srgbClr val="002060"/>
                </a:solidFill>
              </a:rPr>
              <a:t>: First canals and then railroads(iron horses) enabled factories to attract large numbers of workers, bring in bulky raw material such as iron ore and coal and ship finished goods to consumers</a:t>
            </a:r>
          </a:p>
          <a:p>
            <a:r>
              <a:rPr lang="en-US" b="1" u="sng" dirty="0">
                <a:solidFill>
                  <a:srgbClr val="660066"/>
                </a:solidFill>
              </a:rPr>
              <a:t>Textiles</a:t>
            </a:r>
            <a:r>
              <a:rPr lang="en-US" b="1" dirty="0">
                <a:solidFill>
                  <a:srgbClr val="660066"/>
                </a:solidFill>
              </a:rPr>
              <a:t>: production was transformed from a cottage industry to a concentrated factory system which began with Richard Arkwright who invented machines to untangle cotton prior to spinning</a:t>
            </a:r>
          </a:p>
          <a:p>
            <a:r>
              <a:rPr lang="en-US" b="1" u="sng" dirty="0">
                <a:solidFill>
                  <a:srgbClr val="0033CC"/>
                </a:solidFill>
              </a:rPr>
              <a:t>Chemicals</a:t>
            </a:r>
            <a:r>
              <a:rPr lang="en-US" b="1" dirty="0">
                <a:solidFill>
                  <a:srgbClr val="0033CC"/>
                </a:solidFill>
              </a:rPr>
              <a:t>: were created to bleach and dye cloth using sulfuric acid combined with various metals</a:t>
            </a:r>
          </a:p>
          <a:p>
            <a:r>
              <a:rPr lang="en-US" b="1" u="sng" dirty="0">
                <a:solidFill>
                  <a:srgbClr val="CC0099"/>
                </a:solidFill>
              </a:rPr>
              <a:t>Food processing</a:t>
            </a:r>
            <a:r>
              <a:rPr lang="en-US" dirty="0">
                <a:solidFill>
                  <a:srgbClr val="CC0099"/>
                </a:solidFill>
              </a:rPr>
              <a:t>: </a:t>
            </a:r>
            <a:r>
              <a:rPr lang="en-US" b="1" dirty="0">
                <a:solidFill>
                  <a:srgbClr val="CC0099"/>
                </a:solidFill>
              </a:rPr>
              <a:t>in 1810 Nicolas </a:t>
            </a:r>
            <a:r>
              <a:rPr lang="en-US" b="1" dirty="0" err="1">
                <a:solidFill>
                  <a:srgbClr val="CC0099"/>
                </a:solidFill>
              </a:rPr>
              <a:t>Appert</a:t>
            </a:r>
            <a:r>
              <a:rPr lang="en-US" b="1" dirty="0">
                <a:solidFill>
                  <a:srgbClr val="CC0099"/>
                </a:solidFill>
              </a:rPr>
              <a:t> started canning food in glass bottles which was essential to feed the factory workers</a:t>
            </a:r>
          </a:p>
          <a:p>
            <a:r>
              <a:rPr lang="en-US" b="1" u="sng" dirty="0">
                <a:solidFill>
                  <a:srgbClr val="0033CC"/>
                </a:solidFill>
              </a:rPr>
              <a:t>The assembly line </a:t>
            </a:r>
            <a:r>
              <a:rPr lang="en-US" b="1" dirty="0">
                <a:solidFill>
                  <a:srgbClr val="0033CC"/>
                </a:solidFill>
              </a:rPr>
              <a:t>perfected by Henry Ford where one person does one thing as the cars move through the factory</a:t>
            </a:r>
          </a:p>
          <a:p>
            <a:r>
              <a:rPr lang="en-US" b="1" dirty="0">
                <a:solidFill>
                  <a:srgbClr val="0033CC"/>
                </a:solidFill>
              </a:rPr>
              <a:t>Finance: capitalism</a:t>
            </a:r>
          </a:p>
          <a:p>
            <a:endParaRPr lang="en-US" dirty="0"/>
          </a:p>
        </p:txBody>
      </p:sp>
      <p:pic>
        <p:nvPicPr>
          <p:cNvPr id="6" name="Content Placeholder 5">
            <a:extLst>
              <a:ext uri="{FF2B5EF4-FFF2-40B4-BE49-F238E27FC236}">
                <a16:creationId xmlns:a16="http://schemas.microsoft.com/office/drawing/2014/main" id="{111901AF-C3B4-4E80-8E93-C115CBFD46E3}"/>
              </a:ext>
            </a:extLst>
          </p:cNvPr>
          <p:cNvPicPr>
            <a:picLocks noGrp="1" noChangeAspect="1"/>
          </p:cNvPicPr>
          <p:nvPr>
            <p:ph sz="half" idx="2"/>
          </p:nvPr>
        </p:nvPicPr>
        <p:blipFill>
          <a:blip r:embed="rId2"/>
          <a:stretch>
            <a:fillRect/>
          </a:stretch>
        </p:blipFill>
        <p:spPr>
          <a:xfrm>
            <a:off x="6811618" y="1033670"/>
            <a:ext cx="5380382" cy="5731563"/>
          </a:xfrm>
        </p:spPr>
      </p:pic>
    </p:spTree>
    <p:extLst>
      <p:ext uri="{BB962C8B-B14F-4D97-AF65-F5344CB8AC3E}">
        <p14:creationId xmlns:p14="http://schemas.microsoft.com/office/powerpoint/2010/main" val="31682519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F44C-00F9-4A11-B297-CAFD03F2C89E}"/>
              </a:ext>
            </a:extLst>
          </p:cNvPr>
          <p:cNvSpPr>
            <a:spLocks noGrp="1"/>
          </p:cNvSpPr>
          <p:nvPr>
            <p:ph type="title"/>
          </p:nvPr>
        </p:nvSpPr>
        <p:spPr>
          <a:xfrm>
            <a:off x="728870" y="0"/>
            <a:ext cx="11463130" cy="1179443"/>
          </a:xfrm>
        </p:spPr>
        <p:txBody>
          <a:bodyPr>
            <a:normAutofit fontScale="90000"/>
          </a:bodyPr>
          <a:lstStyle/>
          <a:p>
            <a:r>
              <a:rPr lang="en-US" sz="3100" b="1" u="sng" dirty="0">
                <a:solidFill>
                  <a:srgbClr val="C00000"/>
                </a:solidFill>
              </a:rPr>
              <a:t>Right To Work States </a:t>
            </a:r>
            <a:r>
              <a:rPr lang="en-US" sz="2700" dirty="0"/>
              <a:t>State right to work laws essentially requires unionized workplaces to become "open shops". Open shops must allow employees to work, whether or not they join the associated unions or pay regular dues.</a:t>
            </a:r>
            <a:endParaRPr lang="en-US" sz="2700" b="1" u="sng" dirty="0">
              <a:solidFill>
                <a:srgbClr val="C00000"/>
              </a:solidFill>
            </a:endParaRPr>
          </a:p>
        </p:txBody>
      </p:sp>
      <p:pic>
        <p:nvPicPr>
          <p:cNvPr id="8" name="Content Placeholder 7">
            <a:extLst>
              <a:ext uri="{FF2B5EF4-FFF2-40B4-BE49-F238E27FC236}">
                <a16:creationId xmlns:a16="http://schemas.microsoft.com/office/drawing/2014/main" id="{7AD2BAED-762E-4D45-BE76-20FB446F3654}"/>
              </a:ext>
            </a:extLst>
          </p:cNvPr>
          <p:cNvPicPr>
            <a:picLocks noGrp="1" noChangeAspect="1"/>
          </p:cNvPicPr>
          <p:nvPr>
            <p:ph sz="half" idx="1"/>
          </p:nvPr>
        </p:nvPicPr>
        <p:blipFill>
          <a:blip r:embed="rId2"/>
          <a:stretch>
            <a:fillRect/>
          </a:stretch>
        </p:blipFill>
        <p:spPr>
          <a:xfrm>
            <a:off x="926306" y="1396552"/>
            <a:ext cx="5646772" cy="5461447"/>
          </a:xfrm>
        </p:spPr>
      </p:pic>
      <p:pic>
        <p:nvPicPr>
          <p:cNvPr id="6" name="Content Placeholder 5">
            <a:extLst>
              <a:ext uri="{FF2B5EF4-FFF2-40B4-BE49-F238E27FC236}">
                <a16:creationId xmlns:a16="http://schemas.microsoft.com/office/drawing/2014/main" id="{361E893C-6657-48DD-BEA0-BC8B851CBE2B}"/>
              </a:ext>
            </a:extLst>
          </p:cNvPr>
          <p:cNvPicPr>
            <a:picLocks noGrp="1" noChangeAspect="1"/>
          </p:cNvPicPr>
          <p:nvPr>
            <p:ph sz="half" idx="2"/>
          </p:nvPr>
        </p:nvPicPr>
        <p:blipFill>
          <a:blip r:embed="rId3"/>
          <a:stretch>
            <a:fillRect/>
          </a:stretch>
        </p:blipFill>
        <p:spPr>
          <a:xfrm>
            <a:off x="6705600" y="1396552"/>
            <a:ext cx="5486400" cy="5355431"/>
          </a:xfrm>
        </p:spPr>
      </p:pic>
    </p:spTree>
    <p:extLst>
      <p:ext uri="{BB962C8B-B14F-4D97-AF65-F5344CB8AC3E}">
        <p14:creationId xmlns:p14="http://schemas.microsoft.com/office/powerpoint/2010/main" val="30317612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9210"/>
            <a:ext cx="9601200" cy="901390"/>
          </a:xfrm>
        </p:spPr>
        <p:txBody>
          <a:bodyPr/>
          <a:lstStyle/>
          <a:p>
            <a:r>
              <a:rPr lang="en-US" b="1" u="sng" dirty="0">
                <a:solidFill>
                  <a:srgbClr val="C00000"/>
                </a:solidFill>
              </a:rPr>
              <a:t>Transnational Corporations (TNC’s)</a:t>
            </a:r>
          </a:p>
        </p:txBody>
      </p:sp>
      <p:sp>
        <p:nvSpPr>
          <p:cNvPr id="3" name="Content Placeholder 2"/>
          <p:cNvSpPr>
            <a:spLocks noGrp="1"/>
          </p:cNvSpPr>
          <p:nvPr>
            <p:ph sz="half" idx="1"/>
          </p:nvPr>
        </p:nvSpPr>
        <p:spPr>
          <a:xfrm>
            <a:off x="769433" y="1166191"/>
            <a:ext cx="5667375" cy="5602599"/>
          </a:xfrm>
        </p:spPr>
        <p:txBody>
          <a:bodyPr>
            <a:normAutofit/>
          </a:bodyPr>
          <a:lstStyle/>
          <a:p>
            <a:r>
              <a:rPr lang="en-US" b="1" dirty="0">
                <a:solidFill>
                  <a:srgbClr val="002060"/>
                </a:solidFill>
              </a:rPr>
              <a:t>Transnational Corporations are companies that have offices or divisions across the globe. The purpose behind them is to reduce transportation costs of products and people</a:t>
            </a:r>
          </a:p>
          <a:p>
            <a:r>
              <a:rPr lang="en-US" b="1" dirty="0">
                <a:solidFill>
                  <a:srgbClr val="C00000"/>
                </a:solidFill>
              </a:rPr>
              <a:t>They have unusually large workforces, necessary because of their global reach and volume, The majority of these employees are well educated</a:t>
            </a:r>
          </a:p>
          <a:p>
            <a:r>
              <a:rPr lang="en-US" b="1" dirty="0">
                <a:solidFill>
                  <a:srgbClr val="002060"/>
                </a:solidFill>
              </a:rPr>
              <a:t>As they receive promotions they may be forced to move across the planet</a:t>
            </a:r>
          </a:p>
          <a:p>
            <a:r>
              <a:rPr lang="en-US" b="1" dirty="0">
                <a:solidFill>
                  <a:srgbClr val="C00000"/>
                </a:solidFill>
              </a:rPr>
              <a:t>Honda is a transnational corporation. You can go almost anywhere in the world and buy a Honda product</a:t>
            </a:r>
          </a:p>
          <a:p>
            <a:r>
              <a:rPr lang="en-US" b="1" dirty="0">
                <a:solidFill>
                  <a:srgbClr val="002060"/>
                </a:solidFill>
              </a:rPr>
              <a:t>General Electric is one of the largest TNC”s</a:t>
            </a:r>
          </a:p>
        </p:txBody>
      </p:sp>
      <p:pic>
        <p:nvPicPr>
          <p:cNvPr id="6" name="Content Placeholder 5">
            <a:extLst>
              <a:ext uri="{FF2B5EF4-FFF2-40B4-BE49-F238E27FC236}">
                <a16:creationId xmlns:a16="http://schemas.microsoft.com/office/drawing/2014/main" id="{42E5B879-EFB9-443D-816C-9244F8FC11A7}"/>
              </a:ext>
            </a:extLst>
          </p:cNvPr>
          <p:cNvPicPr>
            <a:picLocks noGrp="1" noChangeAspect="1"/>
          </p:cNvPicPr>
          <p:nvPr>
            <p:ph sz="half" idx="2"/>
          </p:nvPr>
        </p:nvPicPr>
        <p:blipFill>
          <a:blip r:embed="rId2"/>
          <a:stretch>
            <a:fillRect/>
          </a:stretch>
        </p:blipFill>
        <p:spPr>
          <a:xfrm>
            <a:off x="6524625" y="990600"/>
            <a:ext cx="5667375" cy="5602599"/>
          </a:xfrm>
        </p:spPr>
      </p:pic>
    </p:spTree>
    <p:extLst>
      <p:ext uri="{BB962C8B-B14F-4D97-AF65-F5344CB8AC3E}">
        <p14:creationId xmlns:p14="http://schemas.microsoft.com/office/powerpoint/2010/main" val="21088508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277E3-455F-4CEC-B4CA-7685582BCD5C}"/>
              </a:ext>
            </a:extLst>
          </p:cNvPr>
          <p:cNvSpPr>
            <a:spLocks noGrp="1"/>
          </p:cNvSpPr>
          <p:nvPr>
            <p:ph type="title"/>
          </p:nvPr>
        </p:nvSpPr>
        <p:spPr>
          <a:xfrm>
            <a:off x="821635" y="106017"/>
            <a:ext cx="5565913" cy="884583"/>
          </a:xfrm>
        </p:spPr>
        <p:txBody>
          <a:bodyPr/>
          <a:lstStyle/>
          <a:p>
            <a:r>
              <a:rPr lang="en-US" b="1" u="sng" dirty="0">
                <a:solidFill>
                  <a:srgbClr val="FF0066"/>
                </a:solidFill>
              </a:rPr>
              <a:t>Sustainability Issues</a:t>
            </a:r>
          </a:p>
        </p:txBody>
      </p:sp>
      <p:sp>
        <p:nvSpPr>
          <p:cNvPr id="3" name="Content Placeholder 2">
            <a:extLst>
              <a:ext uri="{FF2B5EF4-FFF2-40B4-BE49-F238E27FC236}">
                <a16:creationId xmlns:a16="http://schemas.microsoft.com/office/drawing/2014/main" id="{8562E1A4-188E-4880-B677-D5DFB6FC4012}"/>
              </a:ext>
            </a:extLst>
          </p:cNvPr>
          <p:cNvSpPr>
            <a:spLocks noGrp="1"/>
          </p:cNvSpPr>
          <p:nvPr>
            <p:ph sz="half" idx="1"/>
          </p:nvPr>
        </p:nvSpPr>
        <p:spPr>
          <a:xfrm>
            <a:off x="821635" y="990600"/>
            <a:ext cx="5565913" cy="5761383"/>
          </a:xfrm>
        </p:spPr>
        <p:txBody>
          <a:bodyPr>
            <a:normAutofit lnSpcReduction="10000"/>
          </a:bodyPr>
          <a:lstStyle/>
          <a:p>
            <a:r>
              <a:rPr lang="en-US" b="1" dirty="0">
                <a:solidFill>
                  <a:srgbClr val="0070C0"/>
                </a:solidFill>
              </a:rPr>
              <a:t>sustainable development is development that meets the needs of the present without compromising the ability of future generations to meet their own needs</a:t>
            </a:r>
          </a:p>
          <a:p>
            <a:r>
              <a:rPr lang="en-US" b="1" dirty="0">
                <a:solidFill>
                  <a:srgbClr val="006600"/>
                </a:solidFill>
              </a:rPr>
              <a:t>Sustainability addresses issues of…</a:t>
            </a:r>
          </a:p>
          <a:p>
            <a:r>
              <a:rPr lang="en-US" b="1" dirty="0"/>
              <a:t> </a:t>
            </a:r>
            <a:r>
              <a:rPr lang="en-US" b="1" dirty="0">
                <a:solidFill>
                  <a:srgbClr val="0070C0"/>
                </a:solidFill>
              </a:rPr>
              <a:t>natural resource depletion, mass consumption costs, pollution, climate change, human health, and social &amp; economic equity </a:t>
            </a:r>
          </a:p>
          <a:p>
            <a:r>
              <a:rPr lang="en-US" b="1" dirty="0">
                <a:solidFill>
                  <a:srgbClr val="006600"/>
                </a:solidFill>
              </a:rPr>
              <a:t>In industry and agriculture, more women are taking on responsibilities in the workforce</a:t>
            </a:r>
            <a:r>
              <a:rPr lang="en-US" b="1" dirty="0"/>
              <a:t>. </a:t>
            </a:r>
          </a:p>
          <a:p>
            <a:r>
              <a:rPr lang="en-US" b="1" dirty="0">
                <a:solidFill>
                  <a:srgbClr val="0070C0"/>
                </a:solidFill>
              </a:rPr>
              <a:t>the challenge = laws that protect them and treat them equally </a:t>
            </a:r>
          </a:p>
          <a:p>
            <a:pPr marL="0" indent="0">
              <a:buNone/>
            </a:pPr>
            <a:r>
              <a:rPr lang="en-US" b="1" dirty="0"/>
              <a:t>■ </a:t>
            </a:r>
            <a:r>
              <a:rPr lang="en-US" b="1" dirty="0">
                <a:solidFill>
                  <a:srgbClr val="FF0066"/>
                </a:solidFill>
              </a:rPr>
              <a:t>Ecotourism</a:t>
            </a:r>
            <a:r>
              <a:rPr lang="en-US" b="1" dirty="0">
                <a:solidFill>
                  <a:srgbClr val="006600"/>
                </a:solidFill>
              </a:rPr>
              <a:t> - A form of tourism pursued by many ecologically concerned people, who visit regions with pristine ecosystems without damaging the economic system, intended as a low-impact and often small scale alternative to standard commercial mass tourism</a:t>
            </a:r>
          </a:p>
        </p:txBody>
      </p:sp>
      <p:pic>
        <p:nvPicPr>
          <p:cNvPr id="6" name="Content Placeholder 5">
            <a:extLst>
              <a:ext uri="{FF2B5EF4-FFF2-40B4-BE49-F238E27FC236}">
                <a16:creationId xmlns:a16="http://schemas.microsoft.com/office/drawing/2014/main" id="{1F837065-FECC-47AC-9957-6ED0565775A4}"/>
              </a:ext>
            </a:extLst>
          </p:cNvPr>
          <p:cNvPicPr>
            <a:picLocks noGrp="1" noChangeAspect="1"/>
          </p:cNvPicPr>
          <p:nvPr>
            <p:ph sz="half" idx="2"/>
          </p:nvPr>
        </p:nvPicPr>
        <p:blipFill>
          <a:blip r:embed="rId2"/>
          <a:stretch>
            <a:fillRect/>
          </a:stretch>
        </p:blipFill>
        <p:spPr>
          <a:xfrm>
            <a:off x="6524625" y="208588"/>
            <a:ext cx="5565913" cy="6444003"/>
          </a:xfrm>
        </p:spPr>
      </p:pic>
    </p:spTree>
    <p:extLst>
      <p:ext uri="{BB962C8B-B14F-4D97-AF65-F5344CB8AC3E}">
        <p14:creationId xmlns:p14="http://schemas.microsoft.com/office/powerpoint/2010/main" val="25702641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55D8-6B6E-4306-93C1-9AF90273DB6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E82241D-3D3A-48E9-AC90-F3BD6F7B5E29}"/>
              </a:ext>
            </a:extLst>
          </p:cNvPr>
          <p:cNvPicPr>
            <a:picLocks noGrp="1" noChangeAspect="1"/>
          </p:cNvPicPr>
          <p:nvPr>
            <p:ph idx="1"/>
          </p:nvPr>
        </p:nvPicPr>
        <p:blipFill>
          <a:blip r:embed="rId2"/>
          <a:stretch>
            <a:fillRect/>
          </a:stretch>
        </p:blipFill>
        <p:spPr>
          <a:xfrm>
            <a:off x="874643" y="0"/>
            <a:ext cx="11317357" cy="6858000"/>
          </a:xfrm>
        </p:spPr>
      </p:pic>
    </p:spTree>
    <p:extLst>
      <p:ext uri="{BB962C8B-B14F-4D97-AF65-F5344CB8AC3E}">
        <p14:creationId xmlns:p14="http://schemas.microsoft.com/office/powerpoint/2010/main" val="1289694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C9C8-3E7A-4D6C-A51E-8FA901E89774}"/>
              </a:ext>
            </a:extLst>
          </p:cNvPr>
          <p:cNvSpPr>
            <a:spLocks noGrp="1"/>
          </p:cNvSpPr>
          <p:nvPr>
            <p:ph type="title"/>
          </p:nvPr>
        </p:nvSpPr>
        <p:spPr>
          <a:xfrm>
            <a:off x="848139" y="76200"/>
            <a:ext cx="11224591" cy="1103243"/>
          </a:xfrm>
        </p:spPr>
        <p:txBody>
          <a:bodyPr>
            <a:normAutofit/>
          </a:bodyPr>
          <a:lstStyle/>
          <a:p>
            <a:r>
              <a:rPr lang="en-US" sz="3600" dirty="0"/>
              <a:t>Fossil fuels aren’t distributed evenly. Coal, Petroleum an natural gas all formed millions of years ago</a:t>
            </a:r>
          </a:p>
        </p:txBody>
      </p:sp>
      <p:pic>
        <p:nvPicPr>
          <p:cNvPr id="5" name="Content Placeholder 4">
            <a:extLst>
              <a:ext uri="{FF2B5EF4-FFF2-40B4-BE49-F238E27FC236}">
                <a16:creationId xmlns:a16="http://schemas.microsoft.com/office/drawing/2014/main" id="{166B7005-673F-494A-BDDA-54D5E7D1FD45}"/>
              </a:ext>
            </a:extLst>
          </p:cNvPr>
          <p:cNvPicPr>
            <a:picLocks noGrp="1" noChangeAspect="1"/>
          </p:cNvPicPr>
          <p:nvPr>
            <p:ph idx="1"/>
          </p:nvPr>
        </p:nvPicPr>
        <p:blipFill>
          <a:blip r:embed="rId2"/>
          <a:stretch>
            <a:fillRect/>
          </a:stretch>
        </p:blipFill>
        <p:spPr>
          <a:xfrm>
            <a:off x="848139" y="1417982"/>
            <a:ext cx="11224591" cy="5363817"/>
          </a:xfrm>
        </p:spPr>
      </p:pic>
    </p:spTree>
    <p:extLst>
      <p:ext uri="{BB962C8B-B14F-4D97-AF65-F5344CB8AC3E}">
        <p14:creationId xmlns:p14="http://schemas.microsoft.com/office/powerpoint/2010/main" val="2476547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B296-8E8D-4306-B4FE-6460A4BE1F57}"/>
              </a:ext>
            </a:extLst>
          </p:cNvPr>
          <p:cNvSpPr>
            <a:spLocks noGrp="1"/>
          </p:cNvSpPr>
          <p:nvPr>
            <p:ph type="title"/>
          </p:nvPr>
        </p:nvSpPr>
        <p:spPr>
          <a:xfrm>
            <a:off x="821635" y="0"/>
            <a:ext cx="11370365" cy="993913"/>
          </a:xfrm>
        </p:spPr>
        <p:txBody>
          <a:bodyPr>
            <a:normAutofit fontScale="90000"/>
          </a:bodyPr>
          <a:lstStyle/>
          <a:p>
            <a:r>
              <a:rPr lang="en-US" sz="3200" dirty="0">
                <a:solidFill>
                  <a:srgbClr val="002060"/>
                </a:solidFill>
              </a:rPr>
              <a:t>Industries depend on available and abundant low cost energy. Demand for energy comes from four principal types of consumption in the US</a:t>
            </a:r>
          </a:p>
        </p:txBody>
      </p:sp>
      <p:sp>
        <p:nvSpPr>
          <p:cNvPr id="3" name="Content Placeholder 2">
            <a:extLst>
              <a:ext uri="{FF2B5EF4-FFF2-40B4-BE49-F238E27FC236}">
                <a16:creationId xmlns:a16="http://schemas.microsoft.com/office/drawing/2014/main" id="{6780BB61-8BA9-4A8C-A2C3-97FDCB8BD9EA}"/>
              </a:ext>
            </a:extLst>
          </p:cNvPr>
          <p:cNvSpPr>
            <a:spLocks noGrp="1"/>
          </p:cNvSpPr>
          <p:nvPr>
            <p:ph sz="half" idx="1"/>
          </p:nvPr>
        </p:nvSpPr>
        <p:spPr>
          <a:xfrm>
            <a:off x="728870" y="1192696"/>
            <a:ext cx="6202017" cy="5830956"/>
          </a:xfrm>
        </p:spPr>
        <p:txBody>
          <a:bodyPr>
            <a:normAutofit/>
          </a:bodyPr>
          <a:lstStyle/>
          <a:p>
            <a:r>
              <a:rPr lang="en-US" sz="2400" b="1" u="sng" dirty="0">
                <a:solidFill>
                  <a:srgbClr val="C00000"/>
                </a:solidFill>
              </a:rPr>
              <a:t>Industries</a:t>
            </a:r>
            <a:r>
              <a:rPr lang="en-US" sz="2400" b="1" dirty="0">
                <a:solidFill>
                  <a:srgbClr val="C00000"/>
                </a:solidFill>
              </a:rPr>
              <a:t>: Factories use about 40% natural gas and 30% coal and petroleum.  Most natural gas and petroleum burned directly while coal is consumed through electricity</a:t>
            </a:r>
          </a:p>
          <a:p>
            <a:r>
              <a:rPr lang="en-US" sz="2400" b="1" u="sng" dirty="0">
                <a:solidFill>
                  <a:srgbClr val="FFC000"/>
                </a:solidFill>
              </a:rPr>
              <a:t>Transportation</a:t>
            </a:r>
            <a:r>
              <a:rPr lang="en-US" sz="2400" b="1" dirty="0">
                <a:solidFill>
                  <a:srgbClr val="FFC000"/>
                </a:solidFill>
              </a:rPr>
              <a:t>: almost all transportation systems run on petroleum products</a:t>
            </a:r>
          </a:p>
          <a:p>
            <a:r>
              <a:rPr lang="en-US" sz="2400" b="1" u="sng" dirty="0">
                <a:solidFill>
                  <a:srgbClr val="006600"/>
                </a:solidFill>
              </a:rPr>
              <a:t>Homes</a:t>
            </a:r>
            <a:r>
              <a:rPr lang="en-US" sz="2400" b="1" dirty="0">
                <a:solidFill>
                  <a:srgbClr val="006600"/>
                </a:solidFill>
              </a:rPr>
              <a:t>: natural gas and coal provide roughly equal shares of home needs. Natural gas is the principal source of home heating and air conditioning whereas electracy generated primarily from coal is the principal source of electricity </a:t>
            </a:r>
          </a:p>
          <a:p>
            <a:r>
              <a:rPr lang="en-US" sz="2400" b="1" u="sng" dirty="0">
                <a:solidFill>
                  <a:srgbClr val="3366FF"/>
                </a:solidFill>
              </a:rPr>
              <a:t>Commercial</a:t>
            </a:r>
            <a:r>
              <a:rPr lang="en-US" sz="2400" b="1" dirty="0">
                <a:solidFill>
                  <a:srgbClr val="3366FF"/>
                </a:solidFill>
              </a:rPr>
              <a:t>: Stores and offices have uses and sources similar to those for homes</a:t>
            </a:r>
          </a:p>
        </p:txBody>
      </p:sp>
      <p:pic>
        <p:nvPicPr>
          <p:cNvPr id="9" name="Content Placeholder 8">
            <a:extLst>
              <a:ext uri="{FF2B5EF4-FFF2-40B4-BE49-F238E27FC236}">
                <a16:creationId xmlns:a16="http://schemas.microsoft.com/office/drawing/2014/main" id="{1792B13E-7B0A-419B-AE7F-6A32D5C3350D}"/>
              </a:ext>
            </a:extLst>
          </p:cNvPr>
          <p:cNvPicPr>
            <a:picLocks noGrp="1" noChangeAspect="1"/>
          </p:cNvPicPr>
          <p:nvPr>
            <p:ph sz="half" idx="2"/>
          </p:nvPr>
        </p:nvPicPr>
        <p:blipFill>
          <a:blip r:embed="rId2"/>
          <a:stretch>
            <a:fillRect/>
          </a:stretch>
        </p:blipFill>
        <p:spPr>
          <a:xfrm>
            <a:off x="7072312" y="1192696"/>
            <a:ext cx="5119688" cy="5565913"/>
          </a:xfrm>
        </p:spPr>
      </p:pic>
    </p:spTree>
    <p:extLst>
      <p:ext uri="{BB962C8B-B14F-4D97-AF65-F5344CB8AC3E}">
        <p14:creationId xmlns:p14="http://schemas.microsoft.com/office/powerpoint/2010/main" val="2878181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0B6A-AE66-4276-9ECB-37C779023000}"/>
              </a:ext>
            </a:extLst>
          </p:cNvPr>
          <p:cNvSpPr>
            <a:spLocks noGrp="1"/>
          </p:cNvSpPr>
          <p:nvPr>
            <p:ph type="title"/>
          </p:nvPr>
        </p:nvSpPr>
        <p:spPr>
          <a:xfrm>
            <a:off x="755374" y="0"/>
            <a:ext cx="11436626" cy="1245704"/>
          </a:xfrm>
        </p:spPr>
        <p:txBody>
          <a:bodyPr>
            <a:normAutofit fontScale="90000"/>
          </a:bodyPr>
          <a:lstStyle/>
          <a:p>
            <a:r>
              <a:rPr lang="en-US" b="1" i="1" u="sng" dirty="0">
                <a:solidFill>
                  <a:srgbClr val="C00000"/>
                </a:solidFill>
              </a:rPr>
              <a:t>Fossil fuels</a:t>
            </a:r>
            <a:r>
              <a:rPr lang="en-US" dirty="0">
                <a:solidFill>
                  <a:schemeClr val="tx1"/>
                </a:solidFill>
              </a:rPr>
              <a:t>: Manufacturing depends on the availability to abundant low cost energy.</a:t>
            </a:r>
          </a:p>
        </p:txBody>
      </p:sp>
      <p:sp>
        <p:nvSpPr>
          <p:cNvPr id="3" name="Content Placeholder 2">
            <a:extLst>
              <a:ext uri="{FF2B5EF4-FFF2-40B4-BE49-F238E27FC236}">
                <a16:creationId xmlns:a16="http://schemas.microsoft.com/office/drawing/2014/main" id="{3701C6DE-52B0-417B-9BCF-4138ABDB7FFF}"/>
              </a:ext>
            </a:extLst>
          </p:cNvPr>
          <p:cNvSpPr>
            <a:spLocks noGrp="1"/>
          </p:cNvSpPr>
          <p:nvPr>
            <p:ph sz="half" idx="1"/>
          </p:nvPr>
        </p:nvSpPr>
        <p:spPr>
          <a:xfrm>
            <a:off x="755374" y="1484243"/>
            <a:ext cx="5064012" cy="5373757"/>
          </a:xfrm>
        </p:spPr>
        <p:txBody>
          <a:bodyPr>
            <a:normAutofit lnSpcReduction="10000"/>
          </a:bodyPr>
          <a:lstStyle/>
          <a:p>
            <a:r>
              <a:rPr lang="en-US" b="1" dirty="0">
                <a:solidFill>
                  <a:srgbClr val="009900"/>
                </a:solidFill>
              </a:rPr>
              <a:t>Developed countries use large quantities of energy to run factories, </a:t>
            </a:r>
          </a:p>
          <a:p>
            <a:r>
              <a:rPr lang="en-US" b="1" dirty="0">
                <a:solidFill>
                  <a:srgbClr val="006666"/>
                </a:solidFill>
              </a:rPr>
              <a:t>Historically, people relied primarily on animate power which is power supplied by animals or by people this was supplemented by biomass fuel (wood, plant materiel, and animal wasted) burned directly or converted to charcoal</a:t>
            </a:r>
          </a:p>
          <a:p>
            <a:r>
              <a:rPr lang="en-US" b="1" dirty="0">
                <a:solidFill>
                  <a:srgbClr val="009900"/>
                </a:solidFill>
              </a:rPr>
              <a:t>During the pas 200 years developed countries have concerted primarily to energy from fossil fuels or energy formed from residue of plants and animals buried millions of years ago</a:t>
            </a:r>
            <a:r>
              <a:rPr lang="en-US" dirty="0">
                <a:solidFill>
                  <a:srgbClr val="009900"/>
                </a:solidFill>
              </a:rPr>
              <a:t>.</a:t>
            </a:r>
          </a:p>
          <a:p>
            <a:endParaRPr lang="en-US" dirty="0"/>
          </a:p>
        </p:txBody>
      </p:sp>
      <p:sp>
        <p:nvSpPr>
          <p:cNvPr id="4" name="Content Placeholder 3">
            <a:extLst>
              <a:ext uri="{FF2B5EF4-FFF2-40B4-BE49-F238E27FC236}">
                <a16:creationId xmlns:a16="http://schemas.microsoft.com/office/drawing/2014/main" id="{4138BD46-AA20-4059-90C1-894911480612}"/>
              </a:ext>
            </a:extLst>
          </p:cNvPr>
          <p:cNvSpPr>
            <a:spLocks noGrp="1"/>
          </p:cNvSpPr>
          <p:nvPr>
            <p:ph sz="half" idx="2"/>
          </p:nvPr>
        </p:nvSpPr>
        <p:spPr>
          <a:xfrm>
            <a:off x="6525402" y="1484243"/>
            <a:ext cx="5547327" cy="5274366"/>
          </a:xfrm>
        </p:spPr>
        <p:txBody>
          <a:bodyPr>
            <a:normAutofit lnSpcReduction="10000"/>
          </a:bodyPr>
          <a:lstStyle/>
          <a:p>
            <a:r>
              <a:rPr lang="en-US" b="1" u="sng" dirty="0">
                <a:solidFill>
                  <a:srgbClr val="002060"/>
                </a:solidFill>
              </a:rPr>
              <a:t>Coal</a:t>
            </a:r>
            <a:r>
              <a:rPr lang="en-US" b="1" dirty="0">
                <a:solidFill>
                  <a:srgbClr val="002060"/>
                </a:solidFill>
              </a:rPr>
              <a:t>: coal supplanted wood as the lead source in North America and Europe</a:t>
            </a:r>
          </a:p>
          <a:p>
            <a:r>
              <a:rPr lang="en-US" b="1" u="sng" dirty="0">
                <a:solidFill>
                  <a:srgbClr val="006600"/>
                </a:solidFill>
              </a:rPr>
              <a:t>Petroleum</a:t>
            </a:r>
            <a:r>
              <a:rPr lang="en-US" b="1" dirty="0">
                <a:solidFill>
                  <a:srgbClr val="006600"/>
                </a:solidFill>
              </a:rPr>
              <a:t>: first pumped in 1859, petroleum did not become an important source of energy until the diffusion of motor vehicles in the 20</a:t>
            </a:r>
            <a:r>
              <a:rPr lang="en-US" b="1" baseline="30000" dirty="0">
                <a:solidFill>
                  <a:srgbClr val="006600"/>
                </a:solidFill>
              </a:rPr>
              <a:t>th</a:t>
            </a:r>
            <a:r>
              <a:rPr lang="en-US" b="1" dirty="0">
                <a:solidFill>
                  <a:srgbClr val="006600"/>
                </a:solidFill>
              </a:rPr>
              <a:t> century</a:t>
            </a:r>
          </a:p>
          <a:p>
            <a:r>
              <a:rPr lang="en-US" b="1" u="sng" dirty="0">
                <a:solidFill>
                  <a:srgbClr val="002060"/>
                </a:solidFill>
              </a:rPr>
              <a:t>Natural Gas</a:t>
            </a:r>
            <a:r>
              <a:rPr lang="en-US" b="1" dirty="0">
                <a:solidFill>
                  <a:srgbClr val="002060"/>
                </a:solidFill>
              </a:rPr>
              <a:t>: Originally burned off as a waste product of petroleum drilling, but is now used to heat homes and produce electricity</a:t>
            </a:r>
          </a:p>
          <a:p>
            <a:endParaRPr lang="en-US" b="1" dirty="0"/>
          </a:p>
          <a:p>
            <a:r>
              <a:rPr lang="en-US" b="1" u="sng" dirty="0">
                <a:solidFill>
                  <a:srgbClr val="660066"/>
                </a:solidFill>
              </a:rPr>
              <a:t>Renewable resources</a:t>
            </a:r>
            <a:r>
              <a:rPr lang="en-US" b="1" dirty="0">
                <a:solidFill>
                  <a:srgbClr val="660066"/>
                </a:solidFill>
              </a:rPr>
              <a:t>: those produced in nature more rapidly than they are consumed by humans</a:t>
            </a:r>
          </a:p>
          <a:p>
            <a:r>
              <a:rPr lang="en-US" b="1" u="sng" dirty="0">
                <a:solidFill>
                  <a:srgbClr val="660066"/>
                </a:solidFill>
              </a:rPr>
              <a:t>Non renewable resources </a:t>
            </a:r>
            <a:r>
              <a:rPr lang="en-US" b="1" dirty="0">
                <a:solidFill>
                  <a:srgbClr val="660066"/>
                </a:solidFill>
              </a:rPr>
              <a:t>are those produced in nature more slowly than they are consumed by humans like fossil fuels</a:t>
            </a:r>
          </a:p>
        </p:txBody>
      </p:sp>
    </p:spTree>
    <p:extLst>
      <p:ext uri="{BB962C8B-B14F-4D97-AF65-F5344CB8AC3E}">
        <p14:creationId xmlns:p14="http://schemas.microsoft.com/office/powerpoint/2010/main" val="34935861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2417-D98B-4868-8DFC-FB4FD03123E8}"/>
              </a:ext>
            </a:extLst>
          </p:cNvPr>
          <p:cNvSpPr>
            <a:spLocks noGrp="1"/>
          </p:cNvSpPr>
          <p:nvPr>
            <p:ph type="title"/>
          </p:nvPr>
        </p:nvSpPr>
        <p:spPr>
          <a:xfrm>
            <a:off x="755374" y="0"/>
            <a:ext cx="11436626" cy="1696278"/>
          </a:xfrm>
        </p:spPr>
        <p:txBody>
          <a:bodyPr>
            <a:normAutofit fontScale="90000"/>
          </a:bodyPr>
          <a:lstStyle/>
          <a:p>
            <a:r>
              <a:rPr lang="en-US" sz="3600" b="1" dirty="0">
                <a:solidFill>
                  <a:srgbClr val="C00000"/>
                </a:solidFill>
              </a:rPr>
              <a:t>Developing countries accounted for more energy usage than developed countries for the first time in 2006. US had long led demand for energy but China now leads. The highest per capita consumption of energy is in developing countries</a:t>
            </a:r>
            <a:br>
              <a:rPr lang="en-US" b="1" dirty="0">
                <a:solidFill>
                  <a:srgbClr val="FF3300"/>
                </a:solidFill>
              </a:rPr>
            </a:br>
            <a:endParaRPr lang="en-US" dirty="0"/>
          </a:p>
        </p:txBody>
      </p:sp>
      <p:pic>
        <p:nvPicPr>
          <p:cNvPr id="5" name="Content Placeholder 4">
            <a:extLst>
              <a:ext uri="{FF2B5EF4-FFF2-40B4-BE49-F238E27FC236}">
                <a16:creationId xmlns:a16="http://schemas.microsoft.com/office/drawing/2014/main" id="{61E8CAA7-2F3B-48BD-B5CD-3F90A82540F8}"/>
              </a:ext>
            </a:extLst>
          </p:cNvPr>
          <p:cNvPicPr>
            <a:picLocks noGrp="1" noChangeAspect="1"/>
          </p:cNvPicPr>
          <p:nvPr>
            <p:ph idx="1"/>
          </p:nvPr>
        </p:nvPicPr>
        <p:blipFill>
          <a:blip r:embed="rId2"/>
          <a:stretch>
            <a:fillRect/>
          </a:stretch>
        </p:blipFill>
        <p:spPr>
          <a:xfrm>
            <a:off x="755375" y="1895061"/>
            <a:ext cx="11330608" cy="4962939"/>
          </a:xfrm>
        </p:spPr>
      </p:pic>
    </p:spTree>
    <p:extLst>
      <p:ext uri="{BB962C8B-B14F-4D97-AF65-F5344CB8AC3E}">
        <p14:creationId xmlns:p14="http://schemas.microsoft.com/office/powerpoint/2010/main" val="15661499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4690-3801-44FA-BF46-1033E6EAB1F6}"/>
              </a:ext>
            </a:extLst>
          </p:cNvPr>
          <p:cNvSpPr>
            <a:spLocks noGrp="1"/>
          </p:cNvSpPr>
          <p:nvPr>
            <p:ph type="title"/>
          </p:nvPr>
        </p:nvSpPr>
        <p:spPr>
          <a:xfrm>
            <a:off x="808383" y="92766"/>
            <a:ext cx="11383617" cy="1166192"/>
          </a:xfrm>
        </p:spPr>
        <p:txBody>
          <a:bodyPr/>
          <a:lstStyle/>
          <a:p>
            <a:endParaRPr lang="en-US" dirty="0"/>
          </a:p>
        </p:txBody>
      </p:sp>
      <p:pic>
        <p:nvPicPr>
          <p:cNvPr id="10" name="Content Placeholder 9">
            <a:extLst>
              <a:ext uri="{FF2B5EF4-FFF2-40B4-BE49-F238E27FC236}">
                <a16:creationId xmlns:a16="http://schemas.microsoft.com/office/drawing/2014/main" id="{BF7D24E1-4EF1-438B-8D4F-89397EB8FEF6}"/>
              </a:ext>
            </a:extLst>
          </p:cNvPr>
          <p:cNvPicPr>
            <a:picLocks noGrp="1" noChangeAspect="1"/>
          </p:cNvPicPr>
          <p:nvPr>
            <p:ph sz="half" idx="1"/>
          </p:nvPr>
        </p:nvPicPr>
        <p:blipFill>
          <a:blip r:embed="rId2"/>
          <a:stretch>
            <a:fillRect/>
          </a:stretch>
        </p:blipFill>
        <p:spPr>
          <a:xfrm>
            <a:off x="808384" y="92766"/>
            <a:ext cx="5011392" cy="6672467"/>
          </a:xfrm>
        </p:spPr>
      </p:pic>
      <p:pic>
        <p:nvPicPr>
          <p:cNvPr id="12" name="Content Placeholder 11">
            <a:extLst>
              <a:ext uri="{FF2B5EF4-FFF2-40B4-BE49-F238E27FC236}">
                <a16:creationId xmlns:a16="http://schemas.microsoft.com/office/drawing/2014/main" id="{E0B1FEB2-BED6-466B-AC35-F2A0DDC5CAE3}"/>
              </a:ext>
            </a:extLst>
          </p:cNvPr>
          <p:cNvPicPr>
            <a:picLocks noGrp="1" noChangeAspect="1"/>
          </p:cNvPicPr>
          <p:nvPr>
            <p:ph sz="half" idx="2"/>
          </p:nvPr>
        </p:nvPicPr>
        <p:blipFill>
          <a:blip r:embed="rId3"/>
          <a:stretch>
            <a:fillRect/>
          </a:stretch>
        </p:blipFill>
        <p:spPr>
          <a:xfrm>
            <a:off x="5976731" y="238538"/>
            <a:ext cx="6215270" cy="6619461"/>
          </a:xfrm>
        </p:spPr>
      </p:pic>
    </p:spTree>
    <p:extLst>
      <p:ext uri="{BB962C8B-B14F-4D97-AF65-F5344CB8AC3E}">
        <p14:creationId xmlns:p14="http://schemas.microsoft.com/office/powerpoint/2010/main" val="26065864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A52B6-3F9C-4FBB-B42A-0A99AB1B555D}"/>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08E16C7-AA8B-48C4-863F-F03A0C57B159}"/>
              </a:ext>
            </a:extLst>
          </p:cNvPr>
          <p:cNvPicPr>
            <a:picLocks noGrp="1" noChangeAspect="1"/>
          </p:cNvPicPr>
          <p:nvPr>
            <p:ph sz="half" idx="1"/>
          </p:nvPr>
        </p:nvPicPr>
        <p:blipFill>
          <a:blip r:embed="rId2"/>
          <a:stretch>
            <a:fillRect/>
          </a:stretch>
        </p:blipFill>
        <p:spPr>
          <a:xfrm>
            <a:off x="715617" y="0"/>
            <a:ext cx="5809007" cy="6758609"/>
          </a:xfrm>
        </p:spPr>
      </p:pic>
      <p:pic>
        <p:nvPicPr>
          <p:cNvPr id="8" name="Content Placeholder 7">
            <a:extLst>
              <a:ext uri="{FF2B5EF4-FFF2-40B4-BE49-F238E27FC236}">
                <a16:creationId xmlns:a16="http://schemas.microsoft.com/office/drawing/2014/main" id="{D3241166-8762-4915-81D9-22FAEEFC2F82}"/>
              </a:ext>
            </a:extLst>
          </p:cNvPr>
          <p:cNvPicPr>
            <a:picLocks noGrp="1" noChangeAspect="1"/>
          </p:cNvPicPr>
          <p:nvPr>
            <p:ph sz="half" idx="2"/>
          </p:nvPr>
        </p:nvPicPr>
        <p:blipFill>
          <a:blip r:embed="rId3"/>
          <a:stretch>
            <a:fillRect/>
          </a:stretch>
        </p:blipFill>
        <p:spPr>
          <a:xfrm>
            <a:off x="6524625" y="106018"/>
            <a:ext cx="5667375" cy="6652592"/>
          </a:xfrm>
        </p:spPr>
      </p:pic>
    </p:spTree>
    <p:extLst>
      <p:ext uri="{BB962C8B-B14F-4D97-AF65-F5344CB8AC3E}">
        <p14:creationId xmlns:p14="http://schemas.microsoft.com/office/powerpoint/2010/main" val="2635914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F218-A42C-412A-AF48-6472EDE881E8}"/>
              </a:ext>
            </a:extLst>
          </p:cNvPr>
          <p:cNvSpPr>
            <a:spLocks noGrp="1"/>
          </p:cNvSpPr>
          <p:nvPr>
            <p:ph type="title"/>
          </p:nvPr>
        </p:nvSpPr>
        <p:spPr>
          <a:xfrm>
            <a:off x="795130" y="106018"/>
            <a:ext cx="11396870" cy="861391"/>
          </a:xfrm>
        </p:spPr>
        <p:txBody>
          <a:bodyPr>
            <a:normAutofit fontScale="90000"/>
          </a:bodyPr>
          <a:lstStyle/>
          <a:p>
            <a:r>
              <a:rPr lang="en-US" b="1" u="sng" dirty="0">
                <a:solidFill>
                  <a:srgbClr val="C00000"/>
                </a:solidFill>
              </a:rPr>
              <a:t>Industrial Revolution: 1750’s until the late 1800’s</a:t>
            </a:r>
          </a:p>
        </p:txBody>
      </p:sp>
      <p:sp>
        <p:nvSpPr>
          <p:cNvPr id="3" name="Content Placeholder 2">
            <a:extLst>
              <a:ext uri="{FF2B5EF4-FFF2-40B4-BE49-F238E27FC236}">
                <a16:creationId xmlns:a16="http://schemas.microsoft.com/office/drawing/2014/main" id="{F64E1137-1C5A-49A0-8A8A-053E1AE6F756}"/>
              </a:ext>
            </a:extLst>
          </p:cNvPr>
          <p:cNvSpPr>
            <a:spLocks noGrp="1"/>
          </p:cNvSpPr>
          <p:nvPr>
            <p:ph sz="half" idx="1"/>
          </p:nvPr>
        </p:nvSpPr>
        <p:spPr>
          <a:xfrm>
            <a:off x="795130" y="1252437"/>
            <a:ext cx="4871469" cy="5605564"/>
          </a:xfrm>
        </p:spPr>
        <p:txBody>
          <a:bodyPr>
            <a:normAutofit/>
          </a:bodyPr>
          <a:lstStyle/>
          <a:p>
            <a:pPr marL="0" indent="0">
              <a:buNone/>
            </a:pPr>
            <a:r>
              <a:rPr lang="en-US" dirty="0"/>
              <a:t>  </a:t>
            </a:r>
            <a:r>
              <a:rPr lang="en-US" sz="2800" b="1" u="sng" dirty="0">
                <a:solidFill>
                  <a:srgbClr val="002060"/>
                </a:solidFill>
              </a:rPr>
              <a:t>Before Industrial Revolution</a:t>
            </a:r>
          </a:p>
          <a:p>
            <a:r>
              <a:rPr lang="en-US" sz="2800" b="1" dirty="0">
                <a:solidFill>
                  <a:srgbClr val="002060"/>
                </a:solidFill>
              </a:rPr>
              <a:t>Hand made products</a:t>
            </a:r>
          </a:p>
          <a:p>
            <a:r>
              <a:rPr lang="en-US" sz="2800" b="1" dirty="0">
                <a:solidFill>
                  <a:srgbClr val="002060"/>
                </a:solidFill>
              </a:rPr>
              <a:t>Cottage Industry</a:t>
            </a:r>
          </a:p>
          <a:p>
            <a:r>
              <a:rPr lang="en-US" sz="2800" b="1" dirty="0">
                <a:solidFill>
                  <a:srgbClr val="002060"/>
                </a:solidFill>
              </a:rPr>
              <a:t>Rural society</a:t>
            </a:r>
          </a:p>
          <a:p>
            <a:r>
              <a:rPr lang="en-US" sz="2800" b="1" dirty="0">
                <a:solidFill>
                  <a:srgbClr val="002060"/>
                </a:solidFill>
              </a:rPr>
              <a:t>Agricultural society</a:t>
            </a:r>
          </a:p>
          <a:p>
            <a:r>
              <a:rPr lang="en-US" sz="2800" b="1" dirty="0">
                <a:solidFill>
                  <a:srgbClr val="002060"/>
                </a:solidFill>
              </a:rPr>
              <a:t>Wood structures</a:t>
            </a:r>
          </a:p>
          <a:p>
            <a:r>
              <a:rPr lang="en-US" sz="2800" b="1" dirty="0">
                <a:solidFill>
                  <a:srgbClr val="002060"/>
                </a:solidFill>
              </a:rPr>
              <a:t>Transport – wagons, river</a:t>
            </a:r>
          </a:p>
          <a:p>
            <a:r>
              <a:rPr lang="en-US" sz="2800" b="1" dirty="0">
                <a:solidFill>
                  <a:srgbClr val="002060"/>
                </a:solidFill>
              </a:rPr>
              <a:t>Water and wind power</a:t>
            </a:r>
          </a:p>
        </p:txBody>
      </p:sp>
      <p:sp>
        <p:nvSpPr>
          <p:cNvPr id="7" name="Content Placeholder 6">
            <a:extLst>
              <a:ext uri="{FF2B5EF4-FFF2-40B4-BE49-F238E27FC236}">
                <a16:creationId xmlns:a16="http://schemas.microsoft.com/office/drawing/2014/main" id="{4E4BE0F5-1D4F-42A6-BE5A-898C92094A4C}"/>
              </a:ext>
            </a:extLst>
          </p:cNvPr>
          <p:cNvSpPr>
            <a:spLocks noGrp="1"/>
          </p:cNvSpPr>
          <p:nvPr>
            <p:ph sz="half" idx="2"/>
          </p:nvPr>
        </p:nvSpPr>
        <p:spPr>
          <a:xfrm>
            <a:off x="6525402" y="1252437"/>
            <a:ext cx="5666598" cy="5499544"/>
          </a:xfrm>
        </p:spPr>
        <p:txBody>
          <a:bodyPr>
            <a:normAutofit/>
          </a:bodyPr>
          <a:lstStyle/>
          <a:p>
            <a:pPr marL="0" indent="0">
              <a:buNone/>
            </a:pPr>
            <a:r>
              <a:rPr lang="en-US" dirty="0"/>
              <a:t>    </a:t>
            </a:r>
            <a:r>
              <a:rPr lang="en-US" sz="2800" b="1" u="sng" dirty="0">
                <a:solidFill>
                  <a:srgbClr val="006600"/>
                </a:solidFill>
              </a:rPr>
              <a:t>After the Industrial Revolution</a:t>
            </a:r>
          </a:p>
          <a:p>
            <a:r>
              <a:rPr lang="en-US" sz="2800" b="1" dirty="0">
                <a:solidFill>
                  <a:srgbClr val="006600"/>
                </a:solidFill>
              </a:rPr>
              <a:t>Products made by Machines</a:t>
            </a:r>
          </a:p>
          <a:p>
            <a:r>
              <a:rPr lang="en-US" sz="2800" b="1" dirty="0">
                <a:solidFill>
                  <a:srgbClr val="006600"/>
                </a:solidFill>
              </a:rPr>
              <a:t>Factory System</a:t>
            </a:r>
          </a:p>
          <a:p>
            <a:r>
              <a:rPr lang="en-US" sz="2800" b="1" dirty="0">
                <a:solidFill>
                  <a:srgbClr val="006600"/>
                </a:solidFill>
              </a:rPr>
              <a:t>Urban Society</a:t>
            </a:r>
          </a:p>
          <a:p>
            <a:r>
              <a:rPr lang="en-US" sz="2800" b="1" dirty="0">
                <a:solidFill>
                  <a:srgbClr val="006600"/>
                </a:solidFill>
              </a:rPr>
              <a:t>Industrial Society</a:t>
            </a:r>
          </a:p>
          <a:p>
            <a:r>
              <a:rPr lang="en-US" sz="2800" b="1" dirty="0">
                <a:solidFill>
                  <a:srgbClr val="006600"/>
                </a:solidFill>
              </a:rPr>
              <a:t>Iron and Steel Structures</a:t>
            </a:r>
          </a:p>
          <a:p>
            <a:r>
              <a:rPr lang="en-US" sz="2800" b="1" dirty="0">
                <a:solidFill>
                  <a:srgbClr val="006600"/>
                </a:solidFill>
              </a:rPr>
              <a:t>Transport – canals Railroads</a:t>
            </a:r>
          </a:p>
          <a:p>
            <a:r>
              <a:rPr lang="en-US" sz="2800" b="1" dirty="0">
                <a:solidFill>
                  <a:srgbClr val="006600"/>
                </a:solidFill>
              </a:rPr>
              <a:t>Steam Power</a:t>
            </a:r>
          </a:p>
          <a:p>
            <a:endParaRPr lang="en-US" dirty="0"/>
          </a:p>
        </p:txBody>
      </p:sp>
    </p:spTree>
    <p:extLst>
      <p:ext uri="{BB962C8B-B14F-4D97-AF65-F5344CB8AC3E}">
        <p14:creationId xmlns:p14="http://schemas.microsoft.com/office/powerpoint/2010/main" val="18742330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439C-C80F-4653-A79B-AD424E5FB43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E4FBC30-3B78-448F-9EF6-D9A913EDA00A}"/>
              </a:ext>
            </a:extLst>
          </p:cNvPr>
          <p:cNvPicPr>
            <a:picLocks noGrp="1" noChangeAspect="1"/>
          </p:cNvPicPr>
          <p:nvPr>
            <p:ph idx="1"/>
          </p:nvPr>
        </p:nvPicPr>
        <p:blipFill>
          <a:blip r:embed="rId2"/>
          <a:stretch>
            <a:fillRect/>
          </a:stretch>
        </p:blipFill>
        <p:spPr>
          <a:xfrm>
            <a:off x="795130" y="198782"/>
            <a:ext cx="11396870" cy="6659217"/>
          </a:xfrm>
        </p:spPr>
      </p:pic>
    </p:spTree>
    <p:extLst>
      <p:ext uri="{BB962C8B-B14F-4D97-AF65-F5344CB8AC3E}">
        <p14:creationId xmlns:p14="http://schemas.microsoft.com/office/powerpoint/2010/main" val="23327056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5AC4F-CEDC-435B-97E3-1A658DD4EB25}"/>
              </a:ext>
            </a:extLst>
          </p:cNvPr>
          <p:cNvSpPr>
            <a:spLocks noGrp="1"/>
          </p:cNvSpPr>
          <p:nvPr>
            <p:ph type="title"/>
          </p:nvPr>
        </p:nvSpPr>
        <p:spPr>
          <a:xfrm>
            <a:off x="1371600" y="92765"/>
            <a:ext cx="9601200" cy="897835"/>
          </a:xfrm>
        </p:spPr>
        <p:txBody>
          <a:bodyPr/>
          <a:lstStyle/>
          <a:p>
            <a:endParaRPr lang="en-US" dirty="0"/>
          </a:p>
        </p:txBody>
      </p:sp>
      <p:pic>
        <p:nvPicPr>
          <p:cNvPr id="5" name="Content Placeholder 4">
            <a:extLst>
              <a:ext uri="{FF2B5EF4-FFF2-40B4-BE49-F238E27FC236}">
                <a16:creationId xmlns:a16="http://schemas.microsoft.com/office/drawing/2014/main" id="{FDBB871B-C035-48C9-A989-EEA987D5978E}"/>
              </a:ext>
            </a:extLst>
          </p:cNvPr>
          <p:cNvPicPr>
            <a:picLocks noGrp="1" noChangeAspect="1"/>
          </p:cNvPicPr>
          <p:nvPr>
            <p:ph idx="1"/>
          </p:nvPr>
        </p:nvPicPr>
        <p:blipFill>
          <a:blip r:embed="rId2"/>
          <a:stretch>
            <a:fillRect/>
          </a:stretch>
        </p:blipFill>
        <p:spPr>
          <a:xfrm>
            <a:off x="768626" y="92765"/>
            <a:ext cx="11290852" cy="6672470"/>
          </a:xfrm>
        </p:spPr>
      </p:pic>
    </p:spTree>
    <p:extLst>
      <p:ext uri="{BB962C8B-B14F-4D97-AF65-F5344CB8AC3E}">
        <p14:creationId xmlns:p14="http://schemas.microsoft.com/office/powerpoint/2010/main" val="23084824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DAD2A-5F82-4FF4-96EE-6E90ED883092}"/>
              </a:ext>
            </a:extLst>
          </p:cNvPr>
          <p:cNvSpPr>
            <a:spLocks noGrp="1"/>
          </p:cNvSpPr>
          <p:nvPr>
            <p:ph type="title"/>
          </p:nvPr>
        </p:nvSpPr>
        <p:spPr>
          <a:xfrm>
            <a:off x="795129" y="0"/>
            <a:ext cx="11198087" cy="397564"/>
          </a:xfrm>
        </p:spPr>
        <p:txBody>
          <a:bodyPr>
            <a:noAutofit/>
          </a:bodyPr>
          <a:lstStyle/>
          <a:p>
            <a:r>
              <a:rPr lang="en-US" sz="1200" dirty="0"/>
              <a:t>Nat geo </a:t>
            </a:r>
            <a:r>
              <a:rPr lang="en-US" sz="1200" dirty="0">
                <a:hlinkClick r:id="rId2"/>
              </a:rPr>
              <a:t>https://www.youtube.com/watch?v=oJAbATJCugs</a:t>
            </a:r>
            <a:br>
              <a:rPr lang="en-US" sz="1200" dirty="0"/>
            </a:br>
            <a:endParaRPr lang="en-US" sz="1200" dirty="0"/>
          </a:p>
        </p:txBody>
      </p:sp>
      <p:pic>
        <p:nvPicPr>
          <p:cNvPr id="5" name="Content Placeholder 4">
            <a:extLst>
              <a:ext uri="{FF2B5EF4-FFF2-40B4-BE49-F238E27FC236}">
                <a16:creationId xmlns:a16="http://schemas.microsoft.com/office/drawing/2014/main" id="{CB1940EA-08A8-4B73-A2CE-656541505179}"/>
              </a:ext>
            </a:extLst>
          </p:cNvPr>
          <p:cNvPicPr>
            <a:picLocks noGrp="1" noChangeAspect="1"/>
          </p:cNvPicPr>
          <p:nvPr>
            <p:ph idx="1"/>
          </p:nvPr>
        </p:nvPicPr>
        <p:blipFill>
          <a:blip r:embed="rId3"/>
          <a:stretch>
            <a:fillRect/>
          </a:stretch>
        </p:blipFill>
        <p:spPr>
          <a:xfrm>
            <a:off x="795130" y="397564"/>
            <a:ext cx="11396870" cy="6314661"/>
          </a:xfrm>
        </p:spPr>
      </p:pic>
    </p:spTree>
    <p:extLst>
      <p:ext uri="{BB962C8B-B14F-4D97-AF65-F5344CB8AC3E}">
        <p14:creationId xmlns:p14="http://schemas.microsoft.com/office/powerpoint/2010/main" val="9066232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C8EDC-5DF5-4227-8D40-3D5DD17D958C}"/>
              </a:ext>
            </a:extLst>
          </p:cNvPr>
          <p:cNvSpPr>
            <a:spLocks noGrp="1"/>
          </p:cNvSpPr>
          <p:nvPr>
            <p:ph type="title"/>
          </p:nvPr>
        </p:nvSpPr>
        <p:spPr>
          <a:xfrm>
            <a:off x="742122" y="92766"/>
            <a:ext cx="10230678" cy="569843"/>
          </a:xfrm>
        </p:spPr>
        <p:txBody>
          <a:bodyPr>
            <a:normAutofit fontScale="90000"/>
          </a:bodyPr>
          <a:lstStyle/>
          <a:p>
            <a:r>
              <a:rPr lang="en-US" dirty="0"/>
              <a:t>                               Video</a:t>
            </a:r>
          </a:p>
        </p:txBody>
      </p:sp>
      <p:sp>
        <p:nvSpPr>
          <p:cNvPr id="3" name="Content Placeholder 2">
            <a:extLst>
              <a:ext uri="{FF2B5EF4-FFF2-40B4-BE49-F238E27FC236}">
                <a16:creationId xmlns:a16="http://schemas.microsoft.com/office/drawing/2014/main" id="{931DA874-C842-49D8-ACAE-04991D4EB133}"/>
              </a:ext>
            </a:extLst>
          </p:cNvPr>
          <p:cNvSpPr>
            <a:spLocks noGrp="1"/>
          </p:cNvSpPr>
          <p:nvPr>
            <p:ph idx="1"/>
          </p:nvPr>
        </p:nvSpPr>
        <p:spPr>
          <a:xfrm>
            <a:off x="742122" y="662609"/>
            <a:ext cx="11449878" cy="6102625"/>
          </a:xfrm>
        </p:spPr>
        <p:txBody>
          <a:bodyPr>
            <a:normAutofit fontScale="85000" lnSpcReduction="10000"/>
          </a:bodyPr>
          <a:lstStyle/>
          <a:p>
            <a:r>
              <a:rPr lang="en-US" dirty="0"/>
              <a:t>Patterson Video Key Issue 1 where is industry distributed:  </a:t>
            </a:r>
            <a:r>
              <a:rPr lang="en-US" dirty="0">
                <a:hlinkClick r:id="rId2"/>
              </a:rPr>
              <a:t>https://www.youtube.com/watch?v=eZuVzQs97ng</a:t>
            </a:r>
            <a:endParaRPr lang="en-US" dirty="0"/>
          </a:p>
          <a:p>
            <a:r>
              <a:rPr lang="en-US" dirty="0"/>
              <a:t>Patterson video Key Issue 2 site an situation: </a:t>
            </a:r>
            <a:r>
              <a:rPr lang="en-US" dirty="0">
                <a:hlinkClick r:id="rId3"/>
              </a:rPr>
              <a:t>https://www.youtube.com/watch?v=Jo3z-9qm0kI</a:t>
            </a:r>
            <a:endParaRPr lang="en-US" dirty="0"/>
          </a:p>
          <a:p>
            <a:r>
              <a:rPr lang="en-US" dirty="0"/>
              <a:t>Patterson Key Issue 3 Energy  </a:t>
            </a:r>
            <a:r>
              <a:rPr lang="en-US" dirty="0">
                <a:hlinkClick r:id="rId2"/>
              </a:rPr>
              <a:t>https://www.youtube.com/watch?v=eZuVzQs97ng</a:t>
            </a:r>
            <a:endParaRPr lang="en-US" dirty="0"/>
          </a:p>
          <a:p>
            <a:r>
              <a:rPr lang="en-US" dirty="0"/>
              <a:t>Patterson Key Issue 4 why are industry and site situations changing: </a:t>
            </a:r>
            <a:r>
              <a:rPr lang="en-US" dirty="0">
                <a:hlinkClick r:id="rId4"/>
              </a:rPr>
              <a:t>https://www.youtube.com/watch?v=c4AsEy4UZCQ</a:t>
            </a:r>
            <a:endParaRPr lang="en-US" dirty="0"/>
          </a:p>
          <a:p>
            <a:r>
              <a:rPr lang="en-US" dirty="0"/>
              <a:t>Crash Course the Industrial revolution   </a:t>
            </a:r>
            <a:r>
              <a:rPr lang="en-US" dirty="0">
                <a:hlinkClick r:id="rId5"/>
              </a:rPr>
              <a:t>https://www.youtube.com/watch?v=zhL5DCizj5c</a:t>
            </a:r>
            <a:endParaRPr lang="en-US" dirty="0"/>
          </a:p>
          <a:p>
            <a:r>
              <a:rPr lang="en-US" dirty="0"/>
              <a:t>Keith Hughes I.R. 27 min: </a:t>
            </a:r>
            <a:r>
              <a:rPr lang="en-US" dirty="0">
                <a:hlinkClick r:id="rId6"/>
              </a:rPr>
              <a:t>https://www.youtube.com/watch?v=Wrmax07bxyQ</a:t>
            </a:r>
            <a:endParaRPr lang="en-US" dirty="0"/>
          </a:p>
          <a:p>
            <a:r>
              <a:rPr lang="en-US" dirty="0"/>
              <a:t>Crash Course Capitalism: </a:t>
            </a:r>
            <a:r>
              <a:rPr lang="en-US" dirty="0">
                <a:hlinkClick r:id="rId7"/>
              </a:rPr>
              <a:t>https://www.youtube.com/watch?v=B3u4EFTwprM</a:t>
            </a:r>
            <a:endParaRPr lang="en-US" dirty="0"/>
          </a:p>
          <a:p>
            <a:r>
              <a:rPr lang="en-US" dirty="0"/>
              <a:t>Five interesting facts about capitalism :   </a:t>
            </a:r>
            <a:r>
              <a:rPr lang="en-US" dirty="0">
                <a:hlinkClick r:id="rId8"/>
              </a:rPr>
              <a:t>https://www.youtube.com/watch?v=IMPvD1wDEi0</a:t>
            </a:r>
            <a:endParaRPr lang="en-US" dirty="0"/>
          </a:p>
          <a:p>
            <a:r>
              <a:rPr lang="en-US" dirty="0"/>
              <a:t>Patterson Video Development varies among countries: </a:t>
            </a:r>
            <a:r>
              <a:rPr lang="en-US" dirty="0">
                <a:hlinkClick r:id="rId9"/>
              </a:rPr>
              <a:t>https://www.youtube.com/watch?v=HbZMXdADBWM</a:t>
            </a:r>
            <a:endParaRPr lang="en-US" dirty="0"/>
          </a:p>
          <a:p>
            <a:r>
              <a:rPr lang="en-US" dirty="0"/>
              <a:t>Patterson video why does development vary by gender?: </a:t>
            </a:r>
            <a:r>
              <a:rPr lang="en-US" dirty="0">
                <a:hlinkClick r:id="rId10"/>
              </a:rPr>
              <a:t>https://www.youtube.com/watch?v=7vOnhtFedKg</a:t>
            </a:r>
            <a:endParaRPr lang="en-US" dirty="0"/>
          </a:p>
          <a:p>
            <a:r>
              <a:rPr lang="en-US" dirty="0"/>
              <a:t>Crash Course Economics on Productivity: </a:t>
            </a:r>
            <a:r>
              <a:rPr lang="en-US" dirty="0">
                <a:hlinkClick r:id="rId11"/>
              </a:rPr>
              <a:t>https://www.youtube.com/watch?v=UHiUYj5EA0w</a:t>
            </a:r>
            <a:endParaRPr lang="en-US" dirty="0"/>
          </a:p>
          <a:p>
            <a:r>
              <a:rPr lang="en-US" dirty="0"/>
              <a:t> Income and Wealth Inequality: Crash Course Economics   </a:t>
            </a:r>
            <a:r>
              <a:rPr lang="en-US" dirty="0">
                <a:hlinkClick r:id="rId12"/>
              </a:rPr>
              <a:t>https://www.youtube.com/watch?v=0xMCWr0O3Hs</a:t>
            </a:r>
            <a:endParaRPr lang="en-US" dirty="0"/>
          </a:p>
          <a:p>
            <a:r>
              <a:rPr lang="en-US" dirty="0"/>
              <a:t>Crash course macro econ, GDP: </a:t>
            </a:r>
            <a:r>
              <a:rPr lang="en-US" dirty="0">
                <a:hlinkClick r:id="rId13"/>
              </a:rPr>
              <a:t>https://www.youtube.com/watch?v=d8uTB5XorBw</a:t>
            </a:r>
            <a:endParaRPr lang="en-US" dirty="0"/>
          </a:p>
          <a:p>
            <a:r>
              <a:rPr lang="en-US" dirty="0"/>
              <a:t>Why does development vary among countries: </a:t>
            </a:r>
            <a:r>
              <a:rPr lang="en-US" u="sng" dirty="0">
                <a:hlinkClick r:id="rId14"/>
              </a:rPr>
              <a:t>https://www.youtube.com/watch?v=ZAyJX1PK-BY</a:t>
            </a:r>
            <a:endParaRPr lang="en-US" u="sng" dirty="0"/>
          </a:p>
          <a:p>
            <a:r>
              <a:rPr lang="en-US" dirty="0"/>
              <a:t>Crash Course International Trade: </a:t>
            </a:r>
            <a:r>
              <a:rPr lang="en-US" u="sng" dirty="0">
                <a:hlinkClick r:id="rId15"/>
              </a:rPr>
              <a:t>https://www.youtube.com/watch?v=geoe-6NBy10</a:t>
            </a:r>
            <a:endParaRPr lang="en-US" u="sng" dirty="0"/>
          </a:p>
          <a:p>
            <a:r>
              <a:rPr lang="en-US" dirty="0"/>
              <a:t>Nat geo global warming    </a:t>
            </a:r>
            <a:r>
              <a:rPr lang="en-US" u="sng" dirty="0"/>
              <a:t>https://www.youtube.com/watch?v</a:t>
            </a:r>
            <a:r>
              <a:rPr lang="en-US" u="sng"/>
              <a:t>=oJAbATJCugs</a:t>
            </a:r>
            <a:endParaRPr lang="en-US" u="sng" dirty="0"/>
          </a:p>
          <a:p>
            <a:endParaRPr lang="en-US" u="sng"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8650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7FD9-8A7B-4A29-B400-3C8B6D245718}"/>
              </a:ext>
            </a:extLst>
          </p:cNvPr>
          <p:cNvSpPr>
            <a:spLocks noGrp="1"/>
          </p:cNvSpPr>
          <p:nvPr>
            <p:ph type="title"/>
          </p:nvPr>
        </p:nvSpPr>
        <p:spPr>
          <a:xfrm>
            <a:off x="1371600" y="0"/>
            <a:ext cx="9601200" cy="821635"/>
          </a:xfrm>
        </p:spPr>
        <p:txBody>
          <a:bodyPr/>
          <a:lstStyle/>
          <a:p>
            <a:r>
              <a:rPr lang="en-US" dirty="0"/>
              <a:t>Diffusion of Industrial Revolution</a:t>
            </a:r>
          </a:p>
        </p:txBody>
      </p:sp>
      <p:pic>
        <p:nvPicPr>
          <p:cNvPr id="6" name="Content Placeholder 5">
            <a:extLst>
              <a:ext uri="{FF2B5EF4-FFF2-40B4-BE49-F238E27FC236}">
                <a16:creationId xmlns:a16="http://schemas.microsoft.com/office/drawing/2014/main" id="{9D434FE5-4C67-4F8B-AFFF-CB273DEA8CA1}"/>
              </a:ext>
            </a:extLst>
          </p:cNvPr>
          <p:cNvPicPr>
            <a:picLocks noGrp="1" noChangeAspect="1"/>
          </p:cNvPicPr>
          <p:nvPr>
            <p:ph sz="half" idx="1"/>
          </p:nvPr>
        </p:nvPicPr>
        <p:blipFill>
          <a:blip r:embed="rId2"/>
          <a:stretch>
            <a:fillRect/>
          </a:stretch>
        </p:blipFill>
        <p:spPr>
          <a:xfrm>
            <a:off x="742122" y="821635"/>
            <a:ext cx="5077653" cy="6036365"/>
          </a:xfrm>
        </p:spPr>
      </p:pic>
      <p:pic>
        <p:nvPicPr>
          <p:cNvPr id="8" name="Content Placeholder 7">
            <a:extLst>
              <a:ext uri="{FF2B5EF4-FFF2-40B4-BE49-F238E27FC236}">
                <a16:creationId xmlns:a16="http://schemas.microsoft.com/office/drawing/2014/main" id="{9A8310C7-C155-40C7-926C-15DA5DD4E219}"/>
              </a:ext>
            </a:extLst>
          </p:cNvPr>
          <p:cNvPicPr>
            <a:picLocks noGrp="1" noChangeAspect="1"/>
          </p:cNvPicPr>
          <p:nvPr>
            <p:ph sz="half" idx="2"/>
          </p:nvPr>
        </p:nvPicPr>
        <p:blipFill>
          <a:blip r:embed="rId3"/>
          <a:stretch>
            <a:fillRect/>
          </a:stretch>
        </p:blipFill>
        <p:spPr>
          <a:xfrm>
            <a:off x="5819775" y="821636"/>
            <a:ext cx="6372225" cy="6036364"/>
          </a:xfrm>
        </p:spPr>
      </p:pic>
    </p:spTree>
    <p:extLst>
      <p:ext uri="{BB962C8B-B14F-4D97-AF65-F5344CB8AC3E}">
        <p14:creationId xmlns:p14="http://schemas.microsoft.com/office/powerpoint/2010/main" val="3224608403"/>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54</TotalTime>
  <Words>6977</Words>
  <Application>Microsoft Office PowerPoint</Application>
  <PresentationFormat>Widescreen</PresentationFormat>
  <Paragraphs>498</Paragraphs>
  <Slides>83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83</vt:i4>
      </vt:variant>
    </vt:vector>
  </HeadingPairs>
  <TitlesOfParts>
    <vt:vector size="86" baseType="lpstr">
      <vt:lpstr>Arial</vt:lpstr>
      <vt:lpstr>Franklin Gothic Book</vt:lpstr>
      <vt:lpstr>Crop</vt:lpstr>
      <vt:lpstr>PowerPoint Presentation</vt:lpstr>
      <vt:lpstr>Unit 6: Industrialization and Economic Development</vt:lpstr>
      <vt:lpstr>                  Unit 6 Essential Questions</vt:lpstr>
      <vt:lpstr>Industry refers to the manufacturing of goods in a factory </vt:lpstr>
      <vt:lpstr>The catalyst for the Industrial Revolution was technology and several inventions that transformed manufacturing with the most important being James Watt’s Steam Engine in 1769</vt:lpstr>
      <vt:lpstr>          Great Britain: Why Here? Why Now? </vt:lpstr>
      <vt:lpstr>Industries affected by the Industrial Revolution </vt:lpstr>
      <vt:lpstr>Industrial Revolution: 1750’s until the late 1800’s</vt:lpstr>
      <vt:lpstr>Diffusion of Industrial Revolution</vt:lpstr>
      <vt:lpstr>              Diffusion of Industrial Revolution </vt:lpstr>
      <vt:lpstr>       Growth and Population and Cities</vt:lpstr>
      <vt:lpstr>Effects of Imperialism on the Industrial Revolution</vt:lpstr>
      <vt:lpstr>PowerPoint Presentation</vt:lpstr>
      <vt:lpstr>               Fordism and Post Fordism</vt:lpstr>
      <vt:lpstr>                        Industrial Regions:</vt:lpstr>
      <vt:lpstr>               Other Industrial regions </vt:lpstr>
      <vt:lpstr>               North America’s Industrial  Regions </vt:lpstr>
      <vt:lpstr> Asia’s Industrial Regions</vt:lpstr>
      <vt:lpstr>Capitalism crash course  Crash Course Capitalism: https://www.youtube.com/watch?v=B3u4EFTwprM  </vt:lpstr>
      <vt:lpstr>Why are Industries located where they are?</vt:lpstr>
      <vt:lpstr>                 Situation Factors</vt:lpstr>
      <vt:lpstr>PowerPoint Presentation</vt:lpstr>
      <vt:lpstr>PowerPoint Presentation</vt:lpstr>
      <vt:lpstr>PowerPoint Presentation</vt:lpstr>
      <vt:lpstr>           Economic Activities Classification</vt:lpstr>
      <vt:lpstr>Weber’s Least Cost Model video 3 min https://www.youtube.com/watch?v=wylWDa-gUbg </vt:lpstr>
      <vt:lpstr>           Weber’s Model Information </vt:lpstr>
      <vt:lpstr>Benefits of Agglomerations</vt:lpstr>
      <vt:lpstr>            Disadvantages of Agglomeration</vt:lpstr>
      <vt:lpstr>Footloose Firms </vt:lpstr>
      <vt:lpstr>                  Location Models</vt:lpstr>
      <vt:lpstr>Development is the process of improving the conditions of people through diffusion of knowledge and technology. Every place lies at some point along a continuum of development, it is continuous, and never ending actions to improve.</vt:lpstr>
      <vt:lpstr>          Human Development Index</vt:lpstr>
      <vt:lpstr>Productivity: the value of a particular product compared to the amount of labor  needed to make it. </vt:lpstr>
      <vt:lpstr>Decent Standard of Living:  having enough wealth for a decent standard of living is key to development</vt:lpstr>
      <vt:lpstr>Access to knowledge: U.N. considers years of schooling to be the most critical measure of the ability of an individual to gain access to knowledge needed for development</vt:lpstr>
      <vt:lpstr>Health and Wealth: U.N. considers good health to be very important so a goal is to provide the nutrition and medical services needed for people to lead long healthy lives </vt:lpstr>
      <vt:lpstr>Gender related Development Index (GDI) measures the gender gap in the level of achievement for the 3 dimensions of HDI and ranks countries based on their deviation from gender parity. Gender Inequality Index (GII) measures the gender gap in the level of achievement in 3 dimensions, reproductive health, empowerment and labor market. The higher the GII the greater the inequality. A score of zero would mean equal. Reproductive health is the largest contributor to gender inequality.</vt:lpstr>
      <vt:lpstr>Gender Inequality Over Time</vt:lpstr>
      <vt:lpstr>      Microloans and opportunities for Women</vt:lpstr>
      <vt:lpstr>       Gender Empowerment and Employment</vt:lpstr>
      <vt:lpstr>           UN Millennium Development Goals</vt:lpstr>
      <vt:lpstr>UN Millennium Development Goals and Progress</vt:lpstr>
      <vt:lpstr>Development through Self Sufficiency (Balanced Growth) </vt:lpstr>
      <vt:lpstr>PowerPoint Presentation</vt:lpstr>
      <vt:lpstr>PowerPoint Presentation</vt:lpstr>
      <vt:lpstr>                 Rostow’s Stages of Economic Growth</vt:lpstr>
      <vt:lpstr>PowerPoint Presentation</vt:lpstr>
      <vt:lpstr>Wallerstein’s World Systems Theory is a dependency model meaning that countries do not exist in isolation but are part of an intertwined world system in which all countries are dependent on each other.</vt:lpstr>
      <vt:lpstr>PowerPoint Presentation</vt:lpstr>
      <vt:lpstr>                             Wallerstein’s World Systems Theory</vt:lpstr>
      <vt:lpstr>        International Division of Labor</vt:lpstr>
      <vt:lpstr>                   deindustrialization</vt:lpstr>
      <vt:lpstr>  Outsourcing </vt:lpstr>
      <vt:lpstr>Export-processing zones (EPZs) Region of a less-developed country that offer tax breaks and loosened labor restrictions to companies who export goods to foreign markets</vt:lpstr>
      <vt:lpstr>              Special Economic Zones</vt:lpstr>
      <vt:lpstr>Maquiladoras</vt:lpstr>
      <vt:lpstr>PowerPoint Presentation</vt:lpstr>
      <vt:lpstr>Why states trade with one another </vt:lpstr>
      <vt:lpstr>          Advantage to International Trade</vt:lpstr>
      <vt:lpstr>                 Disadvantage to Trade</vt:lpstr>
      <vt:lpstr>       International Trade/Trade Blocs</vt:lpstr>
      <vt:lpstr>PowerPoint Presentation</vt:lpstr>
      <vt:lpstr>Price of oil dropping in 2014 had consumers everywhere enjoying lower gas prices and lower prices for manufactured goods, however, economies in oil producing regions suffered</vt:lpstr>
      <vt:lpstr>                          Globalization</vt:lpstr>
      <vt:lpstr>        United States economy today </vt:lpstr>
      <vt:lpstr>     Changing Employment Sectors and Economic Development</vt:lpstr>
      <vt:lpstr>        United States economy today </vt:lpstr>
      <vt:lpstr>  Government Efforts to Promote Economic Growth</vt:lpstr>
      <vt:lpstr>Right To Work States State right to work laws essentially requires unionized workplaces to become "open shops". Open shops must allow employees to work, whether or not they join the associated unions or pay regular dues.</vt:lpstr>
      <vt:lpstr>Transnational Corporations (TNC’s)</vt:lpstr>
      <vt:lpstr>Sustainability Issues</vt:lpstr>
      <vt:lpstr>PowerPoint Presentation</vt:lpstr>
      <vt:lpstr>Fossil fuels aren’t distributed evenly. Coal, Petroleum an natural gas all formed millions of years ago</vt:lpstr>
      <vt:lpstr>Industries depend on available and abundant low cost energy. Demand for energy comes from four principal types of consumption in the US</vt:lpstr>
      <vt:lpstr>Fossil fuels: Manufacturing depends on the availability to abundant low cost energy.</vt:lpstr>
      <vt:lpstr>Developing countries accounted for more energy usage than developed countries for the first time in 2006. US had long led demand for energy but China now leads. The highest per capita consumption of energy is in developing countries </vt:lpstr>
      <vt:lpstr>PowerPoint Presentation</vt:lpstr>
      <vt:lpstr>PowerPoint Presentation</vt:lpstr>
      <vt:lpstr>PowerPoint Presentation</vt:lpstr>
      <vt:lpstr>PowerPoint Presentation</vt:lpstr>
      <vt:lpstr>Nat geo https://www.youtube.com/watch?v=oJAbATJCugs </vt:lpstr>
      <vt:lpstr>                               Video</vt:lpstr>
    </vt:vector>
  </TitlesOfParts>
  <Company>Wake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Churchill</dc:creator>
  <cp:lastModifiedBy>Carrie Churchill _ Staff - HollySpringsHS</cp:lastModifiedBy>
  <cp:revision>8</cp:revision>
  <dcterms:created xsi:type="dcterms:W3CDTF">2017-12-04T19:20:06Z</dcterms:created>
  <dcterms:modified xsi:type="dcterms:W3CDTF">2018-12-14T19:02:56Z</dcterms:modified>
</cp:coreProperties>
</file>