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7" r:id="rId3"/>
    <p:sldId id="260" r:id="rId4"/>
    <p:sldId id="288" r:id="rId5"/>
    <p:sldId id="264" r:id="rId6"/>
    <p:sldId id="265" r:id="rId7"/>
    <p:sldId id="266" r:id="rId8"/>
    <p:sldId id="267" r:id="rId9"/>
    <p:sldId id="286" r:id="rId10"/>
    <p:sldId id="269" r:id="rId11"/>
    <p:sldId id="270" r:id="rId12"/>
    <p:sldId id="271" r:id="rId13"/>
    <p:sldId id="272" r:id="rId14"/>
    <p:sldId id="273" r:id="rId15"/>
    <p:sldId id="274" r:id="rId16"/>
    <p:sldId id="275" r:id="rId17"/>
    <p:sldId id="257" r:id="rId18"/>
    <p:sldId id="258" r:id="rId19"/>
    <p:sldId id="261" r:id="rId20"/>
    <p:sldId id="276" r:id="rId21"/>
    <p:sldId id="277" r:id="rId22"/>
    <p:sldId id="278" r:id="rId23"/>
    <p:sldId id="279" r:id="rId24"/>
    <p:sldId id="262" r:id="rId25"/>
    <p:sldId id="263" r:id="rId26"/>
    <p:sldId id="280" r:id="rId27"/>
    <p:sldId id="281" r:id="rId28"/>
    <p:sldId id="282" r:id="rId29"/>
    <p:sldId id="283" r:id="rId30"/>
    <p:sldId id="284" r:id="rId31"/>
    <p:sldId id="28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1/6/2018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1/6/2018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1/6/2018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1/6/2018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youtube.com/watch?v=IFjD3NMv6Kw"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s://www.youtube.com/watch?v=XK3B2UjPrs4"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detroit.curbed.com/neighborhood/579/north-end" TargetMode="External"/><Relationship Id="rId2" Type="http://schemas.openxmlformats.org/officeDocument/2006/relationships/hyperlink" Target="https://www.nbcnews.com/nightly-news/video/agrihoods-the-newest-trend-in-millennial-living-1118578243751" TargetMode="Externa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WQm6kLWfLwc"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1B3D0-8B6D-4C0B-A985-CA31715EFAA2}"/>
              </a:ext>
            </a:extLst>
          </p:cNvPr>
          <p:cNvSpPr>
            <a:spLocks noGrp="1"/>
          </p:cNvSpPr>
          <p:nvPr>
            <p:ph type="ctrTitle"/>
          </p:nvPr>
        </p:nvSpPr>
        <p:spPr>
          <a:xfrm>
            <a:off x="1258958" y="1563757"/>
            <a:ext cx="9594572" cy="3061251"/>
          </a:xfrm>
        </p:spPr>
        <p:txBody>
          <a:bodyPr/>
          <a:lstStyle/>
          <a:p>
            <a:r>
              <a:rPr lang="en-US" dirty="0"/>
              <a:t>Unit 7 Urban Development part 2 Note power point</a:t>
            </a:r>
          </a:p>
        </p:txBody>
      </p:sp>
      <p:sp>
        <p:nvSpPr>
          <p:cNvPr id="3" name="Subtitle 2">
            <a:extLst>
              <a:ext uri="{FF2B5EF4-FFF2-40B4-BE49-F238E27FC236}">
                <a16:creationId xmlns:a16="http://schemas.microsoft.com/office/drawing/2014/main" id="{D364E74A-8024-4745-AE70-B3B32871968C}"/>
              </a:ext>
            </a:extLst>
          </p:cNvPr>
          <p:cNvSpPr>
            <a:spLocks noGrp="1"/>
          </p:cNvSpPr>
          <p:nvPr>
            <p:ph type="subTitle" idx="1"/>
          </p:nvPr>
        </p:nvSpPr>
        <p:spPr>
          <a:xfrm>
            <a:off x="2679906" y="4850296"/>
            <a:ext cx="6831673" cy="795130"/>
          </a:xfrm>
        </p:spPr>
        <p:txBody>
          <a:bodyPr/>
          <a:lstStyle/>
          <a:p>
            <a:endParaRPr lang="en-US" dirty="0"/>
          </a:p>
        </p:txBody>
      </p:sp>
    </p:spTree>
    <p:extLst>
      <p:ext uri="{BB962C8B-B14F-4D97-AF65-F5344CB8AC3E}">
        <p14:creationId xmlns:p14="http://schemas.microsoft.com/office/powerpoint/2010/main" val="3591225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1246-83EF-4469-B239-5D0856AC54A6}"/>
              </a:ext>
            </a:extLst>
          </p:cNvPr>
          <p:cNvSpPr>
            <a:spLocks noGrp="1"/>
          </p:cNvSpPr>
          <p:nvPr>
            <p:ph type="title"/>
          </p:nvPr>
        </p:nvSpPr>
        <p:spPr>
          <a:xfrm>
            <a:off x="808383" y="1"/>
            <a:ext cx="5287617" cy="834886"/>
          </a:xfrm>
        </p:spPr>
        <p:txBody>
          <a:bodyPr/>
          <a:lstStyle/>
          <a:p>
            <a:r>
              <a:rPr lang="en-US" dirty="0"/>
              <a:t>       </a:t>
            </a:r>
            <a:r>
              <a:rPr lang="en-US" b="1" i="1" u="sng" dirty="0">
                <a:solidFill>
                  <a:srgbClr val="C00000"/>
                </a:solidFill>
              </a:rPr>
              <a:t>Infrastructure</a:t>
            </a:r>
          </a:p>
        </p:txBody>
      </p:sp>
      <p:sp>
        <p:nvSpPr>
          <p:cNvPr id="3" name="Content Placeholder 2">
            <a:extLst>
              <a:ext uri="{FF2B5EF4-FFF2-40B4-BE49-F238E27FC236}">
                <a16:creationId xmlns:a16="http://schemas.microsoft.com/office/drawing/2014/main" id="{BB92CC63-EC3A-4443-A51B-2957BFB1EB82}"/>
              </a:ext>
            </a:extLst>
          </p:cNvPr>
          <p:cNvSpPr>
            <a:spLocks noGrp="1"/>
          </p:cNvSpPr>
          <p:nvPr>
            <p:ph sz="half" idx="1"/>
          </p:nvPr>
        </p:nvSpPr>
        <p:spPr>
          <a:xfrm>
            <a:off x="808383" y="834887"/>
            <a:ext cx="5667375" cy="6023111"/>
          </a:xfrm>
        </p:spPr>
        <p:txBody>
          <a:bodyPr>
            <a:noAutofit/>
          </a:bodyPr>
          <a:lstStyle/>
          <a:p>
            <a:r>
              <a:rPr lang="en-US" sz="2400" b="1" dirty="0">
                <a:solidFill>
                  <a:srgbClr val="006600"/>
                </a:solidFill>
              </a:rPr>
              <a:t>Transportation features, such as roads, bridges, parking lots and signs and signals, snow removal</a:t>
            </a:r>
          </a:p>
          <a:p>
            <a:r>
              <a:rPr lang="en-US" sz="2400" b="1" dirty="0">
                <a:solidFill>
                  <a:srgbClr val="0070C0"/>
                </a:solidFill>
              </a:rPr>
              <a:t>Buildings, such as police stations, courthouses, government buildings, police &amp;  fire stations </a:t>
            </a:r>
          </a:p>
          <a:p>
            <a:r>
              <a:rPr lang="en-US" sz="2400" b="1" dirty="0">
                <a:solidFill>
                  <a:srgbClr val="7030A0"/>
                </a:solidFill>
              </a:rPr>
              <a:t>Distribution systems for water, gas and electricity</a:t>
            </a:r>
          </a:p>
          <a:p>
            <a:r>
              <a:rPr lang="en-US" sz="2400" b="1" dirty="0">
                <a:solidFill>
                  <a:srgbClr val="006666"/>
                </a:solidFill>
              </a:rPr>
              <a:t>Collection systems for sewage and garbage</a:t>
            </a:r>
          </a:p>
          <a:p>
            <a:r>
              <a:rPr lang="en-US" sz="2400" b="1" dirty="0">
                <a:solidFill>
                  <a:srgbClr val="FF0066"/>
                </a:solidFill>
              </a:rPr>
              <a:t>Open spaces, such as public parks and town squares</a:t>
            </a:r>
          </a:p>
          <a:p>
            <a:r>
              <a:rPr lang="en-US" sz="2400" b="1" dirty="0">
                <a:solidFill>
                  <a:srgbClr val="002060"/>
                </a:solidFill>
              </a:rPr>
              <a:t>Entertainment venues, such a museums, theaters, and sports facilities</a:t>
            </a:r>
          </a:p>
        </p:txBody>
      </p:sp>
      <p:pic>
        <p:nvPicPr>
          <p:cNvPr id="6" name="Content Placeholder 5">
            <a:extLst>
              <a:ext uri="{FF2B5EF4-FFF2-40B4-BE49-F238E27FC236}">
                <a16:creationId xmlns:a16="http://schemas.microsoft.com/office/drawing/2014/main" id="{FE9134ED-FA98-4F7B-A115-5E121BF6C721}"/>
              </a:ext>
            </a:extLst>
          </p:cNvPr>
          <p:cNvPicPr>
            <a:picLocks noGrp="1" noChangeAspect="1"/>
          </p:cNvPicPr>
          <p:nvPr>
            <p:ph sz="half" idx="2"/>
          </p:nvPr>
        </p:nvPicPr>
        <p:blipFill>
          <a:blip r:embed="rId2"/>
          <a:stretch>
            <a:fillRect/>
          </a:stretch>
        </p:blipFill>
        <p:spPr>
          <a:xfrm>
            <a:off x="6524625" y="0"/>
            <a:ext cx="5667375" cy="6858000"/>
          </a:xfrm>
        </p:spPr>
      </p:pic>
    </p:spTree>
    <p:extLst>
      <p:ext uri="{BB962C8B-B14F-4D97-AF65-F5344CB8AC3E}">
        <p14:creationId xmlns:p14="http://schemas.microsoft.com/office/powerpoint/2010/main" val="262986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4383" y="124178"/>
            <a:ext cx="5174727" cy="903111"/>
          </a:xfrm>
        </p:spPr>
        <p:txBody>
          <a:bodyPr>
            <a:normAutofit/>
          </a:bodyPr>
          <a:lstStyle/>
          <a:p>
            <a:r>
              <a:rPr lang="en-US" dirty="0"/>
              <a:t>  </a:t>
            </a:r>
            <a:r>
              <a:rPr lang="en-US" b="1" u="sng" dirty="0">
                <a:solidFill>
                  <a:schemeClr val="accent2">
                    <a:lumMod val="50000"/>
                  </a:schemeClr>
                </a:solidFill>
              </a:rPr>
              <a:t>Public Housing</a:t>
            </a:r>
          </a:p>
        </p:txBody>
      </p:sp>
      <p:sp>
        <p:nvSpPr>
          <p:cNvPr id="3" name="Content Placeholder 2"/>
          <p:cNvSpPr>
            <a:spLocks noGrp="1"/>
          </p:cNvSpPr>
          <p:nvPr>
            <p:ph sz="half" idx="1"/>
          </p:nvPr>
        </p:nvSpPr>
        <p:spPr>
          <a:xfrm>
            <a:off x="742123" y="124179"/>
            <a:ext cx="6162260" cy="6733822"/>
          </a:xfrm>
        </p:spPr>
        <p:txBody>
          <a:bodyPr>
            <a:normAutofit fontScale="85000" lnSpcReduction="20000"/>
          </a:bodyPr>
          <a:lstStyle/>
          <a:p>
            <a:r>
              <a:rPr lang="en-US" sz="2400" b="1" dirty="0"/>
              <a:t>Government supported housing in which the low income tenants must pay 30% of their income for rent with the government covering the other costs not paid for by rent. </a:t>
            </a:r>
          </a:p>
          <a:p>
            <a:r>
              <a:rPr lang="en-US" sz="2400" b="1" dirty="0">
                <a:solidFill>
                  <a:schemeClr val="accent2">
                    <a:lumMod val="50000"/>
                  </a:schemeClr>
                </a:solidFill>
              </a:rPr>
              <a:t>Accounts for 2% of all dwellings in the US</a:t>
            </a:r>
          </a:p>
          <a:p>
            <a:r>
              <a:rPr lang="en-US" sz="2400" b="1" dirty="0"/>
              <a:t>The US government has provided subsidies to private developers to build. Frequently concentrated in a small part of the city</a:t>
            </a:r>
          </a:p>
          <a:p>
            <a:r>
              <a:rPr lang="en-US" sz="2400" b="1" dirty="0">
                <a:solidFill>
                  <a:schemeClr val="accent2">
                    <a:lumMod val="50000"/>
                  </a:schemeClr>
                </a:solidFill>
              </a:rPr>
              <a:t>One reason for the shortage of affordable housing in urban neighborhoods is the cost of the building and managing it can be greater than the profits a business can make so charitable organizations and the government provide assistance. Many fall into decline</a:t>
            </a:r>
          </a:p>
          <a:p>
            <a:r>
              <a:rPr lang="en-US" sz="2400" b="1" dirty="0"/>
              <a:t>Some cities have another approach called </a:t>
            </a:r>
            <a:r>
              <a:rPr lang="en-US" sz="2400" b="1" dirty="0">
                <a:solidFill>
                  <a:srgbClr val="C00000"/>
                </a:solidFill>
              </a:rPr>
              <a:t>scattered site </a:t>
            </a:r>
            <a:r>
              <a:rPr lang="en-US" sz="2400" b="1" dirty="0"/>
              <a:t>was employed to alleviate the problems of public housing,  Public housing was dispersed throughout areas of the city. Children this had access to better local schools and amenities available in wealthier neighborhoods. But faced </a:t>
            </a:r>
          </a:p>
          <a:p>
            <a:r>
              <a:rPr lang="en-US" sz="2400" b="1" dirty="0">
                <a:solidFill>
                  <a:schemeClr val="accent2">
                    <a:lumMod val="50000"/>
                  </a:schemeClr>
                </a:solidFill>
              </a:rPr>
              <a:t>“</a:t>
            </a:r>
            <a:r>
              <a:rPr lang="en-US" sz="2400" b="1" dirty="0">
                <a:solidFill>
                  <a:srgbClr val="C00000"/>
                </a:solidFill>
              </a:rPr>
              <a:t>not in my backyard” (</a:t>
            </a:r>
            <a:r>
              <a:rPr lang="en-US" b="1" dirty="0">
                <a:solidFill>
                  <a:srgbClr val="C00000"/>
                </a:solidFill>
              </a:rPr>
              <a:t>NIMBYISM</a:t>
            </a:r>
            <a:r>
              <a:rPr lang="en-US" dirty="0">
                <a:solidFill>
                  <a:srgbClr val="C00000"/>
                </a:solidFill>
              </a:rPr>
              <a:t>) </a:t>
            </a:r>
            <a:r>
              <a:rPr lang="en-US" sz="2400" b="1" dirty="0">
                <a:solidFill>
                  <a:srgbClr val="C00000"/>
                </a:solidFill>
              </a:rPr>
              <a:t>response</a:t>
            </a:r>
          </a:p>
          <a:p>
            <a:pPr marL="0" indent="0">
              <a:buNone/>
            </a:pPr>
            <a:r>
              <a:rPr lang="en-US" sz="2400" b="1" dirty="0">
                <a:solidFill>
                  <a:srgbClr val="C00000"/>
                </a:solidFill>
              </a:rPr>
              <a:t>        </a:t>
            </a:r>
            <a:r>
              <a:rPr lang="en-US" sz="2400" dirty="0">
                <a:solidFill>
                  <a:srgbClr val="C00000"/>
                </a:solidFill>
              </a:rPr>
              <a:t>You can see this with: industries, power   </a:t>
            </a:r>
          </a:p>
          <a:p>
            <a:pPr marL="0" indent="0">
              <a:buNone/>
            </a:pPr>
            <a:r>
              <a:rPr lang="en-US" sz="2400" dirty="0">
                <a:solidFill>
                  <a:srgbClr val="C00000"/>
                </a:solidFill>
              </a:rPr>
              <a:t>        plants, group homes, sewage facilities </a:t>
            </a:r>
            <a:r>
              <a:rPr lang="en-US" sz="2400" dirty="0" err="1">
                <a:solidFill>
                  <a:srgbClr val="C00000"/>
                </a:solidFill>
              </a:rPr>
              <a:t>etc</a:t>
            </a:r>
            <a:r>
              <a:rPr lang="en-US" sz="2400" dirty="0">
                <a:solidFill>
                  <a:srgbClr val="C00000"/>
                </a:solidFill>
              </a:rPr>
              <a:t> moving     </a:t>
            </a:r>
          </a:p>
          <a:p>
            <a:pPr marL="0" indent="0">
              <a:buNone/>
            </a:pPr>
            <a:r>
              <a:rPr lang="en-US" sz="2400" dirty="0">
                <a:solidFill>
                  <a:srgbClr val="C00000"/>
                </a:solidFill>
              </a:rPr>
              <a:t>        into an area</a:t>
            </a:r>
            <a:endParaRPr lang="en-US" sz="2400"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10400" y="1286933"/>
            <a:ext cx="5068711" cy="5407377"/>
          </a:xfrm>
        </p:spPr>
      </p:pic>
    </p:spTree>
    <p:extLst>
      <p:ext uri="{BB962C8B-B14F-4D97-AF65-F5344CB8AC3E}">
        <p14:creationId xmlns:p14="http://schemas.microsoft.com/office/powerpoint/2010/main" val="650338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
            <a:ext cx="11300178" cy="1365956"/>
          </a:xfrm>
        </p:spPr>
        <p:txBody>
          <a:bodyPr>
            <a:normAutofit fontScale="90000"/>
          </a:bodyPr>
          <a:lstStyle/>
          <a:p>
            <a:r>
              <a:rPr lang="en-US" sz="3200" b="1" u="sng" dirty="0">
                <a:solidFill>
                  <a:srgbClr val="C00000"/>
                </a:solidFill>
              </a:rPr>
              <a:t>Renovated Housing</a:t>
            </a:r>
            <a:r>
              <a:rPr lang="en-US" sz="3200" dirty="0">
                <a:solidFill>
                  <a:srgbClr val="C00000"/>
                </a:solidFill>
              </a:rPr>
              <a:t>: </a:t>
            </a:r>
            <a:r>
              <a:rPr lang="en-US" sz="3200" dirty="0"/>
              <a:t>an alternative to demolishing deteriorated inner city houses is to renovate them. In some cases nonprofit organizations renovate housing and sell or rent them to low income people</a:t>
            </a:r>
          </a:p>
        </p:txBody>
      </p:sp>
      <p:sp>
        <p:nvSpPr>
          <p:cNvPr id="3" name="Content Placeholder 2"/>
          <p:cNvSpPr>
            <a:spLocks noGrp="1"/>
          </p:cNvSpPr>
          <p:nvPr>
            <p:ph sz="half" idx="1"/>
          </p:nvPr>
        </p:nvSpPr>
        <p:spPr>
          <a:xfrm>
            <a:off x="812800" y="1484490"/>
            <a:ext cx="7284278" cy="5277554"/>
          </a:xfrm>
        </p:spPr>
        <p:txBody>
          <a:bodyPr>
            <a:normAutofit fontScale="92500" lnSpcReduction="20000"/>
          </a:bodyPr>
          <a:lstStyle/>
          <a:p>
            <a:r>
              <a:rPr lang="en-US" b="1" dirty="0"/>
              <a:t>Often renovated housing attracts middle class people</a:t>
            </a:r>
          </a:p>
          <a:p>
            <a:r>
              <a:rPr lang="en-US" b="1" u="sng" dirty="0">
                <a:solidFill>
                  <a:srgbClr val="C00000"/>
                </a:solidFill>
              </a:rPr>
              <a:t>Gentrification</a:t>
            </a:r>
            <a:r>
              <a:rPr lang="en-US" b="1" dirty="0">
                <a:solidFill>
                  <a:srgbClr val="C00000"/>
                </a:solidFill>
              </a:rPr>
              <a:t>: </a:t>
            </a:r>
            <a:r>
              <a:rPr lang="en-US" b="1" dirty="0"/>
              <a:t>the process by which middle class people move into deteriorated inner city neighborhoods and renovate the housing. These people are often attracted by the cheap housing, proximity to CBD, and availability of city amenities. </a:t>
            </a:r>
          </a:p>
          <a:p>
            <a:r>
              <a:rPr lang="en-US" b="1" dirty="0"/>
              <a:t>This process also results in the raising of property values beyond the range of many of the low income residents who are required or forced to move out and can result in segregation </a:t>
            </a:r>
          </a:p>
          <a:p>
            <a:r>
              <a:rPr lang="en-US" b="1" u="sng" dirty="0">
                <a:solidFill>
                  <a:srgbClr val="C00000"/>
                </a:solidFill>
              </a:rPr>
              <a:t>Deteriorated inner city neighborhoods are attractive for several reasons</a:t>
            </a:r>
            <a:r>
              <a:rPr lang="en-US" b="1" dirty="0"/>
              <a:t>:</a:t>
            </a:r>
          </a:p>
          <a:p>
            <a:r>
              <a:rPr lang="en-US" b="1" dirty="0"/>
              <a:t>Houses may be larger and more substantially constructed yet less expensive than houses in the suburbs</a:t>
            </a:r>
          </a:p>
          <a:p>
            <a:r>
              <a:rPr lang="en-US" b="1" dirty="0"/>
              <a:t>Houses may posses attractive architectural details such an ornate fireplace, high ceilings, wood trim</a:t>
            </a:r>
          </a:p>
          <a:p>
            <a:r>
              <a:rPr lang="en-US" b="1" dirty="0"/>
              <a:t>For people who work downtown, inner city living eliminates the strain of commuting</a:t>
            </a:r>
          </a:p>
          <a:p>
            <a:r>
              <a:rPr lang="en-US" b="1" dirty="0"/>
              <a:t>Neighborhoods are near theaters, bars, restaurants, stadiums and other cultural recreational faculties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203096" y="1580445"/>
            <a:ext cx="3909882" cy="5181599"/>
          </a:xfrm>
        </p:spPr>
      </p:pic>
    </p:spTree>
    <p:extLst>
      <p:ext uri="{BB962C8B-B14F-4D97-AF65-F5344CB8AC3E}">
        <p14:creationId xmlns:p14="http://schemas.microsoft.com/office/powerpoint/2010/main" val="170348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887CF-7ED0-496B-A1F3-09903EB389C0}"/>
              </a:ext>
            </a:extLst>
          </p:cNvPr>
          <p:cNvSpPr>
            <a:spLocks noGrp="1"/>
          </p:cNvSpPr>
          <p:nvPr>
            <p:ph type="title"/>
          </p:nvPr>
        </p:nvSpPr>
        <p:spPr>
          <a:xfrm>
            <a:off x="755374" y="0"/>
            <a:ext cx="11436626" cy="1417983"/>
          </a:xfrm>
        </p:spPr>
        <p:txBody>
          <a:bodyPr>
            <a:normAutofit/>
          </a:bodyPr>
          <a:lstStyle/>
          <a:p>
            <a:r>
              <a:rPr lang="en-US" sz="3200" b="1" u="sng" dirty="0">
                <a:solidFill>
                  <a:srgbClr val="006600"/>
                </a:solidFill>
              </a:rPr>
              <a:t>New Urbanism</a:t>
            </a:r>
            <a:r>
              <a:rPr lang="en-US" sz="3200" dirty="0"/>
              <a:t>: </a:t>
            </a:r>
            <a:r>
              <a:rPr lang="en-US" sz="3200" b="1" dirty="0"/>
              <a:t>a movement in urban planning emerged in the 1990’s aimed at reducing sprawl, increasing affordable housing and creating vibrant livable neighborhoods</a:t>
            </a:r>
          </a:p>
        </p:txBody>
      </p:sp>
      <p:sp>
        <p:nvSpPr>
          <p:cNvPr id="3" name="Content Placeholder 2">
            <a:extLst>
              <a:ext uri="{FF2B5EF4-FFF2-40B4-BE49-F238E27FC236}">
                <a16:creationId xmlns:a16="http://schemas.microsoft.com/office/drawing/2014/main" id="{10482F85-59BA-418D-8657-0BF48F261E15}"/>
              </a:ext>
            </a:extLst>
          </p:cNvPr>
          <p:cNvSpPr>
            <a:spLocks noGrp="1"/>
          </p:cNvSpPr>
          <p:nvPr>
            <p:ph sz="half" idx="1"/>
          </p:nvPr>
        </p:nvSpPr>
        <p:spPr>
          <a:xfrm>
            <a:off x="755374" y="1524000"/>
            <a:ext cx="6372614" cy="5333999"/>
          </a:xfrm>
        </p:spPr>
        <p:txBody>
          <a:bodyPr>
            <a:normAutofit fontScale="92500" lnSpcReduction="10000"/>
          </a:bodyPr>
          <a:lstStyle/>
          <a:p>
            <a:r>
              <a:rPr lang="en-US" b="1" u="sng" dirty="0">
                <a:solidFill>
                  <a:srgbClr val="006600"/>
                </a:solidFill>
              </a:rPr>
              <a:t>New urbanism </a:t>
            </a:r>
            <a:r>
              <a:rPr lang="en-US" b="1" dirty="0"/>
              <a:t>is aimed at livable neighborhoods that are largely walkable, mixed use neighborhoods.</a:t>
            </a:r>
          </a:p>
          <a:p>
            <a:r>
              <a:rPr lang="en-US" b="1" dirty="0"/>
              <a:t>Unlike the clear separation between residential and commercial uses created by zoning in most cities, these neighborhoods would have a mix of homes and businesses. Homes would include a variety of sizes and price ranges in order to create a socially diverse community.</a:t>
            </a:r>
          </a:p>
          <a:p>
            <a:r>
              <a:rPr lang="en-US" b="1" u="sng" dirty="0">
                <a:solidFill>
                  <a:srgbClr val="006600"/>
                </a:solidFill>
              </a:rPr>
              <a:t>Two obstacles</a:t>
            </a:r>
            <a:r>
              <a:rPr lang="en-US" b="1" dirty="0"/>
              <a:t>: </a:t>
            </a:r>
          </a:p>
          <a:p>
            <a:r>
              <a:rPr lang="en-US" b="1" u="sng" dirty="0"/>
              <a:t>1. The existing system of zoning</a:t>
            </a:r>
            <a:r>
              <a:rPr lang="en-US" b="1" dirty="0"/>
              <a:t>: a system had created segregated areas by land use and turs contributed to sprawl</a:t>
            </a:r>
          </a:p>
          <a:p>
            <a:r>
              <a:rPr lang="en-US" b="1" u="sng" dirty="0"/>
              <a:t>2. Public opinion</a:t>
            </a:r>
            <a:r>
              <a:rPr lang="en-US" b="1" dirty="0"/>
              <a:t>: some people were accustomed to traditional land use patterns in cities were not convinced that new urbanism was an improvement</a:t>
            </a:r>
          </a:p>
          <a:p>
            <a:r>
              <a:rPr lang="en-US" b="1" dirty="0"/>
              <a:t>However in communities that changed their zoning laws and where people changed t heir attitudes toward mixed use neighborhoods, new urbanism took hold</a:t>
            </a:r>
          </a:p>
        </p:txBody>
      </p:sp>
      <p:pic>
        <p:nvPicPr>
          <p:cNvPr id="6" name="Content Placeholder 5">
            <a:extLst>
              <a:ext uri="{FF2B5EF4-FFF2-40B4-BE49-F238E27FC236}">
                <a16:creationId xmlns:a16="http://schemas.microsoft.com/office/drawing/2014/main" id="{09AFC872-23C5-41A9-BB18-0CCE6F9A054A}"/>
              </a:ext>
            </a:extLst>
          </p:cNvPr>
          <p:cNvPicPr>
            <a:picLocks noGrp="1" noChangeAspect="1"/>
          </p:cNvPicPr>
          <p:nvPr>
            <p:ph sz="half" idx="2"/>
          </p:nvPr>
        </p:nvPicPr>
        <p:blipFill>
          <a:blip r:embed="rId2"/>
          <a:stretch>
            <a:fillRect/>
          </a:stretch>
        </p:blipFill>
        <p:spPr>
          <a:xfrm>
            <a:off x="7127988" y="1524000"/>
            <a:ext cx="5064012" cy="5333999"/>
          </a:xfrm>
        </p:spPr>
      </p:pic>
    </p:spTree>
    <p:extLst>
      <p:ext uri="{BB962C8B-B14F-4D97-AF65-F5344CB8AC3E}">
        <p14:creationId xmlns:p14="http://schemas.microsoft.com/office/powerpoint/2010/main" val="194386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356" y="90312"/>
            <a:ext cx="11435644" cy="1038578"/>
          </a:xfrm>
        </p:spPr>
        <p:txBody>
          <a:bodyPr/>
          <a:lstStyle/>
          <a:p>
            <a:r>
              <a:rPr lang="en-US" dirty="0"/>
              <a:t>             </a:t>
            </a:r>
            <a:r>
              <a:rPr lang="en-US" b="1" u="sng" dirty="0">
                <a:solidFill>
                  <a:srgbClr val="C00000"/>
                </a:solidFill>
              </a:rPr>
              <a:t>Inner City Social Problems</a:t>
            </a:r>
          </a:p>
        </p:txBody>
      </p:sp>
      <p:sp>
        <p:nvSpPr>
          <p:cNvPr id="3" name="Content Placeholder 2"/>
          <p:cNvSpPr>
            <a:spLocks noGrp="1"/>
          </p:cNvSpPr>
          <p:nvPr>
            <p:ph sz="half" idx="1"/>
          </p:nvPr>
        </p:nvSpPr>
        <p:spPr>
          <a:xfrm>
            <a:off x="756356" y="993423"/>
            <a:ext cx="5339644" cy="5678310"/>
          </a:xfrm>
        </p:spPr>
        <p:txBody>
          <a:bodyPr>
            <a:normAutofit fontScale="92500" lnSpcReduction="10000"/>
          </a:bodyPr>
          <a:lstStyle/>
          <a:p>
            <a:r>
              <a:rPr lang="en-US" b="1" u="sng" dirty="0">
                <a:solidFill>
                  <a:srgbClr val="006600"/>
                </a:solidFill>
              </a:rPr>
              <a:t>Underclass</a:t>
            </a:r>
            <a:r>
              <a:rPr lang="en-US" b="1" dirty="0">
                <a:solidFill>
                  <a:srgbClr val="006600"/>
                </a:solidFill>
              </a:rPr>
              <a:t>: a term referring to inner city residents because they are trapped in an unending cycle of economic and social problems; They suffer from relatively high rates of unemployment, alcoholism, drug addiction, illiteracy, juvenile delinquency</a:t>
            </a:r>
          </a:p>
          <a:p>
            <a:r>
              <a:rPr lang="en-US" b="1" u="sng" dirty="0">
                <a:solidFill>
                  <a:srgbClr val="7030A0"/>
                </a:solidFill>
              </a:rPr>
              <a:t>Homeless</a:t>
            </a:r>
            <a:r>
              <a:rPr lang="en-US" b="1" dirty="0">
                <a:solidFill>
                  <a:srgbClr val="7030A0"/>
                </a:solidFill>
              </a:rPr>
              <a:t>: while accurate numbers are difficult to obtain, it is estimated that on any given night nearly 1 million Americans sleep in doorways, on heated street grates, in bus and subway station or in parks. Over the course of a year, the number of Americans who are homeless is estimated at more than 3 million</a:t>
            </a:r>
          </a:p>
          <a:p>
            <a:r>
              <a:rPr lang="en-US" b="1" u="sng" dirty="0">
                <a:solidFill>
                  <a:srgbClr val="FF0066"/>
                </a:solidFill>
              </a:rPr>
              <a:t>Crime</a:t>
            </a:r>
            <a:r>
              <a:rPr lang="en-US" b="1" dirty="0">
                <a:solidFill>
                  <a:srgbClr val="FF0066"/>
                </a:solidFill>
              </a:rPr>
              <a:t>: trapped in a hopeless environment, some inner city residents turn to drugs. Some drug users obtain money through criminal activities. Gangs from in inner city neighborhoods to control the lucrative drug distribution. Violence erupts when two gangs fight over the boundaries between their areas</a:t>
            </a:r>
          </a:p>
        </p:txBody>
      </p:sp>
      <p:sp>
        <p:nvSpPr>
          <p:cNvPr id="4" name="Content Placeholder 3"/>
          <p:cNvSpPr>
            <a:spLocks noGrp="1"/>
          </p:cNvSpPr>
          <p:nvPr>
            <p:ph sz="half" idx="2"/>
          </p:nvPr>
        </p:nvSpPr>
        <p:spPr>
          <a:xfrm>
            <a:off x="6387548" y="993422"/>
            <a:ext cx="5725429" cy="5774265"/>
          </a:xfrm>
        </p:spPr>
        <p:txBody>
          <a:bodyPr>
            <a:normAutofit fontScale="92500" lnSpcReduction="10000"/>
          </a:bodyPr>
          <a:lstStyle/>
          <a:p>
            <a:r>
              <a:rPr lang="en-US" b="1" u="sng" dirty="0">
                <a:solidFill>
                  <a:srgbClr val="002060"/>
                </a:solidFill>
              </a:rPr>
              <a:t>Ethnic and Racial Segregation</a:t>
            </a:r>
            <a:r>
              <a:rPr lang="en-US" b="1" dirty="0">
                <a:solidFill>
                  <a:srgbClr val="002060"/>
                </a:solidFill>
              </a:rPr>
              <a:t>: many neighborhoods in the US are segregated by ethnicity,  African Americans and Hispanics concentrate in one or two large continuous areas of the inner city, whereas whites tend to live in the suburbs</a:t>
            </a:r>
          </a:p>
          <a:p>
            <a:r>
              <a:rPr lang="en-US" b="1" u="sng" dirty="0">
                <a:solidFill>
                  <a:srgbClr val="FF3300"/>
                </a:solidFill>
              </a:rPr>
              <a:t>Lack of Job Skills</a:t>
            </a:r>
            <a:r>
              <a:rPr lang="en-US" b="1" dirty="0">
                <a:solidFill>
                  <a:srgbClr val="FF3300"/>
                </a:solidFill>
              </a:rPr>
              <a:t>: the  underclass is increasingly unable to compete for jobs, many inner-city residents lack the technical skills needed for most jobs because fewer than half completed high school. </a:t>
            </a:r>
          </a:p>
          <a:p>
            <a:r>
              <a:rPr lang="en-US" b="1" u="sng" dirty="0">
                <a:solidFill>
                  <a:srgbClr val="0066FF"/>
                </a:solidFill>
              </a:rPr>
              <a:t>Culture of Poverty</a:t>
            </a:r>
            <a:r>
              <a:rPr lang="en-US" b="1" dirty="0">
                <a:solidFill>
                  <a:srgbClr val="0066FF"/>
                </a:solidFill>
              </a:rPr>
              <a:t>: many inner city residents are trapped as permanent underclass because they live in a culture of poverty. Unwed mothers, about 90% of children in inner cities live with only one parent, because of inadequate and expensive child care services, single mothers may be forced to choose between working to generate income and staying home to take care of their children</a:t>
            </a:r>
          </a:p>
        </p:txBody>
      </p:sp>
    </p:spTree>
    <p:extLst>
      <p:ext uri="{BB962C8B-B14F-4D97-AF65-F5344CB8AC3E}">
        <p14:creationId xmlns:p14="http://schemas.microsoft.com/office/powerpoint/2010/main" val="36950560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6F8D1-6AE6-417E-9CF1-B1FE3B340F67}"/>
              </a:ext>
            </a:extLst>
          </p:cNvPr>
          <p:cNvSpPr>
            <a:spLocks noGrp="1"/>
          </p:cNvSpPr>
          <p:nvPr>
            <p:ph type="title"/>
          </p:nvPr>
        </p:nvSpPr>
        <p:spPr>
          <a:xfrm>
            <a:off x="887896" y="0"/>
            <a:ext cx="11304104" cy="990600"/>
          </a:xfrm>
        </p:spPr>
        <p:txBody>
          <a:bodyPr/>
          <a:lstStyle/>
          <a:p>
            <a:r>
              <a:rPr lang="en-US" dirty="0"/>
              <a:t>                     </a:t>
            </a:r>
            <a:r>
              <a:rPr lang="en-US" b="1" u="sng" dirty="0">
                <a:solidFill>
                  <a:srgbClr val="C00000"/>
                </a:solidFill>
              </a:rPr>
              <a:t>Informal Economy</a:t>
            </a:r>
          </a:p>
        </p:txBody>
      </p:sp>
      <p:sp>
        <p:nvSpPr>
          <p:cNvPr id="3" name="Content Placeholder 2">
            <a:extLst>
              <a:ext uri="{FF2B5EF4-FFF2-40B4-BE49-F238E27FC236}">
                <a16:creationId xmlns:a16="http://schemas.microsoft.com/office/drawing/2014/main" id="{7602F6C3-83F1-48CF-A8C6-67364AC870A1}"/>
              </a:ext>
            </a:extLst>
          </p:cNvPr>
          <p:cNvSpPr>
            <a:spLocks noGrp="1"/>
          </p:cNvSpPr>
          <p:nvPr>
            <p:ph sz="half" idx="1"/>
          </p:nvPr>
        </p:nvSpPr>
        <p:spPr>
          <a:xfrm>
            <a:off x="742122" y="990600"/>
            <a:ext cx="5077264" cy="5754757"/>
          </a:xfrm>
        </p:spPr>
        <p:txBody>
          <a:bodyPr/>
          <a:lstStyle/>
          <a:p>
            <a:r>
              <a:rPr lang="en-US" b="1" dirty="0">
                <a:solidFill>
                  <a:srgbClr val="002060"/>
                </a:solidFill>
              </a:rPr>
              <a:t>The </a:t>
            </a:r>
            <a:r>
              <a:rPr lang="en-US" b="1" u="sng" dirty="0">
                <a:solidFill>
                  <a:srgbClr val="C00000"/>
                </a:solidFill>
              </a:rPr>
              <a:t>Informal Economy </a:t>
            </a:r>
            <a:r>
              <a:rPr lang="en-US" b="1" dirty="0">
                <a:solidFill>
                  <a:srgbClr val="002060"/>
                </a:solidFill>
              </a:rPr>
              <a:t>is the portion of the economy that is not taxed, regulated, or managed by the government. In the slums and squatter settlements of cities in the less developed world, the informal economy is important, effective,, and vibrant. The majority of the population may be part of it.  Where governments have been ineffective at promoting the growth of businesses, individuals have taken on that role.  Economists estimate that nearly 50% of people in Latin America work in the informal economy</a:t>
            </a:r>
          </a:p>
        </p:txBody>
      </p:sp>
      <p:sp>
        <p:nvSpPr>
          <p:cNvPr id="4" name="Content Placeholder 3">
            <a:extLst>
              <a:ext uri="{FF2B5EF4-FFF2-40B4-BE49-F238E27FC236}">
                <a16:creationId xmlns:a16="http://schemas.microsoft.com/office/drawing/2014/main" id="{34045E11-1CE4-44CC-923B-C03E6507B6DC}"/>
              </a:ext>
            </a:extLst>
          </p:cNvPr>
          <p:cNvSpPr>
            <a:spLocks noGrp="1"/>
          </p:cNvSpPr>
          <p:nvPr>
            <p:ph sz="half" idx="2"/>
          </p:nvPr>
        </p:nvSpPr>
        <p:spPr>
          <a:xfrm>
            <a:off x="6525402" y="990601"/>
            <a:ext cx="5666597" cy="5754756"/>
          </a:xfrm>
        </p:spPr>
        <p:txBody>
          <a:bodyPr/>
          <a:lstStyle/>
          <a:p>
            <a:r>
              <a:rPr lang="en-US" b="1" u="sng" dirty="0">
                <a:solidFill>
                  <a:srgbClr val="C00000"/>
                </a:solidFill>
              </a:rPr>
              <a:t>Shadow Economy</a:t>
            </a:r>
            <a:r>
              <a:rPr lang="en-US" b="1" dirty="0">
                <a:solidFill>
                  <a:srgbClr val="003300"/>
                </a:solidFill>
              </a:rPr>
              <a:t>: In more developed countries, the informal economy operates as a showdown economy. the part of an economy involving goods and services which are paid for in cash, and therefore not declared for tax. </a:t>
            </a:r>
          </a:p>
          <a:p>
            <a:r>
              <a:rPr lang="en-US" b="1" dirty="0">
                <a:solidFill>
                  <a:srgbClr val="003300"/>
                </a:solidFill>
              </a:rPr>
              <a:t>Local governments are concerned not just because of their lost tax revenue but also because these shadow enterprises are not regulated for safety and undercut businesses that do operate openly and follow regulations </a:t>
            </a:r>
          </a:p>
        </p:txBody>
      </p:sp>
    </p:spTree>
    <p:extLst>
      <p:ext uri="{BB962C8B-B14F-4D97-AF65-F5344CB8AC3E}">
        <p14:creationId xmlns:p14="http://schemas.microsoft.com/office/powerpoint/2010/main" val="188284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756"/>
            <a:ext cx="9601200" cy="767644"/>
          </a:xfrm>
        </p:spPr>
        <p:txBody>
          <a:bodyPr/>
          <a:lstStyle/>
          <a:p>
            <a:r>
              <a:rPr lang="en-US" dirty="0"/>
              <a:t>                        </a:t>
            </a:r>
            <a:r>
              <a:rPr lang="en-US" b="1" u="sng" dirty="0">
                <a:solidFill>
                  <a:srgbClr val="C00000"/>
                </a:solidFill>
              </a:rPr>
              <a:t>Annexation</a:t>
            </a:r>
          </a:p>
        </p:txBody>
      </p:sp>
      <p:sp>
        <p:nvSpPr>
          <p:cNvPr id="3" name="Content Placeholder 2"/>
          <p:cNvSpPr>
            <a:spLocks noGrp="1"/>
          </p:cNvSpPr>
          <p:nvPr>
            <p:ph sz="half" idx="1"/>
          </p:nvPr>
        </p:nvSpPr>
        <p:spPr>
          <a:xfrm>
            <a:off x="699911" y="914400"/>
            <a:ext cx="5780402" cy="5858933"/>
          </a:xfrm>
        </p:spPr>
        <p:txBody>
          <a:bodyPr>
            <a:normAutofit/>
          </a:bodyPr>
          <a:lstStyle/>
          <a:p>
            <a:r>
              <a:rPr lang="en-US" b="1" u="sng" dirty="0">
                <a:solidFill>
                  <a:srgbClr val="FF0000"/>
                </a:solidFill>
              </a:rPr>
              <a:t>Annexation</a:t>
            </a:r>
            <a:r>
              <a:rPr lang="en-US" b="1" u="sng" dirty="0"/>
              <a:t>:  </a:t>
            </a:r>
            <a:r>
              <a:rPr lang="en-US" b="1" dirty="0"/>
              <a:t>the process of legally adding land are to a city. </a:t>
            </a:r>
          </a:p>
          <a:p>
            <a:r>
              <a:rPr lang="en-US" b="1" dirty="0"/>
              <a:t>Until  recently the US, as cities grew they expanded by annexing peripheral land, Rules concerning annexation very  among states. Normally land can be annexed into a city only if the majority of residents in the affected are vote in favor of doing so.</a:t>
            </a:r>
          </a:p>
          <a:p>
            <a:r>
              <a:rPr lang="en-US" b="1" dirty="0"/>
              <a:t>In the 1900’s peripheral residents generally desired annexation because they offered better water supply, sewage disposal, trash pick up, paved streets, public transportation and police and fire protection</a:t>
            </a:r>
          </a:p>
          <a:p>
            <a:r>
              <a:rPr lang="en-US" b="1" dirty="0"/>
              <a:t> for many cities, economic problems are exacerbated by their inability to annex peripheral land</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4936" y="914400"/>
            <a:ext cx="5577064" cy="5858933"/>
          </a:xfrm>
        </p:spPr>
      </p:pic>
    </p:spTree>
    <p:extLst>
      <p:ext uri="{BB962C8B-B14F-4D97-AF65-F5344CB8AC3E}">
        <p14:creationId xmlns:p14="http://schemas.microsoft.com/office/powerpoint/2010/main" val="1327701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0634B-5FED-4E2F-907B-33C0EE2F938B}"/>
              </a:ext>
            </a:extLst>
          </p:cNvPr>
          <p:cNvSpPr>
            <a:spLocks noGrp="1"/>
          </p:cNvSpPr>
          <p:nvPr>
            <p:ph type="title"/>
          </p:nvPr>
        </p:nvSpPr>
        <p:spPr>
          <a:xfrm>
            <a:off x="808383" y="0"/>
            <a:ext cx="11383617" cy="1258957"/>
          </a:xfrm>
        </p:spPr>
        <p:txBody>
          <a:bodyPr>
            <a:normAutofit/>
          </a:bodyPr>
          <a:lstStyle/>
          <a:p>
            <a:r>
              <a:rPr lang="en-US" sz="2000" b="1" u="sng" dirty="0">
                <a:solidFill>
                  <a:srgbClr val="C00000"/>
                </a:solidFill>
              </a:rPr>
              <a:t>Peripheral Model </a:t>
            </a:r>
            <a:r>
              <a:rPr lang="en-US" sz="2000" b="1" dirty="0"/>
              <a:t>is a variant of the multiple nuclei model, describes suburban neighborhoods surrounding an inner city and served by nodes of commercial activity along a ring road or beltway. This model’s name comes from the role of the service nodes with their related suburbs that develop on the periphery of the original city</a:t>
            </a:r>
          </a:p>
        </p:txBody>
      </p:sp>
      <p:pic>
        <p:nvPicPr>
          <p:cNvPr id="8" name="Content Placeholder 7">
            <a:extLst>
              <a:ext uri="{FF2B5EF4-FFF2-40B4-BE49-F238E27FC236}">
                <a16:creationId xmlns:a16="http://schemas.microsoft.com/office/drawing/2014/main" id="{BDC3E719-B7D4-45FB-95A4-625B017074D6}"/>
              </a:ext>
            </a:extLst>
          </p:cNvPr>
          <p:cNvPicPr>
            <a:picLocks noGrp="1" noChangeAspect="1"/>
          </p:cNvPicPr>
          <p:nvPr>
            <p:ph sz="half" idx="1"/>
          </p:nvPr>
        </p:nvPicPr>
        <p:blipFill>
          <a:blip r:embed="rId2"/>
          <a:stretch>
            <a:fillRect/>
          </a:stretch>
        </p:blipFill>
        <p:spPr>
          <a:xfrm>
            <a:off x="808383" y="1258958"/>
            <a:ext cx="5564233" cy="5599042"/>
          </a:xfrm>
        </p:spPr>
      </p:pic>
      <p:pic>
        <p:nvPicPr>
          <p:cNvPr id="6" name="Content Placeholder 5">
            <a:extLst>
              <a:ext uri="{FF2B5EF4-FFF2-40B4-BE49-F238E27FC236}">
                <a16:creationId xmlns:a16="http://schemas.microsoft.com/office/drawing/2014/main" id="{0FEF2A44-9BBE-4C20-A157-129B3AA1A6F6}"/>
              </a:ext>
            </a:extLst>
          </p:cNvPr>
          <p:cNvPicPr>
            <a:picLocks noGrp="1" noChangeAspect="1"/>
          </p:cNvPicPr>
          <p:nvPr>
            <p:ph sz="half" idx="2"/>
          </p:nvPr>
        </p:nvPicPr>
        <p:blipFill>
          <a:blip r:embed="rId3"/>
          <a:stretch>
            <a:fillRect/>
          </a:stretch>
        </p:blipFill>
        <p:spPr>
          <a:xfrm>
            <a:off x="6372616" y="1060175"/>
            <a:ext cx="5819384" cy="5797826"/>
          </a:xfrm>
        </p:spPr>
      </p:pic>
    </p:spTree>
    <p:extLst>
      <p:ext uri="{BB962C8B-B14F-4D97-AF65-F5344CB8AC3E}">
        <p14:creationId xmlns:p14="http://schemas.microsoft.com/office/powerpoint/2010/main" val="2192118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B140-7519-4335-96B8-AD72B359CFD9}"/>
              </a:ext>
            </a:extLst>
          </p:cNvPr>
          <p:cNvSpPr>
            <a:spLocks noGrp="1"/>
          </p:cNvSpPr>
          <p:nvPr>
            <p:ph type="title"/>
          </p:nvPr>
        </p:nvSpPr>
        <p:spPr>
          <a:xfrm>
            <a:off x="848139" y="0"/>
            <a:ext cx="11343861" cy="1338470"/>
          </a:xfrm>
        </p:spPr>
        <p:txBody>
          <a:bodyPr/>
          <a:lstStyle/>
          <a:p>
            <a:r>
              <a:rPr lang="en-US" dirty="0"/>
              <a:t>                              </a:t>
            </a:r>
            <a:r>
              <a:rPr lang="en-US" b="1" u="sng" dirty="0">
                <a:solidFill>
                  <a:schemeClr val="accent4">
                    <a:lumMod val="50000"/>
                  </a:schemeClr>
                </a:solidFill>
              </a:rPr>
              <a:t>Peripheral Model</a:t>
            </a:r>
          </a:p>
        </p:txBody>
      </p:sp>
      <p:pic>
        <p:nvPicPr>
          <p:cNvPr id="5" name="Content Placeholder 4">
            <a:extLst>
              <a:ext uri="{FF2B5EF4-FFF2-40B4-BE49-F238E27FC236}">
                <a16:creationId xmlns:a16="http://schemas.microsoft.com/office/drawing/2014/main" id="{87364447-49FB-4F96-BA21-0DA8EC824227}"/>
              </a:ext>
            </a:extLst>
          </p:cNvPr>
          <p:cNvPicPr>
            <a:picLocks noGrp="1" noChangeAspect="1"/>
          </p:cNvPicPr>
          <p:nvPr>
            <p:ph idx="1"/>
          </p:nvPr>
        </p:nvPicPr>
        <p:blipFill>
          <a:blip r:embed="rId2"/>
          <a:stretch>
            <a:fillRect/>
          </a:stretch>
        </p:blipFill>
        <p:spPr>
          <a:xfrm>
            <a:off x="848139" y="980661"/>
            <a:ext cx="11211339" cy="5877339"/>
          </a:xfrm>
        </p:spPr>
      </p:pic>
    </p:spTree>
    <p:extLst>
      <p:ext uri="{BB962C8B-B14F-4D97-AF65-F5344CB8AC3E}">
        <p14:creationId xmlns:p14="http://schemas.microsoft.com/office/powerpoint/2010/main" val="1881777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3B19-7007-463B-99E6-FC4DFFF4B876}"/>
              </a:ext>
            </a:extLst>
          </p:cNvPr>
          <p:cNvSpPr>
            <a:spLocks noGrp="1"/>
          </p:cNvSpPr>
          <p:nvPr>
            <p:ph type="title"/>
          </p:nvPr>
        </p:nvSpPr>
        <p:spPr>
          <a:xfrm>
            <a:off x="768626" y="0"/>
            <a:ext cx="11423374" cy="1325217"/>
          </a:xfrm>
        </p:spPr>
        <p:txBody>
          <a:bodyPr>
            <a:normAutofit fontScale="90000"/>
          </a:bodyPr>
          <a:lstStyle/>
          <a:p>
            <a:r>
              <a:rPr lang="en-US" sz="2000" b="1" dirty="0"/>
              <a:t>Chauncy Harris created the </a:t>
            </a:r>
            <a:r>
              <a:rPr lang="en-US" sz="2400" b="1" dirty="0">
                <a:solidFill>
                  <a:srgbClr val="C00000"/>
                </a:solidFill>
              </a:rPr>
              <a:t>G</a:t>
            </a:r>
            <a:r>
              <a:rPr lang="en-US" sz="2400" b="1" u="sng" dirty="0">
                <a:solidFill>
                  <a:srgbClr val="C00000"/>
                </a:solidFill>
              </a:rPr>
              <a:t>alactic City Model (peripheral model) </a:t>
            </a:r>
            <a:r>
              <a:rPr lang="en-US" sz="2000" b="1" dirty="0"/>
              <a:t>describing the spread of U.S. cities outward from the CBD to the suburbs leaving a declining inner city. As suburbs grew. Some of the functions of the  CBD began to appear in them. At key locations along transportation routes, mini downtowns of hotels, malls, restaurants, and office complexes emerged, Modern geographers call these Edge Cities.</a:t>
            </a:r>
          </a:p>
        </p:txBody>
      </p:sp>
      <p:sp>
        <p:nvSpPr>
          <p:cNvPr id="3" name="Content Placeholder 2">
            <a:extLst>
              <a:ext uri="{FF2B5EF4-FFF2-40B4-BE49-F238E27FC236}">
                <a16:creationId xmlns:a16="http://schemas.microsoft.com/office/drawing/2014/main" id="{CE2D7D9A-51B3-44D1-9E23-7EB5A90541B3}"/>
              </a:ext>
            </a:extLst>
          </p:cNvPr>
          <p:cNvSpPr>
            <a:spLocks noGrp="1"/>
          </p:cNvSpPr>
          <p:nvPr>
            <p:ph sz="half" idx="1"/>
          </p:nvPr>
        </p:nvSpPr>
        <p:spPr>
          <a:xfrm>
            <a:off x="768626" y="1325217"/>
            <a:ext cx="6400800" cy="5433392"/>
          </a:xfrm>
        </p:spPr>
        <p:txBody>
          <a:bodyPr/>
          <a:lstStyle/>
          <a:p>
            <a:r>
              <a:rPr lang="en-US" sz="2400" b="1" u="sng" dirty="0">
                <a:solidFill>
                  <a:srgbClr val="C00000"/>
                </a:solidFill>
              </a:rPr>
              <a:t>Edge Cities </a:t>
            </a:r>
            <a:r>
              <a:rPr lang="en-US" b="1" dirty="0"/>
              <a:t>are nodes of economic activity that have developed in the periphery of large cities. They usually have tall office buildings, a concentration of retail ships, relatively few residences, and are located at the junction of major transportation routes</a:t>
            </a:r>
            <a:r>
              <a:rPr lang="en-US" dirty="0"/>
              <a:t>.</a:t>
            </a:r>
          </a:p>
          <a:p>
            <a:endParaRPr lang="en-US" dirty="0"/>
          </a:p>
          <a:p>
            <a:endParaRPr lang="en-US" dirty="0"/>
          </a:p>
          <a:p>
            <a:endParaRPr lang="en-US" dirty="0"/>
          </a:p>
          <a:p>
            <a:endParaRPr lang="en-US" dirty="0"/>
          </a:p>
        </p:txBody>
      </p:sp>
      <p:graphicFrame>
        <p:nvGraphicFramePr>
          <p:cNvPr id="7" name="Table 6">
            <a:extLst>
              <a:ext uri="{FF2B5EF4-FFF2-40B4-BE49-F238E27FC236}">
                <a16:creationId xmlns:a16="http://schemas.microsoft.com/office/drawing/2014/main" id="{75802D65-ADAD-4F71-A63F-24B38DE45B1B}"/>
              </a:ext>
            </a:extLst>
          </p:cNvPr>
          <p:cNvGraphicFramePr>
            <a:graphicFrameLocks noGrp="1"/>
          </p:cNvGraphicFramePr>
          <p:nvPr>
            <p:extLst>
              <p:ext uri="{D42A27DB-BD31-4B8C-83A1-F6EECF244321}">
                <p14:modId xmlns:p14="http://schemas.microsoft.com/office/powerpoint/2010/main" val="4194739175"/>
              </p:ext>
            </p:extLst>
          </p:nvPr>
        </p:nvGraphicFramePr>
        <p:xfrm>
          <a:off x="768625" y="3961076"/>
          <a:ext cx="6109254" cy="2651760"/>
        </p:xfrm>
        <a:graphic>
          <a:graphicData uri="http://schemas.openxmlformats.org/drawingml/2006/table">
            <a:tbl>
              <a:tblPr/>
              <a:tblGrid>
                <a:gridCol w="2036418">
                  <a:extLst>
                    <a:ext uri="{9D8B030D-6E8A-4147-A177-3AD203B41FA5}">
                      <a16:colId xmlns:a16="http://schemas.microsoft.com/office/drawing/2014/main" val="3415377235"/>
                    </a:ext>
                  </a:extLst>
                </a:gridCol>
                <a:gridCol w="2036418">
                  <a:extLst>
                    <a:ext uri="{9D8B030D-6E8A-4147-A177-3AD203B41FA5}">
                      <a16:colId xmlns:a16="http://schemas.microsoft.com/office/drawing/2014/main" val="2625012618"/>
                    </a:ext>
                  </a:extLst>
                </a:gridCol>
                <a:gridCol w="2036418">
                  <a:extLst>
                    <a:ext uri="{9D8B030D-6E8A-4147-A177-3AD203B41FA5}">
                      <a16:colId xmlns:a16="http://schemas.microsoft.com/office/drawing/2014/main" val="4189526010"/>
                    </a:ext>
                  </a:extLst>
                </a:gridCol>
              </a:tblGrid>
              <a:tr h="354610">
                <a:tc>
                  <a:txBody>
                    <a:bodyPr/>
                    <a:lstStyle/>
                    <a:p>
                      <a:pPr algn="l"/>
                      <a:r>
                        <a:rPr lang="en-US" b="1">
                          <a:solidFill>
                            <a:srgbClr val="000000"/>
                          </a:solidFill>
                          <a:effectLst/>
                        </a:rPr>
                        <a:t>Area</a:t>
                      </a:r>
                    </a:p>
                  </a:txBody>
                  <a:tcPr marL="95250"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pPr algn="l"/>
                      <a:r>
                        <a:rPr lang="en-US" b="1" dirty="0">
                          <a:solidFill>
                            <a:srgbClr val="000000"/>
                          </a:solidFill>
                          <a:effectLst/>
                        </a:rPr>
                        <a:t>Nearest city</a:t>
                      </a:r>
                    </a:p>
                  </a:txBody>
                  <a:tcPr marL="95250" marR="95250" anchor="ctr">
                    <a:lnL>
                      <a:noFill/>
                    </a:lnL>
                    <a:lnR>
                      <a:noFill/>
                    </a:lnR>
                    <a:lnT>
                      <a:noFill/>
                    </a:lnT>
                    <a:lnB w="9525" cap="flat" cmpd="sng" algn="ctr">
                      <a:solidFill>
                        <a:srgbClr val="EBEBEB"/>
                      </a:solidFill>
                      <a:prstDash val="solid"/>
                      <a:round/>
                      <a:headEnd type="none" w="med" len="med"/>
                      <a:tailEnd type="none" w="med" len="med"/>
                    </a:lnB>
                    <a:solidFill>
                      <a:srgbClr val="FFFFFF"/>
                    </a:solidFill>
                  </a:tcPr>
                </a:tc>
                <a:tc>
                  <a:txBody>
                    <a:bodyPr/>
                    <a:lstStyle/>
                    <a:p>
                      <a:endParaRPr lang="en-US" dirty="0"/>
                    </a:p>
                  </a:txBody>
                  <a:tcPr>
                    <a:lnL>
                      <a:noFill/>
                    </a:lnL>
                  </a:tcPr>
                </a:tc>
                <a:extLst>
                  <a:ext uri="{0D108BD9-81ED-4DB2-BD59-A6C34878D82A}">
                    <a16:rowId xmlns:a16="http://schemas.microsoft.com/office/drawing/2014/main" val="2877843385"/>
                  </a:ext>
                </a:extLst>
              </a:tr>
              <a:tr h="620568">
                <a:tc>
                  <a:txBody>
                    <a:bodyPr/>
                    <a:lstStyle/>
                    <a:p>
                      <a:r>
                        <a:rPr lang="en-US">
                          <a:effectLst/>
                        </a:rPr>
                        <a:t>2.</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Walnut Creek, Calif.</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San Francisco</a:t>
                      </a:r>
                    </a:p>
                  </a:txBody>
                  <a:tcPr marL="95250" marR="95250" anchor="ctr">
                    <a:lnL>
                      <a:noFill/>
                    </a:lnL>
                    <a:lnR>
                      <a:noFill/>
                    </a:lnR>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051481157"/>
                  </a:ext>
                </a:extLst>
              </a:tr>
              <a:tr h="354610">
                <a:tc>
                  <a:txBody>
                    <a:bodyPr/>
                    <a:lstStyle/>
                    <a:p>
                      <a:r>
                        <a:rPr lang="en-US">
                          <a:effectLst/>
                        </a:rPr>
                        <a:t>3.</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dirty="0">
                          <a:effectLst/>
                        </a:rPr>
                        <a:t>Coral Gables, Fla.</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Miami</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4218686403"/>
                  </a:ext>
                </a:extLst>
              </a:tr>
              <a:tr h="620568">
                <a:tc>
                  <a:txBody>
                    <a:bodyPr/>
                    <a:lstStyle/>
                    <a:p>
                      <a:r>
                        <a:rPr lang="en-US">
                          <a:effectLst/>
                        </a:rPr>
                        <a:t>4.</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Southpark Area, N.C.</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Charlotte</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1491559870"/>
                  </a:ext>
                </a:extLst>
              </a:tr>
              <a:tr h="620568">
                <a:tc>
                  <a:txBody>
                    <a:bodyPr/>
                    <a:lstStyle/>
                    <a:p>
                      <a:r>
                        <a:rPr lang="en-US">
                          <a:effectLst/>
                        </a:rPr>
                        <a:t>5.</a:t>
                      </a:r>
                    </a:p>
                  </a:txBody>
                  <a:tcPr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a:effectLst/>
                        </a:rPr>
                        <a:t>San Antonio Airport Area, Tex.</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r>
                        <a:rPr lang="en-US" dirty="0">
                          <a:effectLst/>
                        </a:rPr>
                        <a:t>San Antonio</a:t>
                      </a:r>
                    </a:p>
                  </a:txBody>
                  <a:tcPr marL="95250" marR="95250" anchor="ctr">
                    <a:lnL>
                      <a:noFill/>
                    </a:lnL>
                    <a:lnR>
                      <a:noFill/>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extLst>
                  <a:ext uri="{0D108BD9-81ED-4DB2-BD59-A6C34878D82A}">
                    <a16:rowId xmlns:a16="http://schemas.microsoft.com/office/drawing/2014/main" val="2082354416"/>
                  </a:ext>
                </a:extLst>
              </a:tr>
            </a:tbl>
          </a:graphicData>
        </a:graphic>
      </p:graphicFrame>
      <p:pic>
        <p:nvPicPr>
          <p:cNvPr id="11" name="Content Placeholder 10">
            <a:extLst>
              <a:ext uri="{FF2B5EF4-FFF2-40B4-BE49-F238E27FC236}">
                <a16:creationId xmlns:a16="http://schemas.microsoft.com/office/drawing/2014/main" id="{48F43B08-C178-4431-9D5A-F93ABDF1C924}"/>
              </a:ext>
            </a:extLst>
          </p:cNvPr>
          <p:cNvPicPr>
            <a:picLocks noGrp="1" noChangeAspect="1"/>
          </p:cNvPicPr>
          <p:nvPr>
            <p:ph sz="half" idx="2"/>
          </p:nvPr>
        </p:nvPicPr>
        <p:blipFill>
          <a:blip r:embed="rId2"/>
          <a:stretch>
            <a:fillRect/>
          </a:stretch>
        </p:blipFill>
        <p:spPr>
          <a:xfrm>
            <a:off x="7169427" y="1325218"/>
            <a:ext cx="5022574" cy="5433392"/>
          </a:xfrm>
        </p:spPr>
      </p:pic>
    </p:spTree>
    <p:extLst>
      <p:ext uri="{BB962C8B-B14F-4D97-AF65-F5344CB8AC3E}">
        <p14:creationId xmlns:p14="http://schemas.microsoft.com/office/powerpoint/2010/main" val="417158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D774-B7B8-4473-8C6E-1D80F14C5984}"/>
              </a:ext>
            </a:extLst>
          </p:cNvPr>
          <p:cNvSpPr>
            <a:spLocks noGrp="1"/>
          </p:cNvSpPr>
          <p:nvPr>
            <p:ph type="title"/>
          </p:nvPr>
        </p:nvSpPr>
        <p:spPr>
          <a:xfrm>
            <a:off x="834887" y="92766"/>
            <a:ext cx="11357113" cy="1311964"/>
          </a:xfrm>
        </p:spPr>
        <p:txBody>
          <a:bodyPr>
            <a:normAutofit fontScale="90000"/>
          </a:bodyPr>
          <a:lstStyle/>
          <a:p>
            <a:r>
              <a:rPr lang="en-US" b="1" u="sng" dirty="0">
                <a:solidFill>
                  <a:srgbClr val="660066"/>
                </a:solidFill>
              </a:rPr>
              <a:t>World Cities or Global Cities</a:t>
            </a:r>
            <a:r>
              <a:rPr lang="en-US" dirty="0"/>
              <a:t>: are ones that exert influence far beyond their national boundaries </a:t>
            </a:r>
          </a:p>
        </p:txBody>
      </p:sp>
      <p:sp>
        <p:nvSpPr>
          <p:cNvPr id="3" name="Content Placeholder 2">
            <a:extLst>
              <a:ext uri="{FF2B5EF4-FFF2-40B4-BE49-F238E27FC236}">
                <a16:creationId xmlns:a16="http://schemas.microsoft.com/office/drawing/2014/main" id="{F1CA9DE1-72EB-4F82-B3B2-A77545F8216A}"/>
              </a:ext>
            </a:extLst>
          </p:cNvPr>
          <p:cNvSpPr>
            <a:spLocks noGrp="1"/>
          </p:cNvSpPr>
          <p:nvPr>
            <p:ph sz="half" idx="1"/>
          </p:nvPr>
        </p:nvSpPr>
        <p:spPr>
          <a:xfrm>
            <a:off x="834887" y="1537252"/>
            <a:ext cx="5667375" cy="5227983"/>
          </a:xfrm>
        </p:spPr>
        <p:txBody>
          <a:bodyPr>
            <a:normAutofit/>
          </a:bodyPr>
          <a:lstStyle/>
          <a:p>
            <a:r>
              <a:rPr lang="en-US" b="1" u="sng" dirty="0">
                <a:solidFill>
                  <a:srgbClr val="660066"/>
                </a:solidFill>
              </a:rPr>
              <a:t>World Cities </a:t>
            </a:r>
            <a:r>
              <a:rPr lang="en-US" b="1" dirty="0">
                <a:solidFill>
                  <a:srgbClr val="660066"/>
                </a:solidFill>
              </a:rPr>
              <a:t>are communication hubs, financial and banking centers with influential stock exchanges, transportation centers, and corporate headquarters.</a:t>
            </a:r>
          </a:p>
          <a:p>
            <a:r>
              <a:rPr lang="en-US" b="1" dirty="0">
                <a:solidFill>
                  <a:srgbClr val="660066"/>
                </a:solidFill>
              </a:rPr>
              <a:t>Many are headquarters of international organizations. (United nations in NYC)</a:t>
            </a:r>
          </a:p>
          <a:p>
            <a:r>
              <a:rPr lang="en-US" b="1" u="sng" dirty="0">
                <a:solidFill>
                  <a:srgbClr val="660066"/>
                </a:solidFill>
              </a:rPr>
              <a:t>Top 10 per Forbes are </a:t>
            </a:r>
          </a:p>
          <a:p>
            <a:r>
              <a:rPr lang="en-US" b="1" dirty="0">
                <a:solidFill>
                  <a:srgbClr val="660066"/>
                </a:solidFill>
              </a:rPr>
              <a:t>1. London                                 6. Hong Kong</a:t>
            </a:r>
          </a:p>
          <a:p>
            <a:r>
              <a:rPr lang="en-US" b="1" dirty="0">
                <a:solidFill>
                  <a:srgbClr val="660066"/>
                </a:solidFill>
              </a:rPr>
              <a:t>2. New York                              7. Dubai</a:t>
            </a:r>
          </a:p>
          <a:p>
            <a:r>
              <a:rPr lang="en-US" b="1" dirty="0">
                <a:solidFill>
                  <a:srgbClr val="660066"/>
                </a:solidFill>
              </a:rPr>
              <a:t>3. Paris                                     8. Beijing</a:t>
            </a:r>
          </a:p>
          <a:p>
            <a:r>
              <a:rPr lang="en-US" b="1" dirty="0">
                <a:solidFill>
                  <a:srgbClr val="660066"/>
                </a:solidFill>
              </a:rPr>
              <a:t>4. Singapore                             9. Sydney</a:t>
            </a:r>
          </a:p>
          <a:p>
            <a:r>
              <a:rPr lang="en-US" b="1" dirty="0">
                <a:solidFill>
                  <a:srgbClr val="660066"/>
                </a:solidFill>
              </a:rPr>
              <a:t>5. Tokyo                                    10. Los Angeles</a:t>
            </a:r>
          </a:p>
        </p:txBody>
      </p:sp>
      <p:pic>
        <p:nvPicPr>
          <p:cNvPr id="6" name="Content Placeholder 5">
            <a:extLst>
              <a:ext uri="{FF2B5EF4-FFF2-40B4-BE49-F238E27FC236}">
                <a16:creationId xmlns:a16="http://schemas.microsoft.com/office/drawing/2014/main" id="{1135ED56-B523-446D-93B0-8D58BAC14A59}"/>
              </a:ext>
            </a:extLst>
          </p:cNvPr>
          <p:cNvPicPr>
            <a:picLocks noGrp="1" noChangeAspect="1"/>
          </p:cNvPicPr>
          <p:nvPr>
            <p:ph sz="half" idx="2"/>
          </p:nvPr>
        </p:nvPicPr>
        <p:blipFill>
          <a:blip r:embed="rId2"/>
          <a:stretch>
            <a:fillRect/>
          </a:stretch>
        </p:blipFill>
        <p:spPr>
          <a:xfrm>
            <a:off x="6524625" y="1643270"/>
            <a:ext cx="5667375" cy="5121965"/>
          </a:xfrm>
        </p:spPr>
      </p:pic>
    </p:spTree>
    <p:extLst>
      <p:ext uri="{BB962C8B-B14F-4D97-AF65-F5344CB8AC3E}">
        <p14:creationId xmlns:p14="http://schemas.microsoft.com/office/powerpoint/2010/main" val="103988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79" y="0"/>
            <a:ext cx="11266310" cy="1444978"/>
          </a:xfrm>
        </p:spPr>
        <p:txBody>
          <a:bodyPr/>
          <a:lstStyle/>
          <a:p>
            <a:r>
              <a:rPr lang="en-US" b="1" u="sng" dirty="0">
                <a:solidFill>
                  <a:srgbClr val="FF5050"/>
                </a:solidFill>
              </a:rPr>
              <a:t>Density Gradient</a:t>
            </a:r>
            <a:r>
              <a:rPr lang="en-US" dirty="0">
                <a:solidFill>
                  <a:srgbClr val="006699"/>
                </a:solidFill>
              </a:rPr>
              <a:t>: the  change in density in an urban area from the center to the periphery</a:t>
            </a:r>
          </a:p>
        </p:txBody>
      </p:sp>
      <p:sp>
        <p:nvSpPr>
          <p:cNvPr id="3" name="Content Placeholder 2"/>
          <p:cNvSpPr>
            <a:spLocks noGrp="1"/>
          </p:cNvSpPr>
          <p:nvPr>
            <p:ph sz="half" idx="1"/>
          </p:nvPr>
        </p:nvSpPr>
        <p:spPr>
          <a:xfrm>
            <a:off x="677332" y="1444978"/>
            <a:ext cx="6129867" cy="5328355"/>
          </a:xfrm>
        </p:spPr>
        <p:txBody>
          <a:bodyPr>
            <a:normAutofit fontScale="85000" lnSpcReduction="10000"/>
          </a:bodyPr>
          <a:lstStyle/>
          <a:p>
            <a:r>
              <a:rPr lang="en-US" b="1" dirty="0"/>
              <a:t>As you travel outward from the center of the city you can see a decline in the density at which people live. Inner city apartments can have as many 250 dwellings per hector or 100 per acre.  And that number decreases the further you get away from the center.</a:t>
            </a:r>
          </a:p>
          <a:p>
            <a:r>
              <a:rPr lang="en-US" b="1" u="sng" dirty="0">
                <a:solidFill>
                  <a:srgbClr val="006699"/>
                </a:solidFill>
              </a:rPr>
              <a:t>Changes in Density Gradient in recent years are caused by</a:t>
            </a:r>
          </a:p>
          <a:p>
            <a:r>
              <a:rPr lang="en-US" b="1" dirty="0"/>
              <a:t>1. the number of people living in the center has decreased so the density gradient has decreased in the center</a:t>
            </a:r>
          </a:p>
          <a:p>
            <a:r>
              <a:rPr lang="en-US" b="1" dirty="0"/>
              <a:t>2. fewer differences in density within urban areas. The density has increased on the periphery through construction of apartments and row house projects and diffusion of suburbs across a larger area</a:t>
            </a:r>
          </a:p>
          <a:p>
            <a:r>
              <a:rPr lang="en-US" b="1" dirty="0">
                <a:solidFill>
                  <a:srgbClr val="006699"/>
                </a:solidFill>
              </a:rPr>
              <a:t>These two changes have reduced the extremes of density between inner and outer areas traditionally found within cities. As long as demand for single family detached houses remains high, land on the fringe of urban areas will be  converted from open space to residential land use.. The peripheries of US cities look lie Swiss cheese with pockets of development and gaps of open space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65243" y="1569156"/>
            <a:ext cx="5136445" cy="5288844"/>
          </a:xfrm>
        </p:spPr>
      </p:pic>
    </p:spTree>
    <p:extLst>
      <p:ext uri="{BB962C8B-B14F-4D97-AF65-F5344CB8AC3E}">
        <p14:creationId xmlns:p14="http://schemas.microsoft.com/office/powerpoint/2010/main" val="205651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645" y="1"/>
            <a:ext cx="11334044" cy="715616"/>
          </a:xfrm>
        </p:spPr>
        <p:txBody>
          <a:bodyPr>
            <a:noAutofit/>
          </a:bodyPr>
          <a:lstStyle/>
          <a:p>
            <a:r>
              <a:rPr lang="en-US" sz="2800" u="sng" dirty="0">
                <a:solidFill>
                  <a:srgbClr val="C00000"/>
                </a:solidFill>
              </a:rPr>
              <a:t>Sprawl</a:t>
            </a:r>
            <a:r>
              <a:rPr lang="en-US" sz="2800" dirty="0">
                <a:solidFill>
                  <a:srgbClr val="002060"/>
                </a:solidFill>
              </a:rPr>
              <a:t>: the progressive spread of development over the land scape </a:t>
            </a:r>
            <a:br>
              <a:rPr lang="en-US" sz="2800" dirty="0">
                <a:solidFill>
                  <a:srgbClr val="002060"/>
                </a:solidFill>
              </a:rPr>
            </a:br>
            <a:r>
              <a:rPr lang="en-US" sz="1200" b="1" dirty="0"/>
              <a:t>Building better cities sprawl ted talk 14 min: </a:t>
            </a:r>
            <a:r>
              <a:rPr lang="en-US" sz="1200" b="1" dirty="0">
                <a:hlinkClick r:id="rId2"/>
              </a:rPr>
              <a:t>https://www.youtube.com/watch?v=IFjD3NMv6Kw</a:t>
            </a:r>
            <a:br>
              <a:rPr lang="en-US" sz="3600" b="1" dirty="0"/>
            </a:br>
            <a:endParaRPr lang="en-US" sz="3600" dirty="0">
              <a:solidFill>
                <a:srgbClr val="002060"/>
              </a:solidFill>
            </a:endParaRPr>
          </a:p>
        </p:txBody>
      </p:sp>
      <p:sp>
        <p:nvSpPr>
          <p:cNvPr id="3" name="Content Placeholder 2"/>
          <p:cNvSpPr>
            <a:spLocks noGrp="1"/>
          </p:cNvSpPr>
          <p:nvPr>
            <p:ph sz="half" idx="1"/>
          </p:nvPr>
        </p:nvSpPr>
        <p:spPr>
          <a:xfrm>
            <a:off x="767644" y="715617"/>
            <a:ext cx="7793259" cy="6111338"/>
          </a:xfrm>
        </p:spPr>
        <p:txBody>
          <a:bodyPr>
            <a:normAutofit fontScale="85000" lnSpcReduction="20000"/>
          </a:bodyPr>
          <a:lstStyle/>
          <a:p>
            <a:r>
              <a:rPr lang="en-US" b="1" dirty="0"/>
              <a:t>When private developers select new housing sites, they seek cheap land that can easily be prepared for construction – land often not contiguous to the existing built up area,</a:t>
            </a:r>
          </a:p>
          <a:p>
            <a:r>
              <a:rPr lang="en-US" b="1" dirty="0">
                <a:solidFill>
                  <a:srgbClr val="002060"/>
                </a:solidFill>
              </a:rPr>
              <a:t>Sprawl</a:t>
            </a:r>
            <a:r>
              <a:rPr lang="en-US" b="1" dirty="0"/>
              <a:t> frequently occurs when affluent individuals leave older downtown areas causing both segregation and inner city decay.</a:t>
            </a:r>
          </a:p>
          <a:p>
            <a:r>
              <a:rPr lang="en-US" b="1" dirty="0">
                <a:solidFill>
                  <a:srgbClr val="002060"/>
                </a:solidFill>
              </a:rPr>
              <a:t>Sprawl</a:t>
            </a:r>
            <a:r>
              <a:rPr lang="en-US" b="1" dirty="0"/>
              <a:t> is also fostered by the desire of many families to own large tracts of land and made easy because of the car, interstates, highways and the presence of inexpensive land outside the urban areas </a:t>
            </a:r>
          </a:p>
          <a:p>
            <a:r>
              <a:rPr lang="en-US" b="1" dirty="0"/>
              <a:t>Undesirable traits from </a:t>
            </a:r>
            <a:r>
              <a:rPr lang="en-US" b="1" dirty="0">
                <a:solidFill>
                  <a:srgbClr val="002060"/>
                </a:solidFill>
              </a:rPr>
              <a:t>sprawl</a:t>
            </a:r>
            <a:r>
              <a:rPr lang="en-US" b="1" dirty="0"/>
              <a:t> are roads and utilities must be extended to connect isolated new developments to nearby built up areas, These costs are funded by taxes or the services are provided by the developer who passes on the cost to new residents through higher home process</a:t>
            </a:r>
          </a:p>
          <a:p>
            <a:r>
              <a:rPr lang="en-US" b="1" dirty="0">
                <a:solidFill>
                  <a:srgbClr val="002060"/>
                </a:solidFill>
              </a:rPr>
              <a:t>Sprawl</a:t>
            </a:r>
            <a:r>
              <a:rPr lang="en-US" b="1" dirty="0"/>
              <a:t> also wastes land, Some prime agricultural land may be lost through construction of isolated housing developments and it reduces the ability of city dwellers to get to the country for recreation and can affect the supply of local dairy products and vegetables.</a:t>
            </a:r>
          </a:p>
          <a:p>
            <a:r>
              <a:rPr lang="en-US" b="1" dirty="0"/>
              <a:t>Low density suburb also wastes more energy, especially because of cars required for most trips.</a:t>
            </a:r>
          </a:p>
          <a:p>
            <a:r>
              <a:rPr lang="en-US" b="1" dirty="0"/>
              <a:t>Officials attack </a:t>
            </a:r>
            <a:r>
              <a:rPr lang="en-US" dirty="0"/>
              <a:t>sprawl</a:t>
            </a:r>
            <a:r>
              <a:rPr lang="en-US" b="1" dirty="0"/>
              <a:t> by designation  areas of mandatory open space or </a:t>
            </a:r>
            <a:r>
              <a:rPr lang="en-US" b="1" dirty="0">
                <a:solidFill>
                  <a:srgbClr val="006600"/>
                </a:solidFill>
              </a:rPr>
              <a:t>greenbelts </a:t>
            </a:r>
            <a:r>
              <a:rPr lang="en-US" b="1" dirty="0"/>
              <a:t>or rings of open space</a:t>
            </a:r>
          </a:p>
          <a:p>
            <a:r>
              <a:rPr lang="en-US" b="1" dirty="0"/>
              <a:t>When developers purchase land beyond the periphery of the city’s built up area in a process called </a:t>
            </a:r>
            <a:r>
              <a:rPr lang="en-US" b="1" dirty="0">
                <a:solidFill>
                  <a:srgbClr val="C00000"/>
                </a:solidFill>
              </a:rPr>
              <a:t>Leapfrogging</a:t>
            </a:r>
            <a:r>
              <a:rPr lang="en-US" b="1" dirty="0"/>
              <a:t>. Neighborhoods built there may be farther from the central business district in actual distance but the presence of highways make them relatively close in time</a:t>
            </a:r>
          </a:p>
          <a:p>
            <a:endParaRPr lang="en-US" b="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560904" y="746661"/>
            <a:ext cx="3631096" cy="6111338"/>
          </a:xfrm>
        </p:spPr>
      </p:pic>
    </p:spTree>
    <p:extLst>
      <p:ext uri="{BB962C8B-B14F-4D97-AF65-F5344CB8AC3E}">
        <p14:creationId xmlns:p14="http://schemas.microsoft.com/office/powerpoint/2010/main" val="383814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1379200" cy="1128889"/>
          </a:xfrm>
        </p:spPr>
        <p:txBody>
          <a:bodyPr/>
          <a:lstStyle/>
          <a:p>
            <a:r>
              <a:rPr lang="en-US" dirty="0"/>
              <a:t>                      </a:t>
            </a:r>
            <a:r>
              <a:rPr lang="en-US" b="1" u="sng" dirty="0">
                <a:solidFill>
                  <a:srgbClr val="006600"/>
                </a:solidFill>
              </a:rPr>
              <a:t>Suburban Segregation</a:t>
            </a:r>
          </a:p>
        </p:txBody>
      </p:sp>
      <p:sp>
        <p:nvSpPr>
          <p:cNvPr id="3" name="Content Placeholder 2"/>
          <p:cNvSpPr>
            <a:spLocks noGrp="1"/>
          </p:cNvSpPr>
          <p:nvPr>
            <p:ph sz="half" idx="1"/>
          </p:nvPr>
        </p:nvSpPr>
        <p:spPr>
          <a:xfrm>
            <a:off x="812800" y="1128889"/>
            <a:ext cx="4713357" cy="5599289"/>
          </a:xfrm>
        </p:spPr>
        <p:txBody>
          <a:bodyPr>
            <a:normAutofit fontScale="92500" lnSpcReduction="20000"/>
          </a:bodyPr>
          <a:lstStyle/>
          <a:p>
            <a:r>
              <a:rPr lang="en-US" sz="2200" b="1" u="sng" dirty="0">
                <a:solidFill>
                  <a:srgbClr val="006600"/>
                </a:solidFill>
              </a:rPr>
              <a:t>Modern residential suburb is segregated in two ways</a:t>
            </a:r>
          </a:p>
          <a:p>
            <a:r>
              <a:rPr lang="en-US" sz="2200" b="1" dirty="0"/>
              <a:t>1. </a:t>
            </a:r>
            <a:r>
              <a:rPr lang="en-US" sz="2200" b="1" u="sng" dirty="0">
                <a:solidFill>
                  <a:srgbClr val="006600"/>
                </a:solidFill>
              </a:rPr>
              <a:t>Segregation of social classes</a:t>
            </a:r>
            <a:r>
              <a:rPr lang="en-US" sz="2200" b="1" dirty="0"/>
              <a:t>: housing in a given suburban community is usually built for people of a single social class, with others excluded by virtue of the cost, size or location of the housing. Segregation by race and ethnicity also persists in some suburbs</a:t>
            </a:r>
          </a:p>
          <a:p>
            <a:r>
              <a:rPr lang="en-US" sz="2200" b="1" dirty="0"/>
              <a:t>2. </a:t>
            </a:r>
            <a:r>
              <a:rPr lang="en-US" sz="2200" b="1" u="sng" dirty="0">
                <a:solidFill>
                  <a:srgbClr val="006600"/>
                </a:solidFill>
              </a:rPr>
              <a:t>Segregation of land uses</a:t>
            </a:r>
            <a:r>
              <a:rPr lang="en-US" sz="2200" b="1" dirty="0"/>
              <a:t>: residents are separated from commercial and manufacturing activities that are</a:t>
            </a:r>
            <a:r>
              <a:rPr lang="en-US" b="1" dirty="0"/>
              <a:t> confined to compact, distinct areas</a:t>
            </a:r>
          </a:p>
        </p:txBody>
      </p:sp>
      <p:sp>
        <p:nvSpPr>
          <p:cNvPr id="4" name="Content Placeholder 3"/>
          <p:cNvSpPr>
            <a:spLocks noGrp="1"/>
          </p:cNvSpPr>
          <p:nvPr>
            <p:ph sz="half" idx="2"/>
          </p:nvPr>
        </p:nvSpPr>
        <p:spPr>
          <a:xfrm>
            <a:off x="5830958" y="1219200"/>
            <a:ext cx="6361042" cy="5508977"/>
          </a:xfrm>
        </p:spPr>
        <p:txBody>
          <a:bodyPr>
            <a:normAutofit fontScale="92500" lnSpcReduction="20000"/>
          </a:bodyPr>
          <a:lstStyle/>
          <a:p>
            <a:r>
              <a:rPr lang="en-US" b="1" u="sng" dirty="0">
                <a:solidFill>
                  <a:srgbClr val="006600"/>
                </a:solidFill>
              </a:rPr>
              <a:t>Zoning Ordinance </a:t>
            </a:r>
            <a:r>
              <a:rPr lang="en-US" b="1" dirty="0"/>
              <a:t>is a law that limits the permitted uses of land and maximum density of development in a community. Zoning ordinances typically identify districts designed only for single family houses, apartments, industry or commerce. </a:t>
            </a:r>
          </a:p>
          <a:p>
            <a:r>
              <a:rPr lang="en-US" b="1" dirty="0"/>
              <a:t>Low income families may have difficulty finding affordable housing through provisions such as requiring each house to sit on a large lot and prohibiting apartments.</a:t>
            </a:r>
          </a:p>
          <a:p>
            <a:r>
              <a:rPr lang="en-US" b="1" u="sng" dirty="0">
                <a:solidFill>
                  <a:srgbClr val="006600"/>
                </a:solidFill>
              </a:rPr>
              <a:t>Gated Communities </a:t>
            </a:r>
            <a:r>
              <a:rPr lang="en-US" b="1" dirty="0"/>
              <a:t>Fences are built around some suburban housing districts and visitors must check in at a garage house to ender. The growth of gated communities can reinforce separation in terms of not just economic but also social status, ethnicity and even political views</a:t>
            </a:r>
          </a:p>
          <a:p>
            <a:r>
              <a:rPr lang="en-US" b="1" dirty="0"/>
              <a:t>Low income people and minorities are unable to live in many US suburbs because of the high cost of housing and unwelcoming attitudes of established residents. Suburban communities discourage entry of these with lower incomes and minorities for fear property values will decline if the high status composition of the neighborhood is altered </a:t>
            </a:r>
          </a:p>
        </p:txBody>
      </p:sp>
    </p:spTree>
    <p:extLst>
      <p:ext uri="{BB962C8B-B14F-4D97-AF65-F5344CB8AC3E}">
        <p14:creationId xmlns:p14="http://schemas.microsoft.com/office/powerpoint/2010/main" val="209037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889B-454A-4764-A357-0F1A0E5F0E6C}"/>
              </a:ext>
            </a:extLst>
          </p:cNvPr>
          <p:cNvSpPr>
            <a:spLocks noGrp="1"/>
          </p:cNvSpPr>
          <p:nvPr>
            <p:ph type="title"/>
          </p:nvPr>
        </p:nvSpPr>
        <p:spPr>
          <a:xfrm>
            <a:off x="742122" y="0"/>
            <a:ext cx="11449878" cy="1205947"/>
          </a:xfrm>
        </p:spPr>
        <p:txBody>
          <a:bodyPr>
            <a:normAutofit fontScale="90000"/>
          </a:bodyPr>
          <a:lstStyle/>
          <a:p>
            <a:r>
              <a:rPr lang="en-US" sz="2400" b="1" u="sng" dirty="0">
                <a:solidFill>
                  <a:srgbClr val="FF0066"/>
                </a:solidFill>
              </a:rPr>
              <a:t>Environmental Problems in Cities</a:t>
            </a:r>
            <a:r>
              <a:rPr lang="en-US" sz="2400" b="1" dirty="0">
                <a:solidFill>
                  <a:srgbClr val="002060"/>
                </a:solidFill>
              </a:rPr>
              <a:t>: Cities have environmental impacts because of the city structure itself- buildings and streets, being human modifications of the natural environment. And the concentration of so many people in one location can dramatically affect the lands scape</a:t>
            </a:r>
          </a:p>
        </p:txBody>
      </p:sp>
      <p:sp>
        <p:nvSpPr>
          <p:cNvPr id="3" name="Content Placeholder 2">
            <a:extLst>
              <a:ext uri="{FF2B5EF4-FFF2-40B4-BE49-F238E27FC236}">
                <a16:creationId xmlns:a16="http://schemas.microsoft.com/office/drawing/2014/main" id="{D768F23D-D878-47BC-AA57-12A0DA6EB43A}"/>
              </a:ext>
            </a:extLst>
          </p:cNvPr>
          <p:cNvSpPr>
            <a:spLocks noGrp="1"/>
          </p:cNvSpPr>
          <p:nvPr>
            <p:ph sz="half" idx="1"/>
          </p:nvPr>
        </p:nvSpPr>
        <p:spPr>
          <a:xfrm>
            <a:off x="742122" y="1391479"/>
            <a:ext cx="6559826" cy="5314122"/>
          </a:xfrm>
        </p:spPr>
        <p:txBody>
          <a:bodyPr>
            <a:normAutofit lnSpcReduction="10000"/>
          </a:bodyPr>
          <a:lstStyle/>
          <a:p>
            <a:r>
              <a:rPr lang="en-US" b="1" u="sng" dirty="0">
                <a:solidFill>
                  <a:srgbClr val="FF0066"/>
                </a:solidFill>
              </a:rPr>
              <a:t>Urban Canyons</a:t>
            </a:r>
            <a:r>
              <a:rPr lang="en-US" dirty="0"/>
              <a:t>: </a:t>
            </a:r>
            <a:r>
              <a:rPr lang="en-US" b="1" dirty="0">
                <a:solidFill>
                  <a:srgbClr val="006600"/>
                </a:solidFill>
              </a:rPr>
              <a:t>streets lined with tall buildings, can channel and intensify wind,  Tall buildings can also prevent natural sunlight from reaching the ground. Soils are compacted and replaced with buildings streets and parking lots as a result rainwater runs off instead of soaking into the ground and can cause flooding</a:t>
            </a:r>
          </a:p>
          <a:p>
            <a:r>
              <a:rPr lang="en-US" b="1" u="sng" dirty="0">
                <a:solidFill>
                  <a:srgbClr val="FF0066"/>
                </a:solidFill>
              </a:rPr>
              <a:t>Urban Heat Island</a:t>
            </a:r>
            <a:r>
              <a:rPr lang="en-US" b="1" dirty="0">
                <a:solidFill>
                  <a:srgbClr val="FF0066"/>
                </a:solidFill>
              </a:rPr>
              <a:t>: </a:t>
            </a:r>
            <a:r>
              <a:rPr lang="en-US" b="1" dirty="0">
                <a:solidFill>
                  <a:srgbClr val="006600"/>
                </a:solidFill>
              </a:rPr>
              <a:t>the concentration of buildings in the core of a city creates an urban heat island, a portion of a city warmer than surrounding regions</a:t>
            </a:r>
            <a:r>
              <a:rPr lang="en-US" dirty="0">
                <a:solidFill>
                  <a:srgbClr val="006600"/>
                </a:solidFill>
              </a:rPr>
              <a:t>. </a:t>
            </a:r>
          </a:p>
          <a:p>
            <a:r>
              <a:rPr lang="en-US" b="1" u="sng" dirty="0">
                <a:solidFill>
                  <a:srgbClr val="FF0066"/>
                </a:solidFill>
              </a:rPr>
              <a:t>Urban wildlife: </a:t>
            </a:r>
            <a:r>
              <a:rPr lang="en-US" b="1" dirty="0">
                <a:solidFill>
                  <a:srgbClr val="006600"/>
                </a:solidFill>
              </a:rPr>
              <a:t>such as rats, raccoons, and pigeons can thrive in cities but can spread diseases and be a nuisance to people. There are also feral (wild) dogs, cants, snakes, and other former pets that have escaped or been abandoned.</a:t>
            </a:r>
          </a:p>
          <a:p>
            <a:r>
              <a:rPr lang="en-US" b="1" u="sng" dirty="0">
                <a:solidFill>
                  <a:srgbClr val="FF0066"/>
                </a:solidFill>
              </a:rPr>
              <a:t>Pollution</a:t>
            </a:r>
            <a:r>
              <a:rPr lang="en-US" b="1" dirty="0">
                <a:solidFill>
                  <a:srgbClr val="006600"/>
                </a:solidFill>
              </a:rPr>
              <a:t>: sometimes untreated industrial and human waste, car emissions, poorer inhabitants burning charcoal, wood and kerosene</a:t>
            </a:r>
          </a:p>
        </p:txBody>
      </p:sp>
      <p:pic>
        <p:nvPicPr>
          <p:cNvPr id="6" name="Content Placeholder 5">
            <a:extLst>
              <a:ext uri="{FF2B5EF4-FFF2-40B4-BE49-F238E27FC236}">
                <a16:creationId xmlns:a16="http://schemas.microsoft.com/office/drawing/2014/main" id="{EEB70EFD-D0C5-4C7C-BB60-0A7AAA1B021E}"/>
              </a:ext>
            </a:extLst>
          </p:cNvPr>
          <p:cNvPicPr>
            <a:picLocks noGrp="1" noChangeAspect="1"/>
          </p:cNvPicPr>
          <p:nvPr>
            <p:ph sz="half" idx="2"/>
          </p:nvPr>
        </p:nvPicPr>
        <p:blipFill>
          <a:blip r:embed="rId2"/>
          <a:stretch>
            <a:fillRect/>
          </a:stretch>
        </p:blipFill>
        <p:spPr>
          <a:xfrm>
            <a:off x="7474226" y="1391479"/>
            <a:ext cx="4717774" cy="5314121"/>
          </a:xfrm>
        </p:spPr>
      </p:pic>
    </p:spTree>
    <p:extLst>
      <p:ext uri="{BB962C8B-B14F-4D97-AF65-F5344CB8AC3E}">
        <p14:creationId xmlns:p14="http://schemas.microsoft.com/office/powerpoint/2010/main" val="2982934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84C6-3BE9-4F01-9DAF-5A7384344E04}"/>
              </a:ext>
            </a:extLst>
          </p:cNvPr>
          <p:cNvSpPr>
            <a:spLocks noGrp="1"/>
          </p:cNvSpPr>
          <p:nvPr>
            <p:ph type="title"/>
          </p:nvPr>
        </p:nvSpPr>
        <p:spPr>
          <a:xfrm>
            <a:off x="781877" y="0"/>
            <a:ext cx="11264347" cy="1484243"/>
          </a:xfrm>
        </p:spPr>
        <p:txBody>
          <a:bodyPr>
            <a:normAutofit fontScale="90000"/>
          </a:bodyPr>
          <a:lstStyle/>
          <a:p>
            <a:r>
              <a:rPr lang="en-US" sz="3100" dirty="0"/>
              <a:t>Geographer </a:t>
            </a:r>
            <a:r>
              <a:rPr lang="en-US" sz="3100" b="1" dirty="0">
                <a:solidFill>
                  <a:srgbClr val="C00000"/>
                </a:solidFill>
              </a:rPr>
              <a:t>John </a:t>
            </a:r>
            <a:r>
              <a:rPr lang="en-US" sz="3100" b="1" dirty="0" err="1">
                <a:solidFill>
                  <a:srgbClr val="C00000"/>
                </a:solidFill>
              </a:rPr>
              <a:t>Borchert</a:t>
            </a:r>
            <a:r>
              <a:rPr lang="en-US" sz="3100" b="1" dirty="0">
                <a:solidFill>
                  <a:srgbClr val="C00000"/>
                </a:solidFill>
              </a:rPr>
              <a:t> </a:t>
            </a:r>
            <a:r>
              <a:rPr lang="en-US" sz="3100" dirty="0"/>
              <a:t>described </a:t>
            </a:r>
            <a:r>
              <a:rPr lang="en-US" sz="3100" b="1" dirty="0"/>
              <a:t>urban growth based on transportation technology</a:t>
            </a:r>
            <a:r>
              <a:rPr lang="en-US" sz="3100" dirty="0"/>
              <a:t>. Each new form of technology produced a new system that changed how people moved themselves and goods</a:t>
            </a:r>
            <a:r>
              <a:rPr lang="en-US" dirty="0"/>
              <a:t>. </a:t>
            </a:r>
          </a:p>
        </p:txBody>
      </p:sp>
      <p:pic>
        <p:nvPicPr>
          <p:cNvPr id="5" name="Content Placeholder 4">
            <a:extLst>
              <a:ext uri="{FF2B5EF4-FFF2-40B4-BE49-F238E27FC236}">
                <a16:creationId xmlns:a16="http://schemas.microsoft.com/office/drawing/2014/main" id="{C51EC7A4-233B-4EBC-8482-AAE9877E9DC8}"/>
              </a:ext>
            </a:extLst>
          </p:cNvPr>
          <p:cNvPicPr>
            <a:picLocks noGrp="1" noChangeAspect="1"/>
          </p:cNvPicPr>
          <p:nvPr>
            <p:ph idx="1"/>
          </p:nvPr>
        </p:nvPicPr>
        <p:blipFill>
          <a:blip r:embed="rId2"/>
          <a:stretch>
            <a:fillRect/>
          </a:stretch>
        </p:blipFill>
        <p:spPr>
          <a:xfrm>
            <a:off x="781878" y="1484243"/>
            <a:ext cx="11264347" cy="5373757"/>
          </a:xfrm>
        </p:spPr>
      </p:pic>
    </p:spTree>
    <p:extLst>
      <p:ext uri="{BB962C8B-B14F-4D97-AF65-F5344CB8AC3E}">
        <p14:creationId xmlns:p14="http://schemas.microsoft.com/office/powerpoint/2010/main" val="492631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A4851-4123-4414-846A-9E60D3B8260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F9ACE3E-EF51-4390-AD6C-A95501404A7E}"/>
              </a:ext>
            </a:extLst>
          </p:cNvPr>
          <p:cNvPicPr>
            <a:picLocks noGrp="1" noChangeAspect="1"/>
          </p:cNvPicPr>
          <p:nvPr>
            <p:ph idx="1"/>
          </p:nvPr>
        </p:nvPicPr>
        <p:blipFill>
          <a:blip r:embed="rId2"/>
          <a:stretch>
            <a:fillRect/>
          </a:stretch>
        </p:blipFill>
        <p:spPr>
          <a:xfrm>
            <a:off x="755374" y="0"/>
            <a:ext cx="11436626" cy="6858000"/>
          </a:xfrm>
        </p:spPr>
      </p:pic>
    </p:spTree>
    <p:extLst>
      <p:ext uri="{BB962C8B-B14F-4D97-AF65-F5344CB8AC3E}">
        <p14:creationId xmlns:p14="http://schemas.microsoft.com/office/powerpoint/2010/main" val="264876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9F39-4858-48F4-99EA-CBB3E629F280}"/>
              </a:ext>
            </a:extLst>
          </p:cNvPr>
          <p:cNvSpPr>
            <a:spLocks noGrp="1"/>
          </p:cNvSpPr>
          <p:nvPr>
            <p:ph type="title"/>
          </p:nvPr>
        </p:nvSpPr>
        <p:spPr>
          <a:xfrm>
            <a:off x="781878" y="0"/>
            <a:ext cx="11410122" cy="728870"/>
          </a:xfrm>
        </p:spPr>
        <p:txBody>
          <a:bodyPr>
            <a:normAutofit/>
          </a:bodyPr>
          <a:lstStyle/>
          <a:p>
            <a:r>
              <a:rPr lang="en-US" sz="4000" b="1" u="sng" dirty="0">
                <a:solidFill>
                  <a:srgbClr val="002060"/>
                </a:solidFill>
              </a:rPr>
              <a:t>Contribution of Transportation to Suburbanization </a:t>
            </a:r>
            <a:endParaRPr lang="en-US" sz="4000" dirty="0"/>
          </a:p>
        </p:txBody>
      </p:sp>
      <p:sp>
        <p:nvSpPr>
          <p:cNvPr id="3" name="Content Placeholder 2">
            <a:extLst>
              <a:ext uri="{FF2B5EF4-FFF2-40B4-BE49-F238E27FC236}">
                <a16:creationId xmlns:a16="http://schemas.microsoft.com/office/drawing/2014/main" id="{EFA78809-0703-4256-BF91-9AE49A4F2009}"/>
              </a:ext>
            </a:extLst>
          </p:cNvPr>
          <p:cNvSpPr>
            <a:spLocks noGrp="1"/>
          </p:cNvSpPr>
          <p:nvPr>
            <p:ph idx="1"/>
          </p:nvPr>
        </p:nvSpPr>
        <p:spPr>
          <a:xfrm>
            <a:off x="781879" y="728870"/>
            <a:ext cx="11317356" cy="5976730"/>
          </a:xfrm>
        </p:spPr>
        <p:txBody>
          <a:bodyPr>
            <a:normAutofit fontScale="92500" lnSpcReduction="20000"/>
          </a:bodyPr>
          <a:lstStyle/>
          <a:p>
            <a:r>
              <a:rPr lang="en-US" b="1" dirty="0">
                <a:solidFill>
                  <a:srgbClr val="C00000"/>
                </a:solidFill>
              </a:rPr>
              <a:t>Urban Sprawl </a:t>
            </a:r>
            <a:r>
              <a:rPr lang="en-US" b="1" dirty="0"/>
              <a:t>makes people more dependent on transportation for access to work, shopping and leisure activities whit more than half of all trips being work related</a:t>
            </a:r>
          </a:p>
          <a:p>
            <a:r>
              <a:rPr lang="en-US" b="1" dirty="0">
                <a:solidFill>
                  <a:srgbClr val="002060"/>
                </a:solidFill>
              </a:rPr>
              <a:t>Historically growth of suburb s was constrained by transportation problems, people lived in cities because they  were within walking distance of shops and jobs. With the invention of the railroad and later cars people could live in the suburbs and working in the central city. </a:t>
            </a:r>
          </a:p>
          <a:p>
            <a:r>
              <a:rPr lang="en-US" b="1" dirty="0"/>
              <a:t>Cars and trucks have permitted the large scale development of suburbs at greater distances from the center and gave drivers much greater flexibility in their choice of residence. More than 95% of all trips within the Us are made by car</a:t>
            </a:r>
          </a:p>
          <a:p>
            <a:r>
              <a:rPr lang="en-US" b="1" dirty="0">
                <a:solidFill>
                  <a:srgbClr val="002060"/>
                </a:solidFill>
              </a:rPr>
              <a:t>The US government encourages the use of cars and trucks by paying 90% of the cost of interstate highways</a:t>
            </a:r>
          </a:p>
          <a:p>
            <a:r>
              <a:rPr lang="en-US" b="1" dirty="0"/>
              <a:t>The heaviest flow of commuters is into the CBD in the morning and out of it in the evening. </a:t>
            </a:r>
            <a:r>
              <a:rPr lang="en-US" b="1" u="sng" dirty="0">
                <a:solidFill>
                  <a:srgbClr val="C00000"/>
                </a:solidFill>
              </a:rPr>
              <a:t>Rush Hour </a:t>
            </a:r>
            <a:r>
              <a:rPr lang="en-US" b="1" dirty="0"/>
              <a:t>or peak hour is the four consecutive 15 minutes periods that have the heaviest traffic because a large number of people must reach a small area of land at the same time in the morning and disperse at the same time in the afternoon</a:t>
            </a:r>
          </a:p>
          <a:p>
            <a:r>
              <a:rPr lang="en-US" b="1" u="sng" dirty="0">
                <a:solidFill>
                  <a:srgbClr val="006699"/>
                </a:solidFill>
              </a:rPr>
              <a:t>Benefits and costs of motor vehicles</a:t>
            </a:r>
            <a:r>
              <a:rPr lang="en-US" b="1" dirty="0"/>
              <a:t>: comfort, choice and flexibility. You have comfortable seats, can listen to music, travel whenever you wish, not constrained by timetables and isolated from unpleasant people </a:t>
            </a:r>
          </a:p>
          <a:p>
            <a:r>
              <a:rPr lang="en-US" b="1" dirty="0"/>
              <a:t>Perceived costs of using vehicles is less that the cost of public transportation. Many looking at just each time they pay for that compared to fuel but many don’t thing about costs of insurance and licenses</a:t>
            </a:r>
          </a:p>
          <a:p>
            <a:r>
              <a:rPr lang="en-US" b="1" dirty="0">
                <a:solidFill>
                  <a:srgbClr val="006699"/>
                </a:solidFill>
              </a:rPr>
              <a:t>Cars use a large amount of land </a:t>
            </a:r>
            <a:r>
              <a:rPr lang="en-US" b="1" dirty="0"/>
              <a:t>and many Americans wasted 18 gallons of gas and lose 42 hours per year sitting in traffic jams but most Americans still prefer to commute by vehicle valuing privacy and flexibility of schedule offered by a car</a:t>
            </a:r>
          </a:p>
          <a:p>
            <a:endParaRPr lang="en-US" dirty="0"/>
          </a:p>
        </p:txBody>
      </p:sp>
    </p:spTree>
    <p:extLst>
      <p:ext uri="{BB962C8B-B14F-4D97-AF65-F5344CB8AC3E}">
        <p14:creationId xmlns:p14="http://schemas.microsoft.com/office/powerpoint/2010/main" val="2149105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A6DA-0AB5-453B-B7AE-F790E87813BD}"/>
              </a:ext>
            </a:extLst>
          </p:cNvPr>
          <p:cNvSpPr>
            <a:spLocks noGrp="1"/>
          </p:cNvSpPr>
          <p:nvPr>
            <p:ph type="title"/>
          </p:nvPr>
        </p:nvSpPr>
        <p:spPr>
          <a:xfrm>
            <a:off x="6524624" y="92766"/>
            <a:ext cx="5592418" cy="715617"/>
          </a:xfrm>
        </p:spPr>
        <p:txBody>
          <a:bodyPr>
            <a:normAutofit/>
          </a:bodyPr>
          <a:lstStyle/>
          <a:p>
            <a:r>
              <a:rPr lang="en-US" dirty="0"/>
              <a:t>  </a:t>
            </a:r>
            <a:r>
              <a:rPr lang="en-US" b="1" u="sng" dirty="0">
                <a:solidFill>
                  <a:srgbClr val="C00000"/>
                </a:solidFill>
              </a:rPr>
              <a:t>Public Transportation </a:t>
            </a:r>
          </a:p>
        </p:txBody>
      </p:sp>
      <p:sp>
        <p:nvSpPr>
          <p:cNvPr id="3" name="Content Placeholder 2">
            <a:extLst>
              <a:ext uri="{FF2B5EF4-FFF2-40B4-BE49-F238E27FC236}">
                <a16:creationId xmlns:a16="http://schemas.microsoft.com/office/drawing/2014/main" id="{37C4F5F4-C167-4F53-8342-A676AD652BC9}"/>
              </a:ext>
            </a:extLst>
          </p:cNvPr>
          <p:cNvSpPr>
            <a:spLocks noGrp="1"/>
          </p:cNvSpPr>
          <p:nvPr>
            <p:ph sz="half" idx="1"/>
          </p:nvPr>
        </p:nvSpPr>
        <p:spPr>
          <a:xfrm>
            <a:off x="768625" y="92766"/>
            <a:ext cx="5755999" cy="6765233"/>
          </a:xfrm>
        </p:spPr>
        <p:txBody>
          <a:bodyPr>
            <a:normAutofit lnSpcReduction="10000"/>
          </a:bodyPr>
          <a:lstStyle/>
          <a:p>
            <a:r>
              <a:rPr lang="en-US" b="1" u="sng" dirty="0">
                <a:solidFill>
                  <a:srgbClr val="C00000"/>
                </a:solidFill>
              </a:rPr>
              <a:t>Public Transportation in the US</a:t>
            </a:r>
          </a:p>
          <a:p>
            <a:r>
              <a:rPr lang="en-US" b="1" dirty="0"/>
              <a:t>Public Transportation in the US is used primarily for commuting by workers into and out of the CBD but is used by only about 5% of commuting trips in some large cities it is minimal or nonexistent is most others.  Motorists driving alone account for 76% of commuters and carpooling for another 10%</a:t>
            </a:r>
          </a:p>
          <a:p>
            <a:r>
              <a:rPr lang="en-US" b="1" dirty="0"/>
              <a:t>Rail lines in Chicago Boston, Atlanta, Baltimore, Los Angeles, Miami, San Francisco and Washington, NYC</a:t>
            </a:r>
          </a:p>
          <a:p>
            <a:r>
              <a:rPr lang="en-US" b="1" u="sng" dirty="0">
                <a:solidFill>
                  <a:srgbClr val="C00000"/>
                </a:solidFill>
              </a:rPr>
              <a:t>Public Transportation in other countries</a:t>
            </a:r>
          </a:p>
          <a:p>
            <a:r>
              <a:rPr lang="en-US" b="1" dirty="0"/>
              <a:t>Hundreds of cities around the world have extensive networks of bus, trams, subways, light rail systems  that have been maintained and funded and makes movement easy</a:t>
            </a:r>
          </a:p>
          <a:p>
            <a:r>
              <a:rPr lang="en-US" b="1" dirty="0"/>
              <a:t>The greater importance placed on public transportation outside the US can be seen</a:t>
            </a:r>
          </a:p>
          <a:p>
            <a:r>
              <a:rPr lang="en-US" sz="1400" dirty="0"/>
              <a:t>Light Rail comes to Triangle: </a:t>
            </a:r>
            <a:r>
              <a:rPr lang="en-US" sz="1400" dirty="0">
                <a:hlinkClick r:id="rId2"/>
              </a:rPr>
              <a:t>https://www.youtube.com/watch?v=XK3B2UjPrs4</a:t>
            </a:r>
            <a:endParaRPr lang="en-US" sz="1400" dirty="0"/>
          </a:p>
          <a:p>
            <a:pPr marL="0" indent="0">
              <a:buNone/>
            </a:pPr>
            <a:r>
              <a:rPr lang="en-US" sz="1400" b="1" dirty="0"/>
              <a:t> </a:t>
            </a:r>
          </a:p>
          <a:p>
            <a:endParaRPr lang="en-US" dirty="0"/>
          </a:p>
        </p:txBody>
      </p:sp>
      <p:pic>
        <p:nvPicPr>
          <p:cNvPr id="6" name="Content Placeholder 5">
            <a:extLst>
              <a:ext uri="{FF2B5EF4-FFF2-40B4-BE49-F238E27FC236}">
                <a16:creationId xmlns:a16="http://schemas.microsoft.com/office/drawing/2014/main" id="{41160865-063E-47E0-A020-493AA2FC719E}"/>
              </a:ext>
            </a:extLst>
          </p:cNvPr>
          <p:cNvPicPr>
            <a:picLocks noGrp="1" noChangeAspect="1"/>
          </p:cNvPicPr>
          <p:nvPr>
            <p:ph sz="half" idx="2"/>
          </p:nvPr>
        </p:nvPicPr>
        <p:blipFill>
          <a:blip r:embed="rId3"/>
          <a:stretch>
            <a:fillRect/>
          </a:stretch>
        </p:blipFill>
        <p:spPr>
          <a:xfrm>
            <a:off x="6524625" y="1060175"/>
            <a:ext cx="5592417" cy="5797824"/>
          </a:xfrm>
        </p:spPr>
      </p:pic>
    </p:spTree>
    <p:extLst>
      <p:ext uri="{BB962C8B-B14F-4D97-AF65-F5344CB8AC3E}">
        <p14:creationId xmlns:p14="http://schemas.microsoft.com/office/powerpoint/2010/main" val="3869638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C0B8-2B6C-456D-9A1E-94C83587814E}"/>
              </a:ext>
            </a:extLst>
          </p:cNvPr>
          <p:cNvSpPr>
            <a:spLocks noGrp="1"/>
          </p:cNvSpPr>
          <p:nvPr>
            <p:ph type="title"/>
          </p:nvPr>
        </p:nvSpPr>
        <p:spPr>
          <a:xfrm>
            <a:off x="781878" y="0"/>
            <a:ext cx="11410122" cy="990600"/>
          </a:xfrm>
        </p:spPr>
        <p:txBody>
          <a:bodyPr>
            <a:normAutofit fontScale="90000"/>
          </a:bodyPr>
          <a:lstStyle/>
          <a:p>
            <a:r>
              <a:rPr lang="en-US" dirty="0"/>
              <a:t> </a:t>
            </a:r>
            <a:r>
              <a:rPr lang="en-US" b="1" u="sng" dirty="0">
                <a:solidFill>
                  <a:srgbClr val="006666"/>
                </a:solidFill>
              </a:rPr>
              <a:t>Smart Growth </a:t>
            </a:r>
            <a:r>
              <a:rPr lang="en-US" dirty="0"/>
              <a:t>Legislation and regulations to limit suburban sprawl and preserve farmland</a:t>
            </a:r>
            <a:br>
              <a:rPr lang="en-US" dirty="0"/>
            </a:br>
            <a:endParaRPr lang="en-US" b="1" dirty="0"/>
          </a:p>
        </p:txBody>
      </p:sp>
      <p:pic>
        <p:nvPicPr>
          <p:cNvPr id="8" name="Content Placeholder 7">
            <a:extLst>
              <a:ext uri="{FF2B5EF4-FFF2-40B4-BE49-F238E27FC236}">
                <a16:creationId xmlns:a16="http://schemas.microsoft.com/office/drawing/2014/main" id="{BD439C5C-4B40-40E1-9D3A-81F5064281AB}"/>
              </a:ext>
            </a:extLst>
          </p:cNvPr>
          <p:cNvPicPr>
            <a:picLocks noGrp="1" noChangeAspect="1"/>
          </p:cNvPicPr>
          <p:nvPr>
            <p:ph sz="half" idx="1"/>
          </p:nvPr>
        </p:nvPicPr>
        <p:blipFill>
          <a:blip r:embed="rId2"/>
          <a:stretch>
            <a:fillRect/>
          </a:stretch>
        </p:blipFill>
        <p:spPr>
          <a:xfrm>
            <a:off x="782638" y="1325217"/>
            <a:ext cx="5667375" cy="5532782"/>
          </a:xfrm>
        </p:spPr>
      </p:pic>
      <p:pic>
        <p:nvPicPr>
          <p:cNvPr id="6" name="Content Placeholder 5">
            <a:extLst>
              <a:ext uri="{FF2B5EF4-FFF2-40B4-BE49-F238E27FC236}">
                <a16:creationId xmlns:a16="http://schemas.microsoft.com/office/drawing/2014/main" id="{1F08E3E6-C13D-436E-AFBA-11F2DC83586D}"/>
              </a:ext>
            </a:extLst>
          </p:cNvPr>
          <p:cNvPicPr>
            <a:picLocks noGrp="1" noChangeAspect="1"/>
          </p:cNvPicPr>
          <p:nvPr>
            <p:ph sz="half" idx="2"/>
          </p:nvPr>
        </p:nvPicPr>
        <p:blipFill>
          <a:blip r:embed="rId3"/>
          <a:stretch>
            <a:fillRect/>
          </a:stretch>
        </p:blipFill>
        <p:spPr>
          <a:xfrm>
            <a:off x="6524625" y="1325216"/>
            <a:ext cx="5667375" cy="5532783"/>
          </a:xfrm>
        </p:spPr>
      </p:pic>
    </p:spTree>
    <p:extLst>
      <p:ext uri="{BB962C8B-B14F-4D97-AF65-F5344CB8AC3E}">
        <p14:creationId xmlns:p14="http://schemas.microsoft.com/office/powerpoint/2010/main" val="3310566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84A4-93DE-41E2-89F4-7394F3F3C622}"/>
              </a:ext>
            </a:extLst>
          </p:cNvPr>
          <p:cNvSpPr>
            <a:spLocks noGrp="1"/>
          </p:cNvSpPr>
          <p:nvPr>
            <p:ph type="title"/>
          </p:nvPr>
        </p:nvSpPr>
        <p:spPr>
          <a:xfrm>
            <a:off x="1371600" y="0"/>
            <a:ext cx="9601200" cy="993913"/>
          </a:xfrm>
        </p:spPr>
        <p:txBody>
          <a:bodyPr/>
          <a:lstStyle/>
          <a:p>
            <a:endParaRPr lang="en-US" dirty="0"/>
          </a:p>
        </p:txBody>
      </p:sp>
      <p:pic>
        <p:nvPicPr>
          <p:cNvPr id="5" name="Content Placeholder 4">
            <a:extLst>
              <a:ext uri="{FF2B5EF4-FFF2-40B4-BE49-F238E27FC236}">
                <a16:creationId xmlns:a16="http://schemas.microsoft.com/office/drawing/2014/main" id="{F8470324-EE6D-490A-A9C6-2E03C4E4D31B}"/>
              </a:ext>
            </a:extLst>
          </p:cNvPr>
          <p:cNvPicPr>
            <a:picLocks noGrp="1" noChangeAspect="1"/>
          </p:cNvPicPr>
          <p:nvPr>
            <p:ph idx="1"/>
          </p:nvPr>
        </p:nvPicPr>
        <p:blipFill>
          <a:blip r:embed="rId2"/>
          <a:stretch>
            <a:fillRect/>
          </a:stretch>
        </p:blipFill>
        <p:spPr>
          <a:xfrm>
            <a:off x="874644" y="106017"/>
            <a:ext cx="11131826" cy="6751983"/>
          </a:xfrm>
        </p:spPr>
      </p:pic>
    </p:spTree>
    <p:extLst>
      <p:ext uri="{BB962C8B-B14F-4D97-AF65-F5344CB8AC3E}">
        <p14:creationId xmlns:p14="http://schemas.microsoft.com/office/powerpoint/2010/main" val="157134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DB0B-E8F6-43F9-80BD-C11C16838ACB}"/>
              </a:ext>
            </a:extLst>
          </p:cNvPr>
          <p:cNvSpPr>
            <a:spLocks noGrp="1"/>
          </p:cNvSpPr>
          <p:nvPr>
            <p:ph type="title"/>
          </p:nvPr>
        </p:nvSpPr>
        <p:spPr>
          <a:xfrm>
            <a:off x="755374" y="0"/>
            <a:ext cx="11436626" cy="990600"/>
          </a:xfrm>
        </p:spPr>
        <p:txBody>
          <a:bodyPr/>
          <a:lstStyle/>
          <a:p>
            <a:r>
              <a:rPr lang="en-US" b="1" u="sng" dirty="0">
                <a:solidFill>
                  <a:srgbClr val="C00000"/>
                </a:solidFill>
              </a:rPr>
              <a:t>Megalopolis are a chain of connected cities</a:t>
            </a:r>
          </a:p>
        </p:txBody>
      </p:sp>
      <p:sp>
        <p:nvSpPr>
          <p:cNvPr id="3" name="Content Placeholder 2">
            <a:extLst>
              <a:ext uri="{FF2B5EF4-FFF2-40B4-BE49-F238E27FC236}">
                <a16:creationId xmlns:a16="http://schemas.microsoft.com/office/drawing/2014/main" id="{2AB31397-4C54-4321-89CF-D51B97FD36CF}"/>
              </a:ext>
            </a:extLst>
          </p:cNvPr>
          <p:cNvSpPr>
            <a:spLocks noGrp="1"/>
          </p:cNvSpPr>
          <p:nvPr>
            <p:ph sz="half" idx="1"/>
          </p:nvPr>
        </p:nvSpPr>
        <p:spPr>
          <a:xfrm>
            <a:off x="755373" y="1126436"/>
            <a:ext cx="5769251" cy="5731564"/>
          </a:xfrm>
        </p:spPr>
        <p:txBody>
          <a:bodyPr>
            <a:normAutofit/>
          </a:bodyPr>
          <a:lstStyle/>
          <a:p>
            <a:r>
              <a:rPr lang="en-US" b="1" dirty="0">
                <a:solidFill>
                  <a:srgbClr val="002060"/>
                </a:solidFill>
              </a:rPr>
              <a:t>The term came about when geographer Jean Gottman used it to describe the continuously developed string of cities from Boston through New York and Philadelphia through Baltimore and Washington D.C. The “Bos-Wash Corridor” now includes nearly 50 million</a:t>
            </a:r>
          </a:p>
          <a:p>
            <a:r>
              <a:rPr lang="en-US" b="1" dirty="0">
                <a:solidFill>
                  <a:srgbClr val="002060"/>
                </a:solidFill>
              </a:rPr>
              <a:t>These cities have formed a single </a:t>
            </a:r>
            <a:r>
              <a:rPr lang="en-US" b="1" u="sng" dirty="0" err="1">
                <a:solidFill>
                  <a:srgbClr val="C00000"/>
                </a:solidFill>
              </a:rPr>
              <a:t>conurbantion</a:t>
            </a:r>
            <a:r>
              <a:rPr lang="en-US" b="1" dirty="0">
                <a:solidFill>
                  <a:srgbClr val="002060"/>
                </a:solidFill>
              </a:rPr>
              <a:t>, they had essentially merged into a single uninterrupted urban area, Cities crossed state boundaries  and exceeded the definition of a metropolitan area, which is focused on a single urban center. </a:t>
            </a:r>
          </a:p>
          <a:p>
            <a:r>
              <a:rPr lang="en-US" b="1" dirty="0">
                <a:solidFill>
                  <a:srgbClr val="002060"/>
                </a:solidFill>
              </a:rPr>
              <a:t>While legally the major cities remained separate, they and their suburbs had become a single region</a:t>
            </a:r>
          </a:p>
          <a:p>
            <a:r>
              <a:rPr lang="en-US" b="1" dirty="0">
                <a:solidFill>
                  <a:srgbClr val="002060"/>
                </a:solidFill>
              </a:rPr>
              <a:t>Other Examples: the corridor in California from San Diego through Los Angeles to San Francisco, Tokyo- Yokohama  in Japan</a:t>
            </a:r>
          </a:p>
        </p:txBody>
      </p:sp>
      <p:pic>
        <p:nvPicPr>
          <p:cNvPr id="6" name="Content Placeholder 5">
            <a:extLst>
              <a:ext uri="{FF2B5EF4-FFF2-40B4-BE49-F238E27FC236}">
                <a16:creationId xmlns:a16="http://schemas.microsoft.com/office/drawing/2014/main" id="{2CE2288C-0B97-42E3-9F32-F21671BFBE4E}"/>
              </a:ext>
            </a:extLst>
          </p:cNvPr>
          <p:cNvPicPr>
            <a:picLocks noGrp="1" noChangeAspect="1"/>
          </p:cNvPicPr>
          <p:nvPr>
            <p:ph sz="half" idx="2"/>
          </p:nvPr>
        </p:nvPicPr>
        <p:blipFill>
          <a:blip r:embed="rId2"/>
          <a:stretch>
            <a:fillRect/>
          </a:stretch>
        </p:blipFill>
        <p:spPr>
          <a:xfrm>
            <a:off x="6524625" y="1245704"/>
            <a:ext cx="5574610" cy="5493026"/>
          </a:xfrm>
        </p:spPr>
      </p:pic>
    </p:spTree>
    <p:extLst>
      <p:ext uri="{BB962C8B-B14F-4D97-AF65-F5344CB8AC3E}">
        <p14:creationId xmlns:p14="http://schemas.microsoft.com/office/powerpoint/2010/main" val="2703259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3BE9-C4AA-437B-92C2-2AC861C15412}"/>
              </a:ext>
            </a:extLst>
          </p:cNvPr>
          <p:cNvSpPr>
            <a:spLocks noGrp="1"/>
          </p:cNvSpPr>
          <p:nvPr>
            <p:ph type="title"/>
          </p:nvPr>
        </p:nvSpPr>
        <p:spPr>
          <a:xfrm>
            <a:off x="755374" y="53009"/>
            <a:ext cx="11436626" cy="1338469"/>
          </a:xfrm>
        </p:spPr>
        <p:txBody>
          <a:bodyPr>
            <a:normAutofit fontScale="90000"/>
          </a:bodyPr>
          <a:lstStyle/>
          <a:p>
            <a:r>
              <a:rPr lang="en-US" sz="2400" b="1" u="sng" dirty="0">
                <a:solidFill>
                  <a:srgbClr val="0070C0"/>
                </a:solidFill>
              </a:rPr>
              <a:t>Counter Urbanization </a:t>
            </a:r>
            <a:r>
              <a:rPr lang="en-US" sz="2400" b="1" dirty="0"/>
              <a:t>or deurbanization, residents leaving cities with many relocating to </a:t>
            </a:r>
            <a:r>
              <a:rPr lang="en-US" sz="2400" b="1" i="1" u="sng" dirty="0">
                <a:solidFill>
                  <a:srgbClr val="0070C0"/>
                </a:solidFill>
              </a:rPr>
              <a:t>exurbs</a:t>
            </a:r>
            <a:r>
              <a:rPr lang="en-US" sz="2400" b="1" dirty="0"/>
              <a:t>, the prosperous residential districts beyond the suburbs. Contributing to this is the ability of people to work remotely vie technology. The attraction being mountains, streams, and prefer a calmer, smaller more isolated community</a:t>
            </a:r>
          </a:p>
        </p:txBody>
      </p:sp>
      <p:pic>
        <p:nvPicPr>
          <p:cNvPr id="6" name="Content Placeholder 5">
            <a:extLst>
              <a:ext uri="{FF2B5EF4-FFF2-40B4-BE49-F238E27FC236}">
                <a16:creationId xmlns:a16="http://schemas.microsoft.com/office/drawing/2014/main" id="{FF70AF4D-DEEC-4218-BBB0-50A84E396C06}"/>
              </a:ext>
            </a:extLst>
          </p:cNvPr>
          <p:cNvPicPr>
            <a:picLocks noGrp="1" noChangeAspect="1"/>
          </p:cNvPicPr>
          <p:nvPr>
            <p:ph sz="half" idx="1"/>
          </p:nvPr>
        </p:nvPicPr>
        <p:blipFill>
          <a:blip r:embed="rId2"/>
          <a:stretch>
            <a:fillRect/>
          </a:stretch>
        </p:blipFill>
        <p:spPr>
          <a:xfrm>
            <a:off x="755374" y="1391479"/>
            <a:ext cx="5340626" cy="5360504"/>
          </a:xfrm>
        </p:spPr>
      </p:pic>
      <p:pic>
        <p:nvPicPr>
          <p:cNvPr id="8" name="Content Placeholder 7">
            <a:extLst>
              <a:ext uri="{FF2B5EF4-FFF2-40B4-BE49-F238E27FC236}">
                <a16:creationId xmlns:a16="http://schemas.microsoft.com/office/drawing/2014/main" id="{B72C5FC9-66F9-4273-9552-6415374877FC}"/>
              </a:ext>
            </a:extLst>
          </p:cNvPr>
          <p:cNvPicPr>
            <a:picLocks noGrp="1" noChangeAspect="1"/>
          </p:cNvPicPr>
          <p:nvPr>
            <p:ph sz="half" idx="2"/>
          </p:nvPr>
        </p:nvPicPr>
        <p:blipFill>
          <a:blip r:embed="rId3"/>
          <a:stretch>
            <a:fillRect/>
          </a:stretch>
        </p:blipFill>
        <p:spPr>
          <a:xfrm>
            <a:off x="6096001" y="1391478"/>
            <a:ext cx="6096000" cy="5360504"/>
          </a:xfrm>
        </p:spPr>
      </p:pic>
    </p:spTree>
    <p:extLst>
      <p:ext uri="{BB962C8B-B14F-4D97-AF65-F5344CB8AC3E}">
        <p14:creationId xmlns:p14="http://schemas.microsoft.com/office/powerpoint/2010/main" val="124804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3071-0628-45DF-933D-5596F1FA489D}"/>
              </a:ext>
            </a:extLst>
          </p:cNvPr>
          <p:cNvSpPr>
            <a:spLocks noGrp="1"/>
          </p:cNvSpPr>
          <p:nvPr>
            <p:ph type="title"/>
          </p:nvPr>
        </p:nvSpPr>
        <p:spPr>
          <a:xfrm>
            <a:off x="1371600" y="145774"/>
            <a:ext cx="9601200" cy="1007165"/>
          </a:xfrm>
        </p:spPr>
        <p:txBody>
          <a:bodyPr/>
          <a:lstStyle/>
          <a:p>
            <a:r>
              <a:rPr lang="en-US" dirty="0"/>
              <a:t>                          </a:t>
            </a:r>
            <a:r>
              <a:rPr lang="en-US" dirty="0" err="1"/>
              <a:t>Agrihoods</a:t>
            </a:r>
            <a:r>
              <a:rPr lang="en-US" dirty="0"/>
              <a:t> </a:t>
            </a:r>
          </a:p>
        </p:txBody>
      </p:sp>
      <p:sp>
        <p:nvSpPr>
          <p:cNvPr id="3" name="Content Placeholder 2">
            <a:extLst>
              <a:ext uri="{FF2B5EF4-FFF2-40B4-BE49-F238E27FC236}">
                <a16:creationId xmlns:a16="http://schemas.microsoft.com/office/drawing/2014/main" id="{7F739E14-A431-4D69-B441-9460944A25A4}"/>
              </a:ext>
            </a:extLst>
          </p:cNvPr>
          <p:cNvSpPr>
            <a:spLocks noGrp="1"/>
          </p:cNvSpPr>
          <p:nvPr>
            <p:ph sz="half" idx="1"/>
          </p:nvPr>
        </p:nvSpPr>
        <p:spPr>
          <a:xfrm>
            <a:off x="768626" y="1404730"/>
            <a:ext cx="5050760" cy="5208105"/>
          </a:xfrm>
        </p:spPr>
        <p:txBody>
          <a:bodyPr/>
          <a:lstStyle/>
          <a:p>
            <a:r>
              <a:rPr lang="en-US" b="1" dirty="0"/>
              <a:t>A new type of housing community known as an "</a:t>
            </a:r>
            <a:r>
              <a:rPr lang="en-US" b="1" dirty="0" err="1"/>
              <a:t>agrihood</a:t>
            </a:r>
            <a:r>
              <a:rPr lang="en-US" b="1" dirty="0"/>
              <a:t>" is popping up around the US.</a:t>
            </a:r>
            <a:endParaRPr lang="en-US" dirty="0"/>
          </a:p>
          <a:p>
            <a:r>
              <a:rPr lang="en-US" b="1" dirty="0" err="1"/>
              <a:t>Agrihoods</a:t>
            </a:r>
            <a:r>
              <a:rPr lang="en-US" b="1" dirty="0"/>
              <a:t> are built around working farms and are replacing the golf communities once favored by baby boomers.</a:t>
            </a:r>
          </a:p>
          <a:p>
            <a:endParaRPr lang="en-US" b="1" dirty="0"/>
          </a:p>
          <a:p>
            <a:r>
              <a:rPr lang="en-US" b="1" dirty="0"/>
              <a:t>NBC: </a:t>
            </a:r>
            <a:r>
              <a:rPr lang="en-US" b="1" dirty="0">
                <a:hlinkClick r:id="rId2"/>
              </a:rPr>
              <a:t>https://www.nbcnews.com/nightly-news/video/agrihoods-the-newest-trend-in-millennial-living-1118578243751</a:t>
            </a:r>
            <a:endParaRPr lang="en-US" b="1" dirty="0"/>
          </a:p>
          <a:p>
            <a:r>
              <a:rPr lang="en-US" b="1" dirty="0"/>
              <a:t>Detroit </a:t>
            </a:r>
            <a:r>
              <a:rPr lang="en-US" b="1" dirty="0" err="1"/>
              <a:t>agrihoods</a:t>
            </a:r>
            <a:r>
              <a:rPr lang="en-US" b="1" dirty="0"/>
              <a:t>  </a:t>
            </a:r>
            <a:r>
              <a:rPr lang="en-US" b="1" dirty="0">
                <a:hlinkClick r:id="rId3"/>
              </a:rPr>
              <a:t>https://detroit.curbed.com/neighborhood/579/north-end</a:t>
            </a:r>
            <a:endParaRPr lang="en-US" b="1" dirty="0"/>
          </a:p>
          <a:p>
            <a:endParaRPr lang="en-US" b="1" dirty="0"/>
          </a:p>
          <a:p>
            <a:endParaRPr lang="en-US" b="1" dirty="0"/>
          </a:p>
          <a:p>
            <a:endParaRPr lang="en-US" dirty="0"/>
          </a:p>
          <a:p>
            <a:endParaRPr lang="en-US" dirty="0"/>
          </a:p>
        </p:txBody>
      </p:sp>
      <p:pic>
        <p:nvPicPr>
          <p:cNvPr id="6" name="Content Placeholder 5">
            <a:extLst>
              <a:ext uri="{FF2B5EF4-FFF2-40B4-BE49-F238E27FC236}">
                <a16:creationId xmlns:a16="http://schemas.microsoft.com/office/drawing/2014/main" id="{5901B7DC-0E8D-4747-A5B0-B4C452774F45}"/>
              </a:ext>
            </a:extLst>
          </p:cNvPr>
          <p:cNvPicPr>
            <a:picLocks noGrp="1" noChangeAspect="1"/>
          </p:cNvPicPr>
          <p:nvPr>
            <p:ph sz="half" idx="2"/>
          </p:nvPr>
        </p:nvPicPr>
        <p:blipFill>
          <a:blip r:embed="rId4"/>
          <a:stretch>
            <a:fillRect/>
          </a:stretch>
        </p:blipFill>
        <p:spPr>
          <a:xfrm>
            <a:off x="6096000" y="1404729"/>
            <a:ext cx="5989983" cy="5208105"/>
          </a:xfrm>
        </p:spPr>
      </p:pic>
    </p:spTree>
    <p:extLst>
      <p:ext uri="{BB962C8B-B14F-4D97-AF65-F5344CB8AC3E}">
        <p14:creationId xmlns:p14="http://schemas.microsoft.com/office/powerpoint/2010/main" val="915469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B335-F9A0-4A87-A655-62DD02C44738}"/>
              </a:ext>
            </a:extLst>
          </p:cNvPr>
          <p:cNvSpPr>
            <a:spLocks noGrp="1"/>
          </p:cNvSpPr>
          <p:nvPr>
            <p:ph type="title"/>
          </p:nvPr>
        </p:nvSpPr>
        <p:spPr>
          <a:xfrm>
            <a:off x="768626" y="1"/>
            <a:ext cx="11423374" cy="755374"/>
          </a:xfrm>
        </p:spPr>
        <p:txBody>
          <a:bodyPr/>
          <a:lstStyle/>
          <a:p>
            <a:r>
              <a:rPr lang="en-US" dirty="0"/>
              <a:t>                              </a:t>
            </a:r>
            <a:r>
              <a:rPr lang="en-US" b="1" u="sng" dirty="0"/>
              <a:t>Urban Sizes</a:t>
            </a:r>
          </a:p>
        </p:txBody>
      </p:sp>
      <p:pic>
        <p:nvPicPr>
          <p:cNvPr id="5" name="Content Placeholder 4">
            <a:extLst>
              <a:ext uri="{FF2B5EF4-FFF2-40B4-BE49-F238E27FC236}">
                <a16:creationId xmlns:a16="http://schemas.microsoft.com/office/drawing/2014/main" id="{5C56D103-CC0B-4872-9807-CE3D8C1BDC57}"/>
              </a:ext>
            </a:extLst>
          </p:cNvPr>
          <p:cNvPicPr>
            <a:picLocks noGrp="1" noChangeAspect="1"/>
          </p:cNvPicPr>
          <p:nvPr>
            <p:ph idx="1"/>
          </p:nvPr>
        </p:nvPicPr>
        <p:blipFill>
          <a:blip r:embed="rId2"/>
          <a:stretch>
            <a:fillRect/>
          </a:stretch>
        </p:blipFill>
        <p:spPr>
          <a:xfrm>
            <a:off x="675861" y="755375"/>
            <a:ext cx="11516139" cy="5970104"/>
          </a:xfrm>
        </p:spPr>
      </p:pic>
    </p:spTree>
    <p:extLst>
      <p:ext uri="{BB962C8B-B14F-4D97-AF65-F5344CB8AC3E}">
        <p14:creationId xmlns:p14="http://schemas.microsoft.com/office/powerpoint/2010/main" val="71979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F2D9-0E5F-4213-A424-1682AD565D03}"/>
              </a:ext>
            </a:extLst>
          </p:cNvPr>
          <p:cNvSpPr>
            <a:spLocks noGrp="1"/>
          </p:cNvSpPr>
          <p:nvPr>
            <p:ph type="title"/>
          </p:nvPr>
        </p:nvSpPr>
        <p:spPr>
          <a:xfrm>
            <a:off x="874643" y="92766"/>
            <a:ext cx="11317357" cy="914399"/>
          </a:xfrm>
        </p:spPr>
        <p:txBody>
          <a:bodyPr/>
          <a:lstStyle/>
          <a:p>
            <a:r>
              <a:rPr lang="en-US" dirty="0"/>
              <a:t>                        </a:t>
            </a:r>
            <a:r>
              <a:rPr lang="en-US" b="1" u="sng" dirty="0">
                <a:solidFill>
                  <a:srgbClr val="333399"/>
                </a:solidFill>
              </a:rPr>
              <a:t>Gateway Cities</a:t>
            </a:r>
          </a:p>
        </p:txBody>
      </p:sp>
      <p:sp>
        <p:nvSpPr>
          <p:cNvPr id="3" name="Content Placeholder 2">
            <a:extLst>
              <a:ext uri="{FF2B5EF4-FFF2-40B4-BE49-F238E27FC236}">
                <a16:creationId xmlns:a16="http://schemas.microsoft.com/office/drawing/2014/main" id="{29B49882-C885-4F1A-88E7-73A0DECCA6A7}"/>
              </a:ext>
            </a:extLst>
          </p:cNvPr>
          <p:cNvSpPr>
            <a:spLocks noGrp="1"/>
          </p:cNvSpPr>
          <p:nvPr>
            <p:ph sz="half" idx="1"/>
          </p:nvPr>
        </p:nvSpPr>
        <p:spPr>
          <a:xfrm>
            <a:off x="768625" y="1205949"/>
            <a:ext cx="5755999" cy="5605668"/>
          </a:xfrm>
        </p:spPr>
        <p:txBody>
          <a:bodyPr/>
          <a:lstStyle/>
          <a:p>
            <a:r>
              <a:rPr lang="en-US" b="1" u="sng" dirty="0">
                <a:solidFill>
                  <a:srgbClr val="333399"/>
                </a:solidFill>
              </a:rPr>
              <a:t>Gateway City</a:t>
            </a:r>
            <a:r>
              <a:rPr lang="en-US" b="1" dirty="0"/>
              <a:t>: Airport or seaport that serves as the entry point to a country by being the primary arrival and departure point</a:t>
            </a:r>
          </a:p>
          <a:p>
            <a:pPr marL="0" indent="0">
              <a:buNone/>
            </a:pPr>
            <a:endParaRPr lang="en-US" b="1" dirty="0"/>
          </a:p>
          <a:p>
            <a:r>
              <a:rPr lang="en-US" b="1" dirty="0">
                <a:solidFill>
                  <a:srgbClr val="333399"/>
                </a:solidFill>
              </a:rPr>
              <a:t>The examples of gateway cities in the U.S</a:t>
            </a:r>
            <a:r>
              <a:rPr lang="en-US" b="1" dirty="0"/>
              <a:t>. are New York, Miami, San Francisco, Honolulu, Los Angeles, Boston, Chicago, and Washington, D.C. </a:t>
            </a:r>
          </a:p>
          <a:p>
            <a:endParaRPr lang="en-US" b="1" dirty="0"/>
          </a:p>
          <a:p>
            <a:r>
              <a:rPr lang="en-US" b="1" u="sng" dirty="0">
                <a:solidFill>
                  <a:srgbClr val="333399"/>
                </a:solidFill>
              </a:rPr>
              <a:t>Other World Gateway Cites include</a:t>
            </a:r>
            <a:r>
              <a:rPr lang="en-US" b="1" dirty="0">
                <a:solidFill>
                  <a:srgbClr val="333399"/>
                </a:solidFill>
              </a:rPr>
              <a:t>: </a:t>
            </a:r>
            <a:r>
              <a:rPr lang="en-US" b="1" dirty="0"/>
              <a:t>Toronto, Vancouver,  Europe: Amsterdam, London, Paris, Berlin, Frankfurt, Madrid, Milan, Beijing, Hong  Kong, Seoul, Shanghai, Singapore, Sydney, Tokyo. Mexico City, Johannesburg, Istanbul, Kuala  Lumpur, Jakarta, Amsterdam, Brussels, Mumbai</a:t>
            </a:r>
          </a:p>
        </p:txBody>
      </p:sp>
      <p:pic>
        <p:nvPicPr>
          <p:cNvPr id="6" name="Content Placeholder 5">
            <a:extLst>
              <a:ext uri="{FF2B5EF4-FFF2-40B4-BE49-F238E27FC236}">
                <a16:creationId xmlns:a16="http://schemas.microsoft.com/office/drawing/2014/main" id="{82E52D23-E0BE-4B17-9A64-16D6DBDC0628}"/>
              </a:ext>
            </a:extLst>
          </p:cNvPr>
          <p:cNvPicPr>
            <a:picLocks noGrp="1" noChangeAspect="1"/>
          </p:cNvPicPr>
          <p:nvPr>
            <p:ph sz="half" idx="2"/>
          </p:nvPr>
        </p:nvPicPr>
        <p:blipFill>
          <a:blip r:embed="rId2"/>
          <a:stretch>
            <a:fillRect/>
          </a:stretch>
        </p:blipFill>
        <p:spPr>
          <a:xfrm>
            <a:off x="6524625" y="1007165"/>
            <a:ext cx="5561358" cy="5850835"/>
          </a:xfrm>
        </p:spPr>
      </p:pic>
    </p:spTree>
    <p:extLst>
      <p:ext uri="{BB962C8B-B14F-4D97-AF65-F5344CB8AC3E}">
        <p14:creationId xmlns:p14="http://schemas.microsoft.com/office/powerpoint/2010/main" val="123045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D774-B7B8-4473-8C6E-1D80F14C5984}"/>
              </a:ext>
            </a:extLst>
          </p:cNvPr>
          <p:cNvSpPr>
            <a:spLocks noGrp="1"/>
          </p:cNvSpPr>
          <p:nvPr>
            <p:ph type="title"/>
          </p:nvPr>
        </p:nvSpPr>
        <p:spPr>
          <a:xfrm>
            <a:off x="834887" y="92766"/>
            <a:ext cx="11357113" cy="1311964"/>
          </a:xfrm>
        </p:spPr>
        <p:txBody>
          <a:bodyPr>
            <a:normAutofit fontScale="90000"/>
          </a:bodyPr>
          <a:lstStyle/>
          <a:p>
            <a:r>
              <a:rPr lang="en-US" b="1" u="sng" dirty="0">
                <a:solidFill>
                  <a:srgbClr val="660066"/>
                </a:solidFill>
              </a:rPr>
              <a:t>World Cities or Global Cities</a:t>
            </a:r>
            <a:r>
              <a:rPr lang="en-US" dirty="0"/>
              <a:t>: are ones that exert influence far beyond their national boundaries </a:t>
            </a:r>
          </a:p>
        </p:txBody>
      </p:sp>
      <p:sp>
        <p:nvSpPr>
          <p:cNvPr id="3" name="Content Placeholder 2">
            <a:extLst>
              <a:ext uri="{FF2B5EF4-FFF2-40B4-BE49-F238E27FC236}">
                <a16:creationId xmlns:a16="http://schemas.microsoft.com/office/drawing/2014/main" id="{F1CA9DE1-72EB-4F82-B3B2-A77545F8216A}"/>
              </a:ext>
            </a:extLst>
          </p:cNvPr>
          <p:cNvSpPr>
            <a:spLocks noGrp="1"/>
          </p:cNvSpPr>
          <p:nvPr>
            <p:ph sz="half" idx="1"/>
          </p:nvPr>
        </p:nvSpPr>
        <p:spPr>
          <a:xfrm>
            <a:off x="834887" y="1537252"/>
            <a:ext cx="5667375" cy="5227983"/>
          </a:xfrm>
        </p:spPr>
        <p:txBody>
          <a:bodyPr>
            <a:normAutofit/>
          </a:bodyPr>
          <a:lstStyle/>
          <a:p>
            <a:r>
              <a:rPr lang="en-US" b="1" dirty="0">
                <a:solidFill>
                  <a:srgbClr val="660066"/>
                </a:solidFill>
              </a:rPr>
              <a:t>All World Cities are currently communication hubs, financial and banking centers with influential stock exchanges, transportation centers, and corporate headquarters.</a:t>
            </a:r>
          </a:p>
          <a:p>
            <a:r>
              <a:rPr lang="en-US" b="1" dirty="0">
                <a:solidFill>
                  <a:srgbClr val="660066"/>
                </a:solidFill>
              </a:rPr>
              <a:t>Many are headquarters of international organizations. (United nations in NYC)</a:t>
            </a:r>
          </a:p>
          <a:p>
            <a:r>
              <a:rPr lang="en-US" b="1" dirty="0">
                <a:solidFill>
                  <a:srgbClr val="660066"/>
                </a:solidFill>
              </a:rPr>
              <a:t>Top 10 per Forbes are </a:t>
            </a:r>
          </a:p>
          <a:p>
            <a:r>
              <a:rPr lang="en-US" b="1" dirty="0">
                <a:solidFill>
                  <a:srgbClr val="660066"/>
                </a:solidFill>
              </a:rPr>
              <a:t>1. London                                6. Hong Kong</a:t>
            </a:r>
          </a:p>
          <a:p>
            <a:r>
              <a:rPr lang="en-US" b="1" dirty="0">
                <a:solidFill>
                  <a:srgbClr val="660066"/>
                </a:solidFill>
              </a:rPr>
              <a:t>2. New York                              7. Dubai</a:t>
            </a:r>
          </a:p>
          <a:p>
            <a:r>
              <a:rPr lang="en-US" b="1" dirty="0">
                <a:solidFill>
                  <a:srgbClr val="660066"/>
                </a:solidFill>
              </a:rPr>
              <a:t>3. Paris                                     8. Beijing</a:t>
            </a:r>
          </a:p>
          <a:p>
            <a:r>
              <a:rPr lang="en-US" b="1" dirty="0">
                <a:solidFill>
                  <a:srgbClr val="660066"/>
                </a:solidFill>
              </a:rPr>
              <a:t>4. Singapore                             9. Sydney</a:t>
            </a:r>
          </a:p>
          <a:p>
            <a:r>
              <a:rPr lang="en-US" b="1" dirty="0">
                <a:solidFill>
                  <a:srgbClr val="660066"/>
                </a:solidFill>
              </a:rPr>
              <a:t>5. Tokyo                                    10. Los Angeles</a:t>
            </a:r>
          </a:p>
        </p:txBody>
      </p:sp>
      <p:pic>
        <p:nvPicPr>
          <p:cNvPr id="6" name="Content Placeholder 5">
            <a:extLst>
              <a:ext uri="{FF2B5EF4-FFF2-40B4-BE49-F238E27FC236}">
                <a16:creationId xmlns:a16="http://schemas.microsoft.com/office/drawing/2014/main" id="{1135ED56-B523-446D-93B0-8D58BAC14A59}"/>
              </a:ext>
            </a:extLst>
          </p:cNvPr>
          <p:cNvPicPr>
            <a:picLocks noGrp="1" noChangeAspect="1"/>
          </p:cNvPicPr>
          <p:nvPr>
            <p:ph sz="half" idx="2"/>
          </p:nvPr>
        </p:nvPicPr>
        <p:blipFill>
          <a:blip r:embed="rId2"/>
          <a:stretch>
            <a:fillRect/>
          </a:stretch>
        </p:blipFill>
        <p:spPr>
          <a:xfrm>
            <a:off x="6524625" y="1643270"/>
            <a:ext cx="5667375" cy="5121965"/>
          </a:xfrm>
        </p:spPr>
      </p:pic>
    </p:spTree>
    <p:extLst>
      <p:ext uri="{BB962C8B-B14F-4D97-AF65-F5344CB8AC3E}">
        <p14:creationId xmlns:p14="http://schemas.microsoft.com/office/powerpoint/2010/main" val="3514064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DDB0B-E8F6-43F9-80BD-C11C16838ACB}"/>
              </a:ext>
            </a:extLst>
          </p:cNvPr>
          <p:cNvSpPr>
            <a:spLocks noGrp="1"/>
          </p:cNvSpPr>
          <p:nvPr>
            <p:ph type="title"/>
          </p:nvPr>
        </p:nvSpPr>
        <p:spPr>
          <a:xfrm>
            <a:off x="755374" y="0"/>
            <a:ext cx="11436626" cy="990600"/>
          </a:xfrm>
        </p:spPr>
        <p:txBody>
          <a:bodyPr/>
          <a:lstStyle/>
          <a:p>
            <a:r>
              <a:rPr lang="en-US" b="1" u="sng" dirty="0">
                <a:solidFill>
                  <a:srgbClr val="C00000"/>
                </a:solidFill>
              </a:rPr>
              <a:t>Megalopolis are a chain of connected cities</a:t>
            </a:r>
          </a:p>
        </p:txBody>
      </p:sp>
      <p:sp>
        <p:nvSpPr>
          <p:cNvPr id="3" name="Content Placeholder 2">
            <a:extLst>
              <a:ext uri="{FF2B5EF4-FFF2-40B4-BE49-F238E27FC236}">
                <a16:creationId xmlns:a16="http://schemas.microsoft.com/office/drawing/2014/main" id="{2AB31397-4C54-4321-89CF-D51B97FD36CF}"/>
              </a:ext>
            </a:extLst>
          </p:cNvPr>
          <p:cNvSpPr>
            <a:spLocks noGrp="1"/>
          </p:cNvSpPr>
          <p:nvPr>
            <p:ph sz="half" idx="1"/>
          </p:nvPr>
        </p:nvSpPr>
        <p:spPr>
          <a:xfrm>
            <a:off x="755373" y="1126436"/>
            <a:ext cx="5769251" cy="5731564"/>
          </a:xfrm>
        </p:spPr>
        <p:txBody>
          <a:bodyPr>
            <a:normAutofit/>
          </a:bodyPr>
          <a:lstStyle/>
          <a:p>
            <a:r>
              <a:rPr lang="en-US" b="1" dirty="0">
                <a:solidFill>
                  <a:srgbClr val="002060"/>
                </a:solidFill>
              </a:rPr>
              <a:t>The term came about when geographer Jean Gottman used it to describe the continuously developed string of cities from Boston through New York and Philadelphia through Baltimore and Washington D.C. The “Bos-Wash Corridor” now includes nearly 50 million</a:t>
            </a:r>
          </a:p>
          <a:p>
            <a:r>
              <a:rPr lang="en-US" b="1" dirty="0">
                <a:solidFill>
                  <a:srgbClr val="002060"/>
                </a:solidFill>
              </a:rPr>
              <a:t>These cities have formed a single </a:t>
            </a:r>
            <a:r>
              <a:rPr lang="en-US" b="1" u="sng" dirty="0" err="1">
                <a:solidFill>
                  <a:srgbClr val="C00000"/>
                </a:solidFill>
              </a:rPr>
              <a:t>conurbantion</a:t>
            </a:r>
            <a:r>
              <a:rPr lang="en-US" b="1" dirty="0">
                <a:solidFill>
                  <a:srgbClr val="002060"/>
                </a:solidFill>
              </a:rPr>
              <a:t>, they had essentially merged into a single uninterrupted urban area, Cities crossed state boundaries  and exceeded the definition of a metropolitan area, which is focused on a single urban center. </a:t>
            </a:r>
          </a:p>
          <a:p>
            <a:r>
              <a:rPr lang="en-US" b="1" dirty="0">
                <a:solidFill>
                  <a:srgbClr val="002060"/>
                </a:solidFill>
              </a:rPr>
              <a:t>While legally the major cities remained separate, they and their suburbs had become a single region</a:t>
            </a:r>
          </a:p>
          <a:p>
            <a:r>
              <a:rPr lang="en-US" b="1" dirty="0">
                <a:solidFill>
                  <a:srgbClr val="002060"/>
                </a:solidFill>
              </a:rPr>
              <a:t>Other Examples: the corridor in California from San Diego through Los Angeles to San Francisco, Tokyo- Yokohama  in Japan</a:t>
            </a:r>
          </a:p>
        </p:txBody>
      </p:sp>
      <p:pic>
        <p:nvPicPr>
          <p:cNvPr id="6" name="Content Placeholder 5">
            <a:extLst>
              <a:ext uri="{FF2B5EF4-FFF2-40B4-BE49-F238E27FC236}">
                <a16:creationId xmlns:a16="http://schemas.microsoft.com/office/drawing/2014/main" id="{2CE2288C-0B97-42E3-9F32-F21671BFBE4E}"/>
              </a:ext>
            </a:extLst>
          </p:cNvPr>
          <p:cNvPicPr>
            <a:picLocks noGrp="1" noChangeAspect="1"/>
          </p:cNvPicPr>
          <p:nvPr>
            <p:ph sz="half" idx="2"/>
          </p:nvPr>
        </p:nvPicPr>
        <p:blipFill>
          <a:blip r:embed="rId2"/>
          <a:stretch>
            <a:fillRect/>
          </a:stretch>
        </p:blipFill>
        <p:spPr>
          <a:xfrm>
            <a:off x="6524625" y="1245704"/>
            <a:ext cx="5574610" cy="5493026"/>
          </a:xfrm>
        </p:spPr>
      </p:pic>
    </p:spTree>
    <p:extLst>
      <p:ext uri="{BB962C8B-B14F-4D97-AF65-F5344CB8AC3E}">
        <p14:creationId xmlns:p14="http://schemas.microsoft.com/office/powerpoint/2010/main" val="60024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51137-1D7B-446D-A847-3081033F04A7}"/>
              </a:ext>
            </a:extLst>
          </p:cNvPr>
          <p:cNvSpPr>
            <a:spLocks noGrp="1"/>
          </p:cNvSpPr>
          <p:nvPr>
            <p:ph type="title"/>
          </p:nvPr>
        </p:nvSpPr>
        <p:spPr>
          <a:xfrm>
            <a:off x="1371600" y="106018"/>
            <a:ext cx="9601200" cy="702366"/>
          </a:xfrm>
        </p:spPr>
        <p:txBody>
          <a:bodyPr/>
          <a:lstStyle/>
          <a:p>
            <a:r>
              <a:rPr lang="en-US" dirty="0"/>
              <a:t>                       Megacities</a:t>
            </a:r>
          </a:p>
        </p:txBody>
      </p:sp>
      <p:pic>
        <p:nvPicPr>
          <p:cNvPr id="6" name="Content Placeholder 5">
            <a:extLst>
              <a:ext uri="{FF2B5EF4-FFF2-40B4-BE49-F238E27FC236}">
                <a16:creationId xmlns:a16="http://schemas.microsoft.com/office/drawing/2014/main" id="{EC72FCC1-15C9-4110-BC4B-3A6BE34CDBE7}"/>
              </a:ext>
            </a:extLst>
          </p:cNvPr>
          <p:cNvPicPr>
            <a:picLocks noGrp="1" noChangeAspect="1"/>
          </p:cNvPicPr>
          <p:nvPr>
            <p:ph sz="half" idx="1"/>
          </p:nvPr>
        </p:nvPicPr>
        <p:blipFill>
          <a:blip r:embed="rId2"/>
          <a:stretch>
            <a:fillRect/>
          </a:stretch>
        </p:blipFill>
        <p:spPr>
          <a:xfrm>
            <a:off x="715618" y="1338470"/>
            <a:ext cx="5104158" cy="5519529"/>
          </a:xfrm>
        </p:spPr>
      </p:pic>
      <p:pic>
        <p:nvPicPr>
          <p:cNvPr id="8" name="Content Placeholder 7">
            <a:extLst>
              <a:ext uri="{FF2B5EF4-FFF2-40B4-BE49-F238E27FC236}">
                <a16:creationId xmlns:a16="http://schemas.microsoft.com/office/drawing/2014/main" id="{B6A29025-084C-48BB-9C7D-75ED34B63EE8}"/>
              </a:ext>
            </a:extLst>
          </p:cNvPr>
          <p:cNvPicPr>
            <a:picLocks noGrp="1" noChangeAspect="1"/>
          </p:cNvPicPr>
          <p:nvPr>
            <p:ph sz="half" idx="2"/>
          </p:nvPr>
        </p:nvPicPr>
        <p:blipFill>
          <a:blip r:embed="rId3"/>
          <a:stretch>
            <a:fillRect/>
          </a:stretch>
        </p:blipFill>
        <p:spPr>
          <a:xfrm>
            <a:off x="5950227" y="1338471"/>
            <a:ext cx="6241774" cy="5261112"/>
          </a:xfrm>
        </p:spPr>
      </p:pic>
    </p:spTree>
    <p:extLst>
      <p:ext uri="{BB962C8B-B14F-4D97-AF65-F5344CB8AC3E}">
        <p14:creationId xmlns:p14="http://schemas.microsoft.com/office/powerpoint/2010/main" val="50399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622" y="0"/>
            <a:ext cx="11503378" cy="1083733"/>
          </a:xfrm>
        </p:spPr>
        <p:txBody>
          <a:bodyPr/>
          <a:lstStyle/>
          <a:p>
            <a:r>
              <a:rPr lang="en-US" b="1" u="sng" dirty="0">
                <a:solidFill>
                  <a:srgbClr val="C00000"/>
                </a:solidFill>
              </a:rPr>
              <a:t>Why do inner cities have distinctive problems</a:t>
            </a:r>
          </a:p>
        </p:txBody>
      </p:sp>
      <p:sp>
        <p:nvSpPr>
          <p:cNvPr id="3" name="Content Placeholder 2"/>
          <p:cNvSpPr>
            <a:spLocks noGrp="1"/>
          </p:cNvSpPr>
          <p:nvPr>
            <p:ph sz="half" idx="1"/>
          </p:nvPr>
        </p:nvSpPr>
        <p:spPr>
          <a:xfrm>
            <a:off x="688621" y="861881"/>
            <a:ext cx="5937465" cy="6095510"/>
          </a:xfrm>
        </p:spPr>
        <p:txBody>
          <a:bodyPr>
            <a:normAutofit fontScale="70000" lnSpcReduction="20000"/>
          </a:bodyPr>
          <a:lstStyle/>
          <a:p>
            <a:r>
              <a:rPr lang="en-US" sz="2400" b="1" u="sng" dirty="0">
                <a:solidFill>
                  <a:srgbClr val="C00000"/>
                </a:solidFill>
              </a:rPr>
              <a:t>The process of deterioration</a:t>
            </a:r>
          </a:p>
          <a:p>
            <a:r>
              <a:rPr lang="en-US" b="1" dirty="0">
                <a:solidFill>
                  <a:srgbClr val="002060"/>
                </a:solidFill>
              </a:rPr>
              <a:t>1. </a:t>
            </a:r>
            <a:r>
              <a:rPr lang="en-US" b="1" u="sng" dirty="0">
                <a:solidFill>
                  <a:srgbClr val="C00000"/>
                </a:solidFill>
              </a:rPr>
              <a:t>Filtering</a:t>
            </a:r>
            <a:r>
              <a:rPr lang="en-US" b="1" dirty="0">
                <a:solidFill>
                  <a:srgbClr val="002060"/>
                </a:solidFill>
              </a:rPr>
              <a:t>: the process of change in the use of a house from singe family owner occupancy to rented apartments and ultimately abandonment. Many homes  are subdivide houses and occupancy by successive waves of lower income people </a:t>
            </a:r>
          </a:p>
          <a:p>
            <a:r>
              <a:rPr lang="en-US" b="1" dirty="0">
                <a:solidFill>
                  <a:srgbClr val="002060"/>
                </a:solidFill>
              </a:rPr>
              <a:t>2</a:t>
            </a:r>
            <a:r>
              <a:rPr lang="en-US" b="1" dirty="0">
                <a:solidFill>
                  <a:srgbClr val="C00000"/>
                </a:solidFill>
              </a:rPr>
              <a:t>. </a:t>
            </a:r>
            <a:r>
              <a:rPr lang="en-US" b="1" u="sng" dirty="0">
                <a:solidFill>
                  <a:srgbClr val="C00000"/>
                </a:solidFill>
              </a:rPr>
              <a:t>Redlining</a:t>
            </a:r>
            <a:r>
              <a:rPr lang="en-US" b="1" dirty="0">
                <a:solidFill>
                  <a:srgbClr val="C00000"/>
                </a:solidFill>
              </a:rPr>
              <a:t>: </a:t>
            </a:r>
            <a:r>
              <a:rPr lang="en-US" b="1" dirty="0">
                <a:solidFill>
                  <a:srgbClr val="002060"/>
                </a:solidFill>
              </a:rPr>
              <a:t>drawing lines on a map to identify areas in which banks  will refuse to loan money</a:t>
            </a:r>
          </a:p>
          <a:p>
            <a:r>
              <a:rPr lang="en-US" b="1" u="sng" dirty="0">
                <a:solidFill>
                  <a:srgbClr val="FF0000"/>
                </a:solidFill>
              </a:rPr>
              <a:t>Brownfields</a:t>
            </a:r>
            <a:r>
              <a:rPr lang="en-US" b="1" dirty="0">
                <a:solidFill>
                  <a:srgbClr val="002060"/>
                </a:solidFill>
              </a:rPr>
              <a:t>: as manufacturing moved away, cities were left with unemployed residents and abandoned factories. These are visual reminders on the landscape</a:t>
            </a:r>
          </a:p>
          <a:p>
            <a:r>
              <a:rPr lang="en-US" b="1" dirty="0">
                <a:solidFill>
                  <a:srgbClr val="002060"/>
                </a:solidFill>
              </a:rPr>
              <a:t>------------------------------------------------------- </a:t>
            </a:r>
          </a:p>
          <a:p>
            <a:r>
              <a:rPr lang="en-US" sz="2400" b="1" dirty="0">
                <a:solidFill>
                  <a:srgbClr val="002060"/>
                </a:solidFill>
              </a:rPr>
              <a:t>Inner cities frequently surround the central business districts. During much of the 20</a:t>
            </a:r>
            <a:r>
              <a:rPr lang="en-US" sz="2400" b="1" baseline="30000" dirty="0">
                <a:solidFill>
                  <a:srgbClr val="002060"/>
                </a:solidFill>
              </a:rPr>
              <a:t>th</a:t>
            </a:r>
            <a:r>
              <a:rPr lang="en-US" sz="2400" b="1" dirty="0">
                <a:solidFill>
                  <a:srgbClr val="002060"/>
                </a:solidFill>
              </a:rPr>
              <a:t> century the trend in the US and Europe was toward the </a:t>
            </a:r>
            <a:r>
              <a:rPr lang="en-US" sz="2400" b="1" dirty="0">
                <a:solidFill>
                  <a:srgbClr val="C00000"/>
                </a:solidFill>
              </a:rPr>
              <a:t>ghettoization</a:t>
            </a:r>
            <a:r>
              <a:rPr lang="en-US" sz="2400" b="1" dirty="0">
                <a:solidFill>
                  <a:srgbClr val="002060"/>
                </a:solidFill>
              </a:rPr>
              <a:t> of inner cities. Many inner cities became dilapidated centers of poverty as affluent whites moved out to the suburbs and immigrants and people of color vied for scare jobs and resources . This process has often been called </a:t>
            </a:r>
            <a:r>
              <a:rPr lang="en-US" sz="2400" b="1" dirty="0">
                <a:solidFill>
                  <a:srgbClr val="C00000"/>
                </a:solidFill>
              </a:rPr>
              <a:t>white flight </a:t>
            </a:r>
            <a:r>
              <a:rPr lang="en-US" sz="2400" b="1" dirty="0">
                <a:solidFill>
                  <a:srgbClr val="002060"/>
                </a:solidFill>
              </a:rPr>
              <a:t>was exacerbated by a proactive known as </a:t>
            </a:r>
            <a:r>
              <a:rPr lang="en-US" sz="2400" b="1" dirty="0">
                <a:solidFill>
                  <a:srgbClr val="C00000"/>
                </a:solidFill>
              </a:rPr>
              <a:t>blockbusting</a:t>
            </a:r>
            <a:r>
              <a:rPr lang="en-US" sz="2400" b="1" dirty="0">
                <a:solidFill>
                  <a:srgbClr val="002060"/>
                </a:solidFill>
              </a:rPr>
              <a:t> when real estate agents and developers encouraged affluent white property owners to sell their homes and businesses at a loss by stoking fears that their neighborhoods were being overtake by racial or ethnic minorities such as blacks, Hispanics and Jews</a:t>
            </a:r>
          </a:p>
        </p:txBody>
      </p:sp>
      <p:sp>
        <p:nvSpPr>
          <p:cNvPr id="4" name="Content Placeholder 3"/>
          <p:cNvSpPr>
            <a:spLocks noGrp="1"/>
          </p:cNvSpPr>
          <p:nvPr>
            <p:ph sz="half" idx="2"/>
          </p:nvPr>
        </p:nvSpPr>
        <p:spPr>
          <a:xfrm>
            <a:off x="6771861" y="861881"/>
            <a:ext cx="5420138" cy="5996119"/>
          </a:xfrm>
        </p:spPr>
        <p:txBody>
          <a:bodyPr>
            <a:normAutofit fontScale="70000" lnSpcReduction="20000"/>
          </a:bodyPr>
          <a:lstStyle/>
          <a:p>
            <a:r>
              <a:rPr lang="en-US" sz="2300" b="1" u="sng" dirty="0">
                <a:solidFill>
                  <a:srgbClr val="C00000"/>
                </a:solidFill>
              </a:rPr>
              <a:t>Urban Renewal</a:t>
            </a:r>
          </a:p>
          <a:p>
            <a:r>
              <a:rPr lang="en-US" sz="2300" b="1" dirty="0">
                <a:solidFill>
                  <a:srgbClr val="006600"/>
                </a:solidFill>
              </a:rPr>
              <a:t>Cities identify blighted inner city neighborhoods, acquire the properties from private owners, relocate the residents and businesses, clear the site, and build new roads and utilities</a:t>
            </a:r>
          </a:p>
          <a:p>
            <a:r>
              <a:rPr lang="en-US" sz="2300" b="1" dirty="0">
                <a:solidFill>
                  <a:srgbClr val="006600"/>
                </a:solidFill>
              </a:rPr>
              <a:t>The land is then turned over to private developers or to public agencies such as the board of education or the parks department, to construct new buildings or services. Effectively developing it so well that the property value is too high for the original tenants to stay and they are forced to move to another area</a:t>
            </a:r>
          </a:p>
          <a:p>
            <a:r>
              <a:rPr lang="en-US" sz="2300" b="1" dirty="0">
                <a:solidFill>
                  <a:srgbClr val="FF0000"/>
                </a:solidFill>
              </a:rPr>
              <a:t>Can be considered the same as: </a:t>
            </a:r>
          </a:p>
          <a:p>
            <a:r>
              <a:rPr lang="en-US" sz="2300" b="1" u="sng" dirty="0">
                <a:solidFill>
                  <a:srgbClr val="C00000"/>
                </a:solidFill>
              </a:rPr>
              <a:t>Urban Revitalization </a:t>
            </a:r>
            <a:r>
              <a:rPr lang="en-US" sz="2300" b="1" dirty="0">
                <a:solidFill>
                  <a:srgbClr val="006600"/>
                </a:solidFill>
              </a:rPr>
              <a:t>which usually includes the construction of new shopping districts, entertainment venues and cultural attractions, has enticed young urban professionals back into the cities where nightlife and culture are more accessible</a:t>
            </a:r>
          </a:p>
          <a:p>
            <a:r>
              <a:rPr lang="en-US" sz="2300" b="1" dirty="0">
                <a:solidFill>
                  <a:srgbClr val="006600"/>
                </a:solidFill>
              </a:rPr>
              <a:t>Federal government grants help cities pay for urban renewal</a:t>
            </a:r>
          </a:p>
          <a:p>
            <a:r>
              <a:rPr lang="en-US" sz="2300" b="1" u="sng" dirty="0">
                <a:solidFill>
                  <a:srgbClr val="FF0000"/>
                </a:solidFill>
              </a:rPr>
              <a:t>Eminent Domain</a:t>
            </a:r>
            <a:r>
              <a:rPr lang="en-US" sz="2300" b="1" dirty="0">
                <a:solidFill>
                  <a:srgbClr val="006600"/>
                </a:solidFill>
              </a:rPr>
              <a:t>: laws allow the government to seize land for public use  after paying owners the market value for their property. Cities often use these laws to enable them to build new roads or schools but they can also sell the land to private businesses or groups to build hotels, hospitals or other developments</a:t>
            </a:r>
          </a:p>
          <a:p>
            <a:r>
              <a:rPr lang="en-US" b="1" dirty="0">
                <a:solidFill>
                  <a:srgbClr val="002060"/>
                </a:solidFill>
              </a:rPr>
              <a:t>Urban renewal 2 min: </a:t>
            </a:r>
            <a:r>
              <a:rPr lang="en-US" b="1" dirty="0">
                <a:solidFill>
                  <a:srgbClr val="002060"/>
                </a:solidFill>
                <a:hlinkClick r:id="rId2"/>
              </a:rPr>
              <a:t>https://www.youtube.com/watch?v=WQm6kLWfLwc</a:t>
            </a:r>
            <a:endParaRPr lang="en-US" b="1" dirty="0">
              <a:solidFill>
                <a:srgbClr val="002060"/>
              </a:solidFill>
            </a:endParaRPr>
          </a:p>
        </p:txBody>
      </p:sp>
    </p:spTree>
    <p:extLst>
      <p:ext uri="{BB962C8B-B14F-4D97-AF65-F5344CB8AC3E}">
        <p14:creationId xmlns:p14="http://schemas.microsoft.com/office/powerpoint/2010/main" val="213140003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TM10001105[[fn=Crop]]</Template>
  <TotalTime>57</TotalTime>
  <Words>3879</Words>
  <Application>Microsoft Office PowerPoint</Application>
  <PresentationFormat>Widescreen</PresentationFormat>
  <Paragraphs>178</Paragraphs>
  <Slides>31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31</vt:i4>
      </vt:variant>
    </vt:vector>
  </HeadingPairs>
  <TitlesOfParts>
    <vt:vector size="33" baseType="lpstr">
      <vt:lpstr>Franklin Gothic Book</vt:lpstr>
      <vt:lpstr>Crop</vt:lpstr>
      <vt:lpstr>Unit 7 Urban Development part 2 Note power point</vt:lpstr>
      <vt:lpstr>World Cities or Global Cities: are ones that exert influence far beyond their national boundaries </vt:lpstr>
      <vt:lpstr>Megalopolis are a chain of connected cities</vt:lpstr>
      <vt:lpstr>                              Urban Sizes</vt:lpstr>
      <vt:lpstr>                        Gateway Cities</vt:lpstr>
      <vt:lpstr>World Cities or Global Cities: are ones that exert influence far beyond their national boundaries </vt:lpstr>
      <vt:lpstr>Megalopolis are a chain of connected cities</vt:lpstr>
      <vt:lpstr>                       Megacities</vt:lpstr>
      <vt:lpstr>Why do inner cities have distinctive problems</vt:lpstr>
      <vt:lpstr>       Infrastructure</vt:lpstr>
      <vt:lpstr>  Public Housing</vt:lpstr>
      <vt:lpstr>Renovated Housing: an alternative to demolishing deteriorated inner city houses is to renovate them. In some cases nonprofit organizations renovate housing and sell or rent them to low income people</vt:lpstr>
      <vt:lpstr>New Urbanism: a movement in urban planning emerged in the 1990’s aimed at reducing sprawl, increasing affordable housing and creating vibrant livable neighborhoods</vt:lpstr>
      <vt:lpstr>             Inner City Social Problems</vt:lpstr>
      <vt:lpstr>                     Informal Economy</vt:lpstr>
      <vt:lpstr>                        Annexation</vt:lpstr>
      <vt:lpstr>Peripheral Model is a variant of the multiple nuclei model, describes suburban neighborhoods surrounding an inner city and served by nodes of commercial activity along a ring road or beltway. This model’s name comes from the role of the service nodes with their related suburbs that develop on the periphery of the original city</vt:lpstr>
      <vt:lpstr>                              Peripheral Model</vt:lpstr>
      <vt:lpstr>Chauncy Harris created the Galactic City Model (peripheral model) describing the spread of U.S. cities outward from the CBD to the suburbs leaving a declining inner city. As suburbs grew. Some of the functions of the  CBD began to appear in them. At key locations along transportation routes, mini downtowns of hotels, malls, restaurants, and office complexes emerged, Modern geographers call these Edge Cities.</vt:lpstr>
      <vt:lpstr>Density Gradient: the  change in density in an urban area from the center to the periphery</vt:lpstr>
      <vt:lpstr>Sprawl: the progressive spread of development over the land scape  Building better cities sprawl ted talk 14 min: https://www.youtube.com/watch?v=IFjD3NMv6Kw </vt:lpstr>
      <vt:lpstr>                      Suburban Segregation</vt:lpstr>
      <vt:lpstr>Environmental Problems in Cities: Cities have environmental impacts because of the city structure itself- buildings and streets, being human modifications of the natural environment. And the concentration of so many people in one location can dramatically affect the lands scape</vt:lpstr>
      <vt:lpstr>Geographer John Borchert described urban growth based on transportation technology. Each new form of technology produced a new system that changed how people moved themselves and goods. </vt:lpstr>
      <vt:lpstr>PowerPoint Presentation</vt:lpstr>
      <vt:lpstr>Contribution of Transportation to Suburbanization </vt:lpstr>
      <vt:lpstr>  Public Transportation </vt:lpstr>
      <vt:lpstr> Smart Growth Legislation and regulations to limit suburban sprawl and preserve farmland </vt:lpstr>
      <vt:lpstr>PowerPoint Presentation</vt:lpstr>
      <vt:lpstr>Counter Urbanization or deurbanization, residents leaving cities with many relocating to exurbs, the prosperous residential districts beyond the suburbs. Contributing to this is the ability of people to work remotely vie technology. The attraction being mountains, streams, and prefer a calmer, smaller more isolated community</vt:lpstr>
      <vt:lpstr>                          Agrihoods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Urban Development part 2 Note power point</dc:title>
  <dc:creator>Carrie</dc:creator>
  <cp:lastModifiedBy>Carrie</cp:lastModifiedBy>
  <cp:revision>7</cp:revision>
  <dcterms:created xsi:type="dcterms:W3CDTF">2018-01-05T23:16:25Z</dcterms:created>
  <dcterms:modified xsi:type="dcterms:W3CDTF">2018-01-06T18:29:43Z</dcterms:modified>
</cp:coreProperties>
</file>