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6" r:id="rId3"/>
    <p:sldId id="265" r:id="rId4"/>
    <p:sldId id="267" r:id="rId5"/>
    <p:sldId id="328" r:id="rId6"/>
    <p:sldId id="286" r:id="rId7"/>
    <p:sldId id="270" r:id="rId8"/>
    <p:sldId id="329" r:id="rId9"/>
    <p:sldId id="330" r:id="rId10"/>
    <p:sldId id="331" r:id="rId11"/>
    <p:sldId id="271" r:id="rId12"/>
    <p:sldId id="273" r:id="rId13"/>
    <p:sldId id="258" r:id="rId14"/>
    <p:sldId id="288" r:id="rId15"/>
    <p:sldId id="274" r:id="rId16"/>
    <p:sldId id="275" r:id="rId17"/>
    <p:sldId id="262" r:id="rId18"/>
    <p:sldId id="276" r:id="rId19"/>
    <p:sldId id="277" r:id="rId20"/>
    <p:sldId id="278" r:id="rId21"/>
    <p:sldId id="332" r:id="rId22"/>
    <p:sldId id="283" r:id="rId23"/>
    <p:sldId id="284" r:id="rId24"/>
    <p:sldId id="296" r:id="rId25"/>
    <p:sldId id="297" r:id="rId26"/>
    <p:sldId id="298" r:id="rId27"/>
    <p:sldId id="299" r:id="rId28"/>
    <p:sldId id="333" r:id="rId29"/>
    <p:sldId id="300" r:id="rId30"/>
    <p:sldId id="301" r:id="rId31"/>
    <p:sldId id="305" r:id="rId32"/>
    <p:sldId id="308" r:id="rId33"/>
    <p:sldId id="306" r:id="rId34"/>
    <p:sldId id="309" r:id="rId35"/>
    <p:sldId id="334" r:id="rId36"/>
    <p:sldId id="304" r:id="rId37"/>
    <p:sldId id="313" r:id="rId38"/>
    <p:sldId id="314" r:id="rId39"/>
    <p:sldId id="335" r:id="rId40"/>
    <p:sldId id="315" r:id="rId41"/>
    <p:sldId id="316" r:id="rId42"/>
    <p:sldId id="336" r:id="rId43"/>
    <p:sldId id="317" r:id="rId44"/>
    <p:sldId id="319" r:id="rId45"/>
    <p:sldId id="325" r:id="rId46"/>
    <p:sldId id="337"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00"/>
    <a:srgbClr val="FF3300"/>
    <a:srgbClr val="006600"/>
    <a:srgbClr val="006699"/>
    <a:srgbClr val="333399"/>
    <a:srgbClr val="006666"/>
    <a:srgbClr val="FF00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1/5/2018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1/5/2018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1/5/2018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1/5/2018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59K1pcw-oJk" TargetMode="External"/><Relationship Id="rId1" Type="http://schemas.openxmlformats.org/officeDocument/2006/relationships/slideLayout" Target="../slideLayouts/slideLayout4.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www.youtube.com/watch?v=RrEUwOyGuZI"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youtube.com/watch?v=BipKO8wEuAk"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KnAJCSGSdk"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9DC4-65D4-4652-823E-82DCC6D29CE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F95144-9AB5-4625-B5F8-E5FDC4431200}"/>
              </a:ext>
            </a:extLst>
          </p:cNvPr>
          <p:cNvPicPr>
            <a:picLocks noGrp="1" noChangeAspect="1"/>
          </p:cNvPicPr>
          <p:nvPr>
            <p:ph idx="1"/>
          </p:nvPr>
        </p:nvPicPr>
        <p:blipFill>
          <a:blip r:embed="rId2"/>
          <a:stretch>
            <a:fillRect/>
          </a:stretch>
        </p:blipFill>
        <p:spPr>
          <a:xfrm>
            <a:off x="715617" y="0"/>
            <a:ext cx="11383618" cy="6858000"/>
          </a:xfrm>
        </p:spPr>
      </p:pic>
    </p:spTree>
    <p:extLst>
      <p:ext uri="{BB962C8B-B14F-4D97-AF65-F5344CB8AC3E}">
        <p14:creationId xmlns:p14="http://schemas.microsoft.com/office/powerpoint/2010/main" val="121587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491D7-DF8A-40E9-9BE3-94E3127988C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0DB6832-9E58-49C7-99A7-3330C34EEB9E}"/>
              </a:ext>
            </a:extLst>
          </p:cNvPr>
          <p:cNvPicPr>
            <a:picLocks noGrp="1" noChangeAspect="1"/>
          </p:cNvPicPr>
          <p:nvPr>
            <p:ph idx="1"/>
          </p:nvPr>
        </p:nvPicPr>
        <p:blipFill>
          <a:blip r:embed="rId2"/>
          <a:stretch>
            <a:fillRect/>
          </a:stretch>
        </p:blipFill>
        <p:spPr>
          <a:xfrm>
            <a:off x="768626" y="0"/>
            <a:ext cx="11423374" cy="7023652"/>
          </a:xfrm>
        </p:spPr>
      </p:pic>
    </p:spTree>
    <p:extLst>
      <p:ext uri="{BB962C8B-B14F-4D97-AF65-F5344CB8AC3E}">
        <p14:creationId xmlns:p14="http://schemas.microsoft.com/office/powerpoint/2010/main" val="45176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E157-5BFB-4B1E-B0FC-1631BCB1D769}"/>
              </a:ext>
            </a:extLst>
          </p:cNvPr>
          <p:cNvSpPr>
            <a:spLocks noGrp="1"/>
          </p:cNvSpPr>
          <p:nvPr>
            <p:ph type="title"/>
          </p:nvPr>
        </p:nvSpPr>
        <p:spPr>
          <a:xfrm>
            <a:off x="993912" y="0"/>
            <a:ext cx="11198087" cy="795130"/>
          </a:xfrm>
        </p:spPr>
        <p:txBody>
          <a:bodyPr/>
          <a:lstStyle/>
          <a:p>
            <a:r>
              <a:rPr lang="en-US" b="1" u="sng" dirty="0">
                <a:solidFill>
                  <a:srgbClr val="C00000"/>
                </a:solidFill>
              </a:rPr>
              <a:t>Increasing Parentage of People in Cities</a:t>
            </a:r>
          </a:p>
        </p:txBody>
      </p:sp>
      <p:sp>
        <p:nvSpPr>
          <p:cNvPr id="3" name="Content Placeholder 2">
            <a:extLst>
              <a:ext uri="{FF2B5EF4-FFF2-40B4-BE49-F238E27FC236}">
                <a16:creationId xmlns:a16="http://schemas.microsoft.com/office/drawing/2014/main" id="{6599A5BE-8425-470A-B95F-3BCFE9512485}"/>
              </a:ext>
            </a:extLst>
          </p:cNvPr>
          <p:cNvSpPr>
            <a:spLocks noGrp="1"/>
          </p:cNvSpPr>
          <p:nvPr>
            <p:ph sz="half" idx="1"/>
          </p:nvPr>
        </p:nvSpPr>
        <p:spPr>
          <a:xfrm>
            <a:off x="768626" y="1020417"/>
            <a:ext cx="5050760" cy="5698435"/>
          </a:xfrm>
        </p:spPr>
        <p:txBody>
          <a:bodyPr>
            <a:normAutofit lnSpcReduction="10000"/>
          </a:bodyPr>
          <a:lstStyle/>
          <a:p>
            <a:r>
              <a:rPr lang="en-US" b="1" dirty="0">
                <a:solidFill>
                  <a:srgbClr val="333399"/>
                </a:solidFill>
              </a:rPr>
              <a:t>The percentage of people living in cities increased from 3% in 1800 to 6% in 1850, 14% in 1900, 30% in 1950 and in 2000 47% </a:t>
            </a:r>
          </a:p>
          <a:p>
            <a:r>
              <a:rPr lang="en-US" b="1" dirty="0">
                <a:solidFill>
                  <a:srgbClr val="333399"/>
                </a:solidFill>
              </a:rPr>
              <a:t>A large percentage of people living in urban areas is a measure of a country’s level of development. In MDC’s about ¾ of people live in urban area compared to abut 2/5 in LDC’s. EXCPET in Latin America where the urban percentage is comparable to the level of MDC”6+</a:t>
            </a:r>
          </a:p>
          <a:p>
            <a:r>
              <a:rPr lang="en-US" b="1" dirty="0">
                <a:solidFill>
                  <a:srgbClr val="333399"/>
                </a:solidFill>
              </a:rPr>
              <a:t>America has grown even more urban. According to new numbers from the U.S. Census Bureau, 80.7 percent of the U.S. population lived in urban areas as of the 2010 Census, a boost from the 79 percent counted in 2000</a:t>
            </a:r>
            <a:r>
              <a:rPr lang="en-US" dirty="0"/>
              <a:t>.</a:t>
            </a:r>
          </a:p>
        </p:txBody>
      </p:sp>
      <p:sp>
        <p:nvSpPr>
          <p:cNvPr id="4" name="Content Placeholder 3">
            <a:extLst>
              <a:ext uri="{FF2B5EF4-FFF2-40B4-BE49-F238E27FC236}">
                <a16:creationId xmlns:a16="http://schemas.microsoft.com/office/drawing/2014/main" id="{A1215705-005F-4C08-892B-0AE7C6D72C18}"/>
              </a:ext>
            </a:extLst>
          </p:cNvPr>
          <p:cNvSpPr>
            <a:spLocks noGrp="1"/>
          </p:cNvSpPr>
          <p:nvPr>
            <p:ph sz="half" idx="2"/>
          </p:nvPr>
        </p:nvSpPr>
        <p:spPr>
          <a:xfrm>
            <a:off x="6525403" y="795130"/>
            <a:ext cx="5454562" cy="5923721"/>
          </a:xfrm>
        </p:spPr>
        <p:txBody>
          <a:bodyPr>
            <a:normAutofit lnSpcReduction="10000"/>
          </a:bodyPr>
          <a:lstStyle/>
          <a:p>
            <a:r>
              <a:rPr lang="en-US" b="1" dirty="0">
                <a:solidFill>
                  <a:srgbClr val="006600"/>
                </a:solidFill>
              </a:rPr>
              <a:t>The higher percentage of urban residents in MDC’s is a consequence of changes in Economic structure during the past two centuries – first the Industrial Revolution in the 19 century and then the growth of services in the 20</a:t>
            </a:r>
            <a:r>
              <a:rPr lang="en-US" b="1" baseline="30000" dirty="0">
                <a:solidFill>
                  <a:srgbClr val="006600"/>
                </a:solidFill>
              </a:rPr>
              <a:t>th</a:t>
            </a:r>
            <a:r>
              <a:rPr lang="en-US" b="1" dirty="0">
                <a:solidFill>
                  <a:srgbClr val="006600"/>
                </a:solidFill>
              </a:rPr>
              <a:t>.</a:t>
            </a:r>
          </a:p>
          <a:p>
            <a:r>
              <a:rPr lang="en-US" b="1" dirty="0">
                <a:solidFill>
                  <a:srgbClr val="006600"/>
                </a:solidFill>
              </a:rPr>
              <a:t>The percentage of urban dwellers is high in MDC”s because in the past 200 years rural residents have migrated from the country ide to work in the factories and services that are concentrated in the cities, plus the need for fewer farmworkers has pushed many people out of rural area s along with the rising employment opportunities in the cities</a:t>
            </a:r>
          </a:p>
          <a:p>
            <a:r>
              <a:rPr lang="en-US" b="1" dirty="0">
                <a:solidFill>
                  <a:srgbClr val="006600"/>
                </a:solidFill>
              </a:rPr>
              <a:t>The percentage living in cities has risen rapidly in recent years in LDC’s because of the migration of rural residents to the cities in search of jobs in manufacturing of services. Like in MDC”s people in LDC’s are pushed off farms by declining opportunities.</a:t>
            </a:r>
          </a:p>
        </p:txBody>
      </p:sp>
    </p:spTree>
    <p:extLst>
      <p:ext uri="{BB962C8B-B14F-4D97-AF65-F5344CB8AC3E}">
        <p14:creationId xmlns:p14="http://schemas.microsoft.com/office/powerpoint/2010/main" val="226994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9971-1C16-43BA-805D-DB2AB44F403D}"/>
              </a:ext>
            </a:extLst>
          </p:cNvPr>
          <p:cNvSpPr>
            <a:spLocks noGrp="1"/>
          </p:cNvSpPr>
          <p:nvPr>
            <p:ph type="title"/>
          </p:nvPr>
        </p:nvSpPr>
        <p:spPr>
          <a:xfrm>
            <a:off x="755374" y="0"/>
            <a:ext cx="10217426" cy="887896"/>
          </a:xfrm>
        </p:spPr>
        <p:txBody>
          <a:bodyPr/>
          <a:lstStyle/>
          <a:p>
            <a:r>
              <a:rPr lang="en-US" dirty="0"/>
              <a:t>                </a:t>
            </a:r>
            <a:r>
              <a:rPr lang="en-US" b="1" u="sng" dirty="0">
                <a:solidFill>
                  <a:srgbClr val="FFC000"/>
                </a:solidFill>
              </a:rPr>
              <a:t>Centers for Services</a:t>
            </a:r>
          </a:p>
        </p:txBody>
      </p:sp>
      <p:sp>
        <p:nvSpPr>
          <p:cNvPr id="3" name="Content Placeholder 2">
            <a:extLst>
              <a:ext uri="{FF2B5EF4-FFF2-40B4-BE49-F238E27FC236}">
                <a16:creationId xmlns:a16="http://schemas.microsoft.com/office/drawing/2014/main" id="{96DFC7AC-898C-41A2-BB1F-7D83A83128FF}"/>
              </a:ext>
            </a:extLst>
          </p:cNvPr>
          <p:cNvSpPr>
            <a:spLocks noGrp="1"/>
          </p:cNvSpPr>
          <p:nvPr>
            <p:ph sz="half" idx="1"/>
          </p:nvPr>
        </p:nvSpPr>
        <p:spPr>
          <a:xfrm>
            <a:off x="755374" y="1630017"/>
            <a:ext cx="4412974" cy="4237383"/>
          </a:xfrm>
        </p:spPr>
        <p:txBody>
          <a:bodyPr/>
          <a:lstStyle/>
          <a:p>
            <a:r>
              <a:rPr lang="en-US" b="1" dirty="0"/>
              <a:t>As cities grew, more people developed specialized skills other than producing food. This changed the relationship between cities and the areas around them. City residents depended on farmers for food and in return people in cities focused on supplying services for their inhabitants and the inhabitants of surrounding regions. </a:t>
            </a:r>
          </a:p>
        </p:txBody>
      </p:sp>
      <p:pic>
        <p:nvPicPr>
          <p:cNvPr id="8" name="Content Placeholder 7">
            <a:extLst>
              <a:ext uri="{FF2B5EF4-FFF2-40B4-BE49-F238E27FC236}">
                <a16:creationId xmlns:a16="http://schemas.microsoft.com/office/drawing/2014/main" id="{7EC9F45B-F699-47D8-BE9A-F7BE9DC2187F}"/>
              </a:ext>
            </a:extLst>
          </p:cNvPr>
          <p:cNvPicPr>
            <a:picLocks noGrp="1" noChangeAspect="1"/>
          </p:cNvPicPr>
          <p:nvPr>
            <p:ph sz="half" idx="2"/>
          </p:nvPr>
        </p:nvPicPr>
        <p:blipFill>
          <a:blip r:embed="rId2"/>
          <a:stretch>
            <a:fillRect/>
          </a:stretch>
        </p:blipFill>
        <p:spPr>
          <a:xfrm>
            <a:off x="5168349" y="993913"/>
            <a:ext cx="7023652" cy="5605669"/>
          </a:xfrm>
        </p:spPr>
      </p:pic>
    </p:spTree>
    <p:extLst>
      <p:ext uri="{BB962C8B-B14F-4D97-AF65-F5344CB8AC3E}">
        <p14:creationId xmlns:p14="http://schemas.microsoft.com/office/powerpoint/2010/main" val="388395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AA25-15BD-4D7F-AD62-77D5B07A0EFC}"/>
              </a:ext>
            </a:extLst>
          </p:cNvPr>
          <p:cNvSpPr>
            <a:spLocks noGrp="1"/>
          </p:cNvSpPr>
          <p:nvPr>
            <p:ph type="title"/>
          </p:nvPr>
        </p:nvSpPr>
        <p:spPr>
          <a:xfrm>
            <a:off x="901148" y="119270"/>
            <a:ext cx="11145078" cy="1046921"/>
          </a:xfrm>
        </p:spPr>
        <p:txBody>
          <a:bodyPr/>
          <a:lstStyle/>
          <a:p>
            <a:r>
              <a:rPr lang="en-US" dirty="0"/>
              <a:t>              Intro to Services and Settlements</a:t>
            </a:r>
          </a:p>
        </p:txBody>
      </p:sp>
      <p:pic>
        <p:nvPicPr>
          <p:cNvPr id="5" name="Content Placeholder 4">
            <a:extLst>
              <a:ext uri="{FF2B5EF4-FFF2-40B4-BE49-F238E27FC236}">
                <a16:creationId xmlns:a16="http://schemas.microsoft.com/office/drawing/2014/main" id="{804A7B0E-6551-4E1F-AFA2-C475E0AC99E2}"/>
              </a:ext>
            </a:extLst>
          </p:cNvPr>
          <p:cNvPicPr>
            <a:picLocks noGrp="1" noChangeAspect="1"/>
          </p:cNvPicPr>
          <p:nvPr>
            <p:ph idx="1"/>
          </p:nvPr>
        </p:nvPicPr>
        <p:blipFill>
          <a:blip r:embed="rId2"/>
          <a:stretch>
            <a:fillRect/>
          </a:stretch>
        </p:blipFill>
        <p:spPr>
          <a:xfrm>
            <a:off x="768626" y="1166191"/>
            <a:ext cx="11277600" cy="5691809"/>
          </a:xfrm>
        </p:spPr>
      </p:pic>
    </p:spTree>
    <p:extLst>
      <p:ext uri="{BB962C8B-B14F-4D97-AF65-F5344CB8AC3E}">
        <p14:creationId xmlns:p14="http://schemas.microsoft.com/office/powerpoint/2010/main" val="271889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ACDA-86BC-4726-9573-066F8F3BBD5F}"/>
              </a:ext>
            </a:extLst>
          </p:cNvPr>
          <p:cNvSpPr>
            <a:spLocks noGrp="1"/>
          </p:cNvSpPr>
          <p:nvPr>
            <p:ph type="title"/>
          </p:nvPr>
        </p:nvSpPr>
        <p:spPr>
          <a:xfrm>
            <a:off x="821635" y="0"/>
            <a:ext cx="11370365" cy="1311965"/>
          </a:xfrm>
        </p:spPr>
        <p:txBody>
          <a:bodyPr>
            <a:normAutofit/>
          </a:bodyPr>
          <a:lstStyle/>
          <a:p>
            <a:r>
              <a:rPr lang="en-US" sz="2800" u="sng" dirty="0">
                <a:solidFill>
                  <a:srgbClr val="C00000"/>
                </a:solidFill>
              </a:rPr>
              <a:t>Defining Cities</a:t>
            </a:r>
            <a:r>
              <a:rPr lang="en-US" sz="2800" dirty="0"/>
              <a:t>: a place in which there is a relative concentration of people. Cities are places where people come together to build a nucleated or clustered, settlement</a:t>
            </a:r>
          </a:p>
        </p:txBody>
      </p:sp>
      <p:sp>
        <p:nvSpPr>
          <p:cNvPr id="3" name="Content Placeholder 2">
            <a:extLst>
              <a:ext uri="{FF2B5EF4-FFF2-40B4-BE49-F238E27FC236}">
                <a16:creationId xmlns:a16="http://schemas.microsoft.com/office/drawing/2014/main" id="{3BC7C232-84B3-4A62-A3E3-CB18BC1D0081}"/>
              </a:ext>
            </a:extLst>
          </p:cNvPr>
          <p:cNvSpPr>
            <a:spLocks noGrp="1"/>
          </p:cNvSpPr>
          <p:nvPr>
            <p:ph sz="half" idx="1"/>
          </p:nvPr>
        </p:nvSpPr>
        <p:spPr>
          <a:xfrm>
            <a:off x="821635" y="1431234"/>
            <a:ext cx="4997751" cy="5426765"/>
          </a:xfrm>
        </p:spPr>
        <p:txBody>
          <a:bodyPr>
            <a:normAutofit fontScale="85000" lnSpcReduction="10000"/>
          </a:bodyPr>
          <a:lstStyle/>
          <a:p>
            <a:r>
              <a:rPr lang="en-US" b="1" u="sng" dirty="0">
                <a:solidFill>
                  <a:srgbClr val="C00000"/>
                </a:solidFill>
              </a:rPr>
              <a:t>Legal definition of a City</a:t>
            </a:r>
            <a:r>
              <a:rPr lang="en-US" b="1" u="sng" dirty="0"/>
              <a:t>:</a:t>
            </a:r>
          </a:p>
          <a:p>
            <a:r>
              <a:rPr lang="en-US" b="1" dirty="0"/>
              <a:t> a city is the territory inside officially recognized boundaries.</a:t>
            </a:r>
          </a:p>
          <a:p>
            <a:r>
              <a:rPr lang="en-US" b="1" dirty="0"/>
              <a:t>This is useful for determining the precise population, for taxing residents and for establishing and enforcing governing rules.</a:t>
            </a:r>
          </a:p>
          <a:p>
            <a:r>
              <a:rPr lang="en-US" b="1" dirty="0"/>
              <a:t>Most large cities today are defined legally, share boundaries with adjacent cities.</a:t>
            </a:r>
          </a:p>
          <a:p>
            <a:r>
              <a:rPr lang="en-US" b="1" u="sng" dirty="0">
                <a:solidFill>
                  <a:srgbClr val="C00000"/>
                </a:solidFill>
              </a:rPr>
              <a:t>Metropolitan areas</a:t>
            </a:r>
            <a:r>
              <a:rPr lang="en-US" b="1" dirty="0"/>
              <a:t>, sometimes called Metro Areas, are a series of legally defined cities but they are referred to using only the name of the larges city.</a:t>
            </a:r>
          </a:p>
          <a:p>
            <a:r>
              <a:rPr lang="en-US" b="1" dirty="0"/>
              <a:t>For example the metro area of Denver, Colorado consists of the cities of Denver, Aurora, Lakewood, Englewood, Greenwood Village and other neighboring legally defined cities</a:t>
            </a:r>
          </a:p>
          <a:p>
            <a:endParaRPr lang="en-US" b="1" dirty="0"/>
          </a:p>
        </p:txBody>
      </p:sp>
      <p:sp>
        <p:nvSpPr>
          <p:cNvPr id="4" name="Content Placeholder 3">
            <a:extLst>
              <a:ext uri="{FF2B5EF4-FFF2-40B4-BE49-F238E27FC236}">
                <a16:creationId xmlns:a16="http://schemas.microsoft.com/office/drawing/2014/main" id="{06DC1A15-3909-4129-B0D2-D3D3F9BB74CF}"/>
              </a:ext>
            </a:extLst>
          </p:cNvPr>
          <p:cNvSpPr>
            <a:spLocks noGrp="1"/>
          </p:cNvSpPr>
          <p:nvPr>
            <p:ph sz="half" idx="2"/>
          </p:nvPr>
        </p:nvSpPr>
        <p:spPr>
          <a:xfrm>
            <a:off x="6525403" y="1139687"/>
            <a:ext cx="5573832" cy="5718313"/>
          </a:xfrm>
        </p:spPr>
        <p:txBody>
          <a:bodyPr>
            <a:normAutofit fontScale="85000" lnSpcReduction="10000"/>
          </a:bodyPr>
          <a:lstStyle/>
          <a:p>
            <a:endParaRPr lang="en-US" b="1" dirty="0"/>
          </a:p>
          <a:p>
            <a:r>
              <a:rPr lang="en-US" b="1" u="sng" dirty="0">
                <a:solidFill>
                  <a:srgbClr val="C00000"/>
                </a:solidFill>
              </a:rPr>
              <a:t>Population Characteristics </a:t>
            </a:r>
            <a:r>
              <a:rPr lang="en-US" b="1" dirty="0"/>
              <a:t>of cities is social heterogeneity the population of cities, as compared to other areas, contains a great variety of people,</a:t>
            </a:r>
          </a:p>
          <a:p>
            <a:r>
              <a:rPr lang="en-US" b="1" dirty="0"/>
              <a:t>One reason cities are diverse is because they are centers of immigration. They have a higher population density and urban residents are generally more accustomed to diversity. The large size of the population of a city means that it is easier for individuals with less common cultures, interests, or ways of life to find others who share them </a:t>
            </a:r>
          </a:p>
          <a:p>
            <a:r>
              <a:rPr lang="en-US" b="1" dirty="0"/>
              <a:t>Transportation: trains, buses and cars have enabled people to move farther from the center of the city but still visit or work in the city.</a:t>
            </a:r>
          </a:p>
          <a:p>
            <a:r>
              <a:rPr lang="en-US" b="1" dirty="0"/>
              <a:t>This is an example of Time-Space compression in the form of transportation improvements, has led to urban growth.</a:t>
            </a:r>
          </a:p>
          <a:p>
            <a:r>
              <a:rPr lang="en-US" b="1" dirty="0"/>
              <a:t>The development of the internet, to transport ideas allow more people to work from home which has further increased the distance people can live from the center of the city</a:t>
            </a:r>
          </a:p>
        </p:txBody>
      </p:sp>
    </p:spTree>
    <p:extLst>
      <p:ext uri="{BB962C8B-B14F-4D97-AF65-F5344CB8AC3E}">
        <p14:creationId xmlns:p14="http://schemas.microsoft.com/office/powerpoint/2010/main" val="1147639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FECD-5751-4E68-ACC5-152CD76CF719}"/>
              </a:ext>
            </a:extLst>
          </p:cNvPr>
          <p:cNvSpPr>
            <a:spLocks noGrp="1"/>
          </p:cNvSpPr>
          <p:nvPr>
            <p:ph type="title"/>
          </p:nvPr>
        </p:nvSpPr>
        <p:spPr>
          <a:xfrm>
            <a:off x="755374" y="0"/>
            <a:ext cx="11436626" cy="1113235"/>
          </a:xfrm>
        </p:spPr>
        <p:txBody>
          <a:bodyPr>
            <a:normAutofit/>
          </a:bodyPr>
          <a:lstStyle/>
          <a:p>
            <a:r>
              <a:rPr lang="en-US" sz="2400" b="1" u="sng" dirty="0">
                <a:solidFill>
                  <a:srgbClr val="C00000"/>
                </a:solidFill>
              </a:rPr>
              <a:t>Central Place Theory </a:t>
            </a:r>
            <a:r>
              <a:rPr lang="en-US" sz="2400" dirty="0"/>
              <a:t>(Walter </a:t>
            </a:r>
            <a:r>
              <a:rPr lang="en-US" sz="2400" dirty="0" err="1"/>
              <a:t>Christaller</a:t>
            </a:r>
            <a:r>
              <a:rPr lang="en-US" sz="2400" dirty="0"/>
              <a:t> 1933) was developed to explain the distribution of cities of different sizes across a region. Central Place is a location where people go to receive goods and services.</a:t>
            </a:r>
          </a:p>
        </p:txBody>
      </p:sp>
      <p:pic>
        <p:nvPicPr>
          <p:cNvPr id="8" name="Content Placeholder 7">
            <a:extLst>
              <a:ext uri="{FF2B5EF4-FFF2-40B4-BE49-F238E27FC236}">
                <a16:creationId xmlns:a16="http://schemas.microsoft.com/office/drawing/2014/main" id="{C3C42F8C-ED95-4072-8295-BA657FA607D0}"/>
              </a:ext>
            </a:extLst>
          </p:cNvPr>
          <p:cNvPicPr>
            <a:picLocks noGrp="1" noChangeAspect="1"/>
          </p:cNvPicPr>
          <p:nvPr>
            <p:ph sz="half" idx="1"/>
          </p:nvPr>
        </p:nvPicPr>
        <p:blipFill>
          <a:blip r:embed="rId2"/>
          <a:stretch>
            <a:fillRect/>
          </a:stretch>
        </p:blipFill>
        <p:spPr>
          <a:xfrm>
            <a:off x="755374" y="1113236"/>
            <a:ext cx="5064401" cy="5744764"/>
          </a:xfrm>
        </p:spPr>
      </p:pic>
      <p:pic>
        <p:nvPicPr>
          <p:cNvPr id="10" name="Content Placeholder 9">
            <a:extLst>
              <a:ext uri="{FF2B5EF4-FFF2-40B4-BE49-F238E27FC236}">
                <a16:creationId xmlns:a16="http://schemas.microsoft.com/office/drawing/2014/main" id="{10C82D26-BD56-4CB5-B6F0-EC6E8DD48C99}"/>
              </a:ext>
            </a:extLst>
          </p:cNvPr>
          <p:cNvPicPr>
            <a:picLocks noGrp="1" noChangeAspect="1"/>
          </p:cNvPicPr>
          <p:nvPr>
            <p:ph sz="half" idx="2"/>
          </p:nvPr>
        </p:nvPicPr>
        <p:blipFill>
          <a:blip r:embed="rId3"/>
          <a:stretch>
            <a:fillRect/>
          </a:stretch>
        </p:blipFill>
        <p:spPr>
          <a:xfrm>
            <a:off x="5819775" y="1113235"/>
            <a:ext cx="6372225" cy="5744765"/>
          </a:xfrm>
        </p:spPr>
      </p:pic>
    </p:spTree>
    <p:extLst>
      <p:ext uri="{BB962C8B-B14F-4D97-AF65-F5344CB8AC3E}">
        <p14:creationId xmlns:p14="http://schemas.microsoft.com/office/powerpoint/2010/main" val="121591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E59C-E700-4FB9-B3C4-5F2177D684CB}"/>
              </a:ext>
            </a:extLst>
          </p:cNvPr>
          <p:cNvSpPr>
            <a:spLocks noGrp="1"/>
          </p:cNvSpPr>
          <p:nvPr>
            <p:ph type="title"/>
          </p:nvPr>
        </p:nvSpPr>
        <p:spPr>
          <a:xfrm>
            <a:off x="742123" y="0"/>
            <a:ext cx="11343860" cy="1272209"/>
          </a:xfrm>
        </p:spPr>
        <p:txBody>
          <a:bodyPr/>
          <a:lstStyle/>
          <a:p>
            <a:r>
              <a:rPr lang="en-US" b="1" u="sng" dirty="0">
                <a:solidFill>
                  <a:srgbClr val="0070C0"/>
                </a:solidFill>
              </a:rPr>
              <a:t>Central Place Theory: </a:t>
            </a:r>
            <a:r>
              <a:rPr lang="en-US" sz="1200" b="1" u="sng" dirty="0">
                <a:solidFill>
                  <a:srgbClr val="0070C0"/>
                </a:solidFill>
              </a:rPr>
              <a:t>14 min   </a:t>
            </a:r>
            <a:r>
              <a:rPr lang="en-US" sz="1200" b="1" u="sng" dirty="0">
                <a:solidFill>
                  <a:srgbClr val="0070C0"/>
                </a:solidFill>
                <a:hlinkClick r:id="rId2"/>
              </a:rPr>
              <a:t>https://www.youtube.com/watch?v=59K1pcw-oJk</a:t>
            </a:r>
            <a:br>
              <a:rPr lang="en-US" sz="1200" b="1" u="sng" dirty="0">
                <a:solidFill>
                  <a:srgbClr val="0070C0"/>
                </a:solidFill>
              </a:rPr>
            </a:br>
            <a:r>
              <a:rPr lang="en-US" sz="1200" b="1" u="sng" dirty="0">
                <a:solidFill>
                  <a:srgbClr val="0070C0"/>
                </a:solidFill>
              </a:rPr>
              <a:t> </a:t>
            </a:r>
          </a:p>
        </p:txBody>
      </p:sp>
      <p:pic>
        <p:nvPicPr>
          <p:cNvPr id="12" name="Content Placeholder 11">
            <a:extLst>
              <a:ext uri="{FF2B5EF4-FFF2-40B4-BE49-F238E27FC236}">
                <a16:creationId xmlns:a16="http://schemas.microsoft.com/office/drawing/2014/main" id="{E543CAA1-32BF-431D-9E77-ADF8E4A06114}"/>
              </a:ext>
            </a:extLst>
          </p:cNvPr>
          <p:cNvPicPr>
            <a:picLocks noGrp="1" noChangeAspect="1"/>
          </p:cNvPicPr>
          <p:nvPr>
            <p:ph sz="half" idx="1"/>
          </p:nvPr>
        </p:nvPicPr>
        <p:blipFill>
          <a:blip r:embed="rId3"/>
          <a:stretch>
            <a:fillRect/>
          </a:stretch>
        </p:blipFill>
        <p:spPr>
          <a:xfrm>
            <a:off x="742123" y="940904"/>
            <a:ext cx="6408322" cy="5917095"/>
          </a:xfrm>
        </p:spPr>
      </p:pic>
      <p:pic>
        <p:nvPicPr>
          <p:cNvPr id="15" name="Content Placeholder 14">
            <a:extLst>
              <a:ext uri="{FF2B5EF4-FFF2-40B4-BE49-F238E27FC236}">
                <a16:creationId xmlns:a16="http://schemas.microsoft.com/office/drawing/2014/main" id="{8872F418-CA30-4B94-B518-5191625F4933}"/>
              </a:ext>
            </a:extLst>
          </p:cNvPr>
          <p:cNvPicPr>
            <a:picLocks noGrp="1" noChangeAspect="1"/>
          </p:cNvPicPr>
          <p:nvPr>
            <p:ph sz="half" idx="2"/>
          </p:nvPr>
        </p:nvPicPr>
        <p:blipFill>
          <a:blip r:embed="rId4"/>
          <a:stretch>
            <a:fillRect/>
          </a:stretch>
        </p:blipFill>
        <p:spPr>
          <a:xfrm>
            <a:off x="7256462" y="1086678"/>
            <a:ext cx="4935538" cy="5632174"/>
          </a:xfrm>
        </p:spPr>
      </p:pic>
    </p:spTree>
    <p:extLst>
      <p:ext uri="{BB962C8B-B14F-4D97-AF65-F5344CB8AC3E}">
        <p14:creationId xmlns:p14="http://schemas.microsoft.com/office/powerpoint/2010/main" val="2544466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E60F3-421E-47DA-B3A7-1C2380902C17}"/>
              </a:ext>
            </a:extLst>
          </p:cNvPr>
          <p:cNvSpPr>
            <a:spLocks noGrp="1"/>
          </p:cNvSpPr>
          <p:nvPr>
            <p:ph type="title"/>
          </p:nvPr>
        </p:nvSpPr>
        <p:spPr>
          <a:xfrm>
            <a:off x="1371600" y="1"/>
            <a:ext cx="9601200" cy="742122"/>
          </a:xfrm>
        </p:spPr>
        <p:txBody>
          <a:bodyPr/>
          <a:lstStyle/>
          <a:p>
            <a:r>
              <a:rPr lang="en-US" dirty="0"/>
              <a:t>               </a:t>
            </a:r>
            <a:r>
              <a:rPr lang="en-US" b="1" u="sng" dirty="0"/>
              <a:t>Central Place Theory</a:t>
            </a:r>
          </a:p>
        </p:txBody>
      </p:sp>
      <p:pic>
        <p:nvPicPr>
          <p:cNvPr id="7" name="Content Placeholder 6">
            <a:extLst>
              <a:ext uri="{FF2B5EF4-FFF2-40B4-BE49-F238E27FC236}">
                <a16:creationId xmlns:a16="http://schemas.microsoft.com/office/drawing/2014/main" id="{70A606CE-6DA8-4EAE-AF23-070A6D71A898}"/>
              </a:ext>
            </a:extLst>
          </p:cNvPr>
          <p:cNvPicPr>
            <a:picLocks noGrp="1" noChangeAspect="1"/>
          </p:cNvPicPr>
          <p:nvPr>
            <p:ph idx="1"/>
          </p:nvPr>
        </p:nvPicPr>
        <p:blipFill>
          <a:blip r:embed="rId2"/>
          <a:stretch>
            <a:fillRect/>
          </a:stretch>
        </p:blipFill>
        <p:spPr>
          <a:xfrm>
            <a:off x="768625" y="742123"/>
            <a:ext cx="11330609" cy="6115877"/>
          </a:xfrm>
        </p:spPr>
      </p:pic>
    </p:spTree>
    <p:extLst>
      <p:ext uri="{BB962C8B-B14F-4D97-AF65-F5344CB8AC3E}">
        <p14:creationId xmlns:p14="http://schemas.microsoft.com/office/powerpoint/2010/main" val="167164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CAB52-CEFB-4A37-A1F2-D8141F083428}"/>
              </a:ext>
            </a:extLst>
          </p:cNvPr>
          <p:cNvSpPr>
            <a:spLocks noGrp="1"/>
          </p:cNvSpPr>
          <p:nvPr>
            <p:ph type="title"/>
          </p:nvPr>
        </p:nvSpPr>
        <p:spPr>
          <a:xfrm>
            <a:off x="768626" y="0"/>
            <a:ext cx="11423374" cy="1219200"/>
          </a:xfrm>
        </p:spPr>
        <p:txBody>
          <a:bodyPr>
            <a:normAutofit/>
          </a:bodyPr>
          <a:lstStyle/>
          <a:p>
            <a:r>
              <a:rPr lang="en-US" sz="3200" u="sng" dirty="0">
                <a:solidFill>
                  <a:srgbClr val="C00000"/>
                </a:solidFill>
              </a:rPr>
              <a:t>Rank Size Distribution</a:t>
            </a:r>
            <a:r>
              <a:rPr lang="en-US" sz="3200" dirty="0"/>
              <a:t>: in many countries, ranking settlements from largest to smallest (population)  produces a regular pattern.</a:t>
            </a:r>
          </a:p>
        </p:txBody>
      </p:sp>
      <p:pic>
        <p:nvPicPr>
          <p:cNvPr id="6" name="Content Placeholder 5">
            <a:extLst>
              <a:ext uri="{FF2B5EF4-FFF2-40B4-BE49-F238E27FC236}">
                <a16:creationId xmlns:a16="http://schemas.microsoft.com/office/drawing/2014/main" id="{87CFFD7B-6891-458C-95BF-9E565781303B}"/>
              </a:ext>
            </a:extLst>
          </p:cNvPr>
          <p:cNvPicPr>
            <a:picLocks noGrp="1" noChangeAspect="1"/>
          </p:cNvPicPr>
          <p:nvPr>
            <p:ph sz="half" idx="1"/>
          </p:nvPr>
        </p:nvPicPr>
        <p:blipFill>
          <a:blip r:embed="rId2"/>
          <a:stretch>
            <a:fillRect/>
          </a:stretch>
        </p:blipFill>
        <p:spPr>
          <a:xfrm>
            <a:off x="768350" y="1219199"/>
            <a:ext cx="5667375" cy="5420139"/>
          </a:xfrm>
        </p:spPr>
      </p:pic>
      <p:pic>
        <p:nvPicPr>
          <p:cNvPr id="10" name="Content Placeholder 9">
            <a:extLst>
              <a:ext uri="{FF2B5EF4-FFF2-40B4-BE49-F238E27FC236}">
                <a16:creationId xmlns:a16="http://schemas.microsoft.com/office/drawing/2014/main" id="{CDC1819B-FAEC-4310-B012-69D4BAA3BD89}"/>
              </a:ext>
            </a:extLst>
          </p:cNvPr>
          <p:cNvPicPr>
            <a:picLocks noGrp="1" noChangeAspect="1"/>
          </p:cNvPicPr>
          <p:nvPr>
            <p:ph sz="half" idx="2"/>
          </p:nvPr>
        </p:nvPicPr>
        <p:blipFill>
          <a:blip r:embed="rId3"/>
          <a:stretch>
            <a:fillRect/>
          </a:stretch>
        </p:blipFill>
        <p:spPr>
          <a:xfrm>
            <a:off x="6524625" y="1219200"/>
            <a:ext cx="5667375" cy="5638800"/>
          </a:xfrm>
        </p:spPr>
      </p:pic>
    </p:spTree>
    <p:extLst>
      <p:ext uri="{BB962C8B-B14F-4D97-AF65-F5344CB8AC3E}">
        <p14:creationId xmlns:p14="http://schemas.microsoft.com/office/powerpoint/2010/main" val="169497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1D1A-4711-4851-A7F8-837208C94DF8}"/>
              </a:ext>
            </a:extLst>
          </p:cNvPr>
          <p:cNvSpPr>
            <a:spLocks noGrp="1"/>
          </p:cNvSpPr>
          <p:nvPr>
            <p:ph type="title"/>
          </p:nvPr>
        </p:nvSpPr>
        <p:spPr>
          <a:xfrm>
            <a:off x="795130" y="-1"/>
            <a:ext cx="11396870" cy="1577009"/>
          </a:xfrm>
        </p:spPr>
        <p:txBody>
          <a:bodyPr>
            <a:normAutofit fontScale="90000"/>
          </a:bodyPr>
          <a:lstStyle/>
          <a:p>
            <a:r>
              <a:rPr lang="en-US" b="1" u="sng" dirty="0">
                <a:solidFill>
                  <a:srgbClr val="C00000"/>
                </a:solidFill>
              </a:rPr>
              <a:t>Primate City Rule</a:t>
            </a:r>
            <a:r>
              <a:rPr lang="en-US" b="1" dirty="0">
                <a:solidFill>
                  <a:srgbClr val="006699"/>
                </a:solidFill>
              </a:rPr>
              <a:t>, the largest settlement has more than twice as many people and the second ranking settlement. The larges city is called the </a:t>
            </a:r>
            <a:r>
              <a:rPr lang="en-US" b="1" u="sng" dirty="0">
                <a:solidFill>
                  <a:srgbClr val="C00000"/>
                </a:solidFill>
              </a:rPr>
              <a:t>Primate City</a:t>
            </a:r>
          </a:p>
        </p:txBody>
      </p:sp>
      <p:pic>
        <p:nvPicPr>
          <p:cNvPr id="6" name="Content Placeholder 5">
            <a:extLst>
              <a:ext uri="{FF2B5EF4-FFF2-40B4-BE49-F238E27FC236}">
                <a16:creationId xmlns:a16="http://schemas.microsoft.com/office/drawing/2014/main" id="{4751050C-5F09-464F-8688-D412BC0EDE80}"/>
              </a:ext>
            </a:extLst>
          </p:cNvPr>
          <p:cNvPicPr>
            <a:picLocks noGrp="1" noChangeAspect="1"/>
          </p:cNvPicPr>
          <p:nvPr>
            <p:ph sz="half" idx="1"/>
          </p:nvPr>
        </p:nvPicPr>
        <p:blipFill>
          <a:blip r:embed="rId2"/>
          <a:stretch>
            <a:fillRect/>
          </a:stretch>
        </p:blipFill>
        <p:spPr>
          <a:xfrm>
            <a:off x="795130" y="1868557"/>
            <a:ext cx="5667375" cy="4784033"/>
          </a:xfrm>
        </p:spPr>
      </p:pic>
      <p:pic>
        <p:nvPicPr>
          <p:cNvPr id="8" name="Content Placeholder 7">
            <a:extLst>
              <a:ext uri="{FF2B5EF4-FFF2-40B4-BE49-F238E27FC236}">
                <a16:creationId xmlns:a16="http://schemas.microsoft.com/office/drawing/2014/main" id="{A6E860A8-03F8-4807-9748-1D61D9AAACA5}"/>
              </a:ext>
            </a:extLst>
          </p:cNvPr>
          <p:cNvPicPr>
            <a:picLocks noGrp="1" noChangeAspect="1"/>
          </p:cNvPicPr>
          <p:nvPr>
            <p:ph sz="half" idx="2"/>
          </p:nvPr>
        </p:nvPicPr>
        <p:blipFill>
          <a:blip r:embed="rId3"/>
          <a:stretch>
            <a:fillRect/>
          </a:stretch>
        </p:blipFill>
        <p:spPr>
          <a:xfrm>
            <a:off x="6524625" y="1974574"/>
            <a:ext cx="5667375" cy="4678016"/>
          </a:xfrm>
        </p:spPr>
      </p:pic>
    </p:spTree>
    <p:extLst>
      <p:ext uri="{BB962C8B-B14F-4D97-AF65-F5344CB8AC3E}">
        <p14:creationId xmlns:p14="http://schemas.microsoft.com/office/powerpoint/2010/main" val="204783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9209-3002-4F7C-ADAB-2927D45530B8}"/>
              </a:ext>
            </a:extLst>
          </p:cNvPr>
          <p:cNvSpPr>
            <a:spLocks noGrp="1"/>
          </p:cNvSpPr>
          <p:nvPr>
            <p:ph type="title"/>
          </p:nvPr>
        </p:nvSpPr>
        <p:spPr>
          <a:xfrm>
            <a:off x="1371600" y="1"/>
            <a:ext cx="9601200" cy="990600"/>
          </a:xfrm>
        </p:spPr>
        <p:txBody>
          <a:bodyPr/>
          <a:lstStyle/>
          <a:p>
            <a:r>
              <a:rPr lang="en-US" b="1" dirty="0"/>
              <a:t>          </a:t>
            </a:r>
            <a:r>
              <a:rPr lang="en-US" b="1" u="sng" dirty="0">
                <a:solidFill>
                  <a:srgbClr val="002060"/>
                </a:solidFill>
              </a:rPr>
              <a:t>Urbanization by the Numbers</a:t>
            </a:r>
            <a:endParaRPr lang="en-US" u="sng" dirty="0">
              <a:solidFill>
                <a:srgbClr val="002060"/>
              </a:solidFill>
            </a:endParaRPr>
          </a:p>
        </p:txBody>
      </p:sp>
      <p:sp>
        <p:nvSpPr>
          <p:cNvPr id="3" name="Content Placeholder 2">
            <a:extLst>
              <a:ext uri="{FF2B5EF4-FFF2-40B4-BE49-F238E27FC236}">
                <a16:creationId xmlns:a16="http://schemas.microsoft.com/office/drawing/2014/main" id="{1E189DB2-45B1-4B9B-B3A4-39F582FE4197}"/>
              </a:ext>
            </a:extLst>
          </p:cNvPr>
          <p:cNvSpPr>
            <a:spLocks noGrp="1"/>
          </p:cNvSpPr>
          <p:nvPr>
            <p:ph sz="half" idx="1"/>
          </p:nvPr>
        </p:nvSpPr>
        <p:spPr>
          <a:xfrm>
            <a:off x="742122" y="990601"/>
            <a:ext cx="5077264" cy="5867398"/>
          </a:xfrm>
        </p:spPr>
        <p:txBody>
          <a:bodyPr>
            <a:normAutofit/>
          </a:bodyPr>
          <a:lstStyle/>
          <a:p>
            <a:r>
              <a:rPr lang="en-US" b="1" dirty="0">
                <a:solidFill>
                  <a:srgbClr val="002060"/>
                </a:solidFill>
              </a:rPr>
              <a:t>There are over 500 cities with populations over 1 million</a:t>
            </a:r>
          </a:p>
          <a:p>
            <a:r>
              <a:rPr lang="en-US" b="1" dirty="0">
                <a:solidFill>
                  <a:srgbClr val="002060"/>
                </a:solidFill>
              </a:rPr>
              <a:t>Since 2008 50% of the world's population have lived in cities</a:t>
            </a:r>
          </a:p>
          <a:p>
            <a:r>
              <a:rPr lang="en-US" b="1" dirty="0">
                <a:solidFill>
                  <a:srgbClr val="002060"/>
                </a:solidFill>
              </a:rPr>
              <a:t>The majority of growth is occurring in Africa and Asia</a:t>
            </a:r>
          </a:p>
          <a:p>
            <a:r>
              <a:rPr lang="en-US" b="1" dirty="0">
                <a:solidFill>
                  <a:srgbClr val="002060"/>
                </a:solidFill>
              </a:rPr>
              <a:t>Seven of the fasting growing cities (based on population) are in emerging and developing countries.</a:t>
            </a:r>
          </a:p>
          <a:p>
            <a:r>
              <a:rPr lang="en-US" b="1" dirty="0">
                <a:solidFill>
                  <a:srgbClr val="002060"/>
                </a:solidFill>
              </a:rPr>
              <a:t>What are the Top 10 Cities</a:t>
            </a:r>
          </a:p>
          <a:p>
            <a:pPr marL="0" indent="0">
              <a:buNone/>
            </a:pPr>
            <a:r>
              <a:rPr lang="en-US" b="1" dirty="0">
                <a:solidFill>
                  <a:srgbClr val="002060"/>
                </a:solidFill>
              </a:rPr>
              <a:t>             (by population):</a:t>
            </a:r>
          </a:p>
          <a:p>
            <a:endParaRPr lang="en-US" dirty="0"/>
          </a:p>
        </p:txBody>
      </p:sp>
      <p:pic>
        <p:nvPicPr>
          <p:cNvPr id="6" name="Content Placeholder 5">
            <a:extLst>
              <a:ext uri="{FF2B5EF4-FFF2-40B4-BE49-F238E27FC236}">
                <a16:creationId xmlns:a16="http://schemas.microsoft.com/office/drawing/2014/main" id="{F77C8F14-FB72-4CA2-A305-43C33E9D6683}"/>
              </a:ext>
            </a:extLst>
          </p:cNvPr>
          <p:cNvPicPr>
            <a:picLocks noGrp="1" noChangeAspect="1"/>
          </p:cNvPicPr>
          <p:nvPr>
            <p:ph sz="half" idx="2"/>
          </p:nvPr>
        </p:nvPicPr>
        <p:blipFill>
          <a:blip r:embed="rId2"/>
          <a:stretch>
            <a:fillRect/>
          </a:stretch>
        </p:blipFill>
        <p:spPr>
          <a:xfrm>
            <a:off x="6255027" y="990601"/>
            <a:ext cx="5936974" cy="5768008"/>
          </a:xfrm>
        </p:spPr>
      </p:pic>
    </p:spTree>
    <p:extLst>
      <p:ext uri="{BB962C8B-B14F-4D97-AF65-F5344CB8AC3E}">
        <p14:creationId xmlns:p14="http://schemas.microsoft.com/office/powerpoint/2010/main" val="3409603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FDDC-C2DD-4288-B84E-1FA25BF2B4DD}"/>
              </a:ext>
            </a:extLst>
          </p:cNvPr>
          <p:cNvSpPr>
            <a:spLocks noGrp="1"/>
          </p:cNvSpPr>
          <p:nvPr>
            <p:ph type="title"/>
          </p:nvPr>
        </p:nvSpPr>
        <p:spPr>
          <a:xfrm>
            <a:off x="821635" y="0"/>
            <a:ext cx="10151165" cy="808383"/>
          </a:xfrm>
        </p:spPr>
        <p:txBody>
          <a:bodyPr/>
          <a:lstStyle/>
          <a:p>
            <a:r>
              <a:rPr lang="en-US" dirty="0"/>
              <a:t>                   </a:t>
            </a:r>
            <a:r>
              <a:rPr lang="en-US" b="1" u="sng" dirty="0">
                <a:solidFill>
                  <a:srgbClr val="C00000"/>
                </a:solidFill>
              </a:rPr>
              <a:t>Rank – Size Distribution </a:t>
            </a:r>
          </a:p>
        </p:txBody>
      </p:sp>
      <p:sp>
        <p:nvSpPr>
          <p:cNvPr id="3" name="Content Placeholder 2">
            <a:extLst>
              <a:ext uri="{FF2B5EF4-FFF2-40B4-BE49-F238E27FC236}">
                <a16:creationId xmlns:a16="http://schemas.microsoft.com/office/drawing/2014/main" id="{AADFBB9C-E4E8-48C4-A59F-CCF5F3DBA3DF}"/>
              </a:ext>
            </a:extLst>
          </p:cNvPr>
          <p:cNvSpPr>
            <a:spLocks noGrp="1"/>
          </p:cNvSpPr>
          <p:nvPr>
            <p:ph sz="half" idx="1"/>
          </p:nvPr>
        </p:nvSpPr>
        <p:spPr>
          <a:xfrm>
            <a:off x="715617" y="1285461"/>
            <a:ext cx="5667375" cy="5572539"/>
          </a:xfrm>
        </p:spPr>
        <p:txBody>
          <a:bodyPr>
            <a:normAutofit/>
          </a:bodyPr>
          <a:lstStyle/>
          <a:p>
            <a:r>
              <a:rPr lang="en-US" dirty="0"/>
              <a:t>The existence of a rank size distribution of settlements is not merely an mathematical curiosity, It has real impact on the quality of life for a country’s inhabitants. A regular hierarchy – as the United States – indicates that the goods and services to consumers throughout the country. </a:t>
            </a:r>
          </a:p>
          <a:p>
            <a:r>
              <a:rPr lang="en-US" dirty="0"/>
              <a:t>Conversely, the absence of the rank size distribution in a developing country indicates that there is not enough wealth in the society to pay for a full variety of series. </a:t>
            </a:r>
          </a:p>
          <a:p>
            <a:r>
              <a:rPr lang="en-US" dirty="0"/>
              <a:t>The absence of a rank size distribution constitutes a hardship for the people who must travel long distances to reach an urban settlement that offers services such as shops and hospitals</a:t>
            </a:r>
          </a:p>
        </p:txBody>
      </p:sp>
      <p:pic>
        <p:nvPicPr>
          <p:cNvPr id="6" name="Content Placeholder 5">
            <a:extLst>
              <a:ext uri="{FF2B5EF4-FFF2-40B4-BE49-F238E27FC236}">
                <a16:creationId xmlns:a16="http://schemas.microsoft.com/office/drawing/2014/main" id="{91819F5A-9FA4-405E-A708-D1926F566600}"/>
              </a:ext>
            </a:extLst>
          </p:cNvPr>
          <p:cNvPicPr>
            <a:picLocks noGrp="1" noChangeAspect="1"/>
          </p:cNvPicPr>
          <p:nvPr>
            <p:ph sz="half" idx="2"/>
          </p:nvPr>
        </p:nvPicPr>
        <p:blipFill>
          <a:blip r:embed="rId2"/>
          <a:stretch>
            <a:fillRect/>
          </a:stretch>
        </p:blipFill>
        <p:spPr>
          <a:xfrm>
            <a:off x="6524625" y="1179443"/>
            <a:ext cx="5667375" cy="5678557"/>
          </a:xfrm>
        </p:spPr>
      </p:pic>
    </p:spTree>
    <p:extLst>
      <p:ext uri="{BB962C8B-B14F-4D97-AF65-F5344CB8AC3E}">
        <p14:creationId xmlns:p14="http://schemas.microsoft.com/office/powerpoint/2010/main" val="427997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364C-771C-4509-A32B-55E841CFF9C3}"/>
              </a:ext>
            </a:extLst>
          </p:cNvPr>
          <p:cNvSpPr>
            <a:spLocks noGrp="1"/>
          </p:cNvSpPr>
          <p:nvPr>
            <p:ph type="title"/>
          </p:nvPr>
        </p:nvSpPr>
        <p:spPr>
          <a:xfrm>
            <a:off x="781878" y="0"/>
            <a:ext cx="11410122" cy="808383"/>
          </a:xfrm>
        </p:spPr>
        <p:txBody>
          <a:bodyPr>
            <a:normAutofit/>
          </a:bodyPr>
          <a:lstStyle/>
          <a:p>
            <a:r>
              <a:rPr lang="en-US" sz="2400" b="1" i="1" u="sng" dirty="0">
                <a:solidFill>
                  <a:srgbClr val="C00000"/>
                </a:solidFill>
              </a:rPr>
              <a:t>Gravity Model: </a:t>
            </a:r>
            <a:r>
              <a:rPr lang="en-US" sz="2400" b="1" i="1" dirty="0">
                <a:solidFill>
                  <a:srgbClr val="002060"/>
                </a:solidFill>
              </a:rPr>
              <a:t>States that larger places attract people, ideas, and goods more strongly than smaller places. Also , places closer together have a greater attraction</a:t>
            </a:r>
            <a:endParaRPr lang="en-US" sz="2400" dirty="0">
              <a:solidFill>
                <a:srgbClr val="002060"/>
              </a:solidFill>
            </a:endParaRPr>
          </a:p>
        </p:txBody>
      </p:sp>
      <p:pic>
        <p:nvPicPr>
          <p:cNvPr id="8" name="Content Placeholder 7">
            <a:extLst>
              <a:ext uri="{FF2B5EF4-FFF2-40B4-BE49-F238E27FC236}">
                <a16:creationId xmlns:a16="http://schemas.microsoft.com/office/drawing/2014/main" id="{B6929197-B69A-46FB-9C3A-C1B14B61EFAA}"/>
              </a:ext>
            </a:extLst>
          </p:cNvPr>
          <p:cNvPicPr>
            <a:picLocks noGrp="1" noChangeAspect="1"/>
          </p:cNvPicPr>
          <p:nvPr>
            <p:ph sz="half" idx="2"/>
          </p:nvPr>
        </p:nvPicPr>
        <p:blipFill>
          <a:blip r:embed="rId2"/>
          <a:stretch>
            <a:fillRect/>
          </a:stretch>
        </p:blipFill>
        <p:spPr>
          <a:xfrm>
            <a:off x="6096000" y="940905"/>
            <a:ext cx="6003235" cy="5817704"/>
          </a:xfrm>
        </p:spPr>
      </p:pic>
      <p:pic>
        <p:nvPicPr>
          <p:cNvPr id="11" name="Content Placeholder 10">
            <a:extLst>
              <a:ext uri="{FF2B5EF4-FFF2-40B4-BE49-F238E27FC236}">
                <a16:creationId xmlns:a16="http://schemas.microsoft.com/office/drawing/2014/main" id="{D4FB1D0D-3770-405A-8BDE-A415756A04A2}"/>
              </a:ext>
            </a:extLst>
          </p:cNvPr>
          <p:cNvPicPr>
            <a:picLocks noGrp="1" noChangeAspect="1"/>
          </p:cNvPicPr>
          <p:nvPr>
            <p:ph sz="half" idx="1"/>
          </p:nvPr>
        </p:nvPicPr>
        <p:blipFill>
          <a:blip r:embed="rId3"/>
          <a:stretch>
            <a:fillRect/>
          </a:stretch>
        </p:blipFill>
        <p:spPr>
          <a:xfrm>
            <a:off x="781878" y="940904"/>
            <a:ext cx="5314122" cy="5817704"/>
          </a:xfrm>
        </p:spPr>
      </p:pic>
    </p:spTree>
    <p:extLst>
      <p:ext uri="{BB962C8B-B14F-4D97-AF65-F5344CB8AC3E}">
        <p14:creationId xmlns:p14="http://schemas.microsoft.com/office/powerpoint/2010/main" val="352032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58B5-8828-41E7-A93F-20877285A6DA}"/>
              </a:ext>
            </a:extLst>
          </p:cNvPr>
          <p:cNvSpPr>
            <a:spLocks noGrp="1"/>
          </p:cNvSpPr>
          <p:nvPr>
            <p:ph type="title"/>
          </p:nvPr>
        </p:nvSpPr>
        <p:spPr>
          <a:xfrm>
            <a:off x="1371600" y="0"/>
            <a:ext cx="9601200" cy="990600"/>
          </a:xfrm>
        </p:spPr>
        <p:txBody>
          <a:bodyPr/>
          <a:lstStyle/>
          <a:p>
            <a:r>
              <a:rPr lang="en-US" dirty="0"/>
              <a:t>                     </a:t>
            </a:r>
            <a:r>
              <a:rPr lang="en-US" b="1" u="sng" dirty="0">
                <a:solidFill>
                  <a:srgbClr val="006699"/>
                </a:solidFill>
              </a:rPr>
              <a:t>Metropolitan Area</a:t>
            </a:r>
          </a:p>
        </p:txBody>
      </p:sp>
      <p:sp>
        <p:nvSpPr>
          <p:cNvPr id="3" name="Content Placeholder 2">
            <a:extLst>
              <a:ext uri="{FF2B5EF4-FFF2-40B4-BE49-F238E27FC236}">
                <a16:creationId xmlns:a16="http://schemas.microsoft.com/office/drawing/2014/main" id="{5DD625E0-4706-4F2E-A080-84F1170A77E1}"/>
              </a:ext>
            </a:extLst>
          </p:cNvPr>
          <p:cNvSpPr>
            <a:spLocks noGrp="1"/>
          </p:cNvSpPr>
          <p:nvPr>
            <p:ph sz="half" idx="1"/>
          </p:nvPr>
        </p:nvSpPr>
        <p:spPr>
          <a:xfrm>
            <a:off x="755374" y="990601"/>
            <a:ext cx="3922643" cy="5754756"/>
          </a:xfrm>
        </p:spPr>
        <p:txBody>
          <a:bodyPr/>
          <a:lstStyle/>
          <a:p>
            <a:r>
              <a:rPr lang="en-US" dirty="0"/>
              <a:t>The US Bureau of Census has created a method of measuring the larger functional area of a settlement known as the </a:t>
            </a:r>
            <a:r>
              <a:rPr lang="en-US" b="1" dirty="0">
                <a:solidFill>
                  <a:srgbClr val="006699"/>
                </a:solidFill>
              </a:rPr>
              <a:t>Metropolitan Statistical area (MSA</a:t>
            </a:r>
            <a:r>
              <a:rPr lang="en-US" dirty="0"/>
              <a:t>) which includes:</a:t>
            </a:r>
          </a:p>
          <a:p>
            <a:r>
              <a:rPr lang="en-US" dirty="0"/>
              <a:t>An urbanized area with a population of at least 50,000</a:t>
            </a:r>
          </a:p>
          <a:p>
            <a:r>
              <a:rPr lang="en-US" dirty="0"/>
              <a:t>The country within which the city is located. In New England, towns are sometimes used instead of counties</a:t>
            </a:r>
          </a:p>
          <a:p>
            <a:r>
              <a:rPr lang="en-US" dirty="0"/>
              <a:t>Adjacent counties with a high population density and a large percentage of residents working in the central city’s county</a:t>
            </a:r>
          </a:p>
        </p:txBody>
      </p:sp>
      <p:pic>
        <p:nvPicPr>
          <p:cNvPr id="9" name="Content Placeholder 8">
            <a:extLst>
              <a:ext uri="{FF2B5EF4-FFF2-40B4-BE49-F238E27FC236}">
                <a16:creationId xmlns:a16="http://schemas.microsoft.com/office/drawing/2014/main" id="{92DF3AC5-8CEB-4ADE-8555-1F5F4DFF2713}"/>
              </a:ext>
            </a:extLst>
          </p:cNvPr>
          <p:cNvPicPr>
            <a:picLocks noGrp="1" noChangeAspect="1"/>
          </p:cNvPicPr>
          <p:nvPr>
            <p:ph sz="half" idx="2"/>
          </p:nvPr>
        </p:nvPicPr>
        <p:blipFill>
          <a:blip r:embed="rId2"/>
          <a:stretch>
            <a:fillRect/>
          </a:stretch>
        </p:blipFill>
        <p:spPr>
          <a:xfrm>
            <a:off x="4982817" y="990600"/>
            <a:ext cx="7209183" cy="5754756"/>
          </a:xfrm>
        </p:spPr>
      </p:pic>
    </p:spTree>
    <p:extLst>
      <p:ext uri="{BB962C8B-B14F-4D97-AF65-F5344CB8AC3E}">
        <p14:creationId xmlns:p14="http://schemas.microsoft.com/office/powerpoint/2010/main" val="325687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E436-03F2-41B2-BC8D-361B016DC710}"/>
              </a:ext>
            </a:extLst>
          </p:cNvPr>
          <p:cNvSpPr>
            <a:spLocks noGrp="1"/>
          </p:cNvSpPr>
          <p:nvPr>
            <p:ph type="title"/>
          </p:nvPr>
        </p:nvSpPr>
        <p:spPr>
          <a:xfrm>
            <a:off x="1371600" y="92766"/>
            <a:ext cx="9601200" cy="437322"/>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58C2CDF5-DA24-4E0C-A20E-EAEB26F967CE}"/>
              </a:ext>
            </a:extLst>
          </p:cNvPr>
          <p:cNvPicPr>
            <a:picLocks noGrp="1" noChangeAspect="1"/>
          </p:cNvPicPr>
          <p:nvPr>
            <p:ph sz="half" idx="1"/>
          </p:nvPr>
        </p:nvPicPr>
        <p:blipFill>
          <a:blip r:embed="rId2"/>
          <a:stretch>
            <a:fillRect/>
          </a:stretch>
        </p:blipFill>
        <p:spPr>
          <a:xfrm>
            <a:off x="768626" y="92766"/>
            <a:ext cx="5667375" cy="6672467"/>
          </a:xfrm>
        </p:spPr>
      </p:pic>
      <p:pic>
        <p:nvPicPr>
          <p:cNvPr id="8" name="Content Placeholder 7">
            <a:extLst>
              <a:ext uri="{FF2B5EF4-FFF2-40B4-BE49-F238E27FC236}">
                <a16:creationId xmlns:a16="http://schemas.microsoft.com/office/drawing/2014/main" id="{DDF63749-2212-4C53-80FD-0D48806111EA}"/>
              </a:ext>
            </a:extLst>
          </p:cNvPr>
          <p:cNvPicPr>
            <a:picLocks noGrp="1" noChangeAspect="1"/>
          </p:cNvPicPr>
          <p:nvPr>
            <p:ph sz="half" idx="2"/>
          </p:nvPr>
        </p:nvPicPr>
        <p:blipFill>
          <a:blip r:embed="rId3"/>
          <a:stretch>
            <a:fillRect/>
          </a:stretch>
        </p:blipFill>
        <p:spPr>
          <a:xfrm>
            <a:off x="6524625" y="92766"/>
            <a:ext cx="5667375" cy="6672467"/>
          </a:xfrm>
        </p:spPr>
      </p:pic>
    </p:spTree>
    <p:extLst>
      <p:ext uri="{BB962C8B-B14F-4D97-AF65-F5344CB8AC3E}">
        <p14:creationId xmlns:p14="http://schemas.microsoft.com/office/powerpoint/2010/main" val="3184621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1EBA-AB77-4FC1-9E31-D901616C5902}"/>
              </a:ext>
            </a:extLst>
          </p:cNvPr>
          <p:cNvSpPr>
            <a:spLocks noGrp="1"/>
          </p:cNvSpPr>
          <p:nvPr>
            <p:ph type="title"/>
          </p:nvPr>
        </p:nvSpPr>
        <p:spPr>
          <a:xfrm>
            <a:off x="755374" y="-1"/>
            <a:ext cx="11436626" cy="1616765"/>
          </a:xfrm>
        </p:spPr>
        <p:txBody>
          <a:bodyPr>
            <a:normAutofit fontScale="90000"/>
          </a:bodyPr>
          <a:lstStyle/>
          <a:p>
            <a:r>
              <a:rPr lang="en-US" sz="2800" b="1" i="1" u="sng" dirty="0">
                <a:solidFill>
                  <a:srgbClr val="C00000"/>
                </a:solidFill>
              </a:rPr>
              <a:t>Central Business District (CBD) </a:t>
            </a:r>
            <a:r>
              <a:rPr lang="en-US" sz="2800" dirty="0"/>
              <a:t>is compact but contains a large percentage of the public, business and consumer services. Services are attracted to the CBD because of its accessibility. CBD is one of the oldest districts in a city, usually at or near the original site of the settlement, often situated along a body of water, for transportation. CBD’s are often too high for uses other than commerce </a:t>
            </a:r>
          </a:p>
        </p:txBody>
      </p:sp>
      <p:sp>
        <p:nvSpPr>
          <p:cNvPr id="3" name="Content Placeholder 2">
            <a:extLst>
              <a:ext uri="{FF2B5EF4-FFF2-40B4-BE49-F238E27FC236}">
                <a16:creationId xmlns:a16="http://schemas.microsoft.com/office/drawing/2014/main" id="{608A8D0D-D455-4E1B-81CD-D1F82A17B648}"/>
              </a:ext>
            </a:extLst>
          </p:cNvPr>
          <p:cNvSpPr>
            <a:spLocks noGrp="1"/>
          </p:cNvSpPr>
          <p:nvPr>
            <p:ph idx="1"/>
          </p:nvPr>
        </p:nvSpPr>
        <p:spPr>
          <a:xfrm>
            <a:off x="662609" y="1736035"/>
            <a:ext cx="11436626" cy="5121965"/>
          </a:xfrm>
        </p:spPr>
        <p:txBody>
          <a:bodyPr>
            <a:normAutofit fontScale="92500" lnSpcReduction="20000"/>
          </a:bodyPr>
          <a:lstStyle/>
          <a:p>
            <a:r>
              <a:rPr lang="en-US" b="1" u="sng" dirty="0">
                <a:solidFill>
                  <a:srgbClr val="002060"/>
                </a:solidFill>
              </a:rPr>
              <a:t>Public Services</a:t>
            </a:r>
            <a:r>
              <a:rPr lang="en-US" b="1" dirty="0">
                <a:solidFill>
                  <a:srgbClr val="002060"/>
                </a:solidFill>
              </a:rPr>
              <a:t>: are typically located in a CBD such as city hall, courts, county and state agencies, and libraries. . Semi public services such as places of worship and social service agencies.  Sports facilities and convention centers. Cities place these facilities down town in hopes of stimulating more business for downtown restaurants, bars and hotels</a:t>
            </a:r>
          </a:p>
          <a:p>
            <a:r>
              <a:rPr lang="en-US" b="1" u="sng" dirty="0">
                <a:solidFill>
                  <a:srgbClr val="FF0066"/>
                </a:solidFill>
              </a:rPr>
              <a:t>Business Services</a:t>
            </a:r>
            <a:r>
              <a:rPr lang="en-US" b="1" dirty="0">
                <a:solidFill>
                  <a:srgbClr val="FF0066"/>
                </a:solidFill>
              </a:rPr>
              <a:t>: Offices cluster in a CBD for accessibility such as a advertising, banking, finance, journalism and law. Lawyers center near courts, and other professional cluster near each other. A central location also helps businesses that employ workers  from a variety of neighborhoods but are accessible to all groups.</a:t>
            </a:r>
          </a:p>
          <a:p>
            <a:r>
              <a:rPr lang="en-US" b="1" u="sng" dirty="0">
                <a:solidFill>
                  <a:srgbClr val="006600"/>
                </a:solidFill>
              </a:rPr>
              <a:t>Consumer Services</a:t>
            </a:r>
            <a:r>
              <a:rPr lang="en-US" b="1" dirty="0">
                <a:solidFill>
                  <a:srgbClr val="006600"/>
                </a:solidFill>
              </a:rPr>
              <a:t>:  In the past 3 types of retail services clustered in a CBD to be accessible to everyone in the region: Retailers with high thresholds</a:t>
            </a:r>
            <a:r>
              <a:rPr lang="en-US" sz="1600" b="1" dirty="0">
                <a:solidFill>
                  <a:srgbClr val="006600"/>
                </a:solidFill>
              </a:rPr>
              <a:t> (requires a large population to make the economic endeavor profitable)</a:t>
            </a:r>
            <a:r>
              <a:rPr lang="en-US" b="1" dirty="0">
                <a:solidFill>
                  <a:srgbClr val="006600"/>
                </a:solidFill>
              </a:rPr>
              <a:t>, those with high range </a:t>
            </a:r>
            <a:r>
              <a:rPr lang="en-US" sz="1600" b="1" dirty="0">
                <a:solidFill>
                  <a:srgbClr val="006600"/>
                </a:solidFill>
              </a:rPr>
              <a:t>(draws people from far away to purchase goods and services)  </a:t>
            </a:r>
            <a:r>
              <a:rPr lang="en-US" b="1" dirty="0">
                <a:solidFill>
                  <a:srgbClr val="006600"/>
                </a:solidFill>
              </a:rPr>
              <a:t>and those that served people working in the CBD.  Retailers such as department stores would cluster near one intersection known as the 100 percent corner where rents were highest because that location had the highest accessibility for most customers. Changing shopping habits have reduced the importance of retail services with  many closing and /or moving to suburban malls</a:t>
            </a:r>
          </a:p>
          <a:p>
            <a:r>
              <a:rPr lang="en-US" b="1" dirty="0">
                <a:solidFill>
                  <a:srgbClr val="FF3300"/>
                </a:solidFill>
              </a:rPr>
              <a:t>Retailers serving CBD Workers: who may shop during lunch or working hours, these retailers sell office supplies, computers, clothing, shoe repair, dry cleaning and so on.. Patrons of downtown shops tend increasingly to be downtown employees so sales have been stable focusing on the needs of the people living there.</a:t>
            </a:r>
          </a:p>
          <a:p>
            <a:endParaRPr lang="en-US" b="1" dirty="0"/>
          </a:p>
          <a:p>
            <a:pPr marL="0" indent="0">
              <a:buNone/>
            </a:pPr>
            <a:endParaRPr lang="en-US" dirty="0"/>
          </a:p>
        </p:txBody>
      </p:sp>
    </p:spTree>
    <p:extLst>
      <p:ext uri="{BB962C8B-B14F-4D97-AF65-F5344CB8AC3E}">
        <p14:creationId xmlns:p14="http://schemas.microsoft.com/office/powerpoint/2010/main" val="383058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13E3-C643-450D-B2C2-848F6AEA9332}"/>
              </a:ext>
            </a:extLst>
          </p:cNvPr>
          <p:cNvSpPr>
            <a:spLocks noGrp="1"/>
          </p:cNvSpPr>
          <p:nvPr>
            <p:ph type="title"/>
          </p:nvPr>
        </p:nvSpPr>
        <p:spPr>
          <a:xfrm>
            <a:off x="768625" y="0"/>
            <a:ext cx="11317357" cy="1285462"/>
          </a:xfrm>
        </p:spPr>
        <p:txBody>
          <a:bodyPr>
            <a:normAutofit fontScale="90000"/>
          </a:bodyPr>
          <a:lstStyle/>
          <a:p>
            <a:r>
              <a:rPr lang="en-US" sz="2400" b="1" i="1" u="sng" dirty="0">
                <a:solidFill>
                  <a:srgbClr val="FF0000"/>
                </a:solidFill>
              </a:rPr>
              <a:t>Competition for Space in CBD’s</a:t>
            </a:r>
            <a:r>
              <a:rPr lang="en-US" sz="2400" dirty="0"/>
              <a:t>: A CBD’s accessibility produces extreme competition for the limited available land, as a result land values are very high. As a result the CBD has a 3 dimensional character with more space used below and above ground level that elsewhere in urban areas</a:t>
            </a:r>
            <a:br>
              <a:rPr lang="en-US" sz="2400" dirty="0"/>
            </a:br>
            <a:endParaRPr lang="en-US" sz="2400" dirty="0"/>
          </a:p>
        </p:txBody>
      </p:sp>
      <p:sp>
        <p:nvSpPr>
          <p:cNvPr id="3" name="Content Placeholder 2">
            <a:extLst>
              <a:ext uri="{FF2B5EF4-FFF2-40B4-BE49-F238E27FC236}">
                <a16:creationId xmlns:a16="http://schemas.microsoft.com/office/drawing/2014/main" id="{2A1F88D6-8B96-4708-B167-5DBB95E049FD}"/>
              </a:ext>
            </a:extLst>
          </p:cNvPr>
          <p:cNvSpPr>
            <a:spLocks noGrp="1"/>
          </p:cNvSpPr>
          <p:nvPr>
            <p:ph sz="half" idx="1"/>
          </p:nvPr>
        </p:nvSpPr>
        <p:spPr>
          <a:xfrm>
            <a:off x="768625" y="1285461"/>
            <a:ext cx="5658679" cy="5572539"/>
          </a:xfrm>
        </p:spPr>
        <p:txBody>
          <a:bodyPr>
            <a:normAutofit fontScale="85000" lnSpcReduction="20000"/>
          </a:bodyPr>
          <a:lstStyle/>
          <a:p>
            <a:r>
              <a:rPr lang="en-US" dirty="0"/>
              <a:t>         </a:t>
            </a:r>
            <a:r>
              <a:rPr lang="en-US" b="1" i="1" u="sng" dirty="0">
                <a:solidFill>
                  <a:srgbClr val="FF0000"/>
                </a:solidFill>
              </a:rPr>
              <a:t>Activities Excluded from the CBD</a:t>
            </a:r>
          </a:p>
          <a:p>
            <a:r>
              <a:rPr lang="en-US" b="1" u="sng" dirty="0">
                <a:solidFill>
                  <a:srgbClr val="FF0000"/>
                </a:solidFill>
              </a:rPr>
              <a:t>Lack of Manufacturing </a:t>
            </a:r>
            <a:r>
              <a:rPr lang="en-US" b="1" dirty="0"/>
              <a:t>in the CBD: Modern factories require large parcels of land to spread operations among one story buildings. In the past inner city factories and retail establishments relied on waterfronts with access to piers for shipping. Todays large oceangoing vessels are unable to maneuver in shallow waters so port activity has moved to more modern facilities downstream.. Many of these waterfronts have been transformed to commercial and recreational act ivies.</a:t>
            </a:r>
          </a:p>
          <a:p>
            <a:r>
              <a:rPr lang="en-US" b="1" u="sng" dirty="0">
                <a:solidFill>
                  <a:srgbClr val="FF0000"/>
                </a:solidFill>
              </a:rPr>
              <a:t>Lack of residents</a:t>
            </a:r>
            <a:r>
              <a:rPr lang="en-US" b="1" dirty="0"/>
              <a:t>: Many people use to live near the CBD but in the 20</a:t>
            </a:r>
            <a:r>
              <a:rPr lang="en-US" b="1" baseline="30000" dirty="0"/>
              <a:t>th</a:t>
            </a:r>
            <a:r>
              <a:rPr lang="en-US" b="1" dirty="0"/>
              <a:t> century the push pull of the suburbs had many abandoning the CBD. The Pull was the larger homes, private yards ad modern schools. The Push from the CBD’s were high rents that businesses and retail services were paying, the dirt, crime, congestion and poverty they were experiencing downtown. But new apartments and townhomes, </a:t>
            </a:r>
            <a:r>
              <a:rPr lang="en-US" sz="1600" b="1" dirty="0"/>
              <a:t>(high density housing) </a:t>
            </a:r>
            <a:r>
              <a:rPr lang="en-US" b="1" dirty="0"/>
              <a:t>and the construction of abandoned buildings, became more desirable for young professionals, and people without children. Attracted to the entertainment, restaurants, museums and nightlife of the cities as well as improving schools</a:t>
            </a:r>
          </a:p>
        </p:txBody>
      </p:sp>
      <p:pic>
        <p:nvPicPr>
          <p:cNvPr id="6" name="Content Placeholder 5">
            <a:extLst>
              <a:ext uri="{FF2B5EF4-FFF2-40B4-BE49-F238E27FC236}">
                <a16:creationId xmlns:a16="http://schemas.microsoft.com/office/drawing/2014/main" id="{481ADF06-EE2C-4CCB-B53C-85EA98F46652}"/>
              </a:ext>
            </a:extLst>
          </p:cNvPr>
          <p:cNvPicPr>
            <a:picLocks noGrp="1" noChangeAspect="1"/>
          </p:cNvPicPr>
          <p:nvPr>
            <p:ph sz="half" idx="2"/>
          </p:nvPr>
        </p:nvPicPr>
        <p:blipFill>
          <a:blip r:embed="rId2"/>
          <a:stretch>
            <a:fillRect/>
          </a:stretch>
        </p:blipFill>
        <p:spPr>
          <a:xfrm>
            <a:off x="6557962" y="1404730"/>
            <a:ext cx="5528020" cy="5453270"/>
          </a:xfrm>
        </p:spPr>
      </p:pic>
    </p:spTree>
    <p:extLst>
      <p:ext uri="{BB962C8B-B14F-4D97-AF65-F5344CB8AC3E}">
        <p14:creationId xmlns:p14="http://schemas.microsoft.com/office/powerpoint/2010/main" val="260213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3A5E-356C-4333-956F-0C5B8CD0A828}"/>
              </a:ext>
            </a:extLst>
          </p:cNvPr>
          <p:cNvSpPr>
            <a:spLocks noGrp="1"/>
          </p:cNvSpPr>
          <p:nvPr>
            <p:ph type="title"/>
          </p:nvPr>
        </p:nvSpPr>
        <p:spPr>
          <a:xfrm>
            <a:off x="808383" y="1"/>
            <a:ext cx="11383617" cy="990600"/>
          </a:xfrm>
        </p:spPr>
        <p:txBody>
          <a:bodyPr>
            <a:normAutofit fontScale="90000"/>
          </a:bodyPr>
          <a:lstStyle/>
          <a:p>
            <a:r>
              <a:rPr lang="en-US" b="1" u="sng" dirty="0">
                <a:solidFill>
                  <a:srgbClr val="C00000"/>
                </a:solidFill>
              </a:rPr>
              <a:t>Vertical Features of the CBD</a:t>
            </a:r>
            <a:r>
              <a:rPr lang="en-US" dirty="0"/>
              <a:t>: the CBD makes more intensive use of space below and above ground</a:t>
            </a:r>
          </a:p>
        </p:txBody>
      </p:sp>
      <p:sp>
        <p:nvSpPr>
          <p:cNvPr id="3" name="Content Placeholder 2">
            <a:extLst>
              <a:ext uri="{FF2B5EF4-FFF2-40B4-BE49-F238E27FC236}">
                <a16:creationId xmlns:a16="http://schemas.microsoft.com/office/drawing/2014/main" id="{BE804FEB-E5D6-4974-94DC-F562D85392B5}"/>
              </a:ext>
            </a:extLst>
          </p:cNvPr>
          <p:cNvSpPr>
            <a:spLocks noGrp="1"/>
          </p:cNvSpPr>
          <p:nvPr>
            <p:ph sz="half" idx="1"/>
          </p:nvPr>
        </p:nvSpPr>
        <p:spPr>
          <a:xfrm>
            <a:off x="808383" y="1311965"/>
            <a:ext cx="5667375" cy="5247861"/>
          </a:xfrm>
        </p:spPr>
        <p:txBody>
          <a:bodyPr/>
          <a:lstStyle/>
          <a:p>
            <a:r>
              <a:rPr lang="en-US" b="1" dirty="0">
                <a:solidFill>
                  <a:srgbClr val="002060"/>
                </a:solidFill>
              </a:rPr>
              <a:t>The Underground CBD: Most CBD’s have a vast underground networks, the Typical underground city includes garages, loading docks for deliveries to offices, ships, pipes for water and sewer series, telephone, electric, TV and cables run beneath the surface. Subway trains run beneath the streets and some cold weather climates have built extensive underground pedestrian passages and shops </a:t>
            </a:r>
          </a:p>
        </p:txBody>
      </p:sp>
      <p:pic>
        <p:nvPicPr>
          <p:cNvPr id="6" name="Content Placeholder 5">
            <a:extLst>
              <a:ext uri="{FF2B5EF4-FFF2-40B4-BE49-F238E27FC236}">
                <a16:creationId xmlns:a16="http://schemas.microsoft.com/office/drawing/2014/main" id="{2D8D5284-AF8C-491A-B4E2-1EA0C05EC49B}"/>
              </a:ext>
            </a:extLst>
          </p:cNvPr>
          <p:cNvPicPr>
            <a:picLocks noGrp="1" noChangeAspect="1"/>
          </p:cNvPicPr>
          <p:nvPr>
            <p:ph sz="half" idx="2"/>
          </p:nvPr>
        </p:nvPicPr>
        <p:blipFill>
          <a:blip r:embed="rId2"/>
          <a:stretch>
            <a:fillRect/>
          </a:stretch>
        </p:blipFill>
        <p:spPr>
          <a:xfrm>
            <a:off x="6524625" y="1431235"/>
            <a:ext cx="5667375" cy="5247861"/>
          </a:xfrm>
        </p:spPr>
      </p:pic>
    </p:spTree>
    <p:extLst>
      <p:ext uri="{BB962C8B-B14F-4D97-AF65-F5344CB8AC3E}">
        <p14:creationId xmlns:p14="http://schemas.microsoft.com/office/powerpoint/2010/main" val="371026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B293-8423-47A6-B948-2122E936CC92}"/>
              </a:ext>
            </a:extLst>
          </p:cNvPr>
          <p:cNvSpPr>
            <a:spLocks noGrp="1"/>
          </p:cNvSpPr>
          <p:nvPr>
            <p:ph type="title"/>
          </p:nvPr>
        </p:nvSpPr>
        <p:spPr>
          <a:xfrm>
            <a:off x="1371600" y="0"/>
            <a:ext cx="9601200" cy="834887"/>
          </a:xfrm>
        </p:spPr>
        <p:txBody>
          <a:bodyPr/>
          <a:lstStyle/>
          <a:p>
            <a:r>
              <a:rPr lang="en-US" b="1" u="sng" dirty="0">
                <a:solidFill>
                  <a:srgbClr val="C00000"/>
                </a:solidFill>
              </a:rPr>
              <a:t>Vertical Features of the CBD</a:t>
            </a:r>
            <a:endParaRPr lang="en-US" dirty="0"/>
          </a:p>
        </p:txBody>
      </p:sp>
      <p:sp>
        <p:nvSpPr>
          <p:cNvPr id="3" name="Content Placeholder 2">
            <a:extLst>
              <a:ext uri="{FF2B5EF4-FFF2-40B4-BE49-F238E27FC236}">
                <a16:creationId xmlns:a16="http://schemas.microsoft.com/office/drawing/2014/main" id="{F57E4983-ADF0-4B82-AD65-4954E167AB0C}"/>
              </a:ext>
            </a:extLst>
          </p:cNvPr>
          <p:cNvSpPr>
            <a:spLocks noGrp="1"/>
          </p:cNvSpPr>
          <p:nvPr>
            <p:ph sz="half" idx="1"/>
          </p:nvPr>
        </p:nvSpPr>
        <p:spPr>
          <a:xfrm>
            <a:off x="874643" y="1113183"/>
            <a:ext cx="5459896" cy="5632174"/>
          </a:xfrm>
        </p:spPr>
        <p:txBody>
          <a:bodyPr/>
          <a:lstStyle/>
          <a:p>
            <a:r>
              <a:rPr lang="en-US" b="1" u="sng" dirty="0">
                <a:solidFill>
                  <a:srgbClr val="C00000"/>
                </a:solidFill>
              </a:rPr>
              <a:t>Skyscrapers</a:t>
            </a:r>
            <a:r>
              <a:rPr lang="en-US" b="1" dirty="0"/>
              <a:t>: Demand for space in the CBD’s has also made high rise strictures a distinctive images and unifying symbols. And are an interesting example of vertical geography</a:t>
            </a:r>
          </a:p>
          <a:p>
            <a:r>
              <a:rPr lang="en-US" b="1" dirty="0"/>
              <a:t>One large US CBD without skyscrapers is Washington DC where no building is allowed to be higher than  the US Capital Dome. So no downtown buildings are more than 13 stories</a:t>
            </a:r>
          </a:p>
        </p:txBody>
      </p:sp>
      <p:pic>
        <p:nvPicPr>
          <p:cNvPr id="7" name="Content Placeholder 6">
            <a:extLst>
              <a:ext uri="{FF2B5EF4-FFF2-40B4-BE49-F238E27FC236}">
                <a16:creationId xmlns:a16="http://schemas.microsoft.com/office/drawing/2014/main" id="{08CFE7A0-AEEE-4B2F-AD76-6042D3F11A5C}"/>
              </a:ext>
            </a:extLst>
          </p:cNvPr>
          <p:cNvPicPr>
            <a:picLocks noGrp="1" noChangeAspect="1"/>
          </p:cNvPicPr>
          <p:nvPr>
            <p:ph sz="half" idx="2"/>
          </p:nvPr>
        </p:nvPicPr>
        <p:blipFill>
          <a:blip r:embed="rId2"/>
          <a:stretch>
            <a:fillRect/>
          </a:stretch>
        </p:blipFill>
        <p:spPr>
          <a:xfrm>
            <a:off x="6524625" y="834888"/>
            <a:ext cx="5667375" cy="5910469"/>
          </a:xfrm>
        </p:spPr>
      </p:pic>
    </p:spTree>
    <p:extLst>
      <p:ext uri="{BB962C8B-B14F-4D97-AF65-F5344CB8AC3E}">
        <p14:creationId xmlns:p14="http://schemas.microsoft.com/office/powerpoint/2010/main" val="229764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F839-06BD-404C-886E-E6108581F761}"/>
              </a:ext>
            </a:extLst>
          </p:cNvPr>
          <p:cNvSpPr>
            <a:spLocks noGrp="1"/>
          </p:cNvSpPr>
          <p:nvPr>
            <p:ph type="title"/>
          </p:nvPr>
        </p:nvSpPr>
        <p:spPr>
          <a:xfrm>
            <a:off x="768626" y="0"/>
            <a:ext cx="11423374" cy="861391"/>
          </a:xfrm>
        </p:spPr>
        <p:txBody>
          <a:bodyPr/>
          <a:lstStyle/>
          <a:p>
            <a:r>
              <a:rPr lang="en-US" dirty="0"/>
              <a:t>               </a:t>
            </a:r>
            <a:r>
              <a:rPr lang="en-US" b="1" u="sng" dirty="0">
                <a:solidFill>
                  <a:srgbClr val="002060"/>
                </a:solidFill>
              </a:rPr>
              <a:t>Models of North American Cities </a:t>
            </a:r>
          </a:p>
        </p:txBody>
      </p:sp>
      <p:sp>
        <p:nvSpPr>
          <p:cNvPr id="3" name="Content Placeholder 2">
            <a:extLst>
              <a:ext uri="{FF2B5EF4-FFF2-40B4-BE49-F238E27FC236}">
                <a16:creationId xmlns:a16="http://schemas.microsoft.com/office/drawing/2014/main" id="{3E7BBBE7-4399-424B-8C4C-09CE6B35216E}"/>
              </a:ext>
            </a:extLst>
          </p:cNvPr>
          <p:cNvSpPr>
            <a:spLocks noGrp="1"/>
          </p:cNvSpPr>
          <p:nvPr>
            <p:ph sz="half" idx="1"/>
          </p:nvPr>
        </p:nvSpPr>
        <p:spPr>
          <a:xfrm>
            <a:off x="675861" y="675861"/>
            <a:ext cx="7063409" cy="6182140"/>
          </a:xfrm>
        </p:spPr>
        <p:txBody>
          <a:bodyPr>
            <a:normAutofit fontScale="92500" lnSpcReduction="10000"/>
          </a:bodyPr>
          <a:lstStyle/>
          <a:p>
            <a:r>
              <a:rPr lang="en-US" b="1" dirty="0"/>
              <a:t>The first three models described in the flowing text are the “</a:t>
            </a:r>
            <a:r>
              <a:rPr lang="en-US" b="1" dirty="0">
                <a:solidFill>
                  <a:srgbClr val="FF0000"/>
                </a:solidFill>
              </a:rPr>
              <a:t>classic models</a:t>
            </a:r>
            <a:r>
              <a:rPr lang="en-US" b="1" dirty="0"/>
              <a:t>” that were  based on the city of </a:t>
            </a:r>
            <a:r>
              <a:rPr lang="en-US" b="1" dirty="0">
                <a:solidFill>
                  <a:srgbClr val="C00000"/>
                </a:solidFill>
              </a:rPr>
              <a:t>Chicago</a:t>
            </a:r>
            <a:r>
              <a:rPr lang="en-US" b="1" dirty="0"/>
              <a:t>.</a:t>
            </a:r>
          </a:p>
          <a:p>
            <a:r>
              <a:rPr lang="en-US" b="1" dirty="0"/>
              <a:t>Located on prairie at the southern end of Lake Michigan, Chicago expanded to the north west and south without physical interruptions. This made the city a good place to examine urban structure without the complications caused by irregular topography</a:t>
            </a:r>
          </a:p>
          <a:p>
            <a:r>
              <a:rPr lang="en-US" b="1" u="sng" dirty="0">
                <a:solidFill>
                  <a:srgbClr val="C00000"/>
                </a:solidFill>
              </a:rPr>
              <a:t>The Three models of Urban Structure </a:t>
            </a:r>
            <a:r>
              <a:rPr lang="en-US" b="1" dirty="0"/>
              <a:t>help us understand where people with different social characteristics then to live within an urban area. They can also help explain why certain types of people tend to live in particular laces</a:t>
            </a:r>
          </a:p>
          <a:p>
            <a:r>
              <a:rPr lang="en-US" b="1" dirty="0"/>
              <a:t>The study of where people of varying living standards, ethnic background and lifestyle live within an urban area is  social area analysis</a:t>
            </a:r>
            <a:r>
              <a:rPr lang="en-US" b="1" dirty="0">
                <a:solidFill>
                  <a:srgbClr val="C00000"/>
                </a:solidFill>
              </a:rPr>
              <a:t>. </a:t>
            </a:r>
            <a:r>
              <a:rPr lang="en-US" b="1" u="sng" dirty="0">
                <a:solidFill>
                  <a:srgbClr val="C00000"/>
                </a:solidFill>
              </a:rPr>
              <a:t>Social area analysis </a:t>
            </a:r>
            <a:r>
              <a:rPr lang="en-US" b="1" dirty="0"/>
              <a:t>helps to create an overall picture of where various types of people tend to live, depending on their personal characteristics</a:t>
            </a:r>
          </a:p>
          <a:p>
            <a:r>
              <a:rPr lang="en-US" b="1" u="sng" dirty="0">
                <a:solidFill>
                  <a:srgbClr val="C00000"/>
                </a:solidFill>
              </a:rPr>
              <a:t>Social area analysis </a:t>
            </a:r>
            <a:r>
              <a:rPr lang="en-US" b="1" dirty="0"/>
              <a:t>depends on the availability of data at the scale of individual neighborhoods. In the US and many other countries, that information comes from the census. Urban areas in the US are divided into </a:t>
            </a:r>
            <a:r>
              <a:rPr lang="en-US" b="1" u="sng" dirty="0">
                <a:solidFill>
                  <a:srgbClr val="C00000"/>
                </a:solidFill>
              </a:rPr>
              <a:t>Census Tracts </a:t>
            </a:r>
            <a:r>
              <a:rPr lang="en-US" b="1" dirty="0"/>
              <a:t>that each contain approximately 5,000 residents  and correspond to neighborhood boundaries</a:t>
            </a:r>
          </a:p>
        </p:txBody>
      </p:sp>
      <p:pic>
        <p:nvPicPr>
          <p:cNvPr id="6" name="Content Placeholder 5">
            <a:extLst>
              <a:ext uri="{FF2B5EF4-FFF2-40B4-BE49-F238E27FC236}">
                <a16:creationId xmlns:a16="http://schemas.microsoft.com/office/drawing/2014/main" id="{89A7409B-F3DE-46E8-9770-F01AEB548F12}"/>
              </a:ext>
            </a:extLst>
          </p:cNvPr>
          <p:cNvPicPr>
            <a:picLocks noGrp="1" noChangeAspect="1"/>
          </p:cNvPicPr>
          <p:nvPr>
            <p:ph sz="half" idx="2"/>
          </p:nvPr>
        </p:nvPicPr>
        <p:blipFill>
          <a:blip r:embed="rId2"/>
          <a:stretch>
            <a:fillRect/>
          </a:stretch>
        </p:blipFill>
        <p:spPr>
          <a:xfrm>
            <a:off x="7739270" y="954157"/>
            <a:ext cx="4452730" cy="5811078"/>
          </a:xfrm>
        </p:spPr>
      </p:pic>
    </p:spTree>
    <p:extLst>
      <p:ext uri="{BB962C8B-B14F-4D97-AF65-F5344CB8AC3E}">
        <p14:creationId xmlns:p14="http://schemas.microsoft.com/office/powerpoint/2010/main" val="1098865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DAC8-0DEA-4C8A-BF15-0C19343932BF}"/>
              </a:ext>
            </a:extLst>
          </p:cNvPr>
          <p:cNvSpPr>
            <a:spLocks noGrp="1"/>
          </p:cNvSpPr>
          <p:nvPr>
            <p:ph type="title"/>
          </p:nvPr>
        </p:nvSpPr>
        <p:spPr>
          <a:xfrm>
            <a:off x="781878" y="0"/>
            <a:ext cx="11410122" cy="1974365"/>
          </a:xfrm>
        </p:spPr>
        <p:txBody>
          <a:bodyPr>
            <a:normAutofit fontScale="90000"/>
          </a:bodyPr>
          <a:lstStyle/>
          <a:p>
            <a:r>
              <a:rPr lang="en-US" sz="2000" b="1" u="sng" dirty="0">
                <a:solidFill>
                  <a:srgbClr val="333399"/>
                </a:solidFill>
              </a:rPr>
              <a:t>Concentric Zone </a:t>
            </a:r>
            <a:r>
              <a:rPr lang="en-US" sz="2000" b="1" dirty="0"/>
              <a:t>created in 1923 by F.W. Burgess, a city grows outward from a central area in a series of concentric rings. The first ring surrounding the CBD is a zone of transition that includes industrial uses mixed with poorer quality housing. Manufacturing there can take advantage of proximity to the city center, workers and affordable land. Housing in this zone often consist of older subdivided homes that result in high density. Three additional rings, all residential, as distance from the CBD increased the zone of working class housing followed  by a right of higher quality housing and finally a one of large homes and lots in suburban areas on the edge of the city. With greater distance from the CBD land became more plentiful and affordable, residences became larger and higher quality</a:t>
            </a:r>
          </a:p>
        </p:txBody>
      </p:sp>
      <p:pic>
        <p:nvPicPr>
          <p:cNvPr id="6" name="Content Placeholder 5">
            <a:extLst>
              <a:ext uri="{FF2B5EF4-FFF2-40B4-BE49-F238E27FC236}">
                <a16:creationId xmlns:a16="http://schemas.microsoft.com/office/drawing/2014/main" id="{A5A2E0CC-A0C2-42DA-9C4B-395184C64912}"/>
              </a:ext>
            </a:extLst>
          </p:cNvPr>
          <p:cNvPicPr>
            <a:picLocks noGrp="1" noChangeAspect="1"/>
          </p:cNvPicPr>
          <p:nvPr>
            <p:ph sz="half" idx="1"/>
          </p:nvPr>
        </p:nvPicPr>
        <p:blipFill>
          <a:blip r:embed="rId2"/>
          <a:stretch>
            <a:fillRect/>
          </a:stretch>
        </p:blipFill>
        <p:spPr>
          <a:xfrm>
            <a:off x="781878" y="1974365"/>
            <a:ext cx="5508350" cy="4678226"/>
          </a:xfrm>
        </p:spPr>
      </p:pic>
      <p:pic>
        <p:nvPicPr>
          <p:cNvPr id="8" name="Content Placeholder 7">
            <a:extLst>
              <a:ext uri="{FF2B5EF4-FFF2-40B4-BE49-F238E27FC236}">
                <a16:creationId xmlns:a16="http://schemas.microsoft.com/office/drawing/2014/main" id="{191A3A4D-B5A0-4B09-939E-5A1459B17B9E}"/>
              </a:ext>
            </a:extLst>
          </p:cNvPr>
          <p:cNvPicPr>
            <a:picLocks noGrp="1" noChangeAspect="1"/>
          </p:cNvPicPr>
          <p:nvPr>
            <p:ph sz="half" idx="2"/>
          </p:nvPr>
        </p:nvPicPr>
        <p:blipFill>
          <a:blip r:embed="rId3"/>
          <a:stretch>
            <a:fillRect/>
          </a:stretch>
        </p:blipFill>
        <p:spPr>
          <a:xfrm>
            <a:off x="6524625" y="1987827"/>
            <a:ext cx="5508350" cy="4678226"/>
          </a:xfrm>
        </p:spPr>
      </p:pic>
    </p:spTree>
    <p:extLst>
      <p:ext uri="{BB962C8B-B14F-4D97-AF65-F5344CB8AC3E}">
        <p14:creationId xmlns:p14="http://schemas.microsoft.com/office/powerpoint/2010/main" val="386213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DD01-D532-4252-A8BD-8AF6318CDDAC}"/>
              </a:ext>
            </a:extLst>
          </p:cNvPr>
          <p:cNvSpPr>
            <a:spLocks noGrp="1"/>
          </p:cNvSpPr>
          <p:nvPr>
            <p:ph type="title"/>
          </p:nvPr>
        </p:nvSpPr>
        <p:spPr>
          <a:xfrm>
            <a:off x="728871" y="0"/>
            <a:ext cx="11357112" cy="990600"/>
          </a:xfrm>
        </p:spPr>
        <p:txBody>
          <a:bodyPr/>
          <a:lstStyle/>
          <a:p>
            <a:r>
              <a:rPr lang="en-US" dirty="0"/>
              <a:t>             </a:t>
            </a:r>
            <a:r>
              <a:rPr lang="en-US" u="sng" dirty="0">
                <a:solidFill>
                  <a:srgbClr val="C00000"/>
                </a:solidFill>
              </a:rPr>
              <a:t>Top 10 Cities (by population)</a:t>
            </a:r>
          </a:p>
        </p:txBody>
      </p:sp>
      <p:sp>
        <p:nvSpPr>
          <p:cNvPr id="3" name="Content Placeholder 2">
            <a:extLst>
              <a:ext uri="{FF2B5EF4-FFF2-40B4-BE49-F238E27FC236}">
                <a16:creationId xmlns:a16="http://schemas.microsoft.com/office/drawing/2014/main" id="{13FCFED3-EDE1-4885-B481-1C94476286DF}"/>
              </a:ext>
            </a:extLst>
          </p:cNvPr>
          <p:cNvSpPr>
            <a:spLocks noGrp="1"/>
          </p:cNvSpPr>
          <p:nvPr>
            <p:ph sz="half" idx="1"/>
          </p:nvPr>
        </p:nvSpPr>
        <p:spPr>
          <a:xfrm>
            <a:off x="728871" y="1179443"/>
            <a:ext cx="4147929" cy="5678557"/>
          </a:xfrm>
        </p:spPr>
        <p:txBody>
          <a:bodyPr>
            <a:normAutofit fontScale="92500" lnSpcReduction="20000"/>
          </a:bodyPr>
          <a:lstStyle/>
          <a:p>
            <a:pPr lvl="1"/>
            <a:r>
              <a:rPr lang="en-US" b="1" i="0" dirty="0">
                <a:solidFill>
                  <a:srgbClr val="002060"/>
                </a:solidFill>
              </a:rPr>
              <a:t>Tokyo</a:t>
            </a:r>
          </a:p>
          <a:p>
            <a:pPr lvl="1"/>
            <a:r>
              <a:rPr lang="en-US" b="1" i="0" dirty="0">
                <a:solidFill>
                  <a:srgbClr val="006600"/>
                </a:solidFill>
              </a:rPr>
              <a:t>Jakarta (Indonesia)</a:t>
            </a:r>
          </a:p>
          <a:p>
            <a:pPr lvl="1"/>
            <a:r>
              <a:rPr lang="en-US" b="1" i="0" dirty="0">
                <a:solidFill>
                  <a:schemeClr val="accent6">
                    <a:lumMod val="50000"/>
                  </a:schemeClr>
                </a:solidFill>
              </a:rPr>
              <a:t>Delhi (India)</a:t>
            </a:r>
          </a:p>
          <a:p>
            <a:pPr lvl="1"/>
            <a:r>
              <a:rPr lang="en-US" b="1" i="0" dirty="0">
                <a:solidFill>
                  <a:srgbClr val="0099FF"/>
                </a:solidFill>
              </a:rPr>
              <a:t>Seoul (South Korea)</a:t>
            </a:r>
          </a:p>
          <a:p>
            <a:pPr lvl="1"/>
            <a:r>
              <a:rPr lang="en-US" b="1" i="0" dirty="0">
                <a:solidFill>
                  <a:srgbClr val="FF0066"/>
                </a:solidFill>
              </a:rPr>
              <a:t>Manila (Philippines)</a:t>
            </a:r>
          </a:p>
          <a:p>
            <a:pPr lvl="1"/>
            <a:r>
              <a:rPr lang="en-US" b="1" i="0" dirty="0">
                <a:solidFill>
                  <a:srgbClr val="660066"/>
                </a:solidFill>
              </a:rPr>
              <a:t>Mumbai (India)</a:t>
            </a:r>
          </a:p>
          <a:p>
            <a:pPr lvl="1"/>
            <a:r>
              <a:rPr lang="en-US" b="1" i="0" dirty="0">
                <a:solidFill>
                  <a:srgbClr val="C00000"/>
                </a:solidFill>
              </a:rPr>
              <a:t>Karachi (Pakistan)</a:t>
            </a:r>
          </a:p>
          <a:p>
            <a:pPr lvl="1"/>
            <a:r>
              <a:rPr lang="en-US" b="1" i="0" dirty="0">
                <a:solidFill>
                  <a:srgbClr val="006699"/>
                </a:solidFill>
              </a:rPr>
              <a:t>Shanghai (China)</a:t>
            </a:r>
          </a:p>
          <a:p>
            <a:pPr lvl="1"/>
            <a:r>
              <a:rPr lang="en-US" b="1" i="0" dirty="0">
                <a:solidFill>
                  <a:srgbClr val="002060"/>
                </a:solidFill>
              </a:rPr>
              <a:t>New York (US)</a:t>
            </a:r>
          </a:p>
          <a:p>
            <a:pPr lvl="1"/>
            <a:r>
              <a:rPr lang="en-US" b="1" i="0" dirty="0">
                <a:solidFill>
                  <a:srgbClr val="FF3300"/>
                </a:solidFill>
              </a:rPr>
              <a:t>Sao Paolo (Brazil)</a:t>
            </a:r>
          </a:p>
          <a:p>
            <a:pPr lvl="1"/>
            <a:endParaRPr lang="en-US" b="1" i="0" dirty="0">
              <a:solidFill>
                <a:srgbClr val="FF3300"/>
              </a:solidFill>
            </a:endParaRPr>
          </a:p>
          <a:p>
            <a:pPr marL="530352" lvl="1" indent="0">
              <a:buNone/>
            </a:pPr>
            <a:r>
              <a:rPr lang="en-US" b="1" i="0" dirty="0">
                <a:solidFill>
                  <a:srgbClr val="002060"/>
                </a:solidFill>
              </a:rPr>
              <a:t>What are their populations?</a:t>
            </a:r>
          </a:p>
          <a:p>
            <a:pPr marL="530352" lvl="1" indent="0">
              <a:buNone/>
            </a:pPr>
            <a:r>
              <a:rPr lang="en-US" b="1" i="0" dirty="0">
                <a:solidFill>
                  <a:srgbClr val="002060"/>
                </a:solidFill>
              </a:rPr>
              <a:t>What is the population of North Carolina?</a:t>
            </a:r>
          </a:p>
          <a:p>
            <a:pPr marL="530352" lvl="1" indent="0">
              <a:buNone/>
            </a:pPr>
            <a:r>
              <a:rPr lang="en-US" b="1" i="0" dirty="0">
                <a:solidFill>
                  <a:srgbClr val="002060"/>
                </a:solidFill>
              </a:rPr>
              <a:t>Of Raleigh</a:t>
            </a:r>
          </a:p>
          <a:p>
            <a:pPr marL="530352" lvl="1" indent="0">
              <a:buNone/>
            </a:pPr>
            <a:r>
              <a:rPr lang="en-US" b="1" i="0" dirty="0">
                <a:solidFill>
                  <a:srgbClr val="002060"/>
                </a:solidFill>
              </a:rPr>
              <a:t>How many are LDC’s (Less developed countries) How many are MDC’s (more developed countries) </a:t>
            </a:r>
          </a:p>
        </p:txBody>
      </p:sp>
      <p:pic>
        <p:nvPicPr>
          <p:cNvPr id="6" name="Content Placeholder 5">
            <a:extLst>
              <a:ext uri="{FF2B5EF4-FFF2-40B4-BE49-F238E27FC236}">
                <a16:creationId xmlns:a16="http://schemas.microsoft.com/office/drawing/2014/main" id="{02B09E28-E118-4AE7-BAE4-17FBDD877CE2}"/>
              </a:ext>
            </a:extLst>
          </p:cNvPr>
          <p:cNvPicPr>
            <a:picLocks noGrp="1" noChangeAspect="1"/>
          </p:cNvPicPr>
          <p:nvPr>
            <p:ph sz="half" idx="2"/>
          </p:nvPr>
        </p:nvPicPr>
        <p:blipFill>
          <a:blip r:embed="rId2"/>
          <a:stretch>
            <a:fillRect/>
          </a:stretch>
        </p:blipFill>
        <p:spPr>
          <a:xfrm>
            <a:off x="4876801" y="990600"/>
            <a:ext cx="7208838" cy="5678557"/>
          </a:xfrm>
        </p:spPr>
      </p:pic>
    </p:spTree>
    <p:extLst>
      <p:ext uri="{BB962C8B-B14F-4D97-AF65-F5344CB8AC3E}">
        <p14:creationId xmlns:p14="http://schemas.microsoft.com/office/powerpoint/2010/main" val="554201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778B-5847-4FE3-B45D-122AEBF55D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FA9E33F-05E4-4680-91DB-B8630D39D259}"/>
              </a:ext>
            </a:extLst>
          </p:cNvPr>
          <p:cNvPicPr>
            <a:picLocks noGrp="1" noChangeAspect="1"/>
          </p:cNvPicPr>
          <p:nvPr>
            <p:ph idx="1"/>
          </p:nvPr>
        </p:nvPicPr>
        <p:blipFill>
          <a:blip r:embed="rId2"/>
          <a:stretch>
            <a:fillRect/>
          </a:stretch>
        </p:blipFill>
        <p:spPr>
          <a:xfrm>
            <a:off x="768627" y="-1"/>
            <a:ext cx="11330608" cy="6665843"/>
          </a:xfrm>
        </p:spPr>
      </p:pic>
    </p:spTree>
    <p:extLst>
      <p:ext uri="{BB962C8B-B14F-4D97-AF65-F5344CB8AC3E}">
        <p14:creationId xmlns:p14="http://schemas.microsoft.com/office/powerpoint/2010/main" val="94043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79CE-D221-4590-946E-B0BB25C97D9E}"/>
              </a:ext>
            </a:extLst>
          </p:cNvPr>
          <p:cNvSpPr>
            <a:spLocks noGrp="1"/>
          </p:cNvSpPr>
          <p:nvPr>
            <p:ph type="title"/>
          </p:nvPr>
        </p:nvSpPr>
        <p:spPr>
          <a:xfrm>
            <a:off x="755373" y="0"/>
            <a:ext cx="11436625" cy="1485900"/>
          </a:xfrm>
        </p:spPr>
        <p:txBody>
          <a:bodyPr>
            <a:normAutofit fontScale="90000"/>
          </a:bodyPr>
          <a:lstStyle/>
          <a:p>
            <a:r>
              <a:rPr lang="en-US" sz="2400" b="1" u="sng" dirty="0">
                <a:solidFill>
                  <a:srgbClr val="660066"/>
                </a:solidFill>
              </a:rPr>
              <a:t>Sector Model</a:t>
            </a:r>
            <a:r>
              <a:rPr lang="en-US" sz="2000" dirty="0">
                <a:solidFill>
                  <a:srgbClr val="660066"/>
                </a:solidFill>
              </a:rPr>
              <a:t>, </a:t>
            </a:r>
            <a:r>
              <a:rPr lang="en-US" sz="2000" b="1" dirty="0">
                <a:solidFill>
                  <a:srgbClr val="660066"/>
                </a:solidFill>
              </a:rPr>
              <a:t>developed in 1939 by Homer Hoyt stating a city develops in a series of sectors. Certain areas of the  city are more attractive for various activities, Hoyt described how different types of land use and housing were all located near the CBD early in the city’s history. Each grew outward as the city expanded, creating wedges, or sectors of land use, rather than rings. The model places the sectors for the low-income, lower quality housing next to these industrial and transportation zones, and it places high income residences extending in a wedge  away from these zones along wide tree lined boulevards or on higher ground</a:t>
            </a:r>
          </a:p>
        </p:txBody>
      </p:sp>
      <p:pic>
        <p:nvPicPr>
          <p:cNvPr id="5" name="Content Placeholder 4">
            <a:extLst>
              <a:ext uri="{FF2B5EF4-FFF2-40B4-BE49-F238E27FC236}">
                <a16:creationId xmlns:a16="http://schemas.microsoft.com/office/drawing/2014/main" id="{8F0875CA-9FB2-4903-995B-DE3F07F8A455}"/>
              </a:ext>
            </a:extLst>
          </p:cNvPr>
          <p:cNvPicPr>
            <a:picLocks noGrp="1" noChangeAspect="1"/>
          </p:cNvPicPr>
          <p:nvPr>
            <p:ph idx="1"/>
          </p:nvPr>
        </p:nvPicPr>
        <p:blipFill>
          <a:blip r:embed="rId2"/>
          <a:stretch>
            <a:fillRect/>
          </a:stretch>
        </p:blipFill>
        <p:spPr>
          <a:xfrm>
            <a:off x="755374" y="1590261"/>
            <a:ext cx="11436626" cy="5519530"/>
          </a:xfrm>
        </p:spPr>
      </p:pic>
    </p:spTree>
    <p:extLst>
      <p:ext uri="{BB962C8B-B14F-4D97-AF65-F5344CB8AC3E}">
        <p14:creationId xmlns:p14="http://schemas.microsoft.com/office/powerpoint/2010/main" val="353655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C56-F9BC-45D7-980F-801E4E620D8B}"/>
              </a:ext>
            </a:extLst>
          </p:cNvPr>
          <p:cNvSpPr>
            <a:spLocks noGrp="1"/>
          </p:cNvSpPr>
          <p:nvPr>
            <p:ph type="title"/>
          </p:nvPr>
        </p:nvSpPr>
        <p:spPr>
          <a:xfrm>
            <a:off x="874643" y="139149"/>
            <a:ext cx="11198087" cy="934278"/>
          </a:xfrm>
        </p:spPr>
        <p:txBody>
          <a:bodyPr/>
          <a:lstStyle/>
          <a:p>
            <a:r>
              <a:rPr lang="en-US" dirty="0"/>
              <a:t>                          </a:t>
            </a:r>
            <a:r>
              <a:rPr lang="en-US" b="1" u="sng" dirty="0">
                <a:solidFill>
                  <a:srgbClr val="7030A0"/>
                </a:solidFill>
              </a:rPr>
              <a:t>Hoyt Sector Model</a:t>
            </a:r>
          </a:p>
        </p:txBody>
      </p:sp>
      <p:pic>
        <p:nvPicPr>
          <p:cNvPr id="5" name="Content Placeholder 4">
            <a:extLst>
              <a:ext uri="{FF2B5EF4-FFF2-40B4-BE49-F238E27FC236}">
                <a16:creationId xmlns:a16="http://schemas.microsoft.com/office/drawing/2014/main" id="{A27C4BE7-B129-4C56-99F6-626E3B735B2A}"/>
              </a:ext>
            </a:extLst>
          </p:cNvPr>
          <p:cNvPicPr>
            <a:picLocks noGrp="1" noChangeAspect="1"/>
          </p:cNvPicPr>
          <p:nvPr>
            <p:ph idx="1"/>
          </p:nvPr>
        </p:nvPicPr>
        <p:blipFill>
          <a:blip r:embed="rId2"/>
          <a:stretch>
            <a:fillRect/>
          </a:stretch>
        </p:blipFill>
        <p:spPr>
          <a:xfrm>
            <a:off x="715617" y="1073426"/>
            <a:ext cx="11357113" cy="5645426"/>
          </a:xfrm>
        </p:spPr>
      </p:pic>
    </p:spTree>
    <p:extLst>
      <p:ext uri="{BB962C8B-B14F-4D97-AF65-F5344CB8AC3E}">
        <p14:creationId xmlns:p14="http://schemas.microsoft.com/office/powerpoint/2010/main" val="387805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9E8C0-DF39-4A86-98B4-A71834DDA30E}"/>
              </a:ext>
            </a:extLst>
          </p:cNvPr>
          <p:cNvSpPr>
            <a:spLocks noGrp="1"/>
          </p:cNvSpPr>
          <p:nvPr>
            <p:ph type="title"/>
          </p:nvPr>
        </p:nvSpPr>
        <p:spPr>
          <a:xfrm>
            <a:off x="715617" y="0"/>
            <a:ext cx="11476383" cy="1404730"/>
          </a:xfrm>
        </p:spPr>
        <p:txBody>
          <a:bodyPr>
            <a:normAutofit/>
          </a:bodyPr>
          <a:lstStyle/>
          <a:p>
            <a:r>
              <a:rPr lang="en-US" sz="2000" b="1" dirty="0">
                <a:solidFill>
                  <a:srgbClr val="006600"/>
                </a:solidFill>
              </a:rPr>
              <a:t>Geographers Chauncy Harris and Edward Ullman developed the </a:t>
            </a:r>
            <a:r>
              <a:rPr lang="en-US" sz="2000" b="1" u="sng" dirty="0">
                <a:solidFill>
                  <a:srgbClr val="FF3300"/>
                </a:solidFill>
              </a:rPr>
              <a:t>Multiple-Nuclei Model </a:t>
            </a:r>
            <a:r>
              <a:rPr lang="en-US" sz="2000" b="1" dirty="0">
                <a:solidFill>
                  <a:srgbClr val="006600"/>
                </a:solidFill>
              </a:rPr>
              <a:t>by studying changes in cities in the 1940’s. This model suggested that functional zonation occurred around multiple centers, or nodes. The characteristics of each node either attracted or repelled certain types of activities The result was a city that consisted of a patchwork of land uses each with its own center, or nucleus</a:t>
            </a:r>
          </a:p>
        </p:txBody>
      </p:sp>
      <p:sp>
        <p:nvSpPr>
          <p:cNvPr id="3" name="Content Placeholder 2">
            <a:extLst>
              <a:ext uri="{FF2B5EF4-FFF2-40B4-BE49-F238E27FC236}">
                <a16:creationId xmlns:a16="http://schemas.microsoft.com/office/drawing/2014/main" id="{3BD86002-2332-46D2-B2B4-158B68AEFB46}"/>
              </a:ext>
            </a:extLst>
          </p:cNvPr>
          <p:cNvSpPr>
            <a:spLocks noGrp="1"/>
          </p:cNvSpPr>
          <p:nvPr>
            <p:ph sz="half" idx="1"/>
          </p:nvPr>
        </p:nvSpPr>
        <p:spPr>
          <a:xfrm>
            <a:off x="715617" y="1404731"/>
            <a:ext cx="5103769" cy="5453270"/>
          </a:xfrm>
        </p:spPr>
        <p:txBody>
          <a:bodyPr>
            <a:normAutofit/>
          </a:bodyPr>
          <a:lstStyle/>
          <a:p>
            <a:r>
              <a:rPr lang="en-US" dirty="0"/>
              <a:t>. </a:t>
            </a:r>
            <a:r>
              <a:rPr lang="en-US" b="1" dirty="0">
                <a:solidFill>
                  <a:srgbClr val="006666"/>
                </a:solidFill>
              </a:rPr>
              <a:t>In the multiple nuclei model, the CBO and related functions continued to exist but were joined by smaller business districts that emerged in the suburbs.</a:t>
            </a:r>
          </a:p>
          <a:p>
            <a:r>
              <a:rPr lang="en-US" b="1" dirty="0">
                <a:solidFill>
                  <a:srgbClr val="006666"/>
                </a:solidFill>
              </a:rPr>
              <a:t> A zone of industry could be in a variety of locations, including the traditional CBD or port, or it could move to new outlying locations near an airport or other transportation junction. </a:t>
            </a:r>
          </a:p>
          <a:p>
            <a:r>
              <a:rPr lang="en-US" b="1" dirty="0">
                <a:solidFill>
                  <a:srgbClr val="006666"/>
                </a:solidFill>
              </a:rPr>
              <a:t>This industrial zone would attract related industries and an area of higher density housing. A university or a business park might attract nearby restaurants, theaters, and other amenities. As a result people might create a district of student housing or high quality homes nearby by</a:t>
            </a:r>
          </a:p>
        </p:txBody>
      </p:sp>
      <p:pic>
        <p:nvPicPr>
          <p:cNvPr id="6" name="Content Placeholder 5">
            <a:extLst>
              <a:ext uri="{FF2B5EF4-FFF2-40B4-BE49-F238E27FC236}">
                <a16:creationId xmlns:a16="http://schemas.microsoft.com/office/drawing/2014/main" id="{5936DE88-F534-44B8-BDE9-1D906A70937E}"/>
              </a:ext>
            </a:extLst>
          </p:cNvPr>
          <p:cNvPicPr>
            <a:picLocks noGrp="1" noChangeAspect="1"/>
          </p:cNvPicPr>
          <p:nvPr>
            <p:ph sz="half" idx="2"/>
          </p:nvPr>
        </p:nvPicPr>
        <p:blipFill>
          <a:blip r:embed="rId2"/>
          <a:stretch>
            <a:fillRect/>
          </a:stretch>
        </p:blipFill>
        <p:spPr>
          <a:xfrm>
            <a:off x="5819386" y="1404730"/>
            <a:ext cx="6253344" cy="5327374"/>
          </a:xfrm>
        </p:spPr>
      </p:pic>
    </p:spTree>
    <p:extLst>
      <p:ext uri="{BB962C8B-B14F-4D97-AF65-F5344CB8AC3E}">
        <p14:creationId xmlns:p14="http://schemas.microsoft.com/office/powerpoint/2010/main" val="3100785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2CF8-1803-4B2B-A4AA-E4B1079BBF04}"/>
              </a:ext>
            </a:extLst>
          </p:cNvPr>
          <p:cNvSpPr>
            <a:spLocks noGrp="1"/>
          </p:cNvSpPr>
          <p:nvPr>
            <p:ph type="title"/>
          </p:nvPr>
        </p:nvSpPr>
        <p:spPr>
          <a:xfrm>
            <a:off x="781878" y="0"/>
            <a:ext cx="11410122" cy="1007165"/>
          </a:xfrm>
        </p:spPr>
        <p:txBody>
          <a:bodyPr/>
          <a:lstStyle/>
          <a:p>
            <a:r>
              <a:rPr lang="en-US" dirty="0"/>
              <a:t>                    </a:t>
            </a:r>
            <a:r>
              <a:rPr lang="en-US" b="1" u="sng" dirty="0">
                <a:solidFill>
                  <a:srgbClr val="333399"/>
                </a:solidFill>
              </a:rPr>
              <a:t>Multiple Nuclei Model</a:t>
            </a:r>
          </a:p>
        </p:txBody>
      </p:sp>
      <p:pic>
        <p:nvPicPr>
          <p:cNvPr id="5" name="Content Placeholder 4">
            <a:extLst>
              <a:ext uri="{FF2B5EF4-FFF2-40B4-BE49-F238E27FC236}">
                <a16:creationId xmlns:a16="http://schemas.microsoft.com/office/drawing/2014/main" id="{5FBFE25B-ECE2-4A2E-9D98-17F3F6D3DDAF}"/>
              </a:ext>
            </a:extLst>
          </p:cNvPr>
          <p:cNvPicPr>
            <a:picLocks noGrp="1" noChangeAspect="1"/>
          </p:cNvPicPr>
          <p:nvPr>
            <p:ph idx="1"/>
          </p:nvPr>
        </p:nvPicPr>
        <p:blipFill>
          <a:blip r:embed="rId2"/>
          <a:stretch>
            <a:fillRect/>
          </a:stretch>
        </p:blipFill>
        <p:spPr>
          <a:xfrm>
            <a:off x="781878" y="1007165"/>
            <a:ext cx="11304105" cy="5685183"/>
          </a:xfrm>
        </p:spPr>
      </p:pic>
    </p:spTree>
    <p:extLst>
      <p:ext uri="{BB962C8B-B14F-4D97-AF65-F5344CB8AC3E}">
        <p14:creationId xmlns:p14="http://schemas.microsoft.com/office/powerpoint/2010/main" val="2173118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E8B5-4D71-4713-BC4B-59E82AA7A948}"/>
              </a:ext>
            </a:extLst>
          </p:cNvPr>
          <p:cNvSpPr>
            <a:spLocks noGrp="1"/>
          </p:cNvSpPr>
          <p:nvPr>
            <p:ph type="title"/>
          </p:nvPr>
        </p:nvSpPr>
        <p:spPr>
          <a:xfrm>
            <a:off x="808383" y="119270"/>
            <a:ext cx="11025807" cy="993965"/>
          </a:xfrm>
        </p:spPr>
        <p:txBody>
          <a:bodyPr>
            <a:normAutofit fontScale="90000"/>
          </a:bodyPr>
          <a:lstStyle/>
          <a:p>
            <a:r>
              <a:rPr lang="en-US" sz="2700" b="1" u="sng" dirty="0">
                <a:solidFill>
                  <a:srgbClr val="006699"/>
                </a:solidFill>
              </a:rPr>
              <a:t>Urban Realm </a:t>
            </a:r>
            <a:r>
              <a:rPr lang="en-US" sz="2700" dirty="0"/>
              <a:t>The spatial components of the modern metropolis, where each realm is a separate economic, social, and political entity that is linked together to form the larger metropolitan framework</a:t>
            </a:r>
          </a:p>
        </p:txBody>
      </p:sp>
      <p:pic>
        <p:nvPicPr>
          <p:cNvPr id="8" name="Content Placeholder 7">
            <a:extLst>
              <a:ext uri="{FF2B5EF4-FFF2-40B4-BE49-F238E27FC236}">
                <a16:creationId xmlns:a16="http://schemas.microsoft.com/office/drawing/2014/main" id="{C6D1F2C0-73F3-4843-81AA-DF58E5270135}"/>
              </a:ext>
            </a:extLst>
          </p:cNvPr>
          <p:cNvPicPr>
            <a:picLocks noGrp="1" noChangeAspect="1"/>
          </p:cNvPicPr>
          <p:nvPr>
            <p:ph sz="half" idx="1"/>
          </p:nvPr>
        </p:nvPicPr>
        <p:blipFill>
          <a:blip r:embed="rId2"/>
          <a:stretch>
            <a:fillRect/>
          </a:stretch>
        </p:blipFill>
        <p:spPr>
          <a:xfrm>
            <a:off x="808384" y="1298713"/>
            <a:ext cx="5667374" cy="5440017"/>
          </a:xfrm>
        </p:spPr>
      </p:pic>
      <p:pic>
        <p:nvPicPr>
          <p:cNvPr id="10" name="Content Placeholder 9">
            <a:extLst>
              <a:ext uri="{FF2B5EF4-FFF2-40B4-BE49-F238E27FC236}">
                <a16:creationId xmlns:a16="http://schemas.microsoft.com/office/drawing/2014/main" id="{AD9673B1-5D75-4200-85A9-1172116CABCF}"/>
              </a:ext>
            </a:extLst>
          </p:cNvPr>
          <p:cNvPicPr>
            <a:picLocks noGrp="1" noChangeAspect="1"/>
          </p:cNvPicPr>
          <p:nvPr>
            <p:ph sz="half" idx="2"/>
          </p:nvPr>
        </p:nvPicPr>
        <p:blipFill>
          <a:blip r:embed="rId3"/>
          <a:stretch>
            <a:fillRect/>
          </a:stretch>
        </p:blipFill>
        <p:spPr>
          <a:xfrm>
            <a:off x="6524625" y="1298712"/>
            <a:ext cx="5667375" cy="5440017"/>
          </a:xfrm>
        </p:spPr>
      </p:pic>
    </p:spTree>
    <p:extLst>
      <p:ext uri="{BB962C8B-B14F-4D97-AF65-F5344CB8AC3E}">
        <p14:creationId xmlns:p14="http://schemas.microsoft.com/office/powerpoint/2010/main" val="3947890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79EA-A3B9-405A-922F-4F77C35A96E3}"/>
              </a:ext>
            </a:extLst>
          </p:cNvPr>
          <p:cNvSpPr>
            <a:spLocks noGrp="1"/>
          </p:cNvSpPr>
          <p:nvPr>
            <p:ph type="title"/>
          </p:nvPr>
        </p:nvSpPr>
        <p:spPr>
          <a:xfrm>
            <a:off x="795130" y="0"/>
            <a:ext cx="11251096" cy="781878"/>
          </a:xfrm>
        </p:spPr>
        <p:txBody>
          <a:bodyPr>
            <a:normAutofit fontScale="90000"/>
          </a:bodyPr>
          <a:lstStyle/>
          <a:p>
            <a:r>
              <a:rPr lang="en-US" sz="2200" dirty="0"/>
              <a:t>Urbanization and cities, early history of cities, vocab hamlet, town city, concentric, sector, global cities  great over view 14 min: </a:t>
            </a:r>
            <a:r>
              <a:rPr lang="en-US" sz="2200" dirty="0">
                <a:hlinkClick r:id="rId2"/>
              </a:rPr>
              <a:t>https://www.youtube.com/watch?v=RrEUwOyGuZI</a:t>
            </a:r>
            <a:br>
              <a:rPr lang="en-US" dirty="0"/>
            </a:br>
            <a:endParaRPr lang="en-US" dirty="0"/>
          </a:p>
        </p:txBody>
      </p:sp>
      <p:pic>
        <p:nvPicPr>
          <p:cNvPr id="5" name="Content Placeholder 4">
            <a:extLst>
              <a:ext uri="{FF2B5EF4-FFF2-40B4-BE49-F238E27FC236}">
                <a16:creationId xmlns:a16="http://schemas.microsoft.com/office/drawing/2014/main" id="{B8EAB6FF-9B8B-41B8-ACD1-31FAA94CAC9F}"/>
              </a:ext>
            </a:extLst>
          </p:cNvPr>
          <p:cNvPicPr>
            <a:picLocks noGrp="1" noChangeAspect="1"/>
          </p:cNvPicPr>
          <p:nvPr>
            <p:ph idx="1"/>
          </p:nvPr>
        </p:nvPicPr>
        <p:blipFill>
          <a:blip r:embed="rId3"/>
          <a:stretch>
            <a:fillRect/>
          </a:stretch>
        </p:blipFill>
        <p:spPr>
          <a:xfrm>
            <a:off x="795130" y="954157"/>
            <a:ext cx="11396870" cy="5903843"/>
          </a:xfrm>
        </p:spPr>
      </p:pic>
    </p:spTree>
    <p:extLst>
      <p:ext uri="{BB962C8B-B14F-4D97-AF65-F5344CB8AC3E}">
        <p14:creationId xmlns:p14="http://schemas.microsoft.com/office/powerpoint/2010/main" val="197232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5513-4B81-4E50-A60C-07EC0AE97A31}"/>
              </a:ext>
            </a:extLst>
          </p:cNvPr>
          <p:cNvSpPr>
            <a:spLocks noGrp="1"/>
          </p:cNvSpPr>
          <p:nvPr>
            <p:ph type="title"/>
          </p:nvPr>
        </p:nvSpPr>
        <p:spPr>
          <a:xfrm>
            <a:off x="781878" y="0"/>
            <a:ext cx="11410122" cy="874643"/>
          </a:xfrm>
        </p:spPr>
        <p:txBody>
          <a:bodyPr/>
          <a:lstStyle/>
          <a:p>
            <a:r>
              <a:rPr lang="en-US" dirty="0"/>
              <a:t>                       </a:t>
            </a:r>
            <a:r>
              <a:rPr lang="en-US" b="1" u="sng" dirty="0">
                <a:solidFill>
                  <a:srgbClr val="002060"/>
                </a:solidFill>
              </a:rPr>
              <a:t>World Regional Models</a:t>
            </a:r>
          </a:p>
        </p:txBody>
      </p:sp>
      <p:sp>
        <p:nvSpPr>
          <p:cNvPr id="3" name="Content Placeholder 2">
            <a:extLst>
              <a:ext uri="{FF2B5EF4-FFF2-40B4-BE49-F238E27FC236}">
                <a16:creationId xmlns:a16="http://schemas.microsoft.com/office/drawing/2014/main" id="{548011E5-A886-4AB5-BE9D-94C08F940A25}"/>
              </a:ext>
            </a:extLst>
          </p:cNvPr>
          <p:cNvSpPr>
            <a:spLocks noGrp="1"/>
          </p:cNvSpPr>
          <p:nvPr>
            <p:ph sz="half" idx="1"/>
          </p:nvPr>
        </p:nvSpPr>
        <p:spPr>
          <a:xfrm>
            <a:off x="781877" y="1007164"/>
            <a:ext cx="5742747" cy="5711687"/>
          </a:xfrm>
        </p:spPr>
        <p:txBody>
          <a:bodyPr>
            <a:normAutofit/>
          </a:bodyPr>
          <a:lstStyle/>
          <a:p>
            <a:r>
              <a:rPr lang="en-US" sz="2400" b="1" dirty="0">
                <a:solidFill>
                  <a:srgbClr val="002060"/>
                </a:solidFill>
              </a:rPr>
              <a:t>Geographers have also developed models to describe cities outside of North America. Rings, sectors, and multiple nuclei can be found in these models along with some additional elements. But the models share the same basic characteristic s of North American models, that of functional zonation </a:t>
            </a:r>
          </a:p>
        </p:txBody>
      </p:sp>
      <p:pic>
        <p:nvPicPr>
          <p:cNvPr id="6" name="Content Placeholder 5">
            <a:extLst>
              <a:ext uri="{FF2B5EF4-FFF2-40B4-BE49-F238E27FC236}">
                <a16:creationId xmlns:a16="http://schemas.microsoft.com/office/drawing/2014/main" id="{CF5236BB-4DB9-4EAB-9F18-1523A05673F5}"/>
              </a:ext>
            </a:extLst>
          </p:cNvPr>
          <p:cNvPicPr>
            <a:picLocks noGrp="1" noChangeAspect="1"/>
          </p:cNvPicPr>
          <p:nvPr>
            <p:ph sz="half" idx="2"/>
          </p:nvPr>
        </p:nvPicPr>
        <p:blipFill>
          <a:blip r:embed="rId2"/>
          <a:stretch>
            <a:fillRect/>
          </a:stretch>
        </p:blipFill>
        <p:spPr>
          <a:xfrm>
            <a:off x="6524625" y="1007164"/>
            <a:ext cx="5548105" cy="5711687"/>
          </a:xfrm>
        </p:spPr>
      </p:pic>
    </p:spTree>
    <p:extLst>
      <p:ext uri="{BB962C8B-B14F-4D97-AF65-F5344CB8AC3E}">
        <p14:creationId xmlns:p14="http://schemas.microsoft.com/office/powerpoint/2010/main" val="3604863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8E904-DBBB-42CE-868E-6C182343E13B}"/>
              </a:ext>
            </a:extLst>
          </p:cNvPr>
          <p:cNvSpPr>
            <a:spLocks noGrp="1"/>
          </p:cNvSpPr>
          <p:nvPr>
            <p:ph type="title"/>
          </p:nvPr>
        </p:nvSpPr>
        <p:spPr>
          <a:xfrm>
            <a:off x="795131" y="0"/>
            <a:ext cx="11396869" cy="1232453"/>
          </a:xfrm>
        </p:spPr>
        <p:txBody>
          <a:bodyPr>
            <a:normAutofit/>
          </a:bodyPr>
          <a:lstStyle/>
          <a:p>
            <a:r>
              <a:rPr lang="en-US" sz="2800" b="1" u="sng" dirty="0">
                <a:solidFill>
                  <a:srgbClr val="C00000"/>
                </a:solidFill>
              </a:rPr>
              <a:t>Latin American Cities</a:t>
            </a:r>
            <a:r>
              <a:rPr lang="en-US" sz="2800" dirty="0">
                <a:solidFill>
                  <a:srgbClr val="003300"/>
                </a:solidFill>
              </a:rPr>
              <a:t>. The </a:t>
            </a:r>
            <a:r>
              <a:rPr lang="en-US" sz="2800" dirty="0" err="1">
                <a:solidFill>
                  <a:srgbClr val="003300"/>
                </a:solidFill>
              </a:rPr>
              <a:t>Griffen</a:t>
            </a:r>
            <a:r>
              <a:rPr lang="en-US" sz="2800" dirty="0">
                <a:solidFill>
                  <a:srgbClr val="003300"/>
                </a:solidFill>
              </a:rPr>
              <a:t>-Ford Model is often used to describe Latin American Cities. It places a two part CBD at the center of the city; A traditional market center adjacent to a modern high rise center</a:t>
            </a:r>
          </a:p>
        </p:txBody>
      </p:sp>
      <p:sp>
        <p:nvSpPr>
          <p:cNvPr id="3" name="Content Placeholder 2">
            <a:extLst>
              <a:ext uri="{FF2B5EF4-FFF2-40B4-BE49-F238E27FC236}">
                <a16:creationId xmlns:a16="http://schemas.microsoft.com/office/drawing/2014/main" id="{D6284362-3EAF-4B2E-BEBA-97E203CBFACD}"/>
              </a:ext>
            </a:extLst>
          </p:cNvPr>
          <p:cNvSpPr>
            <a:spLocks noGrp="1"/>
          </p:cNvSpPr>
          <p:nvPr>
            <p:ph sz="half" idx="1"/>
          </p:nvPr>
        </p:nvSpPr>
        <p:spPr>
          <a:xfrm>
            <a:off x="702365" y="1139687"/>
            <a:ext cx="6745357" cy="5718313"/>
          </a:xfrm>
        </p:spPr>
        <p:txBody>
          <a:bodyPr>
            <a:normAutofit fontScale="77500" lnSpcReduction="20000"/>
          </a:bodyPr>
          <a:lstStyle/>
          <a:p>
            <a:r>
              <a:rPr lang="en-US" b="1" dirty="0">
                <a:solidFill>
                  <a:srgbClr val="0070C0"/>
                </a:solidFill>
              </a:rPr>
              <a:t>The most desirable housing in the city is located there, adjacent to the developed center of the city</a:t>
            </a:r>
            <a:r>
              <a:rPr lang="en-US" b="1" dirty="0"/>
              <a:t>. </a:t>
            </a:r>
          </a:p>
          <a:p>
            <a:r>
              <a:rPr lang="en-US" b="1" dirty="0">
                <a:solidFill>
                  <a:srgbClr val="006600"/>
                </a:solidFill>
              </a:rPr>
              <a:t>This high quality housing extends outward from the urban core, accompanied by a commercial Spine of development.</a:t>
            </a:r>
          </a:p>
          <a:p>
            <a:r>
              <a:rPr lang="en-US" b="1" dirty="0">
                <a:solidFill>
                  <a:srgbClr val="0070C0"/>
                </a:solidFill>
              </a:rPr>
              <a:t>Theaters, restaurants, parks and other amenities are also located along this spine or corridor, which ends in a growing secondary center, </a:t>
            </a:r>
          </a:p>
          <a:p>
            <a:r>
              <a:rPr lang="en-US" b="1" dirty="0">
                <a:solidFill>
                  <a:srgbClr val="006600"/>
                </a:solidFill>
              </a:rPr>
              <a:t>In the model, this secondary center is identified as a </a:t>
            </a:r>
            <a:r>
              <a:rPr lang="en-US" b="1" dirty="0">
                <a:solidFill>
                  <a:srgbClr val="C00000"/>
                </a:solidFill>
              </a:rPr>
              <a:t>mall</a:t>
            </a:r>
          </a:p>
          <a:p>
            <a:r>
              <a:rPr lang="en-US" b="1" dirty="0">
                <a:solidFill>
                  <a:srgbClr val="0070C0"/>
                </a:solidFill>
              </a:rPr>
              <a:t>As distance increases from the center of Latin American cities, the quality of housing decreases. Public transportation, the urban water supply and access to electricity all decrease away from the center, sometimes disappearing altogether. </a:t>
            </a:r>
          </a:p>
          <a:p>
            <a:r>
              <a:rPr lang="en-US" b="1" dirty="0">
                <a:solidFill>
                  <a:srgbClr val="006600"/>
                </a:solidFill>
              </a:rPr>
              <a:t>The outer ring of the city, </a:t>
            </a:r>
            <a:r>
              <a:rPr lang="en-US" b="1" u="sng" dirty="0">
                <a:solidFill>
                  <a:srgbClr val="C00000"/>
                </a:solidFill>
              </a:rPr>
              <a:t>the </a:t>
            </a:r>
            <a:r>
              <a:rPr lang="en-US" b="1" u="sng" dirty="0" err="1">
                <a:solidFill>
                  <a:srgbClr val="C00000"/>
                </a:solidFill>
              </a:rPr>
              <a:t>periferico</a:t>
            </a:r>
            <a:r>
              <a:rPr lang="en-US" b="1" dirty="0">
                <a:solidFill>
                  <a:srgbClr val="006600"/>
                </a:solidFill>
              </a:rPr>
              <a:t>, is characterized by poverty, lack of infrastructure, and areas of poorly built housing known </a:t>
            </a:r>
            <a:r>
              <a:rPr lang="en-US" b="1" dirty="0">
                <a:solidFill>
                  <a:srgbClr val="C00000"/>
                </a:solidFill>
              </a:rPr>
              <a:t>as </a:t>
            </a:r>
            <a:r>
              <a:rPr lang="en-US" b="1" u="sng" dirty="0">
                <a:solidFill>
                  <a:srgbClr val="C00000"/>
                </a:solidFill>
              </a:rPr>
              <a:t>Shantytowns</a:t>
            </a:r>
            <a:r>
              <a:rPr lang="en-US" b="1" dirty="0">
                <a:solidFill>
                  <a:srgbClr val="006600"/>
                </a:solidFill>
              </a:rPr>
              <a:t>. Often residents here are recent migrants to the city.</a:t>
            </a:r>
          </a:p>
          <a:p>
            <a:r>
              <a:rPr lang="en-US" b="1" dirty="0">
                <a:solidFill>
                  <a:srgbClr val="0070C0"/>
                </a:solidFill>
              </a:rPr>
              <a:t>Many Latin American cities also contain </a:t>
            </a:r>
            <a:r>
              <a:rPr lang="en-US" b="1" u="sng" dirty="0">
                <a:solidFill>
                  <a:srgbClr val="C00000"/>
                </a:solidFill>
              </a:rPr>
              <a:t>favelas or barrios</a:t>
            </a:r>
            <a:r>
              <a:rPr lang="en-US" b="1" dirty="0">
                <a:solidFill>
                  <a:srgbClr val="0070C0"/>
                </a:solidFill>
              </a:rPr>
              <a:t>, which are neighborhoods where extreme poverty, homelessness and lawlessness are common. </a:t>
            </a:r>
          </a:p>
          <a:p>
            <a:r>
              <a:rPr lang="en-US" b="1" dirty="0">
                <a:solidFill>
                  <a:srgbClr val="006600"/>
                </a:solidFill>
              </a:rPr>
              <a:t>Most favelas are in </a:t>
            </a:r>
            <a:r>
              <a:rPr lang="en-US" b="1" u="sng" dirty="0" err="1">
                <a:solidFill>
                  <a:srgbClr val="C00000"/>
                </a:solidFill>
              </a:rPr>
              <a:t>disamenity</a:t>
            </a:r>
            <a:r>
              <a:rPr lang="en-US" b="1" u="sng" dirty="0">
                <a:solidFill>
                  <a:srgbClr val="C00000"/>
                </a:solidFill>
              </a:rPr>
              <a:t> zones</a:t>
            </a:r>
            <a:r>
              <a:rPr lang="en-US" b="1" dirty="0">
                <a:solidFill>
                  <a:srgbClr val="006600"/>
                </a:solidFill>
              </a:rPr>
              <a:t>, areas not connected to city services and under the control of drug lords and gangs. </a:t>
            </a:r>
            <a:r>
              <a:rPr lang="en-US" b="1" dirty="0" err="1">
                <a:solidFill>
                  <a:srgbClr val="C00000"/>
                </a:solidFill>
              </a:rPr>
              <a:t>Disamenity</a:t>
            </a:r>
            <a:r>
              <a:rPr lang="en-US" b="1" dirty="0">
                <a:solidFill>
                  <a:srgbClr val="C00000"/>
                </a:solidFill>
              </a:rPr>
              <a:t> zones </a:t>
            </a:r>
            <a:r>
              <a:rPr lang="en-US" b="1" dirty="0">
                <a:solidFill>
                  <a:srgbClr val="006600"/>
                </a:solidFill>
              </a:rPr>
              <a:t>ae often in physically unsafe locations such  as on ravines or steep unstable mountain slopes</a:t>
            </a:r>
          </a:p>
          <a:p>
            <a:r>
              <a:rPr lang="en-US" b="1" dirty="0">
                <a:solidFill>
                  <a:srgbClr val="006600"/>
                </a:solidFill>
              </a:rPr>
              <a:t>Tower of David 26 min </a:t>
            </a:r>
            <a:r>
              <a:rPr lang="en-US" b="1" dirty="0">
                <a:solidFill>
                  <a:srgbClr val="006600"/>
                </a:solidFill>
                <a:hlinkClick r:id="rId2"/>
              </a:rPr>
              <a:t>https://www.youtube.com/watch?v=BipKO8wEuAk</a:t>
            </a:r>
            <a:endParaRPr lang="en-US" b="1" dirty="0">
              <a:solidFill>
                <a:srgbClr val="006600"/>
              </a:solidFill>
            </a:endParaRPr>
          </a:p>
          <a:p>
            <a:endParaRPr lang="en-US" b="1" dirty="0">
              <a:solidFill>
                <a:srgbClr val="006600"/>
              </a:solidFill>
            </a:endParaRPr>
          </a:p>
        </p:txBody>
      </p:sp>
      <p:pic>
        <p:nvPicPr>
          <p:cNvPr id="6" name="Content Placeholder 5">
            <a:extLst>
              <a:ext uri="{FF2B5EF4-FFF2-40B4-BE49-F238E27FC236}">
                <a16:creationId xmlns:a16="http://schemas.microsoft.com/office/drawing/2014/main" id="{07062D24-FA56-4578-B6E2-89E15E9B8F66}"/>
              </a:ext>
            </a:extLst>
          </p:cNvPr>
          <p:cNvPicPr>
            <a:picLocks noGrp="1" noChangeAspect="1"/>
          </p:cNvPicPr>
          <p:nvPr>
            <p:ph sz="half" idx="2"/>
          </p:nvPr>
        </p:nvPicPr>
        <p:blipFill>
          <a:blip r:embed="rId3"/>
          <a:stretch>
            <a:fillRect/>
          </a:stretch>
        </p:blipFill>
        <p:spPr>
          <a:xfrm>
            <a:off x="7447722" y="1139687"/>
            <a:ext cx="4651512" cy="5605669"/>
          </a:xfrm>
        </p:spPr>
      </p:pic>
    </p:spTree>
    <p:extLst>
      <p:ext uri="{BB962C8B-B14F-4D97-AF65-F5344CB8AC3E}">
        <p14:creationId xmlns:p14="http://schemas.microsoft.com/office/powerpoint/2010/main" val="3780355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6660-2EC2-4EA5-BBBF-4B10F67B2753}"/>
              </a:ext>
            </a:extLst>
          </p:cNvPr>
          <p:cNvSpPr>
            <a:spLocks noGrp="1"/>
          </p:cNvSpPr>
          <p:nvPr>
            <p:ph type="title"/>
          </p:nvPr>
        </p:nvSpPr>
        <p:spPr>
          <a:xfrm>
            <a:off x="1371600" y="92766"/>
            <a:ext cx="9601200" cy="781877"/>
          </a:xfrm>
        </p:spPr>
        <p:txBody>
          <a:bodyPr/>
          <a:lstStyle/>
          <a:p>
            <a:r>
              <a:rPr lang="en-US" dirty="0"/>
              <a:t>                  Latin American City</a:t>
            </a:r>
          </a:p>
        </p:txBody>
      </p:sp>
      <p:pic>
        <p:nvPicPr>
          <p:cNvPr id="5" name="Content Placeholder 4">
            <a:extLst>
              <a:ext uri="{FF2B5EF4-FFF2-40B4-BE49-F238E27FC236}">
                <a16:creationId xmlns:a16="http://schemas.microsoft.com/office/drawing/2014/main" id="{2BABDD82-7F43-444E-99F9-8A1DC8805E21}"/>
              </a:ext>
            </a:extLst>
          </p:cNvPr>
          <p:cNvPicPr>
            <a:picLocks noGrp="1" noChangeAspect="1"/>
          </p:cNvPicPr>
          <p:nvPr>
            <p:ph idx="1"/>
          </p:nvPr>
        </p:nvPicPr>
        <p:blipFill>
          <a:blip r:embed="rId2"/>
          <a:stretch>
            <a:fillRect/>
          </a:stretch>
        </p:blipFill>
        <p:spPr>
          <a:xfrm>
            <a:off x="715617" y="874643"/>
            <a:ext cx="11357113" cy="5890591"/>
          </a:xfrm>
        </p:spPr>
      </p:pic>
    </p:spTree>
    <p:extLst>
      <p:ext uri="{BB962C8B-B14F-4D97-AF65-F5344CB8AC3E}">
        <p14:creationId xmlns:p14="http://schemas.microsoft.com/office/powerpoint/2010/main" val="675526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7B85-5346-4E68-9961-CD3418DDE4E9}"/>
              </a:ext>
            </a:extLst>
          </p:cNvPr>
          <p:cNvSpPr>
            <a:spLocks noGrp="1"/>
          </p:cNvSpPr>
          <p:nvPr>
            <p:ph type="title"/>
          </p:nvPr>
        </p:nvSpPr>
        <p:spPr>
          <a:xfrm>
            <a:off x="808383" y="0"/>
            <a:ext cx="11383617" cy="689113"/>
          </a:xfrm>
        </p:spPr>
        <p:txBody>
          <a:bodyPr/>
          <a:lstStyle/>
          <a:p>
            <a:r>
              <a:rPr lang="en-US" dirty="0"/>
              <a:t>                </a:t>
            </a:r>
            <a:r>
              <a:rPr lang="en-US" b="1" u="sng" dirty="0">
                <a:solidFill>
                  <a:srgbClr val="660066"/>
                </a:solidFill>
              </a:rPr>
              <a:t>5Hearths of Urbanization</a:t>
            </a:r>
          </a:p>
        </p:txBody>
      </p:sp>
      <p:pic>
        <p:nvPicPr>
          <p:cNvPr id="6" name="Content Placeholder 5">
            <a:extLst>
              <a:ext uri="{FF2B5EF4-FFF2-40B4-BE49-F238E27FC236}">
                <a16:creationId xmlns:a16="http://schemas.microsoft.com/office/drawing/2014/main" id="{41FCFA04-1CDD-456B-9103-8C7B3F821F2D}"/>
              </a:ext>
            </a:extLst>
          </p:cNvPr>
          <p:cNvPicPr>
            <a:picLocks noGrp="1" noChangeAspect="1"/>
          </p:cNvPicPr>
          <p:nvPr>
            <p:ph sz="half" idx="1"/>
          </p:nvPr>
        </p:nvPicPr>
        <p:blipFill>
          <a:blip r:embed="rId2"/>
          <a:stretch>
            <a:fillRect/>
          </a:stretch>
        </p:blipFill>
        <p:spPr>
          <a:xfrm>
            <a:off x="808384" y="887896"/>
            <a:ext cx="5287616" cy="5970103"/>
          </a:xfrm>
        </p:spPr>
      </p:pic>
      <p:sp>
        <p:nvSpPr>
          <p:cNvPr id="4" name="Content Placeholder 3">
            <a:extLst>
              <a:ext uri="{FF2B5EF4-FFF2-40B4-BE49-F238E27FC236}">
                <a16:creationId xmlns:a16="http://schemas.microsoft.com/office/drawing/2014/main" id="{5AD1BD8C-536E-46B5-9F3D-6EC5A20DB3A5}"/>
              </a:ext>
            </a:extLst>
          </p:cNvPr>
          <p:cNvSpPr>
            <a:spLocks noGrp="1"/>
          </p:cNvSpPr>
          <p:nvPr>
            <p:ph sz="half" idx="2"/>
          </p:nvPr>
        </p:nvSpPr>
        <p:spPr>
          <a:xfrm>
            <a:off x="6096000" y="887897"/>
            <a:ext cx="6095999" cy="5970102"/>
          </a:xfrm>
        </p:spPr>
        <p:txBody>
          <a:bodyPr/>
          <a:lstStyle/>
          <a:p>
            <a:r>
              <a:rPr lang="en-US" b="1" dirty="0">
                <a:solidFill>
                  <a:srgbClr val="660066"/>
                </a:solidFill>
              </a:rPr>
              <a:t>Urban hearth areas began around 3500 BCE near reliable water sources</a:t>
            </a:r>
          </a:p>
          <a:p>
            <a:pPr lvl="1"/>
            <a:r>
              <a:rPr lang="en-US" b="1" i="0" dirty="0">
                <a:solidFill>
                  <a:srgbClr val="FF0066"/>
                </a:solidFill>
              </a:rPr>
              <a:t>Tigris and Euphrates Rivers (Fertile Crescent)</a:t>
            </a:r>
          </a:p>
          <a:p>
            <a:pPr lvl="1"/>
            <a:r>
              <a:rPr lang="en-US" b="1" i="0" dirty="0">
                <a:solidFill>
                  <a:srgbClr val="006600"/>
                </a:solidFill>
              </a:rPr>
              <a:t>Indus River Valley (India)</a:t>
            </a:r>
          </a:p>
          <a:p>
            <a:pPr lvl="1"/>
            <a:r>
              <a:rPr lang="en-US" b="1" i="0" dirty="0">
                <a:solidFill>
                  <a:srgbClr val="002060"/>
                </a:solidFill>
              </a:rPr>
              <a:t>Nile River (Egypt)</a:t>
            </a:r>
          </a:p>
          <a:p>
            <a:pPr lvl="1"/>
            <a:r>
              <a:rPr lang="en-US" b="1" i="0" dirty="0">
                <a:solidFill>
                  <a:srgbClr val="FF3300"/>
                </a:solidFill>
              </a:rPr>
              <a:t>Huang He River or Yellow River: (China)</a:t>
            </a:r>
          </a:p>
          <a:p>
            <a:pPr lvl="1"/>
            <a:r>
              <a:rPr lang="en-US" b="1" i="0" dirty="0">
                <a:solidFill>
                  <a:srgbClr val="006699"/>
                </a:solidFill>
              </a:rPr>
              <a:t>Mesoamerica: Settlements in Mexico and Peru</a:t>
            </a:r>
          </a:p>
          <a:p>
            <a:r>
              <a:rPr lang="en-US" b="1" dirty="0">
                <a:solidFill>
                  <a:srgbClr val="660066"/>
                </a:solidFill>
              </a:rPr>
              <a:t>Urbanism grew because of trade marketplaces</a:t>
            </a:r>
          </a:p>
          <a:p>
            <a:pPr lvl="1"/>
            <a:r>
              <a:rPr lang="en-US" b="1" i="0" dirty="0">
                <a:solidFill>
                  <a:srgbClr val="660066"/>
                </a:solidFill>
              </a:rPr>
              <a:t>West to the Mediterranean and East through Persia to the Far East</a:t>
            </a:r>
          </a:p>
          <a:p>
            <a:r>
              <a:rPr lang="en-US" b="1" dirty="0">
                <a:solidFill>
                  <a:srgbClr val="006600"/>
                </a:solidFill>
              </a:rPr>
              <a:t>Cities were sometimes built on planned grid patterns around administrative buildings or around religious centers or holy sites</a:t>
            </a:r>
          </a:p>
          <a:p>
            <a:r>
              <a:rPr lang="en-US" b="1" dirty="0">
                <a:solidFill>
                  <a:srgbClr val="006600"/>
                </a:solidFill>
              </a:rPr>
              <a:t>Ted talk history of cities 4 min  </a:t>
            </a:r>
            <a:r>
              <a:rPr lang="en-US" b="1" dirty="0">
                <a:solidFill>
                  <a:srgbClr val="006600"/>
                </a:solidFill>
                <a:hlinkClick r:id="rId3"/>
              </a:rPr>
              <a:t>https://www.youtube.com/watch?v=fKnAJCSGSdk</a:t>
            </a:r>
            <a:endParaRPr lang="en-US" b="1" dirty="0">
              <a:solidFill>
                <a:srgbClr val="006600"/>
              </a:solidFill>
            </a:endParaRPr>
          </a:p>
          <a:p>
            <a:endParaRPr lang="en-US" b="1" dirty="0">
              <a:solidFill>
                <a:srgbClr val="006600"/>
              </a:solidFill>
            </a:endParaRPr>
          </a:p>
          <a:p>
            <a:endParaRPr lang="en-US" dirty="0"/>
          </a:p>
        </p:txBody>
      </p:sp>
    </p:spTree>
    <p:extLst>
      <p:ext uri="{BB962C8B-B14F-4D97-AF65-F5344CB8AC3E}">
        <p14:creationId xmlns:p14="http://schemas.microsoft.com/office/powerpoint/2010/main" val="859874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40C0-867C-4DAE-A5E9-3C7C5EC126FC}"/>
              </a:ext>
            </a:extLst>
          </p:cNvPr>
          <p:cNvSpPr>
            <a:spLocks noGrp="1"/>
          </p:cNvSpPr>
          <p:nvPr>
            <p:ph type="title"/>
          </p:nvPr>
        </p:nvSpPr>
        <p:spPr>
          <a:xfrm>
            <a:off x="768626" y="-1"/>
            <a:ext cx="11423373" cy="1590261"/>
          </a:xfrm>
        </p:spPr>
        <p:txBody>
          <a:bodyPr>
            <a:normAutofit/>
          </a:bodyPr>
          <a:lstStyle/>
          <a:p>
            <a:r>
              <a:rPr lang="en-US" sz="2000" b="1" u="sng" dirty="0">
                <a:solidFill>
                  <a:srgbClr val="C00000"/>
                </a:solidFill>
              </a:rPr>
              <a:t>European Cities</a:t>
            </a:r>
            <a:r>
              <a:rPr lang="en-US" sz="2000" dirty="0">
                <a:solidFill>
                  <a:srgbClr val="0070C0"/>
                </a:solidFill>
              </a:rPr>
              <a:t>: </a:t>
            </a:r>
            <a:r>
              <a:rPr lang="en-US" sz="2000" b="1" dirty="0">
                <a:solidFill>
                  <a:srgbClr val="0070C0"/>
                </a:solidFill>
              </a:rPr>
              <a:t>Many of todays cities in Europe are descendants of medieval and pre industrial cities, City walls, once build for protection also restrained growth. These cities grew slowly for centuries with little planning.. The result is a dense mix of commercial and residential land use with narrow winding streets. Distinct land use zones are hard to find in core areas. Later urban renovations produced elegant wide boulevards with high quality housing and shops</a:t>
            </a:r>
            <a:r>
              <a:rPr lang="en-US" sz="2000" dirty="0">
                <a:solidFill>
                  <a:srgbClr val="0070C0"/>
                </a:solidFill>
              </a:rPr>
              <a:t>.</a:t>
            </a:r>
          </a:p>
        </p:txBody>
      </p:sp>
      <p:sp>
        <p:nvSpPr>
          <p:cNvPr id="3" name="Content Placeholder 2">
            <a:extLst>
              <a:ext uri="{FF2B5EF4-FFF2-40B4-BE49-F238E27FC236}">
                <a16:creationId xmlns:a16="http://schemas.microsoft.com/office/drawing/2014/main" id="{D40AA700-61D6-4646-A089-C14152DC0A4D}"/>
              </a:ext>
            </a:extLst>
          </p:cNvPr>
          <p:cNvSpPr>
            <a:spLocks noGrp="1"/>
          </p:cNvSpPr>
          <p:nvPr>
            <p:ph sz="half" idx="1"/>
          </p:nvPr>
        </p:nvSpPr>
        <p:spPr>
          <a:xfrm>
            <a:off x="768626" y="1590258"/>
            <a:ext cx="5050760" cy="5267741"/>
          </a:xfrm>
        </p:spPr>
        <p:txBody>
          <a:bodyPr>
            <a:normAutofit fontScale="92500" lnSpcReduction="20000"/>
          </a:bodyPr>
          <a:lstStyle/>
          <a:p>
            <a:r>
              <a:rPr lang="en-US" b="1" dirty="0"/>
              <a:t>Central business districts in Europe differ in important was from NA attempting to preserve the historic character of their urban cores, by limiting construction, and restricted the height of buildings</a:t>
            </a:r>
          </a:p>
          <a:p>
            <a:r>
              <a:rPr lang="en-US" b="1" dirty="0"/>
              <a:t>European CBD’s also have many more residents living in relatively low rise apartment buildings so a larger population living downtown commercial uses ae more than NA by including many more small business such as vegetable gardens, markets, bakeries and butcher shops</a:t>
            </a:r>
          </a:p>
          <a:p>
            <a:r>
              <a:rPr lang="en-US" b="1" dirty="0"/>
              <a:t>European  suburbs are likely to have higher percentage of taller buildings. Most are apartment buildings so population densities are higher in Europe </a:t>
            </a:r>
          </a:p>
          <a:p>
            <a:r>
              <a:rPr lang="en-US" b="1" dirty="0"/>
              <a:t>International immigration creates ethnic diversity in the suburbs and this diversity often reflects the colonial heritage of the country</a:t>
            </a:r>
          </a:p>
        </p:txBody>
      </p:sp>
      <p:pic>
        <p:nvPicPr>
          <p:cNvPr id="6" name="Content Placeholder 5">
            <a:extLst>
              <a:ext uri="{FF2B5EF4-FFF2-40B4-BE49-F238E27FC236}">
                <a16:creationId xmlns:a16="http://schemas.microsoft.com/office/drawing/2014/main" id="{381C71DB-A7C5-4757-B02E-EB70072647F7}"/>
              </a:ext>
            </a:extLst>
          </p:cNvPr>
          <p:cNvPicPr>
            <a:picLocks noGrp="1" noChangeAspect="1"/>
          </p:cNvPicPr>
          <p:nvPr>
            <p:ph sz="half" idx="2"/>
          </p:nvPr>
        </p:nvPicPr>
        <p:blipFill>
          <a:blip r:embed="rId2"/>
          <a:stretch>
            <a:fillRect/>
          </a:stretch>
        </p:blipFill>
        <p:spPr>
          <a:xfrm>
            <a:off x="5989983" y="1590257"/>
            <a:ext cx="6202015" cy="5155099"/>
          </a:xfrm>
        </p:spPr>
      </p:pic>
    </p:spTree>
    <p:extLst>
      <p:ext uri="{BB962C8B-B14F-4D97-AF65-F5344CB8AC3E}">
        <p14:creationId xmlns:p14="http://schemas.microsoft.com/office/powerpoint/2010/main" val="1001948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74CC-FA1A-4BF8-9FAB-71CEC8F41F45}"/>
              </a:ext>
            </a:extLst>
          </p:cNvPr>
          <p:cNvSpPr>
            <a:spLocks noGrp="1"/>
          </p:cNvSpPr>
          <p:nvPr>
            <p:ph type="title"/>
          </p:nvPr>
        </p:nvSpPr>
        <p:spPr>
          <a:xfrm>
            <a:off x="755374" y="0"/>
            <a:ext cx="11436626" cy="1205948"/>
          </a:xfrm>
        </p:spPr>
        <p:txBody>
          <a:bodyPr>
            <a:normAutofit fontScale="90000"/>
          </a:bodyPr>
          <a:lstStyle/>
          <a:p>
            <a:r>
              <a:rPr lang="en-US" sz="2800" u="sng" dirty="0">
                <a:solidFill>
                  <a:srgbClr val="C00000"/>
                </a:solidFill>
              </a:rPr>
              <a:t>African Cities</a:t>
            </a:r>
            <a:r>
              <a:rPr lang="en-US" sz="2800" dirty="0"/>
              <a:t>: large cities were rate in most of Africa until Europeans colonized the continent but in recent decades urban areas began to grow rapidly. These cities include several identifiable regions</a:t>
            </a:r>
          </a:p>
        </p:txBody>
      </p:sp>
      <p:sp>
        <p:nvSpPr>
          <p:cNvPr id="3" name="Content Placeholder 2">
            <a:extLst>
              <a:ext uri="{FF2B5EF4-FFF2-40B4-BE49-F238E27FC236}">
                <a16:creationId xmlns:a16="http://schemas.microsoft.com/office/drawing/2014/main" id="{B748E6BF-2AA1-49A5-BD61-85947578C2FB}"/>
              </a:ext>
            </a:extLst>
          </p:cNvPr>
          <p:cNvSpPr>
            <a:spLocks noGrp="1"/>
          </p:cNvSpPr>
          <p:nvPr>
            <p:ph sz="half" idx="1"/>
          </p:nvPr>
        </p:nvSpPr>
        <p:spPr>
          <a:xfrm>
            <a:off x="755373" y="1311965"/>
            <a:ext cx="6308036" cy="5546035"/>
          </a:xfrm>
        </p:spPr>
        <p:txBody>
          <a:bodyPr>
            <a:normAutofit fontScale="85000" lnSpcReduction="20000"/>
          </a:bodyPr>
          <a:lstStyle/>
          <a:p>
            <a:r>
              <a:rPr lang="en-US" b="1" u="sng" dirty="0">
                <a:solidFill>
                  <a:srgbClr val="C00000"/>
                </a:solidFill>
              </a:rPr>
              <a:t>Traditional CBD</a:t>
            </a:r>
            <a:r>
              <a:rPr lang="en-US" b="1" dirty="0"/>
              <a:t>: which existed before European colonization has small shops clustered along narrow, twisting streets. It includes the formal economy: permanent stores that hire workers with full time jobs at set wages and that comply with local regulations</a:t>
            </a:r>
          </a:p>
          <a:p>
            <a:r>
              <a:rPr lang="en-US" b="1" u="sng" dirty="0">
                <a:solidFill>
                  <a:srgbClr val="C00000"/>
                </a:solidFill>
              </a:rPr>
              <a:t>Colonial CBD </a:t>
            </a:r>
            <a:r>
              <a:rPr lang="en-US" b="1" dirty="0"/>
              <a:t>has broad straight avenues and large home parks and administrative centers</a:t>
            </a:r>
          </a:p>
          <a:p>
            <a:r>
              <a:rPr lang="en-US" b="1" u="sng" dirty="0">
                <a:solidFill>
                  <a:srgbClr val="C00000"/>
                </a:solidFill>
              </a:rPr>
              <a:t>Informal economy zone </a:t>
            </a:r>
            <a:r>
              <a:rPr lang="en-US" b="1" dirty="0"/>
              <a:t>thrives with curbside, car side and stall based businesses that often hire people temporarily and do not follow all regulations. This zone includes </a:t>
            </a:r>
            <a:r>
              <a:rPr lang="en-US" b="1" u="sng" dirty="0"/>
              <a:t>periodic markets </a:t>
            </a:r>
            <a:r>
              <a:rPr lang="en-US" b="1" dirty="0"/>
              <a:t>where small scale merchants congregate weekly or yearly to see their goods</a:t>
            </a:r>
          </a:p>
          <a:p>
            <a:r>
              <a:rPr lang="en-US" b="1" dirty="0"/>
              <a:t>A zone of mining and manufacturing also exists in many cities</a:t>
            </a:r>
          </a:p>
          <a:p>
            <a:r>
              <a:rPr lang="en-US" b="1" dirty="0"/>
              <a:t>Residential zones are often based on ethnicity. These mirror the multi-ethnic makeup of African countries</a:t>
            </a:r>
          </a:p>
          <a:p>
            <a:r>
              <a:rPr lang="en-US" b="1" dirty="0"/>
              <a:t>The periphery of cities often consist of </a:t>
            </a:r>
            <a:r>
              <a:rPr lang="en-US" b="1" dirty="0">
                <a:solidFill>
                  <a:srgbClr val="C00000"/>
                </a:solidFill>
              </a:rPr>
              <a:t>Informal Settlements, </a:t>
            </a:r>
            <a:r>
              <a:rPr lang="en-US" b="1" dirty="0"/>
              <a:t>densely populated areas built without coordinated planning and without sufficient public services for electricity, water and sewage</a:t>
            </a:r>
          </a:p>
          <a:p>
            <a:r>
              <a:rPr lang="en-US" b="1" dirty="0"/>
              <a:t>The growth of informal settlements often results from the rapid influx of migrants into cities who simply reside wherever they can find space, </a:t>
            </a:r>
            <a:r>
              <a:rPr lang="en-US" b="1" dirty="0">
                <a:solidFill>
                  <a:srgbClr val="C00000"/>
                </a:solidFill>
              </a:rPr>
              <a:t>creating </a:t>
            </a:r>
            <a:r>
              <a:rPr lang="en-US" b="1" u="sng" dirty="0">
                <a:solidFill>
                  <a:srgbClr val="C00000"/>
                </a:solidFill>
              </a:rPr>
              <a:t>Squatter settlements. </a:t>
            </a:r>
          </a:p>
        </p:txBody>
      </p:sp>
      <p:pic>
        <p:nvPicPr>
          <p:cNvPr id="6" name="Content Placeholder 5">
            <a:extLst>
              <a:ext uri="{FF2B5EF4-FFF2-40B4-BE49-F238E27FC236}">
                <a16:creationId xmlns:a16="http://schemas.microsoft.com/office/drawing/2014/main" id="{43644813-8594-4220-88BC-863D20B25F2E}"/>
              </a:ext>
            </a:extLst>
          </p:cNvPr>
          <p:cNvPicPr>
            <a:picLocks noGrp="1" noChangeAspect="1"/>
          </p:cNvPicPr>
          <p:nvPr>
            <p:ph sz="half" idx="2"/>
          </p:nvPr>
        </p:nvPicPr>
        <p:blipFill>
          <a:blip r:embed="rId2"/>
          <a:stretch>
            <a:fillRect/>
          </a:stretch>
        </p:blipFill>
        <p:spPr>
          <a:xfrm>
            <a:off x="7209183" y="1205948"/>
            <a:ext cx="4982817" cy="5546035"/>
          </a:xfrm>
        </p:spPr>
      </p:pic>
    </p:spTree>
    <p:extLst>
      <p:ext uri="{BB962C8B-B14F-4D97-AF65-F5344CB8AC3E}">
        <p14:creationId xmlns:p14="http://schemas.microsoft.com/office/powerpoint/2010/main" val="247357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22F8-944C-4B73-A770-4B2D2C1B632B}"/>
              </a:ext>
            </a:extLst>
          </p:cNvPr>
          <p:cNvSpPr>
            <a:spLocks noGrp="1"/>
          </p:cNvSpPr>
          <p:nvPr>
            <p:ph type="title"/>
          </p:nvPr>
        </p:nvSpPr>
        <p:spPr>
          <a:xfrm>
            <a:off x="722491" y="0"/>
            <a:ext cx="11469508" cy="778933"/>
          </a:xfrm>
        </p:spPr>
        <p:txBody>
          <a:bodyPr/>
          <a:lstStyle/>
          <a:p>
            <a:r>
              <a:rPr lang="en-US" dirty="0"/>
              <a:t>               </a:t>
            </a:r>
            <a:r>
              <a:rPr lang="en-US" dirty="0">
                <a:solidFill>
                  <a:srgbClr val="FF0000"/>
                </a:solidFill>
              </a:rPr>
              <a:t>Colonial impact on LDC’s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2490" y="936979"/>
            <a:ext cx="5097286" cy="5768621"/>
          </a:xfrm>
        </p:spPr>
      </p:pic>
      <p:sp>
        <p:nvSpPr>
          <p:cNvPr id="4" name="Content Placeholder 3">
            <a:extLst>
              <a:ext uri="{FF2B5EF4-FFF2-40B4-BE49-F238E27FC236}">
                <a16:creationId xmlns:a16="http://schemas.microsoft.com/office/drawing/2014/main" id="{CC59BC98-78B6-48C3-A0E1-EA2F323BDBF1}"/>
              </a:ext>
            </a:extLst>
          </p:cNvPr>
          <p:cNvSpPr>
            <a:spLocks noGrp="1"/>
          </p:cNvSpPr>
          <p:nvPr>
            <p:ph sz="half" idx="2"/>
          </p:nvPr>
        </p:nvSpPr>
        <p:spPr>
          <a:xfrm>
            <a:off x="5949244" y="936979"/>
            <a:ext cx="6242755" cy="5921022"/>
          </a:xfrm>
        </p:spPr>
        <p:txBody>
          <a:bodyPr>
            <a:normAutofit lnSpcReduction="10000"/>
          </a:bodyPr>
          <a:lstStyle/>
          <a:p>
            <a:r>
              <a:rPr lang="en-US" b="1" dirty="0"/>
              <a:t>European and less developed cities typically follow the same models, only the direction of increasing wealth is reversed. The rich cluster downtown and the poor are banished to the outskirts, Many LDC cities show this trend because they were founded by Europeans colonists who simply imposed their urban planning upon whatever city they chose</a:t>
            </a:r>
          </a:p>
          <a:p>
            <a:r>
              <a:rPr lang="en-US" b="1" u="sng" dirty="0">
                <a:solidFill>
                  <a:srgbClr val="C00000"/>
                </a:solidFill>
              </a:rPr>
              <a:t>Squatter settlements </a:t>
            </a:r>
            <a:r>
              <a:rPr lang="en-US" b="1" dirty="0"/>
              <a:t>– the out skirts of many LDC cities where the poor are clustered. These settlements often lack running water, schools, electricity, mass transit, or any other service that one would expect in a city</a:t>
            </a:r>
          </a:p>
          <a:p>
            <a:r>
              <a:rPr lang="en-US" b="1" dirty="0"/>
              <a:t>Other names of Squatter Settlements include: barrios, </a:t>
            </a:r>
            <a:r>
              <a:rPr lang="en-US" b="1" dirty="0" err="1"/>
              <a:t>barriada</a:t>
            </a:r>
            <a:r>
              <a:rPr lang="en-US" b="1" dirty="0"/>
              <a:t> </a:t>
            </a:r>
            <a:r>
              <a:rPr lang="en-US" b="1" dirty="0">
                <a:solidFill>
                  <a:srgbClr val="C00000"/>
                </a:solidFill>
              </a:rPr>
              <a:t>and favelas </a:t>
            </a:r>
            <a:r>
              <a:rPr lang="en-US" b="1" dirty="0"/>
              <a:t>in Latin America, </a:t>
            </a:r>
            <a:r>
              <a:rPr lang="en-US" b="1" dirty="0" err="1"/>
              <a:t>bidonvilles</a:t>
            </a:r>
            <a:r>
              <a:rPr lang="en-US" b="1" dirty="0"/>
              <a:t> in North Africa, </a:t>
            </a:r>
            <a:r>
              <a:rPr lang="en-US" b="1" dirty="0" err="1"/>
              <a:t>bustees</a:t>
            </a:r>
            <a:r>
              <a:rPr lang="en-US" b="1" dirty="0"/>
              <a:t> in India. </a:t>
            </a:r>
            <a:r>
              <a:rPr lang="en-US" b="1" dirty="0" err="1"/>
              <a:t>Gecekondu</a:t>
            </a:r>
            <a:r>
              <a:rPr lang="en-US" b="1" dirty="0"/>
              <a:t> in Turley, kampongs in Malaysia and </a:t>
            </a:r>
            <a:r>
              <a:rPr lang="en-US" b="1" dirty="0" err="1"/>
              <a:t>barung</a:t>
            </a:r>
            <a:r>
              <a:rPr lang="en-US" b="1" dirty="0"/>
              <a:t>-barong in the Philippines.</a:t>
            </a:r>
          </a:p>
          <a:p>
            <a:r>
              <a:rPr lang="en-US" b="1" dirty="0"/>
              <a:t>The United nations estimated that 175 million people worldwide lived in squatter settlements in 2003,</a:t>
            </a:r>
          </a:p>
        </p:txBody>
      </p:sp>
    </p:spTree>
    <p:extLst>
      <p:ext uri="{BB962C8B-B14F-4D97-AF65-F5344CB8AC3E}">
        <p14:creationId xmlns:p14="http://schemas.microsoft.com/office/powerpoint/2010/main" val="4005465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31B1-017C-4754-8F4C-7389C34EE00E}"/>
              </a:ext>
            </a:extLst>
          </p:cNvPr>
          <p:cNvSpPr>
            <a:spLocks noGrp="1"/>
          </p:cNvSpPr>
          <p:nvPr>
            <p:ph type="title"/>
          </p:nvPr>
        </p:nvSpPr>
        <p:spPr>
          <a:xfrm>
            <a:off x="781878" y="0"/>
            <a:ext cx="11410122" cy="1311965"/>
          </a:xfrm>
        </p:spPr>
        <p:txBody>
          <a:bodyPr>
            <a:normAutofit/>
          </a:bodyPr>
          <a:lstStyle/>
          <a:p>
            <a:r>
              <a:rPr lang="en-US" sz="2800" b="1" u="sng" dirty="0">
                <a:solidFill>
                  <a:srgbClr val="C00000"/>
                </a:solidFill>
              </a:rPr>
              <a:t>Middle Eastern and Islamic Cities</a:t>
            </a:r>
            <a:r>
              <a:rPr lang="en-US" sz="2800" b="1" dirty="0"/>
              <a:t>: Cities shaped by the spread of Islam are common in the Middle East, North Africa, parts of Spain and East Africa and a few locations in Southeast Asia</a:t>
            </a:r>
          </a:p>
        </p:txBody>
      </p:sp>
      <p:sp>
        <p:nvSpPr>
          <p:cNvPr id="3" name="Content Placeholder 2">
            <a:extLst>
              <a:ext uri="{FF2B5EF4-FFF2-40B4-BE49-F238E27FC236}">
                <a16:creationId xmlns:a16="http://schemas.microsoft.com/office/drawing/2014/main" id="{84ACC0B5-899A-4A2A-A7A5-8397E980A3E0}"/>
              </a:ext>
            </a:extLst>
          </p:cNvPr>
          <p:cNvSpPr>
            <a:spLocks noGrp="1"/>
          </p:cNvSpPr>
          <p:nvPr>
            <p:ph idx="1"/>
          </p:nvPr>
        </p:nvSpPr>
        <p:spPr>
          <a:xfrm>
            <a:off x="781878" y="1404730"/>
            <a:ext cx="11410122" cy="5453270"/>
          </a:xfrm>
        </p:spPr>
        <p:txBody>
          <a:bodyPr>
            <a:normAutofit fontScale="92500" lnSpcReduction="20000"/>
          </a:bodyPr>
          <a:lstStyle/>
          <a:p>
            <a:r>
              <a:rPr lang="en-US" b="1" dirty="0">
                <a:solidFill>
                  <a:srgbClr val="003300"/>
                </a:solidFill>
              </a:rPr>
              <a:t>The dominate feature of these cities is a central mosque with minarets</a:t>
            </a:r>
            <a:r>
              <a:rPr lang="en-US" b="1" dirty="0"/>
              <a:t>.</a:t>
            </a:r>
          </a:p>
          <a:p>
            <a:r>
              <a:rPr lang="en-US" b="1" dirty="0">
                <a:solidFill>
                  <a:srgbClr val="002060"/>
                </a:solidFill>
              </a:rPr>
              <a:t>The mosque is in the center of the city is usually surrounded by a complex of structures to the public, such as schools, soup kitchens for the poor</a:t>
            </a:r>
            <a:r>
              <a:rPr lang="en-US" b="1" dirty="0"/>
              <a:t>.</a:t>
            </a:r>
          </a:p>
          <a:p>
            <a:r>
              <a:rPr lang="en-US" b="1" dirty="0">
                <a:solidFill>
                  <a:srgbClr val="003300"/>
                </a:solidFill>
              </a:rPr>
              <a:t>As cities grew additional mosques were added in outlying neighborhoods</a:t>
            </a:r>
            <a:r>
              <a:rPr lang="en-US" b="1" dirty="0"/>
              <a:t>.</a:t>
            </a:r>
          </a:p>
          <a:p>
            <a:r>
              <a:rPr lang="en-US" b="1" dirty="0">
                <a:solidFill>
                  <a:srgbClr val="002060"/>
                </a:solidFill>
              </a:rPr>
              <a:t>Many cities were built with a defensive citadel (a fort designed to protect the city) with its areas for the palace, barracks for soldiers</a:t>
            </a:r>
          </a:p>
          <a:p>
            <a:r>
              <a:rPr lang="en-US" b="1" dirty="0">
                <a:solidFill>
                  <a:srgbClr val="003300"/>
                </a:solidFill>
              </a:rPr>
              <a:t>A major road runs from the gates to the center and along the roads of traditional outdoor markets of covered bazaars</a:t>
            </a:r>
            <a:r>
              <a:rPr lang="en-US" b="1" dirty="0"/>
              <a:t>.</a:t>
            </a:r>
          </a:p>
          <a:p>
            <a:r>
              <a:rPr lang="en-US" b="1" dirty="0">
                <a:solidFill>
                  <a:srgbClr val="003300"/>
                </a:solidFill>
              </a:rPr>
              <a:t>These features create shady areas, which might be cultural adaptions to the sun and heat of the Middle East. They also create privacy which suggests that they express an important value within Islam </a:t>
            </a:r>
          </a:p>
          <a:p>
            <a:r>
              <a:rPr lang="en-US" b="1" dirty="0">
                <a:solidFill>
                  <a:srgbClr val="002060"/>
                </a:solidFill>
              </a:rPr>
              <a:t>Residential neighborhoods often reflect the differences in ethnicity, tribe or branch of Islam. The organization and architecture found in the neighborhoods often have 3 features</a:t>
            </a:r>
          </a:p>
          <a:p>
            <a:pPr marL="0" indent="0">
              <a:buNone/>
            </a:pPr>
            <a:r>
              <a:rPr lang="en-US" b="1" dirty="0">
                <a:solidFill>
                  <a:srgbClr val="002060"/>
                </a:solidFill>
              </a:rPr>
              <a:t>                       1. streets and alleys are often twisting and dead end streets are common</a:t>
            </a:r>
          </a:p>
          <a:p>
            <a:pPr marL="0" indent="0">
              <a:buNone/>
            </a:pPr>
            <a:r>
              <a:rPr lang="en-US" b="1" dirty="0">
                <a:solidFill>
                  <a:srgbClr val="002060"/>
                </a:solidFill>
              </a:rPr>
              <a:t>                        2. Homes have central courtyards rather than yards in front or back</a:t>
            </a:r>
          </a:p>
          <a:p>
            <a:pPr marL="0" indent="0">
              <a:buNone/>
            </a:pPr>
            <a:r>
              <a:rPr lang="en-US" b="1" dirty="0">
                <a:solidFill>
                  <a:srgbClr val="002060"/>
                </a:solidFill>
              </a:rPr>
              <a:t>                        3. Window are small and located above eye level</a:t>
            </a:r>
          </a:p>
          <a:p>
            <a:r>
              <a:rPr lang="en-US" b="1" dirty="0" err="1">
                <a:solidFill>
                  <a:srgbClr val="003300"/>
                </a:solidFill>
              </a:rPr>
              <a:t>ltural</a:t>
            </a:r>
            <a:r>
              <a:rPr lang="en-US" b="1" dirty="0">
                <a:solidFill>
                  <a:srgbClr val="003300"/>
                </a:solidFill>
              </a:rPr>
              <a:t> adaptions to the sun and heat of the Middle East. They also create privacy which suggests that they express an important value within Islam </a:t>
            </a:r>
          </a:p>
          <a:p>
            <a:endParaRPr lang="en-US" dirty="0"/>
          </a:p>
        </p:txBody>
      </p:sp>
    </p:spTree>
    <p:extLst>
      <p:ext uri="{BB962C8B-B14F-4D97-AF65-F5344CB8AC3E}">
        <p14:creationId xmlns:p14="http://schemas.microsoft.com/office/powerpoint/2010/main" val="223381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8C9C-14A0-46DD-AB4D-713978254357}"/>
              </a:ext>
            </a:extLst>
          </p:cNvPr>
          <p:cNvSpPr>
            <a:spLocks noGrp="1"/>
          </p:cNvSpPr>
          <p:nvPr>
            <p:ph type="title"/>
          </p:nvPr>
        </p:nvSpPr>
        <p:spPr>
          <a:xfrm>
            <a:off x="781878" y="0"/>
            <a:ext cx="11410122" cy="1603513"/>
          </a:xfrm>
        </p:spPr>
        <p:txBody>
          <a:bodyPr>
            <a:normAutofit fontScale="90000"/>
          </a:bodyPr>
          <a:lstStyle/>
          <a:p>
            <a:r>
              <a:rPr lang="en-US" sz="3200" b="1" u="sng" dirty="0">
                <a:solidFill>
                  <a:srgbClr val="7030A0"/>
                </a:solidFill>
              </a:rPr>
              <a:t>Southeast Asian Cities</a:t>
            </a:r>
            <a:r>
              <a:rPr lang="en-US" sz="3200" dirty="0"/>
              <a:t>: follows the </a:t>
            </a:r>
            <a:r>
              <a:rPr lang="en-US" sz="3200" dirty="0" err="1"/>
              <a:t>MeGee</a:t>
            </a:r>
            <a:r>
              <a:rPr lang="en-US" sz="3200" dirty="0"/>
              <a:t> Model where the focus of the modern city is often a former colonial port zone. The export oriented zone shares commercial uses similar to the CBD in North American cities</a:t>
            </a:r>
          </a:p>
        </p:txBody>
      </p:sp>
      <p:sp>
        <p:nvSpPr>
          <p:cNvPr id="3" name="Content Placeholder 2">
            <a:extLst>
              <a:ext uri="{FF2B5EF4-FFF2-40B4-BE49-F238E27FC236}">
                <a16:creationId xmlns:a16="http://schemas.microsoft.com/office/drawing/2014/main" id="{C19C556E-05CC-4812-A21A-0142379AD84B}"/>
              </a:ext>
            </a:extLst>
          </p:cNvPr>
          <p:cNvSpPr>
            <a:spLocks noGrp="1"/>
          </p:cNvSpPr>
          <p:nvPr>
            <p:ph sz="half" idx="1"/>
          </p:nvPr>
        </p:nvSpPr>
        <p:spPr>
          <a:xfrm>
            <a:off x="857248" y="1663147"/>
            <a:ext cx="5667375" cy="5141844"/>
          </a:xfrm>
        </p:spPr>
        <p:txBody>
          <a:bodyPr>
            <a:normAutofit/>
          </a:bodyPr>
          <a:lstStyle/>
          <a:p>
            <a:r>
              <a:rPr lang="en-US" b="1" dirty="0">
                <a:solidFill>
                  <a:srgbClr val="7030A0"/>
                </a:solidFill>
              </a:rPr>
              <a:t>These cities might include a government zone dominated by foreign merchants and ambassadors.</a:t>
            </a:r>
          </a:p>
          <a:p>
            <a:r>
              <a:rPr lang="en-US" b="1" dirty="0">
                <a:solidFill>
                  <a:srgbClr val="7030A0"/>
                </a:solidFill>
              </a:rPr>
              <a:t>A belt of market gardening surrounds and supplies the city</a:t>
            </a:r>
          </a:p>
          <a:p>
            <a:r>
              <a:rPr lang="en-US" b="1" dirty="0">
                <a:solidFill>
                  <a:srgbClr val="7030A0"/>
                </a:solidFill>
              </a:rPr>
              <a:t>They have a history of Chinese immigration and commercial interest that dates back a few centuries. As a result many cities include a secondary commercial zone dominated by Chinese businesses.</a:t>
            </a:r>
          </a:p>
          <a:p>
            <a:r>
              <a:rPr lang="en-US" b="1" dirty="0">
                <a:solidFill>
                  <a:srgbClr val="7030A0"/>
                </a:solidFill>
              </a:rPr>
              <a:t>As the importance of industry in Southeast Asia has risen, industrial parks and regions of manufacturing have emerged on the peripheries of some cities</a:t>
            </a:r>
          </a:p>
          <a:p>
            <a:endParaRPr lang="en-US" dirty="0"/>
          </a:p>
        </p:txBody>
      </p:sp>
      <p:sp>
        <p:nvSpPr>
          <p:cNvPr id="4" name="Content Placeholder 3">
            <a:extLst>
              <a:ext uri="{FF2B5EF4-FFF2-40B4-BE49-F238E27FC236}">
                <a16:creationId xmlns:a16="http://schemas.microsoft.com/office/drawing/2014/main" id="{C6417EEA-694D-4926-BAFA-9D6069BC7DD2}"/>
              </a:ext>
            </a:extLst>
          </p:cNvPr>
          <p:cNvSpPr>
            <a:spLocks noGrp="1"/>
          </p:cNvSpPr>
          <p:nvPr>
            <p:ph sz="half" idx="2"/>
          </p:nvPr>
        </p:nvSpPr>
        <p:spPr>
          <a:xfrm>
            <a:off x="6525402" y="1603513"/>
            <a:ext cx="5666597" cy="5141844"/>
          </a:xfrm>
        </p:spPr>
        <p:txBody>
          <a:bodyPr>
            <a:normAutofit/>
          </a:bodyPr>
          <a:lstStyle/>
          <a:p>
            <a:r>
              <a:rPr lang="en-US" b="1" dirty="0">
                <a:solidFill>
                  <a:srgbClr val="002060"/>
                </a:solidFill>
              </a:rPr>
              <a:t>1. Tokyo-Yokohama, Japan </a:t>
            </a:r>
            <a:endParaRPr lang="en-US" dirty="0">
              <a:solidFill>
                <a:srgbClr val="002060"/>
              </a:solidFill>
            </a:endParaRPr>
          </a:p>
          <a:p>
            <a:r>
              <a:rPr lang="en-US" b="1" dirty="0">
                <a:solidFill>
                  <a:srgbClr val="002060"/>
                </a:solidFill>
              </a:rPr>
              <a:t>Urban area</a:t>
            </a:r>
            <a:r>
              <a:rPr lang="en-US" dirty="0">
                <a:solidFill>
                  <a:srgbClr val="002060"/>
                </a:solidFill>
              </a:rPr>
              <a:t>: 37.8 million people</a:t>
            </a:r>
            <a:br>
              <a:rPr lang="en-US" dirty="0">
                <a:solidFill>
                  <a:srgbClr val="002060"/>
                </a:solidFill>
              </a:rPr>
            </a:br>
            <a:r>
              <a:rPr lang="en-US" b="1" dirty="0">
                <a:solidFill>
                  <a:srgbClr val="002060"/>
                </a:solidFill>
              </a:rPr>
              <a:t>Population density</a:t>
            </a:r>
            <a:r>
              <a:rPr lang="en-US" dirty="0">
                <a:solidFill>
                  <a:srgbClr val="002060"/>
                </a:solidFill>
              </a:rPr>
              <a:t>: 4,400 people per square kilometer</a:t>
            </a:r>
          </a:p>
          <a:p>
            <a:r>
              <a:rPr lang="en-US" dirty="0">
                <a:solidFill>
                  <a:srgbClr val="002060"/>
                </a:solidFill>
              </a:rPr>
              <a:t>Greater Tokyo is the largest urban agglomeration in the world, swallowing up the neighboring cities of Yokohama, Kawasaki, and Chiba. Despite its size, Tokyo has very efficient public transportation, which accounts for almost 80% of all journeys.</a:t>
            </a:r>
          </a:p>
          <a:p>
            <a:r>
              <a:rPr lang="en-US" b="1" dirty="0">
                <a:solidFill>
                  <a:srgbClr val="002060"/>
                </a:solidFill>
              </a:rPr>
              <a:t>Urban Detail:</a:t>
            </a:r>
            <a:r>
              <a:rPr lang="en-US" dirty="0">
                <a:solidFill>
                  <a:srgbClr val="002060"/>
                </a:solidFill>
              </a:rPr>
              <a:t> Tokyo Bay has been gradually filled up to create more living space</a:t>
            </a:r>
            <a:endParaRPr lang="en-US" dirty="0"/>
          </a:p>
        </p:txBody>
      </p:sp>
    </p:spTree>
    <p:extLst>
      <p:ext uri="{BB962C8B-B14F-4D97-AF65-F5344CB8AC3E}">
        <p14:creationId xmlns:p14="http://schemas.microsoft.com/office/powerpoint/2010/main" val="3833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CC4D-A247-4087-A113-A8ED94CDA64B}"/>
              </a:ext>
            </a:extLst>
          </p:cNvPr>
          <p:cNvSpPr>
            <a:spLocks noGrp="1"/>
          </p:cNvSpPr>
          <p:nvPr>
            <p:ph type="title"/>
          </p:nvPr>
        </p:nvSpPr>
        <p:spPr>
          <a:xfrm>
            <a:off x="781878" y="0"/>
            <a:ext cx="11410122" cy="861391"/>
          </a:xfrm>
        </p:spPr>
        <p:txBody>
          <a:bodyPr/>
          <a:lstStyle/>
          <a:p>
            <a:r>
              <a:rPr lang="en-US" dirty="0"/>
              <a:t>             </a:t>
            </a:r>
            <a:r>
              <a:rPr lang="en-US" b="1" u="sng" dirty="0">
                <a:solidFill>
                  <a:srgbClr val="C00000"/>
                </a:solidFill>
              </a:rPr>
              <a:t>Urbanization in the Developing World</a:t>
            </a:r>
          </a:p>
        </p:txBody>
      </p:sp>
      <p:sp>
        <p:nvSpPr>
          <p:cNvPr id="3" name="Content Placeholder 2">
            <a:extLst>
              <a:ext uri="{FF2B5EF4-FFF2-40B4-BE49-F238E27FC236}">
                <a16:creationId xmlns:a16="http://schemas.microsoft.com/office/drawing/2014/main" id="{BC92D8B0-E9D7-422D-8382-E074D3520A26}"/>
              </a:ext>
            </a:extLst>
          </p:cNvPr>
          <p:cNvSpPr>
            <a:spLocks noGrp="1"/>
          </p:cNvSpPr>
          <p:nvPr>
            <p:ph idx="1"/>
          </p:nvPr>
        </p:nvSpPr>
        <p:spPr>
          <a:xfrm>
            <a:off x="781878" y="1007165"/>
            <a:ext cx="11410122" cy="5850835"/>
          </a:xfrm>
        </p:spPr>
        <p:txBody>
          <a:bodyPr>
            <a:normAutofit/>
          </a:bodyPr>
          <a:lstStyle/>
          <a:p>
            <a:r>
              <a:rPr lang="en-US" sz="2400" b="1" dirty="0"/>
              <a:t>Megacities were once found only at the centers of large empires or the most powerful countries, however in the past century a combination of high birth rates and rural to urban migration in less developed counties has made megacities more common in LDC’s</a:t>
            </a:r>
          </a:p>
          <a:p>
            <a:r>
              <a:rPr lang="en-US" sz="2400" b="1" dirty="0"/>
              <a:t>Of the 30 largest metropolitan areas in the world in 2015 about half were in semi-periphery or periphery countries</a:t>
            </a:r>
          </a:p>
          <a:p>
            <a:r>
              <a:rPr lang="en-US" sz="2400" b="1" dirty="0"/>
              <a:t>3 were in Africa: Cairo, Lagos, Kinshasa</a:t>
            </a:r>
          </a:p>
          <a:p>
            <a:r>
              <a:rPr lang="en-US" sz="2400" b="1" dirty="0"/>
              <a:t>5 were in South Asia: Mumbai, Delhi, Kolkata, Dhaka, Karachi</a:t>
            </a:r>
          </a:p>
          <a:p>
            <a:r>
              <a:rPr lang="en-US" sz="2400" b="1" dirty="0"/>
              <a:t>5 were in South America: Sao Paulo, Buenos Aires, Rio de Janeiro, Lima, Borgata </a:t>
            </a:r>
          </a:p>
          <a:p>
            <a:r>
              <a:rPr lang="en-US" sz="2400" b="1" dirty="0"/>
              <a:t>Megacities in relatively poor counties face the same challenges as megacities in wealthy  countries but without as many resources to respond.. Social problems between ethnic groups, joblessness, lack of infrastructure,, inadequate housing, and environmental problems such as pollution</a:t>
            </a:r>
          </a:p>
        </p:txBody>
      </p:sp>
    </p:spTree>
    <p:extLst>
      <p:ext uri="{BB962C8B-B14F-4D97-AF65-F5344CB8AC3E}">
        <p14:creationId xmlns:p14="http://schemas.microsoft.com/office/powerpoint/2010/main" val="18862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69F6-3213-4DC1-836A-5587B9C3AB27}"/>
              </a:ext>
            </a:extLst>
          </p:cNvPr>
          <p:cNvSpPr>
            <a:spLocks noGrp="1"/>
          </p:cNvSpPr>
          <p:nvPr>
            <p:ph type="title"/>
          </p:nvPr>
        </p:nvSpPr>
        <p:spPr>
          <a:xfrm>
            <a:off x="1371600" y="92766"/>
            <a:ext cx="10687878" cy="897834"/>
          </a:xfrm>
        </p:spPr>
        <p:txBody>
          <a:bodyPr/>
          <a:lstStyle/>
          <a:p>
            <a:r>
              <a:rPr lang="en-US" dirty="0"/>
              <a:t>                       </a:t>
            </a:r>
            <a:r>
              <a:rPr lang="en-US" b="1" u="sng" dirty="0">
                <a:solidFill>
                  <a:srgbClr val="C00000"/>
                </a:solidFill>
              </a:rPr>
              <a:t>Shock Cities</a:t>
            </a:r>
          </a:p>
        </p:txBody>
      </p:sp>
      <p:sp>
        <p:nvSpPr>
          <p:cNvPr id="3" name="Content Placeholder 2">
            <a:extLst>
              <a:ext uri="{FF2B5EF4-FFF2-40B4-BE49-F238E27FC236}">
                <a16:creationId xmlns:a16="http://schemas.microsoft.com/office/drawing/2014/main" id="{A309AD64-6691-4312-8684-94FFED613EBD}"/>
              </a:ext>
            </a:extLst>
          </p:cNvPr>
          <p:cNvSpPr>
            <a:spLocks noGrp="1"/>
          </p:cNvSpPr>
          <p:nvPr>
            <p:ph sz="half" idx="1"/>
          </p:nvPr>
        </p:nvSpPr>
        <p:spPr>
          <a:xfrm>
            <a:off x="768626" y="1086679"/>
            <a:ext cx="5632174" cy="5678556"/>
          </a:xfrm>
        </p:spPr>
        <p:txBody>
          <a:bodyPr>
            <a:normAutofit/>
          </a:bodyPr>
          <a:lstStyle/>
          <a:p>
            <a:r>
              <a:rPr lang="en-US" sz="2400" b="1" dirty="0"/>
              <a:t>Urban place experiencing infrastructural challenges related to massive and rapid urbanization.   </a:t>
            </a:r>
          </a:p>
          <a:p>
            <a:r>
              <a:rPr lang="en-US" sz="2400" b="1" dirty="0"/>
              <a:t>A </a:t>
            </a:r>
            <a:r>
              <a:rPr lang="en-US" sz="2400" b="1" u="sng" dirty="0">
                <a:solidFill>
                  <a:srgbClr val="C00000"/>
                </a:solidFill>
              </a:rPr>
              <a:t>shock city</a:t>
            </a:r>
            <a:r>
              <a:rPr lang="en-US" sz="2400" b="1" dirty="0"/>
              <a:t> is not able to withstand the rapid urbanization.</a:t>
            </a:r>
          </a:p>
          <a:p>
            <a:r>
              <a:rPr lang="en-US" sz="2400" b="1" dirty="0"/>
              <a:t>Examples in the 1900’s Manchester England and Chicago Ill.</a:t>
            </a:r>
          </a:p>
          <a:p>
            <a:r>
              <a:rPr lang="en-US" sz="2400" b="1" dirty="0"/>
              <a:t>Mumbai, India.  A city that is industrializing so fast that infrastructure just can't keep pace, creating a society with some of the richest </a:t>
            </a:r>
            <a:r>
              <a:rPr lang="en-US" sz="2400" b="1" i="1" dirty="0"/>
              <a:t>and</a:t>
            </a:r>
            <a:r>
              <a:rPr lang="en-US" sz="2400" b="1" dirty="0"/>
              <a:t> poorest people in the world.  </a:t>
            </a:r>
          </a:p>
        </p:txBody>
      </p:sp>
      <p:pic>
        <p:nvPicPr>
          <p:cNvPr id="6" name="Content Placeholder 5">
            <a:extLst>
              <a:ext uri="{FF2B5EF4-FFF2-40B4-BE49-F238E27FC236}">
                <a16:creationId xmlns:a16="http://schemas.microsoft.com/office/drawing/2014/main" id="{77998201-ED9E-4AC4-BDB2-8CC9C0E2B292}"/>
              </a:ext>
            </a:extLst>
          </p:cNvPr>
          <p:cNvPicPr>
            <a:picLocks noGrp="1" noChangeAspect="1"/>
          </p:cNvPicPr>
          <p:nvPr>
            <p:ph sz="half" idx="2"/>
          </p:nvPr>
        </p:nvPicPr>
        <p:blipFill>
          <a:blip r:embed="rId2"/>
          <a:stretch>
            <a:fillRect/>
          </a:stretch>
        </p:blipFill>
        <p:spPr>
          <a:xfrm>
            <a:off x="6524625" y="1086678"/>
            <a:ext cx="5534853" cy="5678556"/>
          </a:xfrm>
        </p:spPr>
      </p:pic>
    </p:spTree>
    <p:extLst>
      <p:ext uri="{BB962C8B-B14F-4D97-AF65-F5344CB8AC3E}">
        <p14:creationId xmlns:p14="http://schemas.microsoft.com/office/powerpoint/2010/main" val="40694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530B-97BF-465A-97C7-9EB4F3E284F2}"/>
              </a:ext>
            </a:extLst>
          </p:cNvPr>
          <p:cNvSpPr>
            <a:spLocks noGrp="1"/>
          </p:cNvSpPr>
          <p:nvPr>
            <p:ph type="title"/>
          </p:nvPr>
        </p:nvSpPr>
        <p:spPr>
          <a:xfrm>
            <a:off x="808383" y="0"/>
            <a:ext cx="11383617" cy="622852"/>
          </a:xfrm>
        </p:spPr>
        <p:txBody>
          <a:bodyPr>
            <a:normAutofit fontScale="90000"/>
          </a:bodyPr>
          <a:lstStyle/>
          <a:p>
            <a:r>
              <a:rPr lang="en-US" b="1" dirty="0"/>
              <a:t>                           </a:t>
            </a:r>
            <a:r>
              <a:rPr lang="en-US" b="1" u="sng" dirty="0">
                <a:solidFill>
                  <a:srgbClr val="C00000"/>
                </a:solidFill>
              </a:rPr>
              <a:t>Cities in History</a:t>
            </a:r>
            <a:endParaRPr lang="en-US" u="sng" dirty="0">
              <a:solidFill>
                <a:srgbClr val="C00000"/>
              </a:solidFill>
            </a:endParaRPr>
          </a:p>
        </p:txBody>
      </p:sp>
      <p:sp>
        <p:nvSpPr>
          <p:cNvPr id="3" name="Content Placeholder 2">
            <a:extLst>
              <a:ext uri="{FF2B5EF4-FFF2-40B4-BE49-F238E27FC236}">
                <a16:creationId xmlns:a16="http://schemas.microsoft.com/office/drawing/2014/main" id="{932EB548-2189-41E4-BEA9-D5CE9E72DCAF}"/>
              </a:ext>
            </a:extLst>
          </p:cNvPr>
          <p:cNvSpPr>
            <a:spLocks noGrp="1"/>
          </p:cNvSpPr>
          <p:nvPr>
            <p:ph idx="1"/>
          </p:nvPr>
        </p:nvSpPr>
        <p:spPr>
          <a:xfrm>
            <a:off x="715617" y="755373"/>
            <a:ext cx="11476383" cy="6102627"/>
          </a:xfrm>
        </p:spPr>
        <p:txBody>
          <a:bodyPr>
            <a:normAutofit fontScale="85000" lnSpcReduction="20000"/>
          </a:bodyPr>
          <a:lstStyle/>
          <a:p>
            <a:r>
              <a:rPr lang="en-US" b="1" u="sng" dirty="0">
                <a:solidFill>
                  <a:srgbClr val="003300"/>
                </a:solidFill>
              </a:rPr>
              <a:t>Preindustrial cities</a:t>
            </a:r>
            <a:r>
              <a:rPr lang="en-US" b="1" dirty="0">
                <a:solidFill>
                  <a:srgbClr val="003300"/>
                </a:solidFill>
              </a:rPr>
              <a:t> had rural areas (provided food and agriculture) around urban centers (economic functions).</a:t>
            </a:r>
          </a:p>
          <a:p>
            <a:r>
              <a:rPr lang="en-US" b="1" dirty="0">
                <a:solidFill>
                  <a:srgbClr val="003300"/>
                </a:solidFill>
              </a:rPr>
              <a:t>After the Neolithic Revolution humans began to grow crops and domesticate animals , ) ancient settlements that were the most successful were  city-states. </a:t>
            </a:r>
          </a:p>
          <a:p>
            <a:pPr lvl="1"/>
            <a:r>
              <a:rPr lang="en-US" b="1" i="0" dirty="0">
                <a:solidFill>
                  <a:srgbClr val="FF3300"/>
                </a:solidFill>
              </a:rPr>
              <a:t>City states </a:t>
            </a:r>
            <a:r>
              <a:rPr lang="en-US" b="1" i="0" dirty="0">
                <a:solidFill>
                  <a:srgbClr val="003300"/>
                </a:solidFill>
              </a:rPr>
              <a:t>consisted of an urban center (the city) and its surrounding territory and agriculture villages. Each had its own political system and functioned independently from other city states. The population  in the surrounding villages and territory received services and protection from  urban center. </a:t>
            </a:r>
          </a:p>
          <a:p>
            <a:pPr lvl="1"/>
            <a:r>
              <a:rPr lang="en-US" b="1" i="0" dirty="0">
                <a:solidFill>
                  <a:srgbClr val="003300"/>
                </a:solidFill>
              </a:rPr>
              <a:t>Early city states emerged in several locations around the globe in urban hearths, generally associated with river valleys:                                                                            </a:t>
            </a:r>
          </a:p>
          <a:p>
            <a:pPr lvl="1"/>
            <a:r>
              <a:rPr lang="en-US" b="1" i="0" dirty="0">
                <a:solidFill>
                  <a:srgbClr val="003300"/>
                </a:solidFill>
              </a:rPr>
              <a:t>Ancient cities in Greece and Rome used the city-state model (market area surrounded by land to farm and live</a:t>
            </a:r>
          </a:p>
          <a:p>
            <a:pPr lvl="1"/>
            <a:r>
              <a:rPr lang="en-US" b="1" i="0" dirty="0">
                <a:solidFill>
                  <a:srgbClr val="003300"/>
                </a:solidFill>
              </a:rPr>
              <a:t>After the fall of the Roman Empire in the 5</a:t>
            </a:r>
            <a:r>
              <a:rPr lang="en-US" b="1" i="0" baseline="30000" dirty="0">
                <a:solidFill>
                  <a:srgbClr val="003300"/>
                </a:solidFill>
              </a:rPr>
              <a:t>th</a:t>
            </a:r>
            <a:r>
              <a:rPr lang="en-US" b="1" i="0" dirty="0">
                <a:solidFill>
                  <a:srgbClr val="003300"/>
                </a:solidFill>
              </a:rPr>
              <a:t> century these cities faded</a:t>
            </a:r>
          </a:p>
          <a:p>
            <a:r>
              <a:rPr lang="en-US" b="1" u="sng" dirty="0">
                <a:solidFill>
                  <a:srgbClr val="C00000"/>
                </a:solidFill>
              </a:rPr>
              <a:t>Feudal cities (Medieval cities</a:t>
            </a:r>
            <a:r>
              <a:rPr lang="en-US" b="1" u="sng" dirty="0">
                <a:solidFill>
                  <a:srgbClr val="002060"/>
                </a:solidFill>
              </a:rPr>
              <a:t>)</a:t>
            </a:r>
            <a:r>
              <a:rPr lang="en-US" b="1" dirty="0">
                <a:solidFill>
                  <a:srgbClr val="002060"/>
                </a:solidFill>
              </a:rPr>
              <a:t> emerged during the Dark Ages 6</a:t>
            </a:r>
            <a:r>
              <a:rPr lang="en-US" b="1" baseline="30000" dirty="0">
                <a:solidFill>
                  <a:srgbClr val="002060"/>
                </a:solidFill>
              </a:rPr>
              <a:t>th</a:t>
            </a:r>
            <a:r>
              <a:rPr lang="en-US" b="1" dirty="0">
                <a:solidFill>
                  <a:srgbClr val="002060"/>
                </a:solidFill>
              </a:rPr>
              <a:t> -13</a:t>
            </a:r>
            <a:r>
              <a:rPr lang="en-US" b="1" baseline="30000" dirty="0">
                <a:solidFill>
                  <a:srgbClr val="002060"/>
                </a:solidFill>
              </a:rPr>
              <a:t>th</a:t>
            </a:r>
            <a:r>
              <a:rPr lang="en-US" b="1" dirty="0">
                <a:solidFill>
                  <a:srgbClr val="002060"/>
                </a:solidFill>
              </a:rPr>
              <a:t> centuries (Middle Ages or Medieval) in Europe and were based around wealthy people exchanging land for the labor of the poor</a:t>
            </a:r>
            <a:r>
              <a:rPr lang="en-US" dirty="0">
                <a:solidFill>
                  <a:srgbClr val="333399"/>
                </a:solidFill>
              </a:rPr>
              <a:t>, </a:t>
            </a:r>
            <a:r>
              <a:rPr lang="en-US" b="1" dirty="0">
                <a:solidFill>
                  <a:srgbClr val="C00000"/>
                </a:solidFill>
              </a:rPr>
              <a:t>Many European cities characterized by narrow winding streets and an ornate church </a:t>
            </a:r>
          </a:p>
          <a:p>
            <a:r>
              <a:rPr lang="en-US" b="1" dirty="0">
                <a:solidFill>
                  <a:srgbClr val="660066"/>
                </a:solidFill>
              </a:rPr>
              <a:t>With the Age of Exploration in the 15</a:t>
            </a:r>
            <a:r>
              <a:rPr lang="en-US" b="1" baseline="30000" dirty="0">
                <a:solidFill>
                  <a:srgbClr val="660066"/>
                </a:solidFill>
              </a:rPr>
              <a:t>th</a:t>
            </a:r>
            <a:r>
              <a:rPr lang="en-US" b="1" dirty="0">
                <a:solidFill>
                  <a:srgbClr val="660066"/>
                </a:solidFill>
              </a:rPr>
              <a:t> - 17</a:t>
            </a:r>
            <a:r>
              <a:rPr lang="en-US" b="1" baseline="30000" dirty="0">
                <a:solidFill>
                  <a:srgbClr val="660066"/>
                </a:solidFill>
              </a:rPr>
              <a:t>th</a:t>
            </a:r>
            <a:r>
              <a:rPr lang="en-US" b="1" dirty="0">
                <a:solidFill>
                  <a:srgbClr val="660066"/>
                </a:solidFill>
              </a:rPr>
              <a:t> centuries and mercantilism (European powers claiming status by taking raw materials from their colonies) new </a:t>
            </a:r>
            <a:r>
              <a:rPr lang="en-US" b="1" u="sng" dirty="0">
                <a:solidFill>
                  <a:srgbClr val="C00000"/>
                </a:solidFill>
              </a:rPr>
              <a:t>colonial cities</a:t>
            </a:r>
            <a:r>
              <a:rPr lang="en-US" b="1" dirty="0">
                <a:solidFill>
                  <a:srgbClr val="660066"/>
                </a:solidFill>
              </a:rPr>
              <a:t> were created as copies of the original European cities, </a:t>
            </a:r>
            <a:r>
              <a:rPr lang="en-US" b="1" i="0" dirty="0">
                <a:solidFill>
                  <a:srgbClr val="660066"/>
                </a:solidFill>
              </a:rPr>
              <a:t>Wide boulevards and classical architecture</a:t>
            </a:r>
          </a:p>
          <a:p>
            <a:r>
              <a:rPr lang="en-US" b="1" dirty="0">
                <a:solidFill>
                  <a:srgbClr val="0070C0"/>
                </a:solidFill>
              </a:rPr>
              <a:t>By the beginning of the 16</a:t>
            </a:r>
            <a:r>
              <a:rPr lang="en-US" b="1" baseline="30000" dirty="0">
                <a:solidFill>
                  <a:srgbClr val="0070C0"/>
                </a:solidFill>
              </a:rPr>
              <a:t>th</a:t>
            </a:r>
            <a:r>
              <a:rPr lang="en-US" b="1" dirty="0">
                <a:solidFill>
                  <a:srgbClr val="0070C0"/>
                </a:solidFill>
              </a:rPr>
              <a:t> century cities in the world existed in a crescent shape "urban banana"</a:t>
            </a:r>
          </a:p>
          <a:p>
            <a:pPr lvl="1"/>
            <a:r>
              <a:rPr lang="en-US" b="1" i="0" dirty="0">
                <a:solidFill>
                  <a:srgbClr val="0070C0"/>
                </a:solidFill>
              </a:rPr>
              <a:t>London, Paris, Constantinople, Venice, Cairo, Nanking, </a:t>
            </a:r>
            <a:r>
              <a:rPr lang="en-US" b="1" i="0" dirty="0" err="1">
                <a:solidFill>
                  <a:srgbClr val="0070C0"/>
                </a:solidFill>
              </a:rPr>
              <a:t>Hanchow</a:t>
            </a:r>
            <a:r>
              <a:rPr lang="en-US" b="1" i="0" dirty="0">
                <a:solidFill>
                  <a:srgbClr val="0070C0"/>
                </a:solidFill>
              </a:rPr>
              <a:t> and Osaka</a:t>
            </a:r>
          </a:p>
          <a:p>
            <a:r>
              <a:rPr lang="en-US" b="1" dirty="0">
                <a:solidFill>
                  <a:srgbClr val="0070C0"/>
                </a:solidFill>
              </a:rPr>
              <a:t>These cites had both favorable </a:t>
            </a:r>
            <a:r>
              <a:rPr lang="en-US" b="1" u="sng" dirty="0">
                <a:solidFill>
                  <a:srgbClr val="FF0000"/>
                </a:solidFill>
              </a:rPr>
              <a:t>site</a:t>
            </a:r>
            <a:r>
              <a:rPr lang="en-US" b="1" dirty="0">
                <a:solidFill>
                  <a:srgbClr val="0070C0"/>
                </a:solidFill>
              </a:rPr>
              <a:t> (arable land, resources, layout) and </a:t>
            </a:r>
            <a:r>
              <a:rPr lang="en-US" b="1" u="sng" dirty="0">
                <a:solidFill>
                  <a:srgbClr val="FF0000"/>
                </a:solidFill>
              </a:rPr>
              <a:t>situation</a:t>
            </a:r>
            <a:r>
              <a:rPr lang="en-US" b="1" dirty="0">
                <a:solidFill>
                  <a:srgbClr val="0070C0"/>
                </a:solidFill>
              </a:rPr>
              <a:t> factors (proximity to trade routes)</a:t>
            </a:r>
          </a:p>
          <a:p>
            <a:r>
              <a:rPr lang="en-US" b="1" dirty="0">
                <a:solidFill>
                  <a:srgbClr val="FF3300"/>
                </a:solidFill>
              </a:rPr>
              <a:t>Many early cities had shops, markets, home and offices mixed together in urban space, but by the medieval period certain jobs were located together (builders, artists, etc.)</a:t>
            </a:r>
          </a:p>
          <a:p>
            <a:pPr lvl="1"/>
            <a:r>
              <a:rPr lang="en-US" b="1" i="0" dirty="0">
                <a:solidFill>
                  <a:srgbClr val="FF3300"/>
                </a:solidFill>
              </a:rPr>
              <a:t>There was always economic segregation with the wealthiest living in the city center</a:t>
            </a:r>
          </a:p>
          <a:p>
            <a:endParaRPr lang="en-US" dirty="0"/>
          </a:p>
        </p:txBody>
      </p:sp>
    </p:spTree>
    <p:extLst>
      <p:ext uri="{BB962C8B-B14F-4D97-AF65-F5344CB8AC3E}">
        <p14:creationId xmlns:p14="http://schemas.microsoft.com/office/powerpoint/2010/main" val="1339478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6211-2B54-475B-B758-7AB06F0C8CFC}"/>
              </a:ext>
            </a:extLst>
          </p:cNvPr>
          <p:cNvSpPr>
            <a:spLocks noGrp="1"/>
          </p:cNvSpPr>
          <p:nvPr>
            <p:ph type="title"/>
          </p:nvPr>
        </p:nvSpPr>
        <p:spPr>
          <a:xfrm>
            <a:off x="1371600" y="92766"/>
            <a:ext cx="9601200" cy="477078"/>
          </a:xfrm>
        </p:spPr>
        <p:txBody>
          <a:bodyPr>
            <a:normAutofit fontScale="90000"/>
          </a:bodyPr>
          <a:lstStyle/>
          <a:p>
            <a:endParaRPr lang="en-US" dirty="0"/>
          </a:p>
        </p:txBody>
      </p:sp>
      <p:pic>
        <p:nvPicPr>
          <p:cNvPr id="6" name="Content Placeholder 5">
            <a:extLst>
              <a:ext uri="{FF2B5EF4-FFF2-40B4-BE49-F238E27FC236}">
                <a16:creationId xmlns:a16="http://schemas.microsoft.com/office/drawing/2014/main" id="{CD29EF0D-53CD-4B18-B06B-6EA3E0C683FE}"/>
              </a:ext>
            </a:extLst>
          </p:cNvPr>
          <p:cNvPicPr>
            <a:picLocks noGrp="1" noChangeAspect="1"/>
          </p:cNvPicPr>
          <p:nvPr>
            <p:ph sz="half" idx="1"/>
          </p:nvPr>
        </p:nvPicPr>
        <p:blipFill>
          <a:blip r:embed="rId2"/>
          <a:stretch>
            <a:fillRect/>
          </a:stretch>
        </p:blipFill>
        <p:spPr>
          <a:xfrm>
            <a:off x="742122" y="212036"/>
            <a:ext cx="5499652" cy="6553198"/>
          </a:xfrm>
        </p:spPr>
      </p:pic>
      <p:pic>
        <p:nvPicPr>
          <p:cNvPr id="8" name="Content Placeholder 7">
            <a:extLst>
              <a:ext uri="{FF2B5EF4-FFF2-40B4-BE49-F238E27FC236}">
                <a16:creationId xmlns:a16="http://schemas.microsoft.com/office/drawing/2014/main" id="{C6F2AD50-DD73-4D56-B206-02365B63C415}"/>
              </a:ext>
            </a:extLst>
          </p:cNvPr>
          <p:cNvPicPr>
            <a:picLocks noGrp="1" noChangeAspect="1"/>
          </p:cNvPicPr>
          <p:nvPr>
            <p:ph sz="half" idx="2"/>
          </p:nvPr>
        </p:nvPicPr>
        <p:blipFill>
          <a:blip r:embed="rId3"/>
          <a:stretch>
            <a:fillRect/>
          </a:stretch>
        </p:blipFill>
        <p:spPr>
          <a:xfrm>
            <a:off x="6241775" y="212036"/>
            <a:ext cx="5950226" cy="6553198"/>
          </a:xfrm>
        </p:spPr>
      </p:pic>
    </p:spTree>
    <p:extLst>
      <p:ext uri="{BB962C8B-B14F-4D97-AF65-F5344CB8AC3E}">
        <p14:creationId xmlns:p14="http://schemas.microsoft.com/office/powerpoint/2010/main" val="251812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0B75-A2FF-4FF2-972A-C529E5BEBECD}"/>
              </a:ext>
            </a:extLst>
          </p:cNvPr>
          <p:cNvSpPr>
            <a:spLocks noGrp="1"/>
          </p:cNvSpPr>
          <p:nvPr>
            <p:ph type="title"/>
          </p:nvPr>
        </p:nvSpPr>
        <p:spPr>
          <a:xfrm>
            <a:off x="728871" y="0"/>
            <a:ext cx="11463130" cy="1298713"/>
          </a:xfrm>
        </p:spPr>
        <p:txBody>
          <a:bodyPr>
            <a:normAutofit fontScale="90000"/>
          </a:bodyPr>
          <a:lstStyle/>
          <a:p>
            <a:r>
              <a:rPr lang="en-US" sz="2400" b="1" dirty="0">
                <a:solidFill>
                  <a:srgbClr val="C00000"/>
                </a:solidFill>
              </a:rPr>
              <a:t>Geographers are interested in the global distribution of urban settlements. Having a high percentage of people living in urban areas  living in urban areas is a distinctive feature for MDC’s. They are also interested in where people and activities are distributed within urban spaces</a:t>
            </a:r>
          </a:p>
        </p:txBody>
      </p:sp>
      <p:sp>
        <p:nvSpPr>
          <p:cNvPr id="3" name="Content Placeholder 2">
            <a:extLst>
              <a:ext uri="{FF2B5EF4-FFF2-40B4-BE49-F238E27FC236}">
                <a16:creationId xmlns:a16="http://schemas.microsoft.com/office/drawing/2014/main" id="{5704C53D-16AB-4DF7-836B-4339D3756287}"/>
              </a:ext>
            </a:extLst>
          </p:cNvPr>
          <p:cNvSpPr>
            <a:spLocks noGrp="1"/>
          </p:cNvSpPr>
          <p:nvPr>
            <p:ph sz="half" idx="1"/>
          </p:nvPr>
        </p:nvSpPr>
        <p:spPr>
          <a:xfrm>
            <a:off x="848139" y="1603513"/>
            <a:ext cx="5247861" cy="5254487"/>
          </a:xfrm>
        </p:spPr>
        <p:txBody>
          <a:bodyPr/>
          <a:lstStyle/>
          <a:p>
            <a:r>
              <a:rPr lang="en-US" b="1" u="sng" dirty="0">
                <a:solidFill>
                  <a:srgbClr val="002060"/>
                </a:solidFill>
              </a:rPr>
              <a:t>What is a settlement?</a:t>
            </a:r>
          </a:p>
          <a:p>
            <a:r>
              <a:rPr lang="en-US" b="1" dirty="0">
                <a:solidFill>
                  <a:srgbClr val="002060"/>
                </a:solidFill>
              </a:rPr>
              <a:t>It is a permanent collection of buildings where people reside, work, and obtain services.</a:t>
            </a:r>
          </a:p>
          <a:p>
            <a:r>
              <a:rPr lang="en-US" b="1" dirty="0">
                <a:solidFill>
                  <a:srgbClr val="002060"/>
                </a:solidFill>
              </a:rPr>
              <a:t>They occupy a very small percentage of Earths surface, under 1% but are home to nearly all humans </a:t>
            </a:r>
          </a:p>
        </p:txBody>
      </p:sp>
      <p:sp>
        <p:nvSpPr>
          <p:cNvPr id="4" name="Content Placeholder 3">
            <a:extLst>
              <a:ext uri="{FF2B5EF4-FFF2-40B4-BE49-F238E27FC236}">
                <a16:creationId xmlns:a16="http://schemas.microsoft.com/office/drawing/2014/main" id="{1C6211CD-3296-40C8-A1DD-A9222D5D675D}"/>
              </a:ext>
            </a:extLst>
          </p:cNvPr>
          <p:cNvSpPr>
            <a:spLocks noGrp="1"/>
          </p:cNvSpPr>
          <p:nvPr>
            <p:ph sz="half" idx="2"/>
          </p:nvPr>
        </p:nvSpPr>
        <p:spPr>
          <a:xfrm>
            <a:off x="6525402" y="1298713"/>
            <a:ext cx="5666597" cy="5559287"/>
          </a:xfrm>
        </p:spPr>
        <p:txBody>
          <a:bodyPr/>
          <a:lstStyle/>
          <a:p>
            <a:r>
              <a:rPr lang="en-US" b="1" u="sng" dirty="0">
                <a:solidFill>
                  <a:srgbClr val="003300"/>
                </a:solidFill>
              </a:rPr>
              <a:t>Urbanization</a:t>
            </a:r>
            <a:r>
              <a:rPr lang="en-US" b="1" dirty="0">
                <a:solidFill>
                  <a:srgbClr val="003300"/>
                </a:solidFill>
              </a:rPr>
              <a:t>: is the process by which a population of cities grows.</a:t>
            </a:r>
          </a:p>
          <a:p>
            <a:r>
              <a:rPr lang="en-US" b="1" u="sng" dirty="0">
                <a:solidFill>
                  <a:srgbClr val="003300"/>
                </a:solidFill>
              </a:rPr>
              <a:t>It has two dimensions</a:t>
            </a:r>
          </a:p>
          <a:p>
            <a:pPr marL="0" indent="0">
              <a:buNone/>
            </a:pPr>
            <a:r>
              <a:rPr lang="en-US" b="1" dirty="0">
                <a:solidFill>
                  <a:srgbClr val="003300"/>
                </a:solidFill>
              </a:rPr>
              <a:t>        1. an increase in the number of people living   </a:t>
            </a:r>
          </a:p>
          <a:p>
            <a:pPr marL="0" indent="0">
              <a:buNone/>
            </a:pPr>
            <a:r>
              <a:rPr lang="en-US" b="1" dirty="0">
                <a:solidFill>
                  <a:srgbClr val="003300"/>
                </a:solidFill>
              </a:rPr>
              <a:t>             in cities</a:t>
            </a:r>
          </a:p>
          <a:p>
            <a:pPr marL="0" indent="0">
              <a:buNone/>
            </a:pPr>
            <a:r>
              <a:rPr lang="en-US" b="1" dirty="0">
                <a:solidFill>
                  <a:srgbClr val="003300"/>
                </a:solidFill>
              </a:rPr>
              <a:t>         2. increase in the percentage of people living    </a:t>
            </a:r>
          </a:p>
          <a:p>
            <a:pPr marL="0" indent="0">
              <a:buNone/>
            </a:pPr>
            <a:r>
              <a:rPr lang="en-US" b="1" dirty="0">
                <a:solidFill>
                  <a:srgbClr val="003300"/>
                </a:solidFill>
              </a:rPr>
              <a:t>                in cities</a:t>
            </a:r>
            <a:r>
              <a:rPr lang="en-US" b="1" dirty="0"/>
              <a:t>.</a:t>
            </a:r>
          </a:p>
        </p:txBody>
      </p:sp>
    </p:spTree>
    <p:extLst>
      <p:ext uri="{BB962C8B-B14F-4D97-AF65-F5344CB8AC3E}">
        <p14:creationId xmlns:p14="http://schemas.microsoft.com/office/powerpoint/2010/main" val="134824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39CC-6E40-4632-976E-99F53C1E01C1}"/>
              </a:ext>
            </a:extLst>
          </p:cNvPr>
          <p:cNvSpPr>
            <a:spLocks noGrp="1"/>
          </p:cNvSpPr>
          <p:nvPr>
            <p:ph type="title"/>
          </p:nvPr>
        </p:nvSpPr>
        <p:spPr>
          <a:xfrm>
            <a:off x="742122" y="1"/>
            <a:ext cx="11449878" cy="1232452"/>
          </a:xfrm>
        </p:spPr>
        <p:txBody>
          <a:bodyPr>
            <a:normAutofit fontScale="90000"/>
          </a:bodyPr>
          <a:lstStyle/>
          <a:p>
            <a:r>
              <a:rPr lang="en-US" b="1" i="1" u="sng" dirty="0">
                <a:solidFill>
                  <a:srgbClr val="660033"/>
                </a:solidFill>
              </a:rPr>
              <a:t>Urban Hierarchy</a:t>
            </a:r>
            <a:r>
              <a:rPr lang="en-US" dirty="0">
                <a:solidFill>
                  <a:srgbClr val="660033"/>
                </a:solidFill>
              </a:rPr>
              <a:t>: ranking of settlements according to their size and economic functions.</a:t>
            </a:r>
          </a:p>
        </p:txBody>
      </p:sp>
      <p:pic>
        <p:nvPicPr>
          <p:cNvPr id="6" name="Content Placeholder 5">
            <a:extLst>
              <a:ext uri="{FF2B5EF4-FFF2-40B4-BE49-F238E27FC236}">
                <a16:creationId xmlns:a16="http://schemas.microsoft.com/office/drawing/2014/main" id="{72146BDB-9F53-4C7B-A038-504C4EEE2BC3}"/>
              </a:ext>
            </a:extLst>
          </p:cNvPr>
          <p:cNvPicPr>
            <a:picLocks noGrp="1" noChangeAspect="1"/>
          </p:cNvPicPr>
          <p:nvPr>
            <p:ph sz="half" idx="1"/>
          </p:nvPr>
        </p:nvPicPr>
        <p:blipFill>
          <a:blip r:embed="rId2"/>
          <a:stretch>
            <a:fillRect/>
          </a:stretch>
        </p:blipFill>
        <p:spPr>
          <a:xfrm>
            <a:off x="742122" y="1232453"/>
            <a:ext cx="5353878" cy="5625546"/>
          </a:xfrm>
        </p:spPr>
      </p:pic>
      <p:pic>
        <p:nvPicPr>
          <p:cNvPr id="8" name="Content Placeholder 7">
            <a:extLst>
              <a:ext uri="{FF2B5EF4-FFF2-40B4-BE49-F238E27FC236}">
                <a16:creationId xmlns:a16="http://schemas.microsoft.com/office/drawing/2014/main" id="{3FEE899D-70D6-4B03-831D-4DA00ED31F1C}"/>
              </a:ext>
            </a:extLst>
          </p:cNvPr>
          <p:cNvPicPr>
            <a:picLocks noGrp="1" noChangeAspect="1"/>
          </p:cNvPicPr>
          <p:nvPr>
            <p:ph sz="half" idx="2"/>
          </p:nvPr>
        </p:nvPicPr>
        <p:blipFill>
          <a:blip r:embed="rId3"/>
          <a:stretch>
            <a:fillRect/>
          </a:stretch>
        </p:blipFill>
        <p:spPr>
          <a:xfrm>
            <a:off x="6241775" y="1232453"/>
            <a:ext cx="5950226" cy="5625545"/>
          </a:xfrm>
        </p:spPr>
      </p:pic>
    </p:spTree>
    <p:extLst>
      <p:ext uri="{BB962C8B-B14F-4D97-AF65-F5344CB8AC3E}">
        <p14:creationId xmlns:p14="http://schemas.microsoft.com/office/powerpoint/2010/main" val="74390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2675-4B1A-4414-ABF7-AF5956086F82}"/>
              </a:ext>
            </a:extLst>
          </p:cNvPr>
          <p:cNvSpPr>
            <a:spLocks noGrp="1"/>
          </p:cNvSpPr>
          <p:nvPr>
            <p:ph type="title"/>
          </p:nvPr>
        </p:nvSpPr>
        <p:spPr>
          <a:xfrm>
            <a:off x="887896" y="106018"/>
            <a:ext cx="11145078" cy="715618"/>
          </a:xfrm>
        </p:spPr>
        <p:txBody>
          <a:bodyPr/>
          <a:lstStyle/>
          <a:p>
            <a:r>
              <a:rPr lang="en-US" dirty="0"/>
              <a:t>                          </a:t>
            </a:r>
            <a:r>
              <a:rPr lang="en-US" b="1" u="sng" dirty="0">
                <a:solidFill>
                  <a:srgbClr val="0070C0"/>
                </a:solidFill>
              </a:rPr>
              <a:t>Settlement Sizes </a:t>
            </a:r>
          </a:p>
        </p:txBody>
      </p:sp>
      <p:pic>
        <p:nvPicPr>
          <p:cNvPr id="5" name="Content Placeholder 4">
            <a:extLst>
              <a:ext uri="{FF2B5EF4-FFF2-40B4-BE49-F238E27FC236}">
                <a16:creationId xmlns:a16="http://schemas.microsoft.com/office/drawing/2014/main" id="{B2C233FC-E49B-4D6B-B0B0-31AE8BC13A2A}"/>
              </a:ext>
            </a:extLst>
          </p:cNvPr>
          <p:cNvPicPr>
            <a:picLocks noGrp="1" noChangeAspect="1"/>
          </p:cNvPicPr>
          <p:nvPr>
            <p:ph idx="1"/>
          </p:nvPr>
        </p:nvPicPr>
        <p:blipFill>
          <a:blip r:embed="rId2"/>
          <a:stretch>
            <a:fillRect/>
          </a:stretch>
        </p:blipFill>
        <p:spPr>
          <a:xfrm>
            <a:off x="715617" y="821636"/>
            <a:ext cx="11396869" cy="5930347"/>
          </a:xfrm>
        </p:spPr>
      </p:pic>
    </p:spTree>
    <p:extLst>
      <p:ext uri="{BB962C8B-B14F-4D97-AF65-F5344CB8AC3E}">
        <p14:creationId xmlns:p14="http://schemas.microsoft.com/office/powerpoint/2010/main" val="312408000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1485</TotalTime>
  <Words>4363</Words>
  <Application>Microsoft Office PowerPoint</Application>
  <PresentationFormat>Widescreen</PresentationFormat>
  <Paragraphs>192</Paragraphs>
  <Slides>46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Franklin Gothic Book</vt:lpstr>
      <vt:lpstr>Crop</vt:lpstr>
      <vt:lpstr>PowerPoint Presentation</vt:lpstr>
      <vt:lpstr>          Urbanization by the Numbers</vt:lpstr>
      <vt:lpstr>             Top 10 Cities (by population)</vt:lpstr>
      <vt:lpstr>                5Hearths of Urbanization</vt:lpstr>
      <vt:lpstr>                           Cities in History</vt:lpstr>
      <vt:lpstr>PowerPoint Presentation</vt:lpstr>
      <vt:lpstr>Geographers are interested in the global distribution of urban settlements. Having a high percentage of people living in urban areas  living in urban areas is a distinctive feature for MDC’s. They are also interested in where people and activities are distributed within urban spaces</vt:lpstr>
      <vt:lpstr>Urban Hierarchy: ranking of settlements according to their size and economic functions.</vt:lpstr>
      <vt:lpstr>                          Settlement Sizes </vt:lpstr>
      <vt:lpstr>PowerPoint Presentation</vt:lpstr>
      <vt:lpstr>Increasing Parentage of People in Cities</vt:lpstr>
      <vt:lpstr>                Centers for Services</vt:lpstr>
      <vt:lpstr>              Intro to Services and Settlements</vt:lpstr>
      <vt:lpstr>Defining Cities: a place in which there is a relative concentration of people. Cities are places where people come together to build a nucleated or clustered, settlement</vt:lpstr>
      <vt:lpstr>Central Place Theory (Walter Christaller 1933) was developed to explain the distribution of cities of different sizes across a region. Central Place is a location where people go to receive goods and services.</vt:lpstr>
      <vt:lpstr>Central Place Theory: 14 min   https://www.youtube.com/watch?v=59K1pcw-oJk  </vt:lpstr>
      <vt:lpstr>               Central Place Theory</vt:lpstr>
      <vt:lpstr>Rank Size Distribution: in many countries, ranking settlements from largest to smallest (population)  produces a regular pattern.</vt:lpstr>
      <vt:lpstr>Primate City Rule, the largest settlement has more than twice as many people and the second ranking settlement. The larges city is called the Primate City</vt:lpstr>
      <vt:lpstr>                   Rank – Size Distribution </vt:lpstr>
      <vt:lpstr>Gravity Model: States that larger places attract people, ideas, and goods more strongly than smaller places. Also , places closer together have a greater attraction</vt:lpstr>
      <vt:lpstr>                     Metropolitan Area</vt:lpstr>
      <vt:lpstr>PowerPoint Presentation</vt:lpstr>
      <vt:lpstr>Central Business District (CBD) is compact but contains a large percentage of the public, business and consumer services. Services are attracted to the CBD because of its accessibility. CBD is one of the oldest districts in a city, usually at or near the original site of the settlement, often situated along a body of water, for transportation. CBD’s are often too high for uses other than commerce </vt:lpstr>
      <vt:lpstr>Competition for Space in CBD’s: A CBD’s accessibility produces extreme competition for the limited available land, as a result land values are very high. As a result the CBD has a 3 dimensional character with more space used below and above ground level that elsewhere in urban areas </vt:lpstr>
      <vt:lpstr>Vertical Features of the CBD: the CBD makes more intensive use of space below and above ground</vt:lpstr>
      <vt:lpstr>Vertical Features of the CBD</vt:lpstr>
      <vt:lpstr>               Models of North American Cities </vt:lpstr>
      <vt:lpstr>Concentric Zone created in 1923 by F.W. Burgess, a city grows outward from a central area in a series of concentric rings. The first ring surrounding the CBD is a zone of transition that includes industrial uses mixed with poorer quality housing. Manufacturing there can take advantage of proximity to the city center, workers and affordable land. Housing in this zone often consist of older subdivided homes that result in high density. Three additional rings, all residential, as distance from the CBD increased the zone of working class housing followed  by a right of higher quality housing and finally a one of large homes and lots in suburban areas on the edge of the city. With greater distance from the CBD land became more plentiful and affordable, residences became larger and higher quality</vt:lpstr>
      <vt:lpstr>PowerPoint Presentation</vt:lpstr>
      <vt:lpstr>Sector Model, developed in 1939 by Homer Hoyt stating a city develops in a series of sectors. Certain areas of the  city are more attractive for various activities, Hoyt described how different types of land use and housing were all located near the CBD early in the city’s history. Each grew outward as the city expanded, creating wedges, or sectors of land use, rather than rings. The model places the sectors for the low-income, lower quality housing next to these industrial and transportation zones, and it places high income residences extending in a wedge  away from these zones along wide tree lined boulevards or on higher ground</vt:lpstr>
      <vt:lpstr>                          Hoyt Sector Model</vt:lpstr>
      <vt:lpstr>Geographers Chauncy Harris and Edward Ullman developed the Multiple-Nuclei Model by studying changes in cities in the 1940’s. This model suggested that functional zonation occurred around multiple centers, or nodes. The characteristics of each node either attracted or repelled certain types of activities The result was a city that consisted of a patchwork of land uses each with its own center, or nucleus</vt:lpstr>
      <vt:lpstr>                    Multiple Nuclei Model</vt:lpstr>
      <vt:lpstr>Urban Realm The spatial components of the modern metropolis, where each realm is a separate economic, social, and political entity that is linked together to form the larger metropolitan framework</vt:lpstr>
      <vt:lpstr>Urbanization and cities, early history of cities, vocab hamlet, town city, concentric, sector, global cities  great over view 14 min: https://www.youtube.com/watch?v=RrEUwOyGuZI </vt:lpstr>
      <vt:lpstr>                       World Regional Models</vt:lpstr>
      <vt:lpstr>Latin American Cities. The Griffen-Ford Model is often used to describe Latin American Cities. It places a two part CBD at the center of the city; A traditional market center adjacent to a modern high rise center</vt:lpstr>
      <vt:lpstr>                  Latin American City</vt:lpstr>
      <vt:lpstr>European Cities: Many of todays cities in Europe are descendants of medieval and pre industrial cities, City walls, once build for protection also restrained growth. These cities grew slowly for centuries with little planning.. The result is a dense mix of commercial and residential land use with narrow winding streets. Distinct land use zones are hard to find in core areas. Later urban renovations produced elegant wide boulevards with high quality housing and shops.</vt:lpstr>
      <vt:lpstr>African Cities: large cities were rate in most of Africa until Europeans colonized the continent but in recent decades urban areas began to grow rapidly. These cities include several identifiable regions</vt:lpstr>
      <vt:lpstr>               Colonial impact on LDC’s</vt:lpstr>
      <vt:lpstr>Middle Eastern and Islamic Cities: Cities shaped by the spread of Islam are common in the Middle East, North Africa, parts of Spain and East Africa and a few locations in Southeast Asia</vt:lpstr>
      <vt:lpstr>Southeast Asian Cities: follows the MeGee Model where the focus of the modern city is often a former colonial port zone. The export oriented zone shares commercial uses similar to the CBD in North American cities</vt:lpstr>
      <vt:lpstr>             Urbanization in the Developing World</vt:lpstr>
      <vt:lpstr>                       Shock Cities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cp:lastModifiedBy>
  <cp:revision>111</cp:revision>
  <dcterms:created xsi:type="dcterms:W3CDTF">2017-12-15T01:02:37Z</dcterms:created>
  <dcterms:modified xsi:type="dcterms:W3CDTF">2018-01-05T23:38:26Z</dcterms:modified>
</cp:coreProperties>
</file>