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9" r:id="rId5"/>
    <p:sldId id="256" r:id="rId6"/>
    <p:sldId id="263" r:id="rId7"/>
    <p:sldId id="264" r:id="rId8"/>
    <p:sldId id="265" r:id="rId9"/>
    <p:sldId id="268" r:id="rId10"/>
    <p:sldId id="267" r:id="rId11"/>
    <p:sldId id="270" r:id="rId12"/>
    <p:sldId id="258" r:id="rId13"/>
    <p:sldId id="260" r:id="rId14"/>
    <p:sldId id="269" r:id="rId15"/>
    <p:sldId id="266"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410232-33D9-4797-9E02-CB7C6B5C2B9B}"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360021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10232-33D9-4797-9E02-CB7C6B5C2B9B}"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176016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10232-33D9-4797-9E02-CB7C6B5C2B9B}"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315986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10232-33D9-4797-9E02-CB7C6B5C2B9B}"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288053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410232-33D9-4797-9E02-CB7C6B5C2B9B}"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427735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410232-33D9-4797-9E02-CB7C6B5C2B9B}"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97528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410232-33D9-4797-9E02-CB7C6B5C2B9B}"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124795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410232-33D9-4797-9E02-CB7C6B5C2B9B}"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146449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10232-33D9-4797-9E02-CB7C6B5C2B9B}"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287962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410232-33D9-4797-9E02-CB7C6B5C2B9B}"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282293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410232-33D9-4797-9E02-CB7C6B5C2B9B}"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8B0F5-A270-4204-9416-7EDAB993FDCA}" type="slidenum">
              <a:rPr lang="en-US" smtClean="0"/>
              <a:t>‹#›</a:t>
            </a:fld>
            <a:endParaRPr lang="en-US"/>
          </a:p>
        </p:txBody>
      </p:sp>
    </p:spTree>
    <p:extLst>
      <p:ext uri="{BB962C8B-B14F-4D97-AF65-F5344CB8AC3E}">
        <p14:creationId xmlns:p14="http://schemas.microsoft.com/office/powerpoint/2010/main" val="122354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10232-33D9-4797-9E02-CB7C6B5C2B9B}" type="datetimeFigureOut">
              <a:rPr lang="en-US" smtClean="0"/>
              <a:t>4/17/2020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8B0F5-A270-4204-9416-7EDAB993FDCA}" type="slidenum">
              <a:rPr lang="en-US" smtClean="0"/>
              <a:t>‹#›</a:t>
            </a:fld>
            <a:endParaRPr lang="en-US"/>
          </a:p>
        </p:txBody>
      </p:sp>
    </p:spTree>
    <p:extLst>
      <p:ext uri="{BB962C8B-B14F-4D97-AF65-F5344CB8AC3E}">
        <p14:creationId xmlns:p14="http://schemas.microsoft.com/office/powerpoint/2010/main" val="140790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10"/>
            <a:ext cx="10515600" cy="1325563"/>
          </a:xfrm>
        </p:spPr>
        <p:txBody>
          <a:bodyPr/>
          <a:lstStyle/>
          <a:p>
            <a:r>
              <a:rPr lang="en-US" dirty="0"/>
              <a:t>UPDATED info from College Board</a:t>
            </a:r>
          </a:p>
        </p:txBody>
      </p:sp>
      <p:sp>
        <p:nvSpPr>
          <p:cNvPr id="3" name="Content Placeholder 2"/>
          <p:cNvSpPr>
            <a:spLocks noGrp="1"/>
          </p:cNvSpPr>
          <p:nvPr>
            <p:ph idx="1"/>
          </p:nvPr>
        </p:nvSpPr>
        <p:spPr>
          <a:xfrm>
            <a:off x="556846" y="1347322"/>
            <a:ext cx="10515600" cy="5510677"/>
          </a:xfrm>
        </p:spPr>
        <p:txBody>
          <a:bodyPr>
            <a:normAutofit/>
          </a:bodyPr>
          <a:lstStyle/>
          <a:p>
            <a:r>
              <a:rPr lang="en-US" dirty="0" err="1"/>
              <a:t>APHuG</a:t>
            </a:r>
            <a:r>
              <a:rPr lang="en-US" dirty="0"/>
              <a:t> Exam – Tuesday, May 12 – 4:00 pm</a:t>
            </a:r>
          </a:p>
          <a:p>
            <a:r>
              <a:rPr lang="en-US" dirty="0"/>
              <a:t>Students should have responded to their 4/13 College Board email AND RESPONDED!</a:t>
            </a:r>
          </a:p>
          <a:p>
            <a:r>
              <a:rPr lang="en-US" dirty="0"/>
              <a:t>Teachers will be receiving info. this week on students that have not </a:t>
            </a:r>
            <a:br>
              <a:rPr lang="en-US" dirty="0"/>
            </a:br>
            <a:r>
              <a:rPr lang="en-US" dirty="0"/>
              <a:t>responded so that Teacher can contact specific students so they can </a:t>
            </a:r>
            <a:br>
              <a:rPr lang="en-US" dirty="0"/>
            </a:br>
            <a:r>
              <a:rPr lang="en-US" dirty="0"/>
              <a:t>contact College Board.</a:t>
            </a:r>
          </a:p>
          <a:p>
            <a:r>
              <a:rPr lang="en-US" dirty="0"/>
              <a:t>EXAM will NOT be given in “my </a:t>
            </a:r>
            <a:r>
              <a:rPr lang="en-US" dirty="0" err="1"/>
              <a:t>ap</a:t>
            </a:r>
            <a:r>
              <a:rPr lang="en-US" dirty="0"/>
              <a:t> college board link” …</a:t>
            </a:r>
          </a:p>
          <a:p>
            <a:r>
              <a:rPr lang="en-US" dirty="0"/>
              <a:t>Students will receive a separate email link prior to the exam.</a:t>
            </a:r>
          </a:p>
          <a:p>
            <a:r>
              <a:rPr lang="en-US" dirty="0"/>
              <a:t>Each student will have a separate email link that will be secured/monitored by College Board during exam-testing.</a:t>
            </a:r>
          </a:p>
          <a:p>
            <a:endParaRPr lang="en-US" dirty="0"/>
          </a:p>
          <a:p>
            <a:endParaRPr lang="en-US" dirty="0"/>
          </a:p>
          <a:p>
            <a:endParaRPr lang="en-US" dirty="0"/>
          </a:p>
        </p:txBody>
      </p:sp>
    </p:spTree>
    <p:extLst>
      <p:ext uri="{BB962C8B-B14F-4D97-AF65-F5344CB8AC3E}">
        <p14:creationId xmlns:p14="http://schemas.microsoft.com/office/powerpoint/2010/main" val="418965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1016" y="3735338"/>
            <a:ext cx="6600825" cy="2847975"/>
          </a:xfrm>
          <a:prstGeom prst="rect">
            <a:avLst/>
          </a:prstGeom>
        </p:spPr>
      </p:pic>
      <p:pic>
        <p:nvPicPr>
          <p:cNvPr id="7" name="Picture 6"/>
          <p:cNvPicPr>
            <a:picLocks noChangeAspect="1"/>
          </p:cNvPicPr>
          <p:nvPr/>
        </p:nvPicPr>
        <p:blipFill>
          <a:blip r:embed="rId3"/>
          <a:stretch>
            <a:fillRect/>
          </a:stretch>
        </p:blipFill>
        <p:spPr>
          <a:xfrm>
            <a:off x="103629" y="140380"/>
            <a:ext cx="6137736" cy="3376176"/>
          </a:xfrm>
          <a:prstGeom prst="rect">
            <a:avLst/>
          </a:prstGeom>
        </p:spPr>
      </p:pic>
      <p:sp>
        <p:nvSpPr>
          <p:cNvPr id="8" name="TextBox 7"/>
          <p:cNvSpPr txBox="1"/>
          <p:nvPr/>
        </p:nvSpPr>
        <p:spPr>
          <a:xfrm>
            <a:off x="7610622" y="661182"/>
            <a:ext cx="502061" cy="369332"/>
          </a:xfrm>
          <a:prstGeom prst="rect">
            <a:avLst/>
          </a:prstGeom>
          <a:noFill/>
        </p:spPr>
        <p:txBody>
          <a:bodyPr wrap="none" rtlCol="0">
            <a:spAutoFit/>
          </a:bodyPr>
          <a:lstStyle/>
          <a:p>
            <a:r>
              <a:rPr lang="en-US" dirty="0"/>
              <a:t>      </a:t>
            </a:r>
          </a:p>
        </p:txBody>
      </p:sp>
      <p:pic>
        <p:nvPicPr>
          <p:cNvPr id="9" name="Picture 8"/>
          <p:cNvPicPr>
            <a:picLocks noChangeAspect="1"/>
          </p:cNvPicPr>
          <p:nvPr/>
        </p:nvPicPr>
        <p:blipFill rotWithShape="1">
          <a:blip r:embed="rId4"/>
          <a:srcRect t="38442"/>
          <a:stretch/>
        </p:blipFill>
        <p:spPr>
          <a:xfrm>
            <a:off x="6788574" y="3708170"/>
            <a:ext cx="5224189" cy="2527134"/>
          </a:xfrm>
          <a:prstGeom prst="rect">
            <a:avLst/>
          </a:prstGeom>
        </p:spPr>
      </p:pic>
      <p:sp>
        <p:nvSpPr>
          <p:cNvPr id="11" name="Rectangle 10"/>
          <p:cNvSpPr/>
          <p:nvPr/>
        </p:nvSpPr>
        <p:spPr>
          <a:xfrm>
            <a:off x="9068245" y="-66326"/>
            <a:ext cx="2957926"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C000"/>
                </a:solidFill>
                <a:effectLst>
                  <a:outerShdw dist="38100" dir="2700000" algn="bl" rotWithShape="0">
                    <a:schemeClr val="accent5"/>
                  </a:outerShdw>
                </a:effectLst>
              </a:rPr>
              <a:t>PRACTICE</a:t>
            </a:r>
          </a:p>
        </p:txBody>
      </p:sp>
      <p:sp>
        <p:nvSpPr>
          <p:cNvPr id="12" name="TextBox 11"/>
          <p:cNvSpPr txBox="1"/>
          <p:nvPr/>
        </p:nvSpPr>
        <p:spPr>
          <a:xfrm>
            <a:off x="6967811" y="845848"/>
            <a:ext cx="4781309" cy="2677656"/>
          </a:xfrm>
          <a:prstGeom prst="rect">
            <a:avLst/>
          </a:prstGeom>
          <a:solidFill>
            <a:schemeClr val="bg1"/>
          </a:solidFill>
          <a:ln w="57150">
            <a:solidFill>
              <a:schemeClr val="tx1"/>
            </a:solidFill>
          </a:ln>
        </p:spPr>
        <p:txBody>
          <a:bodyPr wrap="none" rtlCol="0">
            <a:spAutoFit/>
          </a:bodyPr>
          <a:lstStyle/>
          <a:p>
            <a:r>
              <a:rPr lang="en-US" sz="2400" dirty="0"/>
              <a:t>You are frustrated.  </a:t>
            </a:r>
            <a:br>
              <a:rPr lang="en-US" sz="2400" dirty="0"/>
            </a:br>
            <a:r>
              <a:rPr lang="en-US" sz="2400" dirty="0"/>
              <a:t>Explain what made you frustrated.</a:t>
            </a:r>
            <a:br>
              <a:rPr lang="en-US" sz="2400" dirty="0"/>
            </a:br>
            <a:r>
              <a:rPr lang="en-US" sz="2400" dirty="0"/>
              <a:t>Describe the level of frustration that </a:t>
            </a:r>
            <a:br>
              <a:rPr lang="en-US" sz="2400" dirty="0"/>
            </a:br>
            <a:r>
              <a:rPr lang="en-US" sz="2400" dirty="0"/>
              <a:t>you have. </a:t>
            </a:r>
            <a:br>
              <a:rPr lang="en-US" sz="2400" dirty="0"/>
            </a:br>
            <a:r>
              <a:rPr lang="en-US" sz="2400" dirty="0"/>
              <a:t>Compare your level of frustration </a:t>
            </a:r>
            <a:br>
              <a:rPr lang="en-US" sz="2400" dirty="0"/>
            </a:br>
            <a:r>
              <a:rPr lang="en-US" sz="2400" dirty="0"/>
              <a:t>at a different time and place in </a:t>
            </a:r>
          </a:p>
          <a:p>
            <a:r>
              <a:rPr lang="en-US" sz="2400" dirty="0"/>
              <a:t>your life. </a:t>
            </a:r>
          </a:p>
        </p:txBody>
      </p:sp>
    </p:spTree>
    <p:extLst>
      <p:ext uri="{BB962C8B-B14F-4D97-AF65-F5344CB8AC3E}">
        <p14:creationId xmlns:p14="http://schemas.microsoft.com/office/powerpoint/2010/main" val="235396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5043" y="327953"/>
            <a:ext cx="8293197" cy="2732624"/>
          </a:xfrm>
          <a:prstGeom prst="rect">
            <a:avLst/>
          </a:prstGeom>
        </p:spPr>
      </p:pic>
      <p:cxnSp>
        <p:nvCxnSpPr>
          <p:cNvPr id="6" name="Straight Connector 5"/>
          <p:cNvCxnSpPr/>
          <p:nvPr/>
        </p:nvCxnSpPr>
        <p:spPr>
          <a:xfrm>
            <a:off x="6668086" y="1280160"/>
            <a:ext cx="1195754" cy="59084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a:xfrm>
            <a:off x="6769525" y="928636"/>
            <a:ext cx="1551515" cy="523220"/>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rgbClr val="FF0000"/>
                </a:solidFill>
                <a:effectLst/>
              </a:rPr>
              <a:t>outdated</a:t>
            </a:r>
          </a:p>
        </p:txBody>
      </p:sp>
      <p:pic>
        <p:nvPicPr>
          <p:cNvPr id="8" name="Picture 7"/>
          <p:cNvPicPr>
            <a:picLocks noChangeAspect="1"/>
          </p:cNvPicPr>
          <p:nvPr/>
        </p:nvPicPr>
        <p:blipFill>
          <a:blip r:embed="rId3"/>
          <a:stretch>
            <a:fillRect/>
          </a:stretch>
        </p:blipFill>
        <p:spPr>
          <a:xfrm>
            <a:off x="485043" y="2964038"/>
            <a:ext cx="7835997" cy="3686317"/>
          </a:xfrm>
          <a:prstGeom prst="rect">
            <a:avLst/>
          </a:prstGeom>
        </p:spPr>
      </p:pic>
      <p:cxnSp>
        <p:nvCxnSpPr>
          <p:cNvPr id="9" name="Straight Connector 8"/>
          <p:cNvCxnSpPr/>
          <p:nvPr/>
        </p:nvCxnSpPr>
        <p:spPr>
          <a:xfrm>
            <a:off x="4147624" y="3359834"/>
            <a:ext cx="1195754" cy="59084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8243321" y="3156706"/>
            <a:ext cx="3133101" cy="954107"/>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rgbClr val="FF0000"/>
                </a:solidFill>
              </a:rPr>
              <a:t>Those who eat </a:t>
            </a:r>
          </a:p>
          <a:p>
            <a:pPr algn="ctr"/>
            <a:r>
              <a:rPr lang="en-US" sz="2800" b="1" dirty="0">
                <a:ln w="22225">
                  <a:solidFill>
                    <a:schemeClr val="accent2"/>
                  </a:solidFill>
                  <a:prstDash val="solid"/>
                </a:ln>
                <a:solidFill>
                  <a:srgbClr val="FF0000"/>
                </a:solidFill>
              </a:rPr>
              <a:t>locally grown goods</a:t>
            </a:r>
            <a:endParaRPr lang="en-US" sz="28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89054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23889" y="0"/>
            <a:ext cx="11732455" cy="1325563"/>
          </a:xfrm>
        </p:spPr>
        <p:txBody>
          <a:bodyPr>
            <a:normAutofit/>
          </a:bodyPr>
          <a:lstStyle/>
          <a:p>
            <a:r>
              <a:rPr lang="en-US" sz="3600" b="1" dirty="0"/>
              <a:t>REVIEW:  Q&amp;A</a:t>
            </a:r>
            <a:br>
              <a:rPr lang="en-US" sz="3600" b="1" dirty="0"/>
            </a:br>
            <a:r>
              <a:rPr lang="en-US" sz="3600" b="1" dirty="0"/>
              <a:t>ON EXAM DAY … don’t wait till 2:00 PM to log on …</a:t>
            </a:r>
          </a:p>
        </p:txBody>
      </p:sp>
      <p:sp>
        <p:nvSpPr>
          <p:cNvPr id="3" name="Content Placeholder 2"/>
          <p:cNvSpPr>
            <a:spLocks noGrp="1"/>
          </p:cNvSpPr>
          <p:nvPr>
            <p:ph idx="1"/>
          </p:nvPr>
        </p:nvSpPr>
        <p:spPr/>
        <p:txBody>
          <a:bodyPr>
            <a:normAutofit lnSpcReduction="10000"/>
          </a:bodyPr>
          <a:lstStyle/>
          <a:p>
            <a:r>
              <a:rPr lang="en-US" dirty="0"/>
              <a:t>Students need to log onto the LINK 30 minutes prior to taking the exam</a:t>
            </a:r>
          </a:p>
          <a:p>
            <a:r>
              <a:rPr lang="en-US" dirty="0"/>
              <a:t>Specific information, questions, pre-exam opening activities will need</a:t>
            </a:r>
            <a:br>
              <a:rPr lang="en-US" dirty="0"/>
            </a:br>
            <a:r>
              <a:rPr lang="en-US" dirty="0"/>
              <a:t>to be filled out prior to the student starting the exam</a:t>
            </a:r>
          </a:p>
          <a:p>
            <a:r>
              <a:rPr lang="en-US" dirty="0"/>
              <a:t>If you happen to be sick or there are unforeseen circumstances and you cannot take the exam OR you have computer glitches during your May 12 exam, you can make it up </a:t>
            </a:r>
          </a:p>
          <a:p>
            <a:r>
              <a:rPr lang="en-US" dirty="0"/>
              <a:t>MAKE UP DATE is Monday, June 1 at 2:00 pm – </a:t>
            </a:r>
            <a:br>
              <a:rPr lang="en-US" dirty="0"/>
            </a:br>
            <a:r>
              <a:rPr lang="en-US" dirty="0"/>
              <a:t>there is NO OTHER MAKE-UP DATE for the exam.  </a:t>
            </a:r>
          </a:p>
          <a:p>
            <a:r>
              <a:rPr lang="en-US" dirty="0"/>
              <a:t>June 1 EXAM WILL BE A DIFFERENT EXAM than the May 12 Exam.  </a:t>
            </a:r>
          </a:p>
        </p:txBody>
      </p:sp>
    </p:spTree>
    <p:extLst>
      <p:ext uri="{BB962C8B-B14F-4D97-AF65-F5344CB8AC3E}">
        <p14:creationId xmlns:p14="http://schemas.microsoft.com/office/powerpoint/2010/main" val="279586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2619" y="3094892"/>
            <a:ext cx="5273776" cy="3607263"/>
          </a:xfrm>
          <a:prstGeom prst="rect">
            <a:avLst/>
          </a:prstGeom>
        </p:spPr>
      </p:pic>
      <p:pic>
        <p:nvPicPr>
          <p:cNvPr id="7" name="Picture 6"/>
          <p:cNvPicPr>
            <a:picLocks noChangeAspect="1"/>
          </p:cNvPicPr>
          <p:nvPr/>
        </p:nvPicPr>
        <p:blipFill rotWithShape="1">
          <a:blip r:embed="rId3"/>
          <a:srcRect t="28409"/>
          <a:stretch/>
        </p:blipFill>
        <p:spPr>
          <a:xfrm>
            <a:off x="3946500" y="0"/>
            <a:ext cx="6943725" cy="3580007"/>
          </a:xfrm>
          <a:prstGeom prst="rect">
            <a:avLst/>
          </a:prstGeom>
        </p:spPr>
      </p:pic>
    </p:spTree>
    <p:extLst>
      <p:ext uri="{BB962C8B-B14F-4D97-AF65-F5344CB8AC3E}">
        <p14:creationId xmlns:p14="http://schemas.microsoft.com/office/powerpoint/2010/main" val="61593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35050" y="225088"/>
            <a:ext cx="9578535" cy="6302326"/>
          </a:xfrm>
          <a:prstGeom prst="rect">
            <a:avLst/>
          </a:prstGeom>
        </p:spPr>
      </p:pic>
    </p:spTree>
    <p:extLst>
      <p:ext uri="{BB962C8B-B14F-4D97-AF65-F5344CB8AC3E}">
        <p14:creationId xmlns:p14="http://schemas.microsoft.com/office/powerpoint/2010/main" val="144360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09560" y="140676"/>
            <a:ext cx="5824423" cy="6048089"/>
          </a:xfrm>
          <a:prstGeom prst="rect">
            <a:avLst/>
          </a:prstGeom>
        </p:spPr>
      </p:pic>
      <p:pic>
        <p:nvPicPr>
          <p:cNvPr id="6" name="Picture 5"/>
          <p:cNvPicPr>
            <a:picLocks noChangeAspect="1"/>
          </p:cNvPicPr>
          <p:nvPr/>
        </p:nvPicPr>
        <p:blipFill>
          <a:blip r:embed="rId3"/>
          <a:stretch>
            <a:fillRect/>
          </a:stretch>
        </p:blipFill>
        <p:spPr>
          <a:xfrm>
            <a:off x="389615" y="484703"/>
            <a:ext cx="4857531" cy="2559619"/>
          </a:xfrm>
          <a:prstGeom prst="rect">
            <a:avLst/>
          </a:prstGeom>
        </p:spPr>
      </p:pic>
      <p:pic>
        <p:nvPicPr>
          <p:cNvPr id="7" name="Picture 6"/>
          <p:cNvPicPr>
            <a:picLocks noChangeAspect="1"/>
          </p:cNvPicPr>
          <p:nvPr/>
        </p:nvPicPr>
        <p:blipFill>
          <a:blip r:embed="rId4"/>
          <a:stretch>
            <a:fillRect/>
          </a:stretch>
        </p:blipFill>
        <p:spPr>
          <a:xfrm>
            <a:off x="389615" y="3206406"/>
            <a:ext cx="4913508" cy="2849837"/>
          </a:xfrm>
          <a:prstGeom prst="rect">
            <a:avLst/>
          </a:prstGeom>
        </p:spPr>
      </p:pic>
    </p:spTree>
    <p:extLst>
      <p:ext uri="{BB962C8B-B14F-4D97-AF65-F5344CB8AC3E}">
        <p14:creationId xmlns:p14="http://schemas.microsoft.com/office/powerpoint/2010/main" val="413285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163" y="291538"/>
            <a:ext cx="8846359" cy="3095625"/>
          </a:xfrm>
          <a:prstGeom prst="rect">
            <a:avLst/>
          </a:prstGeom>
        </p:spPr>
      </p:pic>
      <p:pic>
        <p:nvPicPr>
          <p:cNvPr id="5" name="Picture 4"/>
          <p:cNvPicPr>
            <a:picLocks noChangeAspect="1"/>
          </p:cNvPicPr>
          <p:nvPr/>
        </p:nvPicPr>
        <p:blipFill>
          <a:blip r:embed="rId3"/>
          <a:stretch>
            <a:fillRect/>
          </a:stretch>
        </p:blipFill>
        <p:spPr>
          <a:xfrm>
            <a:off x="4420405" y="3853302"/>
            <a:ext cx="7515225" cy="2752725"/>
          </a:xfrm>
          <a:prstGeom prst="rect">
            <a:avLst/>
          </a:prstGeom>
        </p:spPr>
      </p:pic>
    </p:spTree>
    <p:extLst>
      <p:ext uri="{BB962C8B-B14F-4D97-AF65-F5344CB8AC3E}">
        <p14:creationId xmlns:p14="http://schemas.microsoft.com/office/powerpoint/2010/main" val="278926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6640" y="196849"/>
            <a:ext cx="5785338" cy="3461971"/>
          </a:xfrm>
          <a:prstGeom prst="rect">
            <a:avLst/>
          </a:prstGeom>
        </p:spPr>
      </p:pic>
      <p:pic>
        <p:nvPicPr>
          <p:cNvPr id="5" name="Picture 4"/>
          <p:cNvPicPr>
            <a:picLocks noChangeAspect="1"/>
          </p:cNvPicPr>
          <p:nvPr/>
        </p:nvPicPr>
        <p:blipFill rotWithShape="1">
          <a:blip r:embed="rId3"/>
          <a:srcRect t="37252" b="16697"/>
          <a:stretch/>
        </p:blipFill>
        <p:spPr>
          <a:xfrm>
            <a:off x="6527254" y="196849"/>
            <a:ext cx="4969852" cy="1322462"/>
          </a:xfrm>
          <a:prstGeom prst="rect">
            <a:avLst/>
          </a:prstGeom>
        </p:spPr>
      </p:pic>
      <p:pic>
        <p:nvPicPr>
          <p:cNvPr id="6" name="Picture 5"/>
          <p:cNvPicPr>
            <a:picLocks noChangeAspect="1"/>
          </p:cNvPicPr>
          <p:nvPr/>
        </p:nvPicPr>
        <p:blipFill>
          <a:blip r:embed="rId4"/>
          <a:stretch>
            <a:fillRect/>
          </a:stretch>
        </p:blipFill>
        <p:spPr>
          <a:xfrm>
            <a:off x="6358441" y="1538655"/>
            <a:ext cx="5680404" cy="3747282"/>
          </a:xfrm>
          <a:prstGeom prst="rect">
            <a:avLst/>
          </a:prstGeom>
        </p:spPr>
      </p:pic>
      <p:pic>
        <p:nvPicPr>
          <p:cNvPr id="7" name="Picture 6"/>
          <p:cNvPicPr>
            <a:picLocks noChangeAspect="1"/>
          </p:cNvPicPr>
          <p:nvPr/>
        </p:nvPicPr>
        <p:blipFill rotWithShape="1">
          <a:blip r:embed="rId3"/>
          <a:srcRect b="49605"/>
          <a:stretch/>
        </p:blipFill>
        <p:spPr>
          <a:xfrm>
            <a:off x="386639" y="3811195"/>
            <a:ext cx="5801099" cy="2231795"/>
          </a:xfrm>
          <a:prstGeom prst="rect">
            <a:avLst/>
          </a:prstGeom>
        </p:spPr>
      </p:pic>
    </p:spTree>
    <p:extLst>
      <p:ext uri="{BB962C8B-B14F-4D97-AF65-F5344CB8AC3E}">
        <p14:creationId xmlns:p14="http://schemas.microsoft.com/office/powerpoint/2010/main" val="292011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048" y="314544"/>
            <a:ext cx="6547928" cy="3933899"/>
          </a:xfrm>
          <a:prstGeom prst="rect">
            <a:avLst/>
          </a:prstGeom>
        </p:spPr>
      </p:pic>
      <p:pic>
        <p:nvPicPr>
          <p:cNvPr id="5" name="Picture 4"/>
          <p:cNvPicPr>
            <a:picLocks noChangeAspect="1"/>
          </p:cNvPicPr>
          <p:nvPr/>
        </p:nvPicPr>
        <p:blipFill>
          <a:blip r:embed="rId3"/>
          <a:stretch>
            <a:fillRect/>
          </a:stretch>
        </p:blipFill>
        <p:spPr>
          <a:xfrm>
            <a:off x="235048" y="3896751"/>
            <a:ext cx="5569233" cy="2736606"/>
          </a:xfrm>
          <a:prstGeom prst="rect">
            <a:avLst/>
          </a:prstGeom>
        </p:spPr>
      </p:pic>
      <p:pic>
        <p:nvPicPr>
          <p:cNvPr id="6" name="Picture 5"/>
          <p:cNvPicPr>
            <a:picLocks noChangeAspect="1"/>
          </p:cNvPicPr>
          <p:nvPr/>
        </p:nvPicPr>
        <p:blipFill>
          <a:blip r:embed="rId4"/>
          <a:stretch>
            <a:fillRect/>
          </a:stretch>
        </p:blipFill>
        <p:spPr>
          <a:xfrm>
            <a:off x="7598422" y="117597"/>
            <a:ext cx="4389780" cy="3176895"/>
          </a:xfrm>
          <a:prstGeom prst="rect">
            <a:avLst/>
          </a:prstGeom>
        </p:spPr>
      </p:pic>
      <p:pic>
        <p:nvPicPr>
          <p:cNvPr id="7" name="Picture 6"/>
          <p:cNvPicPr>
            <a:picLocks noChangeAspect="1"/>
          </p:cNvPicPr>
          <p:nvPr/>
        </p:nvPicPr>
        <p:blipFill>
          <a:blip r:embed="rId5"/>
          <a:stretch>
            <a:fillRect/>
          </a:stretch>
        </p:blipFill>
        <p:spPr>
          <a:xfrm>
            <a:off x="7452690" y="3420219"/>
            <a:ext cx="4535512" cy="3213138"/>
          </a:xfrm>
          <a:prstGeom prst="rect">
            <a:avLst/>
          </a:prstGeom>
        </p:spPr>
      </p:pic>
    </p:spTree>
    <p:extLst>
      <p:ext uri="{BB962C8B-B14F-4D97-AF65-F5344CB8AC3E}">
        <p14:creationId xmlns:p14="http://schemas.microsoft.com/office/powerpoint/2010/main" val="425901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21639" y="316288"/>
            <a:ext cx="3151162" cy="3215435"/>
          </a:xfrm>
          <a:prstGeom prst="rect">
            <a:avLst/>
          </a:prstGeom>
        </p:spPr>
      </p:pic>
    </p:spTree>
    <p:extLst>
      <p:ext uri="{BB962C8B-B14F-4D97-AF65-F5344CB8AC3E}">
        <p14:creationId xmlns:p14="http://schemas.microsoft.com/office/powerpoint/2010/main" val="108884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6262"/>
          <a:stretch/>
        </p:blipFill>
        <p:spPr>
          <a:xfrm>
            <a:off x="0" y="0"/>
            <a:ext cx="5387926" cy="3294745"/>
          </a:xfrm>
          <a:prstGeom prst="rect">
            <a:avLst/>
          </a:prstGeom>
        </p:spPr>
      </p:pic>
      <p:pic>
        <p:nvPicPr>
          <p:cNvPr id="6" name="Picture 5"/>
          <p:cNvPicPr>
            <a:picLocks noChangeAspect="1"/>
          </p:cNvPicPr>
          <p:nvPr/>
        </p:nvPicPr>
        <p:blipFill>
          <a:blip r:embed="rId3"/>
          <a:stretch>
            <a:fillRect/>
          </a:stretch>
        </p:blipFill>
        <p:spPr>
          <a:xfrm>
            <a:off x="4224166" y="1901128"/>
            <a:ext cx="4124679" cy="2787234"/>
          </a:xfrm>
          <a:prstGeom prst="rect">
            <a:avLst/>
          </a:prstGeom>
        </p:spPr>
      </p:pic>
      <p:pic>
        <p:nvPicPr>
          <p:cNvPr id="7" name="Picture 6"/>
          <p:cNvPicPr>
            <a:picLocks noChangeAspect="1"/>
          </p:cNvPicPr>
          <p:nvPr/>
        </p:nvPicPr>
        <p:blipFill rotWithShape="1">
          <a:blip r:embed="rId4"/>
          <a:srcRect l="19552"/>
          <a:stretch/>
        </p:blipFill>
        <p:spPr>
          <a:xfrm>
            <a:off x="8045156" y="3601330"/>
            <a:ext cx="4146844" cy="2833980"/>
          </a:xfrm>
          <a:prstGeom prst="rect">
            <a:avLst/>
          </a:prstGeom>
        </p:spPr>
      </p:pic>
    </p:spTree>
    <p:extLst>
      <p:ext uri="{BB962C8B-B14F-4D97-AF65-F5344CB8AC3E}">
        <p14:creationId xmlns:p14="http://schemas.microsoft.com/office/powerpoint/2010/main" val="236238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891" y="0"/>
            <a:ext cx="4562475" cy="3914775"/>
          </a:xfrm>
          <a:prstGeom prst="rect">
            <a:avLst/>
          </a:prstGeom>
        </p:spPr>
      </p:pic>
      <p:pic>
        <p:nvPicPr>
          <p:cNvPr id="5" name="Picture 4"/>
          <p:cNvPicPr>
            <a:picLocks noChangeAspect="1"/>
          </p:cNvPicPr>
          <p:nvPr/>
        </p:nvPicPr>
        <p:blipFill rotWithShape="1">
          <a:blip r:embed="rId3"/>
          <a:srcRect t="22621"/>
          <a:stretch/>
        </p:blipFill>
        <p:spPr>
          <a:xfrm>
            <a:off x="244498" y="3914775"/>
            <a:ext cx="4587675" cy="2502217"/>
          </a:xfrm>
          <a:prstGeom prst="rect">
            <a:avLst/>
          </a:prstGeom>
        </p:spPr>
      </p:pic>
      <p:pic>
        <p:nvPicPr>
          <p:cNvPr id="6" name="Picture 5"/>
          <p:cNvPicPr>
            <a:picLocks noChangeAspect="1"/>
          </p:cNvPicPr>
          <p:nvPr/>
        </p:nvPicPr>
        <p:blipFill>
          <a:blip r:embed="rId4"/>
          <a:stretch>
            <a:fillRect/>
          </a:stretch>
        </p:blipFill>
        <p:spPr>
          <a:xfrm>
            <a:off x="4733697" y="101652"/>
            <a:ext cx="4390292" cy="2777532"/>
          </a:xfrm>
          <a:prstGeom prst="rect">
            <a:avLst/>
          </a:prstGeom>
        </p:spPr>
      </p:pic>
      <p:pic>
        <p:nvPicPr>
          <p:cNvPr id="7" name="Picture 6"/>
          <p:cNvPicPr>
            <a:picLocks noChangeAspect="1"/>
          </p:cNvPicPr>
          <p:nvPr/>
        </p:nvPicPr>
        <p:blipFill>
          <a:blip r:embed="rId5"/>
          <a:stretch>
            <a:fillRect/>
          </a:stretch>
        </p:blipFill>
        <p:spPr>
          <a:xfrm>
            <a:off x="6533417" y="2949783"/>
            <a:ext cx="5142767" cy="3785077"/>
          </a:xfrm>
          <a:prstGeom prst="rect">
            <a:avLst/>
          </a:prstGeom>
        </p:spPr>
      </p:pic>
    </p:spTree>
    <p:extLst>
      <p:ext uri="{BB962C8B-B14F-4D97-AF65-F5344CB8AC3E}">
        <p14:creationId xmlns:p14="http://schemas.microsoft.com/office/powerpoint/2010/main" val="420286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rgbClr val="0070C0"/>
            </a:solidFill>
          </a:ln>
        </p:spPr>
        <p:txBody>
          <a:bodyPr/>
          <a:lstStyle/>
          <a:p>
            <a:r>
              <a:rPr lang="en-US" dirty="0"/>
              <a:t>College Board wants you to do well </a:t>
            </a:r>
          </a:p>
        </p:txBody>
      </p:sp>
      <p:sp>
        <p:nvSpPr>
          <p:cNvPr id="3" name="Content Placeholder 2"/>
          <p:cNvSpPr>
            <a:spLocks noGrp="1"/>
          </p:cNvSpPr>
          <p:nvPr>
            <p:ph idx="1"/>
          </p:nvPr>
        </p:nvSpPr>
        <p:spPr>
          <a:xfrm>
            <a:off x="838200" y="1825625"/>
            <a:ext cx="10515600" cy="4884664"/>
          </a:xfrm>
          <a:ln w="57150">
            <a:solidFill>
              <a:schemeClr val="accent1">
                <a:lumMod val="75000"/>
              </a:schemeClr>
            </a:solidFill>
          </a:ln>
        </p:spPr>
        <p:txBody>
          <a:bodyPr>
            <a:normAutofit lnSpcReduction="10000"/>
          </a:bodyPr>
          <a:lstStyle/>
          <a:p>
            <a:r>
              <a:rPr lang="en-US" dirty="0"/>
              <a:t>You have GOT TO BE PREPARED for the 45 minute FRQ writing</a:t>
            </a:r>
          </a:p>
          <a:p>
            <a:r>
              <a:rPr lang="en-US" dirty="0"/>
              <a:t>You may use materials, but remember, the more you look-up…</a:t>
            </a:r>
            <a:br>
              <a:rPr lang="en-US" dirty="0"/>
            </a:br>
            <a:r>
              <a:rPr lang="en-US" dirty="0"/>
              <a:t>the less time you’ll have to write</a:t>
            </a:r>
          </a:p>
          <a:p>
            <a:r>
              <a:rPr lang="en-US" dirty="0"/>
              <a:t>WRITING IN DETAIL is MOST IMPORTANT – PRACTICE, PRACTICE,</a:t>
            </a:r>
            <a:br>
              <a:rPr lang="en-US" dirty="0"/>
            </a:br>
            <a:r>
              <a:rPr lang="en-US" dirty="0"/>
              <a:t>PRACTICE – Timed writings, and uploading the writing.</a:t>
            </a:r>
          </a:p>
          <a:p>
            <a:r>
              <a:rPr lang="en-US" dirty="0"/>
              <a:t>“Googling” for information is going to be impossible, so don’t expect</a:t>
            </a:r>
            <a:br>
              <a:rPr lang="en-US" dirty="0"/>
            </a:br>
            <a:r>
              <a:rPr lang="en-US" dirty="0"/>
              <a:t>being able to go to Google and look for something is going to help!</a:t>
            </a:r>
          </a:p>
          <a:p>
            <a:r>
              <a:rPr lang="en-US" dirty="0"/>
              <a:t>College Board has stated it is “absolutely possible” to make a “5” on THIS EXAM and not get finished – ALWAYS MAKE SURE YOU’RE AWARE of the TIME </a:t>
            </a:r>
          </a:p>
          <a:p>
            <a:r>
              <a:rPr lang="en-US" dirty="0"/>
              <a:t>USE A SPLIT SCREEN ON YOUR COMPUTER – have the FRQ up (this will also have the timer) and then have your Google Doc up</a:t>
            </a:r>
          </a:p>
        </p:txBody>
      </p:sp>
    </p:spTree>
    <p:extLst>
      <p:ext uri="{BB962C8B-B14F-4D97-AF65-F5344CB8AC3E}">
        <p14:creationId xmlns:p14="http://schemas.microsoft.com/office/powerpoint/2010/main" val="386870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98" y="234359"/>
            <a:ext cx="11537274" cy="640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9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52" y="125974"/>
            <a:ext cx="11986847" cy="1325563"/>
          </a:xfrm>
        </p:spPr>
        <p:txBody>
          <a:bodyPr>
            <a:normAutofit/>
          </a:bodyPr>
          <a:lstStyle/>
          <a:p>
            <a:r>
              <a:rPr lang="en-US" sz="3600" b="1" dirty="0"/>
              <a:t>PREPARING for May 12 Exam Day-Practice, Practice, Practice</a:t>
            </a:r>
          </a:p>
        </p:txBody>
      </p:sp>
      <p:pic>
        <p:nvPicPr>
          <p:cNvPr id="4" name="Content Placeholder 3"/>
          <p:cNvPicPr>
            <a:picLocks noGrp="1" noChangeAspect="1"/>
          </p:cNvPicPr>
          <p:nvPr>
            <p:ph idx="1"/>
          </p:nvPr>
        </p:nvPicPr>
        <p:blipFill>
          <a:blip r:embed="rId2"/>
          <a:stretch>
            <a:fillRect/>
          </a:stretch>
        </p:blipFill>
        <p:spPr>
          <a:xfrm>
            <a:off x="558785" y="1690688"/>
            <a:ext cx="6657175" cy="4351338"/>
          </a:xfrm>
          <a:prstGeom prst="rect">
            <a:avLst/>
          </a:prstGeom>
        </p:spPr>
      </p:pic>
      <p:pic>
        <p:nvPicPr>
          <p:cNvPr id="5" name="Picture 4"/>
          <p:cNvPicPr>
            <a:picLocks noChangeAspect="1"/>
          </p:cNvPicPr>
          <p:nvPr/>
        </p:nvPicPr>
        <p:blipFill>
          <a:blip r:embed="rId3"/>
          <a:stretch>
            <a:fillRect/>
          </a:stretch>
        </p:blipFill>
        <p:spPr>
          <a:xfrm>
            <a:off x="6710656" y="1018679"/>
            <a:ext cx="5331290" cy="2047271"/>
          </a:xfrm>
          <a:prstGeom prst="rect">
            <a:avLst/>
          </a:prstGeom>
        </p:spPr>
      </p:pic>
      <p:pic>
        <p:nvPicPr>
          <p:cNvPr id="6" name="Picture 5"/>
          <p:cNvPicPr>
            <a:picLocks noChangeAspect="1"/>
          </p:cNvPicPr>
          <p:nvPr/>
        </p:nvPicPr>
        <p:blipFill>
          <a:blip r:embed="rId4"/>
          <a:stretch>
            <a:fillRect/>
          </a:stretch>
        </p:blipFill>
        <p:spPr>
          <a:xfrm>
            <a:off x="6842347" y="3063252"/>
            <a:ext cx="5302761" cy="2981472"/>
          </a:xfrm>
          <a:prstGeom prst="rect">
            <a:avLst/>
          </a:prstGeom>
        </p:spPr>
      </p:pic>
      <p:pic>
        <p:nvPicPr>
          <p:cNvPr id="7" name="Picture 6"/>
          <p:cNvPicPr>
            <a:picLocks noChangeAspect="1"/>
          </p:cNvPicPr>
          <p:nvPr/>
        </p:nvPicPr>
        <p:blipFill>
          <a:blip r:embed="rId5"/>
          <a:stretch>
            <a:fillRect/>
          </a:stretch>
        </p:blipFill>
        <p:spPr>
          <a:xfrm>
            <a:off x="2915830" y="5752597"/>
            <a:ext cx="3794826" cy="845663"/>
          </a:xfrm>
          <a:prstGeom prst="rect">
            <a:avLst/>
          </a:prstGeom>
        </p:spPr>
      </p:pic>
      <p:cxnSp>
        <p:nvCxnSpPr>
          <p:cNvPr id="9" name="Straight Arrow Connector 8"/>
          <p:cNvCxnSpPr/>
          <p:nvPr/>
        </p:nvCxnSpPr>
        <p:spPr>
          <a:xfrm flipV="1">
            <a:off x="6842347" y="4797083"/>
            <a:ext cx="1218441" cy="14840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335953" y="4684542"/>
            <a:ext cx="3345007" cy="13535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5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741" y="0"/>
            <a:ext cx="11063068" cy="1325563"/>
          </a:xfrm>
        </p:spPr>
        <p:txBody>
          <a:bodyPr/>
          <a:lstStyle/>
          <a:p>
            <a:r>
              <a:rPr lang="en-US" dirty="0"/>
              <a:t>Now – being able to Apply the MCQ to the FRQ</a:t>
            </a:r>
          </a:p>
        </p:txBody>
      </p:sp>
      <p:pic>
        <p:nvPicPr>
          <p:cNvPr id="4" name="Content Placeholder 3"/>
          <p:cNvPicPr>
            <a:picLocks noGrp="1" noChangeAspect="1"/>
          </p:cNvPicPr>
          <p:nvPr>
            <p:ph idx="1"/>
          </p:nvPr>
        </p:nvPicPr>
        <p:blipFill>
          <a:blip r:embed="rId2"/>
          <a:stretch>
            <a:fillRect/>
          </a:stretch>
        </p:blipFill>
        <p:spPr>
          <a:xfrm>
            <a:off x="87966" y="1309524"/>
            <a:ext cx="6042580" cy="4351338"/>
          </a:xfrm>
          <a:prstGeom prst="rect">
            <a:avLst/>
          </a:prstGeom>
        </p:spPr>
      </p:pic>
      <p:sp>
        <p:nvSpPr>
          <p:cNvPr id="5" name="Rectangle 4"/>
          <p:cNvSpPr/>
          <p:nvPr/>
        </p:nvSpPr>
        <p:spPr>
          <a:xfrm>
            <a:off x="87966" y="5660862"/>
            <a:ext cx="529234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 Compare (Apply)</a:t>
            </a:r>
          </a:p>
        </p:txBody>
      </p:sp>
      <p:pic>
        <p:nvPicPr>
          <p:cNvPr id="6" name="Picture 5"/>
          <p:cNvPicPr>
            <a:picLocks noChangeAspect="1"/>
          </p:cNvPicPr>
          <p:nvPr/>
        </p:nvPicPr>
        <p:blipFill>
          <a:blip r:embed="rId3"/>
          <a:stretch>
            <a:fillRect/>
          </a:stretch>
        </p:blipFill>
        <p:spPr>
          <a:xfrm>
            <a:off x="5865275" y="2588012"/>
            <a:ext cx="6204805" cy="3996180"/>
          </a:xfrm>
          <a:prstGeom prst="rect">
            <a:avLst/>
          </a:prstGeom>
        </p:spPr>
      </p:pic>
    </p:spTree>
    <p:extLst>
      <p:ext uri="{BB962C8B-B14F-4D97-AF65-F5344CB8AC3E}">
        <p14:creationId xmlns:p14="http://schemas.microsoft.com/office/powerpoint/2010/main" val="381244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8638" y="283332"/>
            <a:ext cx="11183815" cy="6230010"/>
          </a:xfrm>
          <a:prstGeom prst="rect">
            <a:avLst/>
          </a:prstGeom>
        </p:spPr>
      </p:pic>
    </p:spTree>
    <p:extLst>
      <p:ext uri="{BB962C8B-B14F-4D97-AF65-F5344CB8AC3E}">
        <p14:creationId xmlns:p14="http://schemas.microsoft.com/office/powerpoint/2010/main" val="103373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95" y="268207"/>
            <a:ext cx="5707689" cy="2671684"/>
          </a:xfrm>
          <a:prstGeom prst="rect">
            <a:avLst/>
          </a:prstGeom>
        </p:spPr>
      </p:pic>
      <p:pic>
        <p:nvPicPr>
          <p:cNvPr id="5" name="Picture 4"/>
          <p:cNvPicPr>
            <a:picLocks noChangeAspect="1"/>
          </p:cNvPicPr>
          <p:nvPr/>
        </p:nvPicPr>
        <p:blipFill>
          <a:blip r:embed="rId3"/>
          <a:stretch>
            <a:fillRect/>
          </a:stretch>
        </p:blipFill>
        <p:spPr>
          <a:xfrm>
            <a:off x="5666212" y="98476"/>
            <a:ext cx="6469516" cy="3208098"/>
          </a:xfrm>
          <a:prstGeom prst="rect">
            <a:avLst/>
          </a:prstGeom>
        </p:spPr>
      </p:pic>
      <p:pic>
        <p:nvPicPr>
          <p:cNvPr id="6" name="Picture 5"/>
          <p:cNvPicPr>
            <a:picLocks noChangeAspect="1"/>
          </p:cNvPicPr>
          <p:nvPr/>
        </p:nvPicPr>
        <p:blipFill>
          <a:blip r:embed="rId4"/>
          <a:stretch>
            <a:fillRect/>
          </a:stretch>
        </p:blipFill>
        <p:spPr>
          <a:xfrm>
            <a:off x="172279" y="3306575"/>
            <a:ext cx="5181600" cy="3375068"/>
          </a:xfrm>
          <a:prstGeom prst="rect">
            <a:avLst/>
          </a:prstGeom>
        </p:spPr>
      </p:pic>
      <p:sp>
        <p:nvSpPr>
          <p:cNvPr id="9" name="TextBox 8"/>
          <p:cNvSpPr txBox="1"/>
          <p:nvPr/>
        </p:nvSpPr>
        <p:spPr>
          <a:xfrm>
            <a:off x="5486397" y="4115678"/>
            <a:ext cx="6696222" cy="2431435"/>
          </a:xfrm>
          <a:prstGeom prst="rect">
            <a:avLst/>
          </a:prstGeom>
          <a:solidFill>
            <a:schemeClr val="bg1"/>
          </a:solidFill>
        </p:spPr>
        <p:txBody>
          <a:bodyPr wrap="square" rtlCol="0">
            <a:spAutoFit/>
          </a:bodyPr>
          <a:lstStyle/>
          <a:p>
            <a:r>
              <a:rPr lang="en-US" sz="2400" dirty="0">
                <a:solidFill>
                  <a:srgbClr val="FF0000"/>
                </a:solidFill>
              </a:rPr>
              <a:t>Explain the degree</a:t>
            </a:r>
            <a:r>
              <a:rPr lang="en-US" sz="2400" dirty="0"/>
              <a:t> </a:t>
            </a:r>
            <a:r>
              <a:rPr lang="en-US" sz="2000" dirty="0"/>
              <a:t>to which a geographic concept, process,</a:t>
            </a:r>
            <a:br>
              <a:rPr lang="en-US" sz="2000" dirty="0"/>
            </a:br>
            <a:r>
              <a:rPr lang="en-US" sz="2000" dirty="0"/>
              <a:t>model or theory effectively explains geographic effects in</a:t>
            </a:r>
          </a:p>
          <a:p>
            <a:r>
              <a:rPr lang="en-US" sz="2000" dirty="0"/>
              <a:t>Different contexts and regions of the world.</a:t>
            </a:r>
          </a:p>
          <a:p>
            <a:endParaRPr lang="en-US" sz="2400" dirty="0"/>
          </a:p>
          <a:p>
            <a:r>
              <a:rPr lang="en-US" sz="2400" dirty="0">
                <a:solidFill>
                  <a:srgbClr val="FF0000"/>
                </a:solidFill>
              </a:rPr>
              <a:t>Explain the degree </a:t>
            </a:r>
            <a:r>
              <a:rPr lang="en-US" sz="2000" dirty="0"/>
              <a:t>to which a geographic concept, process, </a:t>
            </a:r>
            <a:br>
              <a:rPr lang="en-US" sz="2000" dirty="0"/>
            </a:br>
            <a:r>
              <a:rPr lang="en-US" sz="2000" dirty="0"/>
              <a:t>model or theory effectively explains geographic effects </a:t>
            </a:r>
          </a:p>
          <a:p>
            <a:r>
              <a:rPr lang="en-US" sz="2000" dirty="0"/>
              <a:t>Across various geographic scales.</a:t>
            </a:r>
          </a:p>
        </p:txBody>
      </p:sp>
    </p:spTree>
    <p:extLst>
      <p:ext uri="{BB962C8B-B14F-4D97-AF65-F5344CB8AC3E}">
        <p14:creationId xmlns:p14="http://schemas.microsoft.com/office/powerpoint/2010/main" val="170085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1149</TotalTime>
  <Words>506</Words>
  <Application>Microsoft Office PowerPoint</Application>
  <PresentationFormat>Widescreen</PresentationFormat>
  <Paragraphs>36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UPDATED info from College Board</vt:lpstr>
      <vt:lpstr>PowerPoint Presentation</vt:lpstr>
      <vt:lpstr>PowerPoint Presentation</vt:lpstr>
      <vt:lpstr>College Board wants you to do well </vt:lpstr>
      <vt:lpstr>PowerPoint Presentation</vt:lpstr>
      <vt:lpstr>PREPARING for May 12 Exam Day-Practice, Practice, Practice</vt:lpstr>
      <vt:lpstr>Now – being able to Apply the MCQ to the FRQ</vt:lpstr>
      <vt:lpstr>PowerPoint Presentation</vt:lpstr>
      <vt:lpstr>PowerPoint Presentation</vt:lpstr>
      <vt:lpstr>PowerPoint Presentation</vt:lpstr>
      <vt:lpstr>PowerPoint Presentation</vt:lpstr>
      <vt:lpstr>REVIEW:  Q&amp;A ON EXAM DAY … don’t wait till 2:00 PM to log 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 Canipe</dc:creator>
  <cp:lastModifiedBy>Carrie</cp:lastModifiedBy>
  <cp:revision>16</cp:revision>
  <dcterms:created xsi:type="dcterms:W3CDTF">2020-04-16T01:12:15Z</dcterms:created>
  <dcterms:modified xsi:type="dcterms:W3CDTF">2020-04-17T21:22:33Z</dcterms:modified>
</cp:coreProperties>
</file>