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07" r:id="rId3"/>
    <p:sldId id="309" r:id="rId4"/>
    <p:sldId id="257" r:id="rId5"/>
    <p:sldId id="261" r:id="rId6"/>
    <p:sldId id="264" r:id="rId7"/>
    <p:sldId id="265" r:id="rId8"/>
    <p:sldId id="266" r:id="rId9"/>
    <p:sldId id="267" r:id="rId10"/>
    <p:sldId id="268" r:id="rId11"/>
    <p:sldId id="269" r:id="rId12"/>
    <p:sldId id="305" r:id="rId13"/>
    <p:sldId id="312" r:id="rId14"/>
    <p:sldId id="306" r:id="rId15"/>
    <p:sldId id="271" r:id="rId16"/>
    <p:sldId id="272" r:id="rId17"/>
    <p:sldId id="275" r:id="rId18"/>
    <p:sldId id="292" r:id="rId19"/>
    <p:sldId id="276" r:id="rId20"/>
    <p:sldId id="297" r:id="rId21"/>
    <p:sldId id="277" r:id="rId22"/>
    <p:sldId id="278" r:id="rId23"/>
    <p:sldId id="279" r:id="rId24"/>
    <p:sldId id="280" r:id="rId25"/>
    <p:sldId id="281" r:id="rId26"/>
    <p:sldId id="282" r:id="rId27"/>
    <p:sldId id="283" r:id="rId28"/>
    <p:sldId id="284" r:id="rId29"/>
    <p:sldId id="285" r:id="rId30"/>
    <p:sldId id="288" r:id="rId31"/>
    <p:sldId id="300" r:id="rId32"/>
    <p:sldId id="286" r:id="rId33"/>
    <p:sldId id="287" r:id="rId34"/>
    <p:sldId id="311" r:id="rId35"/>
    <p:sldId id="30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66"/>
    <a:srgbClr val="006600"/>
    <a:srgbClr val="FF3300"/>
    <a:srgbClr val="000099"/>
    <a:srgbClr val="FF0066"/>
    <a:srgbClr val="008080"/>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3" d="100"/>
          <a:sy n="63" d="100"/>
        </p:scale>
        <p:origin x="1596"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AB916A9-621A-4E1E-96B0-48B5F538DE3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39577123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916A9-621A-4E1E-96B0-48B5F538DE3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4070428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916A9-621A-4E1E-96B0-48B5F538DE3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4087627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AB916A9-621A-4E1E-96B0-48B5F538DE3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3411042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B916A9-621A-4E1E-96B0-48B5F538DE3B}" type="datetimeFigureOut">
              <a:rPr lang="en-US" smtClean="0"/>
              <a:t>1/24/2019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4171862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AB916A9-621A-4E1E-96B0-48B5F538DE3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1592700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AB916A9-621A-4E1E-96B0-48B5F538DE3B}" type="datetimeFigureOut">
              <a:rPr lang="en-US" smtClean="0"/>
              <a:t>1/24/2019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2775482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AB916A9-621A-4E1E-96B0-48B5F538DE3B}" type="datetimeFigureOut">
              <a:rPr lang="en-US" smtClean="0"/>
              <a:t>1/24/2019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11467430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B916A9-621A-4E1E-96B0-48B5F538DE3B}" type="datetimeFigureOut">
              <a:rPr lang="en-US" smtClean="0"/>
              <a:t>1/24/2019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3774139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916A9-621A-4E1E-96B0-48B5F538DE3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18150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AB916A9-621A-4E1E-96B0-48B5F538DE3B}" type="datetimeFigureOut">
              <a:rPr lang="en-US" smtClean="0"/>
              <a:t>1/24/2019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FFB1FA-05D8-48C1-92AF-996A58A1F2F1}" type="slidenum">
              <a:rPr lang="en-US" smtClean="0"/>
              <a:t>‹#›</a:t>
            </a:fld>
            <a:endParaRPr lang="en-US"/>
          </a:p>
        </p:txBody>
      </p:sp>
    </p:spTree>
    <p:extLst>
      <p:ext uri="{BB962C8B-B14F-4D97-AF65-F5344CB8AC3E}">
        <p14:creationId xmlns:p14="http://schemas.microsoft.com/office/powerpoint/2010/main" val="1730491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916A9-621A-4E1E-96B0-48B5F538DE3B}" type="datetimeFigureOut">
              <a:rPr lang="en-US" smtClean="0"/>
              <a:t>1/24/2019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FFB1FA-05D8-48C1-92AF-996A58A1F2F1}" type="slidenum">
              <a:rPr lang="en-US" smtClean="0"/>
              <a:t>‹#›</a:t>
            </a:fld>
            <a:endParaRPr lang="en-US"/>
          </a:p>
        </p:txBody>
      </p:sp>
    </p:spTree>
    <p:extLst>
      <p:ext uri="{BB962C8B-B14F-4D97-AF65-F5344CB8AC3E}">
        <p14:creationId xmlns:p14="http://schemas.microsoft.com/office/powerpoint/2010/main" val="910796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hyperlink" Target="https://www.youtube.com/watch?v=Yocja_N5s1I"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hyperlink" Target="https://www.youtube.com/watch?v=S-1IscRjGvk"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youtube.com/watch?v=d8AN7n2sQOg" TargetMode="External"/><Relationship Id="rId2" Type="http://schemas.openxmlformats.org/officeDocument/2006/relationships/hyperlink" Target="https://www.youtube.com/watch?v=q-bCNQd2Cvw" TargetMode="External"/><Relationship Id="rId1" Type="http://schemas.openxmlformats.org/officeDocument/2006/relationships/slideLayout" Target="../slideLayouts/slideLayout2.xml"/><Relationship Id="rId5" Type="http://schemas.openxmlformats.org/officeDocument/2006/relationships/hyperlink" Target="https://www.youtube.com/watch?v=jsFAxAIJmN0" TargetMode="External"/><Relationship Id="rId4" Type="http://schemas.openxmlformats.org/officeDocument/2006/relationships/hyperlink" Target="https://www.youtube.com/watch?v=Yocja_N5s1I"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hyperlink" Target="https://www.cnn.com/2018/08/23/americas/amazon-tribe-drone-intl/index.html"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38201"/>
            <a:ext cx="7772400" cy="2762250"/>
          </a:xfrm>
        </p:spPr>
        <p:txBody>
          <a:bodyPr/>
          <a:lstStyle/>
          <a:p>
            <a:r>
              <a:rPr lang="en-US" b="1" u="sng" dirty="0">
                <a:solidFill>
                  <a:srgbClr val="003366"/>
                </a:solidFill>
              </a:rPr>
              <a:t>Chapter 1 Toward Civilization (prehistory – 3000B.C.)</a:t>
            </a:r>
            <a:endParaRPr lang="en-US" b="1" dirty="0">
              <a:solidFill>
                <a:srgbClr val="003366"/>
              </a:solidFill>
            </a:endParaRPr>
          </a:p>
        </p:txBody>
      </p:sp>
      <p:sp>
        <p:nvSpPr>
          <p:cNvPr id="3" name="Subtitle 2"/>
          <p:cNvSpPr>
            <a:spLocks noGrp="1"/>
          </p:cNvSpPr>
          <p:nvPr>
            <p:ph type="subTitle" idx="1"/>
          </p:nvPr>
        </p:nvSpPr>
        <p:spPr/>
        <p:txBody>
          <a:bodyPr>
            <a:normAutofit/>
          </a:bodyPr>
          <a:lstStyle/>
          <a:p>
            <a:r>
              <a:rPr lang="en-US" sz="4000" b="1" dirty="0">
                <a:solidFill>
                  <a:srgbClr val="C00000"/>
                </a:solidFill>
              </a:rPr>
              <a:t>World History/ HS</a:t>
            </a:r>
          </a:p>
        </p:txBody>
      </p:sp>
    </p:spTree>
    <p:extLst>
      <p:ext uri="{BB962C8B-B14F-4D97-AF65-F5344CB8AC3E}">
        <p14:creationId xmlns:p14="http://schemas.microsoft.com/office/powerpoint/2010/main" val="3423761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a:bodyPr>
          <a:lstStyle/>
          <a:p>
            <a:r>
              <a:rPr lang="en-US" b="1" u="sng" dirty="0">
                <a:solidFill>
                  <a:srgbClr val="FF0066"/>
                </a:solidFill>
              </a:rPr>
              <a:t>Technology and the Past</a:t>
            </a:r>
          </a:p>
        </p:txBody>
      </p:sp>
      <p:sp>
        <p:nvSpPr>
          <p:cNvPr id="3" name="Content Placeholder 2"/>
          <p:cNvSpPr>
            <a:spLocks noGrp="1"/>
          </p:cNvSpPr>
          <p:nvPr>
            <p:ph idx="1"/>
          </p:nvPr>
        </p:nvSpPr>
        <p:spPr>
          <a:xfrm>
            <a:off x="0" y="1066800"/>
            <a:ext cx="9144000" cy="5791200"/>
          </a:xfrm>
        </p:spPr>
        <p:txBody>
          <a:bodyPr>
            <a:normAutofit fontScale="92500" lnSpcReduction="10000"/>
          </a:bodyPr>
          <a:lstStyle/>
          <a:p>
            <a:pPr lvl="1"/>
            <a:r>
              <a:rPr lang="en-US" b="1" dirty="0">
                <a:solidFill>
                  <a:srgbClr val="7030A0"/>
                </a:solidFill>
              </a:rPr>
              <a:t>Archaeologist use modern technology to study and interpret their findings</a:t>
            </a:r>
          </a:p>
          <a:p>
            <a:pPr lvl="1"/>
            <a:r>
              <a:rPr lang="en-US" b="1" dirty="0">
                <a:solidFill>
                  <a:srgbClr val="FF0066"/>
                </a:solidFill>
              </a:rPr>
              <a:t>Computers store data or develop accurate site maps</a:t>
            </a:r>
          </a:p>
          <a:p>
            <a:pPr lvl="1"/>
            <a:r>
              <a:rPr lang="en-US" b="1" dirty="0">
                <a:solidFill>
                  <a:srgbClr val="7030A0"/>
                </a:solidFill>
              </a:rPr>
              <a:t>Aerial photographs can reveal patterns of how people use the land</a:t>
            </a:r>
          </a:p>
          <a:p>
            <a:pPr lvl="1"/>
            <a:r>
              <a:rPr lang="en-US" b="1" dirty="0">
                <a:solidFill>
                  <a:srgbClr val="FF0066"/>
                </a:solidFill>
              </a:rPr>
              <a:t>Radio carbon dating can help determine age of objects </a:t>
            </a:r>
          </a:p>
          <a:p>
            <a:pPr lvl="1"/>
            <a:r>
              <a:rPr lang="en-US" b="1" dirty="0">
                <a:solidFill>
                  <a:srgbClr val="7030A0"/>
                </a:solidFill>
              </a:rPr>
              <a:t>Geologists or experts on earth science can help date artifacts by determining the age of near by rocks</a:t>
            </a:r>
          </a:p>
          <a:p>
            <a:pPr lvl="1"/>
            <a:r>
              <a:rPr lang="en-US" b="1" dirty="0">
                <a:solidFill>
                  <a:srgbClr val="FF0066"/>
                </a:solidFill>
              </a:rPr>
              <a:t>Botanists and zoologists exerts on plants, animals study diets, bones, bloodstains </a:t>
            </a:r>
            <a:r>
              <a:rPr lang="en-US" b="1" dirty="0" err="1">
                <a:solidFill>
                  <a:srgbClr val="FF0066"/>
                </a:solidFill>
              </a:rPr>
              <a:t>etc</a:t>
            </a:r>
            <a:endParaRPr lang="en-US" b="1" dirty="0">
              <a:solidFill>
                <a:srgbClr val="FF0066"/>
              </a:solidFill>
            </a:endParaRPr>
          </a:p>
          <a:p>
            <a:pPr lvl="1"/>
            <a:r>
              <a:rPr lang="en-US" b="1" dirty="0">
                <a:solidFill>
                  <a:srgbClr val="7030A0"/>
                </a:solidFill>
              </a:rPr>
              <a:t>Experts in climates can conditions people faced</a:t>
            </a:r>
          </a:p>
          <a:p>
            <a:pPr marL="0" indent="0">
              <a:buNone/>
            </a:pPr>
            <a:r>
              <a:rPr lang="en-US" b="1" dirty="0">
                <a:solidFill>
                  <a:srgbClr val="FF0066"/>
                </a:solidFill>
              </a:rPr>
              <a:t>     --</a:t>
            </a:r>
            <a:r>
              <a:rPr lang="en-US" sz="3000" b="1" dirty="0">
                <a:solidFill>
                  <a:srgbClr val="FF0066"/>
                </a:solidFill>
              </a:rPr>
              <a:t>Biologists analyze human bones and bloodstains      </a:t>
            </a:r>
          </a:p>
          <a:p>
            <a:pPr marL="0" indent="0">
              <a:buNone/>
            </a:pPr>
            <a:r>
              <a:rPr lang="en-US" sz="3000" b="1" dirty="0">
                <a:solidFill>
                  <a:srgbClr val="FF0066"/>
                </a:solidFill>
              </a:rPr>
              <a:t>        on  weapons or tools</a:t>
            </a:r>
          </a:p>
        </p:txBody>
      </p:sp>
    </p:spTree>
    <p:extLst>
      <p:ext uri="{BB962C8B-B14F-4D97-AF65-F5344CB8AC3E}">
        <p14:creationId xmlns:p14="http://schemas.microsoft.com/office/powerpoint/2010/main" val="111680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1" y="152400"/>
            <a:ext cx="8991598" cy="1066800"/>
          </a:xfrm>
        </p:spPr>
        <p:txBody>
          <a:bodyPr/>
          <a:lstStyle/>
          <a:p>
            <a:r>
              <a:rPr lang="en-US" b="1" u="sng" dirty="0">
                <a:solidFill>
                  <a:srgbClr val="FFC000"/>
                </a:solidFill>
              </a:rPr>
              <a:t>Historical Detection</a:t>
            </a:r>
            <a:endParaRPr lang="en-US" b="1" dirty="0">
              <a:solidFill>
                <a:srgbClr val="FFC000"/>
              </a:solidFill>
            </a:endParaRPr>
          </a:p>
        </p:txBody>
      </p:sp>
      <p:sp>
        <p:nvSpPr>
          <p:cNvPr id="3" name="Content Placeholder 2"/>
          <p:cNvSpPr>
            <a:spLocks noGrp="1"/>
          </p:cNvSpPr>
          <p:nvPr>
            <p:ph sz="half" idx="1"/>
          </p:nvPr>
        </p:nvSpPr>
        <p:spPr>
          <a:xfrm>
            <a:off x="152400" y="1600200"/>
            <a:ext cx="5715000" cy="5257800"/>
          </a:xfrm>
        </p:spPr>
        <p:txBody>
          <a:bodyPr>
            <a:normAutofit/>
          </a:bodyPr>
          <a:lstStyle/>
          <a:p>
            <a:pPr lvl="0"/>
            <a:r>
              <a:rPr lang="en-US" b="1" u="sng" dirty="0">
                <a:solidFill>
                  <a:srgbClr val="FF0000"/>
                </a:solidFill>
              </a:rPr>
              <a:t>Historians study written evidence</a:t>
            </a:r>
          </a:p>
          <a:p>
            <a:pPr lvl="0"/>
            <a:r>
              <a:rPr lang="en-US" b="1" dirty="0">
                <a:solidFill>
                  <a:srgbClr val="002060"/>
                </a:solidFill>
              </a:rPr>
              <a:t>Historians must evaluate the evidence to determine if its reliable </a:t>
            </a:r>
          </a:p>
          <a:p>
            <a:pPr lvl="0"/>
            <a:r>
              <a:rPr lang="en-US" b="1" dirty="0">
                <a:solidFill>
                  <a:srgbClr val="002060"/>
                </a:solidFill>
              </a:rPr>
              <a:t>Do records tell exactly what was said?  Who recorded the info, is the writer recording as an eyewitness or rumor, is it a forgery, what about historians cultural background, personal experiences, political opinions</a:t>
            </a:r>
          </a:p>
          <a:p>
            <a:endParaRPr lang="en-US" dirty="0"/>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67400" y="1600201"/>
            <a:ext cx="3276599" cy="5257800"/>
          </a:xfrm>
        </p:spPr>
      </p:pic>
    </p:spTree>
    <p:extLst>
      <p:ext uri="{BB962C8B-B14F-4D97-AF65-F5344CB8AC3E}">
        <p14:creationId xmlns:p14="http://schemas.microsoft.com/office/powerpoint/2010/main" val="7033834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b="1" i="1" u="sng" dirty="0">
                <a:solidFill>
                  <a:srgbClr val="003366"/>
                </a:solidFill>
              </a:rPr>
              <a:t>Primary and Secondary Sources</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295401"/>
            <a:ext cx="9144000" cy="5562600"/>
          </a:xfrm>
        </p:spPr>
      </p:pic>
    </p:spTree>
    <p:extLst>
      <p:ext uri="{BB962C8B-B14F-4D97-AF65-F5344CB8AC3E}">
        <p14:creationId xmlns:p14="http://schemas.microsoft.com/office/powerpoint/2010/main" val="32423261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lstStyle/>
          <a:p>
            <a:r>
              <a:rPr lang="en-US" b="1" u="sng" dirty="0">
                <a:solidFill>
                  <a:srgbClr val="C00000"/>
                </a:solidFill>
              </a:rPr>
              <a:t>What about Newspapers? </a:t>
            </a:r>
          </a:p>
        </p:txBody>
      </p:sp>
      <p:sp>
        <p:nvSpPr>
          <p:cNvPr id="3" name="Content Placeholder 2"/>
          <p:cNvSpPr>
            <a:spLocks noGrp="1"/>
          </p:cNvSpPr>
          <p:nvPr>
            <p:ph sz="half" idx="1"/>
          </p:nvPr>
        </p:nvSpPr>
        <p:spPr>
          <a:xfrm>
            <a:off x="152400" y="1417638"/>
            <a:ext cx="4648200" cy="5287962"/>
          </a:xfrm>
        </p:spPr>
        <p:txBody>
          <a:bodyPr>
            <a:normAutofit/>
          </a:bodyPr>
          <a:lstStyle/>
          <a:p>
            <a:r>
              <a:rPr lang="en-US" b="1" dirty="0"/>
              <a:t>Most articles in newspapers are secondary sources but reporters may be considered as witnesses to and event or phenomenon would treat the newspaper as a primary source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143000"/>
            <a:ext cx="4495800" cy="5562600"/>
          </a:xfrm>
        </p:spPr>
      </p:pic>
    </p:spTree>
    <p:extLst>
      <p:ext uri="{BB962C8B-B14F-4D97-AF65-F5344CB8AC3E}">
        <p14:creationId xmlns:p14="http://schemas.microsoft.com/office/powerpoint/2010/main" val="1962289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rmAutofit fontScale="90000"/>
          </a:bodyPr>
          <a:lstStyle/>
          <a:p>
            <a:pPr marL="457200" lvl="1" indent="0"/>
            <a:r>
              <a:rPr lang="en-US" b="1" dirty="0">
                <a:solidFill>
                  <a:srgbClr val="C00000"/>
                </a:solidFill>
              </a:rPr>
              <a:t>                 </a:t>
            </a:r>
            <a:r>
              <a:rPr lang="en-US" sz="2800" b="1" u="sng" dirty="0">
                <a:solidFill>
                  <a:srgbClr val="C00000"/>
                </a:solidFill>
                <a:latin typeface="Arial Black" panose="020B0A04020102020204" pitchFamily="34" charset="0"/>
              </a:rPr>
              <a:t>The movement of people out of Africa</a:t>
            </a:r>
            <a:br>
              <a:rPr lang="en-US" b="1" dirty="0">
                <a:solidFill>
                  <a:srgbClr val="C00000"/>
                </a:solidFill>
              </a:rPr>
            </a:br>
            <a:br>
              <a:rPr lang="en-US" dirty="0">
                <a:solidFill>
                  <a:srgbClr val="FF0066"/>
                </a:solidFill>
              </a:rPr>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838200"/>
            <a:ext cx="9067800" cy="5943600"/>
          </a:xfrm>
        </p:spPr>
      </p:pic>
    </p:spTree>
    <p:extLst>
      <p:ext uri="{BB962C8B-B14F-4D97-AF65-F5344CB8AC3E}">
        <p14:creationId xmlns:p14="http://schemas.microsoft.com/office/powerpoint/2010/main" val="3643123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b="1" u="sng" dirty="0">
                <a:solidFill>
                  <a:srgbClr val="006600"/>
                </a:solidFill>
              </a:rPr>
              <a:t>Old Stone Age</a:t>
            </a:r>
          </a:p>
        </p:txBody>
      </p:sp>
      <p:sp>
        <p:nvSpPr>
          <p:cNvPr id="3" name="Content Placeholder 2"/>
          <p:cNvSpPr>
            <a:spLocks noGrp="1"/>
          </p:cNvSpPr>
          <p:nvPr>
            <p:ph sz="half" idx="1"/>
          </p:nvPr>
        </p:nvSpPr>
        <p:spPr>
          <a:xfrm>
            <a:off x="76200" y="1295400"/>
            <a:ext cx="5486400" cy="5562600"/>
          </a:xfrm>
        </p:spPr>
        <p:txBody>
          <a:bodyPr>
            <a:normAutofit/>
          </a:bodyPr>
          <a:lstStyle/>
          <a:p>
            <a:pPr lvl="1"/>
            <a:r>
              <a:rPr lang="en-US" b="1" dirty="0">
                <a:solidFill>
                  <a:srgbClr val="006600"/>
                </a:solidFill>
              </a:rPr>
              <a:t>Paleolithic people lived in small </a:t>
            </a:r>
            <a:r>
              <a:rPr lang="en-US" b="1" u="sng" dirty="0">
                <a:solidFill>
                  <a:srgbClr val="FF0000"/>
                </a:solidFill>
              </a:rPr>
              <a:t>hunting and gathering </a:t>
            </a:r>
            <a:r>
              <a:rPr lang="en-US" b="1" dirty="0">
                <a:solidFill>
                  <a:srgbClr val="006600"/>
                </a:solidFill>
              </a:rPr>
              <a:t>bands numbering about 20 to 30 people</a:t>
            </a:r>
            <a:endParaRPr lang="en-US" sz="2000" b="1" dirty="0">
              <a:solidFill>
                <a:srgbClr val="006600"/>
              </a:solidFill>
            </a:endParaRPr>
          </a:p>
          <a:p>
            <a:pPr lvl="1"/>
            <a:r>
              <a:rPr lang="en-US" b="1" dirty="0">
                <a:solidFill>
                  <a:srgbClr val="006600"/>
                </a:solidFill>
              </a:rPr>
              <a:t>In general men hunted or fished and women cared for children and gathered fruits, nuts, wild grain, roots and shell fish</a:t>
            </a:r>
            <a:endParaRPr lang="en-US" sz="2000" b="1" dirty="0">
              <a:solidFill>
                <a:srgbClr val="006600"/>
              </a:solidFill>
            </a:endParaRPr>
          </a:p>
          <a:p>
            <a:pPr lvl="1"/>
            <a:r>
              <a:rPr lang="en-US" b="1" dirty="0">
                <a:solidFill>
                  <a:srgbClr val="006600"/>
                </a:solidFill>
              </a:rPr>
              <a:t>They were </a:t>
            </a:r>
            <a:r>
              <a:rPr lang="en-US" b="1" u="sng" dirty="0">
                <a:solidFill>
                  <a:srgbClr val="FF0000"/>
                </a:solidFill>
              </a:rPr>
              <a:t>nomads</a:t>
            </a:r>
            <a:r>
              <a:rPr lang="en-US" b="1" dirty="0">
                <a:solidFill>
                  <a:srgbClr val="006600"/>
                </a:solidFill>
              </a:rPr>
              <a:t> moving from place to place as they followed game animals and ripening fruit</a:t>
            </a:r>
          </a:p>
          <a:p>
            <a:pPr lvl="1"/>
            <a:r>
              <a:rPr lang="en-US" sz="2000" b="1" u="sng" dirty="0">
                <a:solidFill>
                  <a:srgbClr val="FF0000"/>
                </a:solidFill>
              </a:rPr>
              <a:t>ECONOMIC</a:t>
            </a:r>
            <a:r>
              <a:rPr lang="en-US" sz="2000" b="1" dirty="0">
                <a:solidFill>
                  <a:srgbClr val="006600"/>
                </a:solidFill>
              </a:rPr>
              <a:t>: Hunting/ Gathering</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62600" y="1295400"/>
            <a:ext cx="3581400" cy="5562600"/>
          </a:xfrm>
        </p:spPr>
      </p:pic>
    </p:spTree>
    <p:extLst>
      <p:ext uri="{BB962C8B-B14F-4D97-AF65-F5344CB8AC3E}">
        <p14:creationId xmlns:p14="http://schemas.microsoft.com/office/powerpoint/2010/main" val="1690311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006600"/>
                </a:solidFill>
              </a:rPr>
              <a:t>Old Stone Age</a:t>
            </a:r>
          </a:p>
        </p:txBody>
      </p:sp>
      <p:sp>
        <p:nvSpPr>
          <p:cNvPr id="3" name="Content Placeholder 2"/>
          <p:cNvSpPr>
            <a:spLocks noGrp="1"/>
          </p:cNvSpPr>
          <p:nvPr>
            <p:ph sz="half" idx="1"/>
          </p:nvPr>
        </p:nvSpPr>
        <p:spPr>
          <a:xfrm>
            <a:off x="0" y="1143000"/>
            <a:ext cx="5334000" cy="5867400"/>
          </a:xfrm>
        </p:spPr>
        <p:txBody>
          <a:bodyPr>
            <a:normAutofit lnSpcReduction="10000"/>
          </a:bodyPr>
          <a:lstStyle/>
          <a:p>
            <a:pPr lvl="0"/>
            <a:r>
              <a:rPr lang="en-US" b="1" u="sng" dirty="0">
                <a:solidFill>
                  <a:srgbClr val="FF0000"/>
                </a:solidFill>
              </a:rPr>
              <a:t>Development: </a:t>
            </a:r>
          </a:p>
          <a:p>
            <a:r>
              <a:rPr lang="en-US" b="1" dirty="0">
                <a:solidFill>
                  <a:srgbClr val="00B050"/>
                </a:solidFill>
              </a:rPr>
              <a:t>Made simple tools and weapons</a:t>
            </a:r>
          </a:p>
          <a:p>
            <a:r>
              <a:rPr lang="en-US" b="1" dirty="0">
                <a:solidFill>
                  <a:srgbClr val="006600"/>
                </a:solidFill>
              </a:rPr>
              <a:t>Developed spoken language</a:t>
            </a:r>
          </a:p>
          <a:p>
            <a:pPr lvl="0"/>
            <a:r>
              <a:rPr lang="en-US" b="1" dirty="0">
                <a:solidFill>
                  <a:srgbClr val="00B050"/>
                </a:solidFill>
              </a:rPr>
              <a:t>Invented clothes of animal skins</a:t>
            </a:r>
          </a:p>
          <a:p>
            <a:pPr lvl="0"/>
            <a:r>
              <a:rPr lang="en-US" b="1" dirty="0">
                <a:solidFill>
                  <a:srgbClr val="006600"/>
                </a:solidFill>
              </a:rPr>
              <a:t>burying their dead with great care suggesting a belief life after death</a:t>
            </a:r>
          </a:p>
          <a:p>
            <a:r>
              <a:rPr lang="en-US" b="1" dirty="0">
                <a:solidFill>
                  <a:srgbClr val="00B050"/>
                </a:solidFill>
              </a:rPr>
              <a:t>Dependent on environment</a:t>
            </a:r>
          </a:p>
          <a:p>
            <a:r>
              <a:rPr lang="en-US" b="1" dirty="0">
                <a:solidFill>
                  <a:srgbClr val="006600"/>
                </a:solidFill>
              </a:rPr>
              <a:t>Built fire for warmth and cooking</a:t>
            </a:r>
          </a:p>
          <a:p>
            <a:r>
              <a:rPr lang="en-US" b="1" dirty="0">
                <a:solidFill>
                  <a:srgbClr val="00B050"/>
                </a:solidFill>
              </a:rPr>
              <a:t>Religion was animism</a:t>
            </a:r>
            <a:r>
              <a:rPr lang="en-US" b="1" dirty="0">
                <a:solidFill>
                  <a:srgbClr val="006600"/>
                </a:solidFill>
              </a:rPr>
              <a:t> </a:t>
            </a:r>
          </a:p>
          <a:p>
            <a:pPr lvl="0"/>
            <a:r>
              <a:rPr lang="en-US" b="1" dirty="0">
                <a:solidFill>
                  <a:srgbClr val="006600"/>
                </a:solidFill>
              </a:rPr>
              <a:t>Cave paintings</a:t>
            </a:r>
          </a:p>
          <a:p>
            <a:endParaRPr lang="en-US" dirty="0"/>
          </a:p>
          <a:p>
            <a:endParaRPr lang="en-US" dirty="0"/>
          </a:p>
          <a:p>
            <a:pPr lvl="0"/>
            <a:endParaRPr lang="en-US" dirty="0"/>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334000" y="1143000"/>
            <a:ext cx="3810000" cy="5638800"/>
          </a:xfrm>
        </p:spPr>
      </p:pic>
    </p:spTree>
    <p:extLst>
      <p:ext uri="{BB962C8B-B14F-4D97-AF65-F5344CB8AC3E}">
        <p14:creationId xmlns:p14="http://schemas.microsoft.com/office/powerpoint/2010/main" val="757703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a:solidFill>
                  <a:srgbClr val="003366"/>
                </a:solidFill>
              </a:rPr>
              <a:t>New Stone Age or Neolithic Era </a:t>
            </a:r>
            <a:endParaRPr lang="en-US" u="sng" dirty="0">
              <a:solidFill>
                <a:srgbClr val="003366"/>
              </a:solidFill>
            </a:endParaRPr>
          </a:p>
        </p:txBody>
      </p:sp>
      <p:sp>
        <p:nvSpPr>
          <p:cNvPr id="3" name="Content Placeholder 2"/>
          <p:cNvSpPr>
            <a:spLocks noGrp="1"/>
          </p:cNvSpPr>
          <p:nvPr>
            <p:ph idx="1"/>
          </p:nvPr>
        </p:nvSpPr>
        <p:spPr>
          <a:xfrm>
            <a:off x="0" y="838200"/>
            <a:ext cx="9144000" cy="6019800"/>
          </a:xfrm>
        </p:spPr>
        <p:txBody>
          <a:bodyPr>
            <a:normAutofit fontScale="62500" lnSpcReduction="20000"/>
          </a:bodyPr>
          <a:lstStyle/>
          <a:p>
            <a:pPr lvl="0"/>
            <a:r>
              <a:rPr lang="en-US" dirty="0">
                <a:solidFill>
                  <a:srgbClr val="003366"/>
                </a:solidFill>
              </a:rPr>
              <a:t>About 11,000 years ago people began producing their own food and settled into permanent villages and developed tools and skills</a:t>
            </a:r>
          </a:p>
          <a:p>
            <a:r>
              <a:rPr lang="en-US" sz="4000" b="1" i="1" u="sng" dirty="0">
                <a:solidFill>
                  <a:srgbClr val="C00000"/>
                </a:solidFill>
              </a:rPr>
              <a:t>**Neolithic or Agricultural Revolution:  Man began to plant crops</a:t>
            </a:r>
          </a:p>
          <a:p>
            <a:r>
              <a:rPr lang="en-US" sz="4000" b="1" i="1" u="sng" dirty="0">
                <a:solidFill>
                  <a:srgbClr val="C00000"/>
                </a:solidFill>
              </a:rPr>
              <a:t>Economic: </a:t>
            </a:r>
          </a:p>
          <a:p>
            <a:r>
              <a:rPr lang="en-US" sz="4000" b="1" i="1" u="sng" dirty="0">
                <a:solidFill>
                  <a:srgbClr val="006600"/>
                </a:solidFill>
              </a:rPr>
              <a:t>Farming</a:t>
            </a:r>
            <a:endParaRPr lang="en-US" sz="4000" b="1" u="sng" dirty="0">
              <a:solidFill>
                <a:srgbClr val="006600"/>
              </a:solidFill>
            </a:endParaRPr>
          </a:p>
          <a:p>
            <a:pPr lvl="0"/>
            <a:r>
              <a:rPr lang="en-US" b="1" dirty="0">
                <a:solidFill>
                  <a:srgbClr val="003366"/>
                </a:solidFill>
              </a:rPr>
              <a:t>Domesticated</a:t>
            </a:r>
            <a:r>
              <a:rPr lang="en-US" dirty="0">
                <a:solidFill>
                  <a:srgbClr val="003366"/>
                </a:solidFill>
              </a:rPr>
              <a:t> </a:t>
            </a:r>
            <a:r>
              <a:rPr lang="en-US" b="1" dirty="0">
                <a:solidFill>
                  <a:srgbClr val="003366"/>
                </a:solidFill>
              </a:rPr>
              <a:t>or tamed animals</a:t>
            </a:r>
          </a:p>
          <a:p>
            <a:r>
              <a:rPr lang="en-US" b="1" dirty="0">
                <a:solidFill>
                  <a:srgbClr val="006600"/>
                </a:solidFill>
              </a:rPr>
              <a:t>Some were </a:t>
            </a:r>
            <a:r>
              <a:rPr lang="en-US" b="1" u="sng" dirty="0">
                <a:solidFill>
                  <a:srgbClr val="006600"/>
                </a:solidFill>
              </a:rPr>
              <a:t>Pastoralist</a:t>
            </a:r>
            <a:r>
              <a:rPr lang="en-US" b="1" dirty="0">
                <a:solidFill>
                  <a:srgbClr val="006600"/>
                </a:solidFill>
              </a:rPr>
              <a:t> people who ranged over a wide area keeping herds of livestock</a:t>
            </a:r>
          </a:p>
          <a:p>
            <a:r>
              <a:rPr lang="en-US" sz="3800" b="1" u="sng" dirty="0">
                <a:solidFill>
                  <a:srgbClr val="FF0000"/>
                </a:solidFill>
              </a:rPr>
              <a:t>Developments: </a:t>
            </a:r>
          </a:p>
          <a:p>
            <a:pPr lvl="0"/>
            <a:r>
              <a:rPr lang="en-US" b="1" dirty="0">
                <a:solidFill>
                  <a:srgbClr val="003366"/>
                </a:solidFill>
              </a:rPr>
              <a:t>Leads to a growth in population </a:t>
            </a:r>
            <a:r>
              <a:rPr lang="en-US" sz="2600" b="1" dirty="0">
                <a:solidFill>
                  <a:srgbClr val="003366"/>
                </a:solidFill>
              </a:rPr>
              <a:t>(more food more people)</a:t>
            </a:r>
          </a:p>
          <a:p>
            <a:pPr lvl="0"/>
            <a:r>
              <a:rPr lang="en-US" b="1" dirty="0">
                <a:solidFill>
                  <a:srgbClr val="006600"/>
                </a:solidFill>
              </a:rPr>
              <a:t>More interactions among human communities </a:t>
            </a:r>
          </a:p>
          <a:p>
            <a:pPr lvl="0"/>
            <a:r>
              <a:rPr lang="en-US" b="1" dirty="0">
                <a:solidFill>
                  <a:srgbClr val="003366"/>
                </a:solidFill>
              </a:rPr>
              <a:t>Work divided  by gender and age</a:t>
            </a:r>
          </a:p>
          <a:p>
            <a:pPr lvl="0"/>
            <a:r>
              <a:rPr lang="en-US" b="1" dirty="0">
                <a:solidFill>
                  <a:srgbClr val="006600"/>
                </a:solidFill>
              </a:rPr>
              <a:t>Increased status of men-Decline in the status of women</a:t>
            </a:r>
          </a:p>
          <a:p>
            <a:pPr lvl="0"/>
            <a:r>
              <a:rPr lang="en-US" b="1" dirty="0">
                <a:solidFill>
                  <a:srgbClr val="006600"/>
                </a:solidFill>
              </a:rPr>
              <a:t>Could own property and accumulate wealth</a:t>
            </a:r>
          </a:p>
          <a:p>
            <a:pPr lvl="0"/>
            <a:r>
              <a:rPr lang="en-US" b="1" dirty="0">
                <a:solidFill>
                  <a:srgbClr val="003366"/>
                </a:solidFill>
              </a:rPr>
              <a:t>New farming technologies</a:t>
            </a:r>
          </a:p>
          <a:p>
            <a:pPr lvl="0"/>
            <a:r>
              <a:rPr lang="en-US" b="1" dirty="0">
                <a:solidFill>
                  <a:srgbClr val="006600"/>
                </a:solidFill>
              </a:rPr>
              <a:t>Created the first calendars</a:t>
            </a:r>
            <a:r>
              <a:rPr lang="en-US" b="1" u="sng" dirty="0">
                <a:solidFill>
                  <a:srgbClr val="006600"/>
                </a:solidFill>
              </a:rPr>
              <a:t> </a:t>
            </a:r>
            <a:r>
              <a:rPr lang="en-US" b="1" dirty="0">
                <a:solidFill>
                  <a:srgbClr val="006600"/>
                </a:solidFill>
              </a:rPr>
              <a:t>to determine when to plant and harvest</a:t>
            </a:r>
          </a:p>
          <a:p>
            <a:r>
              <a:rPr lang="en-US" b="1" dirty="0">
                <a:solidFill>
                  <a:srgbClr val="003366"/>
                </a:solidFill>
              </a:rPr>
              <a:t>Learned to weave cloth</a:t>
            </a:r>
          </a:p>
          <a:p>
            <a:r>
              <a:rPr lang="en-US" sz="1800" dirty="0">
                <a:solidFill>
                  <a:srgbClr val="003366"/>
                </a:solidFill>
              </a:rPr>
              <a:t>Crash Course Neolithic Revolution : </a:t>
            </a:r>
            <a:r>
              <a:rPr lang="en-US" sz="1800" dirty="0">
                <a:solidFill>
                  <a:srgbClr val="003366"/>
                </a:solidFill>
                <a:hlinkClick r:id="rId2"/>
              </a:rPr>
              <a:t>https://www.youtube.com/watch?v=Yocja_N5s1I</a:t>
            </a:r>
            <a:endParaRPr lang="en-US" sz="1800" dirty="0">
              <a:solidFill>
                <a:srgbClr val="003366"/>
              </a:solidFill>
            </a:endParaRPr>
          </a:p>
          <a:p>
            <a:endParaRPr lang="en-US" sz="1800" b="1" dirty="0">
              <a:solidFill>
                <a:srgbClr val="003366"/>
              </a:solidFill>
            </a:endParaRPr>
          </a:p>
        </p:txBody>
      </p:sp>
    </p:spTree>
    <p:extLst>
      <p:ext uri="{BB962C8B-B14F-4D97-AF65-F5344CB8AC3E}">
        <p14:creationId xmlns:p14="http://schemas.microsoft.com/office/powerpoint/2010/main" val="7165064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26" y="0"/>
            <a:ext cx="9137074" cy="1371600"/>
          </a:xfrm>
        </p:spPr>
        <p:txBody>
          <a:bodyPr>
            <a:normAutofit fontScale="90000"/>
          </a:bodyPr>
          <a:lstStyle/>
          <a:p>
            <a:br>
              <a:rPr lang="en-US" sz="3100" dirty="0"/>
            </a:br>
            <a:br>
              <a:rPr lang="en-US" sz="3100" dirty="0"/>
            </a:br>
            <a:r>
              <a:rPr lang="en-US" sz="2700" b="1" dirty="0"/>
              <a:t>Stonehenge is one of the wonders of the world and the best-known prehistoric monument in Europe and is an example of a </a:t>
            </a:r>
            <a:r>
              <a:rPr lang="en-US" sz="2700" b="1" dirty="0">
                <a:solidFill>
                  <a:srgbClr val="FF3300"/>
                </a:solidFill>
              </a:rPr>
              <a:t>megaliths</a:t>
            </a:r>
            <a:r>
              <a:rPr lang="en-US" sz="3100" b="1" dirty="0"/>
              <a:t> </a:t>
            </a:r>
            <a:br>
              <a:rPr lang="en-US" sz="3100" dirty="0"/>
            </a:br>
            <a:r>
              <a:rPr lang="en-US" sz="1800" dirty="0"/>
              <a:t>(</a:t>
            </a:r>
            <a:r>
              <a:rPr lang="en-US" sz="1800" dirty="0">
                <a:solidFill>
                  <a:srgbClr val="FF0000"/>
                </a:solidFill>
              </a:rPr>
              <a:t>huge stones used for burial or religious purposes</a:t>
            </a:r>
            <a:r>
              <a:rPr lang="en-US" sz="1800" dirty="0"/>
              <a:t>).</a:t>
            </a:r>
            <a:r>
              <a:rPr lang="en-US" dirty="0"/>
              <a:t> </a:t>
            </a:r>
            <a:br>
              <a:rPr lang="en-US" dirty="0"/>
            </a:br>
            <a:endParaRPr lang="en-US" dirty="0"/>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26" y="1600200"/>
            <a:ext cx="4717473" cy="5257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1600200"/>
            <a:ext cx="4267200" cy="5257800"/>
          </a:xfrm>
        </p:spPr>
      </p:pic>
    </p:spTree>
    <p:extLst>
      <p:ext uri="{BB962C8B-B14F-4D97-AF65-F5344CB8AC3E}">
        <p14:creationId xmlns:p14="http://schemas.microsoft.com/office/powerpoint/2010/main" val="467996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i="1" u="sng" dirty="0">
                <a:solidFill>
                  <a:srgbClr val="C00000"/>
                </a:solidFill>
              </a:rPr>
              <a:t>The Rise of Cities</a:t>
            </a:r>
            <a:endParaRPr lang="en-US" b="1" i="1" dirty="0">
              <a:solidFill>
                <a:srgbClr val="C00000"/>
              </a:solidFill>
            </a:endParaRPr>
          </a:p>
        </p:txBody>
      </p:sp>
      <p:sp>
        <p:nvSpPr>
          <p:cNvPr id="3" name="Content Placeholder 2"/>
          <p:cNvSpPr>
            <a:spLocks noGrp="1"/>
          </p:cNvSpPr>
          <p:nvPr>
            <p:ph sz="half" idx="1"/>
          </p:nvPr>
        </p:nvSpPr>
        <p:spPr>
          <a:xfrm>
            <a:off x="0" y="1295400"/>
            <a:ext cx="4495800" cy="5562600"/>
          </a:xfrm>
        </p:spPr>
        <p:txBody>
          <a:bodyPr>
            <a:noAutofit/>
          </a:bodyPr>
          <a:lstStyle/>
          <a:p>
            <a:pPr marL="457200" lvl="1" indent="0">
              <a:buNone/>
            </a:pPr>
            <a:r>
              <a:rPr lang="en-US" b="1" dirty="0">
                <a:solidFill>
                  <a:srgbClr val="006600"/>
                </a:solidFill>
              </a:rPr>
              <a:t>The rise in </a:t>
            </a:r>
            <a:r>
              <a:rPr lang="en-US" b="1" dirty="0">
                <a:solidFill>
                  <a:srgbClr val="C00000"/>
                </a:solidFill>
              </a:rPr>
              <a:t>cities</a:t>
            </a:r>
            <a:r>
              <a:rPr lang="en-US" b="1" dirty="0">
                <a:solidFill>
                  <a:srgbClr val="006600"/>
                </a:solidFill>
              </a:rPr>
              <a:t> </a:t>
            </a:r>
            <a:r>
              <a:rPr lang="en-US" b="1" u="sng" dirty="0">
                <a:solidFill>
                  <a:srgbClr val="006600"/>
                </a:solidFill>
              </a:rPr>
              <a:t>was the main feature of  civilizations</a:t>
            </a:r>
          </a:p>
          <a:p>
            <a:pPr marL="457200" lvl="1" indent="0">
              <a:buNone/>
            </a:pPr>
            <a:r>
              <a:rPr lang="en-US" b="1" u="sng" dirty="0">
                <a:solidFill>
                  <a:srgbClr val="006600"/>
                </a:solidFill>
              </a:rPr>
              <a:t>Civilization</a:t>
            </a:r>
            <a:r>
              <a:rPr lang="en-US" b="1" dirty="0">
                <a:solidFill>
                  <a:srgbClr val="006600"/>
                </a:solidFill>
              </a:rPr>
              <a:t> is a complex, highly organized social order</a:t>
            </a:r>
          </a:p>
          <a:p>
            <a:pPr marL="457200" lvl="1" indent="0">
              <a:buNone/>
            </a:pPr>
            <a:r>
              <a:rPr lang="en-US" b="1" u="sng" dirty="0">
                <a:solidFill>
                  <a:srgbClr val="FFC000"/>
                </a:solidFill>
              </a:rPr>
              <a:t>Civilizations</a:t>
            </a:r>
            <a:r>
              <a:rPr lang="en-US" b="1" dirty="0">
                <a:solidFill>
                  <a:srgbClr val="FFC000"/>
                </a:solidFill>
              </a:rPr>
              <a:t>  emerged after farmers began cultivating fertile lands along  river valleys and producing surplus or extra food.</a:t>
            </a:r>
          </a:p>
          <a:p>
            <a:pPr marL="0" indent="0">
              <a:buNone/>
            </a:pPr>
            <a:r>
              <a:rPr lang="en-US" sz="2400" b="1" dirty="0">
                <a:solidFill>
                  <a:srgbClr val="002060"/>
                </a:solidFill>
              </a:rPr>
              <a:t>      These </a:t>
            </a:r>
            <a:r>
              <a:rPr lang="en-US" sz="2400" b="1" dirty="0">
                <a:solidFill>
                  <a:srgbClr val="C00000"/>
                </a:solidFill>
              </a:rPr>
              <a:t>surpluses </a:t>
            </a:r>
            <a:r>
              <a:rPr lang="en-US" sz="1800" b="1" dirty="0"/>
              <a:t>(extra)  </a:t>
            </a:r>
            <a:r>
              <a:rPr lang="en-US" sz="2400" b="1" dirty="0">
                <a:solidFill>
                  <a:srgbClr val="002060"/>
                </a:solidFill>
              </a:rPr>
              <a:t>helped   </a:t>
            </a:r>
          </a:p>
          <a:p>
            <a:pPr marL="0" indent="0">
              <a:buNone/>
            </a:pPr>
            <a:r>
              <a:rPr lang="en-US" sz="2400" b="1" dirty="0">
                <a:solidFill>
                  <a:srgbClr val="002060"/>
                </a:solidFill>
              </a:rPr>
              <a:t>      populations to expand and as    </a:t>
            </a:r>
          </a:p>
          <a:p>
            <a:pPr marL="0" indent="0">
              <a:buNone/>
            </a:pPr>
            <a:r>
              <a:rPr lang="en-US" sz="2400" b="1" dirty="0">
                <a:solidFill>
                  <a:srgbClr val="002060"/>
                </a:solidFill>
              </a:rPr>
              <a:t>      populations  grew some   </a:t>
            </a:r>
          </a:p>
          <a:p>
            <a:pPr marL="0" indent="0">
              <a:buNone/>
            </a:pPr>
            <a:r>
              <a:rPr lang="en-US" sz="2400" b="1" dirty="0">
                <a:solidFill>
                  <a:srgbClr val="002060"/>
                </a:solidFill>
              </a:rPr>
              <a:t>      villages grew into cities</a:t>
            </a:r>
          </a:p>
        </p:txBody>
      </p:sp>
      <p:sp>
        <p:nvSpPr>
          <p:cNvPr id="4" name="Content Placeholder 3"/>
          <p:cNvSpPr>
            <a:spLocks noGrp="1"/>
          </p:cNvSpPr>
          <p:nvPr>
            <p:ph sz="half" idx="2"/>
          </p:nvPr>
        </p:nvSpPr>
        <p:spPr>
          <a:xfrm>
            <a:off x="4648200" y="1219200"/>
            <a:ext cx="4419600" cy="5638800"/>
          </a:xfrm>
        </p:spPr>
        <p:txBody>
          <a:bodyPr>
            <a:normAutofit/>
          </a:bodyPr>
          <a:lstStyle/>
          <a:p>
            <a:pPr lvl="0"/>
            <a:r>
              <a:rPr lang="en-US" b="1" u="sng" dirty="0">
                <a:solidFill>
                  <a:srgbClr val="006600"/>
                </a:solidFill>
              </a:rPr>
              <a:t>Cities rose independently in the valleys of</a:t>
            </a:r>
            <a:endParaRPr lang="en-US" b="1" dirty="0">
              <a:solidFill>
                <a:srgbClr val="006600"/>
              </a:solidFill>
            </a:endParaRPr>
          </a:p>
          <a:p>
            <a:pPr marL="514350" indent="-514350">
              <a:buAutoNum type="arabicPeriod"/>
            </a:pPr>
            <a:r>
              <a:rPr lang="en-US" b="1" dirty="0">
                <a:solidFill>
                  <a:srgbClr val="000099"/>
                </a:solidFill>
              </a:rPr>
              <a:t>Tigris / Euphrates Rivers in the Middle East</a:t>
            </a:r>
          </a:p>
          <a:p>
            <a:pPr marL="0" indent="0">
              <a:buNone/>
            </a:pPr>
            <a:r>
              <a:rPr lang="en-US" b="1" dirty="0">
                <a:solidFill>
                  <a:srgbClr val="800080"/>
                </a:solidFill>
              </a:rPr>
              <a:t>2.  Nile River in Egypt</a:t>
            </a:r>
          </a:p>
          <a:p>
            <a:pPr marL="0" indent="0">
              <a:buNone/>
            </a:pPr>
            <a:r>
              <a:rPr lang="en-US" b="1" dirty="0">
                <a:solidFill>
                  <a:srgbClr val="008080"/>
                </a:solidFill>
              </a:rPr>
              <a:t>3.  Indus River in India</a:t>
            </a:r>
          </a:p>
          <a:p>
            <a:pPr marL="0" indent="0">
              <a:buNone/>
            </a:pPr>
            <a:r>
              <a:rPr lang="en-US" b="1" dirty="0">
                <a:solidFill>
                  <a:srgbClr val="FFC000"/>
                </a:solidFill>
              </a:rPr>
              <a:t>4.  Huang He or Yellow River    </a:t>
            </a:r>
          </a:p>
          <a:p>
            <a:pPr marL="0" indent="0">
              <a:buNone/>
            </a:pPr>
            <a:r>
              <a:rPr lang="en-US" b="1" dirty="0">
                <a:solidFill>
                  <a:srgbClr val="FFC000"/>
                </a:solidFill>
              </a:rPr>
              <a:t>       in China</a:t>
            </a:r>
          </a:p>
        </p:txBody>
      </p:sp>
    </p:spTree>
    <p:extLst>
      <p:ext uri="{BB962C8B-B14F-4D97-AF65-F5344CB8AC3E}">
        <p14:creationId xmlns:p14="http://schemas.microsoft.com/office/powerpoint/2010/main" val="1559970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a:bodyPr>
          <a:lstStyle/>
          <a:p>
            <a:r>
              <a:rPr lang="en-US" sz="3200" b="1" u="sng" dirty="0">
                <a:solidFill>
                  <a:srgbClr val="003366"/>
                </a:solidFill>
              </a:rPr>
              <a:t>Chapter 1 Toward Civilization (prehistory – 3000B.C.)</a:t>
            </a:r>
            <a:endParaRPr lang="en-US" sz="3200"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3999" cy="5715000"/>
          </a:xfrm>
        </p:spPr>
      </p:pic>
    </p:spTree>
    <p:extLst>
      <p:ext uri="{BB962C8B-B14F-4D97-AF65-F5344CB8AC3E}">
        <p14:creationId xmlns:p14="http://schemas.microsoft.com/office/powerpoint/2010/main" val="3443191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006600"/>
                </a:solidFill>
                <a:latin typeface="Arial Rounded MT Bold" panose="020F0704030504030204" pitchFamily="34" charset="0"/>
              </a:rPr>
              <a:t>River Valley Civilizations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1066800"/>
            <a:ext cx="9144000" cy="5791200"/>
          </a:xfrm>
        </p:spPr>
      </p:pic>
    </p:spTree>
    <p:extLst>
      <p:ext uri="{BB962C8B-B14F-4D97-AF65-F5344CB8AC3E}">
        <p14:creationId xmlns:p14="http://schemas.microsoft.com/office/powerpoint/2010/main" val="8220172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u="sng" dirty="0">
                <a:solidFill>
                  <a:srgbClr val="C00000"/>
                </a:solidFill>
                <a:latin typeface="Algerian" panose="04020705040A02060702" pitchFamily="82" charset="0"/>
              </a:rPr>
              <a:t>River Valley Civilizations</a:t>
            </a:r>
          </a:p>
        </p:txBody>
      </p:sp>
      <p:sp>
        <p:nvSpPr>
          <p:cNvPr id="3" name="Content Placeholder 2"/>
          <p:cNvSpPr>
            <a:spLocks noGrp="1"/>
          </p:cNvSpPr>
          <p:nvPr>
            <p:ph sz="half" idx="1"/>
          </p:nvPr>
        </p:nvSpPr>
        <p:spPr>
          <a:xfrm>
            <a:off x="0" y="1066800"/>
            <a:ext cx="4495800" cy="5791200"/>
          </a:xfrm>
        </p:spPr>
        <p:txBody>
          <a:bodyPr>
            <a:normAutofit fontScale="92500"/>
          </a:bodyPr>
          <a:lstStyle/>
          <a:p>
            <a:pPr marL="457200" lvl="1" indent="0">
              <a:buNone/>
            </a:pPr>
            <a:r>
              <a:rPr lang="en-US" sz="3000" b="1" u="sng" dirty="0">
                <a:solidFill>
                  <a:srgbClr val="003366"/>
                </a:solidFill>
              </a:rPr>
              <a:t>Conditions in these areas favored farming</a:t>
            </a:r>
          </a:p>
          <a:p>
            <a:r>
              <a:rPr lang="en-US" b="1" dirty="0">
                <a:solidFill>
                  <a:srgbClr val="003366"/>
                </a:solidFill>
              </a:rPr>
              <a:t>Flood waters spread silt across the valleys renewing the soil and keeping it fertile</a:t>
            </a:r>
            <a:endParaRPr lang="en-US" sz="2400" b="1" dirty="0">
              <a:solidFill>
                <a:srgbClr val="003366"/>
              </a:solidFill>
            </a:endParaRPr>
          </a:p>
          <a:p>
            <a:r>
              <a:rPr lang="en-US" b="1" dirty="0">
                <a:solidFill>
                  <a:srgbClr val="003366"/>
                </a:solidFill>
              </a:rPr>
              <a:t> Animals flocked to rivers to during and  were another source of food</a:t>
            </a:r>
            <a:endParaRPr lang="en-US" sz="2400" b="1" dirty="0">
              <a:solidFill>
                <a:srgbClr val="003366"/>
              </a:solidFill>
            </a:endParaRPr>
          </a:p>
          <a:p>
            <a:r>
              <a:rPr lang="en-US" b="1" dirty="0">
                <a:solidFill>
                  <a:srgbClr val="003366"/>
                </a:solidFill>
              </a:rPr>
              <a:t>Rivers provided a regular water supply and transportation</a:t>
            </a:r>
            <a:endParaRPr lang="en-US" sz="2400" b="1" dirty="0">
              <a:solidFill>
                <a:srgbClr val="003366"/>
              </a:solidFill>
            </a:endParaRPr>
          </a:p>
          <a:p>
            <a:r>
              <a:rPr lang="en-US" b="1" dirty="0">
                <a:solidFill>
                  <a:srgbClr val="003366"/>
                </a:solidFill>
              </a:rPr>
              <a:t> rivers provided a source of food </a:t>
            </a:r>
          </a:p>
        </p:txBody>
      </p:sp>
      <p:sp>
        <p:nvSpPr>
          <p:cNvPr id="4" name="Content Placeholder 3"/>
          <p:cNvSpPr>
            <a:spLocks noGrp="1"/>
          </p:cNvSpPr>
          <p:nvPr>
            <p:ph sz="half" idx="2"/>
          </p:nvPr>
        </p:nvSpPr>
        <p:spPr>
          <a:xfrm>
            <a:off x="4648200" y="1219200"/>
            <a:ext cx="4495800" cy="5562600"/>
          </a:xfrm>
        </p:spPr>
        <p:txBody>
          <a:bodyPr>
            <a:normAutofit fontScale="92500"/>
          </a:bodyPr>
          <a:lstStyle/>
          <a:p>
            <a:pPr marL="457200" lvl="1" indent="0">
              <a:buNone/>
            </a:pPr>
            <a:r>
              <a:rPr lang="en-US" sz="3000" b="1" u="sng" dirty="0">
                <a:solidFill>
                  <a:srgbClr val="00B050"/>
                </a:solidFill>
              </a:rPr>
              <a:t>Challenges of rivers</a:t>
            </a:r>
          </a:p>
          <a:p>
            <a:r>
              <a:rPr lang="en-US" b="1" dirty="0">
                <a:solidFill>
                  <a:srgbClr val="00B050"/>
                </a:solidFill>
              </a:rPr>
              <a:t>to control flooding and channel water to fields </a:t>
            </a:r>
            <a:endParaRPr lang="en-US" sz="2400" b="1" dirty="0">
              <a:solidFill>
                <a:srgbClr val="00B050"/>
              </a:solidFill>
            </a:endParaRPr>
          </a:p>
          <a:p>
            <a:r>
              <a:rPr lang="en-US" b="1" dirty="0">
                <a:solidFill>
                  <a:srgbClr val="00B050"/>
                </a:solidFill>
              </a:rPr>
              <a:t>cooperation was need to meet these  challenges such as building dykes,(</a:t>
            </a:r>
            <a:r>
              <a:rPr lang="en-US" sz="1900" b="1" dirty="0"/>
              <a:t>a long wall or embankment built to prevent flooding )</a:t>
            </a:r>
            <a:r>
              <a:rPr lang="en-US" sz="1900" b="1" dirty="0">
                <a:solidFill>
                  <a:srgbClr val="00B050"/>
                </a:solidFill>
              </a:rPr>
              <a:t> </a:t>
            </a:r>
            <a:r>
              <a:rPr lang="en-US" b="1" dirty="0">
                <a:solidFill>
                  <a:srgbClr val="00B050"/>
                </a:solidFill>
              </a:rPr>
              <a:t>canals, irrigation ditches</a:t>
            </a:r>
            <a:endParaRPr lang="en-US" sz="2400" b="1" dirty="0">
              <a:solidFill>
                <a:srgbClr val="00B050"/>
              </a:solidFill>
            </a:endParaRPr>
          </a:p>
          <a:p>
            <a:r>
              <a:rPr lang="en-US" b="1" dirty="0">
                <a:solidFill>
                  <a:srgbClr val="00B050"/>
                </a:solidFill>
              </a:rPr>
              <a:t> large scale projects required leadership </a:t>
            </a:r>
            <a:endParaRPr lang="en-US" sz="2400" b="1" dirty="0">
              <a:solidFill>
                <a:srgbClr val="00B050"/>
              </a:solidFill>
            </a:endParaRPr>
          </a:p>
          <a:p>
            <a:r>
              <a:rPr lang="en-US" b="1" dirty="0">
                <a:solidFill>
                  <a:srgbClr val="00B050"/>
                </a:solidFill>
              </a:rPr>
              <a:t>and a well organized government</a:t>
            </a:r>
            <a:endParaRPr lang="en-US" sz="2400" b="1" dirty="0">
              <a:solidFill>
                <a:srgbClr val="00B050"/>
              </a:solidFill>
            </a:endParaRPr>
          </a:p>
          <a:p>
            <a:endParaRPr lang="en-US" dirty="0"/>
          </a:p>
        </p:txBody>
      </p:sp>
    </p:spTree>
    <p:extLst>
      <p:ext uri="{BB962C8B-B14F-4D97-AF65-F5344CB8AC3E}">
        <p14:creationId xmlns:p14="http://schemas.microsoft.com/office/powerpoint/2010/main" val="418020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b="1" u="sng" dirty="0">
                <a:solidFill>
                  <a:srgbClr val="C00000"/>
                </a:solidFill>
                <a:latin typeface="Algerian" panose="04020705040A02060702" pitchFamily="82" charset="0"/>
              </a:rPr>
              <a:t>The Big Eight Features of Civilization </a:t>
            </a:r>
          </a:p>
        </p:txBody>
      </p:sp>
      <p:sp>
        <p:nvSpPr>
          <p:cNvPr id="3" name="Content Placeholder 2"/>
          <p:cNvSpPr>
            <a:spLocks noGrp="1"/>
          </p:cNvSpPr>
          <p:nvPr>
            <p:ph idx="1"/>
          </p:nvPr>
        </p:nvSpPr>
        <p:spPr>
          <a:xfrm>
            <a:off x="228600" y="1600200"/>
            <a:ext cx="8458200" cy="5029200"/>
          </a:xfrm>
        </p:spPr>
        <p:txBody>
          <a:bodyPr>
            <a:normAutofit/>
          </a:bodyPr>
          <a:lstStyle/>
          <a:p>
            <a:pPr marL="0" indent="0">
              <a:buNone/>
            </a:pPr>
            <a:r>
              <a:rPr lang="en-US" b="1" dirty="0">
                <a:solidFill>
                  <a:srgbClr val="C00000"/>
                </a:solidFill>
              </a:rPr>
              <a:t>1. cities</a:t>
            </a:r>
          </a:p>
          <a:p>
            <a:pPr marL="0" indent="0">
              <a:buNone/>
            </a:pPr>
            <a:r>
              <a:rPr lang="en-US" b="1" dirty="0">
                <a:solidFill>
                  <a:srgbClr val="002060"/>
                </a:solidFill>
              </a:rPr>
              <a:t>2. organized central government</a:t>
            </a:r>
          </a:p>
          <a:p>
            <a:pPr marL="0" indent="0">
              <a:buNone/>
            </a:pPr>
            <a:r>
              <a:rPr lang="en-US" b="1" dirty="0">
                <a:solidFill>
                  <a:srgbClr val="006600"/>
                </a:solidFill>
              </a:rPr>
              <a:t>3. complex religion</a:t>
            </a:r>
          </a:p>
          <a:p>
            <a:pPr marL="0" indent="0">
              <a:buNone/>
            </a:pPr>
            <a:r>
              <a:rPr lang="en-US" b="1" dirty="0">
                <a:solidFill>
                  <a:srgbClr val="7030A0"/>
                </a:solidFill>
              </a:rPr>
              <a:t>4. job specialization</a:t>
            </a:r>
          </a:p>
          <a:p>
            <a:pPr marL="0" indent="0">
              <a:buNone/>
            </a:pPr>
            <a:r>
              <a:rPr lang="en-US" b="1" dirty="0">
                <a:solidFill>
                  <a:srgbClr val="008080"/>
                </a:solidFill>
              </a:rPr>
              <a:t>5. social classes</a:t>
            </a:r>
          </a:p>
          <a:p>
            <a:pPr marL="0" indent="0">
              <a:buNone/>
            </a:pPr>
            <a:r>
              <a:rPr lang="en-US" b="1" dirty="0">
                <a:solidFill>
                  <a:srgbClr val="FF0066"/>
                </a:solidFill>
              </a:rPr>
              <a:t>6. arts and architecture </a:t>
            </a:r>
          </a:p>
          <a:p>
            <a:pPr marL="0" indent="0">
              <a:buNone/>
            </a:pPr>
            <a:r>
              <a:rPr lang="en-US" b="1" dirty="0">
                <a:solidFill>
                  <a:srgbClr val="0070C0"/>
                </a:solidFill>
              </a:rPr>
              <a:t>7. public works</a:t>
            </a:r>
          </a:p>
          <a:p>
            <a:pPr marL="0" indent="0">
              <a:buNone/>
            </a:pPr>
            <a:r>
              <a:rPr lang="en-US" b="1" dirty="0">
                <a:solidFill>
                  <a:srgbClr val="800080"/>
                </a:solidFill>
              </a:rPr>
              <a:t>8. writing</a:t>
            </a:r>
          </a:p>
        </p:txBody>
      </p:sp>
    </p:spTree>
    <p:extLst>
      <p:ext uri="{BB962C8B-B14F-4D97-AF65-F5344CB8AC3E}">
        <p14:creationId xmlns:p14="http://schemas.microsoft.com/office/powerpoint/2010/main" val="3122289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u="sng" dirty="0">
                <a:solidFill>
                  <a:srgbClr val="C00000"/>
                </a:solidFill>
              </a:rPr>
              <a:t>Organized Governments</a:t>
            </a:r>
          </a:p>
        </p:txBody>
      </p:sp>
      <p:sp>
        <p:nvSpPr>
          <p:cNvPr id="3" name="Content Placeholder 2"/>
          <p:cNvSpPr>
            <a:spLocks noGrp="1"/>
          </p:cNvSpPr>
          <p:nvPr>
            <p:ph idx="1"/>
          </p:nvPr>
        </p:nvSpPr>
        <p:spPr>
          <a:xfrm>
            <a:off x="152400" y="1219200"/>
            <a:ext cx="8915400" cy="5638800"/>
          </a:xfrm>
        </p:spPr>
        <p:txBody>
          <a:bodyPr>
            <a:normAutofit fontScale="92500" lnSpcReduction="10000"/>
          </a:bodyPr>
          <a:lstStyle/>
          <a:p>
            <a:pPr lvl="1"/>
            <a:r>
              <a:rPr lang="en-US" b="1" dirty="0">
                <a:solidFill>
                  <a:srgbClr val="002060"/>
                </a:solidFill>
              </a:rPr>
              <a:t>As cities grew there was a need for a steady food supply</a:t>
            </a:r>
            <a:endParaRPr lang="en-US" sz="2400" b="1" dirty="0">
              <a:solidFill>
                <a:srgbClr val="002060"/>
              </a:solidFill>
            </a:endParaRPr>
          </a:p>
          <a:p>
            <a:pPr lvl="1"/>
            <a:r>
              <a:rPr lang="en-US" b="1" dirty="0">
                <a:solidFill>
                  <a:srgbClr val="C00000"/>
                </a:solidFill>
              </a:rPr>
              <a:t>To </a:t>
            </a:r>
            <a:r>
              <a:rPr lang="en-US" b="1" u="sng" dirty="0">
                <a:solidFill>
                  <a:srgbClr val="C00000"/>
                </a:solidFill>
              </a:rPr>
              <a:t>produce large amounts of food and oversee irrigation projects</a:t>
            </a:r>
            <a:r>
              <a:rPr lang="en-US" b="1" u="sng" dirty="0">
                <a:solidFill>
                  <a:srgbClr val="002060"/>
                </a:solidFill>
              </a:rPr>
              <a:t> </a:t>
            </a:r>
            <a:r>
              <a:rPr lang="en-US" b="1" dirty="0">
                <a:solidFill>
                  <a:srgbClr val="002060"/>
                </a:solidFill>
              </a:rPr>
              <a:t>new forms of government arose</a:t>
            </a:r>
            <a:endParaRPr lang="en-US" sz="2400" b="1" dirty="0">
              <a:solidFill>
                <a:srgbClr val="002060"/>
              </a:solidFill>
            </a:endParaRPr>
          </a:p>
          <a:p>
            <a:pPr lvl="1"/>
            <a:r>
              <a:rPr lang="en-US" b="1" u="sng" dirty="0">
                <a:solidFill>
                  <a:srgbClr val="002060"/>
                </a:solidFill>
              </a:rPr>
              <a:t>Early governments</a:t>
            </a:r>
            <a:r>
              <a:rPr lang="en-US" b="1" dirty="0">
                <a:solidFill>
                  <a:srgbClr val="002060"/>
                </a:solidFill>
              </a:rPr>
              <a:t>:</a:t>
            </a:r>
            <a:endParaRPr lang="en-US" sz="2400" b="1" dirty="0">
              <a:solidFill>
                <a:srgbClr val="002060"/>
              </a:solidFill>
            </a:endParaRPr>
          </a:p>
          <a:p>
            <a:pPr lvl="2"/>
            <a:r>
              <a:rPr lang="en-US" sz="2800" b="1" dirty="0">
                <a:solidFill>
                  <a:srgbClr val="002060"/>
                </a:solidFill>
              </a:rPr>
              <a:t>village council of elders</a:t>
            </a:r>
          </a:p>
          <a:p>
            <a:pPr lvl="2"/>
            <a:r>
              <a:rPr lang="en-US" sz="2800" b="1" dirty="0">
                <a:solidFill>
                  <a:srgbClr val="002060"/>
                </a:solidFill>
              </a:rPr>
              <a:t>Priests</a:t>
            </a:r>
          </a:p>
          <a:p>
            <a:pPr lvl="2"/>
            <a:r>
              <a:rPr lang="en-US" sz="2800" b="1" dirty="0">
                <a:solidFill>
                  <a:srgbClr val="002060"/>
                </a:solidFill>
              </a:rPr>
              <a:t>warrior kings</a:t>
            </a:r>
          </a:p>
          <a:p>
            <a:pPr lvl="2"/>
            <a:r>
              <a:rPr lang="en-US" sz="2800" b="1" dirty="0">
                <a:solidFill>
                  <a:srgbClr val="002060"/>
                </a:solidFill>
              </a:rPr>
              <a:t>Kings set up </a:t>
            </a:r>
            <a:r>
              <a:rPr lang="en-US" sz="2800" b="1" u="sng" dirty="0">
                <a:solidFill>
                  <a:srgbClr val="C00000"/>
                </a:solidFill>
              </a:rPr>
              <a:t>hereditary</a:t>
            </a:r>
            <a:r>
              <a:rPr lang="en-US" sz="2800" b="1" dirty="0">
                <a:solidFill>
                  <a:srgbClr val="C00000"/>
                </a:solidFill>
              </a:rPr>
              <a:t> rule </a:t>
            </a:r>
            <a:r>
              <a:rPr lang="en-US" sz="2800" b="1" dirty="0">
                <a:solidFill>
                  <a:srgbClr val="002060"/>
                </a:solidFill>
              </a:rPr>
              <a:t>who passed power from father to son…Most rulers claimed their right to rule came from the gods</a:t>
            </a:r>
          </a:p>
          <a:p>
            <a:pPr lvl="1"/>
            <a:r>
              <a:rPr lang="en-US" b="1" dirty="0">
                <a:solidFill>
                  <a:srgbClr val="002060"/>
                </a:solidFill>
              </a:rPr>
              <a:t>As governments became more complex rulers </a:t>
            </a:r>
            <a:r>
              <a:rPr lang="en-US" b="1" u="sng" dirty="0">
                <a:solidFill>
                  <a:srgbClr val="002060"/>
                </a:solidFill>
              </a:rPr>
              <a:t>issued laws</a:t>
            </a:r>
            <a:r>
              <a:rPr lang="en-US" b="1" dirty="0">
                <a:solidFill>
                  <a:srgbClr val="002060"/>
                </a:solidFill>
              </a:rPr>
              <a:t>, </a:t>
            </a:r>
            <a:r>
              <a:rPr lang="en-US" b="1" u="sng" dirty="0">
                <a:solidFill>
                  <a:srgbClr val="C00000"/>
                </a:solidFill>
              </a:rPr>
              <a:t>collected taxes</a:t>
            </a:r>
            <a:r>
              <a:rPr lang="en-US" b="1" dirty="0">
                <a:solidFill>
                  <a:srgbClr val="002060"/>
                </a:solidFill>
              </a:rPr>
              <a:t>, and organized </a:t>
            </a:r>
            <a:r>
              <a:rPr lang="en-US" b="1" u="sng" dirty="0">
                <a:solidFill>
                  <a:srgbClr val="C00000"/>
                </a:solidFill>
              </a:rPr>
              <a:t>systems of defenses</a:t>
            </a:r>
            <a:r>
              <a:rPr lang="en-US" b="1" dirty="0">
                <a:solidFill>
                  <a:srgbClr val="002060"/>
                </a:solidFill>
              </a:rPr>
              <a:t>, had royal officials to </a:t>
            </a:r>
            <a:r>
              <a:rPr lang="en-US" b="1" u="sng" dirty="0">
                <a:solidFill>
                  <a:srgbClr val="C00000"/>
                </a:solidFill>
              </a:rPr>
              <a:t>enforce laws </a:t>
            </a:r>
            <a:r>
              <a:rPr lang="en-US" b="1" dirty="0">
                <a:solidFill>
                  <a:srgbClr val="002060"/>
                </a:solidFill>
              </a:rPr>
              <a:t>and later a number of duties were taken over by government departments</a:t>
            </a:r>
          </a:p>
          <a:p>
            <a:endParaRPr lang="en-US" dirty="0"/>
          </a:p>
        </p:txBody>
      </p:sp>
    </p:spTree>
    <p:extLst>
      <p:ext uri="{BB962C8B-B14F-4D97-AF65-F5344CB8AC3E}">
        <p14:creationId xmlns:p14="http://schemas.microsoft.com/office/powerpoint/2010/main" val="4200874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a:bodyPr>
          <a:lstStyle/>
          <a:p>
            <a:r>
              <a:rPr lang="en-US" b="1" i="1" u="sng" dirty="0">
                <a:solidFill>
                  <a:srgbClr val="C00000"/>
                </a:solidFill>
              </a:rPr>
              <a:t>Complex Religions</a:t>
            </a:r>
            <a:endParaRPr lang="en-US" b="1" i="1" dirty="0">
              <a:solidFill>
                <a:srgbClr val="C00000"/>
              </a:solidFill>
            </a:endParaRPr>
          </a:p>
        </p:txBody>
      </p:sp>
      <p:sp>
        <p:nvSpPr>
          <p:cNvPr id="3" name="Content Placeholder 2"/>
          <p:cNvSpPr>
            <a:spLocks noGrp="1"/>
          </p:cNvSpPr>
          <p:nvPr>
            <p:ph idx="1"/>
          </p:nvPr>
        </p:nvSpPr>
        <p:spPr>
          <a:xfrm>
            <a:off x="0" y="1066800"/>
            <a:ext cx="9067800" cy="5791200"/>
          </a:xfrm>
        </p:spPr>
        <p:txBody>
          <a:bodyPr>
            <a:normAutofit/>
          </a:bodyPr>
          <a:lstStyle/>
          <a:p>
            <a:pPr lvl="0"/>
            <a:r>
              <a:rPr lang="en-US" b="1" dirty="0">
                <a:solidFill>
                  <a:srgbClr val="006600"/>
                </a:solidFill>
              </a:rPr>
              <a:t>Most ancient people were  </a:t>
            </a:r>
            <a:r>
              <a:rPr lang="en-US" b="1" u="sng" dirty="0">
                <a:solidFill>
                  <a:srgbClr val="C00000"/>
                </a:solidFill>
              </a:rPr>
              <a:t>Polytheistic</a:t>
            </a:r>
            <a:r>
              <a:rPr lang="en-US" b="1" dirty="0">
                <a:solidFill>
                  <a:srgbClr val="006600"/>
                </a:solidFill>
              </a:rPr>
              <a:t>  or believed in many gods</a:t>
            </a:r>
          </a:p>
          <a:p>
            <a:pPr lvl="0"/>
            <a:r>
              <a:rPr lang="en-US" b="1" dirty="0">
                <a:solidFill>
                  <a:srgbClr val="006600"/>
                </a:solidFill>
              </a:rPr>
              <a:t>They believed these gods, goddesses and spirits controlled the forces of nature &amp; human activity</a:t>
            </a:r>
          </a:p>
          <a:p>
            <a:pPr lvl="0"/>
            <a:r>
              <a:rPr lang="en-US" b="1" dirty="0">
                <a:solidFill>
                  <a:srgbClr val="006600"/>
                </a:solidFill>
              </a:rPr>
              <a:t>Priests and worshipers sought to </a:t>
            </a:r>
            <a:r>
              <a:rPr lang="en-US" b="1" u="sng" dirty="0">
                <a:solidFill>
                  <a:srgbClr val="C00000"/>
                </a:solidFill>
              </a:rPr>
              <a:t>gain the favor of gods through complex rituals </a:t>
            </a:r>
            <a:r>
              <a:rPr lang="en-US" b="1" dirty="0">
                <a:solidFill>
                  <a:srgbClr val="006600"/>
                </a:solidFill>
              </a:rPr>
              <a:t>such as ceremonies, dances, prayers and hymns</a:t>
            </a:r>
          </a:p>
          <a:p>
            <a:r>
              <a:rPr lang="en-US" b="1" dirty="0">
                <a:solidFill>
                  <a:srgbClr val="006600"/>
                </a:solidFill>
              </a:rPr>
              <a:t>To ensure divine help, people </a:t>
            </a:r>
            <a:r>
              <a:rPr lang="en-US" b="1" u="sng" dirty="0">
                <a:solidFill>
                  <a:srgbClr val="C00000"/>
                </a:solidFill>
              </a:rPr>
              <a:t>built temples</a:t>
            </a:r>
            <a:r>
              <a:rPr lang="en-US" b="1" dirty="0">
                <a:solidFill>
                  <a:srgbClr val="006600"/>
                </a:solidFill>
              </a:rPr>
              <a:t>, sacrificed animals, crops or other humans to the gods</a:t>
            </a:r>
          </a:p>
        </p:txBody>
      </p:sp>
    </p:spTree>
    <p:extLst>
      <p:ext uri="{BB962C8B-B14F-4D97-AF65-F5344CB8AC3E}">
        <p14:creationId xmlns:p14="http://schemas.microsoft.com/office/powerpoint/2010/main" val="1362244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u="sng" dirty="0">
                <a:solidFill>
                  <a:srgbClr val="C00000"/>
                </a:solidFill>
              </a:rPr>
              <a:t>Job Specialization</a:t>
            </a:r>
            <a:endParaRPr lang="en-US" dirty="0">
              <a:solidFill>
                <a:srgbClr val="C00000"/>
              </a:solidFill>
            </a:endParaRPr>
          </a:p>
        </p:txBody>
      </p:sp>
      <p:sp>
        <p:nvSpPr>
          <p:cNvPr id="3" name="Content Placeholder 2"/>
          <p:cNvSpPr>
            <a:spLocks noGrp="1"/>
          </p:cNvSpPr>
          <p:nvPr>
            <p:ph sz="half" idx="1"/>
          </p:nvPr>
        </p:nvSpPr>
        <p:spPr>
          <a:xfrm>
            <a:off x="0" y="1447800"/>
            <a:ext cx="5562600" cy="5410200"/>
          </a:xfrm>
        </p:spPr>
        <p:txBody>
          <a:bodyPr>
            <a:normAutofit fontScale="85000" lnSpcReduction="20000"/>
          </a:bodyPr>
          <a:lstStyle/>
          <a:p>
            <a:pPr lvl="0"/>
            <a:r>
              <a:rPr lang="en-US" b="1" u="sng" dirty="0">
                <a:solidFill>
                  <a:srgbClr val="FF0000"/>
                </a:solidFill>
              </a:rPr>
              <a:t>Job specialization</a:t>
            </a:r>
            <a:r>
              <a:rPr lang="en-US" dirty="0">
                <a:solidFill>
                  <a:srgbClr val="FF0000"/>
                </a:solidFill>
              </a:rPr>
              <a:t>: </a:t>
            </a:r>
            <a:r>
              <a:rPr lang="en-US" u="sng" dirty="0">
                <a:solidFill>
                  <a:srgbClr val="FF0000"/>
                </a:solidFill>
              </a:rPr>
              <a:t>to train in or devote oneself to a particular area of study, occupation, or activity</a:t>
            </a:r>
          </a:p>
          <a:p>
            <a:pPr lvl="0"/>
            <a:r>
              <a:rPr lang="en-US" dirty="0">
                <a:solidFill>
                  <a:srgbClr val="7030A0"/>
                </a:solidFill>
              </a:rPr>
              <a:t>Urban people developed many new </a:t>
            </a:r>
            <a:r>
              <a:rPr lang="en-US" b="1" dirty="0">
                <a:solidFill>
                  <a:srgbClr val="7030A0"/>
                </a:solidFill>
              </a:rPr>
              <a:t>crafts</a:t>
            </a:r>
            <a:r>
              <a:rPr lang="en-US" dirty="0">
                <a:solidFill>
                  <a:srgbClr val="7030A0"/>
                </a:solidFill>
              </a:rPr>
              <a:t> which required individuals to specialize in certain jobs resulting in </a:t>
            </a:r>
            <a:r>
              <a:rPr lang="en-US" b="1" dirty="0">
                <a:solidFill>
                  <a:srgbClr val="C00000"/>
                </a:solidFill>
              </a:rPr>
              <a:t>Division of Labor</a:t>
            </a:r>
          </a:p>
          <a:p>
            <a:pPr lvl="0"/>
            <a:r>
              <a:rPr lang="en-US" dirty="0">
                <a:solidFill>
                  <a:srgbClr val="800080"/>
                </a:solidFill>
              </a:rPr>
              <a:t>Some became </a:t>
            </a:r>
            <a:r>
              <a:rPr lang="en-US" b="1" dirty="0">
                <a:solidFill>
                  <a:srgbClr val="C00000"/>
                </a:solidFill>
              </a:rPr>
              <a:t>artisans</a:t>
            </a:r>
            <a:r>
              <a:rPr lang="en-US" dirty="0">
                <a:solidFill>
                  <a:srgbClr val="800080"/>
                </a:solidFill>
              </a:rPr>
              <a:t> or skilled craft workers</a:t>
            </a:r>
          </a:p>
          <a:p>
            <a:pPr lvl="0"/>
            <a:r>
              <a:rPr lang="en-US" dirty="0">
                <a:solidFill>
                  <a:srgbClr val="7030A0"/>
                </a:solidFill>
              </a:rPr>
              <a:t>People learned to make tools and weapons first out of </a:t>
            </a:r>
            <a:r>
              <a:rPr lang="en-US" b="1" dirty="0">
                <a:solidFill>
                  <a:srgbClr val="7030A0"/>
                </a:solidFill>
              </a:rPr>
              <a:t>copper</a:t>
            </a:r>
            <a:r>
              <a:rPr lang="en-US" dirty="0">
                <a:solidFill>
                  <a:srgbClr val="7030A0"/>
                </a:solidFill>
              </a:rPr>
              <a:t> then </a:t>
            </a:r>
            <a:r>
              <a:rPr lang="en-US" b="1" dirty="0">
                <a:solidFill>
                  <a:srgbClr val="7030A0"/>
                </a:solidFill>
              </a:rPr>
              <a:t>bronze</a:t>
            </a:r>
            <a:r>
              <a:rPr lang="en-US" dirty="0">
                <a:solidFill>
                  <a:srgbClr val="7030A0"/>
                </a:solidFill>
              </a:rPr>
              <a:t> then more durable mixture of copper and </a:t>
            </a:r>
            <a:r>
              <a:rPr lang="en-US" b="1" dirty="0">
                <a:solidFill>
                  <a:srgbClr val="7030A0"/>
                </a:solidFill>
              </a:rPr>
              <a:t>tin </a:t>
            </a:r>
            <a:r>
              <a:rPr lang="en-US" sz="2200" dirty="0">
                <a:solidFill>
                  <a:srgbClr val="7030A0"/>
                </a:solidFill>
              </a:rPr>
              <a:t>(metal workings was particularly important)</a:t>
            </a:r>
          </a:p>
          <a:p>
            <a:r>
              <a:rPr lang="en-US" dirty="0">
                <a:solidFill>
                  <a:srgbClr val="800080"/>
                </a:solidFill>
              </a:rPr>
              <a:t>Cities had specialists like </a:t>
            </a:r>
            <a:r>
              <a:rPr lang="en-US" b="1" u="sng" dirty="0">
                <a:solidFill>
                  <a:srgbClr val="800080"/>
                </a:solidFill>
              </a:rPr>
              <a:t>bricklayers, soldiers, merchants, singers, dancers, and storytellers</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562600" y="1447800"/>
            <a:ext cx="3581400" cy="5410200"/>
          </a:xfrm>
        </p:spPr>
      </p:pic>
    </p:spTree>
    <p:extLst>
      <p:ext uri="{BB962C8B-B14F-4D97-AF65-F5344CB8AC3E}">
        <p14:creationId xmlns:p14="http://schemas.microsoft.com/office/powerpoint/2010/main" val="1571033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normAutofit/>
          </a:bodyPr>
          <a:lstStyle/>
          <a:p>
            <a:r>
              <a:rPr lang="en-US" dirty="0"/>
              <a:t>  </a:t>
            </a:r>
            <a:r>
              <a:rPr lang="en-US" u="sng" dirty="0">
                <a:solidFill>
                  <a:srgbClr val="C00000"/>
                </a:solidFill>
              </a:rPr>
              <a:t>Social Classes</a:t>
            </a:r>
            <a:endParaRPr lang="en-US" dirty="0">
              <a:solidFill>
                <a:srgbClr val="C00000"/>
              </a:solidFill>
            </a:endParaRPr>
          </a:p>
        </p:txBody>
      </p:sp>
      <p:sp>
        <p:nvSpPr>
          <p:cNvPr id="3" name="Content Placeholder 2"/>
          <p:cNvSpPr>
            <a:spLocks noGrp="1"/>
          </p:cNvSpPr>
          <p:nvPr>
            <p:ph idx="1"/>
          </p:nvPr>
        </p:nvSpPr>
        <p:spPr>
          <a:xfrm>
            <a:off x="76200" y="1066800"/>
            <a:ext cx="9067800" cy="5791200"/>
          </a:xfrm>
        </p:spPr>
        <p:txBody>
          <a:bodyPr>
            <a:normAutofit/>
          </a:bodyPr>
          <a:lstStyle/>
          <a:p>
            <a:pPr lvl="0"/>
            <a:r>
              <a:rPr lang="en-US" b="1" dirty="0">
                <a:solidFill>
                  <a:srgbClr val="008080"/>
                </a:solidFill>
              </a:rPr>
              <a:t>In cities social organization became more complex</a:t>
            </a:r>
          </a:p>
          <a:p>
            <a:pPr lvl="0"/>
            <a:r>
              <a:rPr lang="en-US" b="1" u="sng" dirty="0">
                <a:solidFill>
                  <a:srgbClr val="C00000"/>
                </a:solidFill>
              </a:rPr>
              <a:t>People were ranked according to their jobs </a:t>
            </a:r>
            <a:r>
              <a:rPr lang="en-US" b="1" dirty="0">
                <a:solidFill>
                  <a:srgbClr val="008080"/>
                </a:solidFill>
              </a:rPr>
              <a:t>which led to the growth of </a:t>
            </a:r>
            <a:r>
              <a:rPr lang="en-US" b="1" dirty="0">
                <a:solidFill>
                  <a:srgbClr val="C00000"/>
                </a:solidFill>
              </a:rPr>
              <a:t>social classes</a:t>
            </a:r>
          </a:p>
          <a:p>
            <a:pPr lvl="0"/>
            <a:r>
              <a:rPr lang="en-US" b="1" u="sng" dirty="0"/>
              <a:t>Levels of early social classes (top to bottom)</a:t>
            </a:r>
          </a:p>
          <a:p>
            <a:pPr marL="0" lvl="0" indent="0">
              <a:buNone/>
            </a:pPr>
            <a:r>
              <a:rPr lang="en-US" dirty="0">
                <a:solidFill>
                  <a:srgbClr val="008080"/>
                </a:solidFill>
              </a:rPr>
              <a:t>     </a:t>
            </a:r>
            <a:r>
              <a:rPr lang="en-US" b="1" dirty="0">
                <a:solidFill>
                  <a:srgbClr val="C00000"/>
                </a:solidFill>
              </a:rPr>
              <a:t>1. Ruler/ priests / nobles</a:t>
            </a:r>
          </a:p>
          <a:p>
            <a:pPr marL="0" lvl="0" indent="0">
              <a:buNone/>
            </a:pPr>
            <a:r>
              <a:rPr lang="en-US" b="1" dirty="0">
                <a:solidFill>
                  <a:srgbClr val="008080"/>
                </a:solidFill>
              </a:rPr>
              <a:t>     </a:t>
            </a:r>
            <a:r>
              <a:rPr lang="en-US" b="1" dirty="0">
                <a:solidFill>
                  <a:srgbClr val="006600"/>
                </a:solidFill>
              </a:rPr>
              <a:t>2. wealthy merchants</a:t>
            </a:r>
          </a:p>
          <a:p>
            <a:pPr marL="0" lvl="0" indent="0">
              <a:buNone/>
            </a:pPr>
            <a:r>
              <a:rPr lang="en-US" b="1" dirty="0">
                <a:solidFill>
                  <a:srgbClr val="008080"/>
                </a:solidFill>
              </a:rPr>
              <a:t>     </a:t>
            </a:r>
            <a:r>
              <a:rPr lang="en-US" b="1" dirty="0">
                <a:solidFill>
                  <a:srgbClr val="FF0066"/>
                </a:solidFill>
              </a:rPr>
              <a:t>3. artisans</a:t>
            </a:r>
          </a:p>
          <a:p>
            <a:pPr marL="0" lvl="0" indent="0">
              <a:buNone/>
            </a:pPr>
            <a:r>
              <a:rPr lang="en-US" b="1" dirty="0">
                <a:solidFill>
                  <a:srgbClr val="008080"/>
                </a:solidFill>
              </a:rPr>
              <a:t>     </a:t>
            </a:r>
            <a:r>
              <a:rPr lang="en-US" b="1" dirty="0">
                <a:solidFill>
                  <a:srgbClr val="000099"/>
                </a:solidFill>
              </a:rPr>
              <a:t>4. peasant farmers (the majority)</a:t>
            </a:r>
          </a:p>
          <a:p>
            <a:pPr marL="0" indent="0">
              <a:buNone/>
            </a:pPr>
            <a:r>
              <a:rPr lang="en-US" b="1" dirty="0">
                <a:solidFill>
                  <a:srgbClr val="008080"/>
                </a:solidFill>
              </a:rPr>
              <a:t>     </a:t>
            </a:r>
            <a:r>
              <a:rPr lang="en-US" b="1" dirty="0">
                <a:solidFill>
                  <a:srgbClr val="FF3300"/>
                </a:solidFill>
              </a:rPr>
              <a:t>5. </a:t>
            </a:r>
            <a:r>
              <a:rPr lang="en-US" sz="2800" b="1" dirty="0">
                <a:solidFill>
                  <a:srgbClr val="FF3300"/>
                </a:solidFill>
              </a:rPr>
              <a:t>Slaves (some sold to cover debts, prisoners of war)     </a:t>
            </a:r>
          </a:p>
          <a:p>
            <a:pPr marL="0" indent="0">
              <a:buNone/>
            </a:pPr>
            <a:endParaRPr lang="en-US" sz="2800" b="1" dirty="0">
              <a:solidFill>
                <a:srgbClr val="008080"/>
              </a:solidFill>
            </a:endParaRPr>
          </a:p>
        </p:txBody>
      </p:sp>
    </p:spTree>
    <p:extLst>
      <p:ext uri="{BB962C8B-B14F-4D97-AF65-F5344CB8AC3E}">
        <p14:creationId xmlns:p14="http://schemas.microsoft.com/office/powerpoint/2010/main" val="21488174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solidFill>
                  <a:srgbClr val="7030A0"/>
                </a:solidFill>
              </a:rPr>
              <a:t>Arts / </a:t>
            </a:r>
            <a:r>
              <a:rPr lang="en-US" b="1" u="sng" dirty="0">
                <a:solidFill>
                  <a:srgbClr val="003366"/>
                </a:solidFill>
              </a:rPr>
              <a:t>Architecture</a:t>
            </a:r>
            <a:r>
              <a:rPr lang="en-US" b="1" u="sng" dirty="0"/>
              <a:t> / </a:t>
            </a:r>
            <a:r>
              <a:rPr lang="en-US" b="1" u="sng" dirty="0">
                <a:solidFill>
                  <a:srgbClr val="FF0066"/>
                </a:solidFill>
              </a:rPr>
              <a:t>Public Works</a:t>
            </a:r>
          </a:p>
        </p:txBody>
      </p:sp>
      <p:sp>
        <p:nvSpPr>
          <p:cNvPr id="3" name="Content Placeholder 2"/>
          <p:cNvSpPr>
            <a:spLocks noGrp="1"/>
          </p:cNvSpPr>
          <p:nvPr>
            <p:ph sz="half" idx="1"/>
          </p:nvPr>
        </p:nvSpPr>
        <p:spPr>
          <a:xfrm>
            <a:off x="0" y="1600200"/>
            <a:ext cx="4495800" cy="5257800"/>
          </a:xfrm>
        </p:spPr>
        <p:txBody>
          <a:bodyPr>
            <a:normAutofit/>
          </a:bodyPr>
          <a:lstStyle/>
          <a:p>
            <a:r>
              <a:rPr lang="en-US" u="sng" dirty="0"/>
              <a:t>Arts and Architecture</a:t>
            </a:r>
          </a:p>
          <a:p>
            <a:pPr lvl="0"/>
            <a:r>
              <a:rPr lang="en-US" b="1" u="sng" dirty="0">
                <a:solidFill>
                  <a:srgbClr val="7030A0"/>
                </a:solidFill>
              </a:rPr>
              <a:t>Temples</a:t>
            </a:r>
            <a:r>
              <a:rPr lang="en-US" dirty="0">
                <a:solidFill>
                  <a:srgbClr val="7030A0"/>
                </a:solidFill>
              </a:rPr>
              <a:t> and </a:t>
            </a:r>
            <a:r>
              <a:rPr lang="en-US" b="1" u="sng" dirty="0">
                <a:solidFill>
                  <a:srgbClr val="7030A0"/>
                </a:solidFill>
              </a:rPr>
              <a:t>Palaces</a:t>
            </a:r>
            <a:r>
              <a:rPr lang="en-US" u="sng" dirty="0">
                <a:solidFill>
                  <a:srgbClr val="7030A0"/>
                </a:solidFill>
              </a:rPr>
              <a:t> </a:t>
            </a:r>
            <a:r>
              <a:rPr lang="en-US" dirty="0">
                <a:solidFill>
                  <a:srgbClr val="7030A0"/>
                </a:solidFill>
              </a:rPr>
              <a:t>dominated the city</a:t>
            </a:r>
          </a:p>
          <a:p>
            <a:r>
              <a:rPr lang="en-US" u="sng" dirty="0">
                <a:solidFill>
                  <a:srgbClr val="7030A0"/>
                </a:solidFill>
              </a:rPr>
              <a:t>Buildings show the strength and power of their government and </a:t>
            </a:r>
            <a:r>
              <a:rPr lang="en-US" b="1" u="sng" dirty="0">
                <a:solidFill>
                  <a:srgbClr val="7030A0"/>
                </a:solidFill>
              </a:rPr>
              <a:t>gods</a:t>
            </a:r>
          </a:p>
        </p:txBody>
      </p:sp>
      <p:sp>
        <p:nvSpPr>
          <p:cNvPr id="4" name="Content Placeholder 3"/>
          <p:cNvSpPr>
            <a:spLocks noGrp="1"/>
          </p:cNvSpPr>
          <p:nvPr>
            <p:ph sz="half" idx="2"/>
          </p:nvPr>
        </p:nvSpPr>
        <p:spPr>
          <a:xfrm>
            <a:off x="4648200" y="1600200"/>
            <a:ext cx="4495800" cy="5257800"/>
          </a:xfrm>
        </p:spPr>
        <p:txBody>
          <a:bodyPr>
            <a:normAutofit/>
          </a:bodyPr>
          <a:lstStyle/>
          <a:p>
            <a:r>
              <a:rPr lang="en-US" b="1" dirty="0"/>
              <a:t>           </a:t>
            </a:r>
            <a:r>
              <a:rPr lang="en-US" b="1" u="sng" dirty="0"/>
              <a:t>Public Works</a:t>
            </a:r>
          </a:p>
          <a:p>
            <a:r>
              <a:rPr lang="en-US" b="1" u="sng" dirty="0">
                <a:solidFill>
                  <a:srgbClr val="FF0066"/>
                </a:solidFill>
              </a:rPr>
              <a:t>Public Works</a:t>
            </a:r>
            <a:r>
              <a:rPr lang="en-US" u="sng" dirty="0">
                <a:solidFill>
                  <a:srgbClr val="FF0066"/>
                </a:solidFill>
              </a:rPr>
              <a:t>:</a:t>
            </a:r>
            <a:r>
              <a:rPr lang="en-US" b="1" u="sng" dirty="0">
                <a:solidFill>
                  <a:srgbClr val="FF0066"/>
                </a:solidFill>
              </a:rPr>
              <a:t> Projects carried out by the government that are meant to benefit the city</a:t>
            </a:r>
            <a:r>
              <a:rPr lang="en-US" b="1" dirty="0">
                <a:solidFill>
                  <a:srgbClr val="FF0066"/>
                </a:solidFill>
              </a:rPr>
              <a:t>: the work of building such things as roads, schools, bridges, walls, and reservoirs, ensuring a food supply, protecting the city</a:t>
            </a:r>
          </a:p>
        </p:txBody>
      </p:sp>
    </p:spTree>
    <p:extLst>
      <p:ext uri="{BB962C8B-B14F-4D97-AF65-F5344CB8AC3E}">
        <p14:creationId xmlns:p14="http://schemas.microsoft.com/office/powerpoint/2010/main" val="5556125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u="sng" dirty="0">
                <a:solidFill>
                  <a:srgbClr val="C00000"/>
                </a:solidFill>
              </a:rPr>
              <a:t>Writing / First Empires</a:t>
            </a:r>
            <a:endParaRPr lang="en-US" dirty="0">
              <a:solidFill>
                <a:srgbClr val="C00000"/>
              </a:solidFill>
            </a:endParaRPr>
          </a:p>
        </p:txBody>
      </p:sp>
      <p:sp>
        <p:nvSpPr>
          <p:cNvPr id="3" name="Content Placeholder 2"/>
          <p:cNvSpPr>
            <a:spLocks noGrp="1"/>
          </p:cNvSpPr>
          <p:nvPr>
            <p:ph sz="half" idx="1"/>
          </p:nvPr>
        </p:nvSpPr>
        <p:spPr>
          <a:xfrm>
            <a:off x="76200" y="1371600"/>
            <a:ext cx="4419600" cy="5486400"/>
          </a:xfrm>
        </p:spPr>
        <p:txBody>
          <a:bodyPr>
            <a:normAutofit fontScale="92500" lnSpcReduction="20000"/>
          </a:bodyPr>
          <a:lstStyle/>
          <a:p>
            <a:pPr lvl="0"/>
            <a:r>
              <a:rPr lang="en-US" dirty="0">
                <a:solidFill>
                  <a:srgbClr val="002060"/>
                </a:solidFill>
              </a:rPr>
              <a:t>Important skill development was </a:t>
            </a:r>
            <a:r>
              <a:rPr lang="en-US" b="1" i="1" dirty="0">
                <a:solidFill>
                  <a:srgbClr val="FF0000"/>
                </a:solidFill>
              </a:rPr>
              <a:t>writing</a:t>
            </a:r>
          </a:p>
          <a:p>
            <a:pPr lvl="0"/>
            <a:r>
              <a:rPr lang="en-US" dirty="0">
                <a:solidFill>
                  <a:srgbClr val="002060"/>
                </a:solidFill>
              </a:rPr>
              <a:t>May have began with in temples to </a:t>
            </a:r>
            <a:r>
              <a:rPr lang="en-US" b="1" u="sng" dirty="0">
                <a:solidFill>
                  <a:srgbClr val="FF0000"/>
                </a:solidFill>
              </a:rPr>
              <a:t>keep records</a:t>
            </a:r>
            <a:r>
              <a:rPr lang="en-US" b="1" dirty="0">
                <a:solidFill>
                  <a:srgbClr val="002060"/>
                </a:solidFill>
              </a:rPr>
              <a:t>,  to record amounts of grain collected, info on seasons and precise rituals and prayers</a:t>
            </a:r>
          </a:p>
          <a:p>
            <a:pPr lvl="0"/>
            <a:r>
              <a:rPr lang="en-US" u="sng" dirty="0">
                <a:solidFill>
                  <a:srgbClr val="002060"/>
                </a:solidFill>
              </a:rPr>
              <a:t>Earliest writing </a:t>
            </a:r>
            <a:r>
              <a:rPr lang="en-US" dirty="0">
                <a:solidFill>
                  <a:srgbClr val="002060"/>
                </a:solidFill>
              </a:rPr>
              <a:t>was made up of </a:t>
            </a:r>
            <a:r>
              <a:rPr lang="en-US" b="1" u="sng" dirty="0">
                <a:solidFill>
                  <a:srgbClr val="FF0000"/>
                </a:solidFill>
              </a:rPr>
              <a:t>pictograms</a:t>
            </a:r>
            <a:r>
              <a:rPr lang="en-US" dirty="0">
                <a:solidFill>
                  <a:srgbClr val="FF0000"/>
                </a:solidFill>
              </a:rPr>
              <a:t> </a:t>
            </a:r>
            <a:r>
              <a:rPr lang="en-US" dirty="0">
                <a:solidFill>
                  <a:srgbClr val="002060"/>
                </a:solidFill>
              </a:rPr>
              <a:t> or simple drawings that looked like of objects they represented </a:t>
            </a:r>
          </a:p>
          <a:p>
            <a:r>
              <a:rPr lang="en-US" dirty="0">
                <a:solidFill>
                  <a:srgbClr val="002060"/>
                </a:solidFill>
              </a:rPr>
              <a:t>As writing became more complex only specially trained people called </a:t>
            </a:r>
            <a:r>
              <a:rPr lang="en-US" b="1" u="sng" dirty="0">
                <a:solidFill>
                  <a:srgbClr val="FF0000"/>
                </a:solidFill>
              </a:rPr>
              <a:t>scribes</a:t>
            </a:r>
            <a:r>
              <a:rPr lang="en-US" dirty="0">
                <a:solidFill>
                  <a:srgbClr val="FF0000"/>
                </a:solidFill>
              </a:rPr>
              <a:t> </a:t>
            </a:r>
            <a:r>
              <a:rPr lang="en-US" dirty="0">
                <a:solidFill>
                  <a:srgbClr val="002060"/>
                </a:solidFill>
              </a:rPr>
              <a:t>learned to read and write</a:t>
            </a:r>
          </a:p>
        </p:txBody>
      </p:sp>
      <p:sp>
        <p:nvSpPr>
          <p:cNvPr id="4" name="Content Placeholder 3"/>
          <p:cNvSpPr>
            <a:spLocks noGrp="1"/>
          </p:cNvSpPr>
          <p:nvPr>
            <p:ph sz="half" idx="2"/>
          </p:nvPr>
        </p:nvSpPr>
        <p:spPr>
          <a:xfrm>
            <a:off x="4648200" y="1371600"/>
            <a:ext cx="4495800" cy="5486400"/>
          </a:xfrm>
        </p:spPr>
        <p:txBody>
          <a:bodyPr>
            <a:normAutofit fontScale="92500" lnSpcReduction="20000"/>
          </a:bodyPr>
          <a:lstStyle/>
          <a:p>
            <a:pPr lvl="0"/>
            <a:r>
              <a:rPr lang="en-US" dirty="0">
                <a:solidFill>
                  <a:srgbClr val="006600"/>
                </a:solidFill>
              </a:rPr>
              <a:t>Rival leaders often battled for power some conquering many  </a:t>
            </a:r>
            <a:r>
              <a:rPr lang="en-US" b="1" u="sng" dirty="0">
                <a:solidFill>
                  <a:srgbClr val="006600"/>
                </a:solidFill>
              </a:rPr>
              <a:t>cities and villages </a:t>
            </a:r>
            <a:r>
              <a:rPr lang="en-US" dirty="0">
                <a:solidFill>
                  <a:srgbClr val="006600"/>
                </a:solidFill>
              </a:rPr>
              <a:t>creating the first </a:t>
            </a:r>
            <a:r>
              <a:rPr lang="en-US" b="1" u="sng" dirty="0">
                <a:solidFill>
                  <a:srgbClr val="006600"/>
                </a:solidFill>
              </a:rPr>
              <a:t>city states </a:t>
            </a:r>
          </a:p>
          <a:p>
            <a:r>
              <a:rPr lang="en-US" dirty="0">
                <a:solidFill>
                  <a:srgbClr val="006600"/>
                </a:solidFill>
              </a:rPr>
              <a:t>a group of states or territories controlled by one ruler is an </a:t>
            </a:r>
            <a:r>
              <a:rPr lang="en-US" b="1" u="sng" dirty="0">
                <a:solidFill>
                  <a:srgbClr val="006600"/>
                </a:solidFill>
              </a:rPr>
              <a:t>Empire</a:t>
            </a:r>
          </a:p>
        </p:txBody>
      </p:sp>
    </p:spTree>
    <p:extLst>
      <p:ext uri="{BB962C8B-B14F-4D97-AF65-F5344CB8AC3E}">
        <p14:creationId xmlns:p14="http://schemas.microsoft.com/office/powerpoint/2010/main" val="30777744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1066800"/>
          </a:xfrm>
        </p:spPr>
        <p:txBody>
          <a:bodyPr>
            <a:normAutofit/>
          </a:bodyPr>
          <a:lstStyle/>
          <a:p>
            <a:pPr lvl="0"/>
            <a:r>
              <a:rPr lang="en-US" sz="3600" b="1" u="sng" dirty="0">
                <a:solidFill>
                  <a:srgbClr val="800080"/>
                </a:solidFill>
              </a:rPr>
              <a:t>Factors that cause a civilization to change</a:t>
            </a:r>
            <a:r>
              <a:rPr lang="en-US" sz="3600" dirty="0">
                <a:solidFill>
                  <a:srgbClr val="800080"/>
                </a:solidFill>
              </a:rPr>
              <a:t>:</a:t>
            </a:r>
          </a:p>
        </p:txBody>
      </p:sp>
      <p:sp>
        <p:nvSpPr>
          <p:cNvPr id="3" name="Content Placeholder 2"/>
          <p:cNvSpPr>
            <a:spLocks noGrp="1"/>
          </p:cNvSpPr>
          <p:nvPr>
            <p:ph idx="1"/>
          </p:nvPr>
        </p:nvSpPr>
        <p:spPr>
          <a:xfrm>
            <a:off x="76200" y="1168400"/>
            <a:ext cx="9067800" cy="5613400"/>
          </a:xfrm>
        </p:spPr>
        <p:txBody>
          <a:bodyPr>
            <a:normAutofit fontScale="92500"/>
          </a:bodyPr>
          <a:lstStyle/>
          <a:p>
            <a:pPr marL="514350" lvl="0" indent="-514350">
              <a:buAutoNum type="arabicPeriod"/>
            </a:pPr>
            <a:r>
              <a:rPr lang="en-US" b="1" i="1" u="sng" dirty="0">
                <a:solidFill>
                  <a:srgbClr val="FF0066"/>
                </a:solidFill>
              </a:rPr>
              <a:t>Environmental Influences </a:t>
            </a:r>
            <a:r>
              <a:rPr lang="en-US" dirty="0">
                <a:solidFill>
                  <a:srgbClr val="FF0066"/>
                </a:solidFill>
              </a:rPr>
              <a:t>such as the forces of nature like storms, floods, droughts, earthquakes,  volcanoes, </a:t>
            </a:r>
          </a:p>
          <a:p>
            <a:pPr marL="514350" lvl="0" indent="-514350">
              <a:buAutoNum type="arabicPeriod"/>
            </a:pPr>
            <a:r>
              <a:rPr lang="en-US" b="1" i="1" u="sng" dirty="0">
                <a:solidFill>
                  <a:srgbClr val="008080"/>
                </a:solidFill>
              </a:rPr>
              <a:t>Need for Resources </a:t>
            </a:r>
            <a:r>
              <a:rPr lang="en-US" dirty="0">
                <a:solidFill>
                  <a:srgbClr val="008080"/>
                </a:solidFill>
              </a:rPr>
              <a:t>such as metals, stone, trees, water</a:t>
            </a:r>
          </a:p>
          <a:p>
            <a:pPr marL="514350" indent="-514350">
              <a:buFont typeface="Arial" panose="020B0604020202020204" pitchFamily="34" charset="0"/>
              <a:buAutoNum type="arabicPeriod"/>
            </a:pPr>
            <a:r>
              <a:rPr lang="en-US" b="1" i="1" u="sng" dirty="0">
                <a:solidFill>
                  <a:srgbClr val="FF0000"/>
                </a:solidFill>
              </a:rPr>
              <a:t>Cultural Diffusion</a:t>
            </a:r>
            <a:r>
              <a:rPr lang="en-US" dirty="0">
                <a:solidFill>
                  <a:srgbClr val="FF0000"/>
                </a:solidFill>
              </a:rPr>
              <a:t>:  </a:t>
            </a:r>
            <a:r>
              <a:rPr lang="en-US" dirty="0">
                <a:solidFill>
                  <a:srgbClr val="7030A0"/>
                </a:solidFill>
              </a:rPr>
              <a:t>The spread of ideas, customs and technologies from one people to another, through trade, migration, missionaries</a:t>
            </a:r>
          </a:p>
          <a:p>
            <a:pPr marL="514350" indent="-514350">
              <a:buFont typeface="Arial" panose="020B0604020202020204" pitchFamily="34" charset="0"/>
              <a:buAutoNum type="arabicPeriod"/>
            </a:pPr>
            <a:r>
              <a:rPr lang="en-US" b="1" i="1" u="sng" dirty="0">
                <a:solidFill>
                  <a:srgbClr val="006600"/>
                </a:solidFill>
              </a:rPr>
              <a:t>Expansion and Warfare</a:t>
            </a:r>
            <a:r>
              <a:rPr lang="en-US" dirty="0">
                <a:solidFill>
                  <a:srgbClr val="006600"/>
                </a:solidFill>
              </a:rPr>
              <a:t>: as civilizations grow they need more land and resources. Warfare may be waged for the control of land, people and resources. Victors force their way of life over conquered </a:t>
            </a:r>
          </a:p>
          <a:p>
            <a:pPr marL="514350" indent="-514350">
              <a:buFont typeface="Arial" panose="020B0604020202020204" pitchFamily="34" charset="0"/>
              <a:buAutoNum type="arabicPeriod"/>
            </a:pPr>
            <a:endParaRPr lang="en-US" dirty="0">
              <a:solidFill>
                <a:srgbClr val="C00000"/>
              </a:solidFill>
            </a:endParaRPr>
          </a:p>
          <a:p>
            <a:pPr lvl="0"/>
            <a:endParaRPr lang="en-US" dirty="0">
              <a:solidFill>
                <a:srgbClr val="C00000"/>
              </a:solidFill>
            </a:endParaRPr>
          </a:p>
        </p:txBody>
      </p:sp>
    </p:spTree>
    <p:extLst>
      <p:ext uri="{BB962C8B-B14F-4D97-AF65-F5344CB8AC3E}">
        <p14:creationId xmlns:p14="http://schemas.microsoft.com/office/powerpoint/2010/main" val="12456148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b="1" u="sng" dirty="0">
                <a:solidFill>
                  <a:srgbClr val="0070C0"/>
                </a:solidFill>
              </a:rPr>
              <a:t>Timelines</a:t>
            </a:r>
          </a:p>
        </p:txBody>
      </p:sp>
      <p:sp>
        <p:nvSpPr>
          <p:cNvPr id="3" name="Content Placeholder 2"/>
          <p:cNvSpPr>
            <a:spLocks noGrp="1"/>
          </p:cNvSpPr>
          <p:nvPr>
            <p:ph sz="half" idx="1"/>
          </p:nvPr>
        </p:nvSpPr>
        <p:spPr>
          <a:xfrm>
            <a:off x="76200" y="1066800"/>
            <a:ext cx="5638800" cy="5791200"/>
          </a:xfrm>
        </p:spPr>
        <p:txBody>
          <a:bodyPr>
            <a:normAutofit fontScale="77500" lnSpcReduction="20000"/>
          </a:bodyPr>
          <a:lstStyle/>
          <a:p>
            <a:r>
              <a:rPr lang="en-US" sz="2600" b="1" dirty="0"/>
              <a:t>B.C. is an abbreviation for “Before Christ.” A.D. is an abbreviation for “anno Domini,” which is Latin for “in the year of our Lord.”</a:t>
            </a:r>
          </a:p>
          <a:p>
            <a:r>
              <a:rPr lang="en-US" sz="2600" b="1" dirty="0">
                <a:solidFill>
                  <a:srgbClr val="0070C0"/>
                </a:solidFill>
              </a:rPr>
              <a:t>B.C. and A.D. are commonly used to count years in time. Jesus Christ’s birth is used as a starting point to count years that existed </a:t>
            </a:r>
            <a:r>
              <a:rPr lang="en-US" sz="2600" b="1" i="1" dirty="0">
                <a:solidFill>
                  <a:srgbClr val="0070C0"/>
                </a:solidFill>
              </a:rPr>
              <a:t>before</a:t>
            </a:r>
            <a:r>
              <a:rPr lang="en-US" sz="2600" b="1" dirty="0">
                <a:solidFill>
                  <a:srgbClr val="0070C0"/>
                </a:solidFill>
              </a:rPr>
              <a:t> (B.C.) and </a:t>
            </a:r>
            <a:r>
              <a:rPr lang="en-US" sz="2600" b="1" i="1" dirty="0">
                <a:solidFill>
                  <a:srgbClr val="0070C0"/>
                </a:solidFill>
              </a:rPr>
              <a:t>after</a:t>
            </a:r>
            <a:r>
              <a:rPr lang="en-US" sz="2600" b="1" dirty="0">
                <a:solidFill>
                  <a:srgbClr val="0070C0"/>
                </a:solidFill>
              </a:rPr>
              <a:t> (A.D.) He was born. For example, the year 532 B.C. refers to the time 532 years </a:t>
            </a:r>
            <a:r>
              <a:rPr lang="en-US" sz="2600" b="1" i="1" dirty="0">
                <a:solidFill>
                  <a:srgbClr val="0070C0"/>
                </a:solidFill>
              </a:rPr>
              <a:t>before</a:t>
            </a:r>
            <a:r>
              <a:rPr lang="en-US" sz="2600" b="1" dirty="0">
                <a:solidFill>
                  <a:srgbClr val="0070C0"/>
                </a:solidFill>
              </a:rPr>
              <a:t> A.D. 1, when Christ was assumed to have been born</a:t>
            </a:r>
            <a:r>
              <a:rPr lang="en-US" sz="2600" b="1" dirty="0"/>
              <a:t>.</a:t>
            </a:r>
          </a:p>
          <a:p>
            <a:r>
              <a:rPr lang="en-US" sz="2600" b="1" dirty="0"/>
              <a:t>Some object to time being tied to any kind of  religious benchmark. Instead of using the term A.D. they prefer to use the phrase “Common Era,” abbreviated “C.E.” Likewise, in place of B.C., which refers to the time “Before Christ,” they favor labeling that era “B.C.E.,” meaning “Before the Common Era.” Thus, C.E. is generally equivalent to A.D. and B.C.E. is generally equivalent to B.C.</a:t>
            </a:r>
          </a:p>
          <a:p>
            <a:endParaRPr lang="en-US" sz="2600" dirty="0"/>
          </a:p>
          <a:p>
            <a:r>
              <a:rPr lang="en-US" sz="1400" dirty="0"/>
              <a:t>Why Do We Scale Time by BC and AD? - Stuff You've Probably Wondered #22 5 min video: </a:t>
            </a:r>
            <a:r>
              <a:rPr lang="en-US" sz="1400" dirty="0">
                <a:hlinkClick r:id="rId2"/>
              </a:rPr>
              <a:t>https://www.youtube.com/watch?v=S-1IscRjGvk</a:t>
            </a:r>
            <a:endParaRPr lang="en-US" sz="1400" dirty="0"/>
          </a:p>
          <a:p>
            <a:endParaRPr lang="en-US" sz="1400" dirty="0"/>
          </a:p>
          <a:p>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43600" y="1752600"/>
            <a:ext cx="3047999" cy="5029200"/>
          </a:xfrm>
        </p:spPr>
      </p:pic>
    </p:spTree>
    <p:extLst>
      <p:ext uri="{BB962C8B-B14F-4D97-AF65-F5344CB8AC3E}">
        <p14:creationId xmlns:p14="http://schemas.microsoft.com/office/powerpoint/2010/main" val="28486243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normAutofit/>
          </a:bodyPr>
          <a:lstStyle/>
          <a:p>
            <a:r>
              <a:rPr lang="en-US" dirty="0"/>
              <a:t> </a:t>
            </a:r>
            <a:r>
              <a:rPr lang="en-US" u="sng" dirty="0">
                <a:solidFill>
                  <a:srgbClr val="C00000"/>
                </a:solidFill>
              </a:rPr>
              <a:t>Environmenta</a:t>
            </a:r>
            <a:r>
              <a:rPr lang="en-US" dirty="0">
                <a:solidFill>
                  <a:srgbClr val="C00000"/>
                </a:solidFill>
              </a:rPr>
              <a:t>l</a:t>
            </a:r>
            <a:r>
              <a:rPr lang="en-US" u="sng" dirty="0">
                <a:solidFill>
                  <a:srgbClr val="C00000"/>
                </a:solidFill>
              </a:rPr>
              <a:t> Changes</a:t>
            </a:r>
            <a:endParaRPr lang="en-US" dirty="0">
              <a:solidFill>
                <a:srgbClr val="C00000"/>
              </a:solidFill>
            </a:endParaRPr>
          </a:p>
        </p:txBody>
      </p:sp>
      <p:sp>
        <p:nvSpPr>
          <p:cNvPr id="3" name="Content Placeholder 2"/>
          <p:cNvSpPr>
            <a:spLocks noGrp="1"/>
          </p:cNvSpPr>
          <p:nvPr>
            <p:ph sz="half" idx="1"/>
          </p:nvPr>
        </p:nvSpPr>
        <p:spPr>
          <a:xfrm>
            <a:off x="76200" y="1371600"/>
            <a:ext cx="4419600" cy="5486400"/>
          </a:xfrm>
        </p:spPr>
        <p:txBody>
          <a:bodyPr>
            <a:normAutofit/>
          </a:bodyPr>
          <a:lstStyle/>
          <a:p>
            <a:pPr lvl="0"/>
            <a:r>
              <a:rPr lang="en-US" b="1" dirty="0">
                <a:solidFill>
                  <a:srgbClr val="7030A0"/>
                </a:solidFill>
              </a:rPr>
              <a:t>Civilizations depended heavily on the physical environment such as rain, fertile soil, stone, timber, or, metals</a:t>
            </a:r>
          </a:p>
          <a:p>
            <a:r>
              <a:rPr lang="en-US" b="1" dirty="0">
                <a:solidFill>
                  <a:srgbClr val="7030A0"/>
                </a:solidFill>
              </a:rPr>
              <a:t>Drastic events can devastate a community, such as volcanoes, earth quakes, over farming and flooding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371600"/>
            <a:ext cx="4572000" cy="4876800"/>
          </a:xfrm>
        </p:spPr>
      </p:pic>
    </p:spTree>
    <p:extLst>
      <p:ext uri="{BB962C8B-B14F-4D97-AF65-F5344CB8AC3E}">
        <p14:creationId xmlns:p14="http://schemas.microsoft.com/office/powerpoint/2010/main" val="34494187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u="sng" dirty="0">
                <a:solidFill>
                  <a:srgbClr val="002060"/>
                </a:solidFill>
              </a:rPr>
              <a:t>Review</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2400" y="1219200"/>
            <a:ext cx="8762999" cy="5257800"/>
          </a:xfrm>
        </p:spPr>
      </p:pic>
    </p:spTree>
    <p:extLst>
      <p:ext uri="{BB962C8B-B14F-4D97-AF65-F5344CB8AC3E}">
        <p14:creationId xmlns:p14="http://schemas.microsoft.com/office/powerpoint/2010/main" val="1794760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u="sng" dirty="0">
                <a:solidFill>
                  <a:srgbClr val="0070C0"/>
                </a:solidFill>
              </a:rPr>
              <a:t>Early River Valleys </a:t>
            </a:r>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171269597"/>
              </p:ext>
            </p:extLst>
          </p:nvPr>
        </p:nvGraphicFramePr>
        <p:xfrm>
          <a:off x="152400" y="990600"/>
          <a:ext cx="4343400" cy="5758394"/>
        </p:xfrm>
        <a:graphic>
          <a:graphicData uri="http://schemas.openxmlformats.org/drawingml/2006/table">
            <a:tbl>
              <a:tblPr firstRow="1" firstCol="1" bandRow="1">
                <a:tableStyleId>{5C22544A-7EE6-4342-B048-85BDC9FD1C3A}</a:tableStyleId>
              </a:tblPr>
              <a:tblGrid>
                <a:gridCol w="4343400">
                  <a:extLst>
                    <a:ext uri="{9D8B030D-6E8A-4147-A177-3AD203B41FA5}">
                      <a16:colId xmlns:a16="http://schemas.microsoft.com/office/drawing/2014/main" val="20000"/>
                    </a:ext>
                  </a:extLst>
                </a:gridCol>
              </a:tblGrid>
              <a:tr h="914400">
                <a:tc>
                  <a:txBody>
                    <a:bodyPr/>
                    <a:lstStyle/>
                    <a:p>
                      <a:pPr marL="0" marR="0">
                        <a:spcBef>
                          <a:spcPts val="0"/>
                        </a:spcBef>
                        <a:spcAft>
                          <a:spcPts val="0"/>
                        </a:spcAft>
                      </a:pPr>
                      <a:r>
                        <a:rPr lang="en-US" sz="2400" dirty="0">
                          <a:effectLst/>
                        </a:rPr>
                        <a:t>            </a:t>
                      </a:r>
                      <a:r>
                        <a:rPr lang="en-US" sz="2400" u="sng" dirty="0">
                          <a:effectLst/>
                        </a:rPr>
                        <a:t>Long Term Causes</a:t>
                      </a:r>
                      <a:endParaRPr lang="en-US" sz="2400" u="sng"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684963">
                <a:tc>
                  <a:txBody>
                    <a:bodyPr/>
                    <a:lstStyle/>
                    <a:p>
                      <a:pPr marL="0" marR="0">
                        <a:spcBef>
                          <a:spcPts val="0"/>
                        </a:spcBef>
                        <a:spcAft>
                          <a:spcPts val="0"/>
                        </a:spcAft>
                      </a:pPr>
                      <a:r>
                        <a:rPr lang="en-US" sz="2400" dirty="0">
                          <a:effectLst/>
                        </a:rPr>
                        <a:t>Silt deposits create fertile soil in river valleys</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112226">
                <a:tc>
                  <a:txBody>
                    <a:bodyPr/>
                    <a:lstStyle/>
                    <a:p>
                      <a:pPr marL="0" marR="0">
                        <a:spcBef>
                          <a:spcPts val="0"/>
                        </a:spcBef>
                        <a:spcAft>
                          <a:spcPts val="0"/>
                        </a:spcAft>
                      </a:pPr>
                      <a:r>
                        <a:rPr lang="en-US" sz="2400" dirty="0">
                          <a:effectLst/>
                        </a:rPr>
                        <a:t>Neolithic people learn to farm</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2046805">
                <a:tc>
                  <a:txBody>
                    <a:bodyPr/>
                    <a:lstStyle/>
                    <a:p>
                      <a:pPr marL="0" marR="0">
                        <a:spcBef>
                          <a:spcPts val="0"/>
                        </a:spcBef>
                        <a:spcAft>
                          <a:spcPts val="0"/>
                        </a:spcAft>
                      </a:pPr>
                      <a:r>
                        <a:rPr lang="en-US" sz="2400" dirty="0">
                          <a:effectLst/>
                        </a:rPr>
                        <a:t>Hunters and gatherers settle into farming communities</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3246556560"/>
              </p:ext>
            </p:extLst>
          </p:nvPr>
        </p:nvGraphicFramePr>
        <p:xfrm>
          <a:off x="4495800" y="990601"/>
          <a:ext cx="4648200" cy="5867398"/>
        </p:xfrm>
        <a:graphic>
          <a:graphicData uri="http://schemas.openxmlformats.org/drawingml/2006/table">
            <a:tbl>
              <a:tblPr firstRow="1" firstCol="1" bandRow="1">
                <a:tableStyleId>{5C22544A-7EE6-4342-B048-85BDC9FD1C3A}</a:tableStyleId>
              </a:tblPr>
              <a:tblGrid>
                <a:gridCol w="4648200">
                  <a:extLst>
                    <a:ext uri="{9D8B030D-6E8A-4147-A177-3AD203B41FA5}">
                      <a16:colId xmlns:a16="http://schemas.microsoft.com/office/drawing/2014/main" val="20000"/>
                    </a:ext>
                  </a:extLst>
                </a:gridCol>
              </a:tblGrid>
              <a:tr h="968675">
                <a:tc>
                  <a:txBody>
                    <a:bodyPr/>
                    <a:lstStyle/>
                    <a:p>
                      <a:pPr marL="0" marR="0">
                        <a:spcBef>
                          <a:spcPts val="0"/>
                        </a:spcBef>
                        <a:spcAft>
                          <a:spcPts val="0"/>
                        </a:spcAft>
                      </a:pPr>
                      <a:r>
                        <a:rPr lang="en-US" sz="2400" dirty="0">
                          <a:effectLst/>
                        </a:rPr>
                        <a:t>                </a:t>
                      </a:r>
                      <a:r>
                        <a:rPr lang="en-US" sz="2400" u="sng" dirty="0">
                          <a:effectLst/>
                        </a:rPr>
                        <a:t>Immediate Causes</a:t>
                      </a:r>
                      <a:endParaRPr lang="en-US" sz="2400" u="sng"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996350">
                <a:tc>
                  <a:txBody>
                    <a:bodyPr/>
                    <a:lstStyle/>
                    <a:p>
                      <a:pPr marL="0" marR="0">
                        <a:spcBef>
                          <a:spcPts val="0"/>
                        </a:spcBef>
                        <a:spcAft>
                          <a:spcPts val="0"/>
                        </a:spcAft>
                      </a:pPr>
                      <a:r>
                        <a:rPr lang="en-US" sz="2400" dirty="0">
                          <a:effectLst/>
                        </a:rPr>
                        <a:t>New technologies improve farming</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996350">
                <a:tc>
                  <a:txBody>
                    <a:bodyPr/>
                    <a:lstStyle/>
                    <a:p>
                      <a:pPr marL="0" marR="0">
                        <a:spcBef>
                          <a:spcPts val="0"/>
                        </a:spcBef>
                        <a:spcAft>
                          <a:spcPts val="0"/>
                        </a:spcAft>
                      </a:pPr>
                      <a:r>
                        <a:rPr lang="en-US" sz="2400" dirty="0">
                          <a:effectLst/>
                        </a:rPr>
                        <a:t>Food surpluses support rising populations</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968675">
                <a:tc>
                  <a:txBody>
                    <a:bodyPr/>
                    <a:lstStyle/>
                    <a:p>
                      <a:pPr marL="0" marR="0">
                        <a:spcBef>
                          <a:spcPts val="0"/>
                        </a:spcBef>
                        <a:spcAft>
                          <a:spcPts val="0"/>
                        </a:spcAft>
                      </a:pPr>
                      <a:r>
                        <a:rPr lang="en-US" sz="2400" dirty="0">
                          <a:effectLst/>
                        </a:rPr>
                        <a:t>First cities built in fertile valleys</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937348">
                <a:tc>
                  <a:txBody>
                    <a:bodyPr/>
                    <a:lstStyle/>
                    <a:p>
                      <a:pPr marL="0" marR="0">
                        <a:spcBef>
                          <a:spcPts val="0"/>
                        </a:spcBef>
                        <a:spcAft>
                          <a:spcPts val="0"/>
                        </a:spcAft>
                      </a:pPr>
                      <a:r>
                        <a:rPr lang="en-US" sz="2400" dirty="0">
                          <a:effectLst/>
                        </a:rPr>
                        <a:t>Farmers cooperate to control flooding and channel water</a:t>
                      </a:r>
                      <a:endParaRPr lang="en-US" sz="24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150936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chemeClr val="tx2">
                    <a:lumMod val="60000"/>
                    <a:lumOff val="40000"/>
                  </a:schemeClr>
                </a:solidFill>
              </a:rPr>
              <a:t>RISE OF RIVER VALLEY CIVILZATIONS</a:t>
            </a:r>
            <a:br>
              <a:rPr lang="en-US" dirty="0"/>
            </a:br>
            <a:endParaRPr lang="en-US" dirty="0"/>
          </a:p>
        </p:txBody>
      </p:sp>
      <p:graphicFrame>
        <p:nvGraphicFramePr>
          <p:cNvPr id="5" name="Content Placeholder 4"/>
          <p:cNvGraphicFramePr>
            <a:graphicFrameLocks noGrp="1"/>
          </p:cNvGraphicFramePr>
          <p:nvPr>
            <p:ph sz="half" idx="1"/>
            <p:extLst>
              <p:ext uri="{D42A27DB-BD31-4B8C-83A1-F6EECF244321}">
                <p14:modId xmlns:p14="http://schemas.microsoft.com/office/powerpoint/2010/main" val="2298431249"/>
              </p:ext>
            </p:extLst>
          </p:nvPr>
        </p:nvGraphicFramePr>
        <p:xfrm>
          <a:off x="0" y="1371599"/>
          <a:ext cx="4419600" cy="5486400"/>
        </p:xfrm>
        <a:graphic>
          <a:graphicData uri="http://schemas.openxmlformats.org/drawingml/2006/table">
            <a:tbl>
              <a:tblPr firstRow="1" firstCol="1" bandRow="1">
                <a:tableStyleId>{5C22544A-7EE6-4342-B048-85BDC9FD1C3A}</a:tableStyleId>
              </a:tblPr>
              <a:tblGrid>
                <a:gridCol w="4419600">
                  <a:extLst>
                    <a:ext uri="{9D8B030D-6E8A-4147-A177-3AD203B41FA5}">
                      <a16:colId xmlns:a16="http://schemas.microsoft.com/office/drawing/2014/main" val="20000"/>
                    </a:ext>
                  </a:extLst>
                </a:gridCol>
              </a:tblGrid>
              <a:tr h="1097280">
                <a:tc>
                  <a:txBody>
                    <a:bodyPr/>
                    <a:lstStyle/>
                    <a:p>
                      <a:pPr marL="0" marR="0">
                        <a:spcBef>
                          <a:spcPts val="0"/>
                        </a:spcBef>
                        <a:spcAft>
                          <a:spcPts val="0"/>
                        </a:spcAft>
                      </a:pPr>
                      <a:r>
                        <a:rPr lang="en-US" sz="2800" dirty="0">
                          <a:effectLst/>
                        </a:rPr>
                        <a:t>     </a:t>
                      </a:r>
                      <a:r>
                        <a:rPr lang="en-US" sz="2800" u="sng" dirty="0">
                          <a:effectLst/>
                        </a:rPr>
                        <a:t>Immediate Effects</a:t>
                      </a:r>
                      <a:endParaRPr lang="en-US" sz="2800" u="sng"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800" dirty="0">
                          <a:effectLst/>
                        </a:rPr>
                        <a:t>Complex forms of government develop</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1097280">
                <a:tc>
                  <a:txBody>
                    <a:bodyPr/>
                    <a:lstStyle/>
                    <a:p>
                      <a:pPr marL="0" marR="0">
                        <a:spcBef>
                          <a:spcPts val="0"/>
                        </a:spcBef>
                        <a:spcAft>
                          <a:spcPts val="0"/>
                        </a:spcAft>
                      </a:pPr>
                      <a:r>
                        <a:rPr lang="en-US" sz="2800" dirty="0">
                          <a:effectLst/>
                        </a:rPr>
                        <a:t>Arts become more elaborate</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097280">
                <a:tc>
                  <a:txBody>
                    <a:bodyPr/>
                    <a:lstStyle/>
                    <a:p>
                      <a:pPr marL="0" marR="0">
                        <a:spcBef>
                          <a:spcPts val="0"/>
                        </a:spcBef>
                        <a:spcAft>
                          <a:spcPts val="0"/>
                        </a:spcAft>
                      </a:pPr>
                      <a:r>
                        <a:rPr lang="en-US" sz="2800" dirty="0">
                          <a:effectLst/>
                        </a:rPr>
                        <a:t>Job specialization leads to social classes</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r h="1097280">
                <a:tc>
                  <a:txBody>
                    <a:bodyPr/>
                    <a:lstStyle/>
                    <a:p>
                      <a:pPr marL="0" marR="0">
                        <a:spcBef>
                          <a:spcPts val="0"/>
                        </a:spcBef>
                        <a:spcAft>
                          <a:spcPts val="0"/>
                        </a:spcAft>
                      </a:pPr>
                      <a:r>
                        <a:rPr lang="en-US" sz="2800" dirty="0">
                          <a:effectLst/>
                        </a:rPr>
                        <a:t>Writing is invented</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4"/>
                  </a:ext>
                </a:extLst>
              </a:tr>
            </a:tbl>
          </a:graphicData>
        </a:graphic>
      </p:graphicFrame>
      <p:graphicFrame>
        <p:nvGraphicFramePr>
          <p:cNvPr id="6" name="Content Placeholder 5"/>
          <p:cNvGraphicFramePr>
            <a:graphicFrameLocks noGrp="1"/>
          </p:cNvGraphicFramePr>
          <p:nvPr>
            <p:ph sz="half" idx="2"/>
            <p:extLst>
              <p:ext uri="{D42A27DB-BD31-4B8C-83A1-F6EECF244321}">
                <p14:modId xmlns:p14="http://schemas.microsoft.com/office/powerpoint/2010/main" val="2706130973"/>
              </p:ext>
            </p:extLst>
          </p:nvPr>
        </p:nvGraphicFramePr>
        <p:xfrm>
          <a:off x="4572000" y="1371599"/>
          <a:ext cx="4572000" cy="5486400"/>
        </p:xfrm>
        <a:graphic>
          <a:graphicData uri="http://schemas.openxmlformats.org/drawingml/2006/table">
            <a:tbl>
              <a:tblPr firstRow="1" firstCol="1" bandRow="1">
                <a:tableStyleId>{5C22544A-7EE6-4342-B048-85BDC9FD1C3A}</a:tableStyleId>
              </a:tblPr>
              <a:tblGrid>
                <a:gridCol w="4572000">
                  <a:extLst>
                    <a:ext uri="{9D8B030D-6E8A-4147-A177-3AD203B41FA5}">
                      <a16:colId xmlns:a16="http://schemas.microsoft.com/office/drawing/2014/main" val="20000"/>
                    </a:ext>
                  </a:extLst>
                </a:gridCol>
              </a:tblGrid>
              <a:tr h="1097280">
                <a:tc>
                  <a:txBody>
                    <a:bodyPr/>
                    <a:lstStyle/>
                    <a:p>
                      <a:pPr marL="0" marR="0">
                        <a:spcBef>
                          <a:spcPts val="0"/>
                        </a:spcBef>
                        <a:spcAft>
                          <a:spcPts val="0"/>
                        </a:spcAft>
                      </a:pPr>
                      <a:r>
                        <a:rPr lang="en-US" sz="2800" dirty="0">
                          <a:effectLst/>
                        </a:rPr>
                        <a:t>       </a:t>
                      </a:r>
                      <a:r>
                        <a:rPr lang="en-US" sz="2800" u="sng" dirty="0">
                          <a:effectLst/>
                        </a:rPr>
                        <a:t>Long Term Effects</a:t>
                      </a:r>
                      <a:endParaRPr lang="en-US" sz="2800" u="sng" dirty="0">
                        <a:effectLst/>
                        <a:latin typeface="Times New Roman"/>
                        <a:ea typeface="Times New Roman"/>
                      </a:endParaRPr>
                    </a:p>
                  </a:txBody>
                  <a:tcPr marL="68580" marR="68580" marT="0" marB="0"/>
                </a:tc>
                <a:extLst>
                  <a:ext uri="{0D108BD9-81ED-4DB2-BD59-A6C34878D82A}">
                    <a16:rowId xmlns:a16="http://schemas.microsoft.com/office/drawing/2014/main" val="10000"/>
                  </a:ext>
                </a:extLst>
              </a:tr>
              <a:tr h="1097280">
                <a:tc>
                  <a:txBody>
                    <a:bodyPr/>
                    <a:lstStyle/>
                    <a:p>
                      <a:pPr marL="0" marR="0">
                        <a:spcBef>
                          <a:spcPts val="0"/>
                        </a:spcBef>
                        <a:spcAft>
                          <a:spcPts val="0"/>
                        </a:spcAft>
                      </a:pPr>
                      <a:r>
                        <a:rPr lang="en-US" sz="2800" dirty="0">
                          <a:effectLst/>
                        </a:rPr>
                        <a:t>Government bureaucracies emerge</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1"/>
                  </a:ext>
                </a:extLst>
              </a:tr>
              <a:tr h="2194560">
                <a:tc>
                  <a:txBody>
                    <a:bodyPr/>
                    <a:lstStyle/>
                    <a:p>
                      <a:pPr marL="0" marR="0">
                        <a:spcBef>
                          <a:spcPts val="0"/>
                        </a:spcBef>
                        <a:spcAft>
                          <a:spcPts val="0"/>
                        </a:spcAft>
                      </a:pPr>
                      <a:r>
                        <a:rPr lang="en-US" sz="2800" dirty="0">
                          <a:effectLst/>
                        </a:rPr>
                        <a:t>Early civilizations conquer neighboring lands</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2"/>
                  </a:ext>
                </a:extLst>
              </a:tr>
              <a:tr h="1097280">
                <a:tc>
                  <a:txBody>
                    <a:bodyPr/>
                    <a:lstStyle/>
                    <a:p>
                      <a:pPr marL="0" marR="0">
                        <a:spcBef>
                          <a:spcPts val="0"/>
                        </a:spcBef>
                        <a:spcAft>
                          <a:spcPts val="0"/>
                        </a:spcAft>
                      </a:pPr>
                      <a:r>
                        <a:rPr lang="en-US" sz="2800" dirty="0">
                          <a:effectLst/>
                        </a:rPr>
                        <a:t>Civilizations clash with nomadic peoples</a:t>
                      </a:r>
                      <a:endParaRPr lang="en-US" sz="2800" dirty="0">
                        <a:effectLst/>
                        <a:latin typeface="Times New Roman"/>
                        <a:ea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418654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8762"/>
          </a:xfrm>
        </p:spPr>
        <p:txBody>
          <a:bodyPr>
            <a:normAutofit fontScale="90000"/>
          </a:bodyPr>
          <a:lstStyle/>
          <a:p>
            <a:r>
              <a:rPr lang="en-US"/>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44000" cy="6781800"/>
          </a:xfrm>
        </p:spPr>
      </p:pic>
    </p:spTree>
    <p:extLst>
      <p:ext uri="{BB962C8B-B14F-4D97-AF65-F5344CB8AC3E}">
        <p14:creationId xmlns:p14="http://schemas.microsoft.com/office/powerpoint/2010/main" val="11614264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838200"/>
          </a:xfrm>
        </p:spPr>
        <p:txBody>
          <a:bodyPr/>
          <a:lstStyle/>
          <a:p>
            <a:r>
              <a:rPr lang="en-US" b="1" i="1" u="sng" dirty="0">
                <a:solidFill>
                  <a:srgbClr val="C00000"/>
                </a:solidFill>
              </a:rPr>
              <a:t>FYI / Videos</a:t>
            </a:r>
          </a:p>
        </p:txBody>
      </p:sp>
      <p:sp>
        <p:nvSpPr>
          <p:cNvPr id="3" name="Content Placeholder 2"/>
          <p:cNvSpPr>
            <a:spLocks noGrp="1"/>
          </p:cNvSpPr>
          <p:nvPr>
            <p:ph idx="1"/>
          </p:nvPr>
        </p:nvSpPr>
        <p:spPr>
          <a:xfrm>
            <a:off x="0" y="1143000"/>
            <a:ext cx="9144000" cy="5715000"/>
          </a:xfrm>
        </p:spPr>
        <p:txBody>
          <a:bodyPr>
            <a:normAutofit/>
          </a:bodyPr>
          <a:lstStyle/>
          <a:p>
            <a:r>
              <a:rPr lang="en-US" dirty="0"/>
              <a:t>Mr. Betts Summary: 3:42: </a:t>
            </a:r>
            <a:r>
              <a:rPr lang="en-US" dirty="0">
                <a:hlinkClick r:id="rId2"/>
              </a:rPr>
              <a:t>https://www.youtube.com/watch?v=q-bCNQd2Cvw</a:t>
            </a:r>
            <a:endParaRPr lang="en-US" dirty="0"/>
          </a:p>
          <a:p>
            <a:r>
              <a:rPr lang="en-US" sz="1700" dirty="0">
                <a:solidFill>
                  <a:srgbClr val="C00000"/>
                </a:solidFill>
              </a:rPr>
              <a:t>(Ethnocentrism</a:t>
            </a:r>
            <a:r>
              <a:rPr lang="en-US" sz="1700" dirty="0"/>
              <a:t>: having or based on the idea that your own group or culture is better or more important than others</a:t>
            </a:r>
            <a:r>
              <a:rPr lang="en-US" dirty="0"/>
              <a:t>. </a:t>
            </a:r>
          </a:p>
          <a:p>
            <a:r>
              <a:rPr lang="en-US" dirty="0" err="1"/>
              <a:t>HipHughes</a:t>
            </a:r>
            <a:r>
              <a:rPr lang="en-US" dirty="0"/>
              <a:t> Neolithic Revolution 10 min: </a:t>
            </a:r>
            <a:r>
              <a:rPr lang="en-US" dirty="0">
                <a:hlinkClick r:id="rId3"/>
              </a:rPr>
              <a:t>https://www.youtube.com/watch?v=d8AN7n2sQOg</a:t>
            </a:r>
            <a:endParaRPr lang="en-US" dirty="0"/>
          </a:p>
          <a:p>
            <a:r>
              <a:rPr lang="en-US" dirty="0"/>
              <a:t>Crash Course Agricultural Revolution 11 min: </a:t>
            </a:r>
            <a:r>
              <a:rPr lang="en-US" dirty="0">
                <a:hlinkClick r:id="rId4"/>
              </a:rPr>
              <a:t>https://www.youtube.com/watch?v=Yocja_N5s1I</a:t>
            </a:r>
            <a:endParaRPr lang="en-US" dirty="0"/>
          </a:p>
          <a:p>
            <a:r>
              <a:rPr lang="en-US" dirty="0"/>
              <a:t>Seven Brain Hacks to improve productivity: </a:t>
            </a:r>
            <a:r>
              <a:rPr lang="en-US" dirty="0">
                <a:hlinkClick r:id="rId5"/>
              </a:rPr>
              <a:t>https://www.youtube.com/watch?v=jsFAxAIJmN0</a:t>
            </a:r>
            <a:endParaRPr lang="en-US" dirty="0"/>
          </a:p>
          <a:p>
            <a:endParaRPr lang="en-US" dirty="0"/>
          </a:p>
          <a:p>
            <a:endParaRPr lang="en-US" dirty="0"/>
          </a:p>
          <a:p>
            <a:endParaRPr lang="en-US" dirty="0"/>
          </a:p>
        </p:txBody>
      </p:sp>
    </p:spTree>
    <p:extLst>
      <p:ext uri="{BB962C8B-B14F-4D97-AF65-F5344CB8AC3E}">
        <p14:creationId xmlns:p14="http://schemas.microsoft.com/office/powerpoint/2010/main" val="3367306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solidFill>
                  <a:srgbClr val="002060"/>
                </a:solidFill>
                <a:latin typeface="Aharoni" panose="02010803020104030203" pitchFamily="2" charset="-79"/>
                <a:cs typeface="Aharoni" panose="02010803020104030203" pitchFamily="2" charset="-79"/>
              </a:rPr>
              <a:t>Geography and History</a:t>
            </a:r>
          </a:p>
        </p:txBody>
      </p:sp>
      <p:sp>
        <p:nvSpPr>
          <p:cNvPr id="3" name="Content Placeholder 2"/>
          <p:cNvSpPr>
            <a:spLocks noGrp="1"/>
          </p:cNvSpPr>
          <p:nvPr>
            <p:ph idx="1"/>
          </p:nvPr>
        </p:nvSpPr>
        <p:spPr>
          <a:xfrm>
            <a:off x="0" y="1219200"/>
            <a:ext cx="9144000" cy="5638800"/>
          </a:xfrm>
        </p:spPr>
        <p:txBody>
          <a:bodyPr>
            <a:normAutofit/>
          </a:bodyPr>
          <a:lstStyle/>
          <a:p>
            <a:pPr lvl="0"/>
            <a:r>
              <a:rPr lang="en-US" b="1" u="sng" dirty="0">
                <a:solidFill>
                  <a:srgbClr val="FF0000"/>
                </a:solidFill>
              </a:rPr>
              <a:t>GEOGRAPHY</a:t>
            </a:r>
            <a:r>
              <a:rPr lang="en-US" b="1" dirty="0">
                <a:solidFill>
                  <a:srgbClr val="002060"/>
                </a:solidFill>
              </a:rPr>
              <a:t> is the study  of people and their environments and the resources available to them</a:t>
            </a:r>
          </a:p>
          <a:p>
            <a:pPr lvl="0"/>
            <a:r>
              <a:rPr lang="en-US" b="1" dirty="0">
                <a:solidFill>
                  <a:srgbClr val="FF0000"/>
                </a:solidFill>
              </a:rPr>
              <a:t>Geography</a:t>
            </a:r>
            <a:r>
              <a:rPr lang="en-US" b="1" dirty="0">
                <a:solidFill>
                  <a:srgbClr val="003366"/>
                </a:solidFill>
              </a:rPr>
              <a:t>, in effect, determines the entire course of civilizations. It determines what foods can be grown, what livestock can be raised, whether there is sufficient water, how warm or cold it is, who people trade with, how they travel, availability of minerals metals and spices, the outcomes of war, etc.</a:t>
            </a:r>
          </a:p>
          <a:p>
            <a:pPr marL="0" lvl="0" indent="0">
              <a:buNone/>
            </a:pPr>
            <a:endParaRPr lang="en-US" dirty="0"/>
          </a:p>
          <a:p>
            <a:endParaRPr lang="en-US" dirty="0"/>
          </a:p>
        </p:txBody>
      </p:sp>
    </p:spTree>
    <p:extLst>
      <p:ext uri="{BB962C8B-B14F-4D97-AF65-F5344CB8AC3E}">
        <p14:creationId xmlns:p14="http://schemas.microsoft.com/office/powerpoint/2010/main" val="4711635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a:solidFill>
                  <a:srgbClr val="003366"/>
                </a:solidFill>
              </a:rPr>
              <a:t>Human-Environment Interaction</a:t>
            </a:r>
            <a:endParaRPr lang="en-US" dirty="0">
              <a:solidFill>
                <a:srgbClr val="003366"/>
              </a:solidFill>
            </a:endParaRPr>
          </a:p>
        </p:txBody>
      </p:sp>
      <p:sp>
        <p:nvSpPr>
          <p:cNvPr id="3" name="Content Placeholder 2"/>
          <p:cNvSpPr>
            <a:spLocks noGrp="1"/>
          </p:cNvSpPr>
          <p:nvPr>
            <p:ph sz="half" idx="1"/>
          </p:nvPr>
        </p:nvSpPr>
        <p:spPr>
          <a:xfrm>
            <a:off x="152400" y="1600200"/>
            <a:ext cx="4343400" cy="5257800"/>
          </a:xfrm>
        </p:spPr>
        <p:txBody>
          <a:bodyPr/>
          <a:lstStyle/>
          <a:p>
            <a:pPr marL="457200" lvl="1" indent="0">
              <a:buNone/>
            </a:pPr>
            <a:r>
              <a:rPr lang="en-US" sz="2800" dirty="0">
                <a:solidFill>
                  <a:srgbClr val="003366"/>
                </a:solidFill>
              </a:rPr>
              <a:t>Humans have shaped and been shaped by the places they lived</a:t>
            </a:r>
          </a:p>
          <a:p>
            <a:r>
              <a:rPr lang="en-US" sz="2400" b="1" u="sng" dirty="0">
                <a:solidFill>
                  <a:srgbClr val="003366"/>
                </a:solidFill>
              </a:rPr>
              <a:t>EXAMPLES</a:t>
            </a:r>
            <a:r>
              <a:rPr lang="en-US" sz="2400" b="1" dirty="0">
                <a:solidFill>
                  <a:srgbClr val="003366"/>
                </a:solidFill>
              </a:rPr>
              <a:t>: </a:t>
            </a:r>
            <a:r>
              <a:rPr lang="en-US" dirty="0">
                <a:solidFill>
                  <a:srgbClr val="003366"/>
                </a:solidFill>
              </a:rPr>
              <a:t>dig</a:t>
            </a:r>
            <a:r>
              <a:rPr lang="en-US" sz="2400" b="1" dirty="0">
                <a:solidFill>
                  <a:srgbClr val="003366"/>
                </a:solidFill>
              </a:rPr>
              <a:t> </a:t>
            </a:r>
            <a:r>
              <a:rPr lang="en-US" dirty="0">
                <a:solidFill>
                  <a:srgbClr val="003366"/>
                </a:solidFill>
              </a:rPr>
              <a:t>irrigation ditches, build dams and bridges, cut trees for farm land, roads, canals,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00200"/>
            <a:ext cx="4648199" cy="5257800"/>
          </a:xfrm>
        </p:spPr>
      </p:pic>
    </p:spTree>
    <p:extLst>
      <p:ext uri="{BB962C8B-B14F-4D97-AF65-F5344CB8AC3E}">
        <p14:creationId xmlns:p14="http://schemas.microsoft.com/office/powerpoint/2010/main" val="6210411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a:solidFill>
                  <a:srgbClr val="800080"/>
                </a:solidFill>
                <a:latin typeface="Algerian" panose="04020705040A02060702" pitchFamily="82" charset="0"/>
              </a:rPr>
              <a:t>How Do We Know?</a:t>
            </a:r>
          </a:p>
        </p:txBody>
      </p:sp>
      <p:sp>
        <p:nvSpPr>
          <p:cNvPr id="3" name="Content Placeholder 2"/>
          <p:cNvSpPr>
            <a:spLocks noGrp="1"/>
          </p:cNvSpPr>
          <p:nvPr>
            <p:ph sz="half" idx="1"/>
          </p:nvPr>
        </p:nvSpPr>
        <p:spPr>
          <a:xfrm>
            <a:off x="152400" y="1295400"/>
            <a:ext cx="4343400" cy="5257800"/>
          </a:xfrm>
        </p:spPr>
        <p:txBody>
          <a:bodyPr/>
          <a:lstStyle/>
          <a:p>
            <a:pPr marL="457200" lvl="1" indent="0">
              <a:buNone/>
            </a:pPr>
            <a:r>
              <a:rPr lang="en-US" sz="2800" b="1" u="sng" dirty="0">
                <a:solidFill>
                  <a:srgbClr val="FF0000"/>
                </a:solidFill>
              </a:rPr>
              <a:t>Prehistory</a:t>
            </a:r>
            <a:r>
              <a:rPr lang="en-US" sz="2800" b="1" dirty="0">
                <a:solidFill>
                  <a:srgbClr val="800080"/>
                </a:solidFill>
              </a:rPr>
              <a:t> refers to the long period of time before people invented system of writing</a:t>
            </a:r>
          </a:p>
          <a:p>
            <a:pPr marL="457200" lvl="1" indent="0">
              <a:buNone/>
            </a:pPr>
            <a:endParaRPr lang="en-US" sz="2800" b="1" dirty="0">
              <a:solidFill>
                <a:srgbClr val="800080"/>
              </a:solidFill>
            </a:endParaRPr>
          </a:p>
          <a:p>
            <a:pPr marL="0" indent="0">
              <a:buNone/>
            </a:pPr>
            <a:r>
              <a:rPr lang="en-US" b="1" dirty="0">
                <a:solidFill>
                  <a:srgbClr val="800080"/>
                </a:solidFill>
              </a:rPr>
              <a:t>Prehistoric people had no cities, countries, central government, complex  inventions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371600"/>
            <a:ext cx="4572000" cy="5486400"/>
          </a:xfrm>
        </p:spPr>
      </p:pic>
    </p:spTree>
    <p:extLst>
      <p:ext uri="{BB962C8B-B14F-4D97-AF65-F5344CB8AC3E}">
        <p14:creationId xmlns:p14="http://schemas.microsoft.com/office/powerpoint/2010/main" val="19612233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70C0"/>
                </a:solidFill>
              </a:rPr>
              <a:t>Anthropology</a:t>
            </a:r>
          </a:p>
        </p:txBody>
      </p:sp>
      <p:sp>
        <p:nvSpPr>
          <p:cNvPr id="3" name="Content Placeholder 2"/>
          <p:cNvSpPr>
            <a:spLocks noGrp="1"/>
          </p:cNvSpPr>
          <p:nvPr>
            <p:ph sz="half" idx="1"/>
          </p:nvPr>
        </p:nvSpPr>
        <p:spPr>
          <a:xfrm>
            <a:off x="0" y="1143000"/>
            <a:ext cx="5486400" cy="5715000"/>
          </a:xfrm>
        </p:spPr>
        <p:txBody>
          <a:bodyPr>
            <a:normAutofit/>
          </a:bodyPr>
          <a:lstStyle/>
          <a:p>
            <a:pPr marL="457200" lvl="1" indent="0">
              <a:buNone/>
            </a:pPr>
            <a:r>
              <a:rPr lang="en-US" b="1" u="sng" dirty="0">
                <a:solidFill>
                  <a:srgbClr val="0070C0"/>
                </a:solidFill>
              </a:rPr>
              <a:t>Anthropology</a:t>
            </a:r>
            <a:r>
              <a:rPr lang="en-US" b="1" dirty="0">
                <a:solidFill>
                  <a:srgbClr val="0070C0"/>
                </a:solidFill>
              </a:rPr>
              <a:t>: </a:t>
            </a:r>
            <a:r>
              <a:rPr lang="en-US" b="1" dirty="0"/>
              <a:t>origins and development of people and societies</a:t>
            </a:r>
          </a:p>
          <a:p>
            <a:pPr marL="457200" lvl="1" indent="0">
              <a:buNone/>
            </a:pPr>
            <a:endParaRPr lang="en-US" b="1" dirty="0">
              <a:solidFill>
                <a:schemeClr val="accent6">
                  <a:lumMod val="50000"/>
                </a:schemeClr>
              </a:solidFill>
            </a:endParaRPr>
          </a:p>
          <a:p>
            <a:pPr marL="457200" lvl="1" indent="0">
              <a:buNone/>
            </a:pPr>
            <a:r>
              <a:rPr lang="en-US" b="1" dirty="0"/>
              <a:t>Some anthropologist study  human lives while others focus on the variety of cultures</a:t>
            </a:r>
          </a:p>
          <a:p>
            <a:pPr marL="457200" lvl="1" indent="0">
              <a:buNone/>
            </a:pPr>
            <a:endParaRPr lang="en-US" b="1" dirty="0">
              <a:solidFill>
                <a:schemeClr val="accent6">
                  <a:lumMod val="50000"/>
                </a:schemeClr>
              </a:solidFill>
            </a:endParaRPr>
          </a:p>
          <a:p>
            <a:pPr marL="457200" lvl="1" indent="0">
              <a:buNone/>
            </a:pPr>
            <a:r>
              <a:rPr lang="en-US" b="1" u="sng" dirty="0">
                <a:solidFill>
                  <a:srgbClr val="0070C0"/>
                </a:solidFill>
              </a:rPr>
              <a:t>Culture</a:t>
            </a:r>
            <a:r>
              <a:rPr lang="en-US" b="1" dirty="0">
                <a:solidFill>
                  <a:schemeClr val="accent6">
                    <a:lumMod val="50000"/>
                  </a:schemeClr>
                </a:solidFill>
              </a:rPr>
              <a:t> </a:t>
            </a:r>
            <a:r>
              <a:rPr lang="en-US" b="1" dirty="0"/>
              <a:t>refers to the way of life of a society that is handed down from one generation to the next by learning and experience</a:t>
            </a:r>
          </a:p>
          <a:p>
            <a:pPr marL="457200" lvl="1" indent="0">
              <a:buNone/>
            </a:pPr>
            <a:r>
              <a:rPr lang="en-US" sz="1300" b="1" dirty="0"/>
              <a:t>CNN Amazon tribe</a:t>
            </a:r>
          </a:p>
          <a:p>
            <a:pPr marL="457200" lvl="1" indent="0">
              <a:buNone/>
            </a:pPr>
            <a:r>
              <a:rPr lang="en-US" sz="1300" b="1" dirty="0">
                <a:hlinkClick r:id="rId2"/>
              </a:rPr>
              <a:t>https://www.cnn.com/2018/08/23/americas/amazon-tribe-drone-intl/index.html</a:t>
            </a:r>
            <a:endParaRPr lang="en-US" sz="1300" b="1" dirty="0"/>
          </a:p>
          <a:p>
            <a:pPr marL="457200" lvl="1" indent="0">
              <a:buNone/>
            </a:pPr>
            <a:endParaRPr lang="en-US" sz="1300" b="1" dirty="0"/>
          </a:p>
          <a:p>
            <a:pPr marL="457200" lvl="1" indent="0">
              <a:buNone/>
            </a:pPr>
            <a:endParaRPr lang="en-US" b="1" dirty="0"/>
          </a:p>
          <a:p>
            <a:pPr marL="0" indent="0">
              <a:buNone/>
            </a:pPr>
            <a:endParaRPr lang="en-US" dirty="0"/>
          </a:p>
        </p:txBody>
      </p:sp>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62600" y="1143000"/>
            <a:ext cx="3581400" cy="5715000"/>
          </a:xfrm>
        </p:spPr>
      </p:pic>
    </p:spTree>
    <p:extLst>
      <p:ext uri="{BB962C8B-B14F-4D97-AF65-F5344CB8AC3E}">
        <p14:creationId xmlns:p14="http://schemas.microsoft.com/office/powerpoint/2010/main" val="567119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lstStyle/>
          <a:p>
            <a:r>
              <a:rPr lang="en-US" b="1" u="sng" dirty="0">
                <a:solidFill>
                  <a:srgbClr val="003366"/>
                </a:solidFill>
              </a:rPr>
              <a:t>Archeology</a:t>
            </a:r>
            <a:r>
              <a:rPr lang="en-US" dirty="0"/>
              <a:t> </a:t>
            </a:r>
          </a:p>
        </p:txBody>
      </p:sp>
      <p:sp>
        <p:nvSpPr>
          <p:cNvPr id="3" name="Content Placeholder 2"/>
          <p:cNvSpPr>
            <a:spLocks noGrp="1"/>
          </p:cNvSpPr>
          <p:nvPr>
            <p:ph sz="half" idx="1"/>
          </p:nvPr>
        </p:nvSpPr>
        <p:spPr>
          <a:xfrm>
            <a:off x="0" y="1295400"/>
            <a:ext cx="4495800" cy="5562600"/>
          </a:xfrm>
        </p:spPr>
        <p:txBody>
          <a:bodyPr>
            <a:normAutofit/>
          </a:bodyPr>
          <a:lstStyle/>
          <a:p>
            <a:pPr lvl="1">
              <a:buFont typeface="Arial" charset="0"/>
              <a:buChar char="•"/>
            </a:pPr>
            <a:r>
              <a:rPr lang="en-US" b="1" u="sng" dirty="0">
                <a:solidFill>
                  <a:srgbClr val="C00000"/>
                </a:solidFill>
              </a:rPr>
              <a:t>Archaeology</a:t>
            </a:r>
            <a:r>
              <a:rPr lang="en-US" b="1" dirty="0">
                <a:solidFill>
                  <a:srgbClr val="003366"/>
                </a:solidFill>
              </a:rPr>
              <a:t> is the study of past peoples and cultures </a:t>
            </a:r>
          </a:p>
          <a:p>
            <a:pPr lvl="1">
              <a:buFont typeface="Arial" charset="0"/>
              <a:buChar char="•"/>
            </a:pPr>
            <a:r>
              <a:rPr lang="en-US" b="1" dirty="0">
                <a:solidFill>
                  <a:srgbClr val="003366"/>
                </a:solidFill>
              </a:rPr>
              <a:t>They find and analyze material remains of human cultures to learn about prehistoric people and to add to the written records of historical times</a:t>
            </a:r>
          </a:p>
          <a:p>
            <a:pPr lvl="1">
              <a:buFont typeface="Arial" charset="0"/>
              <a:buChar char="•"/>
            </a:pPr>
            <a:r>
              <a:rPr lang="en-US" b="1" dirty="0">
                <a:solidFill>
                  <a:srgbClr val="003366"/>
                </a:solidFill>
              </a:rPr>
              <a:t>They study </a:t>
            </a:r>
            <a:r>
              <a:rPr lang="en-US" b="1" dirty="0">
                <a:solidFill>
                  <a:srgbClr val="FF0000"/>
                </a:solidFill>
              </a:rPr>
              <a:t>artifacts </a:t>
            </a:r>
            <a:r>
              <a:rPr lang="en-US" b="1" dirty="0">
                <a:solidFill>
                  <a:srgbClr val="003366"/>
                </a:solidFill>
              </a:rPr>
              <a:t>or objects made by human beings</a:t>
            </a:r>
          </a:p>
          <a:p>
            <a:pPr lvl="1">
              <a:buFont typeface="Arial" charset="0"/>
              <a:buChar char="•"/>
            </a:pPr>
            <a:r>
              <a:rPr lang="en-US" b="1" dirty="0">
                <a:solidFill>
                  <a:srgbClr val="FF0000"/>
                </a:solidFill>
              </a:rPr>
              <a:t>Examples</a:t>
            </a:r>
            <a:r>
              <a:rPr lang="en-US" b="1" dirty="0">
                <a:solidFill>
                  <a:srgbClr val="003366"/>
                </a:solidFill>
              </a:rPr>
              <a:t>: tools, weapons, pottery, clothing and jewelry  </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219200"/>
            <a:ext cx="4572000" cy="5029200"/>
          </a:xfrm>
        </p:spPr>
      </p:pic>
    </p:spTree>
    <p:extLst>
      <p:ext uri="{BB962C8B-B14F-4D97-AF65-F5344CB8AC3E}">
        <p14:creationId xmlns:p14="http://schemas.microsoft.com/office/powerpoint/2010/main" val="5290803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66800"/>
          </a:xfrm>
        </p:spPr>
        <p:txBody>
          <a:bodyPr>
            <a:normAutofit/>
          </a:bodyPr>
          <a:lstStyle/>
          <a:p>
            <a:r>
              <a:rPr lang="en-US" b="1" u="sng" dirty="0">
                <a:solidFill>
                  <a:srgbClr val="006600"/>
                </a:solidFill>
              </a:rPr>
              <a:t>Archaeologist at Work</a:t>
            </a:r>
          </a:p>
        </p:txBody>
      </p:sp>
      <p:sp>
        <p:nvSpPr>
          <p:cNvPr id="3" name="Content Placeholder 2"/>
          <p:cNvSpPr>
            <a:spLocks noGrp="1"/>
          </p:cNvSpPr>
          <p:nvPr>
            <p:ph sz="half" idx="1"/>
          </p:nvPr>
        </p:nvSpPr>
        <p:spPr>
          <a:xfrm>
            <a:off x="0" y="1371600"/>
            <a:ext cx="4495800" cy="5486400"/>
          </a:xfrm>
        </p:spPr>
        <p:txBody>
          <a:bodyPr>
            <a:normAutofit/>
          </a:bodyPr>
          <a:lstStyle/>
          <a:p>
            <a:pPr lvl="1"/>
            <a:r>
              <a:rPr lang="en-US" b="1" dirty="0">
                <a:solidFill>
                  <a:srgbClr val="006600"/>
                </a:solidFill>
              </a:rPr>
              <a:t>By studying artifacts, archaeologists have traced how early people developed new technologies</a:t>
            </a:r>
          </a:p>
          <a:p>
            <a:pPr lvl="1"/>
            <a:r>
              <a:rPr lang="en-US" b="1" dirty="0">
                <a:solidFill>
                  <a:srgbClr val="C00000"/>
                </a:solidFill>
              </a:rPr>
              <a:t>Technology</a:t>
            </a:r>
            <a:r>
              <a:rPr lang="en-US" b="1" dirty="0">
                <a:solidFill>
                  <a:srgbClr val="006600"/>
                </a:solidFill>
              </a:rPr>
              <a:t> refers to the skills and tools people use to meet their basic needs</a:t>
            </a:r>
          </a:p>
          <a:p>
            <a:pPr lvl="1"/>
            <a:r>
              <a:rPr lang="en-US" b="1" dirty="0">
                <a:solidFill>
                  <a:srgbClr val="006600"/>
                </a:solidFill>
              </a:rPr>
              <a:t>They also make detailed maps locating every artifact they find</a:t>
            </a:r>
          </a:p>
          <a:p>
            <a:pPr lvl="1"/>
            <a:r>
              <a:rPr lang="en-US" b="1" dirty="0">
                <a:solidFill>
                  <a:srgbClr val="006600"/>
                </a:solidFill>
              </a:rPr>
              <a:t>By doing this they can tell what went on at different locations in a site</a:t>
            </a:r>
          </a:p>
          <a:p>
            <a:endParaRPr lang="en-US" dirty="0">
              <a:solidFill>
                <a:srgbClr val="0066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371600"/>
            <a:ext cx="4343400" cy="4953000"/>
          </a:xfrm>
        </p:spPr>
      </p:pic>
    </p:spTree>
    <p:extLst>
      <p:ext uri="{BB962C8B-B14F-4D97-AF65-F5344CB8AC3E}">
        <p14:creationId xmlns:p14="http://schemas.microsoft.com/office/powerpoint/2010/main" val="19261861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3415</TotalTime>
  <Words>1866</Words>
  <Application>Microsoft Office PowerPoint</Application>
  <PresentationFormat>On-screen Show (4:3)</PresentationFormat>
  <Paragraphs>205</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Aharoni</vt:lpstr>
      <vt:lpstr>Algerian</vt:lpstr>
      <vt:lpstr>Arial</vt:lpstr>
      <vt:lpstr>Arial Black</vt:lpstr>
      <vt:lpstr>Arial Rounded MT Bold</vt:lpstr>
      <vt:lpstr>Calibri</vt:lpstr>
      <vt:lpstr>Times New Roman</vt:lpstr>
      <vt:lpstr>Office Theme</vt:lpstr>
      <vt:lpstr>Chapter 1 Toward Civilization (prehistory – 3000B.C.)</vt:lpstr>
      <vt:lpstr>Chapter 1 Toward Civilization (prehistory – 3000B.C.)</vt:lpstr>
      <vt:lpstr>Timelines</vt:lpstr>
      <vt:lpstr>Geography and History</vt:lpstr>
      <vt:lpstr>Human-Environment Interaction</vt:lpstr>
      <vt:lpstr>How Do We Know?</vt:lpstr>
      <vt:lpstr>Anthropology</vt:lpstr>
      <vt:lpstr>Archeology </vt:lpstr>
      <vt:lpstr>Archaeologist at Work</vt:lpstr>
      <vt:lpstr>Technology and the Past</vt:lpstr>
      <vt:lpstr>Historical Detection</vt:lpstr>
      <vt:lpstr>Primary and Secondary Sources</vt:lpstr>
      <vt:lpstr>What about Newspapers? </vt:lpstr>
      <vt:lpstr>                 The movement of people out of Africa  </vt:lpstr>
      <vt:lpstr>Old Stone Age</vt:lpstr>
      <vt:lpstr>Old Stone Age</vt:lpstr>
      <vt:lpstr>New Stone Age or Neolithic Era </vt:lpstr>
      <vt:lpstr>  Stonehenge is one of the wonders of the world and the best-known prehistoric monument in Europe and is an example of a megaliths  (huge stones used for burial or religious purposes).  </vt:lpstr>
      <vt:lpstr>The Rise of Cities</vt:lpstr>
      <vt:lpstr>River Valley Civilizations</vt:lpstr>
      <vt:lpstr>River Valley Civilizations</vt:lpstr>
      <vt:lpstr>The Big Eight Features of Civilization </vt:lpstr>
      <vt:lpstr>Organized Governments</vt:lpstr>
      <vt:lpstr>Complex Religions</vt:lpstr>
      <vt:lpstr>Job Specialization</vt:lpstr>
      <vt:lpstr>  Social Classes</vt:lpstr>
      <vt:lpstr>Arts / Architecture / Public Works</vt:lpstr>
      <vt:lpstr>Writing / First Empires</vt:lpstr>
      <vt:lpstr>Factors that cause a civilization to change:</vt:lpstr>
      <vt:lpstr> Environmental Changes</vt:lpstr>
      <vt:lpstr>Review</vt:lpstr>
      <vt:lpstr>Early River Valleys </vt:lpstr>
      <vt:lpstr>RISE OF RIVER VALLEY CIVILZATIONS </vt:lpstr>
      <vt:lpstr>.</vt:lpstr>
      <vt:lpstr>FYI / Videos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 Churchill _ Staff - HollySpringsHS</cp:lastModifiedBy>
  <cp:revision>129</cp:revision>
  <dcterms:created xsi:type="dcterms:W3CDTF">2014-01-15T00:24:15Z</dcterms:created>
  <dcterms:modified xsi:type="dcterms:W3CDTF">2019-01-24T12:15:28Z</dcterms:modified>
</cp:coreProperties>
</file>