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41" r:id="rId13"/>
    <p:sldId id="267" r:id="rId14"/>
    <p:sldId id="268" r:id="rId15"/>
    <p:sldId id="270" r:id="rId16"/>
    <p:sldId id="269" r:id="rId17"/>
    <p:sldId id="328" r:id="rId18"/>
    <p:sldId id="271" r:id="rId19"/>
    <p:sldId id="344" r:id="rId20"/>
    <p:sldId id="345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29" r:id="rId29"/>
    <p:sldId id="330" r:id="rId30"/>
    <p:sldId id="279" r:id="rId31"/>
    <p:sldId id="280" r:id="rId32"/>
    <p:sldId id="281" r:id="rId33"/>
    <p:sldId id="282" r:id="rId34"/>
    <p:sldId id="369" r:id="rId35"/>
    <p:sldId id="283" r:id="rId36"/>
    <p:sldId id="284" r:id="rId37"/>
    <p:sldId id="285" r:id="rId38"/>
    <p:sldId id="286" r:id="rId39"/>
    <p:sldId id="331" r:id="rId40"/>
    <p:sldId id="332" r:id="rId41"/>
    <p:sldId id="287" r:id="rId42"/>
    <p:sldId id="288" r:id="rId43"/>
    <p:sldId id="289" r:id="rId44"/>
    <p:sldId id="290" r:id="rId45"/>
    <p:sldId id="340" r:id="rId46"/>
    <p:sldId id="354" r:id="rId47"/>
    <p:sldId id="333" r:id="rId48"/>
    <p:sldId id="334" r:id="rId49"/>
    <p:sldId id="335" r:id="rId50"/>
    <p:sldId id="291" r:id="rId51"/>
    <p:sldId id="355" r:id="rId52"/>
    <p:sldId id="292" r:id="rId53"/>
    <p:sldId id="293" r:id="rId54"/>
    <p:sldId id="294" r:id="rId55"/>
    <p:sldId id="356" r:id="rId56"/>
    <p:sldId id="357" r:id="rId57"/>
    <p:sldId id="358" r:id="rId58"/>
    <p:sldId id="359" r:id="rId59"/>
    <p:sldId id="370" r:id="rId60"/>
    <p:sldId id="295" r:id="rId61"/>
    <p:sldId id="342" r:id="rId62"/>
    <p:sldId id="296" r:id="rId63"/>
    <p:sldId id="297" r:id="rId64"/>
    <p:sldId id="343" r:id="rId65"/>
    <p:sldId id="298" r:id="rId66"/>
    <p:sldId id="299" r:id="rId67"/>
    <p:sldId id="346" r:id="rId68"/>
    <p:sldId id="361" r:id="rId69"/>
    <p:sldId id="360" r:id="rId70"/>
    <p:sldId id="362" r:id="rId71"/>
    <p:sldId id="300" r:id="rId72"/>
    <p:sldId id="301" r:id="rId73"/>
    <p:sldId id="339" r:id="rId74"/>
    <p:sldId id="347" r:id="rId75"/>
    <p:sldId id="367" r:id="rId76"/>
    <p:sldId id="302" r:id="rId77"/>
    <p:sldId id="363" r:id="rId78"/>
    <p:sldId id="303" r:id="rId79"/>
    <p:sldId id="304" r:id="rId80"/>
    <p:sldId id="305" r:id="rId81"/>
    <p:sldId id="336" r:id="rId82"/>
    <p:sldId id="352" r:id="rId83"/>
    <p:sldId id="353" r:id="rId84"/>
    <p:sldId id="306" r:id="rId85"/>
    <p:sldId id="337" r:id="rId86"/>
    <p:sldId id="338" r:id="rId87"/>
    <p:sldId id="348" r:id="rId88"/>
    <p:sldId id="307" r:id="rId89"/>
    <p:sldId id="349" r:id="rId90"/>
    <p:sldId id="368" r:id="rId91"/>
    <p:sldId id="309" r:id="rId92"/>
    <p:sldId id="310" r:id="rId93"/>
    <p:sldId id="311" r:id="rId94"/>
    <p:sldId id="312" r:id="rId95"/>
    <p:sldId id="313" r:id="rId96"/>
    <p:sldId id="364" r:id="rId97"/>
    <p:sldId id="314" r:id="rId98"/>
    <p:sldId id="315" r:id="rId99"/>
    <p:sldId id="316" r:id="rId100"/>
    <p:sldId id="317" r:id="rId101"/>
    <p:sldId id="318" r:id="rId102"/>
    <p:sldId id="319" r:id="rId103"/>
    <p:sldId id="320" r:id="rId104"/>
    <p:sldId id="321" r:id="rId105"/>
    <p:sldId id="308" r:id="rId106"/>
    <p:sldId id="351" r:id="rId107"/>
    <p:sldId id="322" r:id="rId108"/>
    <p:sldId id="350" r:id="rId109"/>
    <p:sldId id="323" r:id="rId110"/>
    <p:sldId id="365" r:id="rId111"/>
    <p:sldId id="324" r:id="rId112"/>
    <p:sldId id="325" r:id="rId113"/>
    <p:sldId id="366" r:id="rId114"/>
    <p:sldId id="326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6600FF"/>
    <a:srgbClr val="FF0066"/>
    <a:srgbClr val="003366"/>
    <a:srgbClr val="333399"/>
    <a:srgbClr val="6666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322-F774-47C0-8AAF-F44EFBACD14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4FD411-78A5-436C-A091-BAABBEF70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322-F774-47C0-8AAF-F44EFBACD14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D411-78A5-436C-A091-BAABBEF70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322-F774-47C0-8AAF-F44EFBACD14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D411-78A5-436C-A091-BAABBEF70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322-F774-47C0-8AAF-F44EFBACD14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4FD411-78A5-436C-A091-BAABBEF70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322-F774-47C0-8AAF-F44EFBACD14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D411-78A5-436C-A091-BAABBEF70E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322-F774-47C0-8AAF-F44EFBACD14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D411-78A5-436C-A091-BAABBEF70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322-F774-47C0-8AAF-F44EFBACD14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4FD411-78A5-436C-A091-BAABBEF70E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322-F774-47C0-8AAF-F44EFBACD14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D411-78A5-436C-A091-BAABBEF70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322-F774-47C0-8AAF-F44EFBACD14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D411-78A5-436C-A091-BAABBEF70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322-F774-47C0-8AAF-F44EFBACD14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D411-78A5-436C-A091-BAABBEF70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322-F774-47C0-8AAF-F44EFBACD14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D411-78A5-436C-A091-BAABBEF70ED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7AA322-F774-47C0-8AAF-F44EFBACD14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4FD411-78A5-436C-A091-BAABBEF70E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Ye_UaWZ3U" TargetMode="External"/><Relationship Id="rId2" Type="http://schemas.openxmlformats.org/officeDocument/2006/relationships/hyperlink" Target="https://www.youtube.com/watch?v=I9lquok4Pdk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hyperlink" Target="https://www.youtube.com/watch?v=y9HjvHZfCUI&amp;list=PLBDA2E52FB1EF80C9&amp;index=39" TargetMode="Externa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k3dFC7t00" TargetMode="External"/><Relationship Id="rId2" Type="http://schemas.openxmlformats.org/officeDocument/2006/relationships/hyperlink" Target="https://www.youtube.com/watch?v=y9HjvHZfCUI&amp;index=39&amp;list=PLBDA2E52FB1EF80C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jLPltxkmhE&amp;list=PLC8D9DC28C3EC5223&amp;index=1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1.squarespace.com/static/509296e8e4b08a6452e71191/t/51351ef0e4b055d8b6176c8e/1362435824326/Literacy+Groups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i/pearl-harbor/videos/uss-arizona-under-attack-at-pearl-harbor?m=528e394da93ae&amp;s=undefined&amp;f=1&amp;free=false" TargetMode="External"/><Relationship Id="rId2" Type="http://schemas.openxmlformats.org/officeDocument/2006/relationships/hyperlink" Target="http://www.history.com/topics/world-war-ii/pearl-harbor/videos/attack-pearl-harbor?m=528e394da93ae&amp;s=undefined&amp;f=1&amp;free=fals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0q5jVLm5R8&amp;index=17&amp;list=PLC8D9DC28C3EC5223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q1ORDjttp4&amp;index=18&amp;list=PLC8D9DC28C3EC5223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s://www.youtube.com/watch?v=5nrvMNf-HE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Fe7BZSoGMs&amp;list=PLC8D9DC28C3EC5223&amp;index=19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78COTwT7nE&amp;list=PLBDA2E52FB1EF80C9&amp;index=38" TargetMode="External"/><Relationship Id="rId2" Type="http://schemas.openxmlformats.org/officeDocument/2006/relationships/hyperlink" Target="https://www.youtube.com/watch?v=p7fCsXjCW1M" TargetMode="Externa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686800" cy="5714999"/>
          </a:xfrm>
        </p:spPr>
      </p:pic>
    </p:spTree>
    <p:extLst>
      <p:ext uri="{BB962C8B-B14F-4D97-AF65-F5344CB8AC3E}">
        <p14:creationId xmlns:p14="http://schemas.microsoft.com/office/powerpoint/2010/main" val="1159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6600"/>
                </a:solidFill>
              </a:rPr>
              <a:t>Nationalists </a:t>
            </a:r>
            <a:r>
              <a:rPr lang="en-US" u="sng" dirty="0" smtClean="0">
                <a:solidFill>
                  <a:srgbClr val="006600"/>
                </a:solidFill>
              </a:rPr>
              <a:t>Verses </a:t>
            </a:r>
            <a:r>
              <a:rPr lang="en-US" u="sng" dirty="0">
                <a:solidFill>
                  <a:srgbClr val="006600"/>
                </a:solidFill>
              </a:rPr>
              <a:t>Loyalists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In 1936 a general named </a:t>
            </a:r>
            <a:r>
              <a:rPr lang="en-US" b="1" u="sng" dirty="0" smtClean="0">
                <a:solidFill>
                  <a:srgbClr val="006600"/>
                </a:solidFill>
              </a:rPr>
              <a:t>Francisco Franco  </a:t>
            </a:r>
            <a:r>
              <a:rPr lang="en-US" dirty="0"/>
              <a:t>led a revolt that began a civil war</a:t>
            </a:r>
          </a:p>
          <a:p>
            <a:pPr lvl="0"/>
            <a:r>
              <a:rPr lang="en-US" dirty="0"/>
              <a:t>Fascists and supporters of right wing policies rallied around Franco’s forces and were </a:t>
            </a:r>
            <a:r>
              <a:rPr lang="en-US" dirty="0" smtClean="0"/>
              <a:t>called </a:t>
            </a:r>
            <a:r>
              <a:rPr lang="en-US" b="1" u="sng" dirty="0" smtClean="0">
                <a:solidFill>
                  <a:srgbClr val="006600"/>
                </a:solidFill>
              </a:rPr>
              <a:t>Nationalist</a:t>
            </a:r>
            <a:endParaRPr lang="en-US" b="1" u="sng" dirty="0">
              <a:solidFill>
                <a:srgbClr val="006600"/>
              </a:solidFill>
            </a:endParaRPr>
          </a:p>
          <a:p>
            <a:pPr lvl="0"/>
            <a:r>
              <a:rPr lang="en-US" dirty="0"/>
              <a:t>Supporters of the republic were called </a:t>
            </a:r>
            <a:r>
              <a:rPr lang="en-US" b="1" u="sng" dirty="0" smtClean="0">
                <a:solidFill>
                  <a:srgbClr val="006600"/>
                </a:solidFill>
              </a:rPr>
              <a:t>Loyalist</a:t>
            </a:r>
            <a:r>
              <a:rPr lang="en-US" dirty="0" smtClean="0"/>
              <a:t>  </a:t>
            </a:r>
            <a:r>
              <a:rPr lang="en-US" dirty="0"/>
              <a:t>and included communists, </a:t>
            </a:r>
            <a:r>
              <a:rPr lang="en-US" b="1" u="sng" dirty="0" smtClean="0">
                <a:solidFill>
                  <a:srgbClr val="006600"/>
                </a:solidFill>
              </a:rPr>
              <a:t>socialist</a:t>
            </a:r>
            <a:r>
              <a:rPr lang="en-US" b="1" u="sng" dirty="0" smtClean="0"/>
              <a:t>,</a:t>
            </a:r>
            <a:r>
              <a:rPr lang="en-US" dirty="0" smtClean="0"/>
              <a:t>  </a:t>
            </a:r>
            <a:r>
              <a:rPr lang="en-US" dirty="0"/>
              <a:t>and supporters of </a:t>
            </a:r>
            <a:r>
              <a:rPr lang="en-US" b="1" u="sng" dirty="0" smtClean="0">
                <a:solidFill>
                  <a:srgbClr val="006600"/>
                </a:solidFill>
              </a:rPr>
              <a:t>democracy</a:t>
            </a:r>
            <a:endParaRPr lang="en-US" b="1" u="sng" dirty="0">
              <a:solidFill>
                <a:srgbClr val="006600"/>
              </a:solidFill>
            </a:endParaRPr>
          </a:p>
          <a:p>
            <a:pPr lvl="0"/>
            <a:r>
              <a:rPr lang="en-US" b="1" u="sng" dirty="0" smtClean="0">
                <a:solidFill>
                  <a:srgbClr val="006600"/>
                </a:solidFill>
              </a:rPr>
              <a:t>Hitler and Mussolini  </a:t>
            </a:r>
            <a:r>
              <a:rPr lang="en-US" dirty="0"/>
              <a:t>sent aid to Franco</a:t>
            </a:r>
          </a:p>
          <a:p>
            <a:pPr lvl="0"/>
            <a:r>
              <a:rPr lang="en-US" dirty="0"/>
              <a:t>The </a:t>
            </a:r>
            <a:r>
              <a:rPr lang="en-US" b="1" u="sng" dirty="0" smtClean="0">
                <a:solidFill>
                  <a:srgbClr val="006600"/>
                </a:solidFill>
              </a:rPr>
              <a:t>Soviet Union </a:t>
            </a:r>
            <a:r>
              <a:rPr lang="en-US" dirty="0"/>
              <a:t>and western democracies joined </a:t>
            </a: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006600"/>
                </a:solidFill>
              </a:rPr>
              <a:t>International Brigades </a:t>
            </a:r>
            <a:r>
              <a:rPr lang="en-US" dirty="0"/>
              <a:t>and fought alongside with </a:t>
            </a:r>
            <a:r>
              <a:rPr lang="en-US" b="1" u="sng" dirty="0" smtClean="0">
                <a:solidFill>
                  <a:srgbClr val="006600"/>
                </a:solidFill>
              </a:rPr>
              <a:t>Loyalist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against fascism</a:t>
            </a:r>
          </a:p>
          <a:p>
            <a:r>
              <a:rPr lang="en-US" dirty="0"/>
              <a:t>Britain, </a:t>
            </a:r>
            <a:r>
              <a:rPr lang="en-US" b="1" u="sng" dirty="0" smtClean="0">
                <a:solidFill>
                  <a:srgbClr val="006600"/>
                </a:solidFill>
              </a:rPr>
              <a:t>France</a:t>
            </a:r>
            <a:r>
              <a:rPr lang="en-US" dirty="0" smtClean="0"/>
              <a:t> </a:t>
            </a:r>
            <a:r>
              <a:rPr lang="en-US" dirty="0"/>
              <a:t>and the US remained </a:t>
            </a:r>
            <a:r>
              <a:rPr lang="en-US" b="1" u="sng" dirty="0" smtClean="0">
                <a:solidFill>
                  <a:srgbClr val="006600"/>
                </a:solidFill>
              </a:rPr>
              <a:t>neutral</a:t>
            </a:r>
            <a:endParaRPr lang="en-US" b="1" u="sng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u="sng" dirty="0">
                <a:solidFill>
                  <a:srgbClr val="006600"/>
                </a:solidFill>
              </a:rPr>
              <a:t>A Divided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343400" cy="5638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rgbClr val="006600"/>
                </a:solidFill>
              </a:rPr>
              <a:t>Churchill describes the Soviet control of Eastern Europe as an </a:t>
            </a:r>
            <a:r>
              <a:rPr lang="en-US" b="1" u="sng" dirty="0" smtClean="0">
                <a:solidFill>
                  <a:srgbClr val="006600"/>
                </a:solidFill>
              </a:rPr>
              <a:t>Iron Curtain </a:t>
            </a:r>
            <a:r>
              <a:rPr lang="en-US" dirty="0">
                <a:solidFill>
                  <a:srgbClr val="006600"/>
                </a:solidFill>
              </a:rPr>
              <a:t>dividing the continent </a:t>
            </a:r>
          </a:p>
          <a:p>
            <a:pPr lvl="0"/>
            <a:r>
              <a:rPr lang="en-US" dirty="0">
                <a:solidFill>
                  <a:srgbClr val="006600"/>
                </a:solidFill>
              </a:rPr>
              <a:t>The </a:t>
            </a:r>
            <a:r>
              <a:rPr lang="en-US" b="1" dirty="0">
                <a:solidFill>
                  <a:srgbClr val="006600"/>
                </a:solidFill>
              </a:rPr>
              <a:t>Iron Curtin</a:t>
            </a:r>
            <a:r>
              <a:rPr lang="en-US" dirty="0">
                <a:solidFill>
                  <a:srgbClr val="006600"/>
                </a:solidFill>
              </a:rPr>
              <a:t> became a symbol of the Cold War along with fear</a:t>
            </a:r>
          </a:p>
          <a:p>
            <a:pPr lvl="0"/>
            <a:r>
              <a:rPr lang="en-US" dirty="0">
                <a:solidFill>
                  <a:srgbClr val="006600"/>
                </a:solidFill>
              </a:rPr>
              <a:t>Europe would be described as Eastern and </a:t>
            </a:r>
            <a:r>
              <a:rPr lang="en-US" b="1" u="sng" dirty="0" smtClean="0">
                <a:solidFill>
                  <a:srgbClr val="006600"/>
                </a:solidFill>
              </a:rPr>
              <a:t>Western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blocks</a:t>
            </a:r>
          </a:p>
          <a:p>
            <a:r>
              <a:rPr lang="en-US" dirty="0">
                <a:solidFill>
                  <a:srgbClr val="006600"/>
                </a:solidFill>
              </a:rPr>
              <a:t>East was Soviet dominated </a:t>
            </a:r>
            <a:r>
              <a:rPr lang="en-US" b="1" u="sng" dirty="0" smtClean="0">
                <a:solidFill>
                  <a:srgbClr val="006600"/>
                </a:solidFill>
              </a:rPr>
              <a:t>communist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countries and the West were </a:t>
            </a:r>
            <a:r>
              <a:rPr lang="en-US" b="1" u="sng" dirty="0" smtClean="0">
                <a:solidFill>
                  <a:srgbClr val="006600"/>
                </a:solidFill>
              </a:rPr>
              <a:t>democracies led by the United States</a:t>
            </a:r>
            <a:endParaRPr lang="en-US" b="1" u="sng" dirty="0">
              <a:solidFill>
                <a:srgbClr val="0066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4800600" cy="5638800"/>
          </a:xfrm>
        </p:spPr>
      </p:pic>
    </p:spTree>
    <p:extLst>
      <p:ext uri="{BB962C8B-B14F-4D97-AF65-F5344CB8AC3E}">
        <p14:creationId xmlns:p14="http://schemas.microsoft.com/office/powerpoint/2010/main" val="42872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686800" cy="9906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Algerian" panose="04020705040A02060702" pitchFamily="82" charset="0"/>
              </a:rPr>
              <a:t>New </a:t>
            </a:r>
            <a:r>
              <a:rPr lang="en-US" u="sng" dirty="0" smtClean="0">
                <a:solidFill>
                  <a:srgbClr val="C00000"/>
                </a:solidFill>
                <a:latin typeface="Algerian" panose="04020705040A02060702" pitchFamily="82" charset="0"/>
              </a:rPr>
              <a:t>Conflicts Develop </a:t>
            </a:r>
            <a:endParaRPr lang="en-US" u="sng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724400" cy="5486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Churchill and  </a:t>
            </a:r>
            <a:r>
              <a:rPr lang="en-US" dirty="0"/>
              <a:t>Truman both saw </a:t>
            </a:r>
            <a:r>
              <a:rPr lang="en-US" b="1" u="sng" dirty="0" smtClean="0">
                <a:solidFill>
                  <a:srgbClr val="C00000"/>
                </a:solidFill>
              </a:rPr>
              <a:t>communism</a:t>
            </a:r>
            <a:r>
              <a:rPr lang="en-US" dirty="0" smtClean="0"/>
              <a:t> </a:t>
            </a:r>
            <a:r>
              <a:rPr lang="en-US" dirty="0"/>
              <a:t>as an evil force creeping across Europe and threatening countries around the world</a:t>
            </a:r>
          </a:p>
          <a:p>
            <a:pPr lvl="0"/>
            <a:r>
              <a:rPr lang="en-US" dirty="0"/>
              <a:t>The US abandoned its </a:t>
            </a:r>
            <a:r>
              <a:rPr lang="en-US" dirty="0" smtClean="0"/>
              <a:t>traditional </a:t>
            </a:r>
            <a:r>
              <a:rPr lang="en-US" b="1" u="sng" dirty="0" smtClean="0">
                <a:solidFill>
                  <a:srgbClr val="C00000"/>
                </a:solidFill>
              </a:rPr>
              <a:t>Isolation</a:t>
            </a:r>
            <a:r>
              <a:rPr lang="en-US" dirty="0" smtClean="0"/>
              <a:t> </a:t>
            </a:r>
            <a:r>
              <a:rPr lang="en-US" dirty="0"/>
              <a:t>(withdrawing from global affairs) but instead taking a leading role in the world</a:t>
            </a:r>
          </a:p>
          <a:p>
            <a:pPr lvl="0"/>
            <a:r>
              <a:rPr lang="en-US" dirty="0"/>
              <a:t>Soviets soon began backing communist rivals fighting in </a:t>
            </a:r>
            <a:r>
              <a:rPr lang="en-US" b="1" u="sng" dirty="0" smtClean="0">
                <a:solidFill>
                  <a:srgbClr val="C00000"/>
                </a:solidFill>
              </a:rPr>
              <a:t>Greece</a:t>
            </a:r>
            <a:endParaRPr lang="en-US" b="1" u="sng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Stalin was also menacing </a:t>
            </a:r>
            <a:r>
              <a:rPr lang="en-US" b="1" u="sng" dirty="0" smtClean="0">
                <a:solidFill>
                  <a:srgbClr val="C00000"/>
                </a:solidFill>
              </a:rPr>
              <a:t>Turkey</a:t>
            </a:r>
            <a:r>
              <a:rPr lang="en-US" dirty="0" smtClean="0"/>
              <a:t> </a:t>
            </a:r>
            <a:r>
              <a:rPr lang="en-US" dirty="0"/>
              <a:t>in the Dead Sea linking the USSR to the Russian Black Sea coast to the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4267200" cy="3810000"/>
          </a:xfrm>
        </p:spPr>
      </p:pic>
    </p:spTree>
    <p:extLst>
      <p:ext uri="{BB962C8B-B14F-4D97-AF65-F5344CB8AC3E}">
        <p14:creationId xmlns:p14="http://schemas.microsoft.com/office/powerpoint/2010/main" val="39130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 dirty="0">
                <a:solidFill>
                  <a:srgbClr val="002060"/>
                </a:solidFill>
              </a:rPr>
              <a:t>Truman Doctrine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Truman takes actions with the </a:t>
            </a:r>
            <a:r>
              <a:rPr lang="en-US" b="1" u="sng" dirty="0" smtClean="0">
                <a:solidFill>
                  <a:srgbClr val="C00000"/>
                </a:solidFill>
              </a:rPr>
              <a:t>Truman Doctrine</a:t>
            </a:r>
            <a:endParaRPr lang="en-US" b="1" u="sng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US would resist Soviet expansion in Europe or the world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The military and economic aid and advisors were sent to </a:t>
            </a:r>
            <a:r>
              <a:rPr lang="en-US" b="1" u="sng" dirty="0" smtClean="0">
                <a:solidFill>
                  <a:srgbClr val="C00000"/>
                </a:solidFill>
              </a:rPr>
              <a:t>Greece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and </a:t>
            </a:r>
            <a:r>
              <a:rPr lang="en-US" b="1" u="sng" dirty="0" smtClean="0">
                <a:solidFill>
                  <a:srgbClr val="C00000"/>
                </a:solidFill>
              </a:rPr>
              <a:t>Turkey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help them withstand the </a:t>
            </a:r>
            <a:r>
              <a:rPr lang="en-US" b="1" u="sng" dirty="0" smtClean="0">
                <a:solidFill>
                  <a:srgbClr val="C00000"/>
                </a:solidFill>
              </a:rPr>
              <a:t>communist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threat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It was rooted in the idea </a:t>
            </a:r>
            <a:r>
              <a:rPr lang="en-US" dirty="0" smtClean="0">
                <a:solidFill>
                  <a:srgbClr val="002060"/>
                </a:solidFill>
              </a:rPr>
              <a:t>of </a:t>
            </a:r>
            <a:r>
              <a:rPr lang="en-US" b="1" u="sng" dirty="0" smtClean="0">
                <a:solidFill>
                  <a:srgbClr val="C00000"/>
                </a:solidFill>
              </a:rPr>
              <a:t>containment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or limiting communism to the areas already under Soviet control</a:t>
            </a:r>
          </a:p>
          <a:p>
            <a:r>
              <a:rPr lang="en-US" dirty="0">
                <a:solidFill>
                  <a:srgbClr val="002060"/>
                </a:solidFill>
              </a:rPr>
              <a:t>Stalin saw it as being encircled by capitalist wanting to isolate the Soviet Union</a:t>
            </a:r>
          </a:p>
        </p:txBody>
      </p:sp>
    </p:spTree>
    <p:extLst>
      <p:ext uri="{BB962C8B-B14F-4D97-AF65-F5344CB8AC3E}">
        <p14:creationId xmlns:p14="http://schemas.microsoft.com/office/powerpoint/2010/main" val="36433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The Marshal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666633"/>
                </a:solidFill>
              </a:rPr>
              <a:t>To help strengthen democratic governments the US offered a massive </a:t>
            </a:r>
            <a:r>
              <a:rPr lang="en-US" b="1" u="sng" dirty="0">
                <a:solidFill>
                  <a:srgbClr val="666633"/>
                </a:solidFill>
              </a:rPr>
              <a:t>a</a:t>
            </a:r>
            <a:r>
              <a:rPr lang="en-US" b="1" u="sng" dirty="0" smtClean="0">
                <a:solidFill>
                  <a:srgbClr val="666633"/>
                </a:solidFill>
              </a:rPr>
              <a:t>id package </a:t>
            </a:r>
            <a:r>
              <a:rPr lang="en-US" b="1" dirty="0">
                <a:solidFill>
                  <a:srgbClr val="666633"/>
                </a:solidFill>
              </a:rPr>
              <a:t>called the </a:t>
            </a:r>
          </a:p>
          <a:p>
            <a:pPr lvl="0"/>
            <a:r>
              <a:rPr lang="en-US" b="1" dirty="0">
                <a:solidFill>
                  <a:srgbClr val="666633"/>
                </a:solidFill>
              </a:rPr>
              <a:t>The US would funnel </a:t>
            </a:r>
            <a:r>
              <a:rPr lang="en-US" b="1" u="sng" dirty="0" smtClean="0">
                <a:solidFill>
                  <a:srgbClr val="666633"/>
                </a:solidFill>
              </a:rPr>
              <a:t>food</a:t>
            </a:r>
            <a:r>
              <a:rPr lang="en-US" b="1" dirty="0" smtClean="0">
                <a:solidFill>
                  <a:srgbClr val="666633"/>
                </a:solidFill>
              </a:rPr>
              <a:t> </a:t>
            </a:r>
            <a:r>
              <a:rPr lang="en-US" b="1" dirty="0">
                <a:solidFill>
                  <a:srgbClr val="666633"/>
                </a:solidFill>
              </a:rPr>
              <a:t>and economic assistance to Europe to help countries </a:t>
            </a:r>
            <a:r>
              <a:rPr lang="en-US" b="1" dirty="0" smtClean="0">
                <a:solidFill>
                  <a:srgbClr val="666633"/>
                </a:solidFill>
              </a:rPr>
              <a:t>_ </a:t>
            </a:r>
            <a:endParaRPr lang="en-US" b="1" dirty="0">
              <a:solidFill>
                <a:srgbClr val="666633"/>
              </a:solidFill>
            </a:endParaRPr>
          </a:p>
          <a:p>
            <a:pPr lvl="0"/>
            <a:r>
              <a:rPr lang="en-US" b="1" dirty="0">
                <a:solidFill>
                  <a:srgbClr val="666633"/>
                </a:solidFill>
              </a:rPr>
              <a:t>Truman also offered </a:t>
            </a:r>
            <a:r>
              <a:rPr lang="en-US" b="1" u="sng" dirty="0" smtClean="0">
                <a:solidFill>
                  <a:srgbClr val="666633"/>
                </a:solidFill>
              </a:rPr>
              <a:t>aid</a:t>
            </a:r>
            <a:r>
              <a:rPr lang="en-US" b="1" dirty="0" smtClean="0">
                <a:solidFill>
                  <a:srgbClr val="666633"/>
                </a:solidFill>
              </a:rPr>
              <a:t> </a:t>
            </a:r>
            <a:r>
              <a:rPr lang="en-US" b="1" dirty="0">
                <a:solidFill>
                  <a:srgbClr val="666633"/>
                </a:solidFill>
              </a:rPr>
              <a:t>to the USSR and its </a:t>
            </a:r>
            <a:r>
              <a:rPr lang="en-US" b="1" u="sng" dirty="0" smtClean="0">
                <a:solidFill>
                  <a:srgbClr val="666633"/>
                </a:solidFill>
              </a:rPr>
              <a:t>satellites</a:t>
            </a:r>
            <a:r>
              <a:rPr lang="en-US" b="1" dirty="0" smtClean="0">
                <a:solidFill>
                  <a:srgbClr val="666633"/>
                </a:solidFill>
              </a:rPr>
              <a:t> </a:t>
            </a:r>
            <a:r>
              <a:rPr lang="en-US" b="1" dirty="0">
                <a:solidFill>
                  <a:srgbClr val="666633"/>
                </a:solidFill>
              </a:rPr>
              <a:t>or dependent states</a:t>
            </a:r>
          </a:p>
          <a:p>
            <a:r>
              <a:rPr lang="en-US" b="1" dirty="0">
                <a:solidFill>
                  <a:srgbClr val="666633"/>
                </a:solidFill>
              </a:rPr>
              <a:t>Stalin saw it as a trick to win Eastern Europe over to </a:t>
            </a:r>
            <a:r>
              <a:rPr lang="en-US" b="1" u="sng" dirty="0" smtClean="0">
                <a:solidFill>
                  <a:srgbClr val="666633"/>
                </a:solidFill>
              </a:rPr>
              <a:t>capitalism</a:t>
            </a:r>
            <a:r>
              <a:rPr lang="en-US" b="1" dirty="0" smtClean="0">
                <a:solidFill>
                  <a:srgbClr val="666633"/>
                </a:solidFill>
              </a:rPr>
              <a:t> and </a:t>
            </a:r>
            <a:r>
              <a:rPr lang="en-US" b="1" u="sng" dirty="0" smtClean="0">
                <a:solidFill>
                  <a:srgbClr val="666633"/>
                </a:solidFill>
              </a:rPr>
              <a:t>democracy</a:t>
            </a:r>
            <a:r>
              <a:rPr lang="en-US" b="1" dirty="0" smtClean="0">
                <a:solidFill>
                  <a:srgbClr val="666633"/>
                </a:solidFill>
              </a:rPr>
              <a:t> </a:t>
            </a:r>
            <a:r>
              <a:rPr lang="en-US" b="1" dirty="0">
                <a:solidFill>
                  <a:srgbClr val="666633"/>
                </a:solidFill>
              </a:rPr>
              <a:t>and he forbade the Eastern European countries to accept US aid promising it from the USSR</a:t>
            </a:r>
          </a:p>
        </p:txBody>
      </p:sp>
    </p:spTree>
    <p:extLst>
      <p:ext uri="{BB962C8B-B14F-4D97-AF65-F5344CB8AC3E}">
        <p14:creationId xmlns:p14="http://schemas.microsoft.com/office/powerpoint/2010/main" val="25938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u="sng" dirty="0">
                <a:solidFill>
                  <a:srgbClr val="7030A0"/>
                </a:solidFill>
              </a:rPr>
              <a:t>Divisions in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Germany had been divided into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u="sng" dirty="0" smtClean="0">
                <a:solidFill>
                  <a:srgbClr val="7030A0"/>
                </a:solidFill>
              </a:rPr>
              <a:t>4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zones of occupation by the US, France, </a:t>
            </a:r>
            <a:r>
              <a:rPr lang="en-US" b="1" u="sng" dirty="0" smtClean="0">
                <a:solidFill>
                  <a:srgbClr val="7030A0"/>
                </a:solidFill>
              </a:rPr>
              <a:t>Britain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and </a:t>
            </a:r>
            <a:r>
              <a:rPr lang="en-US" b="1" u="sng" dirty="0" smtClean="0">
                <a:solidFill>
                  <a:srgbClr val="7030A0"/>
                </a:solidFill>
              </a:rPr>
              <a:t>USSR</a:t>
            </a:r>
            <a:endParaRPr lang="en-US" b="1" u="sng" dirty="0">
              <a:solidFill>
                <a:srgbClr val="7030A0"/>
              </a:solidFill>
            </a:endParaRPr>
          </a:p>
          <a:p>
            <a:pPr lvl="0"/>
            <a:r>
              <a:rPr lang="en-US" dirty="0">
                <a:solidFill>
                  <a:srgbClr val="7030A0"/>
                </a:solidFill>
              </a:rPr>
              <a:t>The US France, and </a:t>
            </a:r>
            <a:r>
              <a:rPr lang="en-US" b="1" u="sng" dirty="0" smtClean="0">
                <a:solidFill>
                  <a:srgbClr val="7030A0"/>
                </a:solidFill>
              </a:rPr>
              <a:t>Great Britain </a:t>
            </a:r>
            <a:r>
              <a:rPr lang="en-US" dirty="0">
                <a:solidFill>
                  <a:srgbClr val="7030A0"/>
                </a:solidFill>
              </a:rPr>
              <a:t>decided to join their zones and encouraged Germans to </a:t>
            </a:r>
            <a:r>
              <a:rPr lang="en-US" b="1" u="sng" dirty="0" smtClean="0">
                <a:solidFill>
                  <a:srgbClr val="7030A0"/>
                </a:solidFill>
              </a:rPr>
              <a:t>rebuild</a:t>
            </a:r>
            <a:endParaRPr lang="en-US" b="1" u="sng" dirty="0">
              <a:solidFill>
                <a:srgbClr val="7030A0"/>
              </a:solidFill>
            </a:endParaRPr>
          </a:p>
          <a:p>
            <a:pPr lvl="0"/>
            <a:r>
              <a:rPr lang="en-US" dirty="0">
                <a:solidFill>
                  <a:srgbClr val="7030A0"/>
                </a:solidFill>
              </a:rPr>
              <a:t>The USSR dismantled </a:t>
            </a:r>
            <a:r>
              <a:rPr lang="en-US" b="1" u="sng" dirty="0" smtClean="0">
                <a:solidFill>
                  <a:srgbClr val="7030A0"/>
                </a:solidFill>
              </a:rPr>
              <a:t>factories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and took other resources back to help rebuild </a:t>
            </a:r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b="1" u="sng" dirty="0" smtClean="0">
                <a:solidFill>
                  <a:srgbClr val="7030A0"/>
                </a:solidFill>
              </a:rPr>
              <a:t>USSR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2100" dirty="0" smtClean="0">
                <a:solidFill>
                  <a:srgbClr val="7030A0"/>
                </a:solidFill>
              </a:rPr>
              <a:t>(Russia)</a:t>
            </a:r>
            <a:endParaRPr lang="en-US" sz="2100" dirty="0">
              <a:solidFill>
                <a:srgbClr val="7030A0"/>
              </a:solidFill>
            </a:endParaRPr>
          </a:p>
          <a:p>
            <a:pPr lvl="0"/>
            <a:r>
              <a:rPr lang="en-US" dirty="0">
                <a:solidFill>
                  <a:srgbClr val="7030A0"/>
                </a:solidFill>
              </a:rPr>
              <a:t>Germany thus became a </a:t>
            </a:r>
            <a:r>
              <a:rPr lang="en-US" b="1" u="sng" dirty="0" smtClean="0">
                <a:solidFill>
                  <a:srgbClr val="7030A0"/>
                </a:solidFill>
              </a:rPr>
              <a:t>divided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nation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Western Germany was </a:t>
            </a:r>
            <a:r>
              <a:rPr lang="en-US" b="1" u="sng" dirty="0" smtClean="0">
                <a:solidFill>
                  <a:srgbClr val="7030A0"/>
                </a:solidFill>
              </a:rPr>
              <a:t>democratic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and allowed the people to write their own </a:t>
            </a:r>
            <a:r>
              <a:rPr lang="en-US" b="1" u="sng" dirty="0" smtClean="0">
                <a:solidFill>
                  <a:srgbClr val="7030A0"/>
                </a:solidFill>
              </a:rPr>
              <a:t>constitution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and regain </a:t>
            </a:r>
            <a:r>
              <a:rPr lang="en-US" b="1" u="sng" dirty="0" smtClean="0">
                <a:solidFill>
                  <a:srgbClr val="7030A0"/>
                </a:solidFill>
              </a:rPr>
              <a:t>self  </a:t>
            </a:r>
            <a:r>
              <a:rPr lang="en-US" b="1" u="sng" dirty="0">
                <a:solidFill>
                  <a:srgbClr val="7030A0"/>
                </a:solidFill>
              </a:rPr>
              <a:t>government</a:t>
            </a:r>
          </a:p>
          <a:p>
            <a:r>
              <a:rPr lang="en-US" dirty="0">
                <a:solidFill>
                  <a:srgbClr val="7030A0"/>
                </a:solidFill>
              </a:rPr>
              <a:t>East Germany was</a:t>
            </a:r>
            <a:r>
              <a:rPr lang="en-US" b="1" u="sng" dirty="0">
                <a:solidFill>
                  <a:srgbClr val="7030A0"/>
                </a:solidFill>
              </a:rPr>
              <a:t> </a:t>
            </a:r>
            <a:r>
              <a:rPr lang="en-US" b="1" u="sng" dirty="0" smtClean="0">
                <a:solidFill>
                  <a:srgbClr val="7030A0"/>
                </a:solidFill>
              </a:rPr>
              <a:t>communist </a:t>
            </a:r>
            <a:r>
              <a:rPr lang="en-US" dirty="0">
                <a:solidFill>
                  <a:srgbClr val="7030A0"/>
                </a:solidFill>
              </a:rPr>
              <a:t>and tied to </a:t>
            </a:r>
            <a:r>
              <a:rPr lang="en-US" dirty="0" smtClean="0">
                <a:solidFill>
                  <a:srgbClr val="7030A0"/>
                </a:solidFill>
              </a:rPr>
              <a:t>Moscow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u="sng" dirty="0"/>
              <a:t>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81600"/>
          </a:xfrm>
        </p:spPr>
        <p:txBody>
          <a:bodyPr/>
          <a:lstStyle/>
          <a:p>
            <a:pPr lvl="0"/>
            <a:r>
              <a:rPr lang="en-US" dirty="0"/>
              <a:t>After surrender the US occupied a ruined Japan</a:t>
            </a:r>
          </a:p>
          <a:p>
            <a:pPr lvl="0"/>
            <a:r>
              <a:rPr lang="en-US" dirty="0"/>
              <a:t>Germany had been divided into </a:t>
            </a:r>
            <a:r>
              <a:rPr lang="en-US" b="1" u="sng" dirty="0" smtClean="0"/>
              <a:t>4 zones </a:t>
            </a:r>
            <a:r>
              <a:rPr lang="en-US" dirty="0"/>
              <a:t>of occupation</a:t>
            </a:r>
          </a:p>
          <a:p>
            <a:r>
              <a:rPr lang="en-US" dirty="0"/>
              <a:t>Problem: how to build a foundation for a stable peace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95400"/>
            <a:ext cx="4876800" cy="5562600"/>
          </a:xfrm>
        </p:spPr>
      </p:pic>
    </p:spTree>
    <p:extLst>
      <p:ext uri="{BB962C8B-B14F-4D97-AF65-F5344CB8AC3E}">
        <p14:creationId xmlns:p14="http://schemas.microsoft.com/office/powerpoint/2010/main" val="367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World War Germany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8991600" cy="5410200"/>
          </a:xfrm>
        </p:spPr>
      </p:pic>
    </p:spTree>
    <p:extLst>
      <p:ext uri="{BB962C8B-B14F-4D97-AF65-F5344CB8AC3E}">
        <p14:creationId xmlns:p14="http://schemas.microsoft.com/office/powerpoint/2010/main" val="27723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666633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Berlin Airlift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>
                <a:solidFill>
                  <a:srgbClr val="666633"/>
                </a:solidFill>
              </a:rPr>
              <a:t>Stalin’s resentment a the west to rebuild Germany triggered a crisis</a:t>
            </a:r>
          </a:p>
          <a:p>
            <a:pPr lvl="0"/>
            <a:r>
              <a:rPr lang="en-US" b="1" dirty="0">
                <a:solidFill>
                  <a:srgbClr val="666633"/>
                </a:solidFill>
              </a:rPr>
              <a:t>The former capital of Berlin was also divided in to </a:t>
            </a:r>
            <a:r>
              <a:rPr lang="en-US" b="1" u="sng" dirty="0" smtClean="0">
                <a:solidFill>
                  <a:srgbClr val="666633"/>
                </a:solidFill>
              </a:rPr>
              <a:t>4</a:t>
            </a:r>
            <a:r>
              <a:rPr lang="en-US" b="1" dirty="0" smtClean="0">
                <a:solidFill>
                  <a:srgbClr val="666633"/>
                </a:solidFill>
              </a:rPr>
              <a:t> </a:t>
            </a:r>
            <a:r>
              <a:rPr lang="en-US" b="1" dirty="0">
                <a:solidFill>
                  <a:srgbClr val="666633"/>
                </a:solidFill>
              </a:rPr>
              <a:t>zones and was deep within the Soviet zone.</a:t>
            </a:r>
          </a:p>
          <a:p>
            <a:pPr lvl="0"/>
            <a:r>
              <a:rPr lang="en-US" b="1" dirty="0">
                <a:solidFill>
                  <a:srgbClr val="666633"/>
                </a:solidFill>
              </a:rPr>
              <a:t>In 1948 Stalin tried to force western Allies out of Berlin and sealed off every part of the city</a:t>
            </a:r>
          </a:p>
          <a:p>
            <a:pPr lvl="0"/>
            <a:r>
              <a:rPr lang="en-US" b="1" dirty="0">
                <a:solidFill>
                  <a:srgbClr val="666633"/>
                </a:solidFill>
              </a:rPr>
              <a:t>Western powers responded to the blockade by mounting around the clock </a:t>
            </a:r>
            <a:r>
              <a:rPr lang="en-US" b="1" u="sng" dirty="0" smtClean="0">
                <a:solidFill>
                  <a:srgbClr val="666633"/>
                </a:solidFill>
              </a:rPr>
              <a:t>airlift</a:t>
            </a:r>
            <a:endParaRPr lang="en-US" b="1" u="sng" dirty="0">
              <a:solidFill>
                <a:srgbClr val="666633"/>
              </a:solidFill>
            </a:endParaRPr>
          </a:p>
          <a:p>
            <a:pPr lvl="0"/>
            <a:r>
              <a:rPr lang="en-US" b="1" dirty="0">
                <a:solidFill>
                  <a:srgbClr val="666633"/>
                </a:solidFill>
              </a:rPr>
              <a:t>For more than a </a:t>
            </a:r>
            <a:r>
              <a:rPr lang="en-US" b="1" u="sng" dirty="0" smtClean="0">
                <a:solidFill>
                  <a:srgbClr val="666633"/>
                </a:solidFill>
              </a:rPr>
              <a:t>year</a:t>
            </a:r>
            <a:r>
              <a:rPr lang="en-US" b="1" dirty="0" smtClean="0">
                <a:solidFill>
                  <a:srgbClr val="666633"/>
                </a:solidFill>
              </a:rPr>
              <a:t> </a:t>
            </a:r>
            <a:r>
              <a:rPr lang="en-US" b="1" dirty="0">
                <a:solidFill>
                  <a:srgbClr val="666633"/>
                </a:solidFill>
              </a:rPr>
              <a:t>cargo planes supplied West Berliners with </a:t>
            </a:r>
            <a:r>
              <a:rPr lang="en-US" b="1" u="sng" dirty="0" smtClean="0">
                <a:solidFill>
                  <a:srgbClr val="666633"/>
                </a:solidFill>
              </a:rPr>
              <a:t>food and fuel </a:t>
            </a:r>
            <a:r>
              <a:rPr lang="en-US" b="1" dirty="0">
                <a:solidFill>
                  <a:srgbClr val="666633"/>
                </a:solidFill>
              </a:rPr>
              <a:t>forcing the Soviets to end the blockade</a:t>
            </a:r>
          </a:p>
          <a:p>
            <a:r>
              <a:rPr lang="en-US" b="1" dirty="0">
                <a:solidFill>
                  <a:srgbClr val="666633"/>
                </a:solidFill>
              </a:rPr>
              <a:t>Although the West won a victory it only deepened hostilities</a:t>
            </a:r>
          </a:p>
        </p:txBody>
      </p:sp>
    </p:spTree>
    <p:extLst>
      <p:ext uri="{BB962C8B-B14F-4D97-AF65-F5344CB8AC3E}">
        <p14:creationId xmlns:p14="http://schemas.microsoft.com/office/powerpoint/2010/main" val="2110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Berlin Wall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495800" cy="4495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495800" cy="4419600"/>
          </a:xfrm>
        </p:spPr>
      </p:pic>
    </p:spTree>
    <p:extLst>
      <p:ext uri="{BB962C8B-B14F-4D97-AF65-F5344CB8AC3E}">
        <p14:creationId xmlns:p14="http://schemas.microsoft.com/office/powerpoint/2010/main" val="6025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u="sng" dirty="0">
                <a:solidFill>
                  <a:srgbClr val="002060"/>
                </a:solidFill>
              </a:rPr>
              <a:t>Military 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As tensions grew in 1949 the US Canada, and </a:t>
            </a:r>
            <a:r>
              <a:rPr lang="en-US" b="1" u="sng" dirty="0" smtClean="0">
                <a:solidFill>
                  <a:srgbClr val="002060"/>
                </a:solidFill>
              </a:rPr>
              <a:t>Nine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other nations formed a new military alliance called the </a:t>
            </a:r>
            <a:r>
              <a:rPr lang="en-US" b="1" u="sng" dirty="0" smtClean="0">
                <a:solidFill>
                  <a:srgbClr val="002060"/>
                </a:solidFill>
              </a:rPr>
              <a:t>North Atlantic Treaty Organization </a:t>
            </a:r>
            <a:r>
              <a:rPr lang="en-US" dirty="0">
                <a:solidFill>
                  <a:srgbClr val="002060"/>
                </a:solidFill>
              </a:rPr>
              <a:t>or NATO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Members pledged to help one another if any one of them was </a:t>
            </a:r>
            <a:r>
              <a:rPr lang="en-US" b="1" u="sng" dirty="0" smtClean="0">
                <a:solidFill>
                  <a:srgbClr val="002060"/>
                </a:solidFill>
              </a:rPr>
              <a:t>attacked</a:t>
            </a:r>
            <a:endParaRPr lang="en-US" b="1" u="sng" dirty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In 1955 the USSR  responded by forming its own military alliance called the </a:t>
            </a:r>
            <a:r>
              <a:rPr lang="en-US" b="1" u="sng" dirty="0" smtClean="0">
                <a:solidFill>
                  <a:srgbClr val="002060"/>
                </a:solidFill>
              </a:rPr>
              <a:t>Warsaw Pact </a:t>
            </a:r>
            <a:r>
              <a:rPr lang="en-US" dirty="0">
                <a:solidFill>
                  <a:srgbClr val="002060"/>
                </a:solidFill>
              </a:rPr>
              <a:t>and included the USSR and </a:t>
            </a:r>
            <a:r>
              <a:rPr lang="en-US" b="1" u="sng" dirty="0" smtClean="0">
                <a:solidFill>
                  <a:srgbClr val="002060"/>
                </a:solidFill>
              </a:rPr>
              <a:t>Seven </a:t>
            </a:r>
            <a:r>
              <a:rPr lang="en-US" dirty="0">
                <a:solidFill>
                  <a:srgbClr val="002060"/>
                </a:solidFill>
              </a:rPr>
              <a:t>satellites in Eastern Europe</a:t>
            </a:r>
          </a:p>
          <a:p>
            <a:r>
              <a:rPr lang="en-US" dirty="0">
                <a:solidFill>
                  <a:srgbClr val="002060"/>
                </a:solidFill>
              </a:rPr>
              <a:t>Soviets used the </a:t>
            </a:r>
            <a:r>
              <a:rPr lang="en-US" b="1" u="sng" dirty="0" smtClean="0">
                <a:solidFill>
                  <a:srgbClr val="002060"/>
                </a:solidFill>
              </a:rPr>
              <a:t>military alliance </a:t>
            </a:r>
            <a:r>
              <a:rPr lang="en-US" dirty="0">
                <a:solidFill>
                  <a:srgbClr val="002060"/>
                </a:solidFill>
              </a:rPr>
              <a:t>to keep its satellites in order</a:t>
            </a:r>
          </a:p>
        </p:txBody>
      </p:sp>
    </p:spTree>
    <p:extLst>
      <p:ext uri="{BB962C8B-B14F-4D97-AF65-F5344CB8AC3E}">
        <p14:creationId xmlns:p14="http://schemas.microsoft.com/office/powerpoint/2010/main" val="35307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333399"/>
                </a:solidFill>
              </a:rPr>
              <a:t> </a:t>
            </a:r>
            <a:r>
              <a:rPr lang="en-US" u="sng" dirty="0" smtClean="0">
                <a:solidFill>
                  <a:srgbClr val="333399"/>
                </a:solidFill>
              </a:rPr>
              <a:t>   </a:t>
            </a:r>
            <a:r>
              <a:rPr lang="en-US" u="sng" dirty="0">
                <a:solidFill>
                  <a:srgbClr val="333399"/>
                </a:solidFill>
              </a:rPr>
              <a:t>Dress Rehearsal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638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Both sides committed horrible atrocities taking almost </a:t>
            </a:r>
            <a:r>
              <a:rPr lang="en-US" dirty="0" smtClean="0"/>
              <a:t>a </a:t>
            </a:r>
            <a:r>
              <a:rPr lang="en-US" b="1" u="sng" dirty="0" smtClean="0">
                <a:solidFill>
                  <a:srgbClr val="333399"/>
                </a:solidFill>
              </a:rPr>
              <a:t>million</a:t>
            </a:r>
            <a:r>
              <a:rPr lang="en-US" dirty="0" smtClean="0"/>
              <a:t> </a:t>
            </a:r>
            <a:r>
              <a:rPr lang="en-US" dirty="0"/>
              <a:t>lives</a:t>
            </a:r>
          </a:p>
          <a:p>
            <a:pPr lvl="0"/>
            <a:r>
              <a:rPr lang="en-US" dirty="0"/>
              <a:t>In 1937 the Germans bombed a small town called </a:t>
            </a:r>
            <a:r>
              <a:rPr lang="en-US" b="1" u="sng" dirty="0" smtClean="0">
                <a:solidFill>
                  <a:srgbClr val="333399"/>
                </a:solidFill>
              </a:rPr>
              <a:t>Guernica</a:t>
            </a:r>
            <a:r>
              <a:rPr lang="en-US" dirty="0" smtClean="0"/>
              <a:t> </a:t>
            </a:r>
            <a:r>
              <a:rPr lang="en-US" dirty="0"/>
              <a:t>killing </a:t>
            </a:r>
            <a:r>
              <a:rPr lang="en-US" b="1" u="sng" dirty="0" smtClean="0">
                <a:solidFill>
                  <a:srgbClr val="333399"/>
                </a:solidFill>
              </a:rPr>
              <a:t>1,600</a:t>
            </a:r>
            <a:r>
              <a:rPr lang="en-US" dirty="0" smtClean="0"/>
              <a:t> </a:t>
            </a:r>
            <a:r>
              <a:rPr lang="en-US" dirty="0"/>
              <a:t>innocent people</a:t>
            </a:r>
          </a:p>
          <a:p>
            <a:pPr lvl="0"/>
            <a:r>
              <a:rPr lang="en-US" dirty="0"/>
              <a:t>Nazi leaders said it was an </a:t>
            </a:r>
            <a:r>
              <a:rPr lang="en-US" b="1" u="sng" dirty="0" smtClean="0">
                <a:solidFill>
                  <a:srgbClr val="333399"/>
                </a:solidFill>
              </a:rPr>
              <a:t>experiment</a:t>
            </a:r>
            <a:r>
              <a:rPr lang="en-US" dirty="0" smtClean="0"/>
              <a:t> </a:t>
            </a:r>
            <a:r>
              <a:rPr lang="en-US" dirty="0"/>
              <a:t>to test their new planes</a:t>
            </a:r>
          </a:p>
          <a:p>
            <a:r>
              <a:rPr lang="en-US" dirty="0"/>
              <a:t>By 1939 </a:t>
            </a:r>
            <a:r>
              <a:rPr lang="en-US" b="1" u="sng" dirty="0" smtClean="0">
                <a:solidFill>
                  <a:srgbClr val="333399"/>
                </a:solidFill>
              </a:rPr>
              <a:t>Franco</a:t>
            </a:r>
            <a:r>
              <a:rPr lang="en-US" dirty="0" smtClean="0"/>
              <a:t> </a:t>
            </a:r>
            <a:r>
              <a:rPr lang="en-US" dirty="0"/>
              <a:t>triumphed creating a fascist dictatorship who rolled back reforms and </a:t>
            </a:r>
            <a:r>
              <a:rPr lang="en-US" b="1" u="sng" dirty="0" smtClean="0">
                <a:solidFill>
                  <a:srgbClr val="333399"/>
                </a:solidFill>
              </a:rPr>
              <a:t>killed</a:t>
            </a:r>
            <a:r>
              <a:rPr lang="en-US" dirty="0" smtClean="0"/>
              <a:t> </a:t>
            </a:r>
            <a:r>
              <a:rPr lang="en-US" dirty="0"/>
              <a:t>or jailed his enemies</a:t>
            </a:r>
          </a:p>
        </p:txBody>
      </p:sp>
    </p:spTree>
    <p:extLst>
      <p:ext uri="{BB962C8B-B14F-4D97-AF65-F5344CB8AC3E}">
        <p14:creationId xmlns:p14="http://schemas.microsoft.com/office/powerpoint/2010/main" val="16829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smtClean="0">
                <a:solidFill>
                  <a:srgbClr val="002060"/>
                </a:solidFill>
              </a:rPr>
              <a:t>NATO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Warsaw pact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North Atlantic Treaty Org. Members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Belgium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Canada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Denmark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France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Iceland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Italy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Luxembourg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Netherlands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Norway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Portugal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United Kingdom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United States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Greece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Turkey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West Germany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Spain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Warsaw Pact Member Nations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Albania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Bulgaria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Czechoslovakia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East Germany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Hungary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Poland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Romania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Soviet Union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u="sng" dirty="0">
                <a:solidFill>
                  <a:srgbClr val="003366"/>
                </a:solidFill>
              </a:rPr>
              <a:t>The Arms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638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003366"/>
                </a:solidFill>
              </a:rPr>
              <a:t>Each side in the </a:t>
            </a:r>
            <a:r>
              <a:rPr lang="en-US" b="1" u="sng" dirty="0" smtClean="0">
                <a:solidFill>
                  <a:srgbClr val="003366"/>
                </a:solidFill>
              </a:rPr>
              <a:t>Cold War </a:t>
            </a:r>
            <a:r>
              <a:rPr lang="en-US" dirty="0">
                <a:solidFill>
                  <a:srgbClr val="003366"/>
                </a:solidFill>
              </a:rPr>
              <a:t>armed itself to withstand an attack by the other </a:t>
            </a:r>
          </a:p>
          <a:p>
            <a:pPr lvl="0"/>
            <a:r>
              <a:rPr lang="en-US" dirty="0">
                <a:solidFill>
                  <a:srgbClr val="003366"/>
                </a:solidFill>
              </a:rPr>
              <a:t>At first the US was ahead because it had atomic bombs but the USSR quickly developed them too and so the race was on</a:t>
            </a:r>
          </a:p>
          <a:p>
            <a:r>
              <a:rPr lang="en-US" dirty="0">
                <a:solidFill>
                  <a:srgbClr val="003366"/>
                </a:solidFill>
              </a:rPr>
              <a:t>For the next </a:t>
            </a:r>
            <a:r>
              <a:rPr lang="en-US" b="1" u="sng" dirty="0" smtClean="0">
                <a:solidFill>
                  <a:srgbClr val="003366"/>
                </a:solidFill>
              </a:rPr>
              <a:t>4</a:t>
            </a:r>
            <a:r>
              <a:rPr lang="en-US" dirty="0" smtClean="0">
                <a:solidFill>
                  <a:srgbClr val="003366"/>
                </a:solidFill>
              </a:rPr>
              <a:t> decades </a:t>
            </a:r>
            <a:r>
              <a:rPr lang="en-US" dirty="0">
                <a:solidFill>
                  <a:srgbClr val="003366"/>
                </a:solidFill>
              </a:rPr>
              <a:t>both sides spent fantastic sums to develop new, more deadly </a:t>
            </a:r>
            <a:r>
              <a:rPr lang="en-US" b="1" u="sng" dirty="0" smtClean="0">
                <a:solidFill>
                  <a:srgbClr val="003366"/>
                </a:solidFill>
              </a:rPr>
              <a:t>nuclear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>
                <a:solidFill>
                  <a:srgbClr val="003366"/>
                </a:solidFill>
              </a:rPr>
              <a:t>and conventional </a:t>
            </a:r>
            <a:r>
              <a:rPr lang="en-US" b="1" u="sng" dirty="0" smtClean="0">
                <a:solidFill>
                  <a:srgbClr val="003366"/>
                </a:solidFill>
              </a:rPr>
              <a:t>weapons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>
                <a:solidFill>
                  <a:srgbClr val="003366"/>
                </a:solidFill>
              </a:rPr>
              <a:t>and delivery </a:t>
            </a:r>
            <a:r>
              <a:rPr lang="en-US" dirty="0" smtClean="0">
                <a:solidFill>
                  <a:srgbClr val="003366"/>
                </a:solidFill>
              </a:rPr>
              <a:t>systems</a:t>
            </a:r>
          </a:p>
          <a:p>
            <a:r>
              <a:rPr lang="en-US" dirty="0" smtClean="0">
                <a:solidFill>
                  <a:srgbClr val="003366"/>
                </a:solidFill>
              </a:rPr>
              <a:t>Timeline of </a:t>
            </a:r>
            <a:r>
              <a:rPr lang="en-US" dirty="0">
                <a:solidFill>
                  <a:srgbClr val="003366"/>
                </a:solidFill>
              </a:rPr>
              <a:t>nuclear bombs 10 min: </a:t>
            </a:r>
            <a:r>
              <a:rPr lang="en-US" dirty="0">
                <a:solidFill>
                  <a:srgbClr val="003366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003366"/>
                </a:solidFill>
                <a:hlinkClick r:id="rId2"/>
              </a:rPr>
              <a:t>www.youtube.com/watch?v=I9lquok4Pdk</a:t>
            </a:r>
            <a:endParaRPr lang="en-US" dirty="0" smtClean="0">
              <a:solidFill>
                <a:srgbClr val="003366"/>
              </a:solidFill>
            </a:endParaRPr>
          </a:p>
          <a:p>
            <a:r>
              <a:rPr lang="en-US" dirty="0" smtClean="0">
                <a:solidFill>
                  <a:srgbClr val="003366"/>
                </a:solidFill>
              </a:rPr>
              <a:t>Largest </a:t>
            </a:r>
            <a:r>
              <a:rPr lang="en-US">
                <a:solidFill>
                  <a:srgbClr val="003366"/>
                </a:solidFill>
              </a:rPr>
              <a:t>bomb tsar </a:t>
            </a:r>
            <a:r>
              <a:rPr lang="en-US">
                <a:solidFill>
                  <a:srgbClr val="003366"/>
                </a:solidFill>
                <a:hlinkClick r:id="rId3"/>
              </a:rPr>
              <a:t>https://</a:t>
            </a:r>
            <a:r>
              <a:rPr lang="en-US" smtClean="0">
                <a:solidFill>
                  <a:srgbClr val="003366"/>
                </a:solidFill>
                <a:hlinkClick r:id="rId3"/>
              </a:rPr>
              <a:t>www.youtube.com/watch?v=RNYe_UaWZ3U</a:t>
            </a:r>
            <a:endParaRPr lang="en-US" smtClean="0">
              <a:solidFill>
                <a:srgbClr val="003366"/>
              </a:solidFill>
            </a:endParaRPr>
          </a:p>
          <a:p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u="sng" dirty="0">
                <a:solidFill>
                  <a:srgbClr val="FF6600"/>
                </a:solidFill>
              </a:rPr>
              <a:t>The Propaganda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953000" cy="51816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6600"/>
                </a:solidFill>
              </a:rPr>
              <a:t>Both sides participated in a </a:t>
            </a:r>
            <a:r>
              <a:rPr lang="en-US" b="1" u="sng" dirty="0" smtClean="0">
                <a:solidFill>
                  <a:srgbClr val="FF6600"/>
                </a:solidFill>
              </a:rPr>
              <a:t>propaganda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war</a:t>
            </a:r>
          </a:p>
          <a:p>
            <a:pPr lvl="0"/>
            <a:r>
              <a:rPr lang="en-US" dirty="0">
                <a:solidFill>
                  <a:srgbClr val="FF6600"/>
                </a:solidFill>
              </a:rPr>
              <a:t>US defending </a:t>
            </a:r>
            <a:r>
              <a:rPr lang="en-US" b="1" u="sng" dirty="0" smtClean="0">
                <a:solidFill>
                  <a:srgbClr val="FF6600"/>
                </a:solidFill>
              </a:rPr>
              <a:t>capitalism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and </a:t>
            </a:r>
            <a:r>
              <a:rPr lang="en-US" b="1" u="sng" dirty="0" smtClean="0">
                <a:solidFill>
                  <a:srgbClr val="FF6600"/>
                </a:solidFill>
              </a:rPr>
              <a:t>democracy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against </a:t>
            </a:r>
            <a:r>
              <a:rPr lang="en-US" b="1" u="sng" dirty="0" smtClean="0">
                <a:solidFill>
                  <a:srgbClr val="FF6600"/>
                </a:solidFill>
              </a:rPr>
              <a:t>communism</a:t>
            </a:r>
            <a:r>
              <a:rPr lang="en-US" dirty="0" smtClean="0">
                <a:solidFill>
                  <a:srgbClr val="FF6600"/>
                </a:solidFill>
              </a:rPr>
              <a:t> and </a:t>
            </a:r>
            <a:r>
              <a:rPr lang="en-US" b="1" u="sng" dirty="0" smtClean="0">
                <a:solidFill>
                  <a:srgbClr val="FF6600"/>
                </a:solidFill>
              </a:rPr>
              <a:t>totalitarianism</a:t>
            </a:r>
            <a:endParaRPr lang="en-US" b="1" u="sng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The USSR clamed to struggle against </a:t>
            </a:r>
            <a:r>
              <a:rPr lang="en-US" dirty="0" smtClean="0">
                <a:solidFill>
                  <a:srgbClr val="FF6600"/>
                </a:solidFill>
              </a:rPr>
              <a:t>western </a:t>
            </a:r>
            <a:r>
              <a:rPr lang="en-US" b="1" u="sng" dirty="0" smtClean="0">
                <a:solidFill>
                  <a:srgbClr val="FF6600"/>
                </a:solidFill>
              </a:rPr>
              <a:t>imperialism </a:t>
            </a:r>
          </a:p>
          <a:p>
            <a:r>
              <a:rPr lang="en-US" b="1" u="sng" dirty="0">
                <a:solidFill>
                  <a:srgbClr val="FF6600"/>
                </a:solidFill>
              </a:rPr>
              <a:t>Cold War: </a:t>
            </a:r>
            <a:r>
              <a:rPr lang="en-US" sz="1200" b="1" u="sng" dirty="0">
                <a:solidFill>
                  <a:srgbClr val="FF6600"/>
                </a:solidFill>
                <a:hlinkClick r:id="rId2"/>
              </a:rPr>
              <a:t>https://</a:t>
            </a:r>
            <a:r>
              <a:rPr lang="en-US" sz="1200" b="1" u="sng" dirty="0" smtClean="0">
                <a:solidFill>
                  <a:srgbClr val="FF6600"/>
                </a:solidFill>
                <a:hlinkClick r:id="rId2"/>
              </a:rPr>
              <a:t>www.youtube.com/watch?v=y9HjvHZfCUI&amp;list=PLBDA2E52FB1EF80C9&amp;index=39</a:t>
            </a:r>
            <a:endParaRPr lang="en-US" sz="1200" b="1" u="sng" dirty="0" smtClean="0">
              <a:solidFill>
                <a:srgbClr val="FF6600"/>
              </a:solidFill>
            </a:endParaRPr>
          </a:p>
          <a:p>
            <a:endParaRPr lang="en-US" b="1" u="sng" dirty="0">
              <a:solidFill>
                <a:srgbClr val="FF66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73" y="1226127"/>
            <a:ext cx="3962400" cy="5638800"/>
          </a:xfrm>
        </p:spPr>
      </p:pic>
    </p:spTree>
    <p:extLst>
      <p:ext uri="{BB962C8B-B14F-4D97-AF65-F5344CB8AC3E}">
        <p14:creationId xmlns:p14="http://schemas.microsoft.com/office/powerpoint/2010/main" val="28813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Cold War Propaganda/ Duck and Cover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343400" cy="5486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447800"/>
            <a:ext cx="4419600" cy="5410200"/>
          </a:xfrm>
        </p:spPr>
      </p:pic>
    </p:spTree>
    <p:extLst>
      <p:ext uri="{BB962C8B-B14F-4D97-AF65-F5344CB8AC3E}">
        <p14:creationId xmlns:p14="http://schemas.microsoft.com/office/powerpoint/2010/main" val="21728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The Cold War would last more than </a:t>
            </a:r>
            <a:r>
              <a:rPr lang="en-US" b="1" u="sng" dirty="0" smtClean="0">
                <a:solidFill>
                  <a:srgbClr val="C00000"/>
                </a:solidFill>
              </a:rPr>
              <a:t>40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years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It would divide Europe and fuel crisis around the world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It would strain the </a:t>
            </a:r>
            <a:r>
              <a:rPr lang="en-US" b="1" u="sng" dirty="0" smtClean="0">
                <a:solidFill>
                  <a:srgbClr val="C00000"/>
                </a:solidFill>
              </a:rPr>
              <a:t>resources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of the US and </a:t>
            </a:r>
            <a:r>
              <a:rPr lang="en-US" b="1" u="sng" dirty="0" smtClean="0">
                <a:solidFill>
                  <a:srgbClr val="C00000"/>
                </a:solidFill>
              </a:rPr>
              <a:t>exhaus</a:t>
            </a:r>
            <a:r>
              <a:rPr lang="en-US" dirty="0" smtClean="0">
                <a:solidFill>
                  <a:srgbClr val="C00000"/>
                </a:solidFill>
              </a:rPr>
              <a:t>t </a:t>
            </a:r>
            <a:r>
              <a:rPr lang="en-US" dirty="0">
                <a:solidFill>
                  <a:srgbClr val="C00000"/>
                </a:solidFill>
              </a:rPr>
              <a:t>those of the Soviet Union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Though no large scale war broke out between the super powers they both championed opposite sides in numerous smaller wars</a:t>
            </a:r>
          </a:p>
          <a:p>
            <a:r>
              <a:rPr lang="en-US" dirty="0">
                <a:solidFill>
                  <a:srgbClr val="C00000"/>
                </a:solidFill>
              </a:rPr>
              <a:t>Meanwhile new weapons would raise the specter of global </a:t>
            </a:r>
            <a:r>
              <a:rPr lang="en-US" dirty="0" smtClean="0">
                <a:solidFill>
                  <a:srgbClr val="C00000"/>
                </a:solidFill>
              </a:rPr>
              <a:t>destruction</a:t>
            </a:r>
          </a:p>
          <a:p>
            <a:r>
              <a:rPr lang="en-US" sz="2600" dirty="0">
                <a:solidFill>
                  <a:srgbClr val="C00000"/>
                </a:solidFill>
              </a:rPr>
              <a:t>Crash Course Cold War: </a:t>
            </a:r>
            <a:r>
              <a:rPr lang="en-US" sz="2600" dirty="0">
                <a:solidFill>
                  <a:srgbClr val="C00000"/>
                </a:solidFill>
                <a:hlinkClick r:id="rId2"/>
              </a:rPr>
              <a:t>https://</a:t>
            </a:r>
            <a:r>
              <a:rPr lang="en-US" sz="2600" dirty="0" smtClean="0">
                <a:solidFill>
                  <a:srgbClr val="C00000"/>
                </a:solidFill>
                <a:hlinkClick r:id="rId2"/>
              </a:rPr>
              <a:t>www.youtube.com/watch?v=y9HjvHZfCUI&amp;index=39&amp;list=PLBDA2E52FB1EF80C9</a:t>
            </a:r>
            <a:endParaRPr lang="en-US" sz="2600" dirty="0" smtClean="0">
              <a:solidFill>
                <a:srgbClr val="C00000"/>
              </a:solidFill>
            </a:endParaRPr>
          </a:p>
          <a:p>
            <a:r>
              <a:rPr lang="en-US" sz="2600" dirty="0" smtClean="0">
                <a:solidFill>
                  <a:srgbClr val="C00000"/>
                </a:solidFill>
              </a:rPr>
              <a:t>Keith Hughes </a:t>
            </a:r>
            <a:r>
              <a:rPr lang="en-US" sz="2600" dirty="0">
                <a:solidFill>
                  <a:srgbClr val="C00000"/>
                </a:solidFill>
              </a:rPr>
              <a:t>Cold War: </a:t>
            </a:r>
            <a:r>
              <a:rPr lang="en-US" sz="2600" dirty="0">
                <a:solidFill>
                  <a:srgbClr val="C00000"/>
                </a:solidFill>
                <a:hlinkClick r:id="rId3"/>
              </a:rPr>
              <a:t>https://</a:t>
            </a:r>
            <a:r>
              <a:rPr lang="en-US" sz="2600" dirty="0" smtClean="0">
                <a:solidFill>
                  <a:srgbClr val="C00000"/>
                </a:solidFill>
                <a:hlinkClick r:id="rId3"/>
              </a:rPr>
              <a:t>www.youtube.com/watch?v=bTk3dFC7t00</a:t>
            </a:r>
            <a:endParaRPr lang="en-US" sz="2600" dirty="0" smtClean="0">
              <a:solidFill>
                <a:srgbClr val="C00000"/>
              </a:solidFill>
            </a:endParaRPr>
          </a:p>
          <a:p>
            <a:r>
              <a:rPr lang="en-US" sz="2600" dirty="0" smtClean="0">
                <a:solidFill>
                  <a:srgbClr val="C00000"/>
                </a:solidFill>
              </a:rPr>
              <a:t> 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u="sng" dirty="0" smtClean="0">
                <a:latin typeface="Arial Rounded MT Bold" panose="020F0704030504030204" pitchFamily="34" charset="0"/>
              </a:rPr>
              <a:t>Guernica by Picasso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9067800" cy="5715000"/>
          </a:xfrm>
        </p:spPr>
      </p:pic>
    </p:spTree>
    <p:extLst>
      <p:ext uri="{BB962C8B-B14F-4D97-AF65-F5344CB8AC3E}">
        <p14:creationId xmlns:p14="http://schemas.microsoft.com/office/powerpoint/2010/main" val="5516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German </a:t>
            </a:r>
            <a:r>
              <a:rPr lang="en-US" b="1" u="sng" dirty="0" smtClean="0">
                <a:solidFill>
                  <a:srgbClr val="C00000"/>
                </a:solidFill>
              </a:rPr>
              <a:t>Aggression Continues </a:t>
            </a:r>
            <a:r>
              <a:rPr lang="en-US" b="1" u="sng" dirty="0" smtClean="0"/>
              <a:t>/ </a:t>
            </a:r>
            <a:br>
              <a:rPr lang="en-US" b="1" u="sng" dirty="0" smtClean="0"/>
            </a:br>
            <a:r>
              <a:rPr lang="en-US" b="1" u="sng" dirty="0" smtClean="0"/>
              <a:t>Austria </a:t>
            </a:r>
            <a:r>
              <a:rPr lang="en-US" b="1" u="sng" dirty="0"/>
              <a:t>Annexed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Hitler purses the goal of bringing </a:t>
            </a:r>
            <a:r>
              <a:rPr lang="en-US" dirty="0" smtClean="0">
                <a:solidFill>
                  <a:srgbClr val="C00000"/>
                </a:solidFill>
              </a:rPr>
              <a:t>all </a:t>
            </a:r>
            <a:r>
              <a:rPr lang="en-US" b="1" u="sng" dirty="0" smtClean="0">
                <a:solidFill>
                  <a:srgbClr val="C00000"/>
                </a:solidFill>
              </a:rPr>
              <a:t>German Speaking</a:t>
            </a:r>
            <a:r>
              <a:rPr lang="en-US" dirty="0" smtClean="0">
                <a:solidFill>
                  <a:srgbClr val="C00000"/>
                </a:solidFill>
              </a:rPr>
              <a:t> people </a:t>
            </a:r>
            <a:r>
              <a:rPr lang="en-US" dirty="0">
                <a:solidFill>
                  <a:srgbClr val="C00000"/>
                </a:solidFill>
              </a:rPr>
              <a:t>into the Third Reich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He seeks </a:t>
            </a:r>
            <a:r>
              <a:rPr lang="en-US" b="1" u="sng" dirty="0" smtClean="0">
                <a:solidFill>
                  <a:srgbClr val="C00000"/>
                </a:solidFill>
              </a:rPr>
              <a:t>living space </a:t>
            </a:r>
            <a:r>
              <a:rPr lang="en-US" dirty="0">
                <a:solidFill>
                  <a:srgbClr val="C00000"/>
                </a:solidFill>
              </a:rPr>
              <a:t>for Germans</a:t>
            </a:r>
          </a:p>
          <a:p>
            <a:r>
              <a:rPr lang="en-US" dirty="0">
                <a:solidFill>
                  <a:srgbClr val="C00000"/>
                </a:solidFill>
              </a:rPr>
              <a:t>Hitler believes in the superiority of the German </a:t>
            </a:r>
            <a:r>
              <a:rPr lang="en-US" dirty="0" smtClean="0">
                <a:solidFill>
                  <a:srgbClr val="C00000"/>
                </a:solidFill>
              </a:rPr>
              <a:t>or </a:t>
            </a:r>
            <a:r>
              <a:rPr lang="en-US" b="1" u="sng" dirty="0" smtClean="0">
                <a:solidFill>
                  <a:srgbClr val="C00000"/>
                </a:solidFill>
              </a:rPr>
              <a:t>Aryan race </a:t>
            </a:r>
            <a:r>
              <a:rPr lang="en-US" dirty="0">
                <a:solidFill>
                  <a:srgbClr val="C00000"/>
                </a:solidFill>
              </a:rPr>
              <a:t>and wants to conquer the inferior Slavs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By 1938 Hitler was ready to engineer the </a:t>
            </a:r>
            <a:r>
              <a:rPr lang="en-US" b="1" u="sng" dirty="0" smtClean="0"/>
              <a:t>Anschluss</a:t>
            </a:r>
            <a:r>
              <a:rPr lang="en-US" dirty="0" smtClean="0"/>
              <a:t> </a:t>
            </a:r>
            <a:r>
              <a:rPr lang="en-US" dirty="0"/>
              <a:t>or union of Austria and German</a:t>
            </a:r>
          </a:p>
          <a:p>
            <a:pPr lvl="0"/>
            <a:r>
              <a:rPr lang="en-US" dirty="0"/>
              <a:t>He had forced the Austrian chancellor to appoint Nazis to key cabinet posts and they sent the German army </a:t>
            </a:r>
            <a:r>
              <a:rPr lang="en-US" dirty="0" smtClean="0"/>
              <a:t>to </a:t>
            </a:r>
            <a:r>
              <a:rPr lang="en-US" b="1" u="sng" dirty="0" smtClean="0"/>
              <a:t>preserve order </a:t>
            </a:r>
            <a:r>
              <a:rPr lang="en-US" dirty="0"/>
              <a:t>and him as the new ruler of Austria</a:t>
            </a:r>
          </a:p>
          <a:p>
            <a:r>
              <a:rPr lang="en-US" dirty="0"/>
              <a:t>This was a violation of the </a:t>
            </a:r>
            <a:r>
              <a:rPr lang="en-US" b="1" u="sng" dirty="0" smtClean="0"/>
              <a:t>Treaty of Versailles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312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u="sng" dirty="0">
                <a:solidFill>
                  <a:srgbClr val="00B050"/>
                </a:solidFill>
              </a:rPr>
              <a:t>The Czech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Germany’s next victim was </a:t>
            </a:r>
            <a:r>
              <a:rPr lang="en-US" b="1" u="sng" dirty="0" smtClean="0">
                <a:solidFill>
                  <a:srgbClr val="00B050"/>
                </a:solidFill>
              </a:rPr>
              <a:t>Czechoslovakia</a:t>
            </a:r>
            <a:endParaRPr lang="en-US" b="1" u="sng" dirty="0">
              <a:solidFill>
                <a:srgbClr val="00B050"/>
              </a:solidFill>
            </a:endParaRPr>
          </a:p>
          <a:p>
            <a:pPr lvl="0"/>
            <a:r>
              <a:rPr lang="en-US" dirty="0"/>
              <a:t>Hitler insisted that the 3 million Germans in the </a:t>
            </a:r>
            <a:r>
              <a:rPr lang="en-US" b="1" u="sng" dirty="0" smtClean="0">
                <a:solidFill>
                  <a:srgbClr val="00B050"/>
                </a:solidFill>
              </a:rPr>
              <a:t>Sudetenland</a:t>
            </a:r>
            <a:r>
              <a:rPr lang="en-US" dirty="0" smtClean="0"/>
              <a:t> in </a:t>
            </a:r>
            <a:r>
              <a:rPr lang="en-US" dirty="0"/>
              <a:t>western Czechoslovakia was one of the two remaining democracies </a:t>
            </a:r>
            <a:r>
              <a:rPr lang="en-US" b="1" u="sng" dirty="0" smtClean="0">
                <a:solidFill>
                  <a:srgbClr val="00B050"/>
                </a:solidFill>
              </a:rPr>
              <a:t>Britain and France</a:t>
            </a:r>
            <a:r>
              <a:rPr lang="en-US" dirty="0" smtClean="0"/>
              <a:t> </a:t>
            </a:r>
            <a:r>
              <a:rPr lang="en-US" dirty="0"/>
              <a:t>were still not willing to go to war and save, searching for a peaceful solution</a:t>
            </a:r>
          </a:p>
          <a:p>
            <a:r>
              <a:rPr lang="en-US" dirty="0"/>
              <a:t>At the </a:t>
            </a:r>
            <a:r>
              <a:rPr lang="en-US" b="1" u="sng" dirty="0" smtClean="0">
                <a:solidFill>
                  <a:srgbClr val="00B050"/>
                </a:solidFill>
              </a:rPr>
              <a:t>Munich Conference </a:t>
            </a:r>
            <a:r>
              <a:rPr lang="en-US" dirty="0"/>
              <a:t>in 1938 British and French leaders again chose </a:t>
            </a:r>
            <a:r>
              <a:rPr lang="en-US" b="1" u="sng" dirty="0" smtClean="0">
                <a:solidFill>
                  <a:srgbClr val="00B050"/>
                </a:solidFill>
              </a:rPr>
              <a:t>appeasement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persuading the Czechs to surrender the </a:t>
            </a:r>
            <a:r>
              <a:rPr lang="en-US" b="1" u="sng" dirty="0" smtClean="0">
                <a:solidFill>
                  <a:srgbClr val="00B050"/>
                </a:solidFill>
              </a:rPr>
              <a:t>Sudetenland</a:t>
            </a:r>
            <a:r>
              <a:rPr lang="en-US" dirty="0" smtClean="0"/>
              <a:t> </a:t>
            </a:r>
            <a:r>
              <a:rPr lang="en-US" dirty="0"/>
              <a:t>without a fight in exchange for Hitler’s assurances that he would not </a:t>
            </a:r>
            <a:r>
              <a:rPr lang="en-US" b="1" u="sng" dirty="0" smtClean="0">
                <a:solidFill>
                  <a:srgbClr val="00B050"/>
                </a:solidFill>
              </a:rPr>
              <a:t>expand</a:t>
            </a:r>
            <a:r>
              <a:rPr lang="en-US" dirty="0" smtClean="0"/>
              <a:t> </a:t>
            </a:r>
            <a:r>
              <a:rPr lang="en-US" dirty="0"/>
              <a:t>his territories</a:t>
            </a:r>
          </a:p>
        </p:txBody>
      </p:sp>
    </p:spTree>
    <p:extLst>
      <p:ext uri="{BB962C8B-B14F-4D97-AF65-F5344CB8AC3E}">
        <p14:creationId xmlns:p14="http://schemas.microsoft.com/office/powerpoint/2010/main" val="37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Peace in our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6482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British and French leaders return happy that the Munich Pact had saved the Czechs and Europe from war</a:t>
            </a:r>
          </a:p>
          <a:p>
            <a:pPr lvl="0"/>
            <a:r>
              <a:rPr lang="en-US" dirty="0"/>
              <a:t>British Prime Minster </a:t>
            </a:r>
            <a:r>
              <a:rPr lang="en-US" b="1" u="sng" dirty="0" smtClean="0">
                <a:solidFill>
                  <a:srgbClr val="C00000"/>
                </a:solidFill>
              </a:rPr>
              <a:t>Neville Chamberlain  </a:t>
            </a:r>
            <a:r>
              <a:rPr lang="en-US" dirty="0" smtClean="0"/>
              <a:t>signed </a:t>
            </a:r>
            <a:r>
              <a:rPr lang="en-US" dirty="0"/>
              <a:t>the Munich Pact</a:t>
            </a:r>
          </a:p>
          <a:p>
            <a:r>
              <a:rPr lang="en-US" dirty="0" smtClean="0"/>
              <a:t>Sec. of the Navy: </a:t>
            </a:r>
            <a:r>
              <a:rPr lang="en-US" b="1" u="sng" dirty="0" smtClean="0">
                <a:solidFill>
                  <a:srgbClr val="C00000"/>
                </a:solidFill>
              </a:rPr>
              <a:t>Winston Churchill </a:t>
            </a:r>
            <a:r>
              <a:rPr lang="en-US" dirty="0"/>
              <a:t>warned that </a:t>
            </a:r>
            <a:r>
              <a:rPr lang="en-US" b="1" dirty="0">
                <a:solidFill>
                  <a:srgbClr val="002060"/>
                </a:solidFill>
              </a:rPr>
              <a:t>“They had to choose between war and dishonor, They chose dishonor, they will have war”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1295400"/>
            <a:ext cx="4143376" cy="5410200"/>
          </a:xfrm>
        </p:spPr>
      </p:pic>
    </p:spTree>
    <p:extLst>
      <p:ext uri="{BB962C8B-B14F-4D97-AF65-F5344CB8AC3E}">
        <p14:creationId xmlns:p14="http://schemas.microsoft.com/office/powerpoint/2010/main" val="33516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333399"/>
                </a:solidFill>
              </a:rPr>
              <a:t>Europe Plunges Toward War </a:t>
            </a:r>
            <a:r>
              <a:rPr lang="en-US" u="sng" dirty="0" smtClean="0"/>
              <a:t>/</a:t>
            </a:r>
            <a:br>
              <a:rPr lang="en-US" u="sng" dirty="0" smtClean="0"/>
            </a:br>
            <a:r>
              <a:rPr lang="en-US" u="sng" dirty="0" smtClean="0"/>
              <a:t> </a:t>
            </a:r>
            <a:r>
              <a:rPr lang="en-US" u="sng" dirty="0">
                <a:solidFill>
                  <a:srgbClr val="006600"/>
                </a:solidFill>
              </a:rPr>
              <a:t>Nazi Soviet 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257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rgbClr val="003366"/>
                </a:solidFill>
              </a:rPr>
              <a:t>In 1939 Hitler stunned the world by announcing </a:t>
            </a:r>
            <a:r>
              <a:rPr lang="en-US" dirty="0">
                <a:solidFill>
                  <a:srgbClr val="006600"/>
                </a:solidFill>
              </a:rPr>
              <a:t>a</a:t>
            </a:r>
            <a:r>
              <a:rPr lang="en-US" b="1" u="sng" dirty="0">
                <a:solidFill>
                  <a:srgbClr val="006600"/>
                </a:solidFill>
              </a:rPr>
              <a:t> </a:t>
            </a:r>
            <a:r>
              <a:rPr lang="en-US" b="1" u="sng" dirty="0" smtClean="0">
                <a:solidFill>
                  <a:srgbClr val="006600"/>
                </a:solidFill>
              </a:rPr>
              <a:t>non-aggression  </a:t>
            </a:r>
            <a:r>
              <a:rPr lang="en-US" dirty="0">
                <a:solidFill>
                  <a:srgbClr val="003366"/>
                </a:solidFill>
              </a:rPr>
              <a:t>Pact with </a:t>
            </a:r>
            <a:r>
              <a:rPr lang="en-US" b="1" u="sng" dirty="0" smtClean="0">
                <a:solidFill>
                  <a:srgbClr val="006600"/>
                </a:solidFill>
              </a:rPr>
              <a:t>Stalin / USSR</a:t>
            </a:r>
            <a:endParaRPr lang="en-US" b="1" u="sng" dirty="0">
              <a:solidFill>
                <a:srgbClr val="006600"/>
              </a:solidFill>
            </a:endParaRPr>
          </a:p>
          <a:p>
            <a:pPr lvl="0"/>
            <a:r>
              <a:rPr lang="en-US" dirty="0">
                <a:solidFill>
                  <a:srgbClr val="003366"/>
                </a:solidFill>
              </a:rPr>
              <a:t>Binding Hitler and Stalin to peaceful relations but secretly they agreed to</a:t>
            </a:r>
          </a:p>
          <a:p>
            <a:pPr lvl="0"/>
            <a:r>
              <a:rPr lang="en-US" dirty="0">
                <a:solidFill>
                  <a:srgbClr val="003366"/>
                </a:solidFill>
              </a:rPr>
              <a:t>Not to fight if the other went to war </a:t>
            </a:r>
          </a:p>
          <a:p>
            <a:pPr lvl="0"/>
            <a:r>
              <a:rPr lang="en-US" dirty="0">
                <a:solidFill>
                  <a:srgbClr val="003366"/>
                </a:solidFill>
              </a:rPr>
              <a:t>To divide up </a:t>
            </a:r>
            <a:r>
              <a:rPr lang="en-US" b="1" u="sng" dirty="0" smtClean="0">
                <a:solidFill>
                  <a:srgbClr val="006600"/>
                </a:solidFill>
              </a:rPr>
              <a:t>Poland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3366"/>
                </a:solidFill>
              </a:rPr>
              <a:t>and </a:t>
            </a:r>
            <a:r>
              <a:rPr lang="en-US" dirty="0">
                <a:solidFill>
                  <a:srgbClr val="003366"/>
                </a:solidFill>
              </a:rPr>
              <a:t>other parts of </a:t>
            </a:r>
            <a:r>
              <a:rPr lang="en-US" b="1" u="sng" dirty="0">
                <a:solidFill>
                  <a:srgbClr val="006600"/>
                </a:solidFill>
              </a:rPr>
              <a:t>Eastern </a:t>
            </a:r>
            <a:r>
              <a:rPr lang="en-US" b="1" u="sng" dirty="0" smtClean="0">
                <a:solidFill>
                  <a:srgbClr val="006600"/>
                </a:solidFill>
              </a:rPr>
              <a:t>Europe</a:t>
            </a:r>
            <a:endParaRPr lang="en-US" b="1" u="sng" dirty="0">
              <a:solidFill>
                <a:srgbClr val="006600"/>
              </a:solidFill>
            </a:endParaRPr>
          </a:p>
          <a:p>
            <a:pPr lvl="0"/>
            <a:r>
              <a:rPr lang="en-US" dirty="0">
                <a:solidFill>
                  <a:srgbClr val="003366"/>
                </a:solidFill>
              </a:rPr>
              <a:t>This agreement was based on fear.  Hitler feared </a:t>
            </a:r>
            <a:r>
              <a:rPr lang="en-US" b="1" u="sng" dirty="0" smtClean="0">
                <a:solidFill>
                  <a:srgbClr val="006600"/>
                </a:solidFill>
              </a:rPr>
              <a:t>communism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>
                <a:solidFill>
                  <a:srgbClr val="003366"/>
                </a:solidFill>
              </a:rPr>
              <a:t>and Stalin feared </a:t>
            </a:r>
            <a:r>
              <a:rPr lang="en-US" b="1" u="sng" dirty="0" smtClean="0">
                <a:solidFill>
                  <a:srgbClr val="006600"/>
                </a:solidFill>
              </a:rPr>
              <a:t>fascism</a:t>
            </a:r>
            <a:endParaRPr lang="en-US" b="1" u="sng" dirty="0">
              <a:solidFill>
                <a:srgbClr val="006600"/>
              </a:solidFill>
            </a:endParaRPr>
          </a:p>
          <a:p>
            <a:pPr lvl="0"/>
            <a:r>
              <a:rPr lang="en-US" dirty="0">
                <a:solidFill>
                  <a:srgbClr val="003366"/>
                </a:solidFill>
              </a:rPr>
              <a:t>Hitler wanted </a:t>
            </a:r>
            <a:r>
              <a:rPr lang="en-US" b="1" u="sng" dirty="0" smtClean="0">
                <a:solidFill>
                  <a:srgbClr val="006600"/>
                </a:solidFill>
              </a:rPr>
              <a:t>Poland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>
                <a:solidFill>
                  <a:srgbClr val="003366"/>
                </a:solidFill>
              </a:rPr>
              <a:t>and did not want to fight the western democracies and the </a:t>
            </a:r>
            <a:r>
              <a:rPr lang="en-US" b="1" u="sng" dirty="0" smtClean="0">
                <a:solidFill>
                  <a:srgbClr val="006600"/>
                </a:solidFill>
              </a:rPr>
              <a:t>USSR</a:t>
            </a:r>
            <a:r>
              <a:rPr lang="en-US" dirty="0" smtClean="0">
                <a:solidFill>
                  <a:srgbClr val="003366"/>
                </a:solidFill>
              </a:rPr>
              <a:t> at </a:t>
            </a:r>
            <a:r>
              <a:rPr lang="en-US" dirty="0">
                <a:solidFill>
                  <a:srgbClr val="003366"/>
                </a:solidFill>
              </a:rPr>
              <a:t>the same time</a:t>
            </a:r>
          </a:p>
          <a:p>
            <a:r>
              <a:rPr lang="en-US" dirty="0">
                <a:solidFill>
                  <a:srgbClr val="003366"/>
                </a:solidFill>
              </a:rPr>
              <a:t>Since Stalin could not gain allies from the western democracies he knew he needed time to build up Soviet </a:t>
            </a:r>
            <a:r>
              <a:rPr lang="en-US" b="1" u="sng" dirty="0" smtClean="0">
                <a:solidFill>
                  <a:srgbClr val="006600"/>
                </a:solidFill>
              </a:rPr>
              <a:t>defenses</a:t>
            </a:r>
            <a:r>
              <a:rPr lang="en-US" dirty="0" smtClean="0">
                <a:solidFill>
                  <a:srgbClr val="003366"/>
                </a:solidFill>
              </a:rPr>
              <a:t> plus </a:t>
            </a:r>
            <a:r>
              <a:rPr lang="en-US" dirty="0">
                <a:solidFill>
                  <a:srgbClr val="003366"/>
                </a:solidFill>
              </a:rPr>
              <a:t>he saw a chance to gain important territory</a:t>
            </a:r>
          </a:p>
        </p:txBody>
      </p:sp>
    </p:spTree>
    <p:extLst>
      <p:ext uri="{BB962C8B-B14F-4D97-AF65-F5344CB8AC3E}">
        <p14:creationId xmlns:p14="http://schemas.microsoft.com/office/powerpoint/2010/main" val="41689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Nazi Soviet </a:t>
            </a:r>
            <a:r>
              <a:rPr lang="en-US" u="sng" dirty="0" smtClean="0">
                <a:solidFill>
                  <a:srgbClr val="C00000"/>
                </a:solidFill>
              </a:rPr>
              <a:t>Pact Non-Aggression Pact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  <p:extLst>
      <p:ext uri="{BB962C8B-B14F-4D97-AF65-F5344CB8AC3E}">
        <p14:creationId xmlns:p14="http://schemas.microsoft.com/office/powerpoint/2010/main" val="27418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Invasion </a:t>
            </a:r>
            <a:r>
              <a:rPr lang="en-US" u="sng" dirty="0">
                <a:solidFill>
                  <a:srgbClr val="C00000"/>
                </a:solidFill>
              </a:rPr>
              <a:t>of </a:t>
            </a:r>
            <a:r>
              <a:rPr lang="en-US" u="sng" dirty="0" smtClean="0">
                <a:solidFill>
                  <a:srgbClr val="C00000"/>
                </a:solidFill>
              </a:rPr>
              <a:t>Poland </a:t>
            </a:r>
            <a:r>
              <a:rPr lang="en-US" u="sng" dirty="0" smtClean="0"/>
              <a:t>/ </a:t>
            </a:r>
            <a:r>
              <a:rPr lang="en-US" u="sng" dirty="0" smtClean="0">
                <a:solidFill>
                  <a:srgbClr val="7030A0"/>
                </a:solidFill>
              </a:rPr>
              <a:t>Why </a:t>
            </a:r>
            <a:r>
              <a:rPr lang="en-US" u="sng" dirty="0">
                <a:solidFill>
                  <a:srgbClr val="7030A0"/>
                </a:solidFill>
              </a:rPr>
              <a:t>War Came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54102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In 1939, one week after signing the Nazi-Soviet Pact, German forces invaded </a:t>
            </a:r>
            <a:r>
              <a:rPr lang="en-US" b="1" u="sng" dirty="0" smtClean="0">
                <a:solidFill>
                  <a:srgbClr val="C00000"/>
                </a:solidFill>
              </a:rPr>
              <a:t>Poland</a:t>
            </a:r>
            <a:endParaRPr lang="en-US" b="1" u="sng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C00000"/>
                </a:solidFill>
              </a:rPr>
              <a:t>Two days later </a:t>
            </a:r>
            <a:r>
              <a:rPr lang="en-US" b="1" u="sng" dirty="0" smtClean="0">
                <a:solidFill>
                  <a:srgbClr val="C00000"/>
                </a:solidFill>
              </a:rPr>
              <a:t>Britain and France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declared war on </a:t>
            </a:r>
            <a:r>
              <a:rPr lang="en-US" b="1" u="sng" dirty="0" smtClean="0">
                <a:solidFill>
                  <a:srgbClr val="C00000"/>
                </a:solidFill>
              </a:rPr>
              <a:t>Germany</a:t>
            </a:r>
            <a:endParaRPr lang="en-US" b="1" u="sng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World War II had begun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>
            <a:normAutofit/>
          </a:bodyPr>
          <a:lstStyle/>
          <a:p>
            <a:pPr lvl="0"/>
            <a:r>
              <a:rPr lang="en-US" b="1" u="sng" dirty="0">
                <a:solidFill>
                  <a:srgbClr val="7030A0"/>
                </a:solidFill>
              </a:rPr>
              <a:t>Reasons </a:t>
            </a:r>
            <a:r>
              <a:rPr lang="en-US" b="1" u="sng" dirty="0" smtClean="0">
                <a:solidFill>
                  <a:srgbClr val="7030A0"/>
                </a:solidFill>
              </a:rPr>
              <a:t>Why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The </a:t>
            </a:r>
            <a:r>
              <a:rPr lang="en-US" dirty="0">
                <a:solidFill>
                  <a:srgbClr val="7030A0"/>
                </a:solidFill>
              </a:rPr>
              <a:t>Treaty of Versailles divided the world into those who were happy with it and those who were not.  Those who felt excluded or betrayed </a:t>
            </a:r>
            <a:r>
              <a:rPr lang="en-US" dirty="0" smtClean="0">
                <a:solidFill>
                  <a:srgbClr val="7030A0"/>
                </a:solidFill>
              </a:rPr>
              <a:t>were </a:t>
            </a:r>
            <a:r>
              <a:rPr lang="en-US" dirty="0">
                <a:solidFill>
                  <a:srgbClr val="7030A0"/>
                </a:solidFill>
              </a:rPr>
              <a:t>Germany, </a:t>
            </a:r>
            <a:r>
              <a:rPr lang="en-US" b="1" u="sng" dirty="0" smtClean="0">
                <a:solidFill>
                  <a:srgbClr val="7030A0"/>
                </a:solidFill>
              </a:rPr>
              <a:t>Italy, </a:t>
            </a:r>
            <a:r>
              <a:rPr lang="en-US" dirty="0">
                <a:solidFill>
                  <a:srgbClr val="7030A0"/>
                </a:solidFill>
              </a:rPr>
              <a:t>Japan and the </a:t>
            </a:r>
            <a:r>
              <a:rPr lang="en-US" b="1" u="sng" dirty="0" smtClean="0">
                <a:solidFill>
                  <a:srgbClr val="7030A0"/>
                </a:solidFill>
              </a:rPr>
              <a:t>USSR </a:t>
            </a:r>
            <a:r>
              <a:rPr lang="en-US" sz="1700" i="1" dirty="0" smtClean="0">
                <a:solidFill>
                  <a:srgbClr val="7030A0"/>
                </a:solidFill>
              </a:rPr>
              <a:t>(Soviet Union/Russia):  </a:t>
            </a:r>
            <a:r>
              <a:rPr lang="en-US" dirty="0" smtClean="0">
                <a:solidFill>
                  <a:srgbClr val="7030A0"/>
                </a:solidFill>
              </a:rPr>
              <a:t>fear </a:t>
            </a:r>
            <a:r>
              <a:rPr lang="en-US" dirty="0">
                <a:solidFill>
                  <a:srgbClr val="7030A0"/>
                </a:solidFill>
              </a:rPr>
              <a:t>of war and the destructive power of modern technology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               </a:t>
            </a:r>
            <a:r>
              <a:rPr lang="en-US" u="sng" dirty="0" smtClean="0">
                <a:solidFill>
                  <a:srgbClr val="C00000"/>
                </a:solidFill>
              </a:rPr>
              <a:t>Causes of World War II</a:t>
            </a:r>
            <a:endParaRPr lang="en-US" u="sn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</p:spTree>
    <p:extLst>
      <p:ext uri="{BB962C8B-B14F-4D97-AF65-F5344CB8AC3E}">
        <p14:creationId xmlns:p14="http://schemas.microsoft.com/office/powerpoint/2010/main" val="5578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AGGRESSION</a:t>
            </a:r>
            <a:r>
              <a:rPr lang="en-US" sz="3600" b="1" u="sng" dirty="0"/>
              <a:t>, </a:t>
            </a:r>
            <a:r>
              <a:rPr lang="en-US" sz="3600" b="1" u="sng" dirty="0">
                <a:solidFill>
                  <a:srgbClr val="006600"/>
                </a:solidFill>
              </a:rPr>
              <a:t>APPEASEMENT</a:t>
            </a:r>
            <a:r>
              <a:rPr lang="en-US" sz="3600" b="1" u="sng" dirty="0"/>
              <a:t>, </a:t>
            </a:r>
            <a:r>
              <a:rPr lang="en-US" sz="3600" b="1" u="sng" dirty="0">
                <a:solidFill>
                  <a:srgbClr val="002060"/>
                </a:solidFill>
              </a:rPr>
              <a:t>AND WAR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/>
          <a:lstStyle/>
          <a:p>
            <a:pPr lvl="0"/>
            <a:r>
              <a:rPr lang="en-US" b="1" dirty="0"/>
              <a:t>In the 1930’s aggressive dictators in Spain, Germany, and Italy along with the militarist in Japan pursued ambitious goals for empire</a:t>
            </a:r>
          </a:p>
          <a:p>
            <a:pPr lvl="0"/>
            <a:r>
              <a:rPr lang="en-US" b="1" dirty="0"/>
              <a:t>Leaders of the western democracies were haunted by memories of the Great War tried to avoid conflict through diplomacy.</a:t>
            </a:r>
          </a:p>
          <a:p>
            <a:r>
              <a:rPr lang="en-US" b="1" dirty="0"/>
              <a:t>Both sides tested the other’s commitment and will</a:t>
            </a:r>
          </a:p>
        </p:txBody>
      </p:sp>
    </p:spTree>
    <p:extLst>
      <p:ext uri="{BB962C8B-B14F-4D97-AF65-F5344CB8AC3E}">
        <p14:creationId xmlns:p14="http://schemas.microsoft.com/office/powerpoint/2010/main" val="27559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Events Leading To World War II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24264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b="1" u="sng" dirty="0">
                <a:solidFill>
                  <a:srgbClr val="6600FF"/>
                </a:solidFill>
              </a:rPr>
              <a:t>THE GLOBAL CONFLICT</a:t>
            </a:r>
            <a:r>
              <a:rPr lang="en-US" b="1" u="sng" dirty="0"/>
              <a:t>: </a:t>
            </a:r>
            <a:r>
              <a:rPr lang="en-US" b="1" u="sng" dirty="0">
                <a:solidFill>
                  <a:srgbClr val="00B050"/>
                </a:solidFill>
              </a:rPr>
              <a:t>ASXIS ADVANCE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>
                <a:solidFill>
                  <a:srgbClr val="6600FF"/>
                </a:solidFill>
              </a:rPr>
              <a:t>World War II will be the costliest war in history</a:t>
            </a:r>
            <a:endParaRPr lang="en-US" dirty="0">
              <a:solidFill>
                <a:srgbClr val="6600FF"/>
              </a:solidFill>
            </a:endParaRPr>
          </a:p>
          <a:p>
            <a:pPr lvl="0"/>
            <a:r>
              <a:rPr lang="en-US" b="1" dirty="0">
                <a:solidFill>
                  <a:srgbClr val="6600FF"/>
                </a:solidFill>
              </a:rPr>
              <a:t>Lasted six years from 1939-1945</a:t>
            </a:r>
            <a:endParaRPr lang="en-US" dirty="0">
              <a:solidFill>
                <a:srgbClr val="6600FF"/>
              </a:solidFill>
            </a:endParaRPr>
          </a:p>
          <a:p>
            <a:r>
              <a:rPr lang="en-US" b="1" dirty="0">
                <a:solidFill>
                  <a:srgbClr val="6600FF"/>
                </a:solidFill>
              </a:rPr>
              <a:t>It pitted the Axis Powers: Germany Italy and Japan against the Allied powers: Britain, France, Soviet Union, China, US and 45 other nations</a:t>
            </a:r>
            <a:r>
              <a:rPr lang="en-US" dirty="0">
                <a:solidFill>
                  <a:srgbClr val="6600FF"/>
                </a:solidFill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876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>
                <a:solidFill>
                  <a:srgbClr val="00B050"/>
                </a:solidFill>
              </a:rPr>
              <a:t>In Sept. 1939 German forces stormed Poland in </a:t>
            </a:r>
            <a:r>
              <a:rPr lang="en-US" b="1" dirty="0" smtClean="0">
                <a:solidFill>
                  <a:srgbClr val="00B050"/>
                </a:solidFill>
              </a:rPr>
              <a:t>a Blitzkrieg  </a:t>
            </a:r>
            <a:r>
              <a:rPr lang="en-US" b="1" dirty="0">
                <a:solidFill>
                  <a:srgbClr val="00B050"/>
                </a:solidFill>
              </a:rPr>
              <a:t>or lightening war quickly defeating Poland in a month</a:t>
            </a:r>
          </a:p>
          <a:p>
            <a:pPr lvl="0"/>
            <a:r>
              <a:rPr lang="en-US" b="1" dirty="0">
                <a:solidFill>
                  <a:srgbClr val="00B050"/>
                </a:solidFill>
              </a:rPr>
              <a:t>While German forces attacked from the west </a:t>
            </a:r>
            <a:r>
              <a:rPr lang="en-US" b="1" u="sng" dirty="0" smtClean="0">
                <a:solidFill>
                  <a:srgbClr val="00B050"/>
                </a:solidFill>
              </a:rPr>
              <a:t>Soviet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forces attacked from the </a:t>
            </a:r>
            <a:r>
              <a:rPr lang="en-US" b="1" u="sng" dirty="0" smtClean="0">
                <a:solidFill>
                  <a:srgbClr val="00B050"/>
                </a:solidFill>
              </a:rPr>
              <a:t>East</a:t>
            </a:r>
            <a:endParaRPr lang="en-US" b="1" u="sng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While Hitler rested afterwards, Stalin’s armies pushed into Estonia, </a:t>
            </a:r>
            <a:r>
              <a:rPr lang="en-US" b="1" dirty="0" smtClean="0">
                <a:solidFill>
                  <a:srgbClr val="00B050"/>
                </a:solidFill>
              </a:rPr>
              <a:t>Latvia, </a:t>
            </a:r>
            <a:r>
              <a:rPr lang="en-US" b="1" dirty="0">
                <a:solidFill>
                  <a:srgbClr val="00B050"/>
                </a:solidFill>
              </a:rPr>
              <a:t>Lithuania and part of </a:t>
            </a:r>
            <a:r>
              <a:rPr lang="en-US" b="1" dirty="0" smtClean="0">
                <a:solidFill>
                  <a:srgbClr val="00B050"/>
                </a:solidFill>
              </a:rPr>
              <a:t>Finland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66"/>
                </a:solidFill>
              </a:rPr>
              <a:t>The Phony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During the first winter French and British troops hunkered down behind the </a:t>
            </a:r>
            <a:r>
              <a:rPr lang="en-US" b="1" u="sng" dirty="0" smtClean="0">
                <a:solidFill>
                  <a:srgbClr val="FF0066"/>
                </a:solidFill>
              </a:rPr>
              <a:t>Maginot Line</a:t>
            </a:r>
            <a:r>
              <a:rPr lang="en-US" b="1" u="sng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wait, some reporters called this a </a:t>
            </a:r>
            <a:r>
              <a:rPr lang="en-US" b="1" u="sng" dirty="0" smtClean="0">
                <a:solidFill>
                  <a:srgbClr val="FF0066"/>
                </a:solidFill>
              </a:rPr>
              <a:t>Phony War</a:t>
            </a:r>
            <a:endParaRPr lang="en-US" b="1" u="sng" dirty="0">
              <a:solidFill>
                <a:srgbClr val="FF0066"/>
              </a:solidFill>
            </a:endParaRPr>
          </a:p>
          <a:p>
            <a:pPr lvl="0"/>
            <a:r>
              <a:rPr lang="en-US" dirty="0"/>
              <a:t>In April 1940 the war exploded with Hitler launching a </a:t>
            </a:r>
            <a:r>
              <a:rPr lang="en-US" b="1" u="sng" dirty="0" smtClean="0">
                <a:solidFill>
                  <a:srgbClr val="FF0066"/>
                </a:solidFill>
              </a:rPr>
              <a:t>blitzkrieg</a:t>
            </a:r>
            <a:r>
              <a:rPr lang="en-US" dirty="0" smtClean="0"/>
              <a:t> </a:t>
            </a:r>
            <a:r>
              <a:rPr lang="en-US" dirty="0"/>
              <a:t>against </a:t>
            </a:r>
            <a:r>
              <a:rPr lang="en-US" b="1" u="sng" dirty="0" smtClean="0">
                <a:solidFill>
                  <a:srgbClr val="FF0066"/>
                </a:solidFill>
              </a:rPr>
              <a:t>Norway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u="sng" dirty="0" smtClean="0">
                <a:solidFill>
                  <a:srgbClr val="FF0066"/>
                </a:solidFill>
              </a:rPr>
              <a:t>Denmark</a:t>
            </a:r>
            <a:r>
              <a:rPr lang="en-US" dirty="0" smtClean="0"/>
              <a:t> </a:t>
            </a:r>
            <a:r>
              <a:rPr lang="en-US" dirty="0"/>
              <a:t>which both fell</a:t>
            </a:r>
          </a:p>
          <a:p>
            <a:pPr lvl="0"/>
            <a:r>
              <a:rPr lang="en-US" dirty="0"/>
              <a:t>Next Hitler slammed into the </a:t>
            </a:r>
            <a:r>
              <a:rPr lang="en-US" dirty="0" smtClean="0"/>
              <a:t>Netherlands </a:t>
            </a:r>
            <a:r>
              <a:rPr lang="en-US" dirty="0"/>
              <a:t>and </a:t>
            </a:r>
            <a:r>
              <a:rPr lang="en-US" dirty="0" smtClean="0"/>
              <a:t>Belgium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u="sng" dirty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Miracle of Dunkirk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By May German forces were pouring into </a:t>
            </a:r>
            <a:r>
              <a:rPr lang="en-US" b="1" u="sng" dirty="0" smtClean="0">
                <a:solidFill>
                  <a:srgbClr val="006600"/>
                </a:solidFill>
              </a:rPr>
              <a:t>France</a:t>
            </a:r>
            <a:endParaRPr lang="en-US" b="1" u="sng" dirty="0">
              <a:solidFill>
                <a:srgbClr val="006600"/>
              </a:solidFill>
            </a:endParaRPr>
          </a:p>
          <a:p>
            <a:pPr lvl="0"/>
            <a:r>
              <a:rPr lang="en-US" dirty="0"/>
              <a:t>Retreating British troops were soon trapped between advancing Nazis and the waters of the </a:t>
            </a:r>
            <a:r>
              <a:rPr lang="en-US" b="1" u="sng" dirty="0" smtClean="0">
                <a:solidFill>
                  <a:srgbClr val="006600"/>
                </a:solidFill>
              </a:rPr>
              <a:t>English Channel</a:t>
            </a:r>
            <a:endParaRPr lang="en-US" b="1" u="sng" dirty="0">
              <a:solidFill>
                <a:srgbClr val="006600"/>
              </a:solidFill>
            </a:endParaRPr>
          </a:p>
          <a:p>
            <a:pPr lvl="0"/>
            <a:r>
              <a:rPr lang="en-US" dirty="0"/>
              <a:t>Desperate the British sent all available naval ships, merchant ships and even </a:t>
            </a:r>
            <a:r>
              <a:rPr lang="en-US" b="1" u="sng" dirty="0" smtClean="0">
                <a:solidFill>
                  <a:srgbClr val="006600"/>
                </a:solidFill>
              </a:rPr>
              <a:t>fishing and pleasure </a:t>
            </a:r>
            <a:r>
              <a:rPr lang="en-US" dirty="0"/>
              <a:t>boats across the channel to rescue the troops off the beaches of </a:t>
            </a:r>
            <a:r>
              <a:rPr lang="en-US" b="1" u="sng" dirty="0" smtClean="0">
                <a:solidFill>
                  <a:srgbClr val="006600"/>
                </a:solidFill>
              </a:rPr>
              <a:t>Dunkirk</a:t>
            </a:r>
            <a:r>
              <a:rPr lang="en-US" dirty="0" smtClean="0"/>
              <a:t> </a:t>
            </a:r>
            <a:r>
              <a:rPr lang="en-US" dirty="0"/>
              <a:t>and Ostend</a:t>
            </a:r>
          </a:p>
          <a:p>
            <a:pPr lvl="0"/>
            <a:r>
              <a:rPr lang="en-US" dirty="0"/>
              <a:t>Despite German air attacks the armada ferried more than </a:t>
            </a:r>
            <a:r>
              <a:rPr lang="en-US" b="1" u="sng" dirty="0" smtClean="0">
                <a:solidFill>
                  <a:srgbClr val="006600"/>
                </a:solidFill>
              </a:rPr>
              <a:t>300,000</a:t>
            </a:r>
            <a:r>
              <a:rPr lang="en-US" dirty="0" smtClean="0"/>
              <a:t> </a:t>
            </a:r>
            <a:r>
              <a:rPr lang="en-US" dirty="0"/>
              <a:t>British, French and Belgium troops to safety in Britain</a:t>
            </a:r>
          </a:p>
          <a:p>
            <a:r>
              <a:rPr lang="en-US" dirty="0"/>
              <a:t>This mission was dubbed the </a:t>
            </a:r>
            <a:r>
              <a:rPr lang="en-US" b="1" u="sng" dirty="0" smtClean="0">
                <a:solidFill>
                  <a:srgbClr val="006600"/>
                </a:solidFill>
              </a:rPr>
              <a:t>Miracle of Dunkirk </a:t>
            </a:r>
            <a:r>
              <a:rPr lang="en-US" dirty="0"/>
              <a:t>and raised British moral</a:t>
            </a:r>
          </a:p>
        </p:txBody>
      </p:sp>
    </p:spTree>
    <p:extLst>
      <p:ext uri="{BB962C8B-B14F-4D97-AF65-F5344CB8AC3E}">
        <p14:creationId xmlns:p14="http://schemas.microsoft.com/office/powerpoint/2010/main" val="22480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France 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867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While German forces head into </a:t>
            </a:r>
            <a:r>
              <a:rPr lang="en-US" dirty="0" smtClean="0"/>
              <a:t>Paris, </a:t>
            </a:r>
            <a:r>
              <a:rPr lang="en-US" b="1" u="sng" dirty="0" smtClean="0">
                <a:solidFill>
                  <a:srgbClr val="C00000"/>
                </a:solidFill>
              </a:rPr>
              <a:t>Italy</a:t>
            </a:r>
            <a:r>
              <a:rPr lang="en-US" dirty="0" smtClean="0"/>
              <a:t> </a:t>
            </a:r>
            <a:r>
              <a:rPr lang="en-US" dirty="0"/>
              <a:t>declares war on France</a:t>
            </a:r>
          </a:p>
          <a:p>
            <a:pPr lvl="0"/>
            <a:r>
              <a:rPr lang="en-US" dirty="0"/>
              <a:t>On June 22, 1940 Frances </a:t>
            </a:r>
            <a:r>
              <a:rPr lang="en-US" b="1" u="sng" dirty="0" smtClean="0">
                <a:solidFill>
                  <a:srgbClr val="C00000"/>
                </a:solidFill>
              </a:rPr>
              <a:t>surrendered</a:t>
            </a:r>
            <a:r>
              <a:rPr lang="en-US" dirty="0" smtClean="0"/>
              <a:t> Hitler </a:t>
            </a:r>
            <a:r>
              <a:rPr lang="en-US" dirty="0"/>
              <a:t>had avenged the defeat of 1918 forcing the French to sign surrender documents on the same railroad care in which Germany had signed the armistice ending WWI</a:t>
            </a:r>
          </a:p>
          <a:p>
            <a:pPr lvl="0"/>
            <a:r>
              <a:rPr lang="en-US" dirty="0"/>
              <a:t>In the south Germans set up a </a:t>
            </a:r>
            <a:r>
              <a:rPr lang="en-US" b="1" u="sng" dirty="0" smtClean="0">
                <a:solidFill>
                  <a:srgbClr val="C00000"/>
                </a:solidFill>
              </a:rPr>
              <a:t>Puppet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with the capital in </a:t>
            </a:r>
            <a:r>
              <a:rPr lang="en-US" b="1" u="sng" dirty="0" smtClean="0">
                <a:solidFill>
                  <a:srgbClr val="C00000"/>
                </a:solidFill>
              </a:rPr>
              <a:t>Vichy</a:t>
            </a:r>
            <a:r>
              <a:rPr lang="en-US" dirty="0" smtClean="0">
                <a:solidFill>
                  <a:srgbClr val="C00000"/>
                </a:solidFill>
              </a:rPr>
              <a:t>.  </a:t>
            </a:r>
            <a:r>
              <a:rPr lang="en-US" dirty="0" smtClean="0"/>
              <a:t>Some </a:t>
            </a:r>
            <a:r>
              <a:rPr lang="en-US" dirty="0"/>
              <a:t>French officers escaped to </a:t>
            </a:r>
            <a:r>
              <a:rPr lang="en-US" b="1" u="sng" dirty="0" smtClean="0">
                <a:solidFill>
                  <a:srgbClr val="C00000"/>
                </a:solidFill>
              </a:rPr>
              <a:t>England</a:t>
            </a:r>
            <a:r>
              <a:rPr lang="en-US" dirty="0" smtClean="0"/>
              <a:t> </a:t>
            </a:r>
            <a:r>
              <a:rPr lang="en-US" dirty="0"/>
              <a:t>setting up a government in </a:t>
            </a:r>
            <a:r>
              <a:rPr lang="en-US" dirty="0" smtClean="0"/>
              <a:t>in </a:t>
            </a:r>
            <a:r>
              <a:rPr lang="en-US" b="1" dirty="0" smtClean="0">
                <a:solidFill>
                  <a:srgbClr val="C00000"/>
                </a:solidFill>
              </a:rPr>
              <a:t>exile</a:t>
            </a:r>
            <a:r>
              <a:rPr lang="en-US" dirty="0" smtClean="0"/>
              <a:t>  </a:t>
            </a:r>
            <a:r>
              <a:rPr lang="en-US" dirty="0"/>
              <a:t>led by </a:t>
            </a:r>
            <a:r>
              <a:rPr lang="en-US" b="1" u="sng" dirty="0" smtClean="0">
                <a:solidFill>
                  <a:srgbClr val="C00000"/>
                </a:solidFill>
              </a:rPr>
              <a:t>Charles de Gaulle </a:t>
            </a:r>
            <a:r>
              <a:rPr lang="en-US" dirty="0"/>
              <a:t>and they worked to liberate France</a:t>
            </a:r>
          </a:p>
          <a:p>
            <a:r>
              <a:rPr lang="en-US" dirty="0"/>
              <a:t>Within France resistance fighters use </a:t>
            </a:r>
            <a:r>
              <a:rPr lang="en-US" b="1" u="sng" dirty="0" smtClean="0">
                <a:solidFill>
                  <a:srgbClr val="C00000"/>
                </a:solidFill>
              </a:rPr>
              <a:t>guerrilla</a:t>
            </a:r>
            <a:r>
              <a:rPr lang="en-US" dirty="0" smtClean="0"/>
              <a:t> </a:t>
            </a:r>
            <a:r>
              <a:rPr lang="en-US" dirty="0"/>
              <a:t>against German forces</a:t>
            </a:r>
          </a:p>
        </p:txBody>
      </p:sp>
    </p:spTree>
    <p:extLst>
      <p:ext uri="{BB962C8B-B14F-4D97-AF65-F5344CB8AC3E}">
        <p14:creationId xmlns:p14="http://schemas.microsoft.com/office/powerpoint/2010/main" val="14922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Africa and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Balkans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Axis armies also pushed into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North Africa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dirty="0"/>
              <a:t>In Sept </a:t>
            </a:r>
            <a:r>
              <a:rPr lang="en-US" dirty="0" smtClean="0"/>
              <a:t>1940  Mussolini </a:t>
            </a:r>
            <a:r>
              <a:rPr lang="en-US" dirty="0"/>
              <a:t>ordered forces from Italy’s colony of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Libya</a:t>
            </a:r>
            <a:r>
              <a:rPr lang="en-US" dirty="0" smtClean="0"/>
              <a:t> </a:t>
            </a:r>
            <a:r>
              <a:rPr lang="en-US" dirty="0"/>
              <a:t>into Egypt</a:t>
            </a:r>
          </a:p>
          <a:p>
            <a:pPr lvl="0"/>
            <a:r>
              <a:rPr lang="en-US" dirty="0"/>
              <a:t>When British forces stopped the invaders </a:t>
            </a:r>
            <a:r>
              <a:rPr lang="en-US" dirty="0" smtClean="0"/>
              <a:t>Hitler sent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General Rommel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nicknamed the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Desert Fox </a:t>
            </a:r>
            <a:r>
              <a:rPr lang="en-US" dirty="0" smtClean="0"/>
              <a:t>to  North </a:t>
            </a:r>
            <a:r>
              <a:rPr lang="en-US" dirty="0"/>
              <a:t>Africa and pushed back British forces</a:t>
            </a:r>
          </a:p>
          <a:p>
            <a:pPr lvl="0"/>
            <a:r>
              <a:rPr lang="en-US" dirty="0"/>
              <a:t>October 1940 Italian forces invaded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Greece</a:t>
            </a:r>
            <a:r>
              <a:rPr lang="en-US" dirty="0" smtClean="0"/>
              <a:t> </a:t>
            </a:r>
            <a:r>
              <a:rPr lang="en-US" dirty="0"/>
              <a:t>and were met with stiff resistance and in 1941 German troops provided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reinforcements</a:t>
            </a:r>
            <a:r>
              <a:rPr lang="en-US" dirty="0" smtClean="0"/>
              <a:t>  </a:t>
            </a:r>
            <a:r>
              <a:rPr lang="en-US" dirty="0"/>
              <a:t>with both Greece and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Yugoslavia</a:t>
            </a:r>
            <a:r>
              <a:rPr lang="en-US" dirty="0" smtClean="0"/>
              <a:t> </a:t>
            </a:r>
            <a:r>
              <a:rPr lang="en-US" dirty="0"/>
              <a:t>being added to the Axis empire however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guerilla</a:t>
            </a:r>
            <a:r>
              <a:rPr lang="en-US" dirty="0" smtClean="0"/>
              <a:t> </a:t>
            </a:r>
            <a:r>
              <a:rPr lang="en-US" dirty="0"/>
              <a:t>still would plague the occupying forces</a:t>
            </a:r>
          </a:p>
          <a:p>
            <a:r>
              <a:rPr lang="en-US" dirty="0"/>
              <a:t>Meanwhile both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Bulgaria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Hungary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joined the Axis powers</a:t>
            </a:r>
          </a:p>
        </p:txBody>
      </p:sp>
    </p:spTree>
    <p:extLst>
      <p:ext uri="{BB962C8B-B14F-4D97-AF65-F5344CB8AC3E}">
        <p14:creationId xmlns:p14="http://schemas.microsoft.com/office/powerpoint/2010/main" val="6170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333399"/>
                </a:solidFill>
              </a:rPr>
              <a:t>The Technology of Modern Warfare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Technology created a war machine with great destructive power</a:t>
            </a:r>
          </a:p>
          <a:p>
            <a:pPr lvl="0"/>
            <a:r>
              <a:rPr lang="en-US" dirty="0"/>
              <a:t>Planes or the German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333399"/>
                </a:solidFill>
              </a:rPr>
              <a:t>Luftwaffe</a:t>
            </a:r>
            <a:r>
              <a:rPr lang="en-US" dirty="0" smtClean="0"/>
              <a:t> </a:t>
            </a:r>
            <a:r>
              <a:rPr lang="en-US" dirty="0"/>
              <a:t>bombed civilian and military targets</a:t>
            </a:r>
          </a:p>
          <a:p>
            <a:pPr lvl="0"/>
            <a:r>
              <a:rPr lang="en-US" dirty="0"/>
              <a:t>Armored tanks and troop carriers and parachute troops stormed into Europe</a:t>
            </a:r>
          </a:p>
          <a:p>
            <a:pPr lvl="0"/>
            <a:r>
              <a:rPr lang="en-US" dirty="0"/>
              <a:t>Improved designs for submarines, planes and bombs</a:t>
            </a:r>
          </a:p>
          <a:p>
            <a:pPr lvl="0"/>
            <a:r>
              <a:rPr lang="en-US" b="1" u="sng" dirty="0" smtClean="0">
                <a:solidFill>
                  <a:srgbClr val="333399"/>
                </a:solidFill>
              </a:rPr>
              <a:t>Radar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/>
              <a:t>was used to detect air planes and </a:t>
            </a:r>
            <a:r>
              <a:rPr lang="en-US" b="1" u="sng" dirty="0" smtClean="0">
                <a:solidFill>
                  <a:srgbClr val="333399"/>
                </a:solidFill>
              </a:rPr>
              <a:t>Sonar</a:t>
            </a:r>
            <a:r>
              <a:rPr lang="en-US" dirty="0" smtClean="0"/>
              <a:t> </a:t>
            </a:r>
            <a:r>
              <a:rPr lang="en-US" dirty="0"/>
              <a:t>was used to detect submarines</a:t>
            </a:r>
          </a:p>
          <a:p>
            <a:pPr lvl="0"/>
            <a:r>
              <a:rPr lang="en-US" dirty="0"/>
              <a:t>Medical advances treated the wounded</a:t>
            </a:r>
          </a:p>
          <a:p>
            <a:r>
              <a:rPr lang="en-US" dirty="0"/>
              <a:t>New </a:t>
            </a:r>
            <a:r>
              <a:rPr lang="en-US" b="1" u="sng" dirty="0" smtClean="0">
                <a:solidFill>
                  <a:srgbClr val="333399"/>
                </a:solidFill>
              </a:rPr>
              <a:t>synthetic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goods replaced scare strategic goods</a:t>
            </a:r>
          </a:p>
        </p:txBody>
      </p:sp>
    </p:spTree>
    <p:extLst>
      <p:ext uri="{BB962C8B-B14F-4D97-AF65-F5344CB8AC3E}">
        <p14:creationId xmlns:p14="http://schemas.microsoft.com/office/powerpoint/2010/main" val="25387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6600"/>
                </a:solidFill>
              </a:rPr>
              <a:t>The Battle of Britain </a:t>
            </a:r>
            <a:r>
              <a:rPr lang="en-US" u="sng" dirty="0" smtClean="0">
                <a:solidFill>
                  <a:srgbClr val="006600"/>
                </a:solidFill>
              </a:rPr>
              <a:t>and </a:t>
            </a:r>
            <a:r>
              <a:rPr lang="en-US" u="sng" dirty="0">
                <a:solidFill>
                  <a:srgbClr val="006600"/>
                </a:solidFill>
              </a:rPr>
              <a:t>the Blitz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With the fall of France Britain stood alone and Hitler was sure the British would surrender but Churchill rallied the British promising never to surrender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Luftwaffe began bombing on August 1940 on England’s southern coast</a:t>
            </a:r>
          </a:p>
          <a:p>
            <a:pPr lvl="0"/>
            <a:r>
              <a:rPr lang="en-US" dirty="0"/>
              <a:t>In Sept. Of 1940 the Luftwaffe began bombing </a:t>
            </a:r>
            <a:r>
              <a:rPr lang="en-US" b="1" u="sng" dirty="0" smtClean="0">
                <a:solidFill>
                  <a:srgbClr val="006600"/>
                </a:solidFill>
              </a:rPr>
              <a:t>London</a:t>
            </a:r>
            <a:r>
              <a:rPr lang="en-US" dirty="0" smtClean="0"/>
              <a:t> and </a:t>
            </a:r>
            <a:r>
              <a:rPr lang="en-US" dirty="0"/>
              <a:t>bombed it continuously for</a:t>
            </a: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b="1" u="sng" dirty="0" smtClean="0">
                <a:solidFill>
                  <a:srgbClr val="006600"/>
                </a:solidFill>
              </a:rPr>
              <a:t>57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/>
              <a:t>nights</a:t>
            </a:r>
          </a:p>
          <a:p>
            <a:r>
              <a:rPr lang="en-US" dirty="0"/>
              <a:t>Defiantly</a:t>
            </a:r>
            <a:r>
              <a:rPr lang="en-US" b="1" u="sng" dirty="0"/>
              <a:t> </a:t>
            </a:r>
            <a:r>
              <a:rPr lang="en-US" b="1" u="sng" dirty="0" smtClean="0">
                <a:solidFill>
                  <a:srgbClr val="006600"/>
                </a:solidFill>
              </a:rPr>
              <a:t>Parliament</a:t>
            </a:r>
            <a:r>
              <a:rPr lang="en-US" b="1" u="sng" dirty="0" smtClean="0"/>
              <a:t> </a:t>
            </a:r>
            <a:r>
              <a:rPr lang="en-US" dirty="0"/>
              <a:t>continued to meet, </a:t>
            </a:r>
            <a:r>
              <a:rPr lang="en-US" b="1" u="sng" dirty="0" smtClean="0">
                <a:solidFill>
                  <a:srgbClr val="006600"/>
                </a:solidFill>
              </a:rPr>
              <a:t>citizens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/>
              <a:t>carried on with their daily affairs and the </a:t>
            </a:r>
            <a:r>
              <a:rPr lang="en-US" b="1" u="sng" dirty="0" smtClean="0">
                <a:solidFill>
                  <a:srgbClr val="006600"/>
                </a:solidFill>
              </a:rPr>
              <a:t>king and queen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/>
              <a:t>chose to join the people in the shelters rather than fell to the </a:t>
            </a:r>
            <a:r>
              <a:rPr lang="en-US" dirty="0" smtClean="0"/>
              <a:t>countryside</a:t>
            </a:r>
          </a:p>
          <a:p>
            <a:r>
              <a:rPr lang="en-US" dirty="0" smtClean="0"/>
              <a:t>Century Series Civilians at war start with </a:t>
            </a:r>
            <a:r>
              <a:rPr lang="en-US" dirty="0"/>
              <a:t>London </a:t>
            </a:r>
            <a:r>
              <a:rPr lang="en-US" dirty="0" smtClean="0"/>
              <a:t>Blitz 15: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www.youtube.com/watch?v=njLPltxkmhE&amp;list=PLC8D9DC28C3EC5223&amp;index=16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58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u="sng" dirty="0" smtClean="0">
                <a:latin typeface="Arial Rounded MT Bold" panose="020F0704030504030204" pitchFamily="34" charset="0"/>
              </a:rPr>
              <a:t>Bombing of London</a:t>
            </a:r>
            <a:endParaRPr lang="en-US" u="sng" dirty="0"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495800" cy="45719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353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u="sng" dirty="0" smtClean="0"/>
              <a:t>Bombing of London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4648200" cy="4876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343400" cy="4648200"/>
          </a:xfrm>
        </p:spPr>
      </p:pic>
    </p:spTree>
    <p:extLst>
      <p:ext uri="{BB962C8B-B14F-4D97-AF65-F5344CB8AC3E}">
        <p14:creationId xmlns:p14="http://schemas.microsoft.com/office/powerpoint/2010/main" val="21283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Dictators Challenge World </a:t>
            </a:r>
            <a:r>
              <a:rPr lang="en-US" u="sng" dirty="0" smtClean="0">
                <a:solidFill>
                  <a:srgbClr val="C00000"/>
                </a:solidFill>
              </a:rPr>
              <a:t>Peace</a:t>
            </a:r>
            <a:r>
              <a:rPr lang="en-US" u="sng" dirty="0" smtClean="0"/>
              <a:t>/ </a:t>
            </a:r>
            <a:br>
              <a:rPr lang="en-US" u="sng" dirty="0" smtClean="0"/>
            </a:br>
            <a:r>
              <a:rPr lang="en-US" u="sng" dirty="0" smtClean="0"/>
              <a:t>Japan </a:t>
            </a:r>
            <a:r>
              <a:rPr lang="en-US" u="sng" dirty="0"/>
              <a:t>on the 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Dictators took aggressive action and met only with verbal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chemeClr val="tx1"/>
                </a:solidFill>
              </a:rPr>
              <a:t>protests and please  </a:t>
            </a:r>
            <a:r>
              <a:rPr lang="en-US" dirty="0">
                <a:solidFill>
                  <a:srgbClr val="C00000"/>
                </a:solidFill>
              </a:rPr>
              <a:t>for peace</a:t>
            </a:r>
          </a:p>
          <a:p>
            <a:r>
              <a:rPr lang="en-US" dirty="0">
                <a:solidFill>
                  <a:srgbClr val="C00000"/>
                </a:solidFill>
              </a:rPr>
              <a:t>This was viewed as </a:t>
            </a:r>
            <a:r>
              <a:rPr lang="en-US" b="1" u="sng" dirty="0" smtClean="0">
                <a:solidFill>
                  <a:schemeClr val="tx1"/>
                </a:solidFill>
              </a:rPr>
              <a:t>weakness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and they responded with new acts of </a:t>
            </a:r>
            <a:r>
              <a:rPr lang="en-US" b="1" u="sng" dirty="0" smtClean="0">
                <a:solidFill>
                  <a:schemeClr val="tx1"/>
                </a:solidFill>
              </a:rPr>
              <a:t>aggression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Japan’s military leaders wanted an empire equal to those of western powers so in pursuit of this Japan seized </a:t>
            </a:r>
            <a:r>
              <a:rPr lang="en-US" b="1" u="sng" dirty="0" smtClean="0">
                <a:solidFill>
                  <a:srgbClr val="C00000"/>
                </a:solidFill>
              </a:rPr>
              <a:t>Manchuria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in 1931</a:t>
            </a:r>
          </a:p>
          <a:p>
            <a:pPr lvl="0"/>
            <a:r>
              <a:rPr lang="en-US" dirty="0"/>
              <a:t>The </a:t>
            </a:r>
            <a:r>
              <a:rPr lang="en-US" b="1" u="sng" dirty="0" smtClean="0">
                <a:solidFill>
                  <a:srgbClr val="C00000"/>
                </a:solidFill>
              </a:rPr>
              <a:t>League of Nations </a:t>
            </a:r>
            <a:r>
              <a:rPr lang="en-US" dirty="0"/>
              <a:t>condemned the aggression so Japan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withdrew from </a:t>
            </a:r>
            <a:r>
              <a:rPr lang="en-US" b="1" u="sng" dirty="0">
                <a:solidFill>
                  <a:srgbClr val="C00000"/>
                </a:solidFill>
              </a:rPr>
              <a:t>the League of Nations</a:t>
            </a:r>
          </a:p>
          <a:p>
            <a:r>
              <a:rPr lang="en-US" dirty="0"/>
              <a:t>The easy success strengthened militarists so they overran much of eastern </a:t>
            </a:r>
            <a:r>
              <a:rPr lang="en-US" b="1" u="sng" dirty="0" smtClean="0">
                <a:solidFill>
                  <a:srgbClr val="C00000"/>
                </a:solidFill>
              </a:rPr>
              <a:t>China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which again was protested but had no effect</a:t>
            </a:r>
          </a:p>
        </p:txBody>
      </p:sp>
    </p:spTree>
    <p:extLst>
      <p:ext uri="{BB962C8B-B14F-4D97-AF65-F5344CB8AC3E}">
        <p14:creationId xmlns:p14="http://schemas.microsoft.com/office/powerpoint/2010/main" val="7411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   </a:t>
            </a:r>
            <a:r>
              <a:rPr lang="en-US" u="sng" dirty="0">
                <a:solidFill>
                  <a:srgbClr val="0070C0"/>
                </a:solidFill>
              </a:rPr>
              <a:t>Failure of the Blitz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648200" cy="5715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German  planes continued to bomb London </a:t>
            </a:r>
            <a:r>
              <a:rPr lang="en-US" b="1" u="sng" dirty="0">
                <a:solidFill>
                  <a:srgbClr val="0070C0"/>
                </a:solidFill>
              </a:rPr>
              <a:t>until </a:t>
            </a:r>
            <a:r>
              <a:rPr lang="en-US" b="1" u="sng" dirty="0" smtClean="0">
                <a:solidFill>
                  <a:srgbClr val="0070C0"/>
                </a:solidFill>
              </a:rPr>
              <a:t>June 1914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which only made the British more determined to turn back the enemy which was made possible by the </a:t>
            </a:r>
            <a:r>
              <a:rPr lang="en-US" u="sng" dirty="0">
                <a:solidFill>
                  <a:srgbClr val="0070C0"/>
                </a:solidFill>
              </a:rPr>
              <a:t>RAF or Royal Air Force</a:t>
            </a:r>
          </a:p>
          <a:p>
            <a:r>
              <a:rPr lang="en-US" b="1" dirty="0">
                <a:solidFill>
                  <a:srgbClr val="0070C0"/>
                </a:solidFill>
              </a:rPr>
              <a:t>Churchill</a:t>
            </a:r>
            <a:r>
              <a:rPr lang="en-US" dirty="0"/>
              <a:t> </a:t>
            </a:r>
            <a:r>
              <a:rPr lang="en-US" sz="1400" dirty="0" smtClean="0"/>
              <a:t>(the wise and wonderful</a:t>
            </a:r>
            <a:r>
              <a:rPr lang="en-US" dirty="0" smtClean="0"/>
              <a:t>)said </a:t>
            </a:r>
            <a:r>
              <a:rPr lang="en-US" b="1" dirty="0"/>
              <a:t>“</a:t>
            </a:r>
            <a:r>
              <a:rPr lang="en-US" b="1" dirty="0">
                <a:solidFill>
                  <a:srgbClr val="0070C0"/>
                </a:solidFill>
              </a:rPr>
              <a:t>Never in the field of human conflict was so much owed by so many to so few</a:t>
            </a:r>
            <a:r>
              <a:rPr lang="en-US" dirty="0">
                <a:solidFill>
                  <a:srgbClr val="0070C0"/>
                </a:solidFill>
              </a:rPr>
              <a:t>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343400" cy="4953000"/>
          </a:xfrm>
        </p:spPr>
      </p:pic>
    </p:spTree>
    <p:extLst>
      <p:ext uri="{BB962C8B-B14F-4D97-AF65-F5344CB8AC3E}">
        <p14:creationId xmlns:p14="http://schemas.microsoft.com/office/powerpoint/2010/main" val="12834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Operation Barbarossa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5410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June 1941 Hitler embarked on </a:t>
            </a:r>
            <a:r>
              <a:rPr lang="en-US" b="1" u="sng" dirty="0" smtClean="0">
                <a:solidFill>
                  <a:srgbClr val="C00000"/>
                </a:solidFill>
              </a:rPr>
              <a:t>Operation Barbarossa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or the conquest of the Soviet Union</a:t>
            </a:r>
          </a:p>
          <a:p>
            <a:pPr lvl="0"/>
            <a:r>
              <a:rPr lang="en-US" dirty="0"/>
              <a:t>Hitler wanted the raw materials in the </a:t>
            </a:r>
            <a:r>
              <a:rPr lang="en-US" b="1" u="sng" dirty="0" smtClean="0">
                <a:solidFill>
                  <a:srgbClr val="C00000"/>
                </a:solidFill>
              </a:rPr>
              <a:t>Ural</a:t>
            </a:r>
            <a:r>
              <a:rPr lang="en-US" dirty="0" smtClean="0"/>
              <a:t> </a:t>
            </a:r>
            <a:r>
              <a:rPr lang="en-US" dirty="0"/>
              <a:t>mountains (oil) plus the many other raw materials throughout the USSR</a:t>
            </a:r>
          </a:p>
          <a:p>
            <a:r>
              <a:rPr lang="en-US" dirty="0"/>
              <a:t>Hitler also wanted to crush </a:t>
            </a:r>
            <a:r>
              <a:rPr lang="en-US" b="1" u="sng" dirty="0" smtClean="0">
                <a:solidFill>
                  <a:srgbClr val="C00000"/>
                </a:solidFill>
              </a:rPr>
              <a:t>communism</a:t>
            </a:r>
            <a:r>
              <a:rPr lang="en-US" dirty="0" smtClean="0"/>
              <a:t> </a:t>
            </a:r>
            <a:r>
              <a:rPr lang="en-US" dirty="0"/>
              <a:t>and defeat </a:t>
            </a:r>
            <a:r>
              <a:rPr lang="en-US" b="1" u="sng" dirty="0" smtClean="0">
                <a:solidFill>
                  <a:srgbClr val="C00000"/>
                </a:solidFill>
              </a:rPr>
              <a:t>Stalin</a:t>
            </a: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495799" cy="5105400"/>
          </a:xfrm>
        </p:spPr>
      </p:pic>
    </p:spTree>
    <p:extLst>
      <p:ext uri="{BB962C8B-B14F-4D97-AF65-F5344CB8AC3E}">
        <p14:creationId xmlns:p14="http://schemas.microsoft.com/office/powerpoint/2010/main" val="38455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   </a:t>
            </a:r>
            <a:r>
              <a:rPr lang="en-US" u="sng" dirty="0">
                <a:solidFill>
                  <a:srgbClr val="800080"/>
                </a:solidFill>
              </a:rPr>
              <a:t>German Advances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Hitler unleashes a new </a:t>
            </a:r>
            <a:r>
              <a:rPr lang="en-US" b="1" u="sng" dirty="0" smtClean="0">
                <a:solidFill>
                  <a:srgbClr val="800080"/>
                </a:solidFill>
              </a:rPr>
              <a:t>blitzkrieg</a:t>
            </a:r>
            <a:r>
              <a:rPr lang="en-US" dirty="0" smtClean="0"/>
              <a:t> </a:t>
            </a:r>
            <a:r>
              <a:rPr lang="en-US" dirty="0"/>
              <a:t>with about </a:t>
            </a:r>
            <a:r>
              <a:rPr lang="en-US" b="1" u="sng" dirty="0" smtClean="0">
                <a:solidFill>
                  <a:srgbClr val="800080"/>
                </a:solidFill>
              </a:rPr>
              <a:t>3 million </a:t>
            </a:r>
            <a:r>
              <a:rPr lang="en-US" dirty="0"/>
              <a:t>German’s pouring into the Soviet Union</a:t>
            </a:r>
          </a:p>
          <a:p>
            <a:pPr lvl="0"/>
            <a:r>
              <a:rPr lang="en-US" dirty="0"/>
              <a:t>Still suffering from the purges and the loss of many top officers Stalin was unprepared </a:t>
            </a:r>
          </a:p>
          <a:p>
            <a:pPr lvl="0"/>
            <a:r>
              <a:rPr lang="en-US" dirty="0"/>
              <a:t>Russia </a:t>
            </a:r>
            <a:r>
              <a:rPr lang="en-US" dirty="0" smtClean="0"/>
              <a:t>lost  </a:t>
            </a:r>
            <a:r>
              <a:rPr lang="en-US" b="1" u="sng" dirty="0" smtClean="0">
                <a:solidFill>
                  <a:srgbClr val="800080"/>
                </a:solidFill>
              </a:rPr>
              <a:t>2 ½ million </a:t>
            </a:r>
            <a:r>
              <a:rPr lang="en-US" dirty="0"/>
              <a:t>trying to fend off the Germans</a:t>
            </a:r>
          </a:p>
          <a:p>
            <a:pPr lvl="0"/>
            <a:r>
              <a:rPr lang="en-US" dirty="0"/>
              <a:t>As they retreated the Russian </a:t>
            </a:r>
            <a:r>
              <a:rPr lang="en-US" dirty="0" smtClean="0"/>
              <a:t>troops  </a:t>
            </a:r>
            <a:r>
              <a:rPr lang="en-US" b="1" u="sng" dirty="0" smtClean="0">
                <a:solidFill>
                  <a:srgbClr val="800080"/>
                </a:solidFill>
              </a:rPr>
              <a:t>destroyed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dirty="0"/>
              <a:t>factories and farm equipment and burned </a:t>
            </a:r>
            <a:r>
              <a:rPr lang="en-US" b="1" u="sng" dirty="0" smtClean="0">
                <a:solidFill>
                  <a:srgbClr val="800080"/>
                </a:solidFill>
              </a:rPr>
              <a:t>crops</a:t>
            </a:r>
            <a:r>
              <a:rPr lang="en-US" dirty="0" smtClean="0"/>
              <a:t> </a:t>
            </a:r>
            <a:r>
              <a:rPr lang="en-US" dirty="0"/>
              <a:t>to keep them out of enemy </a:t>
            </a:r>
            <a:r>
              <a:rPr lang="en-US" dirty="0" smtClean="0"/>
              <a:t>hands </a:t>
            </a:r>
            <a:r>
              <a:rPr lang="en-US" sz="1700" b="1" dirty="0" smtClean="0">
                <a:solidFill>
                  <a:srgbClr val="800080"/>
                </a:solidFill>
              </a:rPr>
              <a:t>(scorched earth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By fall the Germans were not prepared for the fury of Russia’s </a:t>
            </a:r>
            <a:r>
              <a:rPr lang="en-US" b="1" u="sng" dirty="0">
                <a:solidFill>
                  <a:srgbClr val="800080"/>
                </a:solidFill>
              </a:rPr>
              <a:t>General </a:t>
            </a:r>
            <a:r>
              <a:rPr lang="en-US" b="1" u="sng" dirty="0" smtClean="0">
                <a:solidFill>
                  <a:srgbClr val="800080"/>
                </a:solidFill>
              </a:rPr>
              <a:t>Winter </a:t>
            </a:r>
            <a:r>
              <a:rPr lang="en-US" dirty="0" smtClean="0"/>
              <a:t>and </a:t>
            </a:r>
            <a:r>
              <a:rPr lang="en-US" dirty="0"/>
              <a:t>by Dec. thousands of German soldiers froze to death</a:t>
            </a:r>
          </a:p>
        </p:txBody>
      </p:sp>
    </p:spTree>
    <p:extLst>
      <p:ext uri="{BB962C8B-B14F-4D97-AF65-F5344CB8AC3E}">
        <p14:creationId xmlns:p14="http://schemas.microsoft.com/office/powerpoint/2010/main" val="2668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u="sng" dirty="0">
                <a:solidFill>
                  <a:srgbClr val="FF6600"/>
                </a:solidFill>
              </a:rPr>
              <a:t>Siege of Leningrad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5257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 Sept 1941 a 2 ½  year siege of </a:t>
            </a:r>
            <a:r>
              <a:rPr lang="en-US" b="1" u="sng" dirty="0" smtClean="0">
                <a:solidFill>
                  <a:srgbClr val="FF6600"/>
                </a:solidFill>
              </a:rPr>
              <a:t>Leningrad</a:t>
            </a:r>
            <a:r>
              <a:rPr lang="en-US" dirty="0" smtClean="0"/>
              <a:t> </a:t>
            </a:r>
            <a:r>
              <a:rPr lang="en-US" dirty="0"/>
              <a:t>began</a:t>
            </a:r>
          </a:p>
          <a:p>
            <a:pPr lvl="0"/>
            <a:r>
              <a:rPr lang="en-US" dirty="0"/>
              <a:t>Over a </a:t>
            </a:r>
            <a:r>
              <a:rPr lang="en-US" b="1" u="sng" dirty="0" smtClean="0">
                <a:solidFill>
                  <a:srgbClr val="FF6600"/>
                </a:solidFill>
              </a:rPr>
              <a:t>million </a:t>
            </a:r>
            <a:r>
              <a:rPr lang="en-US" dirty="0" smtClean="0"/>
              <a:t>Leningraders </a:t>
            </a:r>
            <a:r>
              <a:rPr lang="en-US" dirty="0"/>
              <a:t>died and the survivors suffered appalling hardships</a:t>
            </a:r>
          </a:p>
          <a:p>
            <a:r>
              <a:rPr lang="en-US" dirty="0"/>
              <a:t>Stalin urges Britain to open a second front but Britain cannot, they do start working together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419600" cy="4724400"/>
          </a:xfrm>
        </p:spPr>
      </p:pic>
    </p:spTree>
    <p:extLst>
      <p:ext uri="{BB962C8B-B14F-4D97-AF65-F5344CB8AC3E}">
        <p14:creationId xmlns:p14="http://schemas.microsoft.com/office/powerpoint/2010/main" val="696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85800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b="1" u="sng" dirty="0" smtClean="0">
                <a:solidFill>
                  <a:srgbClr val="6600FF"/>
                </a:solidFill>
              </a:rPr>
              <a:t>World war II in Europe</a:t>
            </a:r>
            <a:endParaRPr lang="en-US" b="1" u="sng" dirty="0">
              <a:solidFill>
                <a:srgbClr val="66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799"/>
          </a:xfrm>
        </p:spPr>
      </p:pic>
    </p:spTree>
    <p:extLst>
      <p:ext uri="{BB962C8B-B14F-4D97-AF65-F5344CB8AC3E}">
        <p14:creationId xmlns:p14="http://schemas.microsoft.com/office/powerpoint/2010/main" val="24909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u="sng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American</a:t>
            </a:r>
            <a:r>
              <a:rPr lang="en-US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Involvement </a:t>
            </a:r>
            <a:r>
              <a:rPr lang="en-US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Grows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57800" cy="4953000"/>
          </a:xfrm>
        </p:spPr>
        <p:txBody>
          <a:bodyPr/>
          <a:lstStyle/>
          <a:p>
            <a:pPr lvl="0"/>
            <a:r>
              <a:rPr lang="en-US" dirty="0"/>
              <a:t>While many in the US did want to remain out of the war many did sympathize with the Allies</a:t>
            </a:r>
          </a:p>
          <a:p>
            <a:r>
              <a:rPr lang="en-US" dirty="0"/>
              <a:t>Roosevelt found ways around the </a:t>
            </a:r>
            <a:r>
              <a:rPr lang="en-US" b="1" u="sng" dirty="0" smtClean="0">
                <a:solidFill>
                  <a:srgbClr val="FF0000"/>
                </a:solidFill>
              </a:rPr>
              <a:t>Neutrality Acts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acts providing aid like warships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00200"/>
            <a:ext cx="3810000" cy="3962400"/>
          </a:xfrm>
        </p:spPr>
      </p:pic>
    </p:spTree>
    <p:extLst>
      <p:ext uri="{BB962C8B-B14F-4D97-AF65-F5344CB8AC3E}">
        <p14:creationId xmlns:p14="http://schemas.microsoft.com/office/powerpoint/2010/main" val="2531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100" u="sng" dirty="0">
                <a:solidFill>
                  <a:srgbClr val="006600"/>
                </a:solidFill>
              </a:rPr>
              <a:t>The </a:t>
            </a:r>
            <a:r>
              <a:rPr lang="en-US" sz="3100" u="sng" dirty="0" smtClean="0">
                <a:solidFill>
                  <a:srgbClr val="006600"/>
                </a:solidFill>
              </a:rPr>
              <a:t>Arsenal of </a:t>
            </a:r>
            <a:r>
              <a:rPr lang="en-US" sz="3100" u="sng" dirty="0" err="1" smtClean="0">
                <a:solidFill>
                  <a:srgbClr val="006600"/>
                </a:solidFill>
              </a:rPr>
              <a:t>Democacy</a:t>
            </a:r>
            <a:r>
              <a:rPr lang="en-US" sz="3100" u="sng" dirty="0" smtClean="0">
                <a:solidFill>
                  <a:srgbClr val="FF6600"/>
                </a:solidFill>
              </a:rPr>
              <a:t>/Atlantic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In 1941 </a:t>
            </a:r>
            <a:r>
              <a:rPr lang="en-US" b="1" u="sng" dirty="0" smtClean="0">
                <a:solidFill>
                  <a:srgbClr val="006600"/>
                </a:solidFill>
              </a:rPr>
              <a:t>Roosevelt and Churchill  </a:t>
            </a:r>
            <a:r>
              <a:rPr lang="en-US" dirty="0"/>
              <a:t>meet on a warship in the Atlantic and issued the </a:t>
            </a:r>
            <a:r>
              <a:rPr lang="en-US" b="1" u="sng" dirty="0" smtClean="0">
                <a:solidFill>
                  <a:srgbClr val="006600"/>
                </a:solidFill>
              </a:rPr>
              <a:t>Atlantic Charter</a:t>
            </a:r>
            <a:endParaRPr lang="en-US" b="1" u="sng" dirty="0">
              <a:solidFill>
                <a:srgbClr val="006600"/>
              </a:solidFill>
            </a:endParaRPr>
          </a:p>
          <a:p>
            <a:pPr lvl="0"/>
            <a:r>
              <a:rPr lang="en-US" dirty="0"/>
              <a:t>This stated a set of </a:t>
            </a:r>
            <a:r>
              <a:rPr lang="en-US" b="1" u="sng" dirty="0" smtClean="0">
                <a:solidFill>
                  <a:srgbClr val="006600"/>
                </a:solidFill>
              </a:rPr>
              <a:t>War Goals </a:t>
            </a:r>
            <a:r>
              <a:rPr lang="en-US" dirty="0"/>
              <a:t>for the “final destruction of the Nazi tyranny” and for the </a:t>
            </a:r>
            <a:r>
              <a:rPr lang="en-US" b="1" u="sng" dirty="0" smtClean="0">
                <a:solidFill>
                  <a:srgbClr val="006600"/>
                </a:solidFill>
              </a:rPr>
              <a:t>Post War </a:t>
            </a:r>
            <a:r>
              <a:rPr lang="en-US" dirty="0"/>
              <a:t>world</a:t>
            </a:r>
          </a:p>
          <a:p>
            <a:pPr lvl="0"/>
            <a:r>
              <a:rPr lang="en-US" dirty="0"/>
              <a:t>They pledged to support the right of all people to choose the form of government under which they </a:t>
            </a:r>
            <a:r>
              <a:rPr lang="en-US" dirty="0" smtClean="0"/>
              <a:t>will </a:t>
            </a:r>
            <a:r>
              <a:rPr lang="en-US" dirty="0"/>
              <a:t>live and they called for a permanent system of </a:t>
            </a:r>
            <a:r>
              <a:rPr lang="en-US" b="1" u="sng" dirty="0" smtClean="0">
                <a:solidFill>
                  <a:srgbClr val="FF6600"/>
                </a:solidFill>
              </a:rPr>
              <a:t>general security</a:t>
            </a:r>
            <a:endParaRPr lang="en-US" b="1" u="sng" dirty="0">
              <a:solidFill>
                <a:srgbClr val="FF6600"/>
              </a:solidFill>
            </a:endParaRPr>
          </a:p>
          <a:p>
            <a:r>
              <a:rPr lang="en-US" dirty="0"/>
              <a:t>In 1941 Roosevelt persuades Congress to pass the </a:t>
            </a:r>
            <a:r>
              <a:rPr lang="en-US" b="1" u="sng" dirty="0" smtClean="0">
                <a:solidFill>
                  <a:srgbClr val="FF6600"/>
                </a:solidFill>
              </a:rPr>
              <a:t>Lend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FF6600"/>
                </a:solidFill>
              </a:rPr>
              <a:t>Lease Act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/>
              <a:t>to allow him to </a:t>
            </a:r>
            <a:r>
              <a:rPr lang="en-US" b="1" u="sng" dirty="0" smtClean="0">
                <a:solidFill>
                  <a:srgbClr val="FF6600"/>
                </a:solidFill>
              </a:rPr>
              <a:t>sell or lend </a:t>
            </a:r>
            <a:r>
              <a:rPr lang="en-US" dirty="0"/>
              <a:t>war materials to any country whose defense the president deems vital to the defense of the </a:t>
            </a:r>
            <a:r>
              <a:rPr lang="en-US" dirty="0" smtClean="0"/>
              <a:t>US</a:t>
            </a:r>
          </a:p>
          <a:p>
            <a:r>
              <a:rPr lang="en-US" dirty="0" smtClean="0"/>
              <a:t>Century Series over the </a:t>
            </a:r>
            <a:r>
              <a:rPr lang="en-US" dirty="0"/>
              <a:t>edge start at 830: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static1.squarespace.com/static/509296e8e4b08a6452e71191/t/51351ef0e4b055d8b6176c8e/1362435824326/Literacy+Groups.pdf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1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Japan </a:t>
            </a:r>
            <a:r>
              <a:rPr lang="en-US" u="sng" dirty="0" smtClean="0">
                <a:solidFill>
                  <a:srgbClr val="C00000"/>
                </a:solidFill>
              </a:rPr>
              <a:t>Attacks </a:t>
            </a:r>
            <a:r>
              <a:rPr lang="en-US" u="sng" dirty="0" smtClean="0"/>
              <a:t>/ </a:t>
            </a:r>
            <a:r>
              <a:rPr lang="en-US" u="sng" dirty="0" smtClean="0">
                <a:solidFill>
                  <a:srgbClr val="333399"/>
                </a:solidFill>
              </a:rPr>
              <a:t>Growing </a:t>
            </a:r>
            <a:r>
              <a:rPr lang="en-US" u="sng" dirty="0">
                <a:solidFill>
                  <a:srgbClr val="333399"/>
                </a:solidFill>
              </a:rPr>
              <a:t>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From the 1930’3 on Japan had been trying to occupy China and with the outbreak of the war they saw their chance to grab </a:t>
            </a:r>
            <a:r>
              <a:rPr lang="en-US" b="1" u="sng" dirty="0" smtClean="0">
                <a:solidFill>
                  <a:srgbClr val="C00000"/>
                </a:solidFill>
              </a:rPr>
              <a:t>European possessions </a:t>
            </a:r>
            <a:r>
              <a:rPr lang="en-US" dirty="0">
                <a:solidFill>
                  <a:srgbClr val="C00000"/>
                </a:solidFill>
              </a:rPr>
              <a:t>in Southeast Asia</a:t>
            </a:r>
          </a:p>
          <a:p>
            <a:r>
              <a:rPr lang="en-US" dirty="0">
                <a:solidFill>
                  <a:srgbClr val="C00000"/>
                </a:solidFill>
              </a:rPr>
              <a:t>Resources in this area such as </a:t>
            </a:r>
            <a:r>
              <a:rPr lang="en-US" b="1" u="sng" dirty="0" smtClean="0">
                <a:solidFill>
                  <a:srgbClr val="C00000"/>
                </a:solidFill>
              </a:rPr>
              <a:t>oil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rubber and </a:t>
            </a:r>
            <a:r>
              <a:rPr lang="en-US" b="1" u="sng" dirty="0" smtClean="0">
                <a:solidFill>
                  <a:srgbClr val="C00000"/>
                </a:solidFill>
              </a:rPr>
              <a:t>tin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would make fighting the </a:t>
            </a:r>
            <a:r>
              <a:rPr lang="en-US" b="1" u="sng" dirty="0" smtClean="0">
                <a:solidFill>
                  <a:srgbClr val="C00000"/>
                </a:solidFill>
              </a:rPr>
              <a:t>Chinese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valuable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333399"/>
                </a:solidFill>
              </a:rPr>
              <a:t>In the 1940’s after </a:t>
            </a:r>
            <a:r>
              <a:rPr lang="en-US" b="1" u="sng" dirty="0" smtClean="0">
                <a:solidFill>
                  <a:srgbClr val="333399"/>
                </a:solidFill>
              </a:rPr>
              <a:t>Japan </a:t>
            </a:r>
            <a:r>
              <a:rPr lang="en-US" dirty="0">
                <a:solidFill>
                  <a:srgbClr val="333399"/>
                </a:solidFill>
              </a:rPr>
              <a:t>advanced in to French Indochina and Dutch </a:t>
            </a:r>
            <a:r>
              <a:rPr lang="en-US" b="1" u="sng" dirty="0" smtClean="0">
                <a:solidFill>
                  <a:srgbClr val="333399"/>
                </a:solidFill>
              </a:rPr>
              <a:t>East Indies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>
                <a:solidFill>
                  <a:srgbClr val="333399"/>
                </a:solidFill>
              </a:rPr>
              <a:t>the US banned the sale to Japan of </a:t>
            </a:r>
            <a:r>
              <a:rPr lang="en-US" b="1" u="sng" dirty="0" smtClean="0">
                <a:solidFill>
                  <a:srgbClr val="333399"/>
                </a:solidFill>
              </a:rPr>
              <a:t>war materials </a:t>
            </a:r>
            <a:r>
              <a:rPr lang="en-US" dirty="0">
                <a:solidFill>
                  <a:srgbClr val="333399"/>
                </a:solidFill>
              </a:rPr>
              <a:t>such as </a:t>
            </a:r>
            <a:r>
              <a:rPr lang="en-US" b="1" u="sng" dirty="0" smtClean="0">
                <a:solidFill>
                  <a:srgbClr val="333399"/>
                </a:solidFill>
              </a:rPr>
              <a:t>iron, steel, and oil</a:t>
            </a:r>
            <a:r>
              <a:rPr lang="en-US" dirty="0" smtClean="0">
                <a:solidFill>
                  <a:srgbClr val="333399"/>
                </a:solidFill>
              </a:rPr>
              <a:t> greatly </a:t>
            </a:r>
            <a:r>
              <a:rPr lang="en-US" dirty="0">
                <a:solidFill>
                  <a:srgbClr val="333399"/>
                </a:solidFill>
              </a:rPr>
              <a:t>angering Japan</a:t>
            </a:r>
          </a:p>
          <a:p>
            <a:r>
              <a:rPr lang="en-US" dirty="0">
                <a:solidFill>
                  <a:srgbClr val="333399"/>
                </a:solidFill>
              </a:rPr>
              <a:t>Militarists such as </a:t>
            </a:r>
            <a:r>
              <a:rPr lang="en-US" b="1" u="sng" dirty="0">
                <a:solidFill>
                  <a:srgbClr val="333399"/>
                </a:solidFill>
              </a:rPr>
              <a:t>General </a:t>
            </a:r>
            <a:r>
              <a:rPr lang="en-US" b="1" u="sng" dirty="0" smtClean="0">
                <a:solidFill>
                  <a:srgbClr val="333399"/>
                </a:solidFill>
              </a:rPr>
              <a:t>Tojo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>
                <a:solidFill>
                  <a:srgbClr val="333399"/>
                </a:solidFill>
              </a:rPr>
              <a:t>felt that the US was interfering with their plans</a:t>
            </a:r>
          </a:p>
        </p:txBody>
      </p:sp>
    </p:spTree>
    <p:extLst>
      <p:ext uri="{BB962C8B-B14F-4D97-AF65-F5344CB8AC3E}">
        <p14:creationId xmlns:p14="http://schemas.microsoft.com/office/powerpoint/2010/main" val="21216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66"/>
                </a:solidFill>
              </a:rPr>
              <a:t>Attack </a:t>
            </a:r>
            <a:r>
              <a:rPr lang="en-US" b="1" u="sng" dirty="0" smtClean="0">
                <a:solidFill>
                  <a:srgbClr val="FF0066"/>
                </a:solidFill>
              </a:rPr>
              <a:t>on Pearl </a:t>
            </a:r>
            <a:r>
              <a:rPr lang="en-US" b="1" u="sng" dirty="0">
                <a:solidFill>
                  <a:srgbClr val="FF0066"/>
                </a:solidFill>
              </a:rPr>
              <a:t>Harbor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638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With talks at a stand still </a:t>
            </a:r>
            <a:r>
              <a:rPr lang="en-US" b="1" u="sng" dirty="0">
                <a:solidFill>
                  <a:srgbClr val="FF0066"/>
                </a:solidFill>
              </a:rPr>
              <a:t>Gen. </a:t>
            </a:r>
            <a:r>
              <a:rPr lang="en-US" b="1" u="sng" dirty="0" smtClean="0">
                <a:solidFill>
                  <a:srgbClr val="FF0066"/>
                </a:solidFill>
              </a:rPr>
              <a:t>Tojo </a:t>
            </a:r>
            <a:r>
              <a:rPr lang="en-US" dirty="0"/>
              <a:t>orders a surprise attack on the American fleet </a:t>
            </a:r>
            <a:r>
              <a:rPr lang="en-US" dirty="0" smtClean="0"/>
              <a:t>at Pearl Harbor </a:t>
            </a:r>
            <a:r>
              <a:rPr lang="en-US" dirty="0"/>
              <a:t>Hawaii</a:t>
            </a:r>
          </a:p>
          <a:p>
            <a:pPr lvl="0"/>
            <a:r>
              <a:rPr lang="en-US" dirty="0"/>
              <a:t>On </a:t>
            </a:r>
            <a:r>
              <a:rPr lang="en-US" b="1" u="sng" dirty="0" smtClean="0">
                <a:solidFill>
                  <a:srgbClr val="FF0066"/>
                </a:solidFill>
              </a:rPr>
              <a:t>Dec. 7</a:t>
            </a:r>
            <a:r>
              <a:rPr lang="en-US" b="1" u="sng" baseline="30000" dirty="0" smtClean="0">
                <a:solidFill>
                  <a:srgbClr val="FF0066"/>
                </a:solidFill>
              </a:rPr>
              <a:t>th</a:t>
            </a:r>
            <a:r>
              <a:rPr lang="en-US" b="1" u="sng" dirty="0" smtClean="0">
                <a:solidFill>
                  <a:srgbClr val="FF0066"/>
                </a:solidFill>
              </a:rPr>
              <a:t> 1941 </a:t>
            </a:r>
            <a:r>
              <a:rPr lang="en-US" dirty="0"/>
              <a:t>the Japanese airplanes damaged or destroyed </a:t>
            </a:r>
            <a:r>
              <a:rPr lang="en-US" b="1" u="sng" dirty="0" smtClean="0">
                <a:solidFill>
                  <a:srgbClr val="FF0066"/>
                </a:solidFill>
              </a:rPr>
              <a:t>19</a:t>
            </a:r>
            <a:r>
              <a:rPr lang="en-US" dirty="0" smtClean="0"/>
              <a:t> </a:t>
            </a:r>
            <a:r>
              <a:rPr lang="en-US" dirty="0"/>
              <a:t>ships and destroyed American planes on the ground and killed more than </a:t>
            </a:r>
            <a:r>
              <a:rPr lang="en-US" b="1" u="sng" dirty="0" smtClean="0">
                <a:solidFill>
                  <a:srgbClr val="FF0066"/>
                </a:solidFill>
              </a:rPr>
              <a:t>2400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>
                <a:solidFill>
                  <a:srgbClr val="FF0066"/>
                </a:solidFill>
              </a:rPr>
              <a:t>people</a:t>
            </a:r>
          </a:p>
          <a:p>
            <a:pPr lvl="0"/>
            <a:r>
              <a:rPr lang="en-US" dirty="0"/>
              <a:t>The next day Pres. Roosevelt told the nation that </a:t>
            </a:r>
            <a:r>
              <a:rPr lang="en-US" dirty="0">
                <a:solidFill>
                  <a:srgbClr val="FF0066"/>
                </a:solidFill>
              </a:rPr>
              <a:t>Dec. 7</a:t>
            </a:r>
            <a:r>
              <a:rPr lang="en-US" baseline="30000" dirty="0">
                <a:solidFill>
                  <a:srgbClr val="FF0066"/>
                </a:solidFill>
              </a:rPr>
              <a:t>th</a:t>
            </a:r>
            <a:r>
              <a:rPr lang="en-US" dirty="0">
                <a:solidFill>
                  <a:srgbClr val="FF0066"/>
                </a:solidFill>
              </a:rPr>
              <a:t> was </a:t>
            </a:r>
            <a:r>
              <a:rPr lang="en-US" dirty="0" smtClean="0">
                <a:solidFill>
                  <a:srgbClr val="FF0066"/>
                </a:solidFill>
              </a:rPr>
              <a:t>“a </a:t>
            </a:r>
            <a:r>
              <a:rPr lang="en-US" dirty="0">
                <a:solidFill>
                  <a:srgbClr val="FF0066"/>
                </a:solidFill>
              </a:rPr>
              <a:t>date which would live in </a:t>
            </a:r>
            <a:r>
              <a:rPr lang="en-US" dirty="0" smtClean="0">
                <a:solidFill>
                  <a:srgbClr val="FF0066"/>
                </a:solidFill>
              </a:rPr>
              <a:t>infamy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He then asked Congress to declare war on </a:t>
            </a:r>
            <a:r>
              <a:rPr lang="en-US" b="1" u="sng" dirty="0" smtClean="0">
                <a:solidFill>
                  <a:srgbClr val="FF0066"/>
                </a:solidFill>
              </a:rPr>
              <a:t>Japan</a:t>
            </a:r>
            <a:r>
              <a:rPr lang="en-US" b="1" u="sng" dirty="0" smtClean="0"/>
              <a:t> </a:t>
            </a:r>
            <a:r>
              <a:rPr lang="en-US" dirty="0"/>
              <a:t>and on Dec. 11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b="1" u="sng" dirty="0">
                <a:solidFill>
                  <a:srgbClr val="FF0066"/>
                </a:solidFill>
              </a:rPr>
              <a:t>Germany, </a:t>
            </a:r>
            <a:r>
              <a:rPr lang="en-US" b="1" u="sng" dirty="0" smtClean="0">
                <a:solidFill>
                  <a:srgbClr val="FF0066"/>
                </a:solidFill>
              </a:rPr>
              <a:t>Japan and Italy  </a:t>
            </a:r>
            <a:r>
              <a:rPr lang="en-US" dirty="0"/>
              <a:t>declared war on the </a:t>
            </a:r>
            <a:r>
              <a:rPr lang="en-US" dirty="0" smtClean="0"/>
              <a:t>US</a:t>
            </a:r>
          </a:p>
          <a:p>
            <a:r>
              <a:rPr lang="en-US" dirty="0">
                <a:solidFill>
                  <a:srgbClr val="FF0066"/>
                </a:solidFill>
              </a:rPr>
              <a:t>"I fear all we have done is to awaken </a:t>
            </a:r>
            <a:r>
              <a:rPr lang="en-US" dirty="0" smtClean="0">
                <a:solidFill>
                  <a:srgbClr val="FF0066"/>
                </a:solidFill>
              </a:rPr>
              <a:t>a </a:t>
            </a:r>
            <a:r>
              <a:rPr lang="en-US" dirty="0">
                <a:solidFill>
                  <a:srgbClr val="FF0066"/>
                </a:solidFill>
              </a:rPr>
              <a:t>sleeping giant and fill him with a terrible resolve." </a:t>
            </a:r>
            <a:r>
              <a:rPr lang="en-US" dirty="0"/>
              <a:t>Admiral </a:t>
            </a:r>
            <a:r>
              <a:rPr lang="en-US" dirty="0" smtClean="0"/>
              <a:t>Yamamoto</a:t>
            </a:r>
          </a:p>
          <a:p>
            <a:r>
              <a:rPr lang="en-US" dirty="0"/>
              <a:t>History Channel 2 min: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www.history.com/topics/world-war-ii/pearl-harbor/videos/attack-pearl-harbor?m=528e394da93ae&amp;s=undefined&amp;f=1&amp;free=false</a:t>
            </a:r>
            <a:endParaRPr lang="en-US" dirty="0" smtClean="0"/>
          </a:p>
          <a:p>
            <a:r>
              <a:rPr lang="en-US" dirty="0"/>
              <a:t>USS Arizona: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www.history.com/topics/world-war-ii/pearl-harbor/videos/uss-arizona-under-attack-at-pearl-harbor?m=528e394da93ae&amp;s=undefined&amp;f=1&amp;free=false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Attack on Pearl Harbor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495800" cy="5257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495800" cy="5181600"/>
          </a:xfrm>
        </p:spPr>
      </p:pic>
    </p:spTree>
    <p:extLst>
      <p:ext uri="{BB962C8B-B14F-4D97-AF65-F5344CB8AC3E}">
        <p14:creationId xmlns:p14="http://schemas.microsoft.com/office/powerpoint/2010/main" val="20989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6600FF"/>
                </a:solidFill>
              </a:rPr>
              <a:t> </a:t>
            </a:r>
            <a:r>
              <a:rPr lang="en-US" i="1" u="sng" dirty="0" smtClean="0">
                <a:solidFill>
                  <a:srgbClr val="6600FF"/>
                </a:solidFill>
              </a:rPr>
              <a:t>Japan </a:t>
            </a:r>
            <a:r>
              <a:rPr lang="en-US" i="1" u="sng" dirty="0">
                <a:solidFill>
                  <a:srgbClr val="6600FF"/>
                </a:solidFill>
              </a:rPr>
              <a:t>on the 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410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Japan’s military leaders wanted an empire equal to those of western powers so in pursuit of this Japan seized </a:t>
            </a:r>
            <a:r>
              <a:rPr lang="en-US" b="1" u="sng" dirty="0" smtClean="0">
                <a:solidFill>
                  <a:srgbClr val="6600FF"/>
                </a:solidFill>
              </a:rPr>
              <a:t>Manchuria</a:t>
            </a:r>
            <a:r>
              <a:rPr lang="en-US" b="1" u="sng" dirty="0" smtClean="0"/>
              <a:t> </a:t>
            </a:r>
            <a:r>
              <a:rPr lang="en-US" dirty="0"/>
              <a:t>in 1931</a:t>
            </a:r>
          </a:p>
          <a:p>
            <a:pPr lvl="0"/>
            <a:r>
              <a:rPr lang="en-US" dirty="0"/>
              <a:t>The </a:t>
            </a:r>
            <a:r>
              <a:rPr lang="en-US" b="1" u="sng" dirty="0" smtClean="0">
                <a:solidFill>
                  <a:srgbClr val="6600FF"/>
                </a:solidFill>
              </a:rPr>
              <a:t>League of Nations </a:t>
            </a:r>
            <a:r>
              <a:rPr lang="en-US" dirty="0"/>
              <a:t>condemned the aggression so </a:t>
            </a:r>
            <a:r>
              <a:rPr lang="en-US" dirty="0" smtClean="0"/>
              <a:t>Japan </a:t>
            </a:r>
            <a:r>
              <a:rPr lang="en-US" b="1" u="sng" dirty="0" smtClean="0">
                <a:solidFill>
                  <a:srgbClr val="6600FF"/>
                </a:solidFill>
              </a:rPr>
              <a:t>withdrew</a:t>
            </a:r>
            <a:r>
              <a:rPr lang="en-US" dirty="0" smtClean="0"/>
              <a:t> </a:t>
            </a:r>
            <a:r>
              <a:rPr lang="en-US" dirty="0"/>
              <a:t>from the League of Nations</a:t>
            </a:r>
          </a:p>
          <a:p>
            <a:r>
              <a:rPr lang="en-US" dirty="0"/>
              <a:t>The easy success strengthened militarists so they overran much of eastern </a:t>
            </a:r>
            <a:r>
              <a:rPr lang="en-US" b="1" u="sng" dirty="0" smtClean="0">
                <a:solidFill>
                  <a:srgbClr val="6600FF"/>
                </a:solidFill>
              </a:rPr>
              <a:t>China</a:t>
            </a:r>
            <a:r>
              <a:rPr lang="en-US" dirty="0" smtClean="0"/>
              <a:t> </a:t>
            </a:r>
            <a:r>
              <a:rPr lang="en-US" dirty="0"/>
              <a:t>which again was protested but had no effect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800"/>
            <a:ext cx="4724400" cy="5257799"/>
          </a:xfrm>
        </p:spPr>
      </p:pic>
    </p:spTree>
    <p:extLst>
      <p:ext uri="{BB962C8B-B14F-4D97-AF65-F5344CB8AC3E}">
        <p14:creationId xmlns:p14="http://schemas.microsoft.com/office/powerpoint/2010/main" val="16044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                        </a:t>
            </a:r>
            <a:r>
              <a:rPr lang="en-US" b="1" u="sng" dirty="0" smtClean="0">
                <a:solidFill>
                  <a:srgbClr val="00B050"/>
                </a:solidFill>
              </a:rPr>
              <a:t> Pearl Harbor</a:t>
            </a:r>
            <a:endParaRPr lang="en-US" b="1" u="sng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495800" cy="4495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495800" cy="4572000"/>
          </a:xfrm>
        </p:spPr>
      </p:pic>
    </p:spTree>
    <p:extLst>
      <p:ext uri="{BB962C8B-B14F-4D97-AF65-F5344CB8AC3E}">
        <p14:creationId xmlns:p14="http://schemas.microsoft.com/office/powerpoint/2010/main" val="33735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u="sng" dirty="0">
                <a:solidFill>
                  <a:srgbClr val="FF0066"/>
                </a:solidFill>
              </a:rPr>
              <a:t>Japanese Victories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 the months after Pearl Harbor the Japanese were successful in capturing the </a:t>
            </a:r>
            <a:r>
              <a:rPr lang="en-US" b="1" u="sng" dirty="0" smtClean="0">
                <a:solidFill>
                  <a:srgbClr val="FF0066"/>
                </a:solidFill>
              </a:rPr>
              <a:t>Philippines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/>
              <a:t>and other American islands across the Pacific</a:t>
            </a:r>
          </a:p>
          <a:p>
            <a:pPr lvl="0"/>
            <a:r>
              <a:rPr lang="en-US" dirty="0"/>
              <a:t>They overran the British colonies of Hong Kong, Burma and Malay as well as French </a:t>
            </a:r>
            <a:r>
              <a:rPr lang="en-US" b="1" u="sng" dirty="0" smtClean="0">
                <a:solidFill>
                  <a:srgbClr val="FF0066"/>
                </a:solidFill>
              </a:rPr>
              <a:t>Indochina</a:t>
            </a:r>
            <a:endParaRPr lang="en-US" b="1" u="sng" dirty="0">
              <a:solidFill>
                <a:srgbClr val="FF0066"/>
              </a:solidFill>
            </a:endParaRPr>
          </a:p>
          <a:p>
            <a:pPr lvl="0"/>
            <a:r>
              <a:rPr lang="en-US" dirty="0"/>
              <a:t>By 1942 Japan’s empire reached from Southeast </a:t>
            </a:r>
            <a:r>
              <a:rPr lang="en-US" b="1" u="sng" dirty="0" smtClean="0">
                <a:solidFill>
                  <a:srgbClr val="FF0066"/>
                </a:solidFill>
              </a:rPr>
              <a:t>Asia</a:t>
            </a:r>
            <a:r>
              <a:rPr lang="en-US" dirty="0" smtClean="0"/>
              <a:t> </a:t>
            </a:r>
            <a:r>
              <a:rPr lang="en-US" dirty="0"/>
              <a:t>to the western Pacific Ocean</a:t>
            </a:r>
          </a:p>
          <a:p>
            <a:r>
              <a:rPr lang="en-US" dirty="0"/>
              <a:t>Axis powers were at their height</a:t>
            </a:r>
          </a:p>
        </p:txBody>
      </p:sp>
    </p:spTree>
    <p:extLst>
      <p:ext uri="{BB962C8B-B14F-4D97-AF65-F5344CB8AC3E}">
        <p14:creationId xmlns:p14="http://schemas.microsoft.com/office/powerpoint/2010/main" val="40027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GLOBAL CONFLICT: ALLIED SUCCESSES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World War II was fought on a larger scale and in more places than any other conflict in history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It was also more costly in lives of both soldiers and civilians</a:t>
            </a:r>
          </a:p>
          <a:p>
            <a:r>
              <a:rPr lang="en-US" dirty="0">
                <a:solidFill>
                  <a:srgbClr val="C00000"/>
                </a:solidFill>
              </a:rPr>
              <a:t>From 1939 to mid 1942 the Axis had a string of successes however, slowly the tide began to </a:t>
            </a:r>
            <a:r>
              <a:rPr lang="en-US" dirty="0" smtClean="0">
                <a:solidFill>
                  <a:srgbClr val="C00000"/>
                </a:solidFill>
              </a:rPr>
              <a:t>turn</a:t>
            </a:r>
          </a:p>
          <a:p>
            <a:r>
              <a:rPr lang="en-US" dirty="0">
                <a:solidFill>
                  <a:srgbClr val="C00000"/>
                </a:solidFill>
              </a:rPr>
              <a:t>Both German and Japan were seeking to conquer more territory and to build a </a:t>
            </a:r>
            <a:r>
              <a:rPr lang="en-US" dirty="0" smtClean="0">
                <a:solidFill>
                  <a:srgbClr val="C00000"/>
                </a:solidFill>
              </a:rPr>
              <a:t>“New </a:t>
            </a:r>
            <a:r>
              <a:rPr lang="en-US" dirty="0">
                <a:solidFill>
                  <a:srgbClr val="C00000"/>
                </a:solidFill>
              </a:rPr>
              <a:t>Order</a:t>
            </a:r>
          </a:p>
        </p:txBody>
      </p:sp>
    </p:spTree>
    <p:extLst>
      <p:ext uri="{BB962C8B-B14F-4D97-AF65-F5344CB8AC3E}">
        <p14:creationId xmlns:p14="http://schemas.microsoft.com/office/powerpoint/2010/main" val="30180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                        </a:t>
            </a:r>
            <a:r>
              <a:rPr lang="en-US" b="1" u="sng" dirty="0" smtClean="0">
                <a:solidFill>
                  <a:srgbClr val="C00000"/>
                </a:solidFill>
              </a:rPr>
              <a:t>Nazi </a:t>
            </a:r>
            <a:r>
              <a:rPr lang="en-US" b="1" u="sng" dirty="0">
                <a:solidFill>
                  <a:srgbClr val="C00000"/>
                </a:solidFill>
              </a:rPr>
              <a:t>Europe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Hitler’s new order grew out of the racial obsessions that Europe be populated  by Aryans or related races so the Slavs should be shoved aside to make room for </a:t>
            </a:r>
            <a:r>
              <a:rPr lang="en-US" b="1" u="sng" dirty="0" smtClean="0"/>
              <a:t>Aryans</a:t>
            </a:r>
            <a:r>
              <a:rPr lang="en-US" dirty="0" smtClean="0"/>
              <a:t> </a:t>
            </a:r>
            <a:r>
              <a:rPr lang="en-US" dirty="0"/>
              <a:t>or the Germans who Hitler considered the ideal race</a:t>
            </a:r>
          </a:p>
          <a:p>
            <a:pPr lvl="0"/>
            <a:r>
              <a:rPr lang="en-US" dirty="0"/>
              <a:t>The Nazis saw occupied lands as economic </a:t>
            </a:r>
            <a:r>
              <a:rPr lang="en-US" b="1" u="sng" dirty="0" smtClean="0"/>
              <a:t>resources</a:t>
            </a:r>
            <a:r>
              <a:rPr lang="en-US" dirty="0" smtClean="0"/>
              <a:t> </a:t>
            </a:r>
            <a:r>
              <a:rPr lang="en-US" dirty="0"/>
              <a:t>to be plundered and looted</a:t>
            </a:r>
          </a:p>
          <a:p>
            <a:pPr lvl="0"/>
            <a:r>
              <a:rPr lang="en-US" dirty="0"/>
              <a:t>They stropped conquered nations of the works of art, </a:t>
            </a:r>
            <a:r>
              <a:rPr lang="en-US" b="1" u="sng" dirty="0" smtClean="0"/>
              <a:t>factories</a:t>
            </a:r>
            <a:r>
              <a:rPr lang="en-US" dirty="0" smtClean="0"/>
              <a:t>, </a:t>
            </a:r>
            <a:r>
              <a:rPr lang="en-US" dirty="0"/>
              <a:t>and other resources</a:t>
            </a:r>
          </a:p>
          <a:p>
            <a:r>
              <a:rPr lang="en-US" dirty="0"/>
              <a:t>Nazis enslaved, tortured and killed </a:t>
            </a:r>
            <a:r>
              <a:rPr lang="en-US" dirty="0" smtClean="0"/>
              <a:t>prisoners</a:t>
            </a:r>
          </a:p>
          <a:p>
            <a:r>
              <a:rPr lang="en-US" sz="1900" dirty="0" smtClean="0"/>
              <a:t>Century Series Civilians at war Part </a:t>
            </a:r>
            <a:r>
              <a:rPr lang="en-US" sz="1900" dirty="0"/>
              <a:t>2 Holocaust: </a:t>
            </a:r>
            <a:r>
              <a:rPr lang="en-US" sz="1900" dirty="0">
                <a:hlinkClick r:id="rId2"/>
              </a:rPr>
              <a:t>https://</a:t>
            </a:r>
            <a:r>
              <a:rPr lang="en-US" sz="1900" dirty="0" smtClean="0">
                <a:hlinkClick r:id="rId2"/>
              </a:rPr>
              <a:t>www.youtube.com/watch?v=00q5jVLm5R8&amp;index=17&amp;list=PLC8D9DC28C3EC5223</a:t>
            </a:r>
            <a:r>
              <a:rPr lang="en-US" sz="1900" dirty="0" smtClean="0"/>
              <a:t>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68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Nazi Genocide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6019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At first Hitler forced Jews in Poland and other countries to live in </a:t>
            </a:r>
            <a:r>
              <a:rPr lang="en-US" b="1" u="sng" dirty="0" smtClean="0">
                <a:solidFill>
                  <a:srgbClr val="C00000"/>
                </a:solidFill>
              </a:rPr>
              <a:t>Ghettos</a:t>
            </a:r>
            <a:r>
              <a:rPr lang="en-US" dirty="0" smtClean="0">
                <a:solidFill>
                  <a:srgbClr val="C00000"/>
                </a:solidFill>
              </a:rPr>
              <a:t>  and </a:t>
            </a:r>
            <a:r>
              <a:rPr lang="en-US" b="1" u="sng" dirty="0" smtClean="0">
                <a:solidFill>
                  <a:srgbClr val="C00000"/>
                </a:solidFill>
              </a:rPr>
              <a:t>concentration camps</a:t>
            </a:r>
            <a:endParaRPr lang="en-US" b="1" u="sng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By 1941 he devised plans for his </a:t>
            </a:r>
            <a:r>
              <a:rPr lang="en-US" b="1" u="sng" dirty="0" smtClean="0">
                <a:solidFill>
                  <a:srgbClr val="C00000"/>
                </a:solidFill>
              </a:rPr>
              <a:t>Final Solution </a:t>
            </a:r>
            <a:r>
              <a:rPr lang="en-US" dirty="0"/>
              <a:t>or the Jewish problem and that was </a:t>
            </a:r>
            <a:r>
              <a:rPr lang="en-US" b="1" u="sng" dirty="0" smtClean="0">
                <a:solidFill>
                  <a:srgbClr val="C00000"/>
                </a:solidFill>
              </a:rPr>
              <a:t>Genocide</a:t>
            </a:r>
            <a:r>
              <a:rPr lang="en-US" dirty="0" smtClean="0"/>
              <a:t> </a:t>
            </a:r>
            <a:r>
              <a:rPr lang="en-US" dirty="0"/>
              <a:t>or the deliberate murder of an entire religious or ethnic groups</a:t>
            </a:r>
          </a:p>
          <a:p>
            <a:pPr lvl="0"/>
            <a:r>
              <a:rPr lang="en-US" dirty="0"/>
              <a:t>He accomplished this by building special </a:t>
            </a:r>
            <a:r>
              <a:rPr lang="en-US" b="1" u="sng" dirty="0" smtClean="0">
                <a:solidFill>
                  <a:srgbClr val="C00000"/>
                </a:solidFill>
              </a:rPr>
              <a:t>Death Camps  </a:t>
            </a:r>
            <a:r>
              <a:rPr lang="en-US" dirty="0"/>
              <a:t>in Poland </a:t>
            </a:r>
            <a:r>
              <a:rPr lang="en-US" dirty="0" smtClean="0"/>
              <a:t>like </a:t>
            </a:r>
            <a:r>
              <a:rPr lang="en-US" b="1" u="sng" dirty="0" smtClean="0">
                <a:solidFill>
                  <a:srgbClr val="C00000"/>
                </a:solidFill>
              </a:rPr>
              <a:t>Auschwitz</a:t>
            </a:r>
            <a:r>
              <a:rPr lang="en-US" dirty="0" smtClean="0"/>
              <a:t>, </a:t>
            </a:r>
            <a:r>
              <a:rPr lang="en-US" dirty="0"/>
              <a:t>Sobibor and </a:t>
            </a:r>
            <a:r>
              <a:rPr lang="en-US" b="1" u="sng" dirty="0" smtClean="0">
                <a:solidFill>
                  <a:srgbClr val="C00000"/>
                </a:solidFill>
              </a:rPr>
              <a:t>Treblinka</a:t>
            </a:r>
            <a:r>
              <a:rPr lang="en-US" dirty="0" smtClean="0"/>
              <a:t>  </a:t>
            </a:r>
            <a:r>
              <a:rPr lang="en-US" dirty="0"/>
              <a:t>which killed millions of who Hitler deemed racially inferior like the Slavs, Gypsies, mentally ill and particularly the Jews</a:t>
            </a:r>
          </a:p>
          <a:p>
            <a:pPr lvl="0"/>
            <a:r>
              <a:rPr lang="en-US" dirty="0"/>
              <a:t>Many were herded into “shower rooms” and gassed, used for medical experiments, shot, tortured </a:t>
            </a:r>
            <a:r>
              <a:rPr lang="en-US" dirty="0" smtClean="0"/>
              <a:t>etc.</a:t>
            </a:r>
            <a:endParaRPr lang="en-US" dirty="0"/>
          </a:p>
          <a:p>
            <a:pPr lvl="0"/>
            <a:r>
              <a:rPr lang="en-US" dirty="0"/>
              <a:t>There were people and governments who did try to protect the Jews but there were also many who were </a:t>
            </a:r>
            <a:r>
              <a:rPr lang="en-US" b="1" u="sng" dirty="0" smtClean="0">
                <a:solidFill>
                  <a:srgbClr val="C00000"/>
                </a:solidFill>
              </a:rPr>
              <a:t>collaborators</a:t>
            </a:r>
            <a:r>
              <a:rPr lang="en-US" dirty="0" smtClean="0"/>
              <a:t> </a:t>
            </a:r>
            <a:r>
              <a:rPr lang="en-US" dirty="0"/>
              <a:t>or people who helped the enemy in hunting down the Jews including the Vichy Government in  </a:t>
            </a:r>
            <a:r>
              <a:rPr lang="en-US" b="1" u="sng" dirty="0" smtClean="0">
                <a:solidFill>
                  <a:srgbClr val="C00000"/>
                </a:solidFill>
              </a:rPr>
              <a:t>France</a:t>
            </a:r>
          </a:p>
          <a:p>
            <a:r>
              <a:rPr lang="en-US" dirty="0" smtClean="0"/>
              <a:t>About </a:t>
            </a:r>
            <a:r>
              <a:rPr lang="en-US" b="1" u="sng" dirty="0" smtClean="0">
                <a:solidFill>
                  <a:srgbClr val="C00000"/>
                </a:solidFill>
              </a:rPr>
              <a:t>12</a:t>
            </a:r>
            <a:r>
              <a:rPr lang="en-US" dirty="0" smtClean="0"/>
              <a:t> million people were murdered with about half being Jewish (killed for their religious and ethnic heritage) and the other half being other “undesirable” peoples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2954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Genocide </a:t>
            </a:r>
            <a:r>
              <a:rPr lang="en-US" sz="2200" dirty="0">
                <a:solidFill>
                  <a:srgbClr val="C00000"/>
                </a:solidFill>
              </a:rPr>
              <a:t>is the deliberate killing of an entire people. The Nazis’ “Final Solution” was aimed </a:t>
            </a:r>
            <a:r>
              <a:rPr lang="en-US" sz="2200" dirty="0" smtClean="0">
                <a:solidFill>
                  <a:srgbClr val="C00000"/>
                </a:solidFill>
              </a:rPr>
              <a:t>at  </a:t>
            </a:r>
            <a:r>
              <a:rPr lang="en-US" sz="2200" dirty="0">
                <a:solidFill>
                  <a:srgbClr val="C00000"/>
                </a:solidFill>
              </a:rPr>
              <a:t>eliminating Jews and other </a:t>
            </a:r>
            <a:r>
              <a:rPr lang="en-US" sz="2200" dirty="0" smtClean="0">
                <a:solidFill>
                  <a:srgbClr val="C00000"/>
                </a:solidFill>
              </a:rPr>
              <a:t>enemies  </a:t>
            </a:r>
            <a:r>
              <a:rPr lang="en-US" sz="2200" dirty="0">
                <a:solidFill>
                  <a:srgbClr val="C00000"/>
                </a:solidFill>
              </a:rPr>
              <a:t>of the </a:t>
            </a:r>
            <a:r>
              <a:rPr lang="en-US" sz="2200" dirty="0" smtClean="0">
                <a:solidFill>
                  <a:srgbClr val="C00000"/>
                </a:solidFill>
              </a:rPr>
              <a:t>state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6388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Groups </a:t>
            </a:r>
            <a:r>
              <a:rPr lang="en-US" b="1" u="sng" dirty="0">
                <a:solidFill>
                  <a:srgbClr val="C00000"/>
                </a:solidFill>
              </a:rPr>
              <a:t>that the Nazis targeted for slavery or death</a:t>
            </a:r>
            <a:r>
              <a:rPr lang="en-US" dirty="0"/>
              <a:t>:</a:t>
            </a:r>
          </a:p>
          <a:p>
            <a:pPr marL="0" lvl="0" indent="0">
              <a:buNone/>
            </a:pPr>
            <a:r>
              <a:rPr lang="en-US" dirty="0" smtClean="0"/>
              <a:t>1. All </a:t>
            </a:r>
            <a:r>
              <a:rPr lang="en-US" dirty="0"/>
              <a:t>non-Aryans        </a:t>
            </a:r>
            <a:r>
              <a:rPr lang="en-US" dirty="0" smtClean="0"/>
              <a:t>          </a:t>
            </a:r>
            <a:r>
              <a:rPr lang="en-US" dirty="0"/>
              <a:t>	</a:t>
            </a:r>
            <a:r>
              <a:rPr lang="en-US" dirty="0" smtClean="0"/>
              <a:t>      9</a:t>
            </a:r>
            <a:r>
              <a:rPr lang="en-US" dirty="0"/>
              <a:t>. Mentally challenged</a:t>
            </a:r>
          </a:p>
          <a:p>
            <a:pPr marL="0" lvl="0" indent="0">
              <a:buNone/>
            </a:pPr>
            <a:r>
              <a:rPr lang="en-US" dirty="0" smtClean="0"/>
              <a:t>2. Jews</a:t>
            </a:r>
            <a:r>
              <a:rPr lang="en-US" dirty="0"/>
              <a:t>			      </a:t>
            </a:r>
            <a:r>
              <a:rPr lang="en-US" dirty="0" smtClean="0"/>
              <a:t>         10. Insane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3. Communalists                        </a:t>
            </a:r>
            <a:r>
              <a:rPr lang="en-US" dirty="0"/>
              <a:t>11. Disabled</a:t>
            </a:r>
          </a:p>
          <a:p>
            <a:pPr marL="0" lvl="0" indent="0">
              <a:buNone/>
            </a:pPr>
            <a:r>
              <a:rPr lang="en-US" dirty="0" smtClean="0"/>
              <a:t>4.  </a:t>
            </a:r>
            <a:r>
              <a:rPr lang="en-US" dirty="0"/>
              <a:t>Socialists  </a:t>
            </a:r>
            <a:r>
              <a:rPr lang="en-US" dirty="0" smtClean="0"/>
              <a:t>                             </a:t>
            </a:r>
            <a:r>
              <a:rPr lang="en-US" dirty="0"/>
              <a:t>12. Incurably ill</a:t>
            </a:r>
          </a:p>
          <a:p>
            <a:pPr marL="0" lvl="0" indent="0">
              <a:buNone/>
            </a:pPr>
            <a:r>
              <a:rPr lang="en-US" dirty="0" smtClean="0"/>
              <a:t>5 Gypsies                                   </a:t>
            </a:r>
            <a:r>
              <a:rPr lang="en-US" dirty="0"/>
              <a:t>13. </a:t>
            </a:r>
            <a:r>
              <a:rPr lang="en-US" dirty="0" smtClean="0"/>
              <a:t>Homosexuals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6. Liberals                                  </a:t>
            </a:r>
            <a:r>
              <a:rPr lang="en-US" dirty="0"/>
              <a:t>14. Ukrainians</a:t>
            </a:r>
          </a:p>
          <a:p>
            <a:pPr marL="0" lvl="0" indent="0">
              <a:buNone/>
            </a:pPr>
            <a:r>
              <a:rPr lang="en-US" dirty="0" smtClean="0"/>
              <a:t>7. Freemasons                           15</a:t>
            </a:r>
            <a:r>
              <a:rPr lang="en-US" dirty="0"/>
              <a:t>. Russians</a:t>
            </a:r>
          </a:p>
          <a:p>
            <a:pPr marL="0" lvl="0" indent="0">
              <a:buNone/>
            </a:pPr>
            <a:r>
              <a:rPr lang="en-US" dirty="0" smtClean="0"/>
              <a:t>8. Jehovah’s </a:t>
            </a:r>
            <a:r>
              <a:rPr lang="en-US" dirty="0"/>
              <a:t>Witnesses     </a:t>
            </a:r>
            <a:r>
              <a:rPr lang="en-US" dirty="0" smtClean="0"/>
              <a:t>       16</a:t>
            </a:r>
            <a:r>
              <a:rPr lang="en-US" dirty="0"/>
              <a:t>. Poles</a:t>
            </a:r>
          </a:p>
        </p:txBody>
      </p:sp>
    </p:spTree>
    <p:extLst>
      <p:ext uri="{BB962C8B-B14F-4D97-AF65-F5344CB8AC3E}">
        <p14:creationId xmlns:p14="http://schemas.microsoft.com/office/powerpoint/2010/main" val="15685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838200"/>
          </a:xfrm>
        </p:spPr>
        <p:txBody>
          <a:bodyPr/>
          <a:lstStyle/>
          <a:p>
            <a:r>
              <a:rPr lang="en-US" dirty="0" smtClean="0"/>
              <a:t>                       The Holocaust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495800" cy="4648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495800" cy="4495800"/>
          </a:xfrm>
        </p:spPr>
      </p:pic>
    </p:spTree>
    <p:extLst>
      <p:ext uri="{BB962C8B-B14F-4D97-AF65-F5344CB8AC3E}">
        <p14:creationId xmlns:p14="http://schemas.microsoft.com/office/powerpoint/2010/main" val="29054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66800"/>
          </a:xfrm>
        </p:spPr>
        <p:txBody>
          <a:bodyPr/>
          <a:lstStyle/>
          <a:p>
            <a:r>
              <a:rPr lang="en-US" dirty="0" smtClean="0"/>
              <a:t>                        The Holocaust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572000" cy="4191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343400" cy="4191000"/>
          </a:xfrm>
        </p:spPr>
      </p:pic>
    </p:spTree>
    <p:extLst>
      <p:ext uri="{BB962C8B-B14F-4D97-AF65-F5344CB8AC3E}">
        <p14:creationId xmlns:p14="http://schemas.microsoft.com/office/powerpoint/2010/main" val="22613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90600"/>
          </a:xfrm>
        </p:spPr>
        <p:txBody>
          <a:bodyPr/>
          <a:lstStyle/>
          <a:p>
            <a:r>
              <a:rPr lang="en-US" dirty="0" smtClean="0"/>
              <a:t>                         The Holocaust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572000" cy="5029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4191000" cy="4876800"/>
          </a:xfrm>
        </p:spPr>
      </p:pic>
    </p:spTree>
    <p:extLst>
      <p:ext uri="{BB962C8B-B14F-4D97-AF65-F5344CB8AC3E}">
        <p14:creationId xmlns:p14="http://schemas.microsoft.com/office/powerpoint/2010/main" val="38772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686800" cy="990600"/>
          </a:xfrm>
        </p:spPr>
        <p:txBody>
          <a:bodyPr/>
          <a:lstStyle/>
          <a:p>
            <a:r>
              <a:rPr lang="en-US" dirty="0" smtClean="0"/>
              <a:t>                          The </a:t>
            </a:r>
            <a:r>
              <a:rPr lang="en-US" b="1" dirty="0" smtClean="0"/>
              <a:t>Holocaust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495800" cy="4724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419600" cy="4648200"/>
          </a:xfrm>
        </p:spPr>
      </p:pic>
    </p:spTree>
    <p:extLst>
      <p:ext uri="{BB962C8B-B14F-4D97-AF65-F5344CB8AC3E}">
        <p14:creationId xmlns:p14="http://schemas.microsoft.com/office/powerpoint/2010/main" val="19103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u="sng" dirty="0">
                <a:solidFill>
                  <a:srgbClr val="800080"/>
                </a:solidFill>
              </a:rPr>
              <a:t>Italy Invades Ethiopia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48307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Italy’s Mussolini used his new modern military to invade </a:t>
            </a:r>
            <a:r>
              <a:rPr lang="en-US" b="1" u="sng" dirty="0" smtClean="0">
                <a:solidFill>
                  <a:srgbClr val="7030A0"/>
                </a:solidFill>
              </a:rPr>
              <a:t>Ethiopia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</a:rPr>
              <a:t>in 1935</a:t>
            </a:r>
          </a:p>
          <a:p>
            <a:r>
              <a:rPr lang="en-US" dirty="0">
                <a:solidFill>
                  <a:srgbClr val="7030A0"/>
                </a:solidFill>
              </a:rPr>
              <a:t> Ethiopian king </a:t>
            </a:r>
            <a:r>
              <a:rPr lang="en-US" b="1" u="sng" dirty="0" smtClean="0">
                <a:solidFill>
                  <a:srgbClr val="7030A0"/>
                </a:solidFill>
              </a:rPr>
              <a:t>Haile Selassie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appealed to the </a:t>
            </a:r>
            <a:r>
              <a:rPr lang="en-US" b="1" u="sng" dirty="0" smtClean="0">
                <a:solidFill>
                  <a:srgbClr val="7030A0"/>
                </a:solidFill>
              </a:rPr>
              <a:t>League of Nations </a:t>
            </a:r>
            <a:r>
              <a:rPr lang="en-US" dirty="0" smtClean="0">
                <a:solidFill>
                  <a:srgbClr val="7030A0"/>
                </a:solidFill>
              </a:rPr>
              <a:t>(L&amp;N) </a:t>
            </a:r>
            <a:r>
              <a:rPr lang="en-US" dirty="0">
                <a:solidFill>
                  <a:srgbClr val="7030A0"/>
                </a:solidFill>
              </a:rPr>
              <a:t>for help and they voted </a:t>
            </a:r>
            <a:r>
              <a:rPr lang="en-US" b="1" u="sng" dirty="0" smtClean="0">
                <a:solidFill>
                  <a:srgbClr val="7030A0"/>
                </a:solidFill>
              </a:rPr>
              <a:t>sanctions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or penalties against Italy for having violated international laws but they had no power to enforce the sanctions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495800" cy="5562600"/>
          </a:xfrm>
        </p:spPr>
      </p:pic>
    </p:spTree>
    <p:extLst>
      <p:ext uri="{BB962C8B-B14F-4D97-AF65-F5344CB8AC3E}">
        <p14:creationId xmlns:p14="http://schemas.microsoft.com/office/powerpoint/2010/main" val="2713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Co-Prosperity Sphere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Japan claimed it was anti-imperialism and had a slogan “Asia for Asians”</a:t>
            </a:r>
          </a:p>
          <a:p>
            <a:pPr lvl="0"/>
            <a:r>
              <a:rPr lang="en-US" dirty="0"/>
              <a:t>It created the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Greater East Asia Co-Prosperity Sphere </a:t>
            </a:r>
            <a:r>
              <a:rPr lang="en-US" dirty="0"/>
              <a:t>and said its mission was to help Asians escape western colonial rule but in fact its real goal was a Japanese empire</a:t>
            </a:r>
          </a:p>
          <a:p>
            <a:pPr lvl="0"/>
            <a:r>
              <a:rPr lang="en-US" dirty="0"/>
              <a:t>The Japanese tested its conquered peoples with </a:t>
            </a:r>
            <a:r>
              <a:rPr lang="en-US" dirty="0" smtClean="0"/>
              <a:t>great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brutality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dirty="0"/>
              <a:t>It seized food crops, destroyed 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cities and towns </a:t>
            </a:r>
            <a:r>
              <a:rPr lang="en-US" dirty="0"/>
              <a:t>and made local people into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slave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labor</a:t>
            </a:r>
          </a:p>
          <a:p>
            <a:r>
              <a:rPr lang="en-US" dirty="0"/>
              <a:t>Many groups waged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guerrilla</a:t>
            </a:r>
            <a:r>
              <a:rPr lang="en-US" dirty="0" smtClean="0"/>
              <a:t> warfare </a:t>
            </a:r>
            <a:r>
              <a:rPr lang="en-US" dirty="0"/>
              <a:t>against the Japanese </a:t>
            </a:r>
            <a:r>
              <a:rPr lang="en-US" dirty="0" smtClean="0"/>
              <a:t>invaders</a:t>
            </a:r>
          </a:p>
          <a:p>
            <a:r>
              <a:rPr lang="en-US" sz="2100" dirty="0" smtClean="0"/>
              <a:t>Century Series War in Asia </a:t>
            </a:r>
            <a:r>
              <a:rPr lang="en-US" sz="2100" dirty="0" smtClean="0">
                <a:hlinkClick r:id="rId2"/>
              </a:rPr>
              <a:t>https://www.youtube.com/watch?v=Aq1ORDjttp4&amp;index=18&amp;list=PLC8D9DC28C3EC5223</a:t>
            </a:r>
            <a:endParaRPr lang="en-US" sz="2100" dirty="0" smtClean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128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66800"/>
          </a:xfrm>
        </p:spPr>
        <p:txBody>
          <a:bodyPr/>
          <a:lstStyle/>
          <a:p>
            <a:r>
              <a:rPr lang="en-US" dirty="0" smtClean="0"/>
              <a:t>                Japanese War Atrocities 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1524000"/>
            <a:ext cx="4849091" cy="4800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20" y="1600200"/>
            <a:ext cx="4107180" cy="4724400"/>
          </a:xfrm>
        </p:spPr>
      </p:pic>
    </p:spTree>
    <p:extLst>
      <p:ext uri="{BB962C8B-B14F-4D97-AF65-F5344CB8AC3E}">
        <p14:creationId xmlns:p14="http://schemas.microsoft.com/office/powerpoint/2010/main" val="1394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The Allied </a:t>
            </a:r>
            <a:r>
              <a:rPr lang="en-US" u="sng" dirty="0" smtClean="0">
                <a:solidFill>
                  <a:srgbClr val="00B050"/>
                </a:solidFill>
              </a:rPr>
              <a:t>War </a:t>
            </a:r>
            <a:r>
              <a:rPr lang="en-US" u="sng" dirty="0">
                <a:solidFill>
                  <a:srgbClr val="00B050"/>
                </a:solidFill>
              </a:rPr>
              <a:t>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After the US entered the war the Allied leaders would meet to hammer out strategies </a:t>
            </a:r>
          </a:p>
          <a:p>
            <a:pPr lvl="0"/>
            <a:r>
              <a:rPr lang="en-US" dirty="0"/>
              <a:t>The BIG THREE  </a:t>
            </a:r>
            <a:r>
              <a:rPr lang="en-US" b="1" u="sng" dirty="0" smtClean="0">
                <a:solidFill>
                  <a:srgbClr val="00B050"/>
                </a:solidFill>
              </a:rPr>
              <a:t>Roosevelt, Churchill and Stalin  </a:t>
            </a:r>
            <a:r>
              <a:rPr lang="en-US" dirty="0"/>
              <a:t>met in 1942 to agree on how to finish the war in </a:t>
            </a:r>
            <a:r>
              <a:rPr lang="en-US" b="1" u="sng" dirty="0" smtClean="0">
                <a:solidFill>
                  <a:srgbClr val="00B050"/>
                </a:solidFill>
              </a:rPr>
              <a:t>Europe</a:t>
            </a:r>
            <a:r>
              <a:rPr lang="en-US" dirty="0" smtClean="0"/>
              <a:t> </a:t>
            </a:r>
            <a:r>
              <a:rPr lang="en-US" dirty="0"/>
              <a:t>before turning their attention to Japan</a:t>
            </a:r>
          </a:p>
          <a:p>
            <a:pPr lvl="0"/>
            <a:r>
              <a:rPr lang="en-US" dirty="0"/>
              <a:t>All three distrusted each other</a:t>
            </a:r>
          </a:p>
          <a:p>
            <a:pPr lvl="0"/>
            <a:r>
              <a:rPr lang="en-US" dirty="0"/>
              <a:t>Stalin urged Roosevelt and Churchill to open a </a:t>
            </a:r>
            <a:r>
              <a:rPr lang="en-US" b="1" u="sng" dirty="0" smtClean="0">
                <a:solidFill>
                  <a:srgbClr val="00B050"/>
                </a:solidFill>
              </a:rPr>
              <a:t>second</a:t>
            </a:r>
            <a:r>
              <a:rPr lang="en-US" dirty="0" smtClean="0"/>
              <a:t> </a:t>
            </a:r>
            <a:r>
              <a:rPr lang="en-US" dirty="0"/>
              <a:t>front in Western Europe to relieve pressure on Russia but that didn’t happen until </a:t>
            </a:r>
            <a:r>
              <a:rPr lang="en-US" b="1" u="sng" dirty="0" smtClean="0">
                <a:solidFill>
                  <a:srgbClr val="00B050"/>
                </a:solidFill>
              </a:rPr>
              <a:t>1944</a:t>
            </a:r>
            <a:endParaRPr lang="en-US" b="1" u="sng" dirty="0">
              <a:solidFill>
                <a:srgbClr val="00B050"/>
              </a:solidFill>
            </a:endParaRPr>
          </a:p>
          <a:p>
            <a:r>
              <a:rPr lang="en-US" dirty="0"/>
              <a:t>British and Americans clamed they didn’t have the </a:t>
            </a:r>
            <a:r>
              <a:rPr lang="en-US" b="1" u="sng" dirty="0" smtClean="0">
                <a:solidFill>
                  <a:srgbClr val="00B050"/>
                </a:solidFill>
              </a:rPr>
              <a:t>resources</a:t>
            </a:r>
            <a:r>
              <a:rPr lang="en-US" dirty="0" smtClean="0"/>
              <a:t> </a:t>
            </a:r>
            <a:r>
              <a:rPr lang="en-US" dirty="0"/>
              <a:t>but Stalin saw the delay as a deliberate attempt to </a:t>
            </a:r>
            <a:r>
              <a:rPr lang="en-US" b="1" u="sng" dirty="0" smtClean="0">
                <a:solidFill>
                  <a:srgbClr val="00B050"/>
                </a:solidFill>
              </a:rPr>
              <a:t>weaken</a:t>
            </a:r>
            <a:r>
              <a:rPr lang="en-US" dirty="0" smtClean="0"/>
              <a:t> </a:t>
            </a:r>
            <a:r>
              <a:rPr lang="en-US" dirty="0"/>
              <a:t>the Soviet Union</a:t>
            </a:r>
          </a:p>
        </p:txBody>
      </p:sp>
    </p:spTree>
    <p:extLst>
      <p:ext uri="{BB962C8B-B14F-4D97-AF65-F5344CB8AC3E}">
        <p14:creationId xmlns:p14="http://schemas.microsoft.com/office/powerpoint/2010/main" val="21609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u="sng" dirty="0">
                <a:solidFill>
                  <a:srgbClr val="FF6600"/>
                </a:solidFill>
              </a:rPr>
              <a:t>Total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The Allies also commit to </a:t>
            </a:r>
            <a:r>
              <a:rPr lang="en-US" b="1" u="sng" dirty="0" smtClean="0">
                <a:solidFill>
                  <a:srgbClr val="FF6600"/>
                </a:solidFill>
              </a:rPr>
              <a:t>Total War</a:t>
            </a:r>
            <a:endParaRPr lang="en-US" b="1" u="sng" dirty="0">
              <a:solidFill>
                <a:srgbClr val="FF6600"/>
              </a:solidFill>
            </a:endParaRPr>
          </a:p>
          <a:p>
            <a:pPr lvl="0"/>
            <a:r>
              <a:rPr lang="en-US" dirty="0"/>
              <a:t>They directed economic resources to the war effort by stopping factories from producing consumer goods to producing war goods</a:t>
            </a:r>
          </a:p>
          <a:p>
            <a:pPr lvl="0"/>
            <a:r>
              <a:rPr lang="en-US" dirty="0"/>
              <a:t>While the government did ration </a:t>
            </a:r>
            <a:r>
              <a:rPr lang="en-US" b="1" u="sng" dirty="0" smtClean="0">
                <a:solidFill>
                  <a:srgbClr val="FF6600"/>
                </a:solidFill>
              </a:rPr>
              <a:t>consumer</a:t>
            </a:r>
            <a:r>
              <a:rPr lang="en-US" dirty="0" smtClean="0"/>
              <a:t> </a:t>
            </a:r>
            <a:r>
              <a:rPr lang="en-US" dirty="0"/>
              <a:t>goods and regulate prices and wages it also ended the </a:t>
            </a:r>
            <a:r>
              <a:rPr lang="en-US" b="1" u="sng" dirty="0" smtClean="0">
                <a:solidFill>
                  <a:srgbClr val="FF6600"/>
                </a:solidFill>
              </a:rPr>
              <a:t>unemployment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/>
              <a:t>of the depression era</a:t>
            </a:r>
          </a:p>
          <a:p>
            <a:pPr lvl="0"/>
            <a:r>
              <a:rPr lang="en-US" dirty="0"/>
              <a:t>Governments also limited the rights of </a:t>
            </a:r>
            <a:r>
              <a:rPr lang="en-US" b="1" u="sng" dirty="0" smtClean="0">
                <a:solidFill>
                  <a:srgbClr val="FF6600"/>
                </a:solidFill>
              </a:rPr>
              <a:t>citizens</a:t>
            </a:r>
            <a:r>
              <a:rPr lang="en-US" b="1" u="sng" dirty="0" smtClean="0"/>
              <a:t> </a:t>
            </a:r>
            <a:r>
              <a:rPr lang="en-US" dirty="0"/>
              <a:t>censored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b="1" u="sng" dirty="0">
                <a:solidFill>
                  <a:srgbClr val="FF6600"/>
                </a:solidFill>
              </a:rPr>
              <a:t>the </a:t>
            </a:r>
            <a:r>
              <a:rPr lang="en-US" b="1" u="sng" dirty="0" smtClean="0">
                <a:solidFill>
                  <a:srgbClr val="FF6600"/>
                </a:solidFill>
              </a:rPr>
              <a:t>press </a:t>
            </a:r>
            <a:r>
              <a:rPr lang="en-US" dirty="0"/>
              <a:t>and used </a:t>
            </a:r>
            <a:r>
              <a:rPr lang="en-US" b="1" u="sng" dirty="0" smtClean="0">
                <a:solidFill>
                  <a:srgbClr val="FF6600"/>
                </a:solidFill>
              </a:rPr>
              <a:t>propaganda</a:t>
            </a:r>
            <a:r>
              <a:rPr lang="en-US" u="sng" dirty="0" smtClean="0"/>
              <a:t> </a:t>
            </a:r>
            <a:r>
              <a:rPr lang="en-US" dirty="0"/>
              <a:t>to win public support for the war</a:t>
            </a:r>
          </a:p>
          <a:p>
            <a:pPr lvl="0"/>
            <a:r>
              <a:rPr lang="en-US" dirty="0"/>
              <a:t>Many citizens of Japanese descent in the US and Canada lost jobs, property and </a:t>
            </a:r>
            <a:r>
              <a:rPr lang="en-US" b="1" u="sng" dirty="0" smtClean="0">
                <a:solidFill>
                  <a:srgbClr val="FF6600"/>
                </a:solidFill>
              </a:rPr>
              <a:t>civil rights</a:t>
            </a:r>
            <a:r>
              <a:rPr lang="en-US" dirty="0" smtClean="0"/>
              <a:t>. </a:t>
            </a:r>
            <a:r>
              <a:rPr lang="en-US" dirty="0"/>
              <a:t>Many lost their freedom being forced into </a:t>
            </a:r>
            <a:r>
              <a:rPr lang="en-US" b="1" u="sng" dirty="0" smtClean="0">
                <a:solidFill>
                  <a:srgbClr val="FF6600"/>
                </a:solidFill>
              </a:rPr>
              <a:t>internment</a:t>
            </a:r>
            <a:r>
              <a:rPr lang="en-US" b="1" u="sng" dirty="0" smtClean="0"/>
              <a:t> </a:t>
            </a:r>
            <a:r>
              <a:rPr lang="en-US" dirty="0" smtClean="0"/>
              <a:t> </a:t>
            </a:r>
            <a:r>
              <a:rPr lang="en-US" dirty="0"/>
              <a:t>camps Similar actions were taken by the British to people of German descent</a:t>
            </a:r>
          </a:p>
          <a:p>
            <a:r>
              <a:rPr lang="en-US" dirty="0"/>
              <a:t>40 years later the US and Canada </a:t>
            </a:r>
            <a:r>
              <a:rPr lang="en-US" b="1" u="sng" dirty="0" smtClean="0">
                <a:solidFill>
                  <a:srgbClr val="FF6600"/>
                </a:solidFill>
              </a:rPr>
              <a:t>apologized</a:t>
            </a:r>
            <a:r>
              <a:rPr lang="en-US" dirty="0" smtClean="0"/>
              <a:t> </a:t>
            </a:r>
            <a:r>
              <a:rPr lang="en-US" dirty="0"/>
              <a:t>for their war time policy and paid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6600"/>
                </a:solidFill>
              </a:rPr>
              <a:t>reparations</a:t>
            </a:r>
            <a:r>
              <a:rPr lang="en-US" dirty="0" smtClean="0"/>
              <a:t> </a:t>
            </a:r>
            <a:r>
              <a:rPr lang="en-US" dirty="0"/>
              <a:t>or payments for damages caused by imprisonment</a:t>
            </a:r>
          </a:p>
        </p:txBody>
      </p:sp>
    </p:spTree>
    <p:extLst>
      <p:ext uri="{BB962C8B-B14F-4D97-AF65-F5344CB8AC3E}">
        <p14:creationId xmlns:p14="http://schemas.microsoft.com/office/powerpoint/2010/main" val="8809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6600FF"/>
                </a:solidFill>
                <a:latin typeface="Brush Script MT" panose="03060802040406070304" pitchFamily="66" charset="0"/>
              </a:rPr>
              <a:t>Women </a:t>
            </a:r>
            <a:r>
              <a:rPr lang="en-US" u="sng" dirty="0" smtClean="0">
                <a:solidFill>
                  <a:srgbClr val="6600FF"/>
                </a:solidFill>
                <a:latin typeface="Brush Script MT" panose="03060802040406070304" pitchFamily="66" charset="0"/>
              </a:rPr>
              <a:t>Help Win </a:t>
            </a:r>
            <a:r>
              <a:rPr lang="en-US" u="sng" dirty="0">
                <a:solidFill>
                  <a:srgbClr val="6600FF"/>
                </a:solidFill>
                <a:latin typeface="Brush Script MT" panose="03060802040406070304" pitchFamily="66" charset="0"/>
              </a:rPr>
              <a:t>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105400" cy="54102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6600FF"/>
                </a:solidFill>
              </a:rPr>
              <a:t>As men joined the military the war industries expanded and millions of women around the world replaced them in essential jobs</a:t>
            </a:r>
          </a:p>
          <a:p>
            <a:r>
              <a:rPr lang="en-US" b="1" dirty="0">
                <a:solidFill>
                  <a:srgbClr val="6600FF"/>
                </a:solidFill>
              </a:rPr>
              <a:t>British and American women also served in the armed forces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41" y="1600200"/>
            <a:ext cx="3651004" cy="4724400"/>
          </a:xfrm>
        </p:spPr>
      </p:pic>
    </p:spTree>
    <p:extLst>
      <p:ext uri="{BB962C8B-B14F-4D97-AF65-F5344CB8AC3E}">
        <p14:creationId xmlns:p14="http://schemas.microsoft.com/office/powerpoint/2010/main" val="20098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US Propaganda Posters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343400" cy="5181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4267200" cy="5181600"/>
          </a:xfrm>
        </p:spPr>
      </p:pic>
    </p:spTree>
    <p:extLst>
      <p:ext uri="{BB962C8B-B14F-4D97-AF65-F5344CB8AC3E}">
        <p14:creationId xmlns:p14="http://schemas.microsoft.com/office/powerpoint/2010/main" val="10616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762000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b="1" i="1" u="sng" dirty="0" smtClean="0">
                <a:solidFill>
                  <a:srgbClr val="C00000"/>
                </a:solidFill>
              </a:rPr>
              <a:t>Be Afraid!!!</a:t>
            </a:r>
            <a:endParaRPr lang="en-US" b="1" i="1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648200" cy="5257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419600" cy="5410200"/>
          </a:xfrm>
        </p:spPr>
      </p:pic>
    </p:spTree>
    <p:extLst>
      <p:ext uri="{BB962C8B-B14F-4D97-AF65-F5344CB8AC3E}">
        <p14:creationId xmlns:p14="http://schemas.microsoft.com/office/powerpoint/2010/main" val="23031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762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German Propaganda 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4572000" cy="4648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42" y="1600200"/>
            <a:ext cx="4093558" cy="4724400"/>
          </a:xfrm>
        </p:spPr>
      </p:pic>
    </p:spTree>
    <p:extLst>
      <p:ext uri="{BB962C8B-B14F-4D97-AF65-F5344CB8AC3E}">
        <p14:creationId xmlns:p14="http://schemas.microsoft.com/office/powerpoint/2010/main" val="18698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838200"/>
          </a:xfrm>
        </p:spPr>
        <p:txBody>
          <a:bodyPr/>
          <a:lstStyle/>
          <a:p>
            <a:r>
              <a:rPr lang="en-US" u="sng" dirty="0" smtClean="0"/>
              <a:t>German Propaganda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1524000"/>
            <a:ext cx="4745182" cy="4876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4419600" cy="4724400"/>
          </a:xfrm>
        </p:spPr>
      </p:pic>
    </p:spTree>
    <p:extLst>
      <p:ext uri="{BB962C8B-B14F-4D97-AF65-F5344CB8AC3E}">
        <p14:creationId xmlns:p14="http://schemas.microsoft.com/office/powerpoint/2010/main" val="11457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324599"/>
          </a:xfrm>
        </p:spPr>
      </p:pic>
    </p:spTree>
    <p:extLst>
      <p:ext uri="{BB962C8B-B14F-4D97-AF65-F5344CB8AC3E}">
        <p14:creationId xmlns:p14="http://schemas.microsoft.com/office/powerpoint/2010/main" val="26482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4636"/>
            <a:ext cx="8763000" cy="990600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Hitler’s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Hitler tests the western democracies and found them weak</a:t>
            </a:r>
          </a:p>
          <a:p>
            <a:pPr lvl="0"/>
            <a:r>
              <a:rPr lang="en-US" dirty="0"/>
              <a:t>He built up the German </a:t>
            </a:r>
            <a:r>
              <a:rPr lang="en-US" b="1" u="sng" dirty="0" smtClean="0"/>
              <a:t>military</a:t>
            </a:r>
            <a:r>
              <a:rPr lang="en-US" dirty="0" smtClean="0"/>
              <a:t> </a:t>
            </a:r>
            <a:r>
              <a:rPr lang="en-US" dirty="0"/>
              <a:t>in defiance of the </a:t>
            </a:r>
            <a:r>
              <a:rPr lang="en-US" b="1" u="sng" dirty="0"/>
              <a:t>Treaty of </a:t>
            </a:r>
            <a:r>
              <a:rPr lang="en-US" b="1" u="sng" dirty="0" smtClean="0"/>
              <a:t>Versailles</a:t>
            </a:r>
            <a:endParaRPr lang="en-US" b="1" u="sng" dirty="0"/>
          </a:p>
          <a:p>
            <a:pPr lvl="0"/>
            <a:r>
              <a:rPr lang="en-US" dirty="0"/>
              <a:t>He sent troops into </a:t>
            </a:r>
            <a:r>
              <a:rPr lang="en-US" dirty="0" smtClean="0"/>
              <a:t>the </a:t>
            </a:r>
            <a:r>
              <a:rPr lang="en-US" b="1" u="sng" dirty="0" smtClean="0"/>
              <a:t>demilitarized</a:t>
            </a:r>
            <a:r>
              <a:rPr lang="en-US" dirty="0" smtClean="0"/>
              <a:t> </a:t>
            </a:r>
            <a:r>
              <a:rPr lang="en-US" dirty="0"/>
              <a:t>Rhineland bordering </a:t>
            </a:r>
            <a:r>
              <a:rPr lang="en-US" dirty="0" smtClean="0"/>
              <a:t> </a:t>
            </a:r>
            <a:r>
              <a:rPr lang="en-US" b="1" u="sng" dirty="0" smtClean="0"/>
              <a:t>France</a:t>
            </a:r>
            <a:r>
              <a:rPr lang="en-US" dirty="0" smtClean="0"/>
              <a:t> ,another </a:t>
            </a:r>
            <a:r>
              <a:rPr lang="en-US" dirty="0"/>
              <a:t>violation</a:t>
            </a:r>
          </a:p>
          <a:p>
            <a:pPr lvl="0"/>
            <a:r>
              <a:rPr lang="en-US" dirty="0"/>
              <a:t>Many Germans hated the Treaty of Versailles so Hitler’s challenges won him popularity at home</a:t>
            </a:r>
          </a:p>
          <a:p>
            <a:r>
              <a:rPr lang="en-US" dirty="0"/>
              <a:t>Western democracies denounced them but no action was taken, instead they adopted a policy of </a:t>
            </a:r>
            <a:r>
              <a:rPr lang="en-US" b="1" u="sng" dirty="0" smtClean="0"/>
              <a:t>Appeasement</a:t>
            </a:r>
            <a:r>
              <a:rPr lang="en-US" dirty="0" smtClean="0"/>
              <a:t>  </a:t>
            </a:r>
            <a:r>
              <a:rPr lang="en-US" dirty="0"/>
              <a:t>or giving into the demands of an aggressor to keep the peace</a:t>
            </a:r>
          </a:p>
        </p:txBody>
      </p:sp>
    </p:spTree>
    <p:extLst>
      <p:ext uri="{BB962C8B-B14F-4D97-AF65-F5344CB8AC3E}">
        <p14:creationId xmlns:p14="http://schemas.microsoft.com/office/powerpoint/2010/main" val="14619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        </a:t>
            </a:r>
            <a:r>
              <a:rPr lang="en-US" b="1" u="sng" dirty="0" smtClean="0">
                <a:solidFill>
                  <a:srgbClr val="006600"/>
                </a:solidFill>
              </a:rPr>
              <a:t>Turning Points </a:t>
            </a:r>
            <a:r>
              <a:rPr lang="en-US" b="1" u="sng" dirty="0" smtClean="0"/>
              <a:t>/ </a:t>
            </a:r>
            <a:r>
              <a:rPr lang="en-US" b="1" u="sng" dirty="0">
                <a:solidFill>
                  <a:srgbClr val="C00000"/>
                </a:solidFill>
              </a:rPr>
              <a:t>El Alamein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910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006600"/>
                </a:solidFill>
              </a:rPr>
              <a:t>Between 1942 and </a:t>
            </a:r>
            <a:r>
              <a:rPr lang="en-US" b="1" u="sng" dirty="0" smtClean="0">
                <a:solidFill>
                  <a:srgbClr val="006600"/>
                </a:solidFill>
              </a:rPr>
              <a:t>1943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the Allies won several victories that would turn the tide of the war</a:t>
            </a:r>
          </a:p>
          <a:p>
            <a:r>
              <a:rPr lang="en-US" dirty="0">
                <a:solidFill>
                  <a:srgbClr val="006600"/>
                </a:solidFill>
              </a:rPr>
              <a:t>These early victories came in </a:t>
            </a:r>
            <a:r>
              <a:rPr lang="en-US" b="1" u="sng" dirty="0">
                <a:solidFill>
                  <a:srgbClr val="006600"/>
                </a:solidFill>
              </a:rPr>
              <a:t>North </a:t>
            </a:r>
            <a:r>
              <a:rPr lang="en-US" b="1" u="sng" dirty="0" smtClean="0">
                <a:solidFill>
                  <a:srgbClr val="006600"/>
                </a:solidFill>
              </a:rPr>
              <a:t>Africa and Italy  </a:t>
            </a:r>
            <a:endParaRPr lang="en-US" b="1" u="sng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In Egypt, British General </a:t>
            </a:r>
            <a:r>
              <a:rPr lang="en-US" b="1" u="sng" dirty="0" smtClean="0">
                <a:solidFill>
                  <a:srgbClr val="C00000"/>
                </a:solidFill>
              </a:rPr>
              <a:t>Montgomery</a:t>
            </a:r>
            <a:r>
              <a:rPr lang="en-US" dirty="0" smtClean="0">
                <a:solidFill>
                  <a:srgbClr val="C00000"/>
                </a:solidFill>
              </a:rPr>
              <a:t> finally </a:t>
            </a:r>
            <a:r>
              <a:rPr lang="en-US" dirty="0">
                <a:solidFill>
                  <a:srgbClr val="C00000"/>
                </a:solidFill>
              </a:rPr>
              <a:t>stopped </a:t>
            </a:r>
            <a:r>
              <a:rPr lang="en-US" b="1" u="sng" dirty="0" smtClean="0">
                <a:solidFill>
                  <a:srgbClr val="C00000"/>
                </a:solidFill>
              </a:rPr>
              <a:t>Rommel’s</a:t>
            </a:r>
            <a:r>
              <a:rPr lang="en-US" dirty="0" smtClean="0">
                <a:solidFill>
                  <a:srgbClr val="C00000"/>
                </a:solidFill>
              </a:rPr>
              <a:t> advancement </a:t>
            </a:r>
            <a:r>
              <a:rPr lang="en-US" dirty="0">
                <a:solidFill>
                  <a:srgbClr val="C00000"/>
                </a:solidFill>
              </a:rPr>
              <a:t>at the Battle of </a:t>
            </a:r>
            <a:r>
              <a:rPr lang="en-US" b="1" u="sng" dirty="0" smtClean="0">
                <a:solidFill>
                  <a:srgbClr val="C00000"/>
                </a:solidFill>
              </a:rPr>
              <a:t>El Alamein </a:t>
            </a:r>
            <a:r>
              <a:rPr lang="en-US" dirty="0">
                <a:solidFill>
                  <a:srgbClr val="C00000"/>
                </a:solidFill>
              </a:rPr>
              <a:t>driving the Desert Fox back across </a:t>
            </a:r>
            <a:r>
              <a:rPr lang="en-US" b="1" u="sng" dirty="0" smtClean="0">
                <a:solidFill>
                  <a:srgbClr val="C00000"/>
                </a:solidFill>
              </a:rPr>
              <a:t>Libya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Tunisia</a:t>
            </a:r>
          </a:p>
          <a:p>
            <a:pPr lvl="0"/>
            <a:r>
              <a:rPr lang="en-US" dirty="0" smtClean="0">
                <a:solidFill>
                  <a:srgbClr val="C00000"/>
                </a:solidFill>
              </a:rPr>
              <a:t>Later </a:t>
            </a:r>
            <a:r>
              <a:rPr lang="en-US" dirty="0">
                <a:solidFill>
                  <a:srgbClr val="C00000"/>
                </a:solidFill>
              </a:rPr>
              <a:t>in 1942 US </a:t>
            </a:r>
            <a:r>
              <a:rPr lang="en-US" b="1" u="sng" dirty="0">
                <a:solidFill>
                  <a:srgbClr val="C00000"/>
                </a:solidFill>
              </a:rPr>
              <a:t>General </a:t>
            </a:r>
            <a:r>
              <a:rPr lang="en-US" b="1" u="sng" dirty="0" smtClean="0">
                <a:solidFill>
                  <a:srgbClr val="C00000"/>
                </a:solidFill>
              </a:rPr>
              <a:t>Eisenhower </a:t>
            </a:r>
            <a:r>
              <a:rPr lang="en-US" dirty="0">
                <a:solidFill>
                  <a:srgbClr val="C00000"/>
                </a:solidFill>
              </a:rPr>
              <a:t>took control of forces in Morocco and Algeria and advanced on </a:t>
            </a:r>
            <a:r>
              <a:rPr lang="en-US" b="1" u="sng" dirty="0" smtClean="0">
                <a:solidFill>
                  <a:srgbClr val="C00000"/>
                </a:solidFill>
              </a:rPr>
              <a:t>Tunisia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and combining with the British forces to trap </a:t>
            </a:r>
            <a:r>
              <a:rPr lang="en-US" b="1" u="sng" dirty="0" smtClean="0">
                <a:solidFill>
                  <a:srgbClr val="C00000"/>
                </a:solidFill>
              </a:rPr>
              <a:t>Rommel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>
                <a:solidFill>
                  <a:srgbClr val="C00000"/>
                </a:solidFill>
              </a:rPr>
              <a:t>He surrendered in May 1942</a:t>
            </a:r>
          </a:p>
        </p:txBody>
      </p:sp>
    </p:spTree>
    <p:extLst>
      <p:ext uri="{BB962C8B-B14F-4D97-AF65-F5344CB8AC3E}">
        <p14:creationId xmlns:p14="http://schemas.microsoft.com/office/powerpoint/2010/main" val="27322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u="sng" dirty="0" smtClean="0"/>
              <a:t>The Desert Fox </a:t>
            </a:r>
            <a:r>
              <a:rPr lang="en-US" b="1" u="sng" dirty="0" smtClean="0">
                <a:solidFill>
                  <a:srgbClr val="7030A0"/>
                </a:solidFill>
              </a:rPr>
              <a:t>/ WW2 Map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3809999" cy="4572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19200"/>
            <a:ext cx="5105400" cy="4800600"/>
          </a:xfrm>
        </p:spPr>
      </p:pic>
    </p:spTree>
    <p:extLst>
      <p:ext uri="{BB962C8B-B14F-4D97-AF65-F5344CB8AC3E}">
        <p14:creationId xmlns:p14="http://schemas.microsoft.com/office/powerpoint/2010/main" val="17966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Invasion of Italy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Victory in North Africa allowed the Allies to leap across to</a:t>
            </a:r>
            <a:r>
              <a:rPr lang="en-US" b="1" u="sng" dirty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Italy </a:t>
            </a:r>
            <a:r>
              <a:rPr lang="en-US" b="1" u="sng" dirty="0" smtClean="0"/>
              <a:t> </a:t>
            </a:r>
            <a:r>
              <a:rPr lang="en-US" dirty="0"/>
              <a:t>in July 1943 and defeating them in about a month</a:t>
            </a:r>
          </a:p>
          <a:p>
            <a:pPr lvl="0"/>
            <a:r>
              <a:rPr lang="en-US" dirty="0"/>
              <a:t>Angry Italians overthrew</a:t>
            </a:r>
            <a:r>
              <a:rPr lang="en-US" b="1" u="sng" dirty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Mussolini</a:t>
            </a:r>
            <a:r>
              <a:rPr lang="en-US" b="1" u="sng" dirty="0" smtClean="0"/>
              <a:t> </a:t>
            </a:r>
            <a:r>
              <a:rPr lang="en-US" dirty="0"/>
              <a:t>and put a new Italian government in place</a:t>
            </a:r>
          </a:p>
          <a:p>
            <a:pPr lvl="0"/>
            <a:r>
              <a:rPr lang="en-US" dirty="0"/>
              <a:t>Fighting did not end since </a:t>
            </a:r>
            <a:r>
              <a:rPr lang="en-US" b="1" u="sng" dirty="0" smtClean="0">
                <a:solidFill>
                  <a:srgbClr val="C00000"/>
                </a:solidFill>
              </a:rPr>
              <a:t>Hitler</a:t>
            </a:r>
            <a:r>
              <a:rPr lang="en-US" dirty="0" smtClean="0"/>
              <a:t> </a:t>
            </a:r>
            <a:r>
              <a:rPr lang="en-US" dirty="0"/>
              <a:t>sent German troops into rescue </a:t>
            </a:r>
            <a:r>
              <a:rPr lang="en-US" b="1" u="sng" dirty="0" smtClean="0">
                <a:solidFill>
                  <a:srgbClr val="C00000"/>
                </a:solidFill>
              </a:rPr>
              <a:t>Mussolini</a:t>
            </a:r>
            <a:r>
              <a:rPr lang="en-US" dirty="0" smtClean="0"/>
              <a:t> </a:t>
            </a:r>
            <a:r>
              <a:rPr lang="en-US" dirty="0"/>
              <a:t>which stiffened the sill of the Italian fighters</a:t>
            </a:r>
          </a:p>
          <a:p>
            <a:r>
              <a:rPr lang="en-US" dirty="0"/>
              <a:t> For </a:t>
            </a:r>
            <a:r>
              <a:rPr lang="en-US" b="1" u="sng" dirty="0" smtClean="0">
                <a:solidFill>
                  <a:srgbClr val="C00000"/>
                </a:solidFill>
              </a:rPr>
              <a:t>18</a:t>
            </a:r>
            <a:r>
              <a:rPr lang="en-US" dirty="0" smtClean="0"/>
              <a:t> </a:t>
            </a:r>
            <a:r>
              <a:rPr lang="en-US" dirty="0"/>
              <a:t>months Allied forces slowly pushed up Italy suffering heavy losses but did invade and weaken Hitler by forcing him to fight on</a:t>
            </a:r>
          </a:p>
        </p:txBody>
      </p:sp>
    </p:spTree>
    <p:extLst>
      <p:ext uri="{BB962C8B-B14F-4D97-AF65-F5344CB8AC3E}">
        <p14:creationId xmlns:p14="http://schemas.microsoft.com/office/powerpoint/2010/main" val="4755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The Red Army </a:t>
            </a:r>
            <a:r>
              <a:rPr lang="en-US" u="sng" dirty="0" smtClean="0">
                <a:solidFill>
                  <a:srgbClr val="C00000"/>
                </a:solidFill>
              </a:rPr>
              <a:t>Resists </a:t>
            </a:r>
            <a:r>
              <a:rPr lang="en-US" u="sng" dirty="0" smtClean="0"/>
              <a:t>/ </a:t>
            </a:r>
            <a:r>
              <a:rPr lang="en-US" u="sng" dirty="0">
                <a:solidFill>
                  <a:srgbClr val="006600"/>
                </a:solidFill>
              </a:rPr>
              <a:t>Stalingrad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91000" cy="5181600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solidFill>
                  <a:srgbClr val="C00000"/>
                </a:solidFill>
              </a:rPr>
              <a:t>The Germans stalled outside Moscow and Leningrad but in 1942 launched a new offense aimed at the oil fields in the south</a:t>
            </a:r>
          </a:p>
          <a:p>
            <a:r>
              <a:rPr lang="en-US" sz="3200" dirty="0">
                <a:solidFill>
                  <a:srgbClr val="C00000"/>
                </a:solidFill>
              </a:rPr>
              <a:t>He got as far as </a:t>
            </a:r>
            <a:r>
              <a:rPr lang="en-US" sz="3200" b="1" u="sng" dirty="0" smtClean="0">
                <a:solidFill>
                  <a:srgbClr val="C00000"/>
                </a:solidFill>
              </a:rPr>
              <a:t>Stalingrad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876800" cy="5257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rgbClr val="006600"/>
                </a:solidFill>
              </a:rPr>
              <a:t>The Battle of Stalingrad was one of he costliest in the war</a:t>
            </a:r>
          </a:p>
          <a:p>
            <a:pPr lvl="0"/>
            <a:r>
              <a:rPr lang="en-US" b="1" u="sng" dirty="0" smtClean="0">
                <a:solidFill>
                  <a:srgbClr val="006600"/>
                </a:solidFill>
              </a:rPr>
              <a:t>Hitler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was determined to capture it and </a:t>
            </a:r>
            <a:r>
              <a:rPr lang="en-US" b="1" u="sng" dirty="0" smtClean="0">
                <a:solidFill>
                  <a:srgbClr val="006600"/>
                </a:solidFill>
              </a:rPr>
              <a:t>Stalin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was determined to defend it</a:t>
            </a:r>
          </a:p>
          <a:p>
            <a:pPr lvl="0"/>
            <a:r>
              <a:rPr lang="en-US" dirty="0">
                <a:solidFill>
                  <a:srgbClr val="006600"/>
                </a:solidFill>
              </a:rPr>
              <a:t>It began when the Germans surrounded the city then the </a:t>
            </a:r>
            <a:r>
              <a:rPr lang="en-US" b="1" u="sng" dirty="0" smtClean="0">
                <a:solidFill>
                  <a:srgbClr val="006600"/>
                </a:solidFill>
              </a:rPr>
              <a:t>Russians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surrounded them</a:t>
            </a:r>
          </a:p>
          <a:p>
            <a:pPr lvl="0"/>
            <a:r>
              <a:rPr lang="en-US" dirty="0">
                <a:solidFill>
                  <a:srgbClr val="006600"/>
                </a:solidFill>
              </a:rPr>
              <a:t>The battle was waged street by street, house by house until the Germans we trapped without food or ammunition and with no hope of rescue</a:t>
            </a:r>
          </a:p>
          <a:p>
            <a:r>
              <a:rPr lang="en-US" dirty="0">
                <a:solidFill>
                  <a:srgbClr val="006600"/>
                </a:solidFill>
              </a:rPr>
              <a:t>The surrender was in early 1943 and cost the Germans </a:t>
            </a:r>
            <a:r>
              <a:rPr lang="en-US" b="1" u="sng" dirty="0" smtClean="0">
                <a:solidFill>
                  <a:srgbClr val="006600"/>
                </a:solidFill>
              </a:rPr>
              <a:t>300,000 </a:t>
            </a:r>
            <a:r>
              <a:rPr lang="en-US" dirty="0">
                <a:solidFill>
                  <a:srgbClr val="006600"/>
                </a:solidFill>
              </a:rPr>
              <a:t>killed/wounded</a:t>
            </a:r>
          </a:p>
        </p:txBody>
      </p:sp>
    </p:spTree>
    <p:extLst>
      <p:ext uri="{BB962C8B-B14F-4D97-AF65-F5344CB8AC3E}">
        <p14:creationId xmlns:p14="http://schemas.microsoft.com/office/powerpoint/2010/main" val="5663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u="sng" dirty="0" smtClean="0">
                <a:solidFill>
                  <a:srgbClr val="666633"/>
                </a:solidFill>
                <a:latin typeface="Arial Rounded MT Bold" panose="020F0704030504030204" pitchFamily="34" charset="0"/>
              </a:rPr>
              <a:t>Battle of Stalingrad </a:t>
            </a:r>
            <a:endParaRPr lang="en-US" u="sng" dirty="0">
              <a:solidFill>
                <a:srgbClr val="666633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6179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29200"/>
          </a:xfrm>
        </p:spPr>
        <p:txBody>
          <a:bodyPr/>
          <a:lstStyle/>
          <a:p>
            <a:r>
              <a:rPr lang="en-US" dirty="0"/>
              <a:t>After Stalingrad the </a:t>
            </a:r>
            <a:r>
              <a:rPr lang="en-US" b="1" u="sng" dirty="0" smtClean="0">
                <a:solidFill>
                  <a:srgbClr val="C00000"/>
                </a:solidFill>
              </a:rPr>
              <a:t>Red Army </a:t>
            </a:r>
            <a:r>
              <a:rPr lang="en-US" dirty="0" smtClean="0"/>
              <a:t> </a:t>
            </a:r>
            <a:r>
              <a:rPr lang="en-US" dirty="0"/>
              <a:t>took the offensive and drove the invaders out to the Soviet Union and continued advancing into Eastern Europe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495800" cy="5638800"/>
          </a:xfrm>
        </p:spPr>
      </p:pic>
    </p:spTree>
    <p:extLst>
      <p:ext uri="{BB962C8B-B14F-4D97-AF65-F5344CB8AC3E}">
        <p14:creationId xmlns:p14="http://schemas.microsoft.com/office/powerpoint/2010/main" val="27094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u="sng" dirty="0">
                <a:solidFill>
                  <a:srgbClr val="333399"/>
                </a:solidFill>
              </a:rPr>
              <a:t>Invasion of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715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By 1945 the Allies were ready to open a second front in Europe with the invasion of </a:t>
            </a:r>
            <a:r>
              <a:rPr lang="en-US" b="1" u="sng" dirty="0" smtClean="0">
                <a:solidFill>
                  <a:srgbClr val="333399"/>
                </a:solidFill>
              </a:rPr>
              <a:t>France</a:t>
            </a:r>
          </a:p>
          <a:p>
            <a:pPr lvl="0"/>
            <a:r>
              <a:rPr lang="en-US" b="1" u="sng" dirty="0" smtClean="0">
                <a:solidFill>
                  <a:srgbClr val="333399"/>
                </a:solidFill>
              </a:rPr>
              <a:t>Eisenhower</a:t>
            </a:r>
            <a:r>
              <a:rPr lang="en-US" dirty="0" smtClean="0"/>
              <a:t> </a:t>
            </a:r>
            <a:r>
              <a:rPr lang="en-US" dirty="0"/>
              <a:t>was the Allied supreme commander</a:t>
            </a:r>
          </a:p>
          <a:p>
            <a:pPr lvl="0"/>
            <a:r>
              <a:rPr lang="en-US" dirty="0"/>
              <a:t>To prepare Allied bombers flew constant missions over Germany destroying factories, aircraft and cities</a:t>
            </a:r>
          </a:p>
          <a:p>
            <a:pPr lvl="0"/>
            <a:r>
              <a:rPr lang="en-US" dirty="0"/>
              <a:t>The Allies chose June 6, 1944 as </a:t>
            </a:r>
            <a:r>
              <a:rPr lang="en-US" b="1" u="sng" dirty="0" smtClean="0">
                <a:solidFill>
                  <a:srgbClr val="333399"/>
                </a:solidFill>
              </a:rPr>
              <a:t>D-Day</a:t>
            </a:r>
            <a:r>
              <a:rPr lang="en-US" dirty="0" smtClean="0"/>
              <a:t> </a:t>
            </a:r>
            <a:r>
              <a:rPr lang="en-US" dirty="0"/>
              <a:t>for the invasion of France</a:t>
            </a:r>
          </a:p>
          <a:p>
            <a:pPr lvl="0"/>
            <a:r>
              <a:rPr lang="en-US" dirty="0"/>
              <a:t>The invasion was a massive landing of thousands of men </a:t>
            </a:r>
            <a:r>
              <a:rPr lang="en-US" dirty="0" smtClean="0"/>
              <a:t>on </a:t>
            </a:r>
            <a:r>
              <a:rPr lang="en-US" dirty="0"/>
              <a:t>the shores </a:t>
            </a:r>
            <a:r>
              <a:rPr lang="en-US" dirty="0" smtClean="0"/>
              <a:t>of </a:t>
            </a:r>
            <a:r>
              <a:rPr lang="en-US" b="1" u="sng" dirty="0" smtClean="0">
                <a:solidFill>
                  <a:srgbClr val="333399"/>
                </a:solidFill>
              </a:rPr>
              <a:t>Normandy France </a:t>
            </a:r>
            <a:r>
              <a:rPr lang="en-US" dirty="0"/>
              <a:t>finally breaking through German defenses and advancing toward </a:t>
            </a:r>
            <a:r>
              <a:rPr lang="en-US" dirty="0" smtClean="0"/>
              <a:t>Paris</a:t>
            </a:r>
            <a:endParaRPr lang="en-US" dirty="0"/>
          </a:p>
          <a:p>
            <a:pPr lvl="0"/>
            <a:r>
              <a:rPr lang="en-US" dirty="0"/>
              <a:t>Under pressure from all sides Germans retreated </a:t>
            </a:r>
            <a:r>
              <a:rPr lang="en-US" dirty="0" smtClean="0"/>
              <a:t>from </a:t>
            </a:r>
            <a:r>
              <a:rPr lang="en-US" b="1" u="sng" dirty="0" smtClean="0">
                <a:solidFill>
                  <a:srgbClr val="333399"/>
                </a:solidFill>
              </a:rPr>
              <a:t>Paris</a:t>
            </a:r>
            <a:r>
              <a:rPr lang="en-US" dirty="0" smtClean="0"/>
              <a:t> and </a:t>
            </a:r>
            <a:r>
              <a:rPr lang="en-US" dirty="0"/>
              <a:t>on Augusts 25</a:t>
            </a:r>
            <a:r>
              <a:rPr lang="en-US" baseline="30000" dirty="0"/>
              <a:t>th</a:t>
            </a:r>
            <a:r>
              <a:rPr lang="en-US" dirty="0"/>
              <a:t> the  Allies entered Paris and within a </a:t>
            </a:r>
            <a:r>
              <a:rPr lang="en-US" b="1" u="sng" dirty="0" smtClean="0">
                <a:solidFill>
                  <a:srgbClr val="333399"/>
                </a:solidFill>
              </a:rPr>
              <a:t>month</a:t>
            </a:r>
            <a:r>
              <a:rPr lang="en-US" dirty="0" smtClean="0"/>
              <a:t> </a:t>
            </a:r>
            <a:r>
              <a:rPr lang="en-US" dirty="0"/>
              <a:t>all of France was free</a:t>
            </a:r>
          </a:p>
          <a:p>
            <a:r>
              <a:rPr lang="en-US" dirty="0"/>
              <a:t>Now attention could be focused on conquering Germany and defeating Japan</a:t>
            </a:r>
          </a:p>
        </p:txBody>
      </p:sp>
    </p:spTree>
    <p:extLst>
      <p:ext uri="{BB962C8B-B14F-4D97-AF65-F5344CB8AC3E}">
        <p14:creationId xmlns:p14="http://schemas.microsoft.com/office/powerpoint/2010/main" val="17607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762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D-Day</a:t>
            </a:r>
            <a:r>
              <a:rPr lang="en-US" sz="2000" dirty="0" smtClean="0"/>
              <a:t> </a:t>
            </a:r>
            <a:r>
              <a:rPr lang="en-US" sz="2000" dirty="0"/>
              <a:t>is the day on which a combat attack or operation is to be initiated. The best known D-Day is June 6, 1944 — the day of the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  <p:extLst>
      <p:ext uri="{BB962C8B-B14F-4D97-AF65-F5344CB8AC3E}">
        <p14:creationId xmlns:p14="http://schemas.microsoft.com/office/powerpoint/2010/main" val="24115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b="1" u="sng" dirty="0">
                <a:solidFill>
                  <a:srgbClr val="333399"/>
                </a:solidFill>
                <a:latin typeface="Algerian" panose="04020705040A02060702" pitchFamily="82" charset="0"/>
              </a:rPr>
              <a:t>Operation Overlord</a:t>
            </a:r>
            <a:endParaRPr lang="en-US" u="sng" dirty="0">
              <a:solidFill>
                <a:srgbClr val="333399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1219200"/>
            <a:ext cx="9116292" cy="5638800"/>
          </a:xfrm>
        </p:spPr>
      </p:pic>
    </p:spTree>
    <p:extLst>
      <p:ext uri="{BB962C8B-B14F-4D97-AF65-F5344CB8AC3E}">
        <p14:creationId xmlns:p14="http://schemas.microsoft.com/office/powerpoint/2010/main" val="42310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b="1" u="sng" dirty="0" smtClean="0"/>
              <a:t>Beaches of Normandy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495800" cy="4267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343400" cy="4419599"/>
          </a:xfrm>
        </p:spPr>
      </p:pic>
    </p:spTree>
    <p:extLst>
      <p:ext uri="{BB962C8B-B14F-4D97-AF65-F5344CB8AC3E}">
        <p14:creationId xmlns:p14="http://schemas.microsoft.com/office/powerpoint/2010/main" val="28777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66"/>
                </a:solidFill>
              </a:rPr>
              <a:t>Appeasement and </a:t>
            </a:r>
            <a:r>
              <a:rPr lang="en-US" u="sng" dirty="0">
                <a:solidFill>
                  <a:srgbClr val="FF0066"/>
                </a:solidFill>
              </a:rPr>
              <a:t>Neutrality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Western policy of appeasement developed because</a:t>
            </a:r>
          </a:p>
          <a:p>
            <a:pPr lvl="0"/>
            <a:r>
              <a:rPr lang="en-US" dirty="0"/>
              <a:t>France had suffered from political divisions at home and could not move on Hitler alone</a:t>
            </a:r>
          </a:p>
          <a:p>
            <a:pPr lvl="0"/>
            <a:r>
              <a:rPr lang="en-US" dirty="0"/>
              <a:t>British had no desire to </a:t>
            </a:r>
            <a:r>
              <a:rPr lang="en-US" b="1" u="sng" dirty="0" smtClean="0">
                <a:solidFill>
                  <a:srgbClr val="FF0066"/>
                </a:solidFill>
              </a:rPr>
              <a:t>confront</a:t>
            </a:r>
            <a:r>
              <a:rPr lang="en-US" dirty="0" smtClean="0"/>
              <a:t> </a:t>
            </a:r>
            <a:r>
              <a:rPr lang="en-US" dirty="0"/>
              <a:t>Hitler alone with some thinking Hitler was justifiable</a:t>
            </a:r>
          </a:p>
          <a:p>
            <a:pPr lvl="0"/>
            <a:r>
              <a:rPr lang="en-US" dirty="0"/>
              <a:t>Many saw Hitler  as a defense against the spread of Soviet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66"/>
                </a:solidFill>
              </a:rPr>
              <a:t>communism</a:t>
            </a:r>
            <a:endParaRPr lang="en-US" b="1" u="sng" dirty="0">
              <a:solidFill>
                <a:srgbClr val="FF0066"/>
              </a:solidFill>
            </a:endParaRPr>
          </a:p>
          <a:p>
            <a:pPr lvl="0"/>
            <a:r>
              <a:rPr lang="en-US" b="1" u="sng" dirty="0">
                <a:solidFill>
                  <a:srgbClr val="FF0066"/>
                </a:solidFill>
              </a:rPr>
              <a:t>The </a:t>
            </a:r>
            <a:r>
              <a:rPr lang="en-US" b="1" u="sng" dirty="0" smtClean="0">
                <a:solidFill>
                  <a:srgbClr val="FF0066"/>
                </a:solidFill>
              </a:rPr>
              <a:t>Great Depression</a:t>
            </a:r>
            <a:endParaRPr lang="en-US" b="1" u="sng" dirty="0">
              <a:solidFill>
                <a:srgbClr val="FF0066"/>
              </a:solidFill>
            </a:endParaRPr>
          </a:p>
          <a:p>
            <a:pPr lvl="0"/>
            <a:r>
              <a:rPr lang="en-US" dirty="0"/>
              <a:t>Widespread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66"/>
                </a:solidFill>
              </a:rPr>
              <a:t>Pacifism</a:t>
            </a:r>
            <a:r>
              <a:rPr lang="en-US" dirty="0" smtClean="0"/>
              <a:t> </a:t>
            </a:r>
            <a:r>
              <a:rPr lang="en-US" dirty="0"/>
              <a:t>or opposition to all war and disgust with the previous war pushed many governments to seek peace at all costs</a:t>
            </a:r>
          </a:p>
          <a:p>
            <a:pPr lvl="0"/>
            <a:r>
              <a:rPr lang="en-US" dirty="0"/>
              <a:t>The US Congress passed a series of </a:t>
            </a:r>
            <a:r>
              <a:rPr lang="en-US" b="1" u="sng" dirty="0" smtClean="0">
                <a:solidFill>
                  <a:srgbClr val="FF0066"/>
                </a:solidFill>
              </a:rPr>
              <a:t>Neutrality Laws</a:t>
            </a:r>
            <a:endParaRPr lang="en-US" b="1" u="sng" dirty="0">
              <a:solidFill>
                <a:srgbClr val="FF0066"/>
              </a:solidFill>
            </a:endParaRPr>
          </a:p>
          <a:p>
            <a:pPr marL="0" lvl="0" indent="0">
              <a:buNone/>
            </a:pPr>
            <a:r>
              <a:rPr lang="en-US" dirty="0" smtClean="0"/>
              <a:t>       1. Forbade </a:t>
            </a:r>
            <a:r>
              <a:rPr lang="en-US" dirty="0"/>
              <a:t>the sale of arms to </a:t>
            </a:r>
            <a:r>
              <a:rPr lang="en-US" dirty="0" smtClean="0"/>
              <a:t>any nation at war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       2. Outlaws </a:t>
            </a:r>
            <a:r>
              <a:rPr lang="en-US" b="1" u="sng" dirty="0" smtClean="0">
                <a:solidFill>
                  <a:srgbClr val="FF0066"/>
                </a:solidFill>
              </a:rPr>
              <a:t>loans</a:t>
            </a:r>
            <a:r>
              <a:rPr lang="en-US" dirty="0" smtClean="0"/>
              <a:t> </a:t>
            </a:r>
            <a:r>
              <a:rPr lang="en-US" dirty="0"/>
              <a:t>to warring powers</a:t>
            </a:r>
          </a:p>
          <a:p>
            <a:pPr marL="0" lvl="0" indent="0">
              <a:buNone/>
            </a:pPr>
            <a:r>
              <a:rPr lang="en-US" dirty="0" smtClean="0"/>
              <a:t>       3. Outlawed </a:t>
            </a:r>
            <a:r>
              <a:rPr lang="en-US" dirty="0"/>
              <a:t>Americans from </a:t>
            </a:r>
            <a:r>
              <a:rPr lang="en-US" b="1" u="sng" dirty="0" smtClean="0">
                <a:solidFill>
                  <a:srgbClr val="FF0066"/>
                </a:solidFill>
              </a:rPr>
              <a:t>traveling </a:t>
            </a:r>
            <a:r>
              <a:rPr lang="en-US" dirty="0" smtClean="0"/>
              <a:t> </a:t>
            </a:r>
            <a:r>
              <a:rPr lang="en-US" dirty="0"/>
              <a:t>on ships of warring powers</a:t>
            </a:r>
          </a:p>
          <a:p>
            <a:r>
              <a:rPr lang="en-US" dirty="0"/>
              <a:t>The fundamental goal of America policy was to  </a:t>
            </a:r>
            <a:r>
              <a:rPr lang="en-US" b="1" u="sng" dirty="0">
                <a:solidFill>
                  <a:srgbClr val="FF0066"/>
                </a:solidFill>
              </a:rPr>
              <a:t>avoid </a:t>
            </a:r>
            <a:r>
              <a:rPr lang="en-US" b="1" u="sng" dirty="0" smtClean="0">
                <a:solidFill>
                  <a:srgbClr val="FF0066"/>
                </a:solidFill>
              </a:rPr>
              <a:t>involvement in European affairs</a:t>
            </a:r>
            <a:endParaRPr lang="en-US" b="1" u="sng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     </a:t>
            </a:r>
            <a:r>
              <a:rPr lang="en-US" b="1" u="sng" dirty="0" smtClean="0"/>
              <a:t>D-Day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572000" cy="5410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495800" cy="5257800"/>
          </a:xfrm>
        </p:spPr>
      </p:pic>
    </p:spTree>
    <p:extLst>
      <p:ext uri="{BB962C8B-B14F-4D97-AF65-F5344CB8AC3E}">
        <p14:creationId xmlns:p14="http://schemas.microsoft.com/office/powerpoint/2010/main" val="24464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6868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                  </a:t>
            </a:r>
            <a:r>
              <a:rPr lang="en-US" b="1" u="sng" dirty="0" smtClean="0"/>
              <a:t> TOWARD </a:t>
            </a:r>
            <a:r>
              <a:rPr lang="en-US" b="1" u="sng" dirty="0"/>
              <a:t>VICTORY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 lvl="0"/>
            <a:r>
              <a:rPr lang="en-US" dirty="0"/>
              <a:t>War in the Pacific was led by Gen. </a:t>
            </a:r>
            <a:r>
              <a:rPr lang="en-US" dirty="0">
                <a:solidFill>
                  <a:srgbClr val="333399"/>
                </a:solidFill>
              </a:rPr>
              <a:t>Douglas MacArthur </a:t>
            </a:r>
            <a:r>
              <a:rPr lang="en-US" dirty="0"/>
              <a:t>and was very different from war in Europe</a:t>
            </a:r>
          </a:p>
          <a:p>
            <a:r>
              <a:rPr lang="en-US" dirty="0"/>
              <a:t>Most battles were fought at sea, on tiny islands or in jungles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495800" cy="5486400"/>
          </a:xfrm>
        </p:spPr>
      </p:pic>
    </p:spTree>
    <p:extLst>
      <p:ext uri="{BB962C8B-B14F-4D97-AF65-F5344CB8AC3E}">
        <p14:creationId xmlns:p14="http://schemas.microsoft.com/office/powerpoint/2010/main" val="5984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u="sng" dirty="0">
                <a:solidFill>
                  <a:srgbClr val="006600"/>
                </a:solidFill>
              </a:rPr>
              <a:t>War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At first the Japanese won a series of victories and controlled much of the </a:t>
            </a:r>
            <a:r>
              <a:rPr lang="en-US" b="1" u="sng" dirty="0" smtClean="0">
                <a:solidFill>
                  <a:srgbClr val="006600"/>
                </a:solidFill>
              </a:rPr>
              <a:t>South Sea </a:t>
            </a:r>
            <a:r>
              <a:rPr lang="en-US" dirty="0"/>
              <a:t>and by May 1942 they had gained control of the </a:t>
            </a:r>
            <a:r>
              <a:rPr lang="en-US" b="1" u="sng" dirty="0" smtClean="0">
                <a:solidFill>
                  <a:srgbClr val="006600"/>
                </a:solidFill>
              </a:rPr>
              <a:t>Philippines</a:t>
            </a:r>
            <a:r>
              <a:rPr lang="en-US" dirty="0" smtClean="0"/>
              <a:t> </a:t>
            </a:r>
            <a:r>
              <a:rPr lang="en-US" dirty="0"/>
              <a:t>killing hundreds of US soldiers and </a:t>
            </a:r>
            <a:r>
              <a:rPr lang="en-US" b="1" u="sng" dirty="0" smtClean="0">
                <a:solidFill>
                  <a:srgbClr val="006600"/>
                </a:solidFill>
              </a:rPr>
              <a:t>10,000</a:t>
            </a:r>
            <a:r>
              <a:rPr lang="en-US" dirty="0" smtClean="0"/>
              <a:t> </a:t>
            </a:r>
            <a:r>
              <a:rPr lang="en-US" dirty="0"/>
              <a:t>Filipino</a:t>
            </a: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rgbClr val="006600"/>
                </a:solidFill>
              </a:rPr>
              <a:t>tide soon turned </a:t>
            </a:r>
            <a:r>
              <a:rPr lang="en-US" dirty="0"/>
              <a:t>in May 1942 when the US was victories at </a:t>
            </a:r>
            <a:r>
              <a:rPr lang="en-US" sz="3400" b="1" u="sng" dirty="0" smtClean="0">
                <a:solidFill>
                  <a:srgbClr val="006600"/>
                </a:solidFill>
              </a:rPr>
              <a:t>Midway</a:t>
            </a:r>
            <a:r>
              <a:rPr lang="en-US" dirty="0" smtClean="0"/>
              <a:t> </a:t>
            </a:r>
            <a:r>
              <a:rPr lang="en-US" dirty="0"/>
              <a:t>in the Solomon islands</a:t>
            </a:r>
          </a:p>
          <a:p>
            <a:pPr lvl="0"/>
            <a:r>
              <a:rPr lang="en-US" dirty="0"/>
              <a:t>This victory marked the beginning of the US campaign of </a:t>
            </a:r>
            <a:r>
              <a:rPr lang="en-US" b="1" u="sng" dirty="0" smtClean="0">
                <a:solidFill>
                  <a:srgbClr val="006600"/>
                </a:solidFill>
              </a:rPr>
              <a:t>island hopping </a:t>
            </a:r>
            <a:r>
              <a:rPr lang="en-US" dirty="0"/>
              <a:t>or capturing some Japanese islands while bypassing others</a:t>
            </a:r>
          </a:p>
          <a:p>
            <a:pPr lvl="0"/>
            <a:r>
              <a:rPr lang="en-US" dirty="0"/>
              <a:t>The objectives was  to use captured islands as to the next and gradually move toward </a:t>
            </a:r>
            <a:r>
              <a:rPr lang="en-US" dirty="0" smtClean="0"/>
              <a:t>Japan </a:t>
            </a:r>
            <a:r>
              <a:rPr lang="en-US" b="1" u="sng" dirty="0" smtClean="0">
                <a:solidFill>
                  <a:srgbClr val="006600"/>
                </a:solidFill>
              </a:rPr>
              <a:t>as stepping stones</a:t>
            </a:r>
            <a:endParaRPr lang="en-US" b="1" u="sng" dirty="0">
              <a:solidFill>
                <a:srgbClr val="006600"/>
              </a:solidFill>
            </a:endParaRPr>
          </a:p>
          <a:p>
            <a:pPr lvl="0"/>
            <a:r>
              <a:rPr lang="en-US" dirty="0"/>
              <a:t>By 1944 </a:t>
            </a:r>
            <a:r>
              <a:rPr lang="en-US" b="1" u="sng" dirty="0">
                <a:solidFill>
                  <a:srgbClr val="006600"/>
                </a:solidFill>
              </a:rPr>
              <a:t>Admiral </a:t>
            </a:r>
            <a:r>
              <a:rPr lang="en-US" b="1" u="sng" dirty="0" smtClean="0">
                <a:solidFill>
                  <a:srgbClr val="006600"/>
                </a:solidFill>
              </a:rPr>
              <a:t>Nimitz </a:t>
            </a:r>
            <a:r>
              <a:rPr lang="en-US" dirty="0"/>
              <a:t>was blockading Japan and the US bombers pounded Japanese cities and industries</a:t>
            </a:r>
          </a:p>
          <a:p>
            <a:pPr lvl="0"/>
            <a:r>
              <a:rPr lang="en-US" dirty="0"/>
              <a:t>In Oct. 1944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006600"/>
                </a:solidFill>
              </a:rPr>
              <a:t>MacArthu</a:t>
            </a:r>
            <a:r>
              <a:rPr lang="en-US" dirty="0" smtClean="0"/>
              <a:t>r </a:t>
            </a:r>
            <a:r>
              <a:rPr lang="en-US" dirty="0"/>
              <a:t>began to retake the Philippines and British were pushing Japanese forces back in the jungles of </a:t>
            </a:r>
            <a:r>
              <a:rPr lang="en-US" b="1" u="sng" dirty="0" smtClean="0">
                <a:solidFill>
                  <a:srgbClr val="006600"/>
                </a:solidFill>
              </a:rPr>
              <a:t>Burma</a:t>
            </a:r>
            <a:r>
              <a:rPr lang="en-US" dirty="0" smtClean="0"/>
              <a:t> </a:t>
            </a:r>
            <a:r>
              <a:rPr lang="en-US" dirty="0"/>
              <a:t>and Malaya</a:t>
            </a:r>
          </a:p>
          <a:p>
            <a:r>
              <a:rPr lang="en-US" dirty="0"/>
              <a:t>Despite the setbacks the Japanese government rejected suggestions of surrender</a:t>
            </a:r>
          </a:p>
        </p:txBody>
      </p:sp>
    </p:spTree>
    <p:extLst>
      <p:ext uri="{BB962C8B-B14F-4D97-AF65-F5344CB8AC3E}">
        <p14:creationId xmlns:p14="http://schemas.microsoft.com/office/powerpoint/2010/main" val="28178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                      </a:t>
            </a:r>
            <a:r>
              <a:rPr lang="en-US" b="1" u="sng" dirty="0" smtClean="0">
                <a:solidFill>
                  <a:srgbClr val="FF6600"/>
                </a:solidFill>
              </a:rPr>
              <a:t>Island Hopping </a:t>
            </a:r>
            <a:endParaRPr lang="en-US" b="1" u="sng" dirty="0">
              <a:solidFill>
                <a:srgbClr val="FF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  <p:extLst>
      <p:ext uri="{BB962C8B-B14F-4D97-AF65-F5344CB8AC3E}">
        <p14:creationId xmlns:p14="http://schemas.microsoft.com/office/powerpoint/2010/main" val="40153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2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On Iwo Jima over 6,000 Americans died in the effort to bring US forces within striking distance of Japan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34061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Navajo code talkers</a:t>
            </a:r>
            <a:endParaRPr lang="en-US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32254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7030A0"/>
                </a:solidFill>
              </a:rPr>
              <a:t>The Nazis </a:t>
            </a:r>
            <a:r>
              <a:rPr lang="en-US" sz="3200" u="sng" dirty="0" smtClean="0">
                <a:solidFill>
                  <a:srgbClr val="7030A0"/>
                </a:solidFill>
              </a:rPr>
              <a:t>Defeated / The </a:t>
            </a:r>
            <a:r>
              <a:rPr lang="en-US" sz="3200" u="sng" dirty="0">
                <a:solidFill>
                  <a:srgbClr val="7030A0"/>
                </a:solidFill>
              </a:rPr>
              <a:t>Allies Advance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Hitler also rejected the idea of surrender so the allies had to use devastating </a:t>
            </a:r>
            <a:r>
              <a:rPr lang="en-US" dirty="0" smtClean="0"/>
              <a:t>force</a:t>
            </a:r>
          </a:p>
          <a:p>
            <a:pPr lvl="0"/>
            <a:r>
              <a:rPr lang="en-US" dirty="0"/>
              <a:t>After </a:t>
            </a:r>
            <a:r>
              <a:rPr lang="en-US" dirty="0" smtClean="0"/>
              <a:t>freeing </a:t>
            </a:r>
            <a:r>
              <a:rPr lang="en-US" b="1" u="sng" dirty="0" smtClean="0">
                <a:solidFill>
                  <a:srgbClr val="7030A0"/>
                </a:solidFill>
              </a:rPr>
              <a:t>France</a:t>
            </a:r>
            <a:r>
              <a:rPr lang="en-US" dirty="0" smtClean="0"/>
              <a:t> the </a:t>
            </a:r>
            <a:r>
              <a:rPr lang="en-US" dirty="0"/>
              <a:t>Allies battle toward Germany</a:t>
            </a:r>
          </a:p>
          <a:p>
            <a:pPr lvl="0"/>
            <a:r>
              <a:rPr lang="en-US" dirty="0"/>
              <a:t>In Belgium in Dec. 1944 German launched a massive </a:t>
            </a:r>
            <a:r>
              <a:rPr lang="en-US" b="1" u="sng" dirty="0" smtClean="0">
                <a:solidFill>
                  <a:srgbClr val="7030A0"/>
                </a:solidFill>
              </a:rPr>
              <a:t>counter attack </a:t>
            </a:r>
            <a:r>
              <a:rPr lang="en-US" dirty="0"/>
              <a:t>attack at the </a:t>
            </a:r>
            <a:r>
              <a:rPr lang="en-US" b="1" u="sng" dirty="0">
                <a:solidFill>
                  <a:srgbClr val="7030A0"/>
                </a:solidFill>
              </a:rPr>
              <a:t>Battle of the </a:t>
            </a:r>
            <a:r>
              <a:rPr lang="en-US" b="1" u="sng" dirty="0" smtClean="0">
                <a:solidFill>
                  <a:srgbClr val="7030A0"/>
                </a:solidFill>
              </a:rPr>
              <a:t>Bulge </a:t>
            </a:r>
            <a:r>
              <a:rPr lang="en-US" dirty="0" smtClean="0"/>
              <a:t>both </a:t>
            </a:r>
            <a:r>
              <a:rPr lang="en-US" dirty="0"/>
              <a:t>sides suffered terrible losses with the Germans unable to break through</a:t>
            </a:r>
          </a:p>
          <a:p>
            <a:pPr lvl="0"/>
            <a:r>
              <a:rPr lang="en-US" dirty="0"/>
              <a:t>Hitler had less and less support within Germany</a:t>
            </a:r>
          </a:p>
          <a:p>
            <a:pPr lvl="0"/>
            <a:r>
              <a:rPr lang="en-US" dirty="0"/>
              <a:t>Germany was suffering from round the clock </a:t>
            </a:r>
            <a:r>
              <a:rPr lang="en-US" b="1" u="sng" dirty="0" smtClean="0">
                <a:solidFill>
                  <a:srgbClr val="7030A0"/>
                </a:solidFill>
              </a:rPr>
              <a:t>bombing</a:t>
            </a:r>
            <a:r>
              <a:rPr lang="en-US" dirty="0" smtClean="0"/>
              <a:t> </a:t>
            </a:r>
            <a:r>
              <a:rPr lang="en-US" dirty="0"/>
              <a:t>devastating the country and killing hundreds of thousands of people </a:t>
            </a:r>
          </a:p>
          <a:p>
            <a:r>
              <a:rPr lang="en-US" dirty="0"/>
              <a:t>In march 1945 Allied and Soviet troops  closed in  on Berlin meeting and shaking hands at the </a:t>
            </a:r>
            <a:r>
              <a:rPr lang="en-US" b="1" u="sng" dirty="0" smtClean="0">
                <a:solidFill>
                  <a:srgbClr val="7030A0"/>
                </a:solidFill>
              </a:rPr>
              <a:t>Elba </a:t>
            </a:r>
            <a:r>
              <a:rPr lang="en-US" b="1" u="sng" dirty="0">
                <a:solidFill>
                  <a:srgbClr val="7030A0"/>
                </a:solidFill>
              </a:rPr>
              <a:t>River </a:t>
            </a:r>
            <a:r>
              <a:rPr lang="en-US" dirty="0"/>
              <a:t>and everywhere Axis soldiers were surrendering</a:t>
            </a:r>
          </a:p>
        </p:txBody>
      </p:sp>
    </p:spTree>
    <p:extLst>
      <p:ext uri="{BB962C8B-B14F-4D97-AF65-F5344CB8AC3E}">
        <p14:creationId xmlns:p14="http://schemas.microsoft.com/office/powerpoint/2010/main" val="21614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Battle of the Bulge: last German counter attack</a:t>
            </a:r>
            <a:endParaRPr lang="en-US" sz="2400" b="1" i="1" u="sn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35830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</a:rPr>
              <a:t>                   </a:t>
            </a:r>
            <a:r>
              <a:rPr lang="en-US" u="sng" dirty="0" smtClean="0">
                <a:solidFill>
                  <a:srgbClr val="6600FF"/>
                </a:solidFill>
              </a:rPr>
              <a:t>The </a:t>
            </a:r>
            <a:r>
              <a:rPr lang="en-US" u="sng" dirty="0">
                <a:solidFill>
                  <a:srgbClr val="6600FF"/>
                </a:solidFill>
              </a:rPr>
              <a:t>End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Italian </a:t>
            </a:r>
            <a:r>
              <a:rPr lang="en-US" b="1" u="sng" dirty="0" smtClean="0">
                <a:solidFill>
                  <a:srgbClr val="6600FF"/>
                </a:solidFill>
              </a:rPr>
              <a:t>partisans</a:t>
            </a:r>
            <a:r>
              <a:rPr lang="en-US" dirty="0" smtClean="0"/>
              <a:t> </a:t>
            </a:r>
            <a:r>
              <a:rPr lang="en-US" dirty="0"/>
              <a:t>captured and executed  </a:t>
            </a:r>
          </a:p>
          <a:p>
            <a:pPr lvl="0"/>
            <a:r>
              <a:rPr lang="en-US" dirty="0"/>
              <a:t>Hitler knew the end was near and committed </a:t>
            </a:r>
            <a:r>
              <a:rPr lang="en-US" b="1" u="sng" dirty="0" smtClean="0">
                <a:solidFill>
                  <a:srgbClr val="6600FF"/>
                </a:solidFill>
              </a:rPr>
              <a:t>suicide</a:t>
            </a:r>
            <a:r>
              <a:rPr lang="en-US" dirty="0" smtClean="0"/>
              <a:t> </a:t>
            </a:r>
            <a:r>
              <a:rPr lang="en-US" dirty="0"/>
              <a:t>in his underground </a:t>
            </a:r>
            <a:r>
              <a:rPr lang="en-US" dirty="0" smtClean="0"/>
              <a:t>bunker</a:t>
            </a:r>
          </a:p>
          <a:p>
            <a:pPr lvl="0"/>
            <a:r>
              <a:rPr lang="en-US" dirty="0"/>
              <a:t> </a:t>
            </a:r>
            <a:r>
              <a:rPr lang="en-US" dirty="0" smtClean="0"/>
              <a:t>He killed </a:t>
            </a:r>
            <a:r>
              <a:rPr lang="en-US" dirty="0"/>
              <a:t>himself by </a:t>
            </a:r>
            <a:r>
              <a:rPr lang="en-US" dirty="0" smtClean="0"/>
              <a:t>gun shot </a:t>
            </a:r>
            <a:r>
              <a:rPr lang="en-US" dirty="0"/>
              <a:t>on 30 April </a:t>
            </a:r>
            <a:r>
              <a:rPr lang="en-US" dirty="0" smtClean="0"/>
              <a:t>1945. His </a:t>
            </a:r>
            <a:r>
              <a:rPr lang="en-US" dirty="0"/>
              <a:t>wife </a:t>
            </a:r>
            <a:r>
              <a:rPr lang="en-US" dirty="0" smtClean="0"/>
              <a:t>Eva </a:t>
            </a:r>
            <a:r>
              <a:rPr lang="en-US" dirty="0"/>
              <a:t>committed suicide with him by </a:t>
            </a:r>
            <a:r>
              <a:rPr lang="en-US" dirty="0" smtClean="0"/>
              <a:t>taking cyanide</a:t>
            </a:r>
            <a:endParaRPr lang="en-US" dirty="0"/>
          </a:p>
          <a:p>
            <a:r>
              <a:rPr lang="en-US" dirty="0"/>
              <a:t>The war ended officially in Europe on </a:t>
            </a:r>
            <a:r>
              <a:rPr lang="en-US" b="1" u="sng" dirty="0" smtClean="0">
                <a:solidFill>
                  <a:srgbClr val="6600FF"/>
                </a:solidFill>
              </a:rPr>
              <a:t>V-E Day </a:t>
            </a:r>
            <a:r>
              <a:rPr lang="en-US" dirty="0"/>
              <a:t>known </a:t>
            </a:r>
            <a:r>
              <a:rPr lang="en-US" dirty="0" smtClean="0"/>
              <a:t>as </a:t>
            </a:r>
            <a:r>
              <a:rPr lang="en-US" b="1" u="sng" dirty="0" smtClean="0">
                <a:solidFill>
                  <a:srgbClr val="6600FF"/>
                </a:solidFill>
              </a:rPr>
              <a:t>Victory in Europe Day</a:t>
            </a:r>
            <a:endParaRPr lang="en-US" b="1" u="sng" dirty="0">
              <a:solidFill>
                <a:srgbClr val="66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419600" cy="4724400"/>
          </a:xfrm>
        </p:spPr>
      </p:pic>
    </p:spTree>
    <p:extLst>
      <p:ext uri="{BB962C8B-B14F-4D97-AF65-F5344CB8AC3E}">
        <p14:creationId xmlns:p14="http://schemas.microsoft.com/office/powerpoint/2010/main" val="32696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u="sng" dirty="0">
                <a:solidFill>
                  <a:srgbClr val="FF6600"/>
                </a:solidFill>
              </a:rPr>
              <a:t>Defeat in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53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6600"/>
                </a:solidFill>
              </a:rPr>
              <a:t>With the war won in Europe the Allies could pour their resources into defeating Japan </a:t>
            </a:r>
          </a:p>
          <a:p>
            <a:r>
              <a:rPr lang="en-US" dirty="0">
                <a:solidFill>
                  <a:srgbClr val="FF6600"/>
                </a:solidFill>
              </a:rPr>
              <a:t>By mid 1945 most of the Japanese </a:t>
            </a:r>
            <a:r>
              <a:rPr lang="en-US" b="1" u="sng" dirty="0" smtClean="0">
                <a:solidFill>
                  <a:srgbClr val="FF6600"/>
                </a:solidFill>
              </a:rPr>
              <a:t>navy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and air force had been defeated yet the army still had an army of </a:t>
            </a:r>
            <a:r>
              <a:rPr lang="en-US" b="1" u="sng" dirty="0" smtClean="0">
                <a:solidFill>
                  <a:srgbClr val="FF6600"/>
                </a:solidFill>
              </a:rPr>
              <a:t>2 million </a:t>
            </a:r>
            <a:r>
              <a:rPr lang="en-US" dirty="0">
                <a:solidFill>
                  <a:srgbClr val="FF6600"/>
                </a:solidFill>
              </a:rPr>
              <a:t>so the road to victory could be a log and costly one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495800" cy="5334000"/>
          </a:xfrm>
        </p:spPr>
      </p:pic>
    </p:spTree>
    <p:extLst>
      <p:ext uri="{BB962C8B-B14F-4D97-AF65-F5344CB8AC3E}">
        <p14:creationId xmlns:p14="http://schemas.microsoft.com/office/powerpoint/2010/main" val="4664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Rome-Berlin, Tokyo </a:t>
            </a:r>
            <a:r>
              <a:rPr lang="en-US" u="sng" dirty="0">
                <a:solidFill>
                  <a:srgbClr val="C00000"/>
                </a:solidFill>
              </a:rPr>
              <a:t>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24400" cy="46482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Germany, Italy </a:t>
            </a:r>
            <a:r>
              <a:rPr lang="en-US" dirty="0"/>
              <a:t>and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Japan</a:t>
            </a:r>
            <a:r>
              <a:rPr lang="en-US" dirty="0" smtClean="0"/>
              <a:t> </a:t>
            </a:r>
            <a:r>
              <a:rPr lang="en-US" dirty="0"/>
              <a:t>formed the </a:t>
            </a:r>
            <a:r>
              <a:rPr lang="en-US" dirty="0" smtClean="0"/>
              <a:t>Rome-Berlin, Tokyo Axis</a:t>
            </a:r>
            <a:endParaRPr lang="en-US" dirty="0"/>
          </a:p>
          <a:p>
            <a:r>
              <a:rPr lang="en-US" dirty="0"/>
              <a:t>The Axis powers agreed to fight </a:t>
            </a:r>
            <a:r>
              <a:rPr lang="en-US" b="1" dirty="0" smtClean="0">
                <a:solidFill>
                  <a:srgbClr val="C00000"/>
                </a:solidFill>
              </a:rPr>
              <a:t>Soviet</a:t>
            </a:r>
            <a:r>
              <a:rPr lang="en-US" dirty="0" smtClean="0"/>
              <a:t> </a:t>
            </a:r>
            <a:r>
              <a:rPr lang="en-US" dirty="0"/>
              <a:t>communism and not to interfere with one another’s plans for </a:t>
            </a:r>
            <a:r>
              <a:rPr lang="en-US" b="1" u="sng" dirty="0" smtClean="0">
                <a:solidFill>
                  <a:srgbClr val="C00000"/>
                </a:solidFill>
              </a:rPr>
              <a:t>expansion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267200" cy="5334000"/>
          </a:xfrm>
        </p:spPr>
      </p:pic>
    </p:spTree>
    <p:extLst>
      <p:ext uri="{BB962C8B-B14F-4D97-AF65-F5344CB8AC3E}">
        <p14:creationId xmlns:p14="http://schemas.microsoft.com/office/powerpoint/2010/main" val="35648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Invasion </a:t>
            </a:r>
            <a:r>
              <a:rPr lang="en-US" b="1" u="sng" dirty="0" smtClean="0">
                <a:solidFill>
                  <a:srgbClr val="C00000"/>
                </a:solidFill>
              </a:rPr>
              <a:t>Versus the </a:t>
            </a:r>
            <a:r>
              <a:rPr lang="en-US" b="1" u="sng" dirty="0">
                <a:solidFill>
                  <a:srgbClr val="C00000"/>
                </a:solidFill>
              </a:rPr>
              <a:t>Bomb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Some worried that an invasion of Japan could cost </a:t>
            </a:r>
            <a:r>
              <a:rPr lang="en-US" b="1" u="sng" dirty="0" smtClean="0">
                <a:solidFill>
                  <a:srgbClr val="C00000"/>
                </a:solidFill>
              </a:rPr>
              <a:t>1 million </a:t>
            </a:r>
            <a:r>
              <a:rPr lang="en-US" dirty="0"/>
              <a:t>or more casualties</a:t>
            </a:r>
          </a:p>
          <a:p>
            <a:pPr lvl="0"/>
            <a:r>
              <a:rPr lang="en-US" dirty="0"/>
              <a:t>Battles at </a:t>
            </a:r>
            <a:r>
              <a:rPr lang="en-US" b="1" u="sng" dirty="0" smtClean="0">
                <a:solidFill>
                  <a:srgbClr val="C00000"/>
                </a:solidFill>
              </a:rPr>
              <a:t>Iwo Jima and Okinawa </a:t>
            </a:r>
            <a:r>
              <a:rPr lang="en-US" dirty="0"/>
              <a:t>demonstrated that the Japanese would fight to </a:t>
            </a: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C00000"/>
                </a:solidFill>
              </a:rPr>
              <a:t>death</a:t>
            </a:r>
            <a:r>
              <a:rPr lang="en-US" dirty="0" smtClean="0"/>
              <a:t> </a:t>
            </a:r>
            <a:r>
              <a:rPr lang="en-US" dirty="0"/>
              <a:t>rather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than surrender</a:t>
            </a:r>
            <a:endParaRPr lang="en-US" b="1" u="sng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In 1944 some young Japanese chose to become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Kamikaze</a:t>
            </a:r>
            <a:r>
              <a:rPr lang="en-US" dirty="0" smtClean="0"/>
              <a:t> pilots </a:t>
            </a:r>
            <a:r>
              <a:rPr lang="en-US" dirty="0"/>
              <a:t>who undertook suicide missions crashing their planes into US war ships</a:t>
            </a:r>
          </a:p>
          <a:p>
            <a:pPr lvl="0"/>
            <a:r>
              <a:rPr lang="en-US" dirty="0"/>
              <a:t>Scientist offered another way to end the war</a:t>
            </a:r>
          </a:p>
          <a:p>
            <a:pPr lvl="0"/>
            <a:r>
              <a:rPr lang="en-US" dirty="0"/>
              <a:t>By splitting the atom scientists discovered they could create an explosion far more powerful than ever known</a:t>
            </a:r>
          </a:p>
          <a:p>
            <a:pPr lvl="0"/>
            <a:r>
              <a:rPr lang="en-US" dirty="0"/>
              <a:t>In 1945 scientist successfully tested the first </a:t>
            </a:r>
            <a:r>
              <a:rPr lang="en-US" b="1" u="sng" dirty="0" smtClean="0">
                <a:solidFill>
                  <a:srgbClr val="C00000"/>
                </a:solidFill>
              </a:rPr>
              <a:t>Atomic Bomb </a:t>
            </a:r>
            <a:r>
              <a:rPr lang="en-US" dirty="0"/>
              <a:t>at  </a:t>
            </a:r>
            <a:r>
              <a:rPr lang="en-US" b="1" u="sng" dirty="0" smtClean="0">
                <a:solidFill>
                  <a:srgbClr val="C00000"/>
                </a:solidFill>
              </a:rPr>
              <a:t>Alamogordo</a:t>
            </a:r>
            <a:r>
              <a:rPr lang="en-US" dirty="0" smtClean="0"/>
              <a:t> New </a:t>
            </a:r>
            <a:r>
              <a:rPr lang="en-US" dirty="0"/>
              <a:t>Mexico</a:t>
            </a:r>
          </a:p>
          <a:p>
            <a:r>
              <a:rPr lang="en-US" dirty="0"/>
              <a:t>Name of the first two bombs dropped were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Fat Man and Little Boy</a:t>
            </a:r>
            <a:endParaRPr lang="en-US" b="1" u="sng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Roosevelt had died on April 1945 and the </a:t>
            </a:r>
            <a:r>
              <a:rPr lang="en-US" dirty="0">
                <a:solidFill>
                  <a:srgbClr val="C00000"/>
                </a:solidFill>
              </a:rPr>
              <a:t>new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president was </a:t>
            </a:r>
            <a:r>
              <a:rPr lang="en-US" b="1" u="sng" dirty="0" smtClean="0">
                <a:solidFill>
                  <a:srgbClr val="C00000"/>
                </a:solidFill>
              </a:rPr>
              <a:t>Harry Truman </a:t>
            </a:r>
            <a:r>
              <a:rPr lang="en-US" dirty="0"/>
              <a:t>and he was just learning of the bomb</a:t>
            </a:r>
          </a:p>
          <a:p>
            <a:pPr lvl="0"/>
            <a:r>
              <a:rPr lang="en-US" dirty="0"/>
              <a:t>After meeting with advisors Truman decided to use the bomb again </a:t>
            </a:r>
            <a:r>
              <a:rPr lang="en-US" b="1" u="sng" dirty="0" smtClean="0">
                <a:solidFill>
                  <a:srgbClr val="C00000"/>
                </a:solidFill>
              </a:rPr>
              <a:t>Japan</a:t>
            </a:r>
            <a:endParaRPr lang="en-US" b="1" u="sng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While meeting with other Allied leaders in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Potsdam</a:t>
            </a:r>
            <a:r>
              <a:rPr lang="en-US" dirty="0" smtClean="0"/>
              <a:t> </a:t>
            </a:r>
            <a:r>
              <a:rPr lang="en-US" dirty="0"/>
              <a:t>Germany, they issued a </a:t>
            </a:r>
            <a:r>
              <a:rPr lang="en-US" b="1" u="sng" dirty="0" smtClean="0">
                <a:solidFill>
                  <a:srgbClr val="C00000"/>
                </a:solidFill>
              </a:rPr>
              <a:t>warning</a:t>
            </a:r>
            <a:r>
              <a:rPr lang="en-US" dirty="0" smtClean="0"/>
              <a:t> </a:t>
            </a:r>
            <a:r>
              <a:rPr lang="en-US" dirty="0"/>
              <a:t>to Japan to surrender or face </a:t>
            </a:r>
            <a:r>
              <a:rPr lang="en-US" b="1" u="sng" dirty="0" smtClean="0">
                <a:solidFill>
                  <a:srgbClr val="C00000"/>
                </a:solidFill>
              </a:rPr>
              <a:t>utter and complete </a:t>
            </a:r>
            <a:r>
              <a:rPr lang="en-US" dirty="0">
                <a:solidFill>
                  <a:srgbClr val="C00000"/>
                </a:solidFill>
              </a:rPr>
              <a:t>destruction</a:t>
            </a:r>
          </a:p>
          <a:p>
            <a:r>
              <a:rPr lang="en-US" dirty="0"/>
              <a:t>The Japanese ignored the deadline</a:t>
            </a:r>
          </a:p>
        </p:txBody>
      </p:sp>
    </p:spTree>
    <p:extLst>
      <p:ext uri="{BB962C8B-B14F-4D97-AF65-F5344CB8AC3E}">
        <p14:creationId xmlns:p14="http://schemas.microsoft.com/office/powerpoint/2010/main" val="27114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114604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/>
              </a:rPr>
              <a:t>Oppenheimer  The Manhattan Project: “ Now </a:t>
            </a:r>
            <a:r>
              <a:rPr lang="en-US" sz="2400" b="1" dirty="0">
                <a:effectLst/>
              </a:rPr>
              <a:t>I am become Death, the destroyer of </a:t>
            </a:r>
            <a:r>
              <a:rPr lang="en-US" sz="2400" b="1" dirty="0" smtClean="0">
                <a:effectLst/>
              </a:rPr>
              <a:t>worlds”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572000" cy="5486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419599" cy="5334000"/>
          </a:xfrm>
        </p:spPr>
      </p:pic>
    </p:spTree>
    <p:extLst>
      <p:ext uri="{BB962C8B-B14F-4D97-AF65-F5344CB8AC3E}">
        <p14:creationId xmlns:p14="http://schemas.microsoft.com/office/powerpoint/2010/main" val="23145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Gadget / </a:t>
            </a:r>
            <a:r>
              <a:rPr lang="en-US" sz="2000" dirty="0" smtClean="0">
                <a:solidFill>
                  <a:srgbClr val="C00000"/>
                </a:solidFill>
              </a:rPr>
              <a:t>Detonated at Trinity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(5:30 </a:t>
            </a:r>
            <a:r>
              <a:rPr lang="en-US" sz="2000" dirty="0">
                <a:solidFill>
                  <a:srgbClr val="C00000"/>
                </a:solidFill>
                <a:effectLst/>
              </a:rPr>
              <a:t>am) on July 16. 1945</a:t>
            </a:r>
            <a:r>
              <a:rPr lang="en-US" sz="2000" dirty="0" smtClean="0">
                <a:solidFill>
                  <a:srgbClr val="C00000"/>
                </a:solidFill>
              </a:rPr>
              <a:t> 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288543" cy="5029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600200"/>
            <a:ext cx="4724400" cy="5029200"/>
          </a:xfrm>
        </p:spPr>
      </p:pic>
    </p:spTree>
    <p:extLst>
      <p:ext uri="{BB962C8B-B14F-4D97-AF65-F5344CB8AC3E}">
        <p14:creationId xmlns:p14="http://schemas.microsoft.com/office/powerpoint/2010/main" val="13298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66800"/>
          </a:xfrm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b="1" dirty="0" smtClean="0"/>
              <a:t>Early Atomic tests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1600200"/>
            <a:ext cx="4495800" cy="5257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572000" cy="5257800"/>
          </a:xfrm>
        </p:spPr>
      </p:pic>
    </p:spTree>
    <p:extLst>
      <p:ext uri="{BB962C8B-B14F-4D97-AF65-F5344CB8AC3E}">
        <p14:creationId xmlns:p14="http://schemas.microsoft.com/office/powerpoint/2010/main" val="5102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                        </a:t>
            </a:r>
            <a:r>
              <a:rPr lang="en-US" u="sng" dirty="0" smtClean="0">
                <a:solidFill>
                  <a:srgbClr val="002060"/>
                </a:solidFill>
              </a:rPr>
              <a:t> Hiroshima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On August 6, 1945 an American plane named the Enola Gay dropped an atomic bomb on the city of </a:t>
            </a:r>
            <a:r>
              <a:rPr lang="en-US" b="1" u="sng" dirty="0" smtClean="0">
                <a:solidFill>
                  <a:srgbClr val="C00000"/>
                </a:solidFill>
              </a:rPr>
              <a:t>Hiroshima</a:t>
            </a:r>
            <a:endParaRPr lang="en-US" b="1" u="sng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The bomb flatten </a:t>
            </a:r>
            <a:r>
              <a:rPr lang="en-US" b="1" u="sng" dirty="0" smtClean="0">
                <a:solidFill>
                  <a:srgbClr val="C00000"/>
                </a:solidFill>
              </a:rPr>
              <a:t>4 miles </a:t>
            </a:r>
            <a:r>
              <a:rPr lang="en-US" dirty="0">
                <a:solidFill>
                  <a:srgbClr val="002060"/>
                </a:solidFill>
              </a:rPr>
              <a:t>miles instantly and killed more than </a:t>
            </a:r>
            <a:r>
              <a:rPr lang="en-US" b="1" u="sng" dirty="0" smtClean="0">
                <a:solidFill>
                  <a:srgbClr val="C00000"/>
                </a:solidFill>
              </a:rPr>
              <a:t>70,000</a:t>
            </a:r>
            <a:endParaRPr lang="en-US" b="1" u="sng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Many more died from </a:t>
            </a:r>
            <a:r>
              <a:rPr lang="en-US" b="1" u="sng" dirty="0" smtClean="0">
                <a:solidFill>
                  <a:srgbClr val="C00000"/>
                </a:solidFill>
              </a:rPr>
              <a:t>radiation sickness </a:t>
            </a:r>
            <a:r>
              <a:rPr lang="en-US" dirty="0">
                <a:solidFill>
                  <a:srgbClr val="002060"/>
                </a:solidFill>
              </a:rPr>
              <a:t>afterwards and the exposure to </a:t>
            </a:r>
            <a:r>
              <a:rPr lang="en-US" b="1" u="sng" dirty="0" smtClean="0">
                <a:solidFill>
                  <a:srgbClr val="C00000"/>
                </a:solidFill>
              </a:rPr>
              <a:t>radioactive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materials.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The next day the USSR declared war on </a:t>
            </a:r>
            <a:r>
              <a:rPr lang="en-US" b="1" u="sng" dirty="0" smtClean="0">
                <a:solidFill>
                  <a:srgbClr val="C00000"/>
                </a:solidFill>
              </a:rPr>
              <a:t>Japan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and still no response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The following day the US dropped a second atomic bomb on the city of  </a:t>
            </a:r>
            <a:r>
              <a:rPr lang="en-US" b="1" u="sng" dirty="0" smtClean="0">
                <a:solidFill>
                  <a:srgbClr val="C00000"/>
                </a:solidFill>
              </a:rPr>
              <a:t>Nagasaki</a:t>
            </a:r>
            <a:endParaRPr lang="en-US" b="1" u="sng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Finally on August 10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emperor </a:t>
            </a:r>
            <a:r>
              <a:rPr lang="en-US" b="1" u="sng" dirty="0" smtClean="0">
                <a:solidFill>
                  <a:srgbClr val="C00000"/>
                </a:solidFill>
              </a:rPr>
              <a:t>Hirohito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signed a formal peace treaty on the battleship </a:t>
            </a:r>
          </a:p>
        </p:txBody>
      </p:sp>
    </p:spTree>
    <p:extLst>
      <p:ext uri="{BB962C8B-B14F-4D97-AF65-F5344CB8AC3E}">
        <p14:creationId xmlns:p14="http://schemas.microsoft.com/office/powerpoint/2010/main" val="6079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u="sng" dirty="0" smtClean="0"/>
              <a:t>Hiroshima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572000" cy="5029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419600" cy="5029200"/>
          </a:xfrm>
        </p:spPr>
      </p:pic>
    </p:spTree>
    <p:extLst>
      <p:ext uri="{BB962C8B-B14F-4D97-AF65-F5344CB8AC3E}">
        <p14:creationId xmlns:p14="http://schemas.microsoft.com/office/powerpoint/2010/main" val="3212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90600"/>
          </a:xfrm>
        </p:spPr>
        <p:txBody>
          <a:bodyPr/>
          <a:lstStyle/>
          <a:p>
            <a:r>
              <a:rPr lang="en-US" dirty="0" smtClean="0"/>
              <a:t>              Fat Man and the Enola Gay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4419600" cy="3733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0" y="1752600"/>
            <a:ext cx="4427220" cy="3573621"/>
          </a:xfrm>
        </p:spPr>
      </p:pic>
    </p:spTree>
    <p:extLst>
      <p:ext uri="{BB962C8B-B14F-4D97-AF65-F5344CB8AC3E}">
        <p14:creationId xmlns:p14="http://schemas.microsoft.com/office/powerpoint/2010/main" val="16867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USS Indianapolis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www.youtube.com/watch?v=5nrvMNf-HEg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343400" cy="4724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4572000" cy="4724400"/>
          </a:xfrm>
        </p:spPr>
      </p:pic>
    </p:spTree>
    <p:extLst>
      <p:ext uri="{BB962C8B-B14F-4D97-AF65-F5344CB8AC3E}">
        <p14:creationId xmlns:p14="http://schemas.microsoft.com/office/powerpoint/2010/main" val="35777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An Ongoing </a:t>
            </a:r>
            <a:r>
              <a:rPr lang="en-US" u="sng" dirty="0" smtClean="0">
                <a:solidFill>
                  <a:srgbClr val="C00000"/>
                </a:solidFill>
              </a:rPr>
              <a:t>Controversy 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Dropping the </a:t>
            </a:r>
            <a:r>
              <a:rPr lang="en-US" b="1" u="sng" dirty="0" smtClean="0">
                <a:solidFill>
                  <a:srgbClr val="C00000"/>
                </a:solidFill>
              </a:rPr>
              <a:t>Atomic Bomb </a:t>
            </a:r>
            <a:r>
              <a:rPr lang="en-US" dirty="0" smtClean="0"/>
              <a:t>brought </a:t>
            </a:r>
            <a:r>
              <a:rPr lang="en-US" dirty="0"/>
              <a:t>a quick end to the war</a:t>
            </a:r>
          </a:p>
          <a:p>
            <a:pPr lvl="0"/>
            <a:r>
              <a:rPr lang="en-US" dirty="0"/>
              <a:t>It unleashed a terrifying force of destruction </a:t>
            </a:r>
          </a:p>
          <a:p>
            <a:pPr lvl="0"/>
            <a:r>
              <a:rPr lang="en-US" dirty="0"/>
              <a:t>Debated ever since</a:t>
            </a:r>
          </a:p>
          <a:p>
            <a:pPr lvl="0"/>
            <a:r>
              <a:rPr lang="en-US" b="1" u="sng" dirty="0">
                <a:solidFill>
                  <a:srgbClr val="C00000"/>
                </a:solidFill>
              </a:rPr>
              <a:t>Why did Truman drop the bomb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  <a:p>
            <a:pPr marL="0" lv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C00000"/>
                </a:solidFill>
              </a:rPr>
              <a:t>1. He </a:t>
            </a:r>
            <a:r>
              <a:rPr lang="en-US" dirty="0">
                <a:solidFill>
                  <a:srgbClr val="C00000"/>
                </a:solidFill>
              </a:rPr>
              <a:t>was convinced that Japan would not </a:t>
            </a:r>
            <a:r>
              <a:rPr lang="en-US" dirty="0" smtClean="0">
                <a:solidFill>
                  <a:srgbClr val="C00000"/>
                </a:solidFill>
              </a:rPr>
              <a:t>  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surrender </a:t>
            </a:r>
            <a:r>
              <a:rPr lang="en-US" dirty="0">
                <a:solidFill>
                  <a:srgbClr val="C00000"/>
                </a:solidFill>
              </a:rPr>
              <a:t>and their would be heavy loss of life </a:t>
            </a:r>
            <a:r>
              <a:rPr lang="en-US" dirty="0" smtClean="0">
                <a:solidFill>
                  <a:srgbClr val="C00000"/>
                </a:solidFill>
              </a:rPr>
              <a:t>  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on </a:t>
            </a:r>
            <a:r>
              <a:rPr lang="en-US" dirty="0">
                <a:solidFill>
                  <a:srgbClr val="C00000"/>
                </a:solidFill>
              </a:rPr>
              <a:t>both </a:t>
            </a:r>
            <a:r>
              <a:rPr lang="en-US" dirty="0" smtClean="0">
                <a:solidFill>
                  <a:srgbClr val="C00000"/>
                </a:solidFill>
              </a:rPr>
              <a:t>sides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2.  To </a:t>
            </a:r>
            <a:r>
              <a:rPr lang="en-US" dirty="0">
                <a:solidFill>
                  <a:srgbClr val="C00000"/>
                </a:solidFill>
              </a:rPr>
              <a:t>impress the USSR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 3.  To </a:t>
            </a:r>
            <a:r>
              <a:rPr lang="en-US" dirty="0">
                <a:solidFill>
                  <a:srgbClr val="C00000"/>
                </a:solidFill>
              </a:rPr>
              <a:t>see what it could do</a:t>
            </a:r>
          </a:p>
        </p:txBody>
      </p:sp>
    </p:spTree>
    <p:extLst>
      <p:ext uri="{BB962C8B-B14F-4D97-AF65-F5344CB8AC3E}">
        <p14:creationId xmlns:p14="http://schemas.microsoft.com/office/powerpoint/2010/main" val="19830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333399"/>
                </a:solidFill>
              </a:rPr>
              <a:t>Hirohito signing surrender papers on the USS Missouri </a:t>
            </a:r>
            <a:endParaRPr lang="en-US" sz="2400" u="sng" dirty="0">
              <a:solidFill>
                <a:srgbClr val="3333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35141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From </a:t>
            </a:r>
            <a:r>
              <a:rPr lang="en-US" b="1" u="sng" dirty="0" smtClean="0">
                <a:solidFill>
                  <a:srgbClr val="7030A0"/>
                </a:solidFill>
              </a:rPr>
              <a:t>Monarch to </a:t>
            </a:r>
            <a:r>
              <a:rPr lang="en-US" b="1" u="sng" dirty="0">
                <a:solidFill>
                  <a:srgbClr val="7030A0"/>
                </a:solidFill>
              </a:rPr>
              <a:t>Republic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9624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In 1936 Spain was plunged into </a:t>
            </a:r>
            <a:r>
              <a:rPr lang="en-US" dirty="0" smtClean="0">
                <a:solidFill>
                  <a:srgbClr val="7030A0"/>
                </a:solidFill>
              </a:rPr>
              <a:t>a </a:t>
            </a:r>
            <a:r>
              <a:rPr lang="en-US" b="1" u="sng" dirty="0" smtClean="0"/>
              <a:t>Civil War</a:t>
            </a:r>
            <a:endParaRPr lang="en-US" b="1" u="sng" dirty="0"/>
          </a:p>
          <a:p>
            <a:r>
              <a:rPr lang="en-US" dirty="0">
                <a:solidFill>
                  <a:srgbClr val="7030A0"/>
                </a:solidFill>
              </a:rPr>
              <a:t>Even though it was a local conflict a number of other nations entered into the conflict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71600"/>
            <a:ext cx="47244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In the 1920’s Spain was a  </a:t>
            </a:r>
            <a:r>
              <a:rPr lang="en-US" b="1" u="sng" dirty="0" smtClean="0">
                <a:solidFill>
                  <a:srgbClr val="7030A0"/>
                </a:solidFill>
              </a:rPr>
              <a:t>monarchy</a:t>
            </a:r>
            <a:endParaRPr lang="en-US" b="1" u="sng" dirty="0">
              <a:solidFill>
                <a:srgbClr val="7030A0"/>
              </a:solidFill>
            </a:endParaRPr>
          </a:p>
          <a:p>
            <a:pPr lvl="0"/>
            <a:r>
              <a:rPr lang="en-US" dirty="0"/>
              <a:t>Most Spaniards were </a:t>
            </a:r>
            <a:r>
              <a:rPr lang="en-US" dirty="0" smtClean="0"/>
              <a:t> poor </a:t>
            </a:r>
            <a:r>
              <a:rPr lang="en-US" b="1" u="sng" dirty="0" smtClean="0">
                <a:solidFill>
                  <a:srgbClr val="7030A0"/>
                </a:solidFill>
              </a:rPr>
              <a:t>peasants or urban workers</a:t>
            </a:r>
            <a:endParaRPr lang="en-US" b="1" u="sng" dirty="0">
              <a:solidFill>
                <a:srgbClr val="7030A0"/>
              </a:solidFill>
            </a:endParaRPr>
          </a:p>
          <a:p>
            <a:pPr lvl="0"/>
            <a:r>
              <a:rPr lang="en-US" dirty="0"/>
              <a:t>In 1931 popular unrest to the king leaving Spain</a:t>
            </a:r>
          </a:p>
          <a:p>
            <a:pPr lvl="0"/>
            <a:r>
              <a:rPr lang="en-US" dirty="0" smtClean="0"/>
              <a:t>A </a:t>
            </a:r>
            <a:r>
              <a:rPr lang="en-US" b="1" u="sng" dirty="0" smtClean="0">
                <a:solidFill>
                  <a:srgbClr val="7030A0"/>
                </a:solidFill>
              </a:rPr>
              <a:t>republic</a:t>
            </a:r>
            <a:r>
              <a:rPr lang="en-US" dirty="0" smtClean="0"/>
              <a:t>  </a:t>
            </a:r>
            <a:r>
              <a:rPr lang="en-US" dirty="0"/>
              <a:t>was set up with a more liberal constitution</a:t>
            </a:r>
          </a:p>
          <a:p>
            <a:r>
              <a:rPr lang="en-US" dirty="0"/>
              <a:t>The new government passed a number of controversial laws leaving Spanish public opinion to be divided between those who wanted more reforms and those who wanted less</a:t>
            </a:r>
          </a:p>
        </p:txBody>
      </p:sp>
    </p:spTree>
    <p:extLst>
      <p:ext uri="{BB962C8B-B14F-4D97-AF65-F5344CB8AC3E}">
        <p14:creationId xmlns:p14="http://schemas.microsoft.com/office/powerpoint/2010/main" val="5584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              </a:t>
            </a:r>
            <a:r>
              <a:rPr lang="en-US" b="1" u="sng" dirty="0" smtClean="0">
                <a:solidFill>
                  <a:srgbClr val="FF0000"/>
                </a:solidFill>
                <a:effectLst/>
              </a:rPr>
              <a:t>Reasons </a:t>
            </a:r>
            <a:r>
              <a:rPr lang="en-US" b="1" u="sng" dirty="0">
                <a:solidFill>
                  <a:srgbClr val="FF0000"/>
                </a:solidFill>
                <a:effectLst/>
              </a:rPr>
              <a:t>for Allied Victory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1. Location </a:t>
            </a:r>
            <a:r>
              <a:rPr lang="en-US" b="1" dirty="0">
                <a:solidFill>
                  <a:srgbClr val="002060"/>
                </a:solidFill>
              </a:rPr>
              <a:t>of Germany – surrounded by enemies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006600"/>
                </a:solidFill>
              </a:rPr>
              <a:t>2. Location </a:t>
            </a:r>
            <a:r>
              <a:rPr lang="en-US" b="1" dirty="0">
                <a:solidFill>
                  <a:srgbClr val="006600"/>
                </a:solidFill>
              </a:rPr>
              <a:t>of Japan – dependent on imported </a:t>
            </a:r>
            <a:r>
              <a:rPr lang="en-US" b="1" dirty="0" smtClean="0">
                <a:solidFill>
                  <a:srgbClr val="006600"/>
                </a:solidFill>
              </a:rPr>
              <a:t>   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       goods</a:t>
            </a:r>
            <a:endParaRPr lang="en-US" b="1" dirty="0">
              <a:solidFill>
                <a:srgbClr val="006600"/>
              </a:solidFill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3. Poor </a:t>
            </a:r>
            <a:r>
              <a:rPr lang="en-US" b="1" dirty="0">
                <a:solidFill>
                  <a:srgbClr val="FF0066"/>
                </a:solidFill>
              </a:rPr>
              <a:t>military decisions by Axis leaders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4. Huge </a:t>
            </a:r>
            <a:r>
              <a:rPr lang="en-US" b="1" dirty="0">
                <a:solidFill>
                  <a:srgbClr val="7030A0"/>
                </a:solidFill>
              </a:rPr>
              <a:t>productive capability of the United States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5. Better </a:t>
            </a:r>
            <a:r>
              <a:rPr lang="en-US" b="1" dirty="0">
                <a:solidFill>
                  <a:srgbClr val="FF6600"/>
                </a:solidFill>
              </a:rPr>
              <a:t>technology developed and used by </a:t>
            </a:r>
            <a:r>
              <a:rPr lang="en-US" b="1" dirty="0" smtClean="0">
                <a:solidFill>
                  <a:srgbClr val="FF6600"/>
                </a:solidFill>
              </a:rPr>
              <a:t>Allies</a:t>
            </a:r>
          </a:p>
          <a:p>
            <a:pPr marL="0" lvl="0" indent="0">
              <a:buNone/>
            </a:pPr>
            <a:endParaRPr lang="en-US" b="1" dirty="0">
              <a:solidFill>
                <a:srgbClr val="FF6600"/>
              </a:solidFill>
            </a:endParaRPr>
          </a:p>
          <a:p>
            <a:pPr marL="0" lvl="0" indent="0">
              <a:buNone/>
            </a:pPr>
            <a:r>
              <a:rPr lang="en-US" sz="1900" b="1" dirty="0" smtClean="0">
                <a:solidFill>
                  <a:srgbClr val="FF6600"/>
                </a:solidFill>
              </a:rPr>
              <a:t>Century Series End of </a:t>
            </a:r>
            <a:r>
              <a:rPr lang="en-US" sz="1900" b="1" dirty="0">
                <a:solidFill>
                  <a:srgbClr val="FF6600"/>
                </a:solidFill>
              </a:rPr>
              <a:t>the War: </a:t>
            </a:r>
            <a:r>
              <a:rPr lang="en-US" sz="1900" b="1" dirty="0">
                <a:solidFill>
                  <a:srgbClr val="FF6600"/>
                </a:solidFill>
                <a:hlinkClick r:id="rId2"/>
              </a:rPr>
              <a:t>https://</a:t>
            </a:r>
            <a:r>
              <a:rPr lang="en-US" sz="1900" b="1" dirty="0" smtClean="0">
                <a:solidFill>
                  <a:srgbClr val="FF6600"/>
                </a:solidFill>
                <a:hlinkClick r:id="rId2"/>
              </a:rPr>
              <a:t>www.youtube.com/watch?v=HFe7BZSoGMs&amp;list=PLC8D9DC28C3EC5223&amp;index=19</a:t>
            </a:r>
            <a:endParaRPr lang="en-US" sz="1900" b="1" dirty="0" smtClean="0">
              <a:solidFill>
                <a:srgbClr val="FF6600"/>
              </a:solidFill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-US" b="1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66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WORLD WAR TO COLD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Aftermath of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292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At the end of the war many countries lay in ruins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Millions of refuges, displaced by fighting for , those liberated from prison camps wandered the land</a:t>
            </a:r>
          </a:p>
          <a:p>
            <a:r>
              <a:rPr lang="en-US" dirty="0">
                <a:solidFill>
                  <a:srgbClr val="002060"/>
                </a:solidFill>
              </a:rPr>
              <a:t>The devastation, hunger and disease took a large too for years </a:t>
            </a:r>
            <a:r>
              <a:rPr lang="en-US" dirty="0" smtClean="0">
                <a:solidFill>
                  <a:srgbClr val="002060"/>
                </a:solidFill>
              </a:rPr>
              <a:t>afterwards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Keith Hughes </a:t>
            </a:r>
            <a:r>
              <a:rPr lang="en-US" dirty="0">
                <a:solidFill>
                  <a:srgbClr val="002060"/>
                </a:solidFill>
              </a:rPr>
              <a:t>WWII in 10 min: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www.youtube.com/watch?v=p7fCsXjCW1M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solidFill>
                  <a:srgbClr val="006600"/>
                </a:solidFill>
              </a:rPr>
              <a:t>As many as </a:t>
            </a:r>
            <a:r>
              <a:rPr lang="en-US" b="1" u="sng" dirty="0" smtClean="0">
                <a:solidFill>
                  <a:srgbClr val="006600"/>
                </a:solidFill>
              </a:rPr>
              <a:t>75 million </a:t>
            </a:r>
            <a:r>
              <a:rPr lang="en-US" dirty="0" smtClean="0">
                <a:solidFill>
                  <a:srgbClr val="006600"/>
                </a:solidFill>
              </a:rPr>
              <a:t>people </a:t>
            </a:r>
            <a:r>
              <a:rPr lang="en-US" dirty="0">
                <a:solidFill>
                  <a:srgbClr val="006600"/>
                </a:solidFill>
              </a:rPr>
              <a:t>were killed around the </a:t>
            </a:r>
            <a:r>
              <a:rPr lang="en-US" dirty="0" smtClean="0">
                <a:solidFill>
                  <a:srgbClr val="006600"/>
                </a:solidFill>
              </a:rPr>
              <a:t>world </a:t>
            </a:r>
            <a:r>
              <a:rPr lang="en-US" b="1" u="sng" dirty="0" smtClean="0">
                <a:solidFill>
                  <a:srgbClr val="006600"/>
                </a:solidFill>
              </a:rPr>
              <a:t>38 million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in Europe were killed many were </a:t>
            </a:r>
            <a:r>
              <a:rPr lang="en-US" b="1" u="sng" dirty="0" smtClean="0">
                <a:solidFill>
                  <a:srgbClr val="006600"/>
                </a:solidFill>
              </a:rPr>
              <a:t>civilians</a:t>
            </a:r>
            <a:endParaRPr lang="en-US" b="1" u="sng" dirty="0">
              <a:solidFill>
                <a:srgbClr val="006600"/>
              </a:solidFill>
            </a:endParaRPr>
          </a:p>
          <a:p>
            <a:pPr lvl="0"/>
            <a:r>
              <a:rPr lang="en-US" dirty="0">
                <a:solidFill>
                  <a:srgbClr val="006600"/>
                </a:solidFill>
              </a:rPr>
              <a:t>The Soviet Union lost </a:t>
            </a:r>
            <a:r>
              <a:rPr lang="en-US" b="1" u="sng" dirty="0" smtClean="0">
                <a:solidFill>
                  <a:srgbClr val="006600"/>
                </a:solidFill>
              </a:rPr>
              <a:t>22 million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the </a:t>
            </a:r>
            <a:r>
              <a:rPr lang="en-US" b="1" dirty="0">
                <a:solidFill>
                  <a:srgbClr val="006600"/>
                </a:solidFill>
              </a:rPr>
              <a:t>MOST</a:t>
            </a:r>
            <a:r>
              <a:rPr lang="en-US" dirty="0">
                <a:solidFill>
                  <a:srgbClr val="006600"/>
                </a:solidFill>
              </a:rPr>
              <a:t> of any nation</a:t>
            </a:r>
          </a:p>
          <a:p>
            <a:r>
              <a:rPr lang="en-US" dirty="0">
                <a:solidFill>
                  <a:srgbClr val="006600"/>
                </a:solidFill>
              </a:rPr>
              <a:t>Investigation after the war brought horrible atrocities to light</a:t>
            </a:r>
            <a:r>
              <a:rPr lang="en-US" dirty="0" smtClean="0">
                <a:solidFill>
                  <a:srgbClr val="0066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Crash Course WWII</a:t>
            </a:r>
          </a:p>
          <a:p>
            <a:r>
              <a:rPr lang="en-US" dirty="0">
                <a:solidFill>
                  <a:srgbClr val="00660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6600"/>
                </a:solidFill>
                <a:hlinkClick r:id="rId3"/>
              </a:rPr>
              <a:t>www.youtube.com/watch?v=Q78COTwT7nE&amp;list=PLBDA2E52FB1EF80C9&amp;index=38</a:t>
            </a:r>
            <a:endParaRPr lang="en-US" dirty="0" smtClean="0">
              <a:solidFill>
                <a:srgbClr val="006600"/>
              </a:solidFill>
            </a:endParaRPr>
          </a:p>
          <a:p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Horrors of the </a:t>
            </a:r>
            <a:r>
              <a:rPr lang="en-US" u="sng" dirty="0" smtClean="0"/>
              <a:t>Holocaust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724400"/>
          </a:xfrm>
        </p:spPr>
        <p:txBody>
          <a:bodyPr/>
          <a:lstStyle/>
          <a:p>
            <a:pPr lvl="0"/>
            <a:r>
              <a:rPr lang="en-US" dirty="0"/>
              <a:t>While the Allies did know about the Nazi </a:t>
            </a:r>
            <a:r>
              <a:rPr lang="en-US" b="1" u="sng" dirty="0" smtClean="0"/>
              <a:t>concentration camps </a:t>
            </a:r>
            <a:r>
              <a:rPr lang="en-US" dirty="0" smtClean="0"/>
              <a:t>they </a:t>
            </a:r>
            <a:r>
              <a:rPr lang="en-US" dirty="0"/>
              <a:t>did not know the real horror until they saw them</a:t>
            </a:r>
          </a:p>
          <a:p>
            <a:r>
              <a:rPr lang="en-US" dirty="0"/>
              <a:t>Walking skeletons to stories of mass murder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419600" cy="5257800"/>
          </a:xfrm>
        </p:spPr>
      </p:pic>
    </p:spTree>
    <p:extLst>
      <p:ext uri="{BB962C8B-B14F-4D97-AF65-F5344CB8AC3E}">
        <p14:creationId xmlns:p14="http://schemas.microsoft.com/office/powerpoint/2010/main" val="6175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  </a:t>
            </a:r>
            <a:r>
              <a:rPr lang="en-US" u="sng" dirty="0">
                <a:solidFill>
                  <a:srgbClr val="002060"/>
                </a:solidFill>
              </a:rPr>
              <a:t>War </a:t>
            </a:r>
            <a:r>
              <a:rPr lang="en-US" u="sng" dirty="0" smtClean="0">
                <a:solidFill>
                  <a:srgbClr val="002060"/>
                </a:solidFill>
              </a:rPr>
              <a:t>Crimes </a:t>
            </a:r>
            <a:r>
              <a:rPr lang="en-US" u="sng" dirty="0">
                <a:solidFill>
                  <a:srgbClr val="002060"/>
                </a:solidFill>
              </a:rPr>
              <a:t>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The Allies agreed in meetings after the war that the Axis leaders should be tried for </a:t>
            </a:r>
            <a:r>
              <a:rPr lang="en-US" b="1" u="sng" dirty="0" smtClean="0">
                <a:solidFill>
                  <a:srgbClr val="002060"/>
                </a:solidFill>
              </a:rPr>
              <a:t>crimes against humanity</a:t>
            </a:r>
            <a:endParaRPr lang="en-US" b="1" u="sng" dirty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The war trials were held in </a:t>
            </a:r>
            <a:r>
              <a:rPr lang="en-US" b="1" u="sng" dirty="0" smtClean="0">
                <a:solidFill>
                  <a:srgbClr val="002060"/>
                </a:solidFill>
              </a:rPr>
              <a:t>Nuremberg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Germany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177 Germans and </a:t>
            </a:r>
            <a:r>
              <a:rPr lang="en-US" b="1" u="sng" dirty="0" smtClean="0">
                <a:solidFill>
                  <a:srgbClr val="002060"/>
                </a:solidFill>
              </a:rPr>
              <a:t>Austrians</a:t>
            </a:r>
            <a:r>
              <a:rPr lang="en-US" dirty="0" smtClean="0">
                <a:solidFill>
                  <a:srgbClr val="002060"/>
                </a:solidFill>
              </a:rPr>
              <a:t> were </a:t>
            </a:r>
            <a:r>
              <a:rPr lang="en-US" dirty="0">
                <a:solidFill>
                  <a:srgbClr val="002060"/>
                </a:solidFill>
              </a:rPr>
              <a:t>tried and 142 were </a:t>
            </a:r>
            <a:r>
              <a:rPr lang="en-US" b="1" u="sng" dirty="0" smtClean="0">
                <a:solidFill>
                  <a:srgbClr val="002060"/>
                </a:solidFill>
              </a:rPr>
              <a:t>guilty</a:t>
            </a:r>
            <a:endParaRPr lang="en-US" b="1" u="sng" dirty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Similar war crimes trials were held in </a:t>
            </a:r>
            <a:r>
              <a:rPr lang="en-US" b="1" dirty="0" smtClean="0">
                <a:solidFill>
                  <a:srgbClr val="002060"/>
                </a:solidFill>
              </a:rPr>
              <a:t>Japan and Italy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This showed that </a:t>
            </a:r>
            <a:r>
              <a:rPr lang="en-US" b="1" u="sng" dirty="0" smtClean="0">
                <a:solidFill>
                  <a:srgbClr val="002060"/>
                </a:solidFill>
              </a:rPr>
              <a:t>political and military </a:t>
            </a:r>
            <a:r>
              <a:rPr lang="en-US" dirty="0" smtClean="0">
                <a:solidFill>
                  <a:srgbClr val="002060"/>
                </a:solidFill>
              </a:rPr>
              <a:t>leaders </a:t>
            </a:r>
            <a:r>
              <a:rPr lang="en-US" dirty="0">
                <a:solidFill>
                  <a:srgbClr val="002060"/>
                </a:solidFill>
              </a:rPr>
              <a:t>could be held accountable for actions in wartimes</a:t>
            </a:r>
          </a:p>
        </p:txBody>
      </p:sp>
    </p:spTree>
    <p:extLst>
      <p:ext uri="{BB962C8B-B14F-4D97-AF65-F5344CB8AC3E}">
        <p14:creationId xmlns:p14="http://schemas.microsoft.com/office/powerpoint/2010/main" val="8858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u="sng" dirty="0">
                <a:solidFill>
                  <a:srgbClr val="00B050"/>
                </a:solidFill>
              </a:rPr>
              <a:t>Allied Occupation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00B050"/>
                </a:solidFill>
              </a:rPr>
              <a:t>The war crimes also exposed the savagery of the </a:t>
            </a:r>
            <a:r>
              <a:rPr lang="en-US" b="1" u="sng" dirty="0" smtClean="0">
                <a:solidFill>
                  <a:srgbClr val="00B050"/>
                </a:solidFill>
              </a:rPr>
              <a:t>Axis </a:t>
            </a:r>
            <a:r>
              <a:rPr lang="en-US" dirty="0">
                <a:solidFill>
                  <a:srgbClr val="00B050"/>
                </a:solidFill>
              </a:rPr>
              <a:t>regimes further discrediting the </a:t>
            </a:r>
            <a:r>
              <a:rPr lang="en-US" dirty="0" smtClean="0">
                <a:solidFill>
                  <a:srgbClr val="00B050"/>
                </a:solidFill>
              </a:rPr>
              <a:t>Nazis, </a:t>
            </a:r>
            <a:r>
              <a:rPr lang="en-US" b="1" u="sng" dirty="0" smtClean="0">
                <a:solidFill>
                  <a:srgbClr val="00B050"/>
                </a:solidFill>
              </a:rPr>
              <a:t>Fascist and the militarist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ideologies that led to the war</a:t>
            </a:r>
          </a:p>
          <a:p>
            <a:pPr lvl="0"/>
            <a:r>
              <a:rPr lang="en-US" b="1" u="sng" dirty="0">
                <a:solidFill>
                  <a:srgbClr val="00B050"/>
                </a:solidFill>
              </a:rPr>
              <a:t>Haunting Questions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pPr lvl="0"/>
            <a:r>
              <a:rPr lang="en-US" dirty="0">
                <a:solidFill>
                  <a:srgbClr val="00B050"/>
                </a:solidFill>
              </a:rPr>
              <a:t>What made the Nazi horrors possible</a:t>
            </a:r>
          </a:p>
          <a:p>
            <a:pPr lvl="0"/>
            <a:r>
              <a:rPr lang="en-US" dirty="0">
                <a:solidFill>
                  <a:srgbClr val="00B050"/>
                </a:solidFill>
              </a:rPr>
              <a:t>Why would ordinary people in Germany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b="1" u="sng" dirty="0" smtClean="0">
                <a:solidFill>
                  <a:srgbClr val="00B050"/>
                </a:solidFill>
              </a:rPr>
              <a:t>Poland and France </a:t>
            </a:r>
            <a:r>
              <a:rPr lang="en-US" dirty="0">
                <a:solidFill>
                  <a:srgbClr val="00B050"/>
                </a:solidFill>
              </a:rPr>
              <a:t>accept or </a:t>
            </a:r>
            <a:r>
              <a:rPr lang="en-US" i="1" dirty="0">
                <a:solidFill>
                  <a:srgbClr val="00B050"/>
                </a:solidFill>
              </a:rPr>
              <a:t>collaborate</a:t>
            </a:r>
            <a:r>
              <a:rPr lang="en-US" dirty="0">
                <a:solidFill>
                  <a:srgbClr val="00B050"/>
                </a:solidFill>
              </a:rPr>
              <a:t> in Hitler’s </a:t>
            </a:r>
            <a:r>
              <a:rPr lang="en-US" b="1" u="sng" dirty="0" smtClean="0">
                <a:solidFill>
                  <a:srgbClr val="00B050"/>
                </a:solidFill>
              </a:rPr>
              <a:t>Final Solution</a:t>
            </a:r>
            <a:endParaRPr lang="en-US" b="1" u="sng" dirty="0">
              <a:solidFill>
                <a:srgbClr val="00B050"/>
              </a:solidFill>
            </a:endParaRPr>
          </a:p>
          <a:p>
            <a:pPr lvl="0"/>
            <a:r>
              <a:rPr lang="en-US" dirty="0">
                <a:solidFill>
                  <a:srgbClr val="00B050"/>
                </a:solidFill>
              </a:rPr>
              <a:t>How could the world prevent the rise of future </a:t>
            </a:r>
            <a:r>
              <a:rPr lang="en-US" b="1" u="sng" dirty="0" smtClean="0">
                <a:solidFill>
                  <a:srgbClr val="00B050"/>
                </a:solidFill>
              </a:rPr>
              <a:t>dictators</a:t>
            </a: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Allies </a:t>
            </a:r>
            <a:r>
              <a:rPr lang="en-US" dirty="0">
                <a:solidFill>
                  <a:srgbClr val="00B050"/>
                </a:solidFill>
              </a:rPr>
              <a:t>felt that strengthening </a:t>
            </a:r>
            <a:r>
              <a:rPr lang="en-US" b="1" u="sng" dirty="0" smtClean="0">
                <a:solidFill>
                  <a:srgbClr val="00B050"/>
                </a:solidFill>
              </a:rPr>
              <a:t>democracies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would ensure tolerance and </a:t>
            </a:r>
            <a:r>
              <a:rPr lang="en-US" b="1" u="sng" dirty="0" smtClean="0">
                <a:solidFill>
                  <a:srgbClr val="00B050"/>
                </a:solidFill>
              </a:rPr>
              <a:t>peace</a:t>
            </a:r>
            <a:endParaRPr lang="en-US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The United </a:t>
            </a:r>
            <a:r>
              <a:rPr lang="en-US" u="sng" dirty="0" smtClean="0">
                <a:solidFill>
                  <a:srgbClr val="00B050"/>
                </a:solidFill>
              </a:rPr>
              <a:t>Nations 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638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The Allies wanted to set up an international organization to ensure </a:t>
            </a:r>
            <a:r>
              <a:rPr lang="en-US" b="1" u="sng" dirty="0" smtClean="0">
                <a:solidFill>
                  <a:srgbClr val="FF0066"/>
                </a:solidFill>
              </a:rPr>
              <a:t>PEACE</a:t>
            </a:r>
            <a:endParaRPr lang="en-US" b="1" u="sng" dirty="0">
              <a:solidFill>
                <a:srgbClr val="FF0066"/>
              </a:solidFill>
            </a:endParaRPr>
          </a:p>
          <a:p>
            <a:pPr lvl="0"/>
            <a:r>
              <a:rPr lang="en-US" dirty="0"/>
              <a:t>In April 1945 delegates from </a:t>
            </a:r>
            <a:r>
              <a:rPr lang="en-US" b="1" u="sng" dirty="0" smtClean="0">
                <a:solidFill>
                  <a:srgbClr val="0070C0"/>
                </a:solidFill>
              </a:rPr>
              <a:t>50</a:t>
            </a:r>
            <a:r>
              <a:rPr lang="en-US" dirty="0" smtClean="0"/>
              <a:t> </a:t>
            </a:r>
            <a:r>
              <a:rPr lang="en-US" dirty="0"/>
              <a:t>counties met in </a:t>
            </a:r>
            <a:r>
              <a:rPr lang="en-US" b="1" u="sng" dirty="0" smtClean="0">
                <a:solidFill>
                  <a:srgbClr val="FF6600"/>
                </a:solidFill>
              </a:rPr>
              <a:t>San Francisco</a:t>
            </a:r>
            <a:r>
              <a:rPr lang="en-US" dirty="0" smtClean="0"/>
              <a:t> </a:t>
            </a:r>
            <a:r>
              <a:rPr lang="en-US" dirty="0"/>
              <a:t>and drafted the charter for the </a:t>
            </a:r>
            <a:r>
              <a:rPr lang="en-US" b="1" u="sng" dirty="0" smtClean="0">
                <a:solidFill>
                  <a:srgbClr val="00B050"/>
                </a:solidFill>
              </a:rPr>
              <a:t>United Nations</a:t>
            </a:r>
            <a:endParaRPr lang="en-US" b="1" u="sng" dirty="0">
              <a:solidFill>
                <a:srgbClr val="00B050"/>
              </a:solidFill>
            </a:endParaRPr>
          </a:p>
          <a:p>
            <a:pPr lvl="0"/>
            <a:r>
              <a:rPr lang="en-US" dirty="0"/>
              <a:t>Under the UN Charter, each of the member nations had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800080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dirty="0"/>
              <a:t>vote in the General Assembly</a:t>
            </a:r>
          </a:p>
          <a:p>
            <a:pPr lvl="0"/>
            <a:r>
              <a:rPr lang="en-US" dirty="0"/>
              <a:t>In the smaller </a:t>
            </a:r>
            <a:r>
              <a:rPr lang="en-US" b="1" u="sng" dirty="0" smtClean="0">
                <a:solidFill>
                  <a:srgbClr val="333399"/>
                </a:solidFill>
              </a:rPr>
              <a:t>Security Council </a:t>
            </a:r>
            <a:r>
              <a:rPr lang="en-US" dirty="0"/>
              <a:t>each of its </a:t>
            </a:r>
            <a:r>
              <a:rPr lang="en-US" b="1" u="sng" dirty="0" smtClean="0"/>
              <a:t>5</a:t>
            </a:r>
            <a:r>
              <a:rPr lang="en-US" dirty="0" smtClean="0"/>
              <a:t> permanent </a:t>
            </a:r>
            <a:r>
              <a:rPr lang="en-US" dirty="0"/>
              <a:t>member nations, the US, the Soviet Union, </a:t>
            </a:r>
            <a:r>
              <a:rPr lang="en-US" b="1" u="sng" dirty="0" smtClean="0">
                <a:solidFill>
                  <a:srgbClr val="006600"/>
                </a:solidFill>
              </a:rPr>
              <a:t>Britain</a:t>
            </a:r>
            <a:r>
              <a:rPr lang="en-US" dirty="0" smtClean="0">
                <a:solidFill>
                  <a:srgbClr val="006600"/>
                </a:solidFill>
              </a:rPr>
              <a:t>, </a:t>
            </a:r>
            <a:r>
              <a:rPr lang="en-US" dirty="0"/>
              <a:t>France and </a:t>
            </a:r>
            <a:r>
              <a:rPr lang="en-US" b="1" u="sng" dirty="0" smtClean="0">
                <a:solidFill>
                  <a:srgbClr val="002060"/>
                </a:solidFill>
              </a:rPr>
              <a:t>China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/>
              <a:t>had the right to </a:t>
            </a:r>
            <a:r>
              <a:rPr lang="en-US" b="1" u="sng" dirty="0" smtClean="0">
                <a:solidFill>
                  <a:srgbClr val="C00000"/>
                </a:solidFill>
              </a:rPr>
              <a:t>veto</a:t>
            </a:r>
            <a:r>
              <a:rPr lang="en-US" dirty="0" smtClean="0"/>
              <a:t> </a:t>
            </a:r>
            <a:r>
              <a:rPr lang="en-US" dirty="0"/>
              <a:t>any council decision</a:t>
            </a:r>
          </a:p>
          <a:p>
            <a:pPr lvl="0"/>
            <a:r>
              <a:rPr lang="en-US" dirty="0"/>
              <a:t>The goal was to give these great powers the authority to ensure the </a:t>
            </a:r>
            <a:r>
              <a:rPr lang="en-US" b="1" u="sng" dirty="0" smtClean="0">
                <a:solidFill>
                  <a:srgbClr val="FF0066"/>
                </a:solidFill>
              </a:rPr>
              <a:t>Peace</a:t>
            </a:r>
            <a:endParaRPr lang="en-US" b="1" u="sng" dirty="0">
              <a:solidFill>
                <a:srgbClr val="FF0066"/>
              </a:solidFill>
            </a:endParaRPr>
          </a:p>
          <a:p>
            <a:pPr lvl="0"/>
            <a:r>
              <a:rPr lang="en-US" dirty="0"/>
              <a:t>Often differences among these nations have kept the UN from taking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Other things the UN does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1. Prevent outbreaks of disease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2. Improve education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3. Protect refugees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80"/>
                </a:solidFill>
              </a:rPr>
              <a:t>4. Give Aid to developing economies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The </a:t>
            </a:r>
            <a:r>
              <a:rPr lang="en-US" b="1" u="sng" dirty="0" smtClean="0">
                <a:solidFill>
                  <a:srgbClr val="C00000"/>
                </a:solidFill>
              </a:rPr>
              <a:t>Alliance Breaks </a:t>
            </a:r>
            <a:r>
              <a:rPr lang="en-US" b="1" u="sng" dirty="0">
                <a:solidFill>
                  <a:srgbClr val="C00000"/>
                </a:solidFill>
              </a:rPr>
              <a:t>Apart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800600" cy="5181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Two new powers would emerge from this war</a:t>
            </a:r>
          </a:p>
          <a:p>
            <a:pPr lvl="0"/>
            <a:r>
              <a:rPr lang="en-US" dirty="0"/>
              <a:t>The </a:t>
            </a:r>
            <a:r>
              <a:rPr lang="en-US" b="1" u="sng" dirty="0">
                <a:solidFill>
                  <a:srgbClr val="C00000"/>
                </a:solidFill>
              </a:rPr>
              <a:t>United States</a:t>
            </a:r>
          </a:p>
          <a:p>
            <a:pPr lvl="0"/>
            <a:r>
              <a:rPr lang="en-US" b="1" u="sng" dirty="0">
                <a:solidFill>
                  <a:srgbClr val="C00000"/>
                </a:solidFill>
              </a:rPr>
              <a:t>The </a:t>
            </a:r>
            <a:r>
              <a:rPr lang="en-US" b="1" u="sng" dirty="0" smtClean="0">
                <a:solidFill>
                  <a:srgbClr val="C00000"/>
                </a:solidFill>
              </a:rPr>
              <a:t>Soviet  Union</a:t>
            </a:r>
            <a:endParaRPr lang="en-US" b="1" u="sng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These two countries would become </a:t>
            </a:r>
            <a:r>
              <a:rPr lang="en-US" b="1" u="sng" dirty="0" smtClean="0">
                <a:solidFill>
                  <a:srgbClr val="C00000"/>
                </a:solidFill>
              </a:rPr>
              <a:t>Super Powers </a:t>
            </a:r>
            <a:r>
              <a:rPr lang="en-US" dirty="0" smtClean="0"/>
              <a:t>with </a:t>
            </a:r>
            <a:r>
              <a:rPr lang="en-US" dirty="0"/>
              <a:t>the economic resources and military might that would dominate the globe</a:t>
            </a:r>
          </a:p>
          <a:p>
            <a:r>
              <a:rPr lang="en-US" dirty="0"/>
              <a:t>They would also become intense rivals and would come to divide the world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962399" cy="4267200"/>
          </a:xfrm>
        </p:spPr>
      </p:pic>
    </p:spTree>
    <p:extLst>
      <p:ext uri="{BB962C8B-B14F-4D97-AF65-F5344CB8AC3E}">
        <p14:creationId xmlns:p14="http://schemas.microsoft.com/office/powerpoint/2010/main" val="25242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Growing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1054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Conflicting </a:t>
            </a:r>
            <a:r>
              <a:rPr lang="en-US" b="1" u="sng" dirty="0" smtClean="0">
                <a:solidFill>
                  <a:srgbClr val="0070C0"/>
                </a:solidFill>
              </a:rPr>
              <a:t>Ideologies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 mutual </a:t>
            </a:r>
            <a:r>
              <a:rPr lang="en-US" b="1" u="sng" dirty="0" smtClean="0">
                <a:solidFill>
                  <a:srgbClr val="0070C0"/>
                </a:solidFill>
              </a:rPr>
              <a:t>distrust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soon led to the conflict know as the </a:t>
            </a:r>
            <a:r>
              <a:rPr lang="en-US" b="1" u="sng" dirty="0" smtClean="0">
                <a:solidFill>
                  <a:srgbClr val="0070C0"/>
                </a:solidFill>
              </a:rPr>
              <a:t>Cold War</a:t>
            </a:r>
            <a:endParaRPr lang="en-US" b="1" u="sng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It was a state of tensions and hostilities among nations without </a:t>
            </a:r>
            <a:r>
              <a:rPr lang="en-US" b="1" u="sng" dirty="0" smtClean="0">
                <a:solidFill>
                  <a:srgbClr val="0070C0"/>
                </a:solidFill>
              </a:rPr>
              <a:t>armed conflict </a:t>
            </a:r>
            <a:r>
              <a:rPr lang="en-US" dirty="0" smtClean="0">
                <a:solidFill>
                  <a:srgbClr val="0070C0"/>
                </a:solidFill>
              </a:rPr>
              <a:t>between </a:t>
            </a:r>
            <a:r>
              <a:rPr lang="en-US" dirty="0">
                <a:solidFill>
                  <a:srgbClr val="0070C0"/>
                </a:solidFill>
              </a:rPr>
              <a:t>the major rivals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4343400" cy="5257800"/>
          </a:xfrm>
        </p:spPr>
      </p:pic>
    </p:spTree>
    <p:extLst>
      <p:ext uri="{BB962C8B-B14F-4D97-AF65-F5344CB8AC3E}">
        <p14:creationId xmlns:p14="http://schemas.microsoft.com/office/powerpoint/2010/main" val="32200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Origins </a:t>
            </a:r>
            <a:r>
              <a:rPr lang="en-US" u="sng" dirty="0" smtClean="0">
                <a:solidFill>
                  <a:srgbClr val="C00000"/>
                </a:solidFill>
              </a:rPr>
              <a:t>of the </a:t>
            </a:r>
            <a:r>
              <a:rPr lang="en-US" u="sng" dirty="0">
                <a:solidFill>
                  <a:srgbClr val="C00000"/>
                </a:solidFill>
              </a:rPr>
              <a:t>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Stalin’s goals in Eastern Europe:</a:t>
            </a:r>
          </a:p>
          <a:p>
            <a:pPr lvl="0"/>
            <a:r>
              <a:rPr lang="en-US" dirty="0" smtClean="0"/>
              <a:t>Spread of </a:t>
            </a:r>
            <a:r>
              <a:rPr lang="en-US" b="1" u="sng" dirty="0" smtClean="0">
                <a:solidFill>
                  <a:srgbClr val="C00000"/>
                </a:solidFill>
              </a:rPr>
              <a:t>communism</a:t>
            </a:r>
            <a:r>
              <a:rPr lang="en-US" dirty="0" smtClean="0"/>
              <a:t> </a:t>
            </a:r>
            <a:r>
              <a:rPr lang="en-US" dirty="0"/>
              <a:t>into the area</a:t>
            </a:r>
          </a:p>
          <a:p>
            <a:pPr lvl="0"/>
            <a:r>
              <a:rPr lang="en-US" dirty="0"/>
              <a:t>Create a </a:t>
            </a:r>
            <a:r>
              <a:rPr lang="en-US" b="1" u="sng" dirty="0" smtClean="0">
                <a:solidFill>
                  <a:srgbClr val="C00000"/>
                </a:solidFill>
              </a:rPr>
              <a:t>Buffer Zone </a:t>
            </a:r>
            <a:r>
              <a:rPr lang="en-US" dirty="0"/>
              <a:t>of friendly governments as </a:t>
            </a:r>
            <a:r>
              <a:rPr lang="en-US" b="1" u="sng" dirty="0">
                <a:solidFill>
                  <a:srgbClr val="C00000"/>
                </a:solidFill>
              </a:rPr>
              <a:t>a </a:t>
            </a:r>
            <a:r>
              <a:rPr lang="en-US" b="1" u="sng" dirty="0" smtClean="0">
                <a:solidFill>
                  <a:srgbClr val="C00000"/>
                </a:solidFill>
              </a:rPr>
              <a:t>defense </a:t>
            </a:r>
            <a:r>
              <a:rPr lang="en-US" dirty="0"/>
              <a:t>against Germany</a:t>
            </a:r>
          </a:p>
          <a:p>
            <a:pPr lvl="0"/>
            <a:r>
              <a:rPr lang="en-US" dirty="0"/>
              <a:t>As the </a:t>
            </a:r>
            <a:r>
              <a:rPr lang="en-US" b="1" u="sng" dirty="0" smtClean="0">
                <a:solidFill>
                  <a:srgbClr val="C00000"/>
                </a:solidFill>
              </a:rPr>
              <a:t>Red Army </a:t>
            </a:r>
            <a:r>
              <a:rPr lang="en-US" sz="2300" dirty="0" smtClean="0"/>
              <a:t>(Soviets</a:t>
            </a:r>
            <a:r>
              <a:rPr lang="en-US" dirty="0" smtClean="0"/>
              <a:t>)  </a:t>
            </a:r>
            <a:r>
              <a:rPr lang="en-US" dirty="0"/>
              <a:t>pushed out the Germans from Eastern Europe it left behind occupying forces</a:t>
            </a:r>
          </a:p>
          <a:p>
            <a:pPr lvl="0"/>
            <a:r>
              <a:rPr lang="en-US" dirty="0"/>
              <a:t>The US and British did not approve of this</a:t>
            </a:r>
          </a:p>
          <a:p>
            <a:pPr lvl="0"/>
            <a:r>
              <a:rPr lang="en-US" dirty="0"/>
              <a:t>Stalin pointed out that the US did not consult with the USSR about peace terms for </a:t>
            </a:r>
            <a:r>
              <a:rPr lang="en-US" b="1" u="sng" dirty="0" smtClean="0">
                <a:solidFill>
                  <a:srgbClr val="C00000"/>
                </a:solidFill>
              </a:rPr>
              <a:t>Italy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or  Japan </a:t>
            </a:r>
            <a:r>
              <a:rPr lang="en-US" dirty="0"/>
              <a:t>both defeated and occupied by US/British forces,  The same was true for USSR. It would determine the fate of the  </a:t>
            </a:r>
            <a:r>
              <a:rPr lang="en-US" b="1" u="sng" dirty="0" smtClean="0">
                <a:solidFill>
                  <a:srgbClr val="C00000"/>
                </a:solidFill>
              </a:rPr>
              <a:t>Eastern European </a:t>
            </a:r>
            <a:r>
              <a:rPr lang="en-US" dirty="0"/>
              <a:t>lands overrun by </a:t>
            </a: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C00000"/>
                </a:solidFill>
              </a:rPr>
              <a:t>Red Army </a:t>
            </a:r>
            <a:r>
              <a:rPr lang="en-US" dirty="0" smtClean="0"/>
              <a:t>on </a:t>
            </a:r>
            <a:r>
              <a:rPr lang="en-US" dirty="0"/>
              <a:t>the way to Berlin</a:t>
            </a:r>
          </a:p>
          <a:p>
            <a:r>
              <a:rPr lang="en-US" dirty="0"/>
              <a:t>Truman and Churchill rejected this idea and made 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Stalin</a:t>
            </a:r>
            <a:r>
              <a:rPr lang="en-US" dirty="0" smtClean="0"/>
              <a:t> </a:t>
            </a:r>
            <a:r>
              <a:rPr lang="en-US" dirty="0"/>
              <a:t>promised “</a:t>
            </a:r>
            <a:r>
              <a:rPr lang="en-US" b="1" u="sng" dirty="0">
                <a:solidFill>
                  <a:srgbClr val="C00000"/>
                </a:solidFill>
              </a:rPr>
              <a:t>Free </a:t>
            </a:r>
            <a:r>
              <a:rPr lang="en-US" b="1" u="sng" dirty="0" smtClean="0">
                <a:solidFill>
                  <a:srgbClr val="C00000"/>
                </a:solidFill>
              </a:rPr>
              <a:t>Elections</a:t>
            </a:r>
            <a:r>
              <a:rPr lang="en-US" dirty="0" smtClean="0"/>
              <a:t>” </a:t>
            </a:r>
            <a:r>
              <a:rPr lang="en-US" dirty="0"/>
              <a:t>but Stalin ignored the pledge destroying rival government parties and installing pro  Soviet </a:t>
            </a:r>
            <a:r>
              <a:rPr lang="en-US" b="1" u="sng" dirty="0" smtClean="0">
                <a:solidFill>
                  <a:srgbClr val="C00000"/>
                </a:solidFill>
              </a:rPr>
              <a:t>communist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governments throughout Eastern Europe</a:t>
            </a:r>
          </a:p>
        </p:txBody>
      </p:sp>
    </p:spTree>
    <p:extLst>
      <p:ext uri="{BB962C8B-B14F-4D97-AF65-F5344CB8AC3E}">
        <p14:creationId xmlns:p14="http://schemas.microsoft.com/office/powerpoint/2010/main" val="29845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2237</TotalTime>
  <Words>6028</Words>
  <Application>Microsoft Office PowerPoint</Application>
  <PresentationFormat>On-screen Show (4:3)</PresentationFormat>
  <Paragraphs>501</Paragraphs>
  <Slides>114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3" baseType="lpstr">
      <vt:lpstr>Aharoni</vt:lpstr>
      <vt:lpstr>Algerian</vt:lpstr>
      <vt:lpstr>Arial</vt:lpstr>
      <vt:lpstr>Arial Rounded MT Bold</vt:lpstr>
      <vt:lpstr>Brush Script MT</vt:lpstr>
      <vt:lpstr>Franklin Gothic Book</vt:lpstr>
      <vt:lpstr>Franklin Gothic Medium</vt:lpstr>
      <vt:lpstr>Wingdings 2</vt:lpstr>
      <vt:lpstr>Trek</vt:lpstr>
      <vt:lpstr>PowerPoint Presentation</vt:lpstr>
      <vt:lpstr>AGGRESSION, APPEASEMENT, AND WAR</vt:lpstr>
      <vt:lpstr>Dictators Challenge World Peace/  Japan on the Move</vt:lpstr>
      <vt:lpstr> Japan on the Move</vt:lpstr>
      <vt:lpstr>Italy Invades Ethiopia</vt:lpstr>
      <vt:lpstr>Hitler’s Challenge</vt:lpstr>
      <vt:lpstr>Appeasement and Neutrality</vt:lpstr>
      <vt:lpstr>Rome-Berlin, Tokyo Axis</vt:lpstr>
      <vt:lpstr>From Monarch to Republic</vt:lpstr>
      <vt:lpstr>Nationalists Verses Loyalists </vt:lpstr>
      <vt:lpstr>    Dress Rehearsal</vt:lpstr>
      <vt:lpstr>Guernica by Picasso </vt:lpstr>
      <vt:lpstr>German Aggression Continues /  Austria Annexed</vt:lpstr>
      <vt:lpstr>The Czech Crisis</vt:lpstr>
      <vt:lpstr>Peace in our Time</vt:lpstr>
      <vt:lpstr>Europe Plunges Toward War /  Nazi Soviet Pact</vt:lpstr>
      <vt:lpstr>Nazi Soviet Pact Non-Aggression Pact</vt:lpstr>
      <vt:lpstr>Invasion of Poland / Why War Came</vt:lpstr>
      <vt:lpstr>                Causes of World War II</vt:lpstr>
      <vt:lpstr>Events Leading To World War II</vt:lpstr>
      <vt:lpstr> THE GLOBAL CONFLICT: ASXIS ADVANCE</vt:lpstr>
      <vt:lpstr>The Phony War</vt:lpstr>
      <vt:lpstr>Miracle of Dunkirk</vt:lpstr>
      <vt:lpstr>France Falls</vt:lpstr>
      <vt:lpstr> Africa and The Balkans</vt:lpstr>
      <vt:lpstr>The Technology of Modern Warfare</vt:lpstr>
      <vt:lpstr>The Battle of Britain and the Blitz</vt:lpstr>
      <vt:lpstr>Bombing of London</vt:lpstr>
      <vt:lpstr>Bombing of London</vt:lpstr>
      <vt:lpstr>   Failure of the Blitz</vt:lpstr>
      <vt:lpstr>Operation Barbarossa</vt:lpstr>
      <vt:lpstr>   German Advances</vt:lpstr>
      <vt:lpstr>Siege of Leningrad</vt:lpstr>
      <vt:lpstr>               World war II in Europe</vt:lpstr>
      <vt:lpstr> American Involvement Grows</vt:lpstr>
      <vt:lpstr>The Arsenal of Democacy/Atlantic Charter</vt:lpstr>
      <vt:lpstr>Japan Attacks / Growing Tensions</vt:lpstr>
      <vt:lpstr>Attack on Pearl Harbor</vt:lpstr>
      <vt:lpstr>Attack on Pearl Harbor</vt:lpstr>
      <vt:lpstr>                         Pearl Harbor</vt:lpstr>
      <vt:lpstr>Japanese Victories</vt:lpstr>
      <vt:lpstr>THE GLOBAL CONFLICT: ALLIED SUCCESSES</vt:lpstr>
      <vt:lpstr>                        Nazi Europe </vt:lpstr>
      <vt:lpstr>Nazi Genocide</vt:lpstr>
      <vt:lpstr> Genocide is the deliberate killing of an entire people. The Nazis’ “Final Solution” was aimed at  eliminating Jews and other enemies  of the state </vt:lpstr>
      <vt:lpstr>                       The Holocaust</vt:lpstr>
      <vt:lpstr>                        The Holocaust </vt:lpstr>
      <vt:lpstr>                         The Holocaust </vt:lpstr>
      <vt:lpstr>                          The Holocaust</vt:lpstr>
      <vt:lpstr>The Co-Prosperity Sphere</vt:lpstr>
      <vt:lpstr>                Japanese War Atrocities   </vt:lpstr>
      <vt:lpstr>The Allied War Effort</vt:lpstr>
      <vt:lpstr>Total War</vt:lpstr>
      <vt:lpstr>Women Help Win the War</vt:lpstr>
      <vt:lpstr>US Propaganda Posters</vt:lpstr>
      <vt:lpstr>                            Be Afraid!!!</vt:lpstr>
      <vt:lpstr>German Propaganda </vt:lpstr>
      <vt:lpstr>German Propaganda</vt:lpstr>
      <vt:lpstr>PowerPoint Presentation</vt:lpstr>
      <vt:lpstr>        Turning Points / El Alamein</vt:lpstr>
      <vt:lpstr>     The Desert Fox / WW2 Map</vt:lpstr>
      <vt:lpstr>Invasion of Italy</vt:lpstr>
      <vt:lpstr>The Red Army Resists / Stalingrad</vt:lpstr>
      <vt:lpstr>Battle of Stalingrad </vt:lpstr>
      <vt:lpstr>Counterattack</vt:lpstr>
      <vt:lpstr> Invasion of France</vt:lpstr>
      <vt:lpstr>D-Day is the day on which a combat attack or operation is to be initiated. The best known D-Day is June 6, 1944 — the day of the  </vt:lpstr>
      <vt:lpstr>Operation Overlord</vt:lpstr>
      <vt:lpstr>                 Beaches of Normandy</vt:lpstr>
      <vt:lpstr>                                D-Day</vt:lpstr>
      <vt:lpstr>                          TOWARD VICTORY</vt:lpstr>
      <vt:lpstr>War in the Pacific</vt:lpstr>
      <vt:lpstr>                      Island Hopping </vt:lpstr>
      <vt:lpstr>On Iwo Jima over 6,000 Americans died in the effort to bring US forces within striking distance of Japan</vt:lpstr>
      <vt:lpstr>Navajo code talkers</vt:lpstr>
      <vt:lpstr>The Nazis Defeated / The Allies Advance</vt:lpstr>
      <vt:lpstr>Battle of the Bulge: last German counter attack</vt:lpstr>
      <vt:lpstr>                   The End in Europe</vt:lpstr>
      <vt:lpstr>Defeat in Japan</vt:lpstr>
      <vt:lpstr>Invasion Versus the Bomb</vt:lpstr>
      <vt:lpstr>Oppenheimer  The Manhattan Project: “ Now I am become Death, the destroyer of worlds”</vt:lpstr>
      <vt:lpstr>The Gadget / Detonated at Trinity(5:30 am) on July 16. 1945  </vt:lpstr>
      <vt:lpstr>                   Early Atomic tests </vt:lpstr>
      <vt:lpstr>                         Hiroshima</vt:lpstr>
      <vt:lpstr>                          Hiroshima   </vt:lpstr>
      <vt:lpstr>              Fat Man and the Enola Gay</vt:lpstr>
      <vt:lpstr>USS Indianapolis https://www.youtube.com/watch?v=5nrvMNf-HEg  </vt:lpstr>
      <vt:lpstr>An Ongoing Controversy </vt:lpstr>
      <vt:lpstr>Hirohito signing surrender papers on the USS Missouri </vt:lpstr>
      <vt:lpstr>              Reasons for Allied Victory </vt:lpstr>
      <vt:lpstr>FROM WORLD WAR TO COLD WAR / Aftermath of War</vt:lpstr>
      <vt:lpstr>Horrors of the Holocaust</vt:lpstr>
      <vt:lpstr>  War Crimes Trials</vt:lpstr>
      <vt:lpstr>Allied Occupation</vt:lpstr>
      <vt:lpstr>The United Nations </vt:lpstr>
      <vt:lpstr>Other things the UN does</vt:lpstr>
      <vt:lpstr>The Alliance Breaks Apart</vt:lpstr>
      <vt:lpstr>Growing Differences</vt:lpstr>
      <vt:lpstr>Origins of the Cold War</vt:lpstr>
      <vt:lpstr>A Divided Europe</vt:lpstr>
      <vt:lpstr>New Conflicts Develop </vt:lpstr>
      <vt:lpstr>Truman Doctrine </vt:lpstr>
      <vt:lpstr>The Marshal Plan</vt:lpstr>
      <vt:lpstr>Divisions in Germany</vt:lpstr>
      <vt:lpstr>Looking Ahead</vt:lpstr>
      <vt:lpstr>Post World War Germany</vt:lpstr>
      <vt:lpstr> Berlin Airlift</vt:lpstr>
      <vt:lpstr>Berlin Wall</vt:lpstr>
      <vt:lpstr>Military Alliances</vt:lpstr>
      <vt:lpstr>                  NATO – Warsaw pact</vt:lpstr>
      <vt:lpstr>The Arms Race</vt:lpstr>
      <vt:lpstr>The Propaganda War</vt:lpstr>
      <vt:lpstr>Cold War Propaganda/ Duck and Cover  </vt:lpstr>
      <vt:lpstr>Looking Ahead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Carrie</dc:creator>
  <cp:lastModifiedBy>Carrie Churchill</cp:lastModifiedBy>
  <cp:revision>124</cp:revision>
  <dcterms:created xsi:type="dcterms:W3CDTF">2013-12-08T21:17:54Z</dcterms:created>
  <dcterms:modified xsi:type="dcterms:W3CDTF">2016-10-26T12:26:40Z</dcterms:modified>
</cp:coreProperties>
</file>