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1" r:id="rId2"/>
    <p:sldId id="303" r:id="rId3"/>
    <p:sldId id="258" r:id="rId4"/>
    <p:sldId id="304" r:id="rId5"/>
    <p:sldId id="305" r:id="rId6"/>
    <p:sldId id="318" r:id="rId7"/>
    <p:sldId id="265" r:id="rId8"/>
    <p:sldId id="267" r:id="rId9"/>
    <p:sldId id="268" r:id="rId10"/>
    <p:sldId id="314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312" r:id="rId31"/>
    <p:sldId id="290" r:id="rId32"/>
    <p:sldId id="291" r:id="rId33"/>
    <p:sldId id="294" r:id="rId34"/>
    <p:sldId id="310" r:id="rId35"/>
    <p:sldId id="296" r:id="rId36"/>
    <p:sldId id="297" r:id="rId37"/>
    <p:sldId id="298" r:id="rId38"/>
    <p:sldId id="31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CC00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5AFA48-E142-4609-BF56-592B826533E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94AFFE-EB17-4FED-9499-4A079E1243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GV6M4wQ8Os" TargetMode="External"/><Relationship Id="rId2" Type="http://schemas.openxmlformats.org/officeDocument/2006/relationships/hyperlink" Target="https://www.youtube.com/watch?v=0tpVZrsvK-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GUwKscC0tw" TargetMode="External"/><Relationship Id="rId2" Type="http://schemas.openxmlformats.org/officeDocument/2006/relationships/hyperlink" Target="http://www.watchknowlearn.org/Video.aspx?VideoID=5566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YVcjFhpsHc" TargetMode="External"/><Relationship Id="rId2" Type="http://schemas.openxmlformats.org/officeDocument/2006/relationships/hyperlink" Target="https://www.youtube.com/watch?v=4PkrhH-bkpk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fe-eNq-Qyg" TargetMode="External"/><Relationship Id="rId3" Type="http://schemas.openxmlformats.org/officeDocument/2006/relationships/hyperlink" Target="https://www.youtube.com/watch?v=eYKdEnEqfQQ" TargetMode="External"/><Relationship Id="rId7" Type="http://schemas.openxmlformats.org/officeDocument/2006/relationships/hyperlink" Target="https://www.youtube.com/watch?v=8Nn5uqE3C9w" TargetMode="External"/><Relationship Id="rId2" Type="http://schemas.openxmlformats.org/officeDocument/2006/relationships/hyperlink" Target="https://www.youtube.com/watch?v=zulZTaK9u3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lWORyToTo4" TargetMode="External"/><Relationship Id="rId5" Type="http://schemas.openxmlformats.org/officeDocument/2006/relationships/hyperlink" Target="https://www.youtube.com/watch?v=n7ndRwqJYDM" TargetMode="External"/><Relationship Id="rId4" Type="http://schemas.openxmlformats.org/officeDocument/2006/relationships/hyperlink" Target="https://www.youtube.com/watch?v=IGV6M4wQ8Os" TargetMode="External"/><Relationship Id="rId9" Type="http://schemas.openxmlformats.org/officeDocument/2006/relationships/hyperlink" Target="https://www.youtube.com/watch?v=m6dCxo7t_a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</a:t>
            </a:r>
            <a:r>
              <a:rPr lang="en-US" b="1" dirty="0"/>
              <a:t>Indus River Valley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6" y="1600200"/>
            <a:ext cx="9146275" cy="5257800"/>
          </a:xfrm>
        </p:spPr>
      </p:pic>
    </p:spTree>
    <p:extLst>
      <p:ext uri="{BB962C8B-B14F-4D97-AF65-F5344CB8AC3E}">
        <p14:creationId xmlns:p14="http://schemas.microsoft.com/office/powerpoint/2010/main" val="3066644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</a:t>
            </a:r>
            <a:r>
              <a:rPr lang="en-US" b="1" u="sng" dirty="0"/>
              <a:t>Ancient Indian Caste System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76400"/>
            <a:ext cx="9067800" cy="5181600"/>
          </a:xfrm>
        </p:spPr>
      </p:pic>
    </p:spTree>
    <p:extLst>
      <p:ext uri="{BB962C8B-B14F-4D97-AF65-F5344CB8AC3E}">
        <p14:creationId xmlns:p14="http://schemas.microsoft.com/office/powerpoint/2010/main" val="255209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</a:t>
            </a:r>
            <a:r>
              <a:rPr lang="en-US" b="1" u="sng" dirty="0">
                <a:latin typeface="Algerian" panose="04020705040A02060702" pitchFamily="82" charset="0"/>
              </a:rPr>
              <a:t>Aryan Religious Beliefs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/>
          <a:lstStyle/>
          <a:p>
            <a:pPr lvl="0"/>
            <a:r>
              <a:rPr lang="en-US" b="1" u="sng" dirty="0">
                <a:solidFill>
                  <a:srgbClr val="FF0000"/>
                </a:solidFill>
              </a:rPr>
              <a:t>Polytheistic </a:t>
            </a:r>
            <a:r>
              <a:rPr lang="en-US" b="1" dirty="0"/>
              <a:t>worshiping gods and goddesses that embodied natural forces such as sky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u="sng" dirty="0">
                <a:solidFill>
                  <a:srgbClr val="FF0000"/>
                </a:solidFill>
              </a:rPr>
              <a:t>sun</a:t>
            </a:r>
            <a:r>
              <a:rPr lang="en-US" b="1" dirty="0"/>
              <a:t>, storm, and fire</a:t>
            </a:r>
          </a:p>
          <a:p>
            <a:pPr lvl="0"/>
            <a:r>
              <a:rPr lang="en-US" b="1" dirty="0"/>
              <a:t> The chief god was </a:t>
            </a:r>
            <a:r>
              <a:rPr lang="en-US" b="1" u="sng" dirty="0" err="1">
                <a:solidFill>
                  <a:srgbClr val="FF0000"/>
                </a:solidFill>
              </a:rPr>
              <a:t>Indra</a:t>
            </a:r>
            <a:r>
              <a:rPr lang="en-US" b="1" dirty="0"/>
              <a:t>, the god of war</a:t>
            </a:r>
          </a:p>
          <a:p>
            <a:pPr lvl="0"/>
            <a:r>
              <a:rPr lang="en-US" b="1" dirty="0"/>
              <a:t>Honored animals were monkeys and snakes</a:t>
            </a:r>
          </a:p>
          <a:p>
            <a:pPr lvl="0"/>
            <a:r>
              <a:rPr lang="en-US" b="1" dirty="0"/>
              <a:t>Sacrifices </a:t>
            </a:r>
            <a:r>
              <a:rPr lang="en-US" b="1" dirty="0">
                <a:solidFill>
                  <a:srgbClr val="FF0000"/>
                </a:solidFill>
              </a:rPr>
              <a:t>of  </a:t>
            </a:r>
            <a:r>
              <a:rPr lang="en-US" b="1" u="sng" dirty="0">
                <a:solidFill>
                  <a:srgbClr val="FF0000"/>
                </a:solidFill>
              </a:rPr>
              <a:t>food and drink </a:t>
            </a:r>
            <a:r>
              <a:rPr lang="en-US" b="1" dirty="0"/>
              <a:t>were offered</a:t>
            </a:r>
          </a:p>
          <a:p>
            <a:r>
              <a:rPr lang="en-US" b="1" dirty="0"/>
              <a:t>Over time some began believing in a single god called </a:t>
            </a:r>
            <a:r>
              <a:rPr lang="en-US" b="1" u="sng" dirty="0">
                <a:solidFill>
                  <a:srgbClr val="FF0000"/>
                </a:solidFill>
              </a:rPr>
              <a:t>Brahman</a:t>
            </a:r>
            <a:r>
              <a:rPr lang="en-US" b="1" dirty="0"/>
              <a:t>  that resided in all things</a:t>
            </a:r>
          </a:p>
        </p:txBody>
      </p:sp>
    </p:spTree>
    <p:extLst>
      <p:ext uri="{BB962C8B-B14F-4D97-AF65-F5344CB8AC3E}">
        <p14:creationId xmlns:p14="http://schemas.microsoft.com/office/powerpoint/2010/main" val="2164606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</a:t>
            </a:r>
            <a:r>
              <a:rPr lang="en-US" b="1" u="sng" dirty="0">
                <a:solidFill>
                  <a:srgbClr val="FFC000"/>
                </a:solidFill>
              </a:rPr>
              <a:t>Expansion &amp;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>
                <a:solidFill>
                  <a:srgbClr val="00B0F0"/>
                </a:solidFill>
              </a:rPr>
              <a:t>Aryan tribes were led by chiefs called </a:t>
            </a:r>
            <a:r>
              <a:rPr lang="en-US" sz="3200" b="1" u="sng" dirty="0">
                <a:solidFill>
                  <a:srgbClr val="FF0000"/>
                </a:solidFill>
              </a:rPr>
              <a:t>rajahs</a:t>
            </a:r>
          </a:p>
          <a:p>
            <a:pPr lvl="0"/>
            <a:endParaRPr lang="en-US" sz="3200" b="1" u="sng" dirty="0">
              <a:solidFill>
                <a:srgbClr val="00B0F0"/>
              </a:solidFill>
            </a:endParaRPr>
          </a:p>
          <a:p>
            <a:pPr lvl="0"/>
            <a:r>
              <a:rPr lang="en-US" sz="3200" b="1" dirty="0">
                <a:solidFill>
                  <a:srgbClr val="00B0F0"/>
                </a:solidFill>
              </a:rPr>
              <a:t>They were the most skilled war leaders and elected by an  assembly of warriors</a:t>
            </a:r>
          </a:p>
          <a:p>
            <a:pPr lvl="0"/>
            <a:endParaRPr lang="en-US" sz="3200" b="1" dirty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He ruled with the advice of a </a:t>
            </a:r>
            <a:r>
              <a:rPr lang="en-US" sz="3200" b="1" u="sng" dirty="0">
                <a:solidFill>
                  <a:srgbClr val="FF0000"/>
                </a:solidFill>
              </a:rPr>
              <a:t>council</a:t>
            </a:r>
            <a:r>
              <a:rPr lang="en-US" sz="3200" b="1" dirty="0">
                <a:solidFill>
                  <a:srgbClr val="00B0F0"/>
                </a:solidFill>
              </a:rPr>
              <a:t> of elders</a:t>
            </a:r>
          </a:p>
        </p:txBody>
      </p:sp>
    </p:spTree>
    <p:extLst>
      <p:ext uri="{BB962C8B-B14F-4D97-AF65-F5344CB8AC3E}">
        <p14:creationId xmlns:p14="http://schemas.microsoft.com/office/powerpoint/2010/main" val="3416293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</a:t>
            </a:r>
            <a:r>
              <a:rPr lang="en-US" b="1" u="sng" dirty="0">
                <a:solidFill>
                  <a:srgbClr val="006600"/>
                </a:solidFill>
                <a:latin typeface="Arial Rounded MT Bold" panose="020F0704030504030204" pitchFamily="34" charset="0"/>
              </a:rPr>
              <a:t>From Nomads to Farmers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006600"/>
                </a:solidFill>
              </a:rPr>
              <a:t>Aryans mingled with the people they conquered </a:t>
            </a:r>
          </a:p>
          <a:p>
            <a:pPr lvl="0"/>
            <a:r>
              <a:rPr lang="en-US" b="1" dirty="0">
                <a:solidFill>
                  <a:srgbClr val="006600"/>
                </a:solidFill>
              </a:rPr>
              <a:t>They gradually gave up their nomadic ways and settled into </a:t>
            </a:r>
            <a:r>
              <a:rPr lang="en-US" b="1" u="sng" dirty="0">
                <a:solidFill>
                  <a:srgbClr val="FF0000"/>
                </a:solidFill>
              </a:rPr>
              <a:t>farming</a:t>
            </a:r>
          </a:p>
          <a:p>
            <a:pPr lvl="0"/>
            <a:r>
              <a:rPr lang="en-US" b="1" dirty="0">
                <a:solidFill>
                  <a:srgbClr val="006600"/>
                </a:solidFill>
              </a:rPr>
              <a:t>By 500 BC a new Indian civilization emerged consisting of many </a:t>
            </a:r>
            <a:r>
              <a:rPr lang="en-US" b="1" u="sng" dirty="0">
                <a:solidFill>
                  <a:srgbClr val="FF0000"/>
                </a:solidFill>
              </a:rPr>
              <a:t>rival kingdoms</a:t>
            </a:r>
          </a:p>
          <a:p>
            <a:pPr lvl="0"/>
            <a:r>
              <a:rPr lang="en-US" b="1" dirty="0">
                <a:solidFill>
                  <a:srgbClr val="006600"/>
                </a:solidFill>
              </a:rPr>
              <a:t>Because of the blending of the cultures the people shared a common </a:t>
            </a:r>
            <a:r>
              <a:rPr lang="en-US" b="1" dirty="0">
                <a:solidFill>
                  <a:srgbClr val="FF0000"/>
                </a:solidFill>
              </a:rPr>
              <a:t>culture</a:t>
            </a:r>
            <a:r>
              <a:rPr lang="en-US" b="1" dirty="0">
                <a:solidFill>
                  <a:srgbClr val="006600"/>
                </a:solidFill>
              </a:rPr>
              <a:t> rooted with both </a:t>
            </a:r>
            <a:r>
              <a:rPr lang="en-US" b="1" dirty="0">
                <a:solidFill>
                  <a:srgbClr val="FF0000"/>
                </a:solidFill>
              </a:rPr>
              <a:t>Aryan</a:t>
            </a:r>
            <a:r>
              <a:rPr lang="en-US" b="1" dirty="0">
                <a:solidFill>
                  <a:srgbClr val="006600"/>
                </a:solidFill>
              </a:rPr>
              <a:t> and </a:t>
            </a:r>
            <a:r>
              <a:rPr lang="en-US" b="1" dirty="0">
                <a:solidFill>
                  <a:srgbClr val="FF0000"/>
                </a:solidFill>
              </a:rPr>
              <a:t>Dravidian </a:t>
            </a:r>
            <a:r>
              <a:rPr lang="en-US" b="1" dirty="0">
                <a:solidFill>
                  <a:srgbClr val="006600"/>
                </a:solidFill>
              </a:rPr>
              <a:t>traditions</a:t>
            </a:r>
          </a:p>
          <a:p>
            <a:r>
              <a:rPr lang="en-US" b="1" dirty="0">
                <a:solidFill>
                  <a:srgbClr val="006600"/>
                </a:solidFill>
              </a:rPr>
              <a:t>Their written language was called </a:t>
            </a:r>
            <a:r>
              <a:rPr lang="en-US" b="1" u="sng" dirty="0">
                <a:solidFill>
                  <a:srgbClr val="FF0000"/>
                </a:solidFill>
              </a:rPr>
              <a:t>Sanskrit</a:t>
            </a:r>
          </a:p>
          <a:p>
            <a:r>
              <a:rPr lang="en-US" b="1" dirty="0">
                <a:solidFill>
                  <a:srgbClr val="006600"/>
                </a:solidFill>
              </a:rPr>
              <a:t>Epic Literature: Aryans preserved a strong oral tradition, memorizing and reciting hymns and epic poems</a:t>
            </a:r>
          </a:p>
          <a:p>
            <a:endParaRPr lang="en-US" b="1" dirty="0">
              <a:solidFill>
                <a:srgbClr val="006600"/>
              </a:solidFill>
            </a:endParaRP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7559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</a:t>
            </a:r>
            <a:r>
              <a:rPr lang="en-US" b="1" u="sng" dirty="0">
                <a:solidFill>
                  <a:srgbClr val="0070C0"/>
                </a:solidFill>
                <a:latin typeface="Algerian" panose="04020705040A02060702" pitchFamily="82" charset="0"/>
              </a:rPr>
              <a:t>The Beliefs of Hinduism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dirty="0">
                <a:solidFill>
                  <a:srgbClr val="0070C0"/>
                </a:solidFill>
              </a:rPr>
              <a:t>Hinduism, </a:t>
            </a:r>
            <a:r>
              <a:rPr lang="en-US" sz="2800" b="1" dirty="0"/>
              <a:t>which claims about 800,000 million practitioners worldwide, is unique among humanity’s major religions in that it cannot be traced to any specific individual or historical event</a:t>
            </a:r>
          </a:p>
          <a:p>
            <a:r>
              <a:rPr lang="en-US" sz="2800" b="1" dirty="0"/>
              <a:t>Scholars believe that Hinduism arose about 3,5000 years ago out of interactions between Aryans and Indus Valley people</a:t>
            </a:r>
          </a:p>
          <a:p>
            <a:pPr lvl="0"/>
            <a:r>
              <a:rPr lang="en-US" sz="2800" b="1" dirty="0">
                <a:solidFill>
                  <a:srgbClr val="0070C0"/>
                </a:solidFill>
              </a:rPr>
              <a:t>Hindu means </a:t>
            </a:r>
            <a:r>
              <a:rPr lang="en-US" sz="2800" b="1" dirty="0">
                <a:solidFill>
                  <a:srgbClr val="FF0000"/>
                </a:solidFill>
              </a:rPr>
              <a:t>Indian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Because Hinduism arose from no single person</a:t>
            </a:r>
            <a:r>
              <a:rPr lang="en-US" sz="2800" b="1" dirty="0"/>
              <a:t> or institution, it is seen an eternal &amp; unchanging in its essence. Believers regard it as having existed forever</a:t>
            </a:r>
          </a:p>
        </p:txBody>
      </p:sp>
    </p:spTree>
    <p:extLst>
      <p:ext uri="{BB962C8B-B14F-4D97-AF65-F5344CB8AC3E}">
        <p14:creationId xmlns:p14="http://schemas.microsoft.com/office/powerpoint/2010/main" val="349595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</a:t>
            </a:r>
            <a:r>
              <a:rPr lang="en-US" b="1" u="sng" dirty="0"/>
              <a:t>Many Gods – or 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181600"/>
          </a:xfrm>
        </p:spPr>
        <p:txBody>
          <a:bodyPr/>
          <a:lstStyle/>
          <a:p>
            <a:pPr lvl="0"/>
            <a:r>
              <a:rPr lang="en-US" b="1" dirty="0"/>
              <a:t>Key feature: all the universe is part of the unchanging, all powerful spiritual force called Brahman</a:t>
            </a:r>
          </a:p>
          <a:p>
            <a:pPr lvl="0"/>
            <a:r>
              <a:rPr lang="en-US" b="1" dirty="0"/>
              <a:t>Because brahman is too complex and powerful a concept for most to understand they worship a variety of gods that give concrete form to brahman</a:t>
            </a:r>
          </a:p>
          <a:p>
            <a:pPr lvl="0"/>
            <a:r>
              <a:rPr lang="en-US" b="1" dirty="0"/>
              <a:t>Most important gods are</a:t>
            </a:r>
          </a:p>
          <a:p>
            <a:r>
              <a:rPr lang="en-US" dirty="0"/>
              <a:t>1. Brahma: </a:t>
            </a:r>
            <a:r>
              <a:rPr lang="en-US" b="1" u="sng" dirty="0"/>
              <a:t>The Creator</a:t>
            </a:r>
            <a:endParaRPr lang="en-US" dirty="0"/>
          </a:p>
          <a:p>
            <a:r>
              <a:rPr lang="en-US" dirty="0"/>
              <a:t>2. Vishnu</a:t>
            </a:r>
            <a:r>
              <a:rPr lang="en-US" b="1" u="sng" dirty="0"/>
              <a:t>: The Preserver</a:t>
            </a:r>
            <a:endParaRPr lang="en-US" dirty="0"/>
          </a:p>
          <a:p>
            <a:r>
              <a:rPr lang="en-US" dirty="0"/>
              <a:t>3. Shiva   </a:t>
            </a:r>
            <a:r>
              <a:rPr lang="en-US" b="1" u="sng" dirty="0"/>
              <a:t>The Destroyer</a:t>
            </a:r>
            <a:r>
              <a:rPr lang="en-US" dirty="0"/>
              <a:t>	</a:t>
            </a:r>
          </a:p>
          <a:p>
            <a:r>
              <a:rPr lang="en-US" dirty="0"/>
              <a:t> </a:t>
            </a:r>
            <a:r>
              <a:rPr lang="en-US" b="1" dirty="0"/>
              <a:t>Each represents aspects of Brahman each god may take on many forms &amp; has its  own family </a:t>
            </a:r>
          </a:p>
        </p:txBody>
      </p:sp>
    </p:spTree>
    <p:extLst>
      <p:ext uri="{BB962C8B-B14F-4D97-AF65-F5344CB8AC3E}">
        <p14:creationId xmlns:p14="http://schemas.microsoft.com/office/powerpoint/2010/main" val="228602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</a:t>
            </a:r>
            <a:r>
              <a:rPr lang="en-US" b="1" u="sng" dirty="0"/>
              <a:t>Sacred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Over several Thousand years Hindu teachings have been recorded in sacred texts such as the </a:t>
            </a:r>
            <a:r>
              <a:rPr lang="en-US" sz="3600" u="sng" dirty="0">
                <a:solidFill>
                  <a:srgbClr val="0070C0"/>
                </a:solidFill>
              </a:rPr>
              <a:t>Vedas</a:t>
            </a:r>
            <a:r>
              <a:rPr lang="en-US" sz="3600" dirty="0">
                <a:solidFill>
                  <a:srgbClr val="0070C0"/>
                </a:solidFill>
              </a:rPr>
              <a:t> and </a:t>
            </a:r>
            <a:r>
              <a:rPr lang="en-US" sz="3600" u="sng" dirty="0">
                <a:solidFill>
                  <a:srgbClr val="0070C0"/>
                </a:solidFill>
              </a:rPr>
              <a:t>Upanishads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1571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</a:t>
            </a:r>
            <a:r>
              <a:rPr lang="en-US" b="1" u="sng" dirty="0"/>
              <a:t>The Goal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en-US" b="1" dirty="0"/>
              <a:t>To Hindus, every person has an essential self or </a:t>
            </a:r>
            <a:r>
              <a:rPr lang="en-US" b="1" u="sng" dirty="0">
                <a:solidFill>
                  <a:srgbClr val="FF0000"/>
                </a:solidFill>
              </a:rPr>
              <a:t>atman</a:t>
            </a:r>
            <a:r>
              <a:rPr lang="en-US" b="1" dirty="0"/>
              <a:t> which is another name for  </a:t>
            </a:r>
            <a:r>
              <a:rPr lang="en-US" b="1" u="sng" dirty="0">
                <a:solidFill>
                  <a:srgbClr val="FF0000"/>
                </a:solidFill>
              </a:rPr>
              <a:t>Brahman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The ultimate goal of existence is to achieve  Moksha or union with Brahman </a:t>
            </a:r>
          </a:p>
          <a:p>
            <a:pPr lvl="0"/>
            <a:r>
              <a:rPr lang="en-US" b="1" dirty="0"/>
              <a:t>To do this one must free themselves from </a:t>
            </a:r>
            <a:r>
              <a:rPr lang="en-US" b="1" u="sng" dirty="0">
                <a:solidFill>
                  <a:srgbClr val="FF0000"/>
                </a:solidFill>
              </a:rPr>
              <a:t>selfish desires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that separate them from brahma.</a:t>
            </a:r>
          </a:p>
          <a:p>
            <a:pPr lvl="0"/>
            <a:r>
              <a:rPr lang="en-US" b="1" dirty="0"/>
              <a:t>Usually it takes many life times to achieve </a:t>
            </a:r>
            <a:r>
              <a:rPr lang="en-US" b="1" u="sng" dirty="0">
                <a:solidFill>
                  <a:srgbClr val="FF0000"/>
                </a:solidFill>
              </a:rPr>
              <a:t>Moksha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The Hindus believe in </a:t>
            </a:r>
            <a:r>
              <a:rPr lang="en-US" b="1" u="sng" dirty="0">
                <a:solidFill>
                  <a:srgbClr val="FF0000"/>
                </a:solidFill>
              </a:rPr>
              <a:t>reincarnation</a:t>
            </a:r>
            <a:r>
              <a:rPr lang="en-US" b="1" dirty="0"/>
              <a:t> or the rebirth of the soul in another bodily form which allows people to continue working toward moksha through several lifetimes</a:t>
            </a:r>
          </a:p>
        </p:txBody>
      </p:sp>
    </p:spTree>
    <p:extLst>
      <p:ext uri="{BB962C8B-B14F-4D97-AF65-F5344CB8AC3E}">
        <p14:creationId xmlns:p14="http://schemas.microsoft.com/office/powerpoint/2010/main" val="1361957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</a:t>
            </a:r>
            <a:r>
              <a:rPr lang="en-US" b="1" u="sng" dirty="0">
                <a:latin typeface="Algerian" panose="04020705040A02060702" pitchFamily="82" charset="0"/>
              </a:rPr>
              <a:t>Karma and Dharma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In each existence Hindus believe a person can come closer to achieving moksha by obeying the law of</a:t>
            </a:r>
            <a:r>
              <a:rPr lang="en-US" b="1" u="sng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Karma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 which refers to all actions of a person's life that affect their fate in the next life</a:t>
            </a:r>
          </a:p>
          <a:p>
            <a:pPr lvl="0"/>
            <a:r>
              <a:rPr lang="en-US" b="1" dirty="0"/>
              <a:t>All existences is ranked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Humans</a:t>
            </a:r>
            <a:r>
              <a:rPr lang="en-US" b="1" u="sng" dirty="0"/>
              <a:t> </a:t>
            </a:r>
            <a:r>
              <a:rPr lang="en-US" b="1" dirty="0"/>
              <a:t>come closest to the Brahman </a:t>
            </a:r>
            <a:r>
              <a:rPr lang="en-US" b="1" u="sng" dirty="0">
                <a:solidFill>
                  <a:srgbClr val="FF0000"/>
                </a:solidFill>
              </a:rPr>
              <a:t>animals</a:t>
            </a:r>
            <a:r>
              <a:rPr lang="en-US" b="1" dirty="0">
                <a:solidFill>
                  <a:srgbClr val="FF0000"/>
                </a:solidFill>
              </a:rPr>
              <a:t>,  </a:t>
            </a:r>
            <a:r>
              <a:rPr lang="en-US" b="1" u="sng" dirty="0">
                <a:solidFill>
                  <a:srgbClr val="FF0000"/>
                </a:solidFill>
              </a:rPr>
              <a:t>plants and objects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If you live a virtuous life you can be reborn at a higher existence but  if you do evil then you will acquire </a:t>
            </a:r>
            <a:r>
              <a:rPr lang="en-US" b="1" u="sng" dirty="0">
                <a:solidFill>
                  <a:srgbClr val="FF0000"/>
                </a:solidFill>
              </a:rPr>
              <a:t>bad karma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and be reborn into suffering </a:t>
            </a:r>
          </a:p>
          <a:p>
            <a:pPr lvl="0"/>
            <a:r>
              <a:rPr lang="en-US" b="1" dirty="0"/>
              <a:t>Hinduism stresses the importance of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Dharma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or ones religious and </a:t>
            </a:r>
            <a:r>
              <a:rPr lang="en-US" b="1" dirty="0">
                <a:solidFill>
                  <a:srgbClr val="FF0000"/>
                </a:solidFill>
              </a:rPr>
              <a:t>moral duties </a:t>
            </a:r>
            <a:r>
              <a:rPr lang="en-US" b="1" dirty="0"/>
              <a:t>and they vary according to class, occupation, gender or age. By obeying ones dharma a person acquires merit for the next life. </a:t>
            </a:r>
          </a:p>
          <a:p>
            <a:r>
              <a:rPr lang="en-US" b="1" dirty="0"/>
              <a:t>To Hindus, all people and things are aspects of Brahman and should therefore be respected. And try to follow a path of </a:t>
            </a:r>
            <a:r>
              <a:rPr lang="en-US" b="1" u="sng" dirty="0">
                <a:solidFill>
                  <a:srgbClr val="FF0000"/>
                </a:solidFill>
              </a:rPr>
              <a:t>ahimsa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or </a:t>
            </a:r>
            <a:r>
              <a:rPr lang="en-US" b="1" dirty="0">
                <a:solidFill>
                  <a:srgbClr val="FF0000"/>
                </a:solidFill>
              </a:rPr>
              <a:t>nonviolence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8030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</a:t>
            </a:r>
            <a:r>
              <a:rPr lang="en-US" b="1" u="sng" dirty="0">
                <a:latin typeface="Algerian" panose="04020705040A02060702" pitchFamily="82" charset="0"/>
              </a:rPr>
              <a:t>Opposition to the Brahmins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en-US" sz="3200" b="1" dirty="0"/>
              <a:t>A new religion called </a:t>
            </a:r>
            <a:r>
              <a:rPr lang="en-US" sz="3200" b="1" u="sng" dirty="0" err="1"/>
              <a:t>Janism</a:t>
            </a:r>
            <a:r>
              <a:rPr lang="en-US" sz="3200" b="1" dirty="0"/>
              <a:t> grew out of Hindu traditions</a:t>
            </a:r>
          </a:p>
          <a:p>
            <a:pPr lvl="0"/>
            <a:r>
              <a:rPr lang="en-US" sz="3200" b="1" dirty="0"/>
              <a:t>It rejected the idea that Brahmin priests alone could perform certain </a:t>
            </a:r>
            <a:r>
              <a:rPr lang="en-US" sz="3200" b="1" u="sng" dirty="0"/>
              <a:t>scared rites</a:t>
            </a:r>
            <a:endParaRPr lang="en-US" sz="3200" b="1" dirty="0"/>
          </a:p>
          <a:p>
            <a:r>
              <a:rPr lang="en-US" sz="3200" b="1" dirty="0"/>
              <a:t>It’s teachings emphasized meditation, self denial and extreme form of</a:t>
            </a:r>
            <a:r>
              <a:rPr lang="en-US" sz="3200" b="1" u="sng" dirty="0"/>
              <a:t> ahimsa</a:t>
            </a:r>
            <a:r>
              <a:rPr lang="en-US" sz="3200" b="1" dirty="0"/>
              <a:t> (avoidance of killing any living thing)</a:t>
            </a:r>
          </a:p>
          <a:p>
            <a:endParaRPr lang="en-US" dirty="0"/>
          </a:p>
          <a:p>
            <a:r>
              <a:rPr lang="en-US" sz="1200" dirty="0"/>
              <a:t>Crash Course Hinduism: </a:t>
            </a:r>
            <a:r>
              <a:rPr lang="en-US" sz="1200" dirty="0">
                <a:hlinkClick r:id="rId2"/>
              </a:rPr>
              <a:t>https://www.youtube.com/watch?v=0tpVZrsvK-k</a:t>
            </a:r>
            <a:endParaRPr lang="en-US" sz="1200" dirty="0"/>
          </a:p>
          <a:p>
            <a:r>
              <a:rPr lang="en-US" sz="1200" dirty="0"/>
              <a:t>Keith Hughes 9 min: </a:t>
            </a:r>
            <a:r>
              <a:rPr lang="en-US" sz="1200" dirty="0">
                <a:hlinkClick r:id="rId3"/>
              </a:rPr>
              <a:t>https://www.youtube.com/watch?v=IGV6M4wQ8Os</a:t>
            </a:r>
            <a:endParaRPr lang="en-US" sz="1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6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Geography of the Indian </a:t>
            </a:r>
            <a:r>
              <a:rPr lang="en-US" b="1" u="sng" dirty="0"/>
              <a:t>Subcontinent</a:t>
            </a:r>
            <a:r>
              <a:rPr lang="en-US" dirty="0"/>
              <a:t> / Cultural 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334000" cy="5181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India is a large landmass that is part of a content called a </a:t>
            </a:r>
            <a:r>
              <a:rPr lang="en-US" b="1" u="sng" dirty="0">
                <a:solidFill>
                  <a:srgbClr val="FF0000"/>
                </a:solidFill>
              </a:rPr>
              <a:t>Subcontinent</a:t>
            </a:r>
            <a:r>
              <a:rPr lang="en-US" b="1" dirty="0"/>
              <a:t> and includes three major geographic regions</a:t>
            </a:r>
          </a:p>
          <a:p>
            <a:pPr lvl="0"/>
            <a:r>
              <a:rPr lang="en-US" b="1" dirty="0"/>
              <a:t>Includes today’s countries of India, Pakistan, Bangladesh, Sir Lanka, Nepal, Bhutan</a:t>
            </a:r>
          </a:p>
          <a:p>
            <a:pPr lvl="0"/>
            <a:r>
              <a:rPr lang="en-US" b="1" dirty="0"/>
              <a:t>It has three major rivers: Indus, Ganges and Brahmaputra</a:t>
            </a:r>
          </a:p>
          <a:p>
            <a:pPr lvl="0"/>
            <a:r>
              <a:rPr lang="en-US" b="1" dirty="0"/>
              <a:t>Heavy rains add to its fertility with seasonal winds called </a:t>
            </a:r>
            <a:r>
              <a:rPr lang="en-US" b="1" dirty="0">
                <a:solidFill>
                  <a:srgbClr val="FF0000"/>
                </a:solidFill>
              </a:rPr>
              <a:t>Monsoon</a:t>
            </a:r>
            <a:r>
              <a:rPr lang="en-US" b="1" dirty="0"/>
              <a:t> bringing rain</a:t>
            </a:r>
          </a:p>
          <a:p>
            <a:r>
              <a:rPr lang="en-US" b="1" dirty="0"/>
              <a:t> Mountain ranges include: </a:t>
            </a:r>
          </a:p>
          <a:p>
            <a:r>
              <a:rPr lang="en-US" b="1" dirty="0">
                <a:solidFill>
                  <a:srgbClr val="FF0000"/>
                </a:solidFill>
              </a:rPr>
              <a:t>Himalayas and Hindu Kush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24000"/>
            <a:ext cx="3810000" cy="5257800"/>
          </a:xfrm>
        </p:spPr>
      </p:pic>
    </p:spTree>
    <p:extLst>
      <p:ext uri="{BB962C8B-B14F-4D97-AF65-F5344CB8AC3E}">
        <p14:creationId xmlns:p14="http://schemas.microsoft.com/office/powerpoint/2010/main" val="4185627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Gautama Buddha: The Enlightened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</a:rPr>
              <a:t>Siddhartha Gautama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b="1" dirty="0"/>
              <a:t>founder of Buddhism</a:t>
            </a:r>
          </a:p>
          <a:p>
            <a:r>
              <a:rPr lang="en-US" sz="3200" b="1" u="sng" dirty="0"/>
              <a:t>Early Life</a:t>
            </a:r>
          </a:p>
          <a:p>
            <a:pPr lvl="0"/>
            <a:r>
              <a:rPr lang="en-US" b="1" dirty="0"/>
              <a:t>He was born about 566 BC to a high cast family.   </a:t>
            </a:r>
          </a:p>
          <a:p>
            <a:pPr lvl="0"/>
            <a:r>
              <a:rPr lang="en-US" b="1" dirty="0"/>
              <a:t>A prophet predicted he would become a wandering </a:t>
            </a:r>
            <a:r>
              <a:rPr lang="en-US" b="1" u="sng" dirty="0">
                <a:solidFill>
                  <a:srgbClr val="FF0000"/>
                </a:solidFill>
              </a:rPr>
              <a:t>holy man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To prevent this, his father his father kept him in the palace walls surrounded by comfort and luxury. Gautama would marry and have a son and enjoyed a happy life until</a:t>
            </a:r>
          </a:p>
        </p:txBody>
      </p:sp>
    </p:spTree>
    <p:extLst>
      <p:ext uri="{BB962C8B-B14F-4D97-AF65-F5344CB8AC3E}">
        <p14:creationId xmlns:p14="http://schemas.microsoft.com/office/powerpoint/2010/main" val="72533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b="1" u="sng" dirty="0"/>
              <a:t>The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One day Gautama rode outside the palace walls and for the first time saw a sick person, an old person &amp; a dead person</a:t>
            </a:r>
          </a:p>
          <a:p>
            <a:pPr lvl="0"/>
            <a:r>
              <a:rPr lang="en-US" b="1" dirty="0"/>
              <a:t>For the first time he became aware of </a:t>
            </a:r>
            <a:r>
              <a:rPr lang="en-US" b="1" u="sng" dirty="0">
                <a:solidFill>
                  <a:srgbClr val="FF0000"/>
                </a:solidFill>
              </a:rPr>
              <a:t>human suffering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Disturbed, he left the palace forever   </a:t>
            </a:r>
          </a:p>
          <a:p>
            <a:pPr lvl="0"/>
            <a:r>
              <a:rPr lang="en-US" b="1" dirty="0"/>
              <a:t>He set out to discover the realm of life where there is neither suffering nor death </a:t>
            </a:r>
          </a:p>
          <a:p>
            <a:pPr lvl="0"/>
            <a:r>
              <a:rPr lang="en-US" b="1" dirty="0"/>
              <a:t>He wondered for years, seeking answers, fasting and </a:t>
            </a:r>
            <a:r>
              <a:rPr lang="en-US" b="1" u="sng" dirty="0">
                <a:solidFill>
                  <a:srgbClr val="FF0000"/>
                </a:solidFill>
              </a:rPr>
              <a:t>meditating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One day under a tree determined to stay until he understood the mystery of </a:t>
            </a:r>
            <a:r>
              <a:rPr lang="en-US" b="1" u="sng" dirty="0">
                <a:solidFill>
                  <a:srgbClr val="FF0000"/>
                </a:solidFill>
              </a:rPr>
              <a:t>life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After 48 days Gautama rose and was now the </a:t>
            </a:r>
            <a:r>
              <a:rPr lang="en-US" b="1" u="sng" dirty="0">
                <a:solidFill>
                  <a:srgbClr val="FF0000"/>
                </a:solidFill>
              </a:rPr>
              <a:t>Buddha</a:t>
            </a:r>
            <a:r>
              <a:rPr lang="en-US" dirty="0"/>
              <a:t> or </a:t>
            </a:r>
            <a:r>
              <a:rPr lang="en-US" b="1" u="sng" dirty="0">
                <a:solidFill>
                  <a:srgbClr val="FF0000"/>
                </a:solidFill>
              </a:rPr>
              <a:t>The Enlightened One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5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</a:t>
            </a:r>
            <a:r>
              <a:rPr lang="en-US" b="1" u="sng" dirty="0"/>
              <a:t>The Four Noble Truths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Four Noble Truths </a:t>
            </a:r>
            <a:r>
              <a:rPr lang="en-US" b="1" dirty="0"/>
              <a:t>Stand at the heart of Buddhism</a:t>
            </a:r>
          </a:p>
          <a:p>
            <a:r>
              <a:rPr lang="en-US" b="1" dirty="0"/>
              <a:t>1. All life is full of </a:t>
            </a:r>
            <a:r>
              <a:rPr lang="en-US" b="1" u="sng" dirty="0">
                <a:solidFill>
                  <a:srgbClr val="FF0000"/>
                </a:solidFill>
              </a:rPr>
              <a:t>suffering </a:t>
            </a:r>
            <a:r>
              <a:rPr lang="en-US" b="1" dirty="0"/>
              <a:t>and </a:t>
            </a:r>
            <a:r>
              <a:rPr lang="en-US" b="1" u="sng" dirty="0">
                <a:solidFill>
                  <a:srgbClr val="FF0000"/>
                </a:solidFill>
              </a:rPr>
              <a:t>sorrow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2.  The cause of suffering is the desire for that are illusions and negative deeds and mindsets such as hatred and desire</a:t>
            </a:r>
          </a:p>
          <a:p>
            <a:r>
              <a:rPr lang="en-US" b="1" dirty="0"/>
              <a:t>3. The only cure for suffering is to  overcome desire</a:t>
            </a:r>
          </a:p>
          <a:p>
            <a:r>
              <a:rPr lang="en-US" b="1" dirty="0"/>
              <a:t> 4.  The way to overcome desire is to  follow </a:t>
            </a:r>
            <a:r>
              <a:rPr lang="en-US" b="1" u="sng" dirty="0"/>
              <a:t>the </a:t>
            </a:r>
            <a:r>
              <a:rPr lang="en-US" b="1" u="sng" dirty="0">
                <a:solidFill>
                  <a:srgbClr val="FF0000"/>
                </a:solidFill>
              </a:rPr>
              <a:t>Eightfold Path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You must understand the </a:t>
            </a:r>
            <a:r>
              <a:rPr lang="en-US" b="1" dirty="0">
                <a:solidFill>
                  <a:srgbClr val="FF0000"/>
                </a:solidFill>
              </a:rPr>
              <a:t>Four Noble Truths </a:t>
            </a:r>
            <a:r>
              <a:rPr lang="en-US" b="1" dirty="0"/>
              <a:t>and follow the Eight Fold Path along with living a moral life, avoiding evil words and actions    </a:t>
            </a:r>
          </a:p>
          <a:p>
            <a:pPr lvl="0"/>
            <a:r>
              <a:rPr lang="en-US" b="1" dirty="0"/>
              <a:t>Through meditation a person may achieve “enlightenment”   </a:t>
            </a:r>
          </a:p>
          <a:p>
            <a:r>
              <a:rPr lang="en-US" b="1" dirty="0"/>
              <a:t>  One’s final goal is </a:t>
            </a:r>
            <a:r>
              <a:rPr lang="en-US" b="1" u="sng" dirty="0">
                <a:solidFill>
                  <a:srgbClr val="FF0000"/>
                </a:solidFill>
              </a:rPr>
              <a:t>Nirvana</a:t>
            </a:r>
            <a:r>
              <a:rPr lang="en-US" b="1" u="sng" dirty="0"/>
              <a:t> or union with the universe and release from the cycle of rebirth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03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</a:t>
            </a:r>
            <a:r>
              <a:rPr lang="en-US" b="1" u="sng" dirty="0"/>
              <a:t>The Eight Fold Path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600201"/>
            <a:ext cx="8610600" cy="5029200"/>
          </a:xfrm>
        </p:spPr>
      </p:pic>
    </p:spTree>
    <p:extLst>
      <p:ext uri="{BB962C8B-B14F-4D97-AF65-F5344CB8AC3E}">
        <p14:creationId xmlns:p14="http://schemas.microsoft.com/office/powerpoint/2010/main" val="4083249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</a:t>
            </a:r>
            <a:r>
              <a:rPr lang="en-US" u="sng" dirty="0"/>
              <a:t>Buddhism &amp; Hinduism </a:t>
            </a:r>
            <a:br>
              <a:rPr lang="en-US" u="sng" dirty="0"/>
            </a:br>
            <a:r>
              <a:rPr lang="en-US" dirty="0"/>
              <a:t>                   </a:t>
            </a:r>
            <a:r>
              <a:rPr lang="en-US" u="sng" dirty="0"/>
              <a:t> Shared Traditions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81600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rgbClr val="FF0000"/>
                </a:solidFill>
              </a:rPr>
              <a:t>Similarities:</a:t>
            </a:r>
          </a:p>
          <a:p>
            <a:pPr lvl="0"/>
            <a:r>
              <a:rPr lang="en-US" b="1" dirty="0"/>
              <a:t>Both grew out of the traditions as </a:t>
            </a:r>
            <a:r>
              <a:rPr lang="en-US" b="1" u="sng" dirty="0">
                <a:solidFill>
                  <a:srgbClr val="FF0000"/>
                </a:solidFill>
              </a:rPr>
              <a:t>Hinduism</a:t>
            </a:r>
            <a:r>
              <a:rPr lang="en-US" b="1" dirty="0"/>
              <a:t> </a:t>
            </a:r>
          </a:p>
          <a:p>
            <a:pPr lvl="0"/>
            <a:r>
              <a:rPr lang="en-US" b="1" dirty="0"/>
              <a:t>Both stressed </a:t>
            </a:r>
            <a:r>
              <a:rPr lang="en-US" b="1" u="sng" dirty="0">
                <a:solidFill>
                  <a:srgbClr val="FF0000"/>
                </a:solidFill>
              </a:rPr>
              <a:t>non  violence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/>
              <a:t>Both accepted the laws of </a:t>
            </a:r>
            <a:r>
              <a:rPr lang="en-US" b="1" u="sng" dirty="0">
                <a:solidFill>
                  <a:srgbClr val="FF0000"/>
                </a:solidFill>
              </a:rPr>
              <a:t>Karma</a:t>
            </a:r>
            <a:r>
              <a:rPr lang="en-US" b="1" dirty="0"/>
              <a:t>, dharma and the cycle of rebirth</a:t>
            </a:r>
          </a:p>
          <a:p>
            <a:endParaRPr lang="en-US" b="1" dirty="0"/>
          </a:p>
          <a:p>
            <a:r>
              <a:rPr lang="en-US" b="1" u="sng" dirty="0">
                <a:solidFill>
                  <a:srgbClr val="FF0000"/>
                </a:solidFill>
              </a:rPr>
              <a:t>Differences</a:t>
            </a:r>
            <a:r>
              <a:rPr lang="en-US" b="1" dirty="0"/>
              <a:t>: </a:t>
            </a:r>
          </a:p>
          <a:p>
            <a:pPr lvl="0"/>
            <a:r>
              <a:rPr lang="en-US" b="1" dirty="0"/>
              <a:t>Buddhism rejected priests, formal rituals and the many </a:t>
            </a:r>
            <a:r>
              <a:rPr lang="en-US" b="1" u="sng" dirty="0">
                <a:solidFill>
                  <a:srgbClr val="FF0000"/>
                </a:solidFill>
              </a:rPr>
              <a:t>gods</a:t>
            </a:r>
            <a:r>
              <a:rPr lang="en-US" b="1" dirty="0"/>
              <a:t> of Hinduism. Buddha urged each person to seek enlightenment through meditation</a:t>
            </a:r>
          </a:p>
          <a:p>
            <a:r>
              <a:rPr lang="en-US" b="1" dirty="0"/>
              <a:t>Buddhism rejects the </a:t>
            </a:r>
            <a:r>
              <a:rPr lang="en-US" b="1" u="sng" dirty="0">
                <a:solidFill>
                  <a:srgbClr val="FF0000"/>
                </a:solidFill>
              </a:rPr>
              <a:t>caste system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offering hope of nirvana to all</a:t>
            </a:r>
          </a:p>
        </p:txBody>
      </p:sp>
    </p:spTree>
    <p:extLst>
      <p:ext uri="{BB962C8B-B14F-4D97-AF65-F5344CB8AC3E}">
        <p14:creationId xmlns:p14="http://schemas.microsoft.com/office/powerpoint/2010/main" val="2456261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Sacred Texts </a:t>
            </a:r>
            <a:r>
              <a:rPr lang="en-US" b="1" u="sng" dirty="0"/>
              <a:t>/ Spread of Buddhism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After Buddha's death his followers collected his teachings into a sacred text called the </a:t>
            </a:r>
            <a:r>
              <a:rPr lang="en-US" sz="3200" b="1" u="sng" dirty="0">
                <a:solidFill>
                  <a:srgbClr val="0070C0"/>
                </a:solidFill>
              </a:rPr>
              <a:t>Tripitaka or The Three Baskets of Wisdom </a:t>
            </a:r>
          </a:p>
          <a:p>
            <a:endParaRPr lang="en-US" sz="3200" b="1" u="sng" dirty="0"/>
          </a:p>
          <a:p>
            <a:endParaRPr lang="en-US" sz="3200" b="1" u="sng" dirty="0"/>
          </a:p>
          <a:p>
            <a:r>
              <a:rPr lang="en-US" sz="3200" dirty="0">
                <a:solidFill>
                  <a:srgbClr val="C00000"/>
                </a:solidFill>
              </a:rPr>
              <a:t>Buddha attracted many disciples who set up monasteries to study meditation and centers of learning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Crash Course Hinduism and Buddhism: </a:t>
            </a:r>
            <a:r>
              <a:rPr lang="en-US" sz="1400" dirty="0">
                <a:solidFill>
                  <a:srgbClr val="C00000"/>
                </a:solidFill>
                <a:hlinkClick r:id="rId2"/>
              </a:rPr>
              <a:t>http://www.watchknowlearn.org/Video.aspx?VideoID=55664</a:t>
            </a:r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>
                <a:solidFill>
                  <a:srgbClr val="C00000"/>
                </a:solidFill>
              </a:rPr>
              <a:t>Keith Hughes: </a:t>
            </a:r>
            <a:r>
              <a:rPr lang="en-US" sz="1400" dirty="0">
                <a:solidFill>
                  <a:srgbClr val="C00000"/>
                </a:solidFill>
                <a:hlinkClick r:id="rId3"/>
              </a:rPr>
              <a:t>https://www.youtube.com/watch?v=kGUwKscC0tw</a:t>
            </a:r>
            <a:endParaRPr lang="en-US" sz="14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50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</a:t>
            </a:r>
            <a:r>
              <a:rPr lang="en-US" b="1" u="sng" dirty="0"/>
              <a:t>Two Sects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73352"/>
            <a:ext cx="4495800" cy="5184648"/>
          </a:xfrm>
        </p:spPr>
        <p:txBody>
          <a:bodyPr>
            <a:normAutofit/>
          </a:bodyPr>
          <a:lstStyle/>
          <a:p>
            <a:pPr marL="182880" lvl="1"/>
            <a:r>
              <a:rPr lang="en-US" b="1" u="sng" dirty="0">
                <a:solidFill>
                  <a:srgbClr val="FF0000"/>
                </a:solidFill>
              </a:rPr>
              <a:t>T</a:t>
            </a:r>
            <a:r>
              <a:rPr lang="en-US" b="1" u="sng" dirty="0">
                <a:solidFill>
                  <a:srgbClr val="C00000"/>
                </a:solidFill>
              </a:rPr>
              <a:t>heravada</a:t>
            </a:r>
            <a:r>
              <a:rPr lang="en-US" b="1" u="sng" dirty="0">
                <a:solidFill>
                  <a:srgbClr val="00B050"/>
                </a:solidFill>
              </a:rPr>
              <a:t> Buddhism</a:t>
            </a:r>
            <a:r>
              <a:rPr lang="en-US" dirty="0">
                <a:solidFill>
                  <a:srgbClr val="00B050"/>
                </a:solidFill>
              </a:rPr>
              <a:t>:  closely followed the Buddha’s original teachings, </a:t>
            </a:r>
            <a:r>
              <a:rPr lang="en-US" b="1" u="sng" dirty="0">
                <a:solidFill>
                  <a:srgbClr val="00B050"/>
                </a:solidFill>
              </a:rPr>
              <a:t>see Buddha as a </a:t>
            </a:r>
            <a:r>
              <a:rPr lang="en-US" b="1" u="sng" dirty="0">
                <a:solidFill>
                  <a:srgbClr val="C00000"/>
                </a:solidFill>
              </a:rPr>
              <a:t>teacher</a:t>
            </a:r>
            <a:r>
              <a:rPr lang="en-US" dirty="0">
                <a:solidFill>
                  <a:srgbClr val="00B050"/>
                </a:solidFill>
              </a:rPr>
              <a:t>  it required a life devoted to  </a:t>
            </a:r>
            <a:r>
              <a:rPr lang="en-US" b="1" u="sng" dirty="0">
                <a:solidFill>
                  <a:srgbClr val="00B050"/>
                </a:solidFill>
              </a:rPr>
              <a:t>hard spiritual work </a:t>
            </a:r>
            <a:r>
              <a:rPr lang="en-US" dirty="0">
                <a:solidFill>
                  <a:srgbClr val="00B050"/>
                </a:solidFill>
              </a:rPr>
              <a:t> with only the most dedicated able to maybe reach </a:t>
            </a:r>
            <a:r>
              <a:rPr lang="en-US" b="1" u="sng" dirty="0">
                <a:solidFill>
                  <a:srgbClr val="00B050"/>
                </a:solidFill>
              </a:rPr>
              <a:t>Nirvana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495800" cy="5184648"/>
          </a:xfrm>
        </p:spPr>
        <p:txBody>
          <a:bodyPr>
            <a:normAutofit/>
          </a:bodyPr>
          <a:lstStyle/>
          <a:p>
            <a:pPr lvl="1"/>
            <a:r>
              <a:rPr lang="en-US" b="1" u="sng" dirty="0">
                <a:solidFill>
                  <a:srgbClr val="C00000"/>
                </a:solidFill>
              </a:rPr>
              <a:t>Mahayana</a:t>
            </a:r>
            <a:r>
              <a:rPr lang="en-US" dirty="0">
                <a:solidFill>
                  <a:srgbClr val="0070C0"/>
                </a:solidFill>
              </a:rPr>
              <a:t> sect made Buddhism easier for ordinary people to follow.  They pictured him and other holy beings as  </a:t>
            </a:r>
            <a:r>
              <a:rPr lang="en-US" b="1" u="sng" dirty="0">
                <a:solidFill>
                  <a:srgbClr val="C00000"/>
                </a:solidFill>
              </a:rPr>
              <a:t>gods</a:t>
            </a:r>
            <a:r>
              <a:rPr lang="en-US" b="1" u="sng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People turned to these gods </a:t>
            </a:r>
            <a:r>
              <a:rPr lang="en-US" b="1" u="sng" dirty="0">
                <a:solidFill>
                  <a:srgbClr val="0070C0"/>
                </a:solidFill>
              </a:rPr>
              <a:t>for solving daily problems and achieving salvation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 The afterlife as a  filled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 </a:t>
            </a:r>
            <a:r>
              <a:rPr lang="en-US" sz="2400" b="1" u="sng" dirty="0">
                <a:solidFill>
                  <a:srgbClr val="0070C0"/>
                </a:solidFill>
              </a:rPr>
              <a:t>with many heavens and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 </a:t>
            </a:r>
            <a:r>
              <a:rPr lang="en-US" sz="2400" b="1" u="sng" dirty="0">
                <a:solidFill>
                  <a:srgbClr val="0070C0"/>
                </a:solidFill>
              </a:rPr>
              <a:t>hells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1845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</a:t>
            </a:r>
            <a:r>
              <a:rPr lang="en-US" b="1" u="sng" dirty="0"/>
              <a:t>Decline of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Buddhism took hold across India but slowly </a:t>
            </a:r>
            <a:r>
              <a:rPr lang="en-US" sz="3600" b="1" u="sng" dirty="0"/>
              <a:t>declined in India</a:t>
            </a:r>
          </a:p>
          <a:p>
            <a:pPr lvl="0"/>
            <a:r>
              <a:rPr lang="en-US" sz="3600" b="1" u="sng" dirty="0"/>
              <a:t> </a:t>
            </a:r>
            <a:endParaRPr lang="en-US" sz="3600" dirty="0"/>
          </a:p>
          <a:p>
            <a:r>
              <a:rPr lang="en-US" sz="3600" dirty="0"/>
              <a:t>Hinduism eventually absorbed some </a:t>
            </a:r>
            <a:r>
              <a:rPr lang="en-US" sz="3600" b="1" u="sng" dirty="0"/>
              <a:t>Buddhist</a:t>
            </a:r>
            <a:r>
              <a:rPr lang="en-US" sz="3600" dirty="0"/>
              <a:t> ideas and made room for </a:t>
            </a:r>
            <a:r>
              <a:rPr lang="en-US" sz="3600" b="1" u="sng" dirty="0"/>
              <a:t>Buddha</a:t>
            </a:r>
            <a:r>
              <a:rPr lang="en-US" sz="3600" dirty="0"/>
              <a:t> as another Hindu god</a:t>
            </a:r>
          </a:p>
          <a:p>
            <a:r>
              <a:rPr lang="en-US" sz="1400" dirty="0"/>
              <a:t>Quieting the Monkey Brain 2 min:</a:t>
            </a:r>
          </a:p>
          <a:p>
            <a:r>
              <a:rPr lang="en-US" sz="1400" dirty="0">
                <a:hlinkClick r:id="rId2"/>
              </a:rPr>
              <a:t>https://www.youtube.com/watch?v=4PkrhH-bkpk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Creating a mandala 2:30: </a:t>
            </a:r>
            <a:r>
              <a:rPr lang="en-US" sz="1400" dirty="0">
                <a:hlinkClick r:id="rId3"/>
              </a:rPr>
              <a:t>https://www.youtube.com/watch?v=IYVcjFhpsHc</a:t>
            </a:r>
            <a:endParaRPr lang="en-US" sz="1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4381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3399"/>
                </a:solidFill>
              </a:rPr>
              <a:t>The Maurya Empire / Chandragupta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FF3399"/>
                </a:solidFill>
              </a:rPr>
              <a:t>Chandragupta first gained power in the </a:t>
            </a:r>
            <a:r>
              <a:rPr lang="en-US" b="1" u="sng" dirty="0">
                <a:solidFill>
                  <a:srgbClr val="FF0000"/>
                </a:solidFill>
              </a:rPr>
              <a:t>Ganges Valley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>
                <a:solidFill>
                  <a:srgbClr val="FF3399"/>
                </a:solidFill>
              </a:rPr>
              <a:t>He then conquered northern India</a:t>
            </a:r>
          </a:p>
          <a:p>
            <a:pPr lvl="0"/>
            <a:r>
              <a:rPr lang="en-US" b="1" dirty="0">
                <a:solidFill>
                  <a:srgbClr val="FF3399"/>
                </a:solidFill>
              </a:rPr>
              <a:t>The dynasty maintained order through a well-organized bureaucracy building roads and harbors and collected taxes and manage factories</a:t>
            </a:r>
          </a:p>
          <a:p>
            <a:pPr lvl="0"/>
            <a:r>
              <a:rPr lang="en-US" b="1" dirty="0">
                <a:solidFill>
                  <a:srgbClr val="FF3399"/>
                </a:solidFill>
              </a:rPr>
              <a:t>Chandragupta's rule was effective but </a:t>
            </a:r>
            <a:r>
              <a:rPr lang="en-US" b="1" u="sng" dirty="0">
                <a:solidFill>
                  <a:srgbClr val="FF0000"/>
                </a:solidFill>
              </a:rPr>
              <a:t>harsh</a:t>
            </a:r>
            <a:r>
              <a:rPr lang="en-US" b="1" dirty="0">
                <a:solidFill>
                  <a:srgbClr val="FF3399"/>
                </a:solidFill>
              </a:rPr>
              <a:t> with secret police who reported crimes and </a:t>
            </a:r>
            <a:r>
              <a:rPr lang="en-US" b="1" u="sng" dirty="0">
                <a:solidFill>
                  <a:srgbClr val="FF0000"/>
                </a:solidFill>
              </a:rPr>
              <a:t>dissent</a:t>
            </a:r>
            <a:r>
              <a:rPr lang="en-US" b="1" dirty="0">
                <a:solidFill>
                  <a:srgbClr val="FF3399"/>
                </a:solidFill>
              </a:rPr>
              <a:t> any differing or opposing ideas</a:t>
            </a:r>
          </a:p>
          <a:p>
            <a:r>
              <a:rPr lang="en-US" b="1" dirty="0">
                <a:solidFill>
                  <a:srgbClr val="FF3399"/>
                </a:solidFill>
              </a:rPr>
              <a:t>Had specially trained </a:t>
            </a:r>
            <a:r>
              <a:rPr lang="en-US" b="1" u="sng" dirty="0">
                <a:solidFill>
                  <a:srgbClr val="FF0000"/>
                </a:solidFill>
              </a:rPr>
              <a:t>women</a:t>
            </a:r>
            <a:r>
              <a:rPr lang="en-US" b="1" dirty="0">
                <a:solidFill>
                  <a:srgbClr val="FF3399"/>
                </a:solidFill>
              </a:rPr>
              <a:t> to guard his palace</a:t>
            </a:r>
          </a:p>
        </p:txBody>
      </p:sp>
    </p:spTree>
    <p:extLst>
      <p:ext uri="{BB962C8B-B14F-4D97-AF65-F5344CB8AC3E}">
        <p14:creationId xmlns:p14="http://schemas.microsoft.com/office/powerpoint/2010/main" val="2085894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</a:t>
            </a:r>
            <a:r>
              <a:rPr lang="en-US" b="1" i="1" u="sng" dirty="0">
                <a:solidFill>
                  <a:srgbClr val="00B050"/>
                </a:solidFill>
              </a:rPr>
              <a:t>Asoka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7912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The most honored Maurya emperor was Chandragupta's grandson </a:t>
            </a:r>
            <a:r>
              <a:rPr lang="en-US" b="1" u="sng" dirty="0">
                <a:solidFill>
                  <a:srgbClr val="C00000"/>
                </a:solidFill>
              </a:rPr>
              <a:t>Asoka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After a bloody war, horrified by the slaughter, over </a:t>
            </a:r>
            <a:r>
              <a:rPr lang="en-US" b="1" u="sng" dirty="0">
                <a:solidFill>
                  <a:srgbClr val="00B050"/>
                </a:solidFill>
              </a:rPr>
              <a:t>100,000</a:t>
            </a:r>
            <a:r>
              <a:rPr lang="en-US" dirty="0">
                <a:solidFill>
                  <a:srgbClr val="00B050"/>
                </a:solidFill>
              </a:rPr>
              <a:t>_ dead, he turned his back on further </a:t>
            </a:r>
            <a:r>
              <a:rPr lang="en-US" b="1" u="sng" dirty="0">
                <a:solidFill>
                  <a:srgbClr val="00B050"/>
                </a:solidFill>
              </a:rPr>
              <a:t>conquests</a:t>
            </a:r>
            <a:r>
              <a:rPr lang="en-US" dirty="0">
                <a:solidFill>
                  <a:srgbClr val="00B050"/>
                </a:solidFill>
              </a:rPr>
              <a:t> and converted to </a:t>
            </a:r>
            <a:r>
              <a:rPr lang="en-US" b="1" u="sng" dirty="0">
                <a:solidFill>
                  <a:srgbClr val="C00000"/>
                </a:solidFill>
              </a:rPr>
              <a:t>Buddhism</a:t>
            </a:r>
            <a:r>
              <a:rPr lang="en-US" dirty="0">
                <a:solidFill>
                  <a:srgbClr val="00B050"/>
                </a:solidFill>
              </a:rPr>
              <a:t> and </a:t>
            </a:r>
            <a:r>
              <a:rPr lang="en-US" b="1" u="sng" dirty="0">
                <a:solidFill>
                  <a:srgbClr val="00B050"/>
                </a:solidFill>
              </a:rPr>
              <a:t>rejected violence</a:t>
            </a:r>
            <a:r>
              <a:rPr lang="en-US" dirty="0">
                <a:solidFill>
                  <a:srgbClr val="00B050"/>
                </a:solidFill>
              </a:rPr>
              <a:t> and resolved to </a:t>
            </a:r>
            <a:r>
              <a:rPr lang="en-US" b="1" u="sng" dirty="0">
                <a:solidFill>
                  <a:srgbClr val="00B050"/>
                </a:solidFill>
              </a:rPr>
              <a:t>rule by moral example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He became a </a:t>
            </a:r>
            <a:r>
              <a:rPr lang="en-US" b="1" u="sng" dirty="0">
                <a:solidFill>
                  <a:srgbClr val="00B050"/>
                </a:solidFill>
              </a:rPr>
              <a:t>vegetarian </a:t>
            </a:r>
            <a:r>
              <a:rPr lang="en-US" dirty="0">
                <a:solidFill>
                  <a:srgbClr val="00B050"/>
                </a:solidFill>
              </a:rPr>
              <a:t>and sent out </a:t>
            </a:r>
            <a:r>
              <a:rPr lang="en-US" b="1" u="sng" dirty="0">
                <a:solidFill>
                  <a:srgbClr val="00B050"/>
                </a:solidFill>
              </a:rPr>
              <a:t>missionaries</a:t>
            </a:r>
            <a:r>
              <a:rPr lang="en-US" dirty="0">
                <a:solidFill>
                  <a:srgbClr val="00B050"/>
                </a:solidFill>
              </a:rPr>
              <a:t> or people sent on a religious mission to spread  </a:t>
            </a:r>
            <a:r>
              <a:rPr lang="en-US" b="1" u="sng" dirty="0">
                <a:solidFill>
                  <a:srgbClr val="00B050"/>
                </a:solidFill>
              </a:rPr>
              <a:t>Buddhism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His rule brought </a:t>
            </a:r>
            <a:r>
              <a:rPr lang="en-US" b="1" u="sng" dirty="0">
                <a:solidFill>
                  <a:srgbClr val="00B050"/>
                </a:solidFill>
              </a:rPr>
              <a:t>peace and prosperity</a:t>
            </a:r>
            <a:r>
              <a:rPr lang="en-US" dirty="0">
                <a:solidFill>
                  <a:srgbClr val="00B050"/>
                </a:solidFill>
              </a:rPr>
              <a:t> to the land and helped to </a:t>
            </a:r>
            <a:r>
              <a:rPr lang="en-US" b="1" u="sng" dirty="0">
                <a:solidFill>
                  <a:srgbClr val="00B050"/>
                </a:solidFill>
              </a:rPr>
              <a:t>unite</a:t>
            </a:r>
            <a:r>
              <a:rPr lang="en-US" dirty="0">
                <a:solidFill>
                  <a:srgbClr val="00B050"/>
                </a:solidFill>
              </a:rPr>
              <a:t> the diverse people of the empire</a:t>
            </a:r>
          </a:p>
        </p:txBody>
      </p:sp>
    </p:spTree>
    <p:extLst>
      <p:ext uri="{BB962C8B-B14F-4D97-AF65-F5344CB8AC3E}">
        <p14:creationId xmlns:p14="http://schemas.microsoft.com/office/powerpoint/2010/main" val="33133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Cities of the Indus Valley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95400"/>
            <a:ext cx="8839200" cy="5334000"/>
          </a:xfrm>
        </p:spPr>
      </p:pic>
    </p:spTree>
    <p:extLst>
      <p:ext uri="{BB962C8B-B14F-4D97-AF65-F5344CB8AC3E}">
        <p14:creationId xmlns:p14="http://schemas.microsoft.com/office/powerpoint/2010/main" val="3612257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</a:t>
            </a:r>
            <a:r>
              <a:rPr lang="en-US" b="1" u="sng" dirty="0">
                <a:solidFill>
                  <a:srgbClr val="0070C0"/>
                </a:solidFill>
              </a:rPr>
              <a:t>Ashoka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3276600" cy="4953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676400"/>
            <a:ext cx="5257800" cy="5181600"/>
          </a:xfrm>
        </p:spPr>
      </p:pic>
    </p:spTree>
    <p:extLst>
      <p:ext uri="{BB962C8B-B14F-4D97-AF65-F5344CB8AC3E}">
        <p14:creationId xmlns:p14="http://schemas.microsoft.com/office/powerpoint/2010/main" val="283258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</a:t>
            </a:r>
            <a:r>
              <a:rPr lang="en-US" b="1" u="sng" dirty="0">
                <a:solidFill>
                  <a:srgbClr val="FFC000"/>
                </a:solidFill>
                <a:latin typeface="Algerian" panose="04020705040A02060702" pitchFamily="82" charset="0"/>
              </a:rPr>
              <a:t>Golden Age of the Guptas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FFC000"/>
                </a:solidFill>
              </a:rPr>
              <a:t>The most powerful Indian state was the </a:t>
            </a:r>
            <a:r>
              <a:rPr lang="en-US" b="1" u="sng" dirty="0"/>
              <a:t>Gupta Dynasty</a:t>
            </a:r>
            <a:r>
              <a:rPr lang="en-US" b="1" dirty="0">
                <a:solidFill>
                  <a:srgbClr val="FFC000"/>
                </a:solidFill>
              </a:rPr>
              <a:t> who united much of India</a:t>
            </a:r>
          </a:p>
          <a:p>
            <a:pPr lvl="0"/>
            <a:r>
              <a:rPr lang="en-US" b="1" dirty="0">
                <a:solidFill>
                  <a:srgbClr val="FFC000"/>
                </a:solidFill>
              </a:rPr>
              <a:t>They organized strong central </a:t>
            </a:r>
            <a:r>
              <a:rPr lang="en-US" b="1" u="sng" dirty="0"/>
              <a:t>government</a:t>
            </a:r>
            <a:r>
              <a:rPr lang="en-US" b="1" dirty="0">
                <a:solidFill>
                  <a:srgbClr val="FFC000"/>
                </a:solidFill>
              </a:rPr>
              <a:t> that promoted </a:t>
            </a:r>
            <a:r>
              <a:rPr lang="en-US" b="1" u="sng" dirty="0"/>
              <a:t>peace and prosperity</a:t>
            </a:r>
            <a:endParaRPr lang="en-US" b="1" dirty="0"/>
          </a:p>
          <a:p>
            <a:pPr lvl="0"/>
            <a:r>
              <a:rPr lang="en-US" b="1" dirty="0">
                <a:solidFill>
                  <a:srgbClr val="FFC000"/>
                </a:solidFill>
              </a:rPr>
              <a:t>They ruled from </a:t>
            </a:r>
            <a:r>
              <a:rPr lang="en-US" b="1" u="sng" dirty="0"/>
              <a:t>320 AC to 550 AD</a:t>
            </a:r>
            <a:endParaRPr lang="en-US" b="1" dirty="0"/>
          </a:p>
          <a:p>
            <a:r>
              <a:rPr lang="en-US" b="1" dirty="0">
                <a:solidFill>
                  <a:srgbClr val="FFC000"/>
                </a:solidFill>
              </a:rPr>
              <a:t>This was considered the </a:t>
            </a:r>
            <a:r>
              <a:rPr lang="en-US" b="1" u="sng" dirty="0">
                <a:solidFill>
                  <a:srgbClr val="C00000"/>
                </a:solidFill>
              </a:rPr>
              <a:t>Golden Age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or period of great cultural achievements and was a time of peace and prosperity </a:t>
            </a:r>
          </a:p>
        </p:txBody>
      </p:sp>
    </p:spTree>
    <p:extLst>
      <p:ext uri="{BB962C8B-B14F-4D97-AF65-F5344CB8AC3E}">
        <p14:creationId xmlns:p14="http://schemas.microsoft.com/office/powerpoint/2010/main" val="3428802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</a:t>
            </a:r>
            <a:r>
              <a:rPr lang="en-US" u="sng" dirty="0">
                <a:solidFill>
                  <a:srgbClr val="C00000"/>
                </a:solidFill>
              </a:rPr>
              <a:t>Advances in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70C0"/>
                </a:solidFill>
              </a:rPr>
              <a:t>Students were educated in religious schools but learning was not limited to religion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Advances mathematics with devising a simple </a:t>
            </a:r>
            <a:r>
              <a:rPr lang="en-US" b="1" u="sng" dirty="0">
                <a:solidFill>
                  <a:srgbClr val="FF0000"/>
                </a:solidFill>
              </a:rPr>
              <a:t>system of writing numbers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we still use today called </a:t>
            </a:r>
            <a:r>
              <a:rPr lang="en-US" b="1" u="sng" dirty="0">
                <a:solidFill>
                  <a:srgbClr val="C00000"/>
                </a:solidFill>
              </a:rPr>
              <a:t>Arabic Numerals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because it was </a:t>
            </a:r>
            <a:r>
              <a:rPr lang="en-US" b="1" u="sng" dirty="0">
                <a:solidFill>
                  <a:srgbClr val="0070C0"/>
                </a:solidFill>
              </a:rPr>
              <a:t>Arabs</a:t>
            </a:r>
            <a:r>
              <a:rPr lang="en-US" dirty="0">
                <a:solidFill>
                  <a:srgbClr val="0070C0"/>
                </a:solidFill>
              </a:rPr>
              <a:t> who carried them </a:t>
            </a:r>
            <a:r>
              <a:rPr lang="en-US" b="1" u="sng" dirty="0">
                <a:solidFill>
                  <a:srgbClr val="0070C0"/>
                </a:solidFill>
              </a:rPr>
              <a:t>from India to the Middle East and Europe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dirty="0">
                <a:solidFill>
                  <a:srgbClr val="0070C0"/>
                </a:solidFill>
              </a:rPr>
              <a:t>Originated the concept of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Zero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developed the  </a:t>
            </a:r>
            <a:r>
              <a:rPr lang="en-US" b="1" u="sng" dirty="0">
                <a:solidFill>
                  <a:srgbClr val="C00000"/>
                </a:solidFill>
              </a:rPr>
              <a:t>decimal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system</a:t>
            </a:r>
            <a:r>
              <a:rPr lang="en-US" dirty="0">
                <a:solidFill>
                  <a:srgbClr val="0070C0"/>
                </a:solidFill>
              </a:rPr>
              <a:t> with numbers based on 10</a:t>
            </a:r>
          </a:p>
          <a:p>
            <a:r>
              <a:rPr lang="en-US" dirty="0">
                <a:solidFill>
                  <a:srgbClr val="0070C0"/>
                </a:solidFill>
              </a:rPr>
              <a:t>They performed </a:t>
            </a:r>
            <a:r>
              <a:rPr lang="en-US" b="1" u="sng" dirty="0">
                <a:solidFill>
                  <a:srgbClr val="FF0000"/>
                </a:solidFill>
              </a:rPr>
              <a:t>simple surgeries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dirty="0">
                <a:solidFill>
                  <a:srgbClr val="C00000"/>
                </a:solidFill>
              </a:rPr>
              <a:t>vaccinating</a:t>
            </a:r>
            <a:r>
              <a:rPr lang="en-US" dirty="0">
                <a:solidFill>
                  <a:srgbClr val="0070C0"/>
                </a:solidFill>
              </a:rPr>
              <a:t> people against </a:t>
            </a:r>
            <a:r>
              <a:rPr lang="en-US" b="1" u="sng" dirty="0">
                <a:solidFill>
                  <a:srgbClr val="FF0000"/>
                </a:solidFill>
              </a:rPr>
              <a:t>smallpox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72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</a:t>
            </a:r>
            <a:r>
              <a:rPr lang="en-US" b="1" u="sng" dirty="0">
                <a:latin typeface="Arial Rounded MT Bold" panose="020F0704030504030204" pitchFamily="34" charset="0"/>
              </a:rPr>
              <a:t>Complex Caste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257800"/>
          </a:xfrm>
        </p:spPr>
        <p:txBody>
          <a:bodyPr/>
          <a:lstStyle/>
          <a:p>
            <a:r>
              <a:rPr lang="en-US" b="1" dirty="0"/>
              <a:t>Society was dived into four occupational classes with Non-Aryan's considered outcasts and held the lowest jobs</a:t>
            </a:r>
          </a:p>
          <a:p>
            <a:endParaRPr lang="en-US" b="1" dirty="0"/>
          </a:p>
          <a:p>
            <a:pPr lvl="0"/>
            <a:r>
              <a:rPr lang="en-US" b="1" dirty="0"/>
              <a:t>Many additional castes </a:t>
            </a:r>
            <a:r>
              <a:rPr lang="en-US" b="1" u="sng" dirty="0"/>
              <a:t>and sub castes</a:t>
            </a:r>
            <a:r>
              <a:rPr lang="en-US" b="1" dirty="0"/>
              <a:t> evolved as invaders were absorbed into the society</a:t>
            </a:r>
          </a:p>
          <a:p>
            <a:r>
              <a:rPr lang="en-US" b="1" dirty="0"/>
              <a:t>By modern times there were hundreds </a:t>
            </a:r>
            <a:r>
              <a:rPr lang="en-US" b="1" u="sng" dirty="0"/>
              <a:t>of major castes</a:t>
            </a:r>
            <a:r>
              <a:rPr lang="en-US" b="1" dirty="0"/>
              <a:t> and thousands </a:t>
            </a:r>
            <a:r>
              <a:rPr lang="en-US" b="1" u="sng" dirty="0"/>
              <a:t>of  </a:t>
            </a:r>
            <a:r>
              <a:rPr lang="en-US" b="1" u="sng" dirty="0" err="1"/>
              <a:t>subcastes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49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</a:t>
            </a:r>
            <a:r>
              <a:rPr lang="en-US" b="1" u="sng" dirty="0"/>
              <a:t>Complex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3352"/>
            <a:ext cx="4419600" cy="503224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rgbClr val="660066"/>
                </a:solidFill>
              </a:rPr>
              <a:t>Castes were closely linked to the Hindu beliefs with people in different castes were different </a:t>
            </a:r>
            <a:r>
              <a:rPr lang="en-US" b="1" u="sng" dirty="0">
                <a:solidFill>
                  <a:srgbClr val="660066"/>
                </a:solidFill>
              </a:rPr>
              <a:t>species of beings</a:t>
            </a:r>
            <a:r>
              <a:rPr lang="en-US" dirty="0">
                <a:solidFill>
                  <a:srgbClr val="660066"/>
                </a:solidFill>
              </a:rPr>
              <a:t> 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The high caste </a:t>
            </a:r>
            <a:r>
              <a:rPr lang="en-US" b="1" u="sng" dirty="0" err="1">
                <a:solidFill>
                  <a:srgbClr val="660066"/>
                </a:solidFill>
              </a:rPr>
              <a:t>brahmin</a:t>
            </a:r>
            <a:r>
              <a:rPr lang="en-US" dirty="0">
                <a:solidFill>
                  <a:srgbClr val="660066"/>
                </a:solidFill>
              </a:rPr>
              <a:t> were purer and closer to  moksha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To ensure purity there were rules to govern every aspect of life and one may </a:t>
            </a:r>
            <a:r>
              <a:rPr lang="en-US" b="1" u="sng" dirty="0">
                <a:solidFill>
                  <a:srgbClr val="660066"/>
                </a:solidFill>
              </a:rPr>
              <a:t>not marry</a:t>
            </a:r>
            <a:r>
              <a:rPr lang="en-US" dirty="0">
                <a:solidFill>
                  <a:srgbClr val="660066"/>
                </a:solidFill>
              </a:rPr>
              <a:t> outside ones caste </a:t>
            </a:r>
            <a:r>
              <a:rPr lang="en-US" b="1" u="sng" dirty="0">
                <a:solidFill>
                  <a:srgbClr val="660066"/>
                </a:solidFill>
              </a:rPr>
              <a:t>or eating</a:t>
            </a:r>
            <a:r>
              <a:rPr lang="en-US" dirty="0">
                <a:solidFill>
                  <a:srgbClr val="660066"/>
                </a:solidFill>
              </a:rPr>
              <a:t> with other outside the caste</a:t>
            </a:r>
          </a:p>
          <a:p>
            <a:r>
              <a:rPr lang="en-US" dirty="0">
                <a:solidFill>
                  <a:srgbClr val="660066"/>
                </a:solidFill>
              </a:rPr>
              <a:t>The lowest rank was the </a:t>
            </a:r>
            <a:r>
              <a:rPr lang="en-US" b="1" u="sng" dirty="0">
                <a:solidFill>
                  <a:srgbClr val="C00000"/>
                </a:solidFill>
              </a:rPr>
              <a:t>Untouchables</a:t>
            </a:r>
            <a:r>
              <a:rPr lang="en-US" dirty="0">
                <a:solidFill>
                  <a:srgbClr val="660066"/>
                </a:solidFill>
              </a:rPr>
              <a:t> who were restricted the impure jobs and were forced to live apart from everyone else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0"/>
            <a:ext cx="4724400" cy="5330952"/>
          </a:xfrm>
        </p:spPr>
      </p:pic>
    </p:spTree>
    <p:extLst>
      <p:ext uri="{BB962C8B-B14F-4D97-AF65-F5344CB8AC3E}">
        <p14:creationId xmlns:p14="http://schemas.microsoft.com/office/powerpoint/2010/main" val="2684236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</a:t>
            </a:r>
            <a:r>
              <a:rPr lang="en-US" b="1" u="sng" dirty="0"/>
              <a:t>Effects / Family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en-US" dirty="0"/>
              <a:t>Despite inequalities the caste ensured a stable </a:t>
            </a:r>
            <a:r>
              <a:rPr lang="en-US" b="1" u="sng" dirty="0"/>
              <a:t>social order</a:t>
            </a:r>
            <a:endParaRPr lang="en-US" dirty="0"/>
          </a:p>
          <a:p>
            <a:r>
              <a:rPr lang="en-US" dirty="0"/>
              <a:t>People knew they could not change their status in life but could reach a higher state in a future life by fulfilling the duties of their</a:t>
            </a:r>
            <a:r>
              <a:rPr lang="en-US" b="1" dirty="0"/>
              <a:t> </a:t>
            </a:r>
            <a:r>
              <a:rPr lang="en-US" b="1" u="sng" dirty="0"/>
              <a:t>present caste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Purpose of Hindu caste system is to ensure spiritual purity</a:t>
            </a:r>
            <a:r>
              <a:rPr lang="en-US" b="1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1834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/>
              <a:t>                       </a:t>
            </a:r>
            <a:r>
              <a:rPr lang="en-US" b="1" u="sng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486400"/>
          </a:xfrm>
        </p:spPr>
        <p:txBody>
          <a:bodyPr/>
          <a:lstStyle/>
          <a:p>
            <a:pPr lvl="0"/>
            <a:r>
              <a:rPr lang="en-US" b="1" dirty="0"/>
              <a:t>The idea family was </a:t>
            </a:r>
            <a:r>
              <a:rPr lang="en-US" b="1" u="sng" dirty="0">
                <a:solidFill>
                  <a:srgbClr val="C00000"/>
                </a:solidFill>
              </a:rPr>
              <a:t>the joint family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in which parents, children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u="sng" dirty="0">
                <a:solidFill>
                  <a:srgbClr val="C00000"/>
                </a:solidFill>
              </a:rPr>
              <a:t>grandparents</a:t>
            </a:r>
            <a:r>
              <a:rPr lang="en-US" b="1" dirty="0"/>
              <a:t>, uncles and their kids share a common dwelling, this usually happen only in wealthy families</a:t>
            </a:r>
          </a:p>
          <a:p>
            <a:pPr lvl="0"/>
            <a:r>
              <a:rPr lang="en-US" b="1" dirty="0"/>
              <a:t>In poor families were seldom large since they died early</a:t>
            </a:r>
          </a:p>
          <a:p>
            <a:pPr lvl="0"/>
            <a:r>
              <a:rPr lang="en-US" b="1" dirty="0"/>
              <a:t>Families were </a:t>
            </a:r>
            <a:r>
              <a:rPr lang="en-US" b="1" u="sng" dirty="0">
                <a:solidFill>
                  <a:srgbClr val="C00000"/>
                </a:solidFill>
              </a:rPr>
              <a:t>patriarchal</a:t>
            </a:r>
            <a:r>
              <a:rPr lang="en-US" b="1" dirty="0"/>
              <a:t> meaning the father or oldest male in the family headed the household</a:t>
            </a:r>
          </a:p>
          <a:p>
            <a:pPr lvl="0"/>
            <a:r>
              <a:rPr lang="en-US" b="1" dirty="0"/>
              <a:t>His power was limited by </a:t>
            </a:r>
            <a:r>
              <a:rPr lang="en-US" b="1" u="sng" dirty="0">
                <a:solidFill>
                  <a:srgbClr val="C00000"/>
                </a:solidFill>
              </a:rPr>
              <a:t>sacred laws</a:t>
            </a:r>
            <a:r>
              <a:rPr lang="en-US" b="1" dirty="0"/>
              <a:t> and tradition and usually consulted his wife or others</a:t>
            </a:r>
          </a:p>
          <a:p>
            <a:r>
              <a:rPr lang="en-US" b="1" dirty="0"/>
              <a:t>Property belonged to the </a:t>
            </a:r>
            <a:r>
              <a:rPr lang="en-US" b="1" u="sng" dirty="0">
                <a:solidFill>
                  <a:srgbClr val="C00000"/>
                </a:solidFill>
              </a:rPr>
              <a:t>whole family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09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</a:t>
            </a:r>
            <a:r>
              <a:rPr lang="en-US" b="1" u="sng" dirty="0"/>
              <a:t>Children and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en-US" b="1" dirty="0"/>
              <a:t>Children learn from their family about their </a:t>
            </a:r>
            <a:r>
              <a:rPr lang="en-US" b="1" u="sng" dirty="0">
                <a:solidFill>
                  <a:srgbClr val="FF0000"/>
                </a:solidFill>
              </a:rPr>
              <a:t>caste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and obeying caste rules</a:t>
            </a:r>
          </a:p>
          <a:p>
            <a:pPr lvl="0"/>
            <a:r>
              <a:rPr lang="en-US" b="1" dirty="0"/>
              <a:t>Family interests come before individual interests</a:t>
            </a:r>
          </a:p>
          <a:p>
            <a:pPr lvl="0"/>
            <a:r>
              <a:rPr lang="en-US" b="1" dirty="0"/>
              <a:t>Parents have the important duty of arranging good </a:t>
            </a:r>
            <a:r>
              <a:rPr lang="en-US" b="1" u="sng" dirty="0">
                <a:solidFill>
                  <a:srgbClr val="FF0000"/>
                </a:solidFill>
              </a:rPr>
              <a:t>marriage</a:t>
            </a:r>
            <a:r>
              <a:rPr lang="en-US" b="1" dirty="0"/>
              <a:t> for their children</a:t>
            </a:r>
          </a:p>
          <a:p>
            <a:pPr lvl="0"/>
            <a:r>
              <a:rPr lang="en-US" b="1" dirty="0"/>
              <a:t>Custom says a brides family should provide a Dowry or payment to the bridegroom and finance the wedding</a:t>
            </a:r>
          </a:p>
          <a:p>
            <a:r>
              <a:rPr lang="en-US" b="1" dirty="0"/>
              <a:t>After marriage the daughter leaves and becomes part of the </a:t>
            </a:r>
            <a:r>
              <a:rPr lang="en-US" b="1" u="sng" dirty="0"/>
              <a:t>husbands</a:t>
            </a:r>
            <a:r>
              <a:rPr lang="en-US" b="1" dirty="0"/>
              <a:t> family</a:t>
            </a:r>
          </a:p>
        </p:txBody>
      </p:sp>
    </p:spTree>
    <p:extLst>
      <p:ext uri="{BB962C8B-B14F-4D97-AF65-F5344CB8AC3E}">
        <p14:creationId xmlns:p14="http://schemas.microsoft.com/office/powerpoint/2010/main" val="1123613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</a:t>
            </a:r>
            <a:r>
              <a:rPr lang="en-US" u="sng" dirty="0"/>
              <a:t>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</p:spPr>
        <p:txBody>
          <a:bodyPr>
            <a:normAutofit/>
          </a:bodyPr>
          <a:lstStyle/>
          <a:p>
            <a:r>
              <a:rPr lang="en-US" sz="1600" dirty="0"/>
              <a:t>Keith Hughes Indus River Civ. 10:25: </a:t>
            </a:r>
            <a:r>
              <a:rPr lang="en-US" sz="1600" dirty="0">
                <a:hlinkClick r:id="rId2"/>
              </a:rPr>
              <a:t>https://www.youtube.com/watch?v=zulZTaK9u3M</a:t>
            </a:r>
            <a:endParaRPr lang="en-US" sz="1600" dirty="0"/>
          </a:p>
          <a:p>
            <a:r>
              <a:rPr lang="en-US" sz="1600" dirty="0"/>
              <a:t>Keith Hughes Buddhism 10 min: </a:t>
            </a:r>
            <a:r>
              <a:rPr lang="en-US" sz="1600" dirty="0">
                <a:hlinkClick r:id="rId3"/>
              </a:rPr>
              <a:t>https://www.youtube.com/watch?v=eYKdEnEqfQQ</a:t>
            </a:r>
            <a:endParaRPr lang="en-US" sz="1600" dirty="0"/>
          </a:p>
          <a:p>
            <a:r>
              <a:rPr lang="en-US" sz="1600" dirty="0"/>
              <a:t>Keith Hughes Hinduism 9 min: </a:t>
            </a:r>
            <a:r>
              <a:rPr lang="en-US" sz="1600" dirty="0">
                <a:hlinkClick r:id="rId4"/>
              </a:rPr>
              <a:t>https://www.youtube.com/watch?v=IGV6M4wQ8Os</a:t>
            </a:r>
            <a:endParaRPr lang="en-US" sz="1600" dirty="0"/>
          </a:p>
          <a:p>
            <a:r>
              <a:rPr lang="en-US" sz="1600" dirty="0"/>
              <a:t>Crash Course 10 in Ancient Indus Valley: </a:t>
            </a:r>
            <a:r>
              <a:rPr lang="en-US" sz="1600" dirty="0">
                <a:hlinkClick r:id="rId5"/>
              </a:rPr>
              <a:t>https://www.youtube.com/watch?v=n7ndRwqJYDM</a:t>
            </a:r>
            <a:endParaRPr lang="en-US" sz="1600" dirty="0"/>
          </a:p>
          <a:p>
            <a:r>
              <a:rPr lang="en-US" sz="1600" dirty="0"/>
              <a:t>Crash Course Ancient China 12 min: </a:t>
            </a:r>
            <a:r>
              <a:rPr lang="en-US" sz="1600" dirty="0">
                <a:hlinkClick r:id="rId6"/>
              </a:rPr>
              <a:t>https://www.youtube.com/watch?v=ylWORyToTo4</a:t>
            </a:r>
            <a:endParaRPr lang="en-US" sz="1600" dirty="0"/>
          </a:p>
          <a:p>
            <a:r>
              <a:rPr lang="en-US" sz="1600" dirty="0"/>
              <a:t>Buddha and </a:t>
            </a:r>
            <a:r>
              <a:rPr lang="en-US" sz="1600" dirty="0" err="1"/>
              <a:t>Ashoka</a:t>
            </a:r>
            <a:r>
              <a:rPr lang="en-US" sz="1600" dirty="0"/>
              <a:t>: Crash Course World History 12 min: </a:t>
            </a:r>
            <a:r>
              <a:rPr lang="en-US" sz="1600" dirty="0">
                <a:hlinkClick r:id="rId7"/>
              </a:rPr>
              <a:t>https://www.youtube.com/watch?v=8Nn5uqE3C9w</a:t>
            </a:r>
            <a:endParaRPr lang="en-US" sz="1600" dirty="0"/>
          </a:p>
          <a:p>
            <a:r>
              <a:rPr lang="en-US" sz="1600" dirty="0"/>
              <a:t>Silk Road and Ancient Trade: Crash Course World History 11 min:  </a:t>
            </a:r>
            <a:r>
              <a:rPr lang="en-US" sz="1600" dirty="0">
                <a:hlinkClick r:id="rId8"/>
              </a:rPr>
              <a:t>https://www.youtube.com/watch?v=vfe-eNq-Qyg</a:t>
            </a:r>
            <a:endParaRPr lang="en-US" sz="1600" dirty="0"/>
          </a:p>
          <a:p>
            <a:r>
              <a:rPr lang="en-US" sz="1600" dirty="0"/>
              <a:t>Five major Religions Ted Talk 11 min. </a:t>
            </a:r>
            <a:r>
              <a:rPr lang="en-US" sz="1600" dirty="0">
                <a:hlinkClick r:id="rId9"/>
              </a:rPr>
              <a:t>https://www.youtube.com/watch?v=m6dCxo7t_aE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            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Indus Valley  Civilization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5184648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Earliest civilization a mystery/emerging in Pakistan about 2500BC</a:t>
            </a:r>
          </a:p>
          <a:p>
            <a:pPr lvl="0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This civilization flourished for about </a:t>
            </a:r>
            <a:r>
              <a:rPr lang="en-US" b="1" dirty="0">
                <a:solidFill>
                  <a:srgbClr val="FF0000"/>
                </a:solidFill>
              </a:rPr>
              <a:t>1,000 years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then </a:t>
            </a:r>
            <a:r>
              <a:rPr lang="en-US" b="1" u="sng" dirty="0">
                <a:solidFill>
                  <a:srgbClr val="FF0000"/>
                </a:solidFill>
              </a:rPr>
              <a:t>vanished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without a trace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We know little about this large civilization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4495800" cy="5105400"/>
          </a:xfrm>
        </p:spPr>
      </p:pic>
    </p:spTree>
    <p:extLst>
      <p:ext uri="{BB962C8B-B14F-4D97-AF65-F5344CB8AC3E}">
        <p14:creationId xmlns:p14="http://schemas.microsoft.com/office/powerpoint/2010/main" val="362111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/>
              <a:t>            </a:t>
            </a:r>
            <a:r>
              <a:rPr lang="en-US" b="1" u="sng" dirty="0"/>
              <a:t>Welled Planned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73352"/>
            <a:ext cx="4648200" cy="51846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rgbClr val="7030A0"/>
                </a:solidFill>
              </a:rPr>
              <a:t>Two main cities of Harappa &amp; Mohenjo-Daro may have been twin capitals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The most striking feature was it was so </a:t>
            </a:r>
            <a:r>
              <a:rPr lang="en-US" b="1" u="sng" dirty="0">
                <a:solidFill>
                  <a:srgbClr val="C00000"/>
                </a:solidFill>
              </a:rPr>
              <a:t>well planned</a:t>
            </a:r>
          </a:p>
          <a:p>
            <a:pPr lvl="0"/>
            <a:r>
              <a:rPr lang="en-US" b="1" dirty="0">
                <a:solidFill>
                  <a:srgbClr val="7030A0"/>
                </a:solidFill>
              </a:rPr>
              <a:t>Houses even had </a:t>
            </a:r>
            <a:r>
              <a:rPr lang="en-US" b="1" u="sng" dirty="0">
                <a:solidFill>
                  <a:srgbClr val="FF0000"/>
                </a:solidFill>
              </a:rPr>
              <a:t>modern plumbing  </a:t>
            </a:r>
            <a:r>
              <a:rPr lang="en-US" b="1" dirty="0">
                <a:solidFill>
                  <a:srgbClr val="7030A0"/>
                </a:solidFill>
              </a:rPr>
              <a:t>with baths, drains and water chutes that led into sewers   </a:t>
            </a:r>
          </a:p>
          <a:p>
            <a:pPr lvl="0"/>
            <a:r>
              <a:rPr lang="en-US" b="1" dirty="0">
                <a:solidFill>
                  <a:srgbClr val="7030A0"/>
                </a:solidFill>
              </a:rPr>
              <a:t>They had a well organized </a:t>
            </a:r>
            <a:r>
              <a:rPr lang="en-US" b="1" u="sng" dirty="0">
                <a:solidFill>
                  <a:srgbClr val="FF0000"/>
                </a:solidFill>
              </a:rPr>
              <a:t>government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Powerful </a:t>
            </a:r>
            <a:r>
              <a:rPr lang="en-US" b="1" dirty="0">
                <a:solidFill>
                  <a:srgbClr val="7030A0"/>
                </a:solidFill>
              </a:rPr>
              <a:t>leaders, perhaps priest –kings and tens  of thousands of </a:t>
            </a:r>
            <a:r>
              <a:rPr lang="en-US" b="1" u="sng" dirty="0">
                <a:solidFill>
                  <a:srgbClr val="FF0000"/>
                </a:solidFill>
              </a:rPr>
              <a:t>city dwellers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4495800" cy="5181600"/>
          </a:xfrm>
        </p:spPr>
      </p:pic>
    </p:spTree>
    <p:extLst>
      <p:ext uri="{BB962C8B-B14F-4D97-AF65-F5344CB8AC3E}">
        <p14:creationId xmlns:p14="http://schemas.microsoft.com/office/powerpoint/2010/main" val="60140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8210-87E9-4CFA-9C04-07EF5B00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Farming and Trading/</a:t>
            </a:r>
            <a:r>
              <a:rPr lang="en-US" dirty="0" err="1"/>
              <a:t>Relegion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CA10D-90C0-44B1-A450-532BAEEE0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673352"/>
            <a:ext cx="4495800" cy="471830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</a:rPr>
              <a:t>Most people are </a:t>
            </a:r>
            <a:r>
              <a:rPr lang="en-US" b="1" u="sng" dirty="0">
                <a:solidFill>
                  <a:srgbClr val="FF0000"/>
                </a:solidFill>
              </a:rPr>
              <a:t>farmers</a:t>
            </a:r>
            <a:r>
              <a:rPr lang="en-US" b="1" dirty="0">
                <a:solidFill>
                  <a:srgbClr val="0070C0"/>
                </a:solidFill>
              </a:rPr>
              <a:t> and they grew a wide variety of crops</a:t>
            </a:r>
          </a:p>
          <a:p>
            <a:pPr lvl="0"/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Some people were </a:t>
            </a:r>
            <a:r>
              <a:rPr lang="en-US" b="1" dirty="0">
                <a:solidFill>
                  <a:srgbClr val="FF0000"/>
                </a:solidFill>
              </a:rPr>
              <a:t>merchants/traders </a:t>
            </a:r>
            <a:r>
              <a:rPr lang="en-US" b="1" dirty="0">
                <a:solidFill>
                  <a:srgbClr val="0070C0"/>
                </a:solidFill>
              </a:rPr>
              <a:t>with ships carrying things like cotton, cloth, grain copper etc.  </a:t>
            </a:r>
          </a:p>
          <a:p>
            <a:pPr lvl="0"/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Contact with Sumer may have stimulated them to develop their own system of writing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81C65-F021-444A-8E87-E619E9E5C4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Religious Beliefs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Polytheistic</a:t>
            </a:r>
          </a:p>
          <a:p>
            <a:pPr lvl="0"/>
            <a:r>
              <a:rPr lang="en-US" b="1" dirty="0"/>
              <a:t>Mother earth goddess</a:t>
            </a:r>
          </a:p>
          <a:p>
            <a:r>
              <a:rPr lang="en-US" b="1" dirty="0"/>
              <a:t>They showed </a:t>
            </a:r>
            <a:r>
              <a:rPr lang="en-US" b="1" u="sng" dirty="0">
                <a:solidFill>
                  <a:srgbClr val="FF0000"/>
                </a:solidFill>
              </a:rPr>
              <a:t>veneration</a:t>
            </a:r>
            <a:r>
              <a:rPr lang="en-US" b="1" dirty="0"/>
              <a:t> or special regard for cattle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9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       </a:t>
            </a:r>
            <a:r>
              <a:rPr lang="en-US" b="1" u="sng" dirty="0">
                <a:solidFill>
                  <a:srgbClr val="00B050"/>
                </a:solidFill>
              </a:rPr>
              <a:t>Decline and Disappearance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en-US" sz="3200" b="1" dirty="0">
                <a:solidFill>
                  <a:srgbClr val="00B050"/>
                </a:solidFill>
              </a:rPr>
              <a:t>In 1750 BC we see a decline in the quality of life in this region…Why?</a:t>
            </a:r>
          </a:p>
          <a:p>
            <a:pPr marL="114300" lv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       1. damage to local environment </a:t>
            </a:r>
          </a:p>
          <a:p>
            <a:pPr marL="114300" lv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       2. </a:t>
            </a:r>
            <a:r>
              <a:rPr lang="en-US" sz="3200" b="1" u="sng" dirty="0">
                <a:solidFill>
                  <a:srgbClr val="FF0000"/>
                </a:solidFill>
              </a:rPr>
              <a:t>volcanic eruption</a:t>
            </a:r>
          </a:p>
          <a:p>
            <a:pPr marL="114300" lv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      3. </a:t>
            </a:r>
            <a:r>
              <a:rPr lang="en-US" sz="3200" b="1" u="sng" dirty="0">
                <a:solidFill>
                  <a:srgbClr val="FF0000"/>
                </a:solidFill>
              </a:rPr>
              <a:t>earth quake</a:t>
            </a:r>
          </a:p>
          <a:p>
            <a:pPr marL="114300" lv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      4. </a:t>
            </a:r>
            <a:r>
              <a:rPr lang="en-US" sz="3200" b="1" u="sng" dirty="0">
                <a:solidFill>
                  <a:srgbClr val="FF0000"/>
                </a:solidFill>
              </a:rPr>
              <a:t>Invaders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4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</a:t>
            </a:r>
            <a:r>
              <a:rPr lang="en-US" u="sng" dirty="0"/>
              <a:t>The Aryan Civilization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/>
              <a:t>Aryans (</a:t>
            </a:r>
            <a:r>
              <a:rPr lang="en-US" sz="1400" b="1" dirty="0"/>
              <a:t>term meaning noble</a:t>
            </a:r>
            <a:r>
              <a:rPr lang="en-US" b="1" dirty="0"/>
              <a:t>) were among many Indo-Europeans </a:t>
            </a:r>
            <a:r>
              <a:rPr lang="en-US" sz="1400" b="1" dirty="0"/>
              <a:t>(refers to a related family of languages in Europe and Asia</a:t>
            </a:r>
            <a:r>
              <a:rPr lang="en-US" b="1" dirty="0"/>
              <a:t>) to migrate here seeking water and pastures</a:t>
            </a:r>
          </a:p>
          <a:p>
            <a:pPr lvl="0"/>
            <a:r>
              <a:rPr lang="en-US" b="1" dirty="0"/>
              <a:t>Most of what we know comes from the </a:t>
            </a:r>
            <a:r>
              <a:rPr lang="en-US" b="1" u="sng" dirty="0">
                <a:solidFill>
                  <a:srgbClr val="FF0000"/>
                </a:solidFill>
              </a:rPr>
              <a:t>Vedas</a:t>
            </a:r>
          </a:p>
          <a:p>
            <a:pPr lvl="0"/>
            <a:r>
              <a:rPr lang="en-US" b="1" dirty="0"/>
              <a:t>The Vedas are a collection of </a:t>
            </a:r>
            <a:r>
              <a:rPr lang="en-US" b="1" u="sng" dirty="0">
                <a:solidFill>
                  <a:srgbClr val="FF0000"/>
                </a:solidFill>
              </a:rPr>
              <a:t>prayers, hymns</a:t>
            </a:r>
            <a:r>
              <a:rPr lang="en-US" b="1" dirty="0"/>
              <a:t>,  and other religious teachings</a:t>
            </a:r>
          </a:p>
          <a:p>
            <a:pPr lvl="0"/>
            <a:r>
              <a:rPr lang="en-US" b="1" dirty="0"/>
              <a:t>Aryan priests memorized and recited the </a:t>
            </a:r>
            <a:r>
              <a:rPr lang="en-US" b="1" u="sng" dirty="0">
                <a:solidFill>
                  <a:srgbClr val="FF0000"/>
                </a:solidFill>
              </a:rPr>
              <a:t>Vedas</a:t>
            </a:r>
            <a:r>
              <a:rPr lang="en-US" b="1" dirty="0"/>
              <a:t> for a 1,000 years before they were </a:t>
            </a:r>
            <a:r>
              <a:rPr lang="en-US" b="1" u="sng" dirty="0">
                <a:solidFill>
                  <a:srgbClr val="FF0000"/>
                </a:solidFill>
              </a:rPr>
              <a:t>written down</a:t>
            </a:r>
          </a:p>
          <a:p>
            <a:r>
              <a:rPr lang="en-US" b="1" dirty="0"/>
              <a:t>Aryan warriors were nomadic herders who valued </a:t>
            </a:r>
            <a:r>
              <a:rPr lang="en-US" b="1" u="sng" dirty="0">
                <a:solidFill>
                  <a:srgbClr val="FF0000"/>
                </a:solidFill>
              </a:rPr>
              <a:t>cattle</a:t>
            </a:r>
            <a:r>
              <a:rPr lang="en-US" b="1" dirty="0"/>
              <a:t> and even when they settled into farming wealth was still measured in </a:t>
            </a:r>
            <a:r>
              <a:rPr lang="en-US" b="1" u="sng" dirty="0">
                <a:solidFill>
                  <a:srgbClr val="FF0000"/>
                </a:solidFill>
              </a:rPr>
              <a:t>cows and bulls</a:t>
            </a:r>
          </a:p>
        </p:txBody>
      </p:sp>
    </p:spTree>
    <p:extLst>
      <p:ext uri="{BB962C8B-B14F-4D97-AF65-F5344CB8AC3E}">
        <p14:creationId xmlns:p14="http://schemas.microsoft.com/office/powerpoint/2010/main" val="176054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</a:t>
            </a:r>
            <a:r>
              <a:rPr lang="en-US" u="sng" dirty="0"/>
              <a:t>Aryan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u="sng" dirty="0"/>
              <a:t>Divided people by occupation / Three basic groups were</a:t>
            </a:r>
          </a:p>
          <a:p>
            <a:r>
              <a:rPr lang="en-US" b="1" dirty="0"/>
              <a:t>1. The Brahmins or </a:t>
            </a:r>
            <a:r>
              <a:rPr lang="en-US" b="1" u="sng" dirty="0">
                <a:solidFill>
                  <a:srgbClr val="FF0000"/>
                </a:solidFill>
              </a:rPr>
              <a:t>priests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/>
              <a:t>2. Kshatriyas or </a:t>
            </a:r>
            <a:r>
              <a:rPr lang="en-US" b="1" u="sng" dirty="0">
                <a:solidFill>
                  <a:srgbClr val="FF0000"/>
                </a:solidFill>
              </a:rPr>
              <a:t>warriors</a:t>
            </a:r>
          </a:p>
          <a:p>
            <a:r>
              <a:rPr lang="en-US" b="1" dirty="0"/>
              <a:t>3.Vaisyas or </a:t>
            </a:r>
            <a:r>
              <a:rPr lang="en-US" b="1" u="sng" dirty="0">
                <a:solidFill>
                  <a:srgbClr val="FF0000"/>
                </a:solidFill>
              </a:rPr>
              <a:t>herders, farmers, merchants</a:t>
            </a:r>
          </a:p>
          <a:p>
            <a:pPr lvl="0"/>
            <a:r>
              <a:rPr lang="en-US" b="1" dirty="0"/>
              <a:t>As their power grew </a:t>
            </a:r>
            <a:r>
              <a:rPr lang="en-US" b="1" u="sng" dirty="0"/>
              <a:t>priests</a:t>
            </a:r>
            <a:r>
              <a:rPr lang="en-US" b="1" dirty="0"/>
              <a:t> claimed that they alone could conduct the ceremonies needed to win favor from the gods</a:t>
            </a:r>
          </a:p>
          <a:p>
            <a:pPr lvl="0"/>
            <a:r>
              <a:rPr lang="en-US" b="1" dirty="0"/>
              <a:t>Aryans felt superior to the Dravidians    </a:t>
            </a:r>
          </a:p>
          <a:p>
            <a:pPr lvl="0"/>
            <a:r>
              <a:rPr lang="en-US" b="1" dirty="0"/>
              <a:t> A later social division was added the</a:t>
            </a:r>
          </a:p>
          <a:p>
            <a:r>
              <a:rPr lang="en-US" b="1" dirty="0"/>
              <a:t>4, </a:t>
            </a:r>
            <a:r>
              <a:rPr lang="en-US" b="1" dirty="0" err="1"/>
              <a:t>Sudras</a:t>
            </a:r>
            <a:r>
              <a:rPr lang="en-US" b="1" dirty="0"/>
              <a:t> who were </a:t>
            </a:r>
            <a:r>
              <a:rPr lang="en-US" b="1" u="sng" dirty="0">
                <a:solidFill>
                  <a:srgbClr val="FF0000"/>
                </a:solidFill>
              </a:rPr>
              <a:t>Dravidians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b="1" dirty="0"/>
              <a:t>Later class divisions reflected the social and economic roles more than </a:t>
            </a:r>
            <a:r>
              <a:rPr lang="en-US" b="1" u="sng" dirty="0">
                <a:solidFill>
                  <a:srgbClr val="FF0000"/>
                </a:solidFill>
              </a:rPr>
              <a:t>ethnic</a:t>
            </a:r>
            <a:r>
              <a:rPr lang="en-US" b="1" dirty="0"/>
              <a:t> differences between Aryans and not Aryans</a:t>
            </a:r>
          </a:p>
          <a:p>
            <a:r>
              <a:rPr lang="en-US" b="1" dirty="0"/>
              <a:t>As these changes occurred they gave rise to a more complex system of </a:t>
            </a:r>
            <a:r>
              <a:rPr lang="en-US" b="1" u="sng" dirty="0">
                <a:solidFill>
                  <a:srgbClr val="FF0000"/>
                </a:solidFill>
              </a:rPr>
              <a:t>castes</a:t>
            </a:r>
            <a:r>
              <a:rPr lang="en-US" b="1" dirty="0"/>
              <a:t> or social groups into which people are born and which they cannot change</a:t>
            </a:r>
          </a:p>
        </p:txBody>
      </p:sp>
    </p:spTree>
    <p:extLst>
      <p:ext uri="{BB962C8B-B14F-4D97-AF65-F5344CB8AC3E}">
        <p14:creationId xmlns:p14="http://schemas.microsoft.com/office/powerpoint/2010/main" val="348375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1656</TotalTime>
  <Words>2553</Words>
  <Application>Microsoft Office PowerPoint</Application>
  <PresentationFormat>On-screen Show (4:3)</PresentationFormat>
  <Paragraphs>219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Algerian</vt:lpstr>
      <vt:lpstr>Arial</vt:lpstr>
      <vt:lpstr>Arial Rounded MT Bold</vt:lpstr>
      <vt:lpstr>Clarity</vt:lpstr>
      <vt:lpstr>                 Indus River Valley</vt:lpstr>
      <vt:lpstr>Geography of the Indian Subcontinent / Cultural Diversity</vt:lpstr>
      <vt:lpstr>            Cities of the Indus Valley </vt:lpstr>
      <vt:lpstr>             Indus Valley  Civilization</vt:lpstr>
      <vt:lpstr>            Welled Planned Cities</vt:lpstr>
      <vt:lpstr>Farming and Trading/Relegion</vt:lpstr>
      <vt:lpstr>        Decline and Disappearance</vt:lpstr>
      <vt:lpstr>             The Aryan Civilization</vt:lpstr>
      <vt:lpstr>                     Aryan Society</vt:lpstr>
      <vt:lpstr>         Ancient Indian Caste System</vt:lpstr>
      <vt:lpstr>        Aryan Religious Beliefs</vt:lpstr>
      <vt:lpstr>              Expansion &amp; Change</vt:lpstr>
      <vt:lpstr>          From Nomads to Farmers</vt:lpstr>
      <vt:lpstr>           The Beliefs of Hinduism </vt:lpstr>
      <vt:lpstr>          Many Gods – or One?</vt:lpstr>
      <vt:lpstr>                   Sacred Texts</vt:lpstr>
      <vt:lpstr>               The Goal of Life</vt:lpstr>
      <vt:lpstr>               Karma and Dharma </vt:lpstr>
      <vt:lpstr>          Opposition to the Brahmins</vt:lpstr>
      <vt:lpstr>Gautama Buddha: The Enlightened One</vt:lpstr>
      <vt:lpstr>                    The Search</vt:lpstr>
      <vt:lpstr>          The Four Noble Truths</vt:lpstr>
      <vt:lpstr>             The Eight Fold Path</vt:lpstr>
      <vt:lpstr>                Buddhism &amp; Hinduism                      Shared Traditions</vt:lpstr>
      <vt:lpstr>Sacred Texts / Spread of Buddhism</vt:lpstr>
      <vt:lpstr>                      Two Sects</vt:lpstr>
      <vt:lpstr>                 Decline of India</vt:lpstr>
      <vt:lpstr>The Maurya Empire / Chandragupta</vt:lpstr>
      <vt:lpstr>                         Asoka</vt:lpstr>
      <vt:lpstr>                        Ashoka</vt:lpstr>
      <vt:lpstr>        Golden Age of the Guptas</vt:lpstr>
      <vt:lpstr>            Advances in Learning</vt:lpstr>
      <vt:lpstr>            Complex Caste System</vt:lpstr>
      <vt:lpstr>                 Complex Rules</vt:lpstr>
      <vt:lpstr>               Effects / Family Life</vt:lpstr>
      <vt:lpstr>                       Structure</vt:lpstr>
      <vt:lpstr>              Children and Parents</vt:lpstr>
      <vt:lpstr>                        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</dc:title>
  <dc:creator>Carrie</dc:creator>
  <cp:lastModifiedBy>Carrie Churchill _ Staff - HollySpringsHS</cp:lastModifiedBy>
  <cp:revision>64</cp:revision>
  <dcterms:created xsi:type="dcterms:W3CDTF">2013-09-09T22:05:34Z</dcterms:created>
  <dcterms:modified xsi:type="dcterms:W3CDTF">2019-02-01T13:40:20Z</dcterms:modified>
</cp:coreProperties>
</file>