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15" r:id="rId4"/>
    <p:sldId id="311" r:id="rId5"/>
    <p:sldId id="314" r:id="rId6"/>
    <p:sldId id="312" r:id="rId7"/>
    <p:sldId id="294" r:id="rId8"/>
    <p:sldId id="290" r:id="rId9"/>
    <p:sldId id="295" r:id="rId10"/>
    <p:sldId id="272" r:id="rId11"/>
    <p:sldId id="376" r:id="rId12"/>
    <p:sldId id="289" r:id="rId13"/>
    <p:sldId id="258" r:id="rId14"/>
    <p:sldId id="259" r:id="rId15"/>
    <p:sldId id="378" r:id="rId16"/>
    <p:sldId id="379" r:id="rId17"/>
    <p:sldId id="260" r:id="rId18"/>
    <p:sldId id="384" r:id="rId19"/>
    <p:sldId id="261" r:id="rId20"/>
    <p:sldId id="262" r:id="rId21"/>
    <p:sldId id="310" r:id="rId22"/>
    <p:sldId id="264" r:id="rId23"/>
    <p:sldId id="266" r:id="rId24"/>
    <p:sldId id="377" r:id="rId25"/>
    <p:sldId id="316" r:id="rId26"/>
    <p:sldId id="270" r:id="rId27"/>
    <p:sldId id="291" r:id="rId28"/>
    <p:sldId id="263" r:id="rId29"/>
    <p:sldId id="292" r:id="rId30"/>
    <p:sldId id="273" r:id="rId31"/>
    <p:sldId id="271" r:id="rId32"/>
    <p:sldId id="265" r:id="rId33"/>
    <p:sldId id="274" r:id="rId34"/>
    <p:sldId id="275" r:id="rId35"/>
    <p:sldId id="276" r:id="rId36"/>
    <p:sldId id="277" r:id="rId37"/>
    <p:sldId id="380" r:id="rId38"/>
    <p:sldId id="299" r:id="rId39"/>
    <p:sldId id="298" r:id="rId40"/>
    <p:sldId id="279" r:id="rId41"/>
    <p:sldId id="280" r:id="rId42"/>
    <p:sldId id="281" r:id="rId43"/>
    <p:sldId id="282" r:id="rId44"/>
    <p:sldId id="283" r:id="rId45"/>
    <p:sldId id="284" r:id="rId46"/>
    <p:sldId id="286" r:id="rId47"/>
    <p:sldId id="287" r:id="rId48"/>
    <p:sldId id="296" r:id="rId49"/>
    <p:sldId id="300" r:id="rId50"/>
    <p:sldId id="306" r:id="rId51"/>
    <p:sldId id="307" r:id="rId52"/>
    <p:sldId id="308" r:id="rId53"/>
    <p:sldId id="309" r:id="rId54"/>
    <p:sldId id="381" r:id="rId55"/>
    <p:sldId id="302" r:id="rId56"/>
    <p:sldId id="303" r:id="rId57"/>
    <p:sldId id="304" r:id="rId58"/>
    <p:sldId id="305" r:id="rId59"/>
    <p:sldId id="297" r:id="rId60"/>
    <p:sldId id="301" r:id="rId61"/>
    <p:sldId id="267" r:id="rId62"/>
    <p:sldId id="269" r:id="rId63"/>
    <p:sldId id="383" r:id="rId64"/>
    <p:sldId id="382" r:id="rId65"/>
    <p:sldId id="288" r:id="rId66"/>
    <p:sldId id="293" r:id="rId67"/>
    <p:sldId id="27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128150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83620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313007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27588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102369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104277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22830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365466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25930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336145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0DF4B-CF45-4004-AFC7-C8C1B3FDC236}"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3922D-4E41-41A4-B0C6-C33CC9E39401}" type="slidenum">
              <a:rPr lang="en-US" smtClean="0"/>
              <a:t>‹#›</a:t>
            </a:fld>
            <a:endParaRPr lang="en-US" dirty="0"/>
          </a:p>
        </p:txBody>
      </p:sp>
    </p:spTree>
    <p:extLst>
      <p:ext uri="{BB962C8B-B14F-4D97-AF65-F5344CB8AC3E}">
        <p14:creationId xmlns:p14="http://schemas.microsoft.com/office/powerpoint/2010/main" val="110109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0DF4B-CF45-4004-AFC7-C8C1B3FDC236}" type="datetimeFigureOut">
              <a:rPr lang="en-US" smtClean="0"/>
              <a:t>5/30/2019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3922D-4E41-41A4-B0C6-C33CC9E39401}" type="slidenum">
              <a:rPr lang="en-US" smtClean="0"/>
              <a:t>‹#›</a:t>
            </a:fld>
            <a:endParaRPr lang="en-US" dirty="0"/>
          </a:p>
        </p:txBody>
      </p:sp>
    </p:spTree>
    <p:extLst>
      <p:ext uri="{BB962C8B-B14F-4D97-AF65-F5344CB8AC3E}">
        <p14:creationId xmlns:p14="http://schemas.microsoft.com/office/powerpoint/2010/main" val="73888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_sGTspaF4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S7yvnUz2PL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_iwrt7D5OA" TargetMode="External"/><Relationship Id="rId2" Type="http://schemas.openxmlformats.org/officeDocument/2006/relationships/hyperlink" Target="https://www.youtube.com/watch?v=5SnR-e0S6Ic" TargetMode="Externa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https://www.youtube.com/watch?v=9MpVjxxpEx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heguardian.com/education/gallery/2012/sep/14/schools-around-the-world-children" TargetMode="External"/><Relationship Id="rId2" Type="http://schemas.openxmlformats.org/officeDocument/2006/relationships/hyperlink" Target="http://coronado.maps.arcgis.com/apps/MapTour/?appid=902e6acb7ddb4170ae5b86e22251416a" TargetMode="Externa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JJ0nFD19eT8" TargetMode="External"/><Relationship Id="rId2" Type="http://schemas.openxmlformats.org/officeDocument/2006/relationships/hyperlink" Target="https://www.youtube.com/watch?v=Xc0bR9tiDy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youtube.com/watch?v=5SnR-e0S6Ic&amp;list=PLBDA2E52FB1EF80C9&amp;index=41"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www.youtube.com/watch?v=xLRSmzGRL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L4Kqfxg2KU" TargetMode="External"/><Relationship Id="rId2" Type="http://schemas.openxmlformats.org/officeDocument/2006/relationships/hyperlink" Target="https://www.youtube.com/watch?v=xLRSmzGRL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Dyqx7CDGrTA" TargetMode="External"/><Relationship Id="rId2" Type="http://schemas.openxmlformats.org/officeDocument/2006/relationships/hyperlink" Target="https://www.youtube.com/watch?v=4r1EmEni2Rw" TargetMode="External"/><Relationship Id="rId1" Type="http://schemas.openxmlformats.org/officeDocument/2006/relationships/slideLayout" Target="../slideLayouts/slideLayout2.xml"/><Relationship Id="rId4" Type="http://schemas.openxmlformats.org/officeDocument/2006/relationships/hyperlink" Target="https://www.youtube.com/watch?v=iRYZjOuUnl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video.foxnews.com/v/1151859712001/flashback-911-as-it-happened/?#sp=show-clips" TargetMode="External"/><Relationship Id="rId2" Type="http://schemas.openxmlformats.org/officeDocument/2006/relationships/hyperlink" Target="http://www.history.com/topics/9-11-attacks/videos/911-timeline" TargetMode="External"/><Relationship Id="rId1" Type="http://schemas.openxmlformats.org/officeDocument/2006/relationships/slideLayout" Target="../slideLayouts/slideLayout2.xml"/><Relationship Id="rId5" Type="http://schemas.openxmlformats.org/officeDocument/2006/relationships/hyperlink" Target="https://www.youtube.com/watch?v=AQPlREDW-Ro" TargetMode="External"/><Relationship Id="rId4" Type="http://schemas.openxmlformats.org/officeDocument/2006/relationships/hyperlink" Target="https://www.cnn.com/videos/us/2011/09/07/natpkg-911-aircheck-timeline.cnn/video/playlists/remembering-9-11/"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_6RGeqNFaQM" TargetMode="External"/><Relationship Id="rId2" Type="http://schemas.openxmlformats.org/officeDocument/2006/relationships/hyperlink" Target="https://www.youtube.com/watch?v=Q_AHJQiMxIw"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youtube.com/watch?v=lGGDfmhKoyk"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youtube.com/watch?v=AQPlREDW-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RvOnXh3NN9w"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www.youtube.com/watch?v=RBQ-IoHfimQ" TargetMode="Externa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hyperlink" Target="https://www.youtube.com/watch?v=lGGDfmhKoyk" TargetMode="External"/><Relationship Id="rId13" Type="http://schemas.openxmlformats.org/officeDocument/2006/relationships/hyperlink" Target="https://www.youtube.com/watch?v=BShvYeyMm_Y" TargetMode="External"/><Relationship Id="rId3" Type="http://schemas.openxmlformats.org/officeDocument/2006/relationships/hyperlink" Target="https://www.youtube.com/watch?v=1wo2TLlMhiw" TargetMode="External"/><Relationship Id="rId7" Type="http://schemas.openxmlformats.org/officeDocument/2006/relationships/hyperlink" Target="https://www.youtube.com/watch?v=Q_AHJQiMxIw" TargetMode="External"/><Relationship Id="rId12" Type="http://schemas.openxmlformats.org/officeDocument/2006/relationships/hyperlink" Target="https://www.youtube.com/watch?v=RvOnXh3NN9w" TargetMode="External"/><Relationship Id="rId2" Type="http://schemas.openxmlformats.org/officeDocument/2006/relationships/hyperlink" Target="https://www.youtube.com/watch?v=Kz6O9L7QBno" TargetMode="External"/><Relationship Id="rId1" Type="http://schemas.openxmlformats.org/officeDocument/2006/relationships/slideLayout" Target="../slideLayouts/slideLayout2.xml"/><Relationship Id="rId6" Type="http://schemas.openxmlformats.org/officeDocument/2006/relationships/hyperlink" Target="https://www.youtube.com/watch?v=R9sQ9bedl_g" TargetMode="External"/><Relationship Id="rId11" Type="http://schemas.openxmlformats.org/officeDocument/2006/relationships/hyperlink" Target="https://www.youtube.com/watch?v=RBQ-IoHfimQ" TargetMode="External"/><Relationship Id="rId5" Type="http://schemas.openxmlformats.org/officeDocument/2006/relationships/hyperlink" Target="https://www.youtube.com/watch?v=cMv7_eOb0B4" TargetMode="External"/><Relationship Id="rId10" Type="http://schemas.openxmlformats.org/officeDocument/2006/relationships/hyperlink" Target="https://www.youtube.com/watch?v=AQPlREDW-Ro" TargetMode="External"/><Relationship Id="rId4" Type="http://schemas.openxmlformats.org/officeDocument/2006/relationships/hyperlink" Target="https://www.youtube.com/watch?v=JFpanWNgfQY" TargetMode="External"/><Relationship Id="rId9" Type="http://schemas.openxmlformats.org/officeDocument/2006/relationships/hyperlink" Target="https://www.youtube.com/watch?v=G-dMM3HRnhY"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youtube.com/watch?v=AvFl6UBZLv4" TargetMode="External"/><Relationship Id="rId3" Type="http://schemas.openxmlformats.org/officeDocument/2006/relationships/hyperlink" Target="https://www.youtube.com/watch?v=CJdT6QcSbQ0" TargetMode="External"/><Relationship Id="rId7" Type="http://schemas.openxmlformats.org/officeDocument/2006/relationships/hyperlink" Target="https://www.youtube.com/watch?v=1hsDn2kNriI" TargetMode="External"/><Relationship Id="rId12" Type="http://schemas.openxmlformats.org/officeDocument/2006/relationships/hyperlink" Target="https://www.youtube.com/watch?v=-6Wu0Q7x5D0" TargetMode="External"/><Relationship Id="rId2" Type="http://schemas.openxmlformats.org/officeDocument/2006/relationships/hyperlink" Target="http://www.bustle.com/articles/50585-which-country-is-the-happiest-in-the-world-hint-its-not-the-us?utm_source=FBTraffic&amp;utm_medium=fijifrost&amp;utm_campaign=CMfacebook" TargetMode="External"/><Relationship Id="rId1" Type="http://schemas.openxmlformats.org/officeDocument/2006/relationships/slideLayout" Target="../slideLayouts/slideLayout2.xml"/><Relationship Id="rId6" Type="http://schemas.openxmlformats.org/officeDocument/2006/relationships/hyperlink" Target="https://www.youtube.com/watch?v=dp0tqdu7fH4" TargetMode="External"/><Relationship Id="rId11" Type="http://schemas.openxmlformats.org/officeDocument/2006/relationships/hyperlink" Target="https://www.youtube.com/watch?v=c-dmjDU7FT4" TargetMode="External"/><Relationship Id="rId5" Type="http://schemas.openxmlformats.org/officeDocument/2006/relationships/hyperlink" Target="https://www.youtube.com/watch?v=ewd4l2rD2_U" TargetMode="External"/><Relationship Id="rId10" Type="http://schemas.openxmlformats.org/officeDocument/2006/relationships/hyperlink" Target="https://www.youtube.com/watch?v=MOrD8eOdRxU" TargetMode="External"/><Relationship Id="rId4" Type="http://schemas.openxmlformats.org/officeDocument/2006/relationships/hyperlink" Target="https://www.youtube.com/watch?v=hXiLMb-OFgY" TargetMode="External"/><Relationship Id="rId9" Type="http://schemas.openxmlformats.org/officeDocument/2006/relationships/hyperlink" Target="https://www.youtube.com/watch?v=uxDyJ_6N-6A"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youtube.com/watch?v=5gD_TL1BqFg" TargetMode="External"/><Relationship Id="rId13" Type="http://schemas.openxmlformats.org/officeDocument/2006/relationships/hyperlink" Target="http://education-portal.com/academy/lesson/mohandas-gandhi-and-the-british-invasion.html" TargetMode="External"/><Relationship Id="rId3" Type="http://schemas.openxmlformats.org/officeDocument/2006/relationships/hyperlink" Target="https://www.youtube.com/watch?v=bTk3dFC7t00&amp;list=PL63FCC94DD9F44C96&amp;index=5" TargetMode="External"/><Relationship Id="rId7" Type="http://schemas.openxmlformats.org/officeDocument/2006/relationships/hyperlink" Target="https://www.youtube.com/watch?v=_W_lLhBt8Vg" TargetMode="External"/><Relationship Id="rId12" Type="http://schemas.openxmlformats.org/officeDocument/2006/relationships/hyperlink" Target="https://drive.google.com/viewerng/viewer?a=v&amp;pid=sites&amp;srcid=bGFuaWVyaHMub3JnfGNwd2h8Z3g6N2YyOGJlNDA4Y2U3Zjc4NA" TargetMode="External"/><Relationship Id="rId2" Type="http://schemas.openxmlformats.org/officeDocument/2006/relationships/hyperlink" Target="https://www.youtube.com/watch?v=cMv7_eOb0B4&amp;list=PL63FCC94DD9F44C96&amp;index=1" TargetMode="External"/><Relationship Id="rId1" Type="http://schemas.openxmlformats.org/officeDocument/2006/relationships/slideLayout" Target="../slideLayouts/slideLayout2.xml"/><Relationship Id="rId6" Type="http://schemas.openxmlformats.org/officeDocument/2006/relationships/hyperlink" Target="https://www.youtube.com/watch?v=yXc3ExJGVYw" TargetMode="External"/><Relationship Id="rId11" Type="http://schemas.openxmlformats.org/officeDocument/2006/relationships/hyperlink" Target="https://www.google.com/search?q=crash+course+deconinzation&amp;oq=crash+course+deconinzation&amp;aqs=chrome..69i57j0l3.6484j0j4&amp;sourceid=chrome&amp;es_sm=122&amp;ie=UTF-8" TargetMode="External"/><Relationship Id="rId5" Type="http://schemas.openxmlformats.org/officeDocument/2006/relationships/hyperlink" Target="https://www.youtube.com/watch?v=AQPlREDW-Ro" TargetMode="External"/><Relationship Id="rId10" Type="http://schemas.openxmlformats.org/officeDocument/2006/relationships/hyperlink" Target="https://www.youtube.com/watch?v=P2eqNB6zy9k" TargetMode="External"/><Relationship Id="rId4" Type="http://schemas.openxmlformats.org/officeDocument/2006/relationships/hyperlink" Target="https://screen.yahoo.com/news/countries-currently-war-complete-list-130000267.html" TargetMode="External"/><Relationship Id="rId9" Type="http://schemas.openxmlformats.org/officeDocument/2006/relationships/hyperlink" Target="https://www.youtube.com/watch?v=4rElV_w_DP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ducation-portal.com/academy/lesson/mohandas-gandhi-and-the-british-invasion.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yReaR1p-PV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youtube.com/watch?v=YHfz_U-cXx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5688"/>
            <a:ext cx="12192000" cy="3164275"/>
          </a:xfrm>
        </p:spPr>
        <p:txBody>
          <a:bodyPr>
            <a:normAutofit/>
          </a:bodyPr>
          <a:lstStyle/>
          <a:p>
            <a:r>
              <a:rPr lang="en-US" b="1" u="sng" dirty="0">
                <a:solidFill>
                  <a:schemeClr val="accent6">
                    <a:lumMod val="50000"/>
                  </a:schemeClr>
                </a:solidFill>
              </a:rPr>
              <a:t>Globalization /Decolonization/ the Middle East/ Climate Change and the Modern World</a:t>
            </a:r>
          </a:p>
        </p:txBody>
      </p:sp>
      <p:sp>
        <p:nvSpPr>
          <p:cNvPr id="3" name="Subtitle 2"/>
          <p:cNvSpPr>
            <a:spLocks noGrp="1"/>
          </p:cNvSpPr>
          <p:nvPr>
            <p:ph type="subTitle" idx="1"/>
          </p:nvPr>
        </p:nvSpPr>
        <p:spPr/>
        <p:txBody>
          <a:bodyPr/>
          <a:lstStyle/>
          <a:p>
            <a:r>
              <a:rPr lang="en-US" dirty="0"/>
              <a:t>World History</a:t>
            </a:r>
          </a:p>
          <a:p>
            <a:r>
              <a:rPr lang="en-US" sz="1200" dirty="0"/>
              <a:t>Crash Course Globalization: </a:t>
            </a:r>
            <a:r>
              <a:rPr lang="en-US" sz="1200" dirty="0">
                <a:hlinkClick r:id="rId2"/>
              </a:rPr>
              <a:t>https://www.youtube.com/watch?v=T_sGTspaF4Y</a:t>
            </a:r>
            <a:endParaRPr lang="en-US" sz="1200" dirty="0"/>
          </a:p>
          <a:p>
            <a:endParaRPr lang="en-US" dirty="0"/>
          </a:p>
        </p:txBody>
      </p:sp>
    </p:spTree>
    <p:extLst>
      <p:ext uri="{BB962C8B-B14F-4D97-AF65-F5344CB8AC3E}">
        <p14:creationId xmlns:p14="http://schemas.microsoft.com/office/powerpoint/2010/main" val="345998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620000" cy="914400"/>
          </a:xfrm>
        </p:spPr>
        <p:txBody>
          <a:bodyPr/>
          <a:lstStyle/>
          <a:p>
            <a:r>
              <a:rPr lang="en-US" b="1" u="sng" dirty="0">
                <a:solidFill>
                  <a:srgbClr val="00B050"/>
                </a:solidFill>
              </a:rPr>
              <a:t>Effects of Colonization Today </a:t>
            </a:r>
          </a:p>
        </p:txBody>
      </p:sp>
      <p:sp>
        <p:nvSpPr>
          <p:cNvPr id="3" name="Content Placeholder 2"/>
          <p:cNvSpPr>
            <a:spLocks noGrp="1"/>
          </p:cNvSpPr>
          <p:nvPr>
            <p:ph sz="half" idx="1"/>
          </p:nvPr>
        </p:nvSpPr>
        <p:spPr>
          <a:xfrm>
            <a:off x="0" y="1219200"/>
            <a:ext cx="6477000" cy="5638800"/>
          </a:xfrm>
        </p:spPr>
        <p:txBody>
          <a:bodyPr>
            <a:normAutofit/>
          </a:bodyPr>
          <a:lstStyle/>
          <a:p>
            <a:r>
              <a:rPr lang="en-US" b="1" dirty="0">
                <a:solidFill>
                  <a:srgbClr val="00B050"/>
                </a:solidFill>
              </a:rPr>
              <a:t>Imperialist policies promoted ethnic rivalry by favoring one group above the others, distributed resources in an unequal manner, changing of boundaries, disallowed democratic governments, and prohibited local participation in governmental decisions and actions.</a:t>
            </a:r>
          </a:p>
          <a:p>
            <a:endParaRPr lang="en-US" b="1" dirty="0">
              <a:solidFill>
                <a:srgbClr val="00B050"/>
              </a:solidFill>
            </a:endParaRPr>
          </a:p>
          <a:p>
            <a:endParaRPr lang="en-US" b="1" dirty="0">
              <a:solidFill>
                <a:srgbClr val="00B050"/>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8088" y="1523999"/>
            <a:ext cx="4400550" cy="4962525"/>
          </a:xfrm>
        </p:spPr>
      </p:pic>
    </p:spTree>
    <p:extLst>
      <p:ext uri="{BB962C8B-B14F-4D97-AF65-F5344CB8AC3E}">
        <p14:creationId xmlns:p14="http://schemas.microsoft.com/office/powerpoint/2010/main" val="428211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900A-2813-4A85-B4E2-41225C02498B}"/>
              </a:ext>
            </a:extLst>
          </p:cNvPr>
          <p:cNvSpPr>
            <a:spLocks noGrp="1"/>
          </p:cNvSpPr>
          <p:nvPr>
            <p:ph type="title"/>
          </p:nvPr>
        </p:nvSpPr>
        <p:spPr>
          <a:xfrm>
            <a:off x="1981200" y="274638"/>
            <a:ext cx="8229600" cy="868362"/>
          </a:xfrm>
        </p:spPr>
        <p:txBody>
          <a:bodyPr/>
          <a:lstStyle/>
          <a:p>
            <a:r>
              <a:rPr lang="en-US" b="1" u="sng" dirty="0">
                <a:solidFill>
                  <a:srgbClr val="C00000"/>
                </a:solidFill>
              </a:rPr>
              <a:t>Decolonization in Africa</a:t>
            </a:r>
          </a:p>
        </p:txBody>
      </p:sp>
      <p:graphicFrame>
        <p:nvGraphicFramePr>
          <p:cNvPr id="4" name="Content Placeholder 3">
            <a:extLst>
              <a:ext uri="{FF2B5EF4-FFF2-40B4-BE49-F238E27FC236}">
                <a16:creationId xmlns:a16="http://schemas.microsoft.com/office/drawing/2014/main" id="{DEC589E7-E7BB-4524-9F48-4762270BE9AD}"/>
              </a:ext>
            </a:extLst>
          </p:cNvPr>
          <p:cNvGraphicFramePr>
            <a:graphicFrameLocks noGrp="1"/>
          </p:cNvGraphicFramePr>
          <p:nvPr>
            <p:ph idx="1"/>
            <p:extLst>
              <p:ext uri="{D42A27DB-BD31-4B8C-83A1-F6EECF244321}">
                <p14:modId xmlns:p14="http://schemas.microsoft.com/office/powerpoint/2010/main" val="2582539257"/>
              </p:ext>
            </p:extLst>
          </p:nvPr>
        </p:nvGraphicFramePr>
        <p:xfrm>
          <a:off x="171451" y="1386521"/>
          <a:ext cx="11872912" cy="5181601"/>
        </p:xfrm>
        <a:graphic>
          <a:graphicData uri="http://schemas.openxmlformats.org/drawingml/2006/table">
            <a:tbl>
              <a:tblPr firstRow="1" firstCol="1" bandRow="1">
                <a:tableStyleId>{5C22544A-7EE6-4342-B048-85BDC9FD1C3A}</a:tableStyleId>
              </a:tblPr>
              <a:tblGrid>
                <a:gridCol w="11872912">
                  <a:extLst>
                    <a:ext uri="{9D8B030D-6E8A-4147-A177-3AD203B41FA5}">
                      <a16:colId xmlns:a16="http://schemas.microsoft.com/office/drawing/2014/main" val="1908899827"/>
                    </a:ext>
                  </a:extLst>
                </a:gridCol>
              </a:tblGrid>
              <a:tr h="387544">
                <a:tc>
                  <a:txBody>
                    <a:bodyPr/>
                    <a:lstStyle/>
                    <a:p>
                      <a:pPr marL="0" marR="0">
                        <a:lnSpc>
                          <a:spcPct val="107000"/>
                        </a:lnSpc>
                        <a:spcBef>
                          <a:spcPts val="0"/>
                        </a:spcBef>
                        <a:spcAft>
                          <a:spcPts val="0"/>
                        </a:spcAft>
                      </a:pPr>
                      <a:r>
                        <a:rPr lang="en-US" sz="2000" dirty="0">
                          <a:effectLst/>
                        </a:rPr>
                        <a:t>                                                 </a:t>
                      </a:r>
                      <a:r>
                        <a:rPr lang="en-US" sz="2000" u="sng" dirty="0">
                          <a:effectLst/>
                        </a:rPr>
                        <a:t>Political Trends in Post-Colonial Africa</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4923162"/>
                  </a:ext>
                </a:extLst>
              </a:tr>
              <a:tr h="387544">
                <a:tc>
                  <a:txBody>
                    <a:bodyPr/>
                    <a:lstStyle/>
                    <a:p>
                      <a:pPr marL="0" marR="0">
                        <a:lnSpc>
                          <a:spcPct val="107000"/>
                        </a:lnSpc>
                        <a:spcBef>
                          <a:spcPts val="0"/>
                        </a:spcBef>
                        <a:spcAft>
                          <a:spcPts val="0"/>
                        </a:spcAft>
                      </a:pPr>
                      <a:r>
                        <a:rPr lang="en-US" sz="2000" dirty="0">
                          <a:effectLst/>
                        </a:rPr>
                        <a:t> Since gaining independence, many African counties have struggled to build stable governments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226592"/>
                  </a:ext>
                </a:extLst>
              </a:tr>
              <a:tr h="1604000">
                <a:tc>
                  <a:txBody>
                    <a:bodyPr/>
                    <a:lstStyle/>
                    <a:p>
                      <a:pPr marL="0" marR="0">
                        <a:lnSpc>
                          <a:spcPct val="107000"/>
                        </a:lnSpc>
                        <a:spcBef>
                          <a:spcPts val="0"/>
                        </a:spcBef>
                        <a:spcAft>
                          <a:spcPts val="0"/>
                        </a:spcAft>
                      </a:pPr>
                      <a:r>
                        <a:rPr lang="en-US" sz="2000" dirty="0">
                          <a:effectLst/>
                        </a:rPr>
                        <a:t>                                             </a:t>
                      </a:r>
                      <a:r>
                        <a:rPr lang="en-US" sz="2000" u="sng" dirty="0">
                          <a:effectLst/>
                        </a:rPr>
                        <a:t>One Party Rule and Military dictatorships</a:t>
                      </a:r>
                    </a:p>
                    <a:p>
                      <a:pPr marL="0" marR="0">
                        <a:lnSpc>
                          <a:spcPct val="107000"/>
                        </a:lnSpc>
                        <a:spcBef>
                          <a:spcPts val="0"/>
                        </a:spcBef>
                        <a:spcAft>
                          <a:spcPts val="0"/>
                        </a:spcAft>
                      </a:pPr>
                      <a:r>
                        <a:rPr lang="en-US" sz="2000" dirty="0">
                          <a:effectLst/>
                        </a:rPr>
                        <a:t>After many African countries gained independence following World War II, strong leaders seized power and set up one-[party rule or military dictatorships. Although some of these regimes lasted for many years, others were toppled and replaced in military coups, which were common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371553"/>
                  </a:ext>
                </a:extLst>
              </a:tr>
              <a:tr h="1198513">
                <a:tc>
                  <a:txBody>
                    <a:bodyPr/>
                    <a:lstStyle/>
                    <a:p>
                      <a:pPr marL="0" marR="0">
                        <a:lnSpc>
                          <a:spcPct val="107000"/>
                        </a:lnSpc>
                        <a:spcBef>
                          <a:spcPts val="0"/>
                        </a:spcBef>
                        <a:spcAft>
                          <a:spcPts val="0"/>
                        </a:spcAft>
                      </a:pPr>
                      <a:r>
                        <a:rPr lang="en-US" sz="2000" dirty="0">
                          <a:effectLst/>
                        </a:rPr>
                        <a:t>                                                   </a:t>
                      </a:r>
                      <a:r>
                        <a:rPr lang="en-US" sz="2000" u="sng" dirty="0">
                          <a:effectLst/>
                        </a:rPr>
                        <a:t>Ethnic Conflicts and Civil War</a:t>
                      </a:r>
                    </a:p>
                    <a:p>
                      <a:pPr marL="0" marR="0">
                        <a:lnSpc>
                          <a:spcPct val="107000"/>
                        </a:lnSpc>
                        <a:spcBef>
                          <a:spcPts val="0"/>
                        </a:spcBef>
                        <a:spcAft>
                          <a:spcPts val="0"/>
                        </a:spcAft>
                      </a:pPr>
                      <a:r>
                        <a:rPr lang="en-US" sz="2000" dirty="0">
                          <a:effectLst/>
                        </a:rPr>
                        <a:t>Africa’s ethic diversity and rivalries, combined with country borders that were drawn without consideration of ethnic homelands, led to conflicts and civil wars in many countries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573813"/>
                  </a:ext>
                </a:extLst>
              </a:tr>
              <a:tr h="1604000">
                <a:tc>
                  <a:txBody>
                    <a:bodyPr/>
                    <a:lstStyle/>
                    <a:p>
                      <a:pPr marL="0" marR="0">
                        <a:lnSpc>
                          <a:spcPct val="107000"/>
                        </a:lnSpc>
                        <a:spcBef>
                          <a:spcPts val="0"/>
                        </a:spcBef>
                        <a:spcAft>
                          <a:spcPts val="0"/>
                        </a:spcAft>
                      </a:pPr>
                      <a:r>
                        <a:rPr lang="en-US" sz="2000" dirty="0">
                          <a:effectLst/>
                        </a:rPr>
                        <a:t>                                                        </a:t>
                      </a:r>
                      <a:r>
                        <a:rPr lang="en-US" sz="2000" u="sng" dirty="0">
                          <a:effectLst/>
                        </a:rPr>
                        <a:t>Struggles with Democracy </a:t>
                      </a:r>
                    </a:p>
                    <a:p>
                      <a:pPr marL="0" marR="0">
                        <a:lnSpc>
                          <a:spcPct val="107000"/>
                        </a:lnSpc>
                        <a:spcBef>
                          <a:spcPts val="0"/>
                        </a:spcBef>
                        <a:spcAft>
                          <a:spcPts val="0"/>
                        </a:spcAft>
                      </a:pPr>
                      <a:r>
                        <a:rPr lang="en-US" sz="2000" dirty="0">
                          <a:effectLst/>
                        </a:rPr>
                        <a:t>Beginning in the early 1990’s many African countries began to make progress toward democracy and overcome their history of dictatorship and conflict. However, most countries still struggle to hold free and fair elections and maintain stability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5438700"/>
                  </a:ext>
                </a:extLst>
              </a:tr>
            </a:tbl>
          </a:graphicData>
        </a:graphic>
      </p:graphicFrame>
      <p:sp>
        <p:nvSpPr>
          <p:cNvPr id="5" name="Rectangle 1">
            <a:extLst>
              <a:ext uri="{FF2B5EF4-FFF2-40B4-BE49-F238E27FC236}">
                <a16:creationId xmlns:a16="http://schemas.microsoft.com/office/drawing/2014/main" id="{1FA61489-3E4A-4E84-B901-19C43514A501}"/>
              </a:ext>
            </a:extLst>
          </p:cNvPr>
          <p:cNvSpPr>
            <a:spLocks noChangeArrowheads="1"/>
          </p:cNvSpPr>
          <p:nvPr/>
        </p:nvSpPr>
        <p:spPr bwMode="auto">
          <a:xfrm>
            <a:off x="-945367" y="-93545"/>
            <a:ext cx="140827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8113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dirty="0"/>
              <a:t>                 </a:t>
            </a:r>
            <a:r>
              <a:rPr lang="en-US" u="sng" dirty="0">
                <a:solidFill>
                  <a:srgbClr val="002060"/>
                </a:solidFill>
                <a:latin typeface="Algerian" panose="04020705040A02060702" pitchFamily="82" charset="0"/>
              </a:rPr>
              <a:t>South Africa</a:t>
            </a:r>
          </a:p>
        </p:txBody>
      </p:sp>
      <p:sp>
        <p:nvSpPr>
          <p:cNvPr id="3" name="Content Placeholder 2"/>
          <p:cNvSpPr>
            <a:spLocks noGrp="1"/>
          </p:cNvSpPr>
          <p:nvPr>
            <p:ph sz="half" idx="1"/>
          </p:nvPr>
        </p:nvSpPr>
        <p:spPr>
          <a:xfrm>
            <a:off x="0" y="1249251"/>
            <a:ext cx="8075054" cy="5532549"/>
          </a:xfrm>
        </p:spPr>
        <p:txBody>
          <a:bodyPr>
            <a:normAutofit fontScale="92500" lnSpcReduction="10000"/>
          </a:bodyPr>
          <a:lstStyle/>
          <a:p>
            <a:r>
              <a:rPr lang="en-US" b="1" u="sng" dirty="0"/>
              <a:t>Apartheid: </a:t>
            </a:r>
            <a:r>
              <a:rPr lang="en-US" dirty="0"/>
              <a:t>a policy  of rigid segregation of non-white people in the Republic of South Africa. This insures white economic, political and social supremacy.</a:t>
            </a:r>
          </a:p>
          <a:p>
            <a:r>
              <a:rPr lang="en-US" dirty="0"/>
              <a:t>A resistance political party known as the </a:t>
            </a:r>
            <a:r>
              <a:rPr lang="en-US" b="1" u="sng" dirty="0"/>
              <a:t>African National Congress </a:t>
            </a:r>
            <a:r>
              <a:rPr lang="en-US" dirty="0"/>
              <a:t>worked to protest unfair laws.</a:t>
            </a:r>
          </a:p>
          <a:p>
            <a:r>
              <a:rPr lang="en-US" dirty="0"/>
              <a:t>Peaceful marches were met with tear gas and bullets and prompted worldwide commendation, sanctions and boycotts of goods</a:t>
            </a:r>
          </a:p>
          <a:p>
            <a:r>
              <a:rPr lang="en-US" b="1" u="sng" dirty="0"/>
              <a:t>Nelson Mandela </a:t>
            </a:r>
            <a:r>
              <a:rPr lang="en-US" dirty="0"/>
              <a:t>was an ANC leader who was jailed for 27 years </a:t>
            </a:r>
          </a:p>
          <a:p>
            <a:r>
              <a:rPr lang="en-US" dirty="0"/>
              <a:t>In 1994 </a:t>
            </a:r>
            <a:r>
              <a:rPr lang="en-US" b="1" u="sng" dirty="0"/>
              <a:t>President de Klerk </a:t>
            </a:r>
            <a:r>
              <a:rPr lang="en-US" dirty="0"/>
              <a:t>freed Mandela and Africans of every race could vote and they elected Mandela.</a:t>
            </a:r>
          </a:p>
          <a:p>
            <a:r>
              <a:rPr lang="en-US" dirty="0"/>
              <a:t>Apartheid Explained 3 min: </a:t>
            </a:r>
            <a:r>
              <a:rPr lang="en-US" dirty="0">
                <a:hlinkClick r:id="rId2"/>
              </a:rPr>
              <a:t>https://www.youtube.com/watch?v=S7yvnUz2PLE</a:t>
            </a:r>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11899" y="1249251"/>
            <a:ext cx="3470253" cy="4645667"/>
          </a:xfrm>
        </p:spPr>
      </p:pic>
    </p:spTree>
    <p:extLst>
      <p:ext uri="{BB962C8B-B14F-4D97-AF65-F5344CB8AC3E}">
        <p14:creationId xmlns:p14="http://schemas.microsoft.com/office/powerpoint/2010/main" val="381172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b="1" u="sng" dirty="0">
                <a:solidFill>
                  <a:srgbClr val="C00000"/>
                </a:solidFill>
              </a:rPr>
              <a:t>Globalization</a:t>
            </a:r>
          </a:p>
        </p:txBody>
      </p:sp>
      <p:sp>
        <p:nvSpPr>
          <p:cNvPr id="3" name="Content Placeholder 2"/>
          <p:cNvSpPr>
            <a:spLocks noGrp="1"/>
          </p:cNvSpPr>
          <p:nvPr>
            <p:ph sz="half" idx="1"/>
          </p:nvPr>
        </p:nvSpPr>
        <p:spPr>
          <a:xfrm>
            <a:off x="0" y="1230350"/>
            <a:ext cx="7181385" cy="5627649"/>
          </a:xfrm>
        </p:spPr>
        <p:txBody>
          <a:bodyPr>
            <a:normAutofit/>
          </a:bodyPr>
          <a:lstStyle/>
          <a:p>
            <a:r>
              <a:rPr lang="en-US" b="1" u="sng" dirty="0">
                <a:solidFill>
                  <a:srgbClr val="000066"/>
                </a:solidFill>
              </a:rPr>
              <a:t>Globalization:</a:t>
            </a:r>
            <a:r>
              <a:rPr lang="en-US" b="1" dirty="0">
                <a:solidFill>
                  <a:srgbClr val="000066"/>
                </a:solidFill>
              </a:rPr>
              <a:t> </a:t>
            </a:r>
            <a:r>
              <a:rPr lang="en-US" dirty="0">
                <a:solidFill>
                  <a:srgbClr val="000066"/>
                </a:solidFill>
              </a:rPr>
              <a:t>the process by which national economies, politics, culture, and societies become integrated with those other nations around the world</a:t>
            </a:r>
          </a:p>
          <a:p>
            <a:r>
              <a:rPr lang="en-US" b="1" u="sng" dirty="0">
                <a:solidFill>
                  <a:srgbClr val="000066"/>
                </a:solidFill>
              </a:rPr>
              <a:t>Interdependence: </a:t>
            </a:r>
            <a:r>
              <a:rPr lang="en-US" dirty="0">
                <a:solidFill>
                  <a:srgbClr val="000066"/>
                </a:solidFill>
              </a:rPr>
              <a:t>dependence of countries on each other for goods, resources, knowledge, and labor from other parts of the world</a:t>
            </a:r>
          </a:p>
          <a:p>
            <a:r>
              <a:rPr lang="en-US" dirty="0">
                <a:solidFill>
                  <a:srgbClr val="000066"/>
                </a:solidFill>
              </a:rPr>
              <a:t>This spread of goods and ideas had led to the development of a global economy</a:t>
            </a:r>
          </a:p>
          <a:p>
            <a:pPr marL="0" indent="0">
              <a:buNone/>
            </a:pPr>
            <a:endParaRPr lang="en-US" dirty="0">
              <a:solidFill>
                <a:srgbClr val="000066"/>
              </a:solidFill>
            </a:endParaRPr>
          </a:p>
          <a:p>
            <a:r>
              <a:rPr lang="en-US" sz="1500" dirty="0">
                <a:solidFill>
                  <a:srgbClr val="000066"/>
                </a:solidFill>
              </a:rPr>
              <a:t>Globalization 1 Crash course: </a:t>
            </a:r>
            <a:r>
              <a:rPr lang="en-US" sz="1500" dirty="0">
                <a:solidFill>
                  <a:srgbClr val="000066"/>
                </a:solidFill>
                <a:hlinkClick r:id="rId2"/>
              </a:rPr>
              <a:t>https://www.youtube.com/watch?v=5SnR-e0S6Ic</a:t>
            </a:r>
            <a:endParaRPr lang="en-US" sz="1500" dirty="0">
              <a:solidFill>
                <a:srgbClr val="000066"/>
              </a:solidFill>
            </a:endParaRPr>
          </a:p>
          <a:p>
            <a:r>
              <a:rPr lang="en-US" sz="1500" dirty="0">
                <a:solidFill>
                  <a:srgbClr val="000066"/>
                </a:solidFill>
              </a:rPr>
              <a:t>Globalization 2 Crash course: </a:t>
            </a:r>
            <a:r>
              <a:rPr lang="en-US" sz="1500" dirty="0">
                <a:solidFill>
                  <a:srgbClr val="000066"/>
                </a:solidFill>
                <a:hlinkClick r:id="rId3"/>
              </a:rPr>
              <a:t>https://www.youtube.com/watch?v=s_iwrt7D5OA</a:t>
            </a:r>
            <a:endParaRPr lang="en-US" sz="1500" dirty="0">
              <a:solidFill>
                <a:srgbClr val="000066"/>
              </a:solidFill>
            </a:endParaRPr>
          </a:p>
          <a:p>
            <a:r>
              <a:rPr lang="en-US" sz="1500" dirty="0">
                <a:solidFill>
                  <a:srgbClr val="000066"/>
                </a:solidFill>
              </a:rPr>
              <a:t>Globalization Economics Crash Course:  </a:t>
            </a:r>
            <a:r>
              <a:rPr lang="en-US" sz="1500" dirty="0">
                <a:solidFill>
                  <a:srgbClr val="000066"/>
                </a:solidFill>
                <a:hlinkClick r:id="rId4"/>
              </a:rPr>
              <a:t>https://www.youtube.com/watch?v=9MpVjxxpExM</a:t>
            </a:r>
            <a:endParaRPr lang="en-US" sz="1500" dirty="0">
              <a:solidFill>
                <a:srgbClr val="000066"/>
              </a:solidFill>
            </a:endParaRP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63469" y="1230351"/>
            <a:ext cx="4328531" cy="5486400"/>
          </a:xfrm>
        </p:spPr>
      </p:pic>
    </p:spTree>
    <p:extLst>
      <p:ext uri="{BB962C8B-B14F-4D97-AF65-F5344CB8AC3E}">
        <p14:creationId xmlns:p14="http://schemas.microsoft.com/office/powerpoint/2010/main" val="392348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b="1" u="sng" dirty="0">
                <a:solidFill>
                  <a:srgbClr val="000066"/>
                </a:solidFill>
              </a:rPr>
              <a:t>Globalization: Trade</a:t>
            </a:r>
          </a:p>
        </p:txBody>
      </p:sp>
      <p:sp>
        <p:nvSpPr>
          <p:cNvPr id="3" name="Content Placeholder 2"/>
          <p:cNvSpPr>
            <a:spLocks noGrp="1"/>
          </p:cNvSpPr>
          <p:nvPr>
            <p:ph sz="half" idx="1"/>
          </p:nvPr>
        </p:nvSpPr>
        <p:spPr>
          <a:xfrm>
            <a:off x="0" y="1143000"/>
            <a:ext cx="5791200" cy="5715000"/>
          </a:xfrm>
        </p:spPr>
        <p:txBody>
          <a:bodyPr>
            <a:normAutofit fontScale="92500"/>
          </a:bodyPr>
          <a:lstStyle/>
          <a:p>
            <a:r>
              <a:rPr lang="en-US" dirty="0">
                <a:solidFill>
                  <a:srgbClr val="000066"/>
                </a:solidFill>
              </a:rPr>
              <a:t>Globalization  encouraged:</a:t>
            </a:r>
          </a:p>
          <a:p>
            <a:r>
              <a:rPr lang="en-US" b="1" u="sng" dirty="0">
                <a:solidFill>
                  <a:srgbClr val="000066"/>
                </a:solidFill>
              </a:rPr>
              <a:t>Outsourcing </a:t>
            </a:r>
            <a:r>
              <a:rPr lang="en-US" dirty="0">
                <a:solidFill>
                  <a:srgbClr val="000066"/>
                </a:solidFill>
              </a:rPr>
              <a:t>:  </a:t>
            </a:r>
            <a:r>
              <a:rPr lang="en-US" dirty="0">
                <a:solidFill>
                  <a:srgbClr val="FF0000"/>
                </a:solidFill>
              </a:rPr>
              <a:t>practice of sending work to the developing world in order to save money or increase efficiency. </a:t>
            </a:r>
          </a:p>
          <a:p>
            <a:r>
              <a:rPr lang="en-US" dirty="0">
                <a:solidFill>
                  <a:srgbClr val="00B050"/>
                </a:solidFill>
              </a:rPr>
              <a:t>EX: Many jobs today are outsourced to India, Russia, China and the Philippines</a:t>
            </a:r>
            <a:r>
              <a:rPr lang="en-US" dirty="0">
                <a:solidFill>
                  <a:srgbClr val="000066"/>
                </a:solidFill>
              </a:rPr>
              <a:t>.</a:t>
            </a:r>
          </a:p>
          <a:p>
            <a:r>
              <a:rPr lang="en-US" dirty="0">
                <a:solidFill>
                  <a:srgbClr val="000066"/>
                </a:solidFill>
              </a:rPr>
              <a:t> </a:t>
            </a:r>
            <a:r>
              <a:rPr lang="en-US" b="1" u="sng" dirty="0">
                <a:solidFill>
                  <a:srgbClr val="000066"/>
                </a:solidFill>
              </a:rPr>
              <a:t>Multi-nationals:</a:t>
            </a:r>
            <a:r>
              <a:rPr lang="en-US" dirty="0">
                <a:solidFill>
                  <a:srgbClr val="000066"/>
                </a:solidFill>
              </a:rPr>
              <a:t>  Corporations that have branches and assets in many counties and sell their goods and services throughout the world</a:t>
            </a:r>
          </a:p>
          <a:p>
            <a:r>
              <a:rPr lang="en-US" sz="1800" dirty="0">
                <a:solidFill>
                  <a:srgbClr val="000066"/>
                </a:solidFill>
                <a:hlinkClick r:id="rId2"/>
              </a:rPr>
              <a:t>http://coronado.maps.arcgis.com/apps/MapTour/?appid=902e6acb7ddb4170ae5b86e22251416a</a:t>
            </a:r>
            <a:endParaRPr lang="en-US" sz="1800" dirty="0">
              <a:solidFill>
                <a:srgbClr val="000066"/>
              </a:solidFill>
            </a:endParaRPr>
          </a:p>
          <a:p>
            <a:r>
              <a:rPr lang="en-US" sz="1800" dirty="0">
                <a:solidFill>
                  <a:srgbClr val="000066"/>
                </a:solidFill>
              </a:rPr>
              <a:t>Schools around the world: </a:t>
            </a:r>
            <a:r>
              <a:rPr lang="en-US" sz="1800" dirty="0">
                <a:solidFill>
                  <a:srgbClr val="000066"/>
                </a:solidFill>
                <a:hlinkClick r:id="rId3"/>
              </a:rPr>
              <a:t>http://www.theguardian.com/education/gallery/2012/sep/14/schools-around-the-world-children</a:t>
            </a:r>
            <a:endParaRPr lang="en-US" sz="1800" dirty="0">
              <a:solidFill>
                <a:srgbClr val="000066"/>
              </a:solidFill>
            </a:endParaRPr>
          </a:p>
          <a:p>
            <a:endParaRPr lang="en-US" dirty="0">
              <a:solidFill>
                <a:srgbClr val="000066"/>
              </a:solidFill>
            </a:endParaRPr>
          </a:p>
          <a:p>
            <a:endParaRPr lang="en-US" dirty="0">
              <a:solidFill>
                <a:srgbClr val="000066"/>
              </a:solidFill>
            </a:endParaRPr>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67401" y="1219200"/>
            <a:ext cx="6153149" cy="5486400"/>
          </a:xfrm>
        </p:spPr>
      </p:pic>
    </p:spTree>
    <p:extLst>
      <p:ext uri="{BB962C8B-B14F-4D97-AF65-F5344CB8AC3E}">
        <p14:creationId xmlns:p14="http://schemas.microsoft.com/office/powerpoint/2010/main" val="269933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D1B4-2CD0-461E-9C48-9C4CCA739D16}"/>
              </a:ext>
            </a:extLst>
          </p:cNvPr>
          <p:cNvSpPr>
            <a:spLocks noGrp="1"/>
          </p:cNvSpPr>
          <p:nvPr>
            <p:ph type="title"/>
          </p:nvPr>
        </p:nvSpPr>
        <p:spPr/>
        <p:txBody>
          <a:bodyPr/>
          <a:lstStyle/>
          <a:p>
            <a:endParaRPr lang="en-US"/>
          </a:p>
        </p:txBody>
      </p:sp>
      <p:pic>
        <p:nvPicPr>
          <p:cNvPr id="6" name="Content Placeholder 5" descr="A sandwich cut in half&#10;&#10;Description automatically generated">
            <a:extLst>
              <a:ext uri="{FF2B5EF4-FFF2-40B4-BE49-F238E27FC236}">
                <a16:creationId xmlns:a16="http://schemas.microsoft.com/office/drawing/2014/main" id="{D0045178-62CB-4186-8CF2-A7CA1720570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014" y="1857376"/>
            <a:ext cx="4638674" cy="4814888"/>
          </a:xfrm>
        </p:spPr>
      </p:pic>
      <p:pic>
        <p:nvPicPr>
          <p:cNvPr id="8" name="Content Placeholder 7" descr="A close up of food&#10;&#10;Description automatically generated">
            <a:extLst>
              <a:ext uri="{FF2B5EF4-FFF2-40B4-BE49-F238E27FC236}">
                <a16:creationId xmlns:a16="http://schemas.microsoft.com/office/drawing/2014/main" id="{DA2816A7-CA27-4116-BC66-E6724C413E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3463" y="2088349"/>
            <a:ext cx="7248523" cy="4404526"/>
          </a:xfrm>
        </p:spPr>
      </p:pic>
    </p:spTree>
    <p:extLst>
      <p:ext uri="{BB962C8B-B14F-4D97-AF65-F5344CB8AC3E}">
        <p14:creationId xmlns:p14="http://schemas.microsoft.com/office/powerpoint/2010/main" val="404076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9830-1E2C-431D-959A-4F48026A4E98}"/>
              </a:ext>
            </a:extLst>
          </p:cNvPr>
          <p:cNvSpPr>
            <a:spLocks noGrp="1"/>
          </p:cNvSpPr>
          <p:nvPr>
            <p:ph type="title"/>
          </p:nvPr>
        </p:nvSpPr>
        <p:spPr>
          <a:xfrm>
            <a:off x="838200" y="171451"/>
            <a:ext cx="10515600" cy="571499"/>
          </a:xfrm>
        </p:spPr>
        <p:txBody>
          <a:bodyPr>
            <a:normAutofit fontScale="90000"/>
          </a:bodyPr>
          <a:lstStyle/>
          <a:p>
            <a:endParaRPr lang="en-US" dirty="0"/>
          </a:p>
        </p:txBody>
      </p:sp>
      <p:pic>
        <p:nvPicPr>
          <p:cNvPr id="6" name="Content Placeholder 5" descr="A tray of food&#10;&#10;Description automatically generated">
            <a:extLst>
              <a:ext uri="{FF2B5EF4-FFF2-40B4-BE49-F238E27FC236}">
                <a16:creationId xmlns:a16="http://schemas.microsoft.com/office/drawing/2014/main" id="{CCD83780-6E9D-4C26-B797-C41B144A6F4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90688"/>
            <a:ext cx="6019800" cy="5167311"/>
          </a:xfrm>
        </p:spPr>
      </p:pic>
      <p:pic>
        <p:nvPicPr>
          <p:cNvPr id="8" name="Content Placeholder 7" descr="A bowl of food&#10;&#10;Description automatically generated">
            <a:extLst>
              <a:ext uri="{FF2B5EF4-FFF2-40B4-BE49-F238E27FC236}">
                <a16:creationId xmlns:a16="http://schemas.microsoft.com/office/drawing/2014/main" id="{BCCDB3B4-2571-4521-AD47-A4D6D7DBAB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1" y="1690687"/>
            <a:ext cx="5857873" cy="4995861"/>
          </a:xfrm>
        </p:spPr>
      </p:pic>
    </p:spTree>
    <p:extLst>
      <p:ext uri="{BB962C8B-B14F-4D97-AF65-F5344CB8AC3E}">
        <p14:creationId xmlns:p14="http://schemas.microsoft.com/office/powerpoint/2010/main" val="97606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b="1" u="sng" dirty="0">
                <a:solidFill>
                  <a:srgbClr val="C00000"/>
                </a:solidFill>
              </a:rPr>
              <a:t>Weaknesses </a:t>
            </a:r>
            <a:r>
              <a:rPr lang="en-US" b="1" u="sng">
                <a:solidFill>
                  <a:srgbClr val="C00000"/>
                </a:solidFill>
              </a:rPr>
              <a:t>of Globalization</a:t>
            </a:r>
            <a:endParaRPr lang="en-US" b="1" u="sng" dirty="0">
              <a:solidFill>
                <a:srgbClr val="C00000"/>
              </a:solidFill>
            </a:endParaRPr>
          </a:p>
        </p:txBody>
      </p:sp>
      <p:sp>
        <p:nvSpPr>
          <p:cNvPr id="3" name="Content Placeholder 2"/>
          <p:cNvSpPr>
            <a:spLocks noGrp="1"/>
          </p:cNvSpPr>
          <p:nvPr>
            <p:ph idx="1"/>
          </p:nvPr>
        </p:nvSpPr>
        <p:spPr>
          <a:xfrm>
            <a:off x="167425" y="1219200"/>
            <a:ext cx="12024575" cy="5410200"/>
          </a:xfrm>
        </p:spPr>
        <p:txBody>
          <a:bodyPr>
            <a:normAutofit lnSpcReduction="10000"/>
          </a:bodyPr>
          <a:lstStyle/>
          <a:p>
            <a:r>
              <a:rPr lang="en-US" dirty="0"/>
              <a:t> A </a:t>
            </a:r>
            <a:r>
              <a:rPr lang="en-US" b="1" u="sng" dirty="0"/>
              <a:t>Financial Crisis </a:t>
            </a:r>
            <a:r>
              <a:rPr lang="en-US" dirty="0"/>
              <a:t>in a country or region can have a global impact</a:t>
            </a:r>
          </a:p>
          <a:p>
            <a:r>
              <a:rPr lang="en-US" dirty="0"/>
              <a:t>Ex: 1997 Financial crisis struck Thailand and quickly spread to other Asian countries from Singapore to South Korea</a:t>
            </a:r>
          </a:p>
          <a:p>
            <a:r>
              <a:rPr lang="en-US" b="1" u="sng" dirty="0"/>
              <a:t>The World is dependent on oil</a:t>
            </a:r>
          </a:p>
          <a:p>
            <a:r>
              <a:rPr lang="en-US" dirty="0"/>
              <a:t>Ex. All nations need oil for transportation and for products like plastics and fertilizer. In 1973 </a:t>
            </a:r>
            <a:r>
              <a:rPr lang="en-US" b="1" u="sng" dirty="0">
                <a:solidFill>
                  <a:srgbClr val="C00000"/>
                </a:solidFill>
              </a:rPr>
              <a:t>OPEC (Organization of Petroleum  Exporting Countries</a:t>
            </a:r>
            <a:r>
              <a:rPr lang="en-US" b="1" u="sng" dirty="0"/>
              <a:t>)</a:t>
            </a:r>
          </a:p>
          <a:p>
            <a:r>
              <a:rPr lang="en-US" dirty="0"/>
              <a:t>What would happen if OPEC would limit oil production?</a:t>
            </a:r>
          </a:p>
          <a:p>
            <a:r>
              <a:rPr lang="en-US" dirty="0"/>
              <a:t> limited oil exports and raised prices, sending economic shock waves around the world, transportation prices raise, prices for products rise because of increased transportation costs and oil used in products like plastics, fertilizer etc. gasoline prices go up, shortages, rationing, overall prices increases</a:t>
            </a:r>
          </a:p>
          <a:p>
            <a:r>
              <a:rPr lang="en-US" sz="1400" dirty="0"/>
              <a:t>Globalization Explained in One Minute: </a:t>
            </a:r>
            <a:r>
              <a:rPr lang="en-US" sz="1400" dirty="0">
                <a:hlinkClick r:id="rId2"/>
              </a:rPr>
              <a:t>https://www.youtube.com/watch?v=Xc0bR9tiDyU</a:t>
            </a:r>
            <a:endParaRPr lang="en-US" sz="1400" dirty="0"/>
          </a:p>
          <a:p>
            <a:r>
              <a:rPr lang="en-US" sz="1500" dirty="0"/>
              <a:t>Globalization explained 4 min: </a:t>
            </a:r>
            <a:r>
              <a:rPr lang="en-US" sz="1500" dirty="0">
                <a:hlinkClick r:id="rId3"/>
              </a:rPr>
              <a:t>https://www.youtube.com/watch?v=JJ0nFD19eT8</a:t>
            </a:r>
            <a:endParaRPr lang="en-US" sz="1500" dirty="0"/>
          </a:p>
          <a:p>
            <a:endParaRPr lang="en-US" sz="1400" dirty="0"/>
          </a:p>
          <a:p>
            <a:endParaRPr lang="en-US" dirty="0"/>
          </a:p>
          <a:p>
            <a:endParaRPr lang="en-US" dirty="0"/>
          </a:p>
          <a:p>
            <a:pPr marL="114300" indent="0">
              <a:buNone/>
            </a:pPr>
            <a:endParaRPr lang="en-US" dirty="0"/>
          </a:p>
        </p:txBody>
      </p:sp>
    </p:spTree>
    <p:extLst>
      <p:ext uri="{BB962C8B-B14F-4D97-AF65-F5344CB8AC3E}">
        <p14:creationId xmlns:p14="http://schemas.microsoft.com/office/powerpoint/2010/main" val="92154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2806-69F6-4548-86DA-95DAFAB0C5A6}"/>
              </a:ext>
            </a:extLst>
          </p:cNvPr>
          <p:cNvSpPr>
            <a:spLocks noGrp="1"/>
          </p:cNvSpPr>
          <p:nvPr>
            <p:ph type="title"/>
          </p:nvPr>
        </p:nvSpPr>
        <p:spPr>
          <a:xfrm>
            <a:off x="838200" y="1"/>
            <a:ext cx="10515600" cy="842962"/>
          </a:xfrm>
        </p:spPr>
        <p:txBody>
          <a:bodyPr/>
          <a:lstStyle/>
          <a:p>
            <a:r>
              <a:rPr lang="en-US" dirty="0"/>
              <a:t>                       </a:t>
            </a:r>
            <a:r>
              <a:rPr lang="en-US" b="1" u="sng" dirty="0"/>
              <a:t>1973 Oil Crisis</a:t>
            </a:r>
          </a:p>
        </p:txBody>
      </p:sp>
      <p:sp>
        <p:nvSpPr>
          <p:cNvPr id="3" name="Content Placeholder 2">
            <a:extLst>
              <a:ext uri="{FF2B5EF4-FFF2-40B4-BE49-F238E27FC236}">
                <a16:creationId xmlns:a16="http://schemas.microsoft.com/office/drawing/2014/main" id="{7A76B111-3241-4BC7-85DC-71495DDDCF01}"/>
              </a:ext>
            </a:extLst>
          </p:cNvPr>
          <p:cNvSpPr>
            <a:spLocks noGrp="1"/>
          </p:cNvSpPr>
          <p:nvPr>
            <p:ph sz="half" idx="1"/>
          </p:nvPr>
        </p:nvSpPr>
        <p:spPr>
          <a:xfrm>
            <a:off x="100013" y="1114425"/>
            <a:ext cx="5919787" cy="5743574"/>
          </a:xfrm>
        </p:spPr>
        <p:txBody>
          <a:bodyPr>
            <a:normAutofit/>
          </a:bodyPr>
          <a:lstStyle/>
          <a:p>
            <a:r>
              <a:rPr lang="en-US" dirty="0"/>
              <a:t> </a:t>
            </a:r>
            <a:r>
              <a:rPr lang="en-US" b="1" dirty="0">
                <a:solidFill>
                  <a:srgbClr val="002060"/>
                </a:solidFill>
              </a:rPr>
              <a:t>In October 1973, the members of Organization of Arab Petroleum Exporting Countries or the OAPEC (consisting of the Arab members of OPEC) proclaimed an oil embargo "in response to the U.S. decision to re-supply the Israeli military" during the Yom Kippur war; it lasted until March 1974.</a:t>
            </a:r>
          </a:p>
          <a:p>
            <a:r>
              <a:rPr lang="en-US" b="1" dirty="0">
                <a:solidFill>
                  <a:srgbClr val="002060"/>
                </a:solidFill>
              </a:rPr>
              <a:t>The embargo caused an oil crisis, or "shock", with many short- and long-term effects on global politics and the global economy</a:t>
            </a:r>
          </a:p>
        </p:txBody>
      </p:sp>
      <p:sp>
        <p:nvSpPr>
          <p:cNvPr id="4" name="Content Placeholder 3">
            <a:extLst>
              <a:ext uri="{FF2B5EF4-FFF2-40B4-BE49-F238E27FC236}">
                <a16:creationId xmlns:a16="http://schemas.microsoft.com/office/drawing/2014/main" id="{3BA535BF-1247-44C3-B85A-286D3636BBDE}"/>
              </a:ext>
            </a:extLst>
          </p:cNvPr>
          <p:cNvSpPr>
            <a:spLocks noGrp="1"/>
          </p:cNvSpPr>
          <p:nvPr>
            <p:ph sz="half" idx="2"/>
          </p:nvPr>
        </p:nvSpPr>
        <p:spPr>
          <a:xfrm>
            <a:off x="6172200" y="1114425"/>
            <a:ext cx="5919786" cy="5743573"/>
          </a:xfrm>
        </p:spPr>
        <p:txBody>
          <a:bodyPr>
            <a:normAutofit/>
          </a:bodyPr>
          <a:lstStyle/>
          <a:p>
            <a:r>
              <a:rPr lang="en-US" dirty="0">
                <a:solidFill>
                  <a:srgbClr val="006600"/>
                </a:solidFill>
              </a:rPr>
              <a:t>Control of oil became known as the "oil weapon." It came in the form of an embargo and production cutbacks from the Arab states. The weapon was aimed at the United States, Great Britain, Canada, Japan and the Netherlands. These target governments perceived that the intent was to push them towards a more pro-Arab position. Production was eventually cut by 25%. However, the affected countries did not undertake dramatic policy changes.</a:t>
            </a:r>
          </a:p>
        </p:txBody>
      </p:sp>
    </p:spTree>
    <p:extLst>
      <p:ext uri="{BB962C8B-B14F-4D97-AF65-F5344CB8AC3E}">
        <p14:creationId xmlns:p14="http://schemas.microsoft.com/office/powerpoint/2010/main" val="138556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90600"/>
          </a:xfrm>
        </p:spPr>
        <p:txBody>
          <a:bodyPr/>
          <a:lstStyle/>
          <a:p>
            <a:r>
              <a:rPr lang="en-US" b="1" u="sng" dirty="0">
                <a:solidFill>
                  <a:srgbClr val="000066"/>
                </a:solidFill>
              </a:rPr>
              <a:t>Free Trade</a:t>
            </a:r>
          </a:p>
        </p:txBody>
      </p:sp>
      <p:sp>
        <p:nvSpPr>
          <p:cNvPr id="3" name="Content Placeholder 2"/>
          <p:cNvSpPr>
            <a:spLocks noGrp="1"/>
          </p:cNvSpPr>
          <p:nvPr>
            <p:ph idx="1"/>
          </p:nvPr>
        </p:nvSpPr>
        <p:spPr>
          <a:xfrm>
            <a:off x="78059" y="1371600"/>
            <a:ext cx="12113941" cy="5486400"/>
          </a:xfrm>
        </p:spPr>
        <p:txBody>
          <a:bodyPr>
            <a:normAutofit lnSpcReduction="10000"/>
          </a:bodyPr>
          <a:lstStyle/>
          <a:p>
            <a:r>
              <a:rPr lang="en-US" b="1" i="1" u="sng" dirty="0">
                <a:solidFill>
                  <a:srgbClr val="000066"/>
                </a:solidFill>
              </a:rPr>
              <a:t>Free Trade </a:t>
            </a:r>
            <a:r>
              <a:rPr lang="en-US" b="1" dirty="0">
                <a:solidFill>
                  <a:srgbClr val="000066"/>
                </a:solidFill>
              </a:rPr>
              <a:t>is a key part of global trade today. The UN is an international organization with many responsibilities including promoting international monetary cooperation and encourage global economic growth</a:t>
            </a:r>
          </a:p>
          <a:p>
            <a:r>
              <a:rPr lang="en-US" b="1" dirty="0">
                <a:solidFill>
                  <a:srgbClr val="000066"/>
                </a:solidFill>
              </a:rPr>
              <a:t>To ensure this balance, treaties, and organizations guide global trade</a:t>
            </a:r>
            <a:r>
              <a:rPr lang="en-US" b="1" dirty="0"/>
              <a:t>: </a:t>
            </a:r>
          </a:p>
          <a:p>
            <a:r>
              <a:rPr lang="en-US" b="1" u="sng" dirty="0">
                <a:solidFill>
                  <a:srgbClr val="006600"/>
                </a:solidFill>
              </a:rPr>
              <a:t>(WTO) World Trade Organization</a:t>
            </a:r>
            <a:r>
              <a:rPr lang="en-US" b="1" dirty="0">
                <a:solidFill>
                  <a:srgbClr val="006600"/>
                </a:solidFill>
              </a:rPr>
              <a:t>: sets up global rules to ensure that trade flows as smoothly as possible. It is Made up of more than 100 nations</a:t>
            </a:r>
          </a:p>
          <a:p>
            <a:r>
              <a:rPr lang="en-US" b="1" u="sng" dirty="0">
                <a:solidFill>
                  <a:srgbClr val="FF0066"/>
                </a:solidFill>
              </a:rPr>
              <a:t>The Group of  </a:t>
            </a:r>
            <a:r>
              <a:rPr lang="en-US" sz="2400" b="1" u="sng" dirty="0">
                <a:solidFill>
                  <a:srgbClr val="FF0066"/>
                </a:solidFill>
              </a:rPr>
              <a:t>(G8) </a:t>
            </a:r>
            <a:r>
              <a:rPr lang="en-US" b="1" dirty="0">
                <a:solidFill>
                  <a:srgbClr val="FF0066"/>
                </a:solidFill>
              </a:rPr>
              <a:t>When the 8 global leaders of the world together to meets yearly to discuss a wide range of economic and international  issues. It consists of Great Britain, Canada, France, Germany, Italy, Japan the United States and Russia</a:t>
            </a:r>
          </a:p>
          <a:p>
            <a:r>
              <a:rPr lang="en-US" b="1" dirty="0">
                <a:solidFill>
                  <a:srgbClr val="7030A0"/>
                </a:solidFill>
              </a:rPr>
              <a:t>The </a:t>
            </a:r>
            <a:r>
              <a:rPr lang="en-US" b="1" u="sng" dirty="0">
                <a:solidFill>
                  <a:srgbClr val="7030A0"/>
                </a:solidFill>
              </a:rPr>
              <a:t>World Bank </a:t>
            </a:r>
            <a:r>
              <a:rPr lang="en-US" b="1" dirty="0">
                <a:solidFill>
                  <a:srgbClr val="7030A0"/>
                </a:solidFill>
              </a:rPr>
              <a:t>is an international financial institution that provides loans to countries for the purpose of pursuing capital projects. It comprises two institutions: the International Bank for Reconstruction and Development, and the International Development Association </a:t>
            </a:r>
          </a:p>
        </p:txBody>
      </p:sp>
    </p:spTree>
    <p:extLst>
      <p:ext uri="{BB962C8B-B14F-4D97-AF65-F5344CB8AC3E}">
        <p14:creationId xmlns:p14="http://schemas.microsoft.com/office/powerpoint/2010/main" val="394962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2A49-7818-4A50-BB4C-1B2C956548CA}"/>
              </a:ext>
            </a:extLst>
          </p:cNvPr>
          <p:cNvSpPr>
            <a:spLocks noGrp="1"/>
          </p:cNvSpPr>
          <p:nvPr>
            <p:ph type="title"/>
          </p:nvPr>
        </p:nvSpPr>
        <p:spPr/>
        <p:txBody>
          <a:bodyPr/>
          <a:lstStyle/>
          <a:p>
            <a:r>
              <a:rPr lang="en-US" dirty="0"/>
              <a:t>Chiang Kai-shek</a:t>
            </a:r>
          </a:p>
        </p:txBody>
      </p:sp>
      <p:sp>
        <p:nvSpPr>
          <p:cNvPr id="3" name="Content Placeholder 2">
            <a:extLst>
              <a:ext uri="{FF2B5EF4-FFF2-40B4-BE49-F238E27FC236}">
                <a16:creationId xmlns:a16="http://schemas.microsoft.com/office/drawing/2014/main" id="{F08CB94C-6ADB-413C-A235-DF1DBC2D9643}"/>
              </a:ext>
            </a:extLst>
          </p:cNvPr>
          <p:cNvSpPr>
            <a:spLocks noGrp="1"/>
          </p:cNvSpPr>
          <p:nvPr>
            <p:ph sz="half" idx="1"/>
          </p:nvPr>
        </p:nvSpPr>
        <p:spPr>
          <a:xfrm>
            <a:off x="838200" y="1825625"/>
            <a:ext cx="6419850" cy="4889500"/>
          </a:xfrm>
        </p:spPr>
        <p:txBody>
          <a:bodyPr>
            <a:normAutofit fontScale="92500"/>
          </a:bodyPr>
          <a:lstStyle/>
          <a:p>
            <a:r>
              <a:rPr lang="en-US" dirty="0"/>
              <a:t>Chiang Kai-shek, Chiang oversaw a modest program of reform in China but the government's resources were focused on fighting internal opponents, including the Communists. From 1931, Chiang also had to contend with a Japanese invasion in Manchuria, in the north-east of China.</a:t>
            </a:r>
          </a:p>
          <a:p>
            <a:r>
              <a:rPr lang="en-US" dirty="0"/>
              <a:t>In 1946, civil war broke out between the KMT and the Communists. In 1949, the Communists were victorious, establishing the People's Republic of China. Chiang and the remaining KMT forces fled to the island of Taiwan</a:t>
            </a:r>
          </a:p>
        </p:txBody>
      </p:sp>
      <p:pic>
        <p:nvPicPr>
          <p:cNvPr id="6" name="Content Placeholder 5" descr="A person posing for the camera&#10;&#10;Description automatically generated">
            <a:extLst>
              <a:ext uri="{FF2B5EF4-FFF2-40B4-BE49-F238E27FC236}">
                <a16:creationId xmlns:a16="http://schemas.microsoft.com/office/drawing/2014/main" id="{9F1C2B86-D231-4148-AB6F-F26A900AD5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15288" y="1825625"/>
            <a:ext cx="4176714" cy="4667250"/>
          </a:xfrm>
        </p:spPr>
      </p:pic>
    </p:spTree>
    <p:extLst>
      <p:ext uri="{BB962C8B-B14F-4D97-AF65-F5344CB8AC3E}">
        <p14:creationId xmlns:p14="http://schemas.microsoft.com/office/powerpoint/2010/main" val="323435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64473" cy="990600"/>
          </a:xfrm>
        </p:spPr>
        <p:txBody>
          <a:bodyPr/>
          <a:lstStyle/>
          <a:p>
            <a:r>
              <a:rPr lang="en-US" b="1" i="1" dirty="0">
                <a:solidFill>
                  <a:srgbClr val="0033CC"/>
                </a:solidFill>
              </a:rPr>
              <a:t>                                  </a:t>
            </a:r>
            <a:r>
              <a:rPr lang="en-US" b="1" i="1" u="sng" dirty="0">
                <a:solidFill>
                  <a:srgbClr val="C00000"/>
                </a:solidFill>
              </a:rPr>
              <a:t>Trading BLOCS</a:t>
            </a:r>
          </a:p>
        </p:txBody>
      </p:sp>
      <p:sp>
        <p:nvSpPr>
          <p:cNvPr id="3" name="Content Placeholder 2"/>
          <p:cNvSpPr>
            <a:spLocks noGrp="1"/>
          </p:cNvSpPr>
          <p:nvPr>
            <p:ph idx="1"/>
          </p:nvPr>
        </p:nvSpPr>
        <p:spPr>
          <a:xfrm>
            <a:off x="1" y="1219200"/>
            <a:ext cx="12192000" cy="5486400"/>
          </a:xfrm>
        </p:spPr>
        <p:txBody>
          <a:bodyPr>
            <a:normAutofit lnSpcReduction="10000"/>
          </a:bodyPr>
          <a:lstStyle/>
          <a:p>
            <a:r>
              <a:rPr lang="en-US" b="1" dirty="0">
                <a:solidFill>
                  <a:srgbClr val="0033CC"/>
                </a:solidFill>
              </a:rPr>
              <a:t>Many nations have formed Blocs or </a:t>
            </a:r>
            <a:r>
              <a:rPr lang="en-US" b="1" u="sng" dirty="0">
                <a:solidFill>
                  <a:srgbClr val="0033CC"/>
                </a:solidFill>
              </a:rPr>
              <a:t>regional groups  </a:t>
            </a:r>
            <a:r>
              <a:rPr lang="en-US" b="1" dirty="0">
                <a:solidFill>
                  <a:srgbClr val="0033CC"/>
                </a:solidFill>
              </a:rPr>
              <a:t>to promote trade and meet common needs</a:t>
            </a:r>
          </a:p>
          <a:p>
            <a:pPr marL="571500" indent="-457200">
              <a:buAutoNum type="arabicPeriod"/>
            </a:pPr>
            <a:r>
              <a:rPr lang="en-US" b="1" u="sng" dirty="0">
                <a:solidFill>
                  <a:srgbClr val="7030A0"/>
                </a:solidFill>
              </a:rPr>
              <a:t>NAFTA:  North Atlantic Free Trade Association</a:t>
            </a:r>
            <a:r>
              <a:rPr lang="en-US" b="1" dirty="0">
                <a:solidFill>
                  <a:srgbClr val="7030A0"/>
                </a:solidFill>
              </a:rPr>
              <a:t>: Facilitates trade among US Canada and Mexico.</a:t>
            </a:r>
          </a:p>
          <a:p>
            <a:pPr marL="571500" indent="-457200">
              <a:buAutoNum type="arabicPeriod"/>
            </a:pPr>
            <a:r>
              <a:rPr lang="en-US" b="1" u="sng" dirty="0">
                <a:solidFill>
                  <a:srgbClr val="0070C0"/>
                </a:solidFill>
              </a:rPr>
              <a:t>APEC: Asia Pacific Economic Cooperation</a:t>
            </a:r>
            <a:r>
              <a:rPr lang="en-US" b="1" dirty="0">
                <a:solidFill>
                  <a:srgbClr val="0070C0"/>
                </a:solidFill>
              </a:rPr>
              <a:t>: Promotes trade along the Pacific rim</a:t>
            </a:r>
          </a:p>
          <a:p>
            <a:pPr marL="571500" indent="-457200">
              <a:buAutoNum type="arabicPeriod"/>
            </a:pPr>
            <a:r>
              <a:rPr lang="en-US" b="1" u="sng" dirty="0">
                <a:solidFill>
                  <a:srgbClr val="006600"/>
                </a:solidFill>
              </a:rPr>
              <a:t>European Union</a:t>
            </a:r>
            <a:r>
              <a:rPr lang="en-US" b="1" dirty="0">
                <a:solidFill>
                  <a:srgbClr val="006600"/>
                </a:solidFill>
              </a:rPr>
              <a:t>: a political and economic union of 28 member states that are located primarily in Europe. Trading partners generally do not go to war</a:t>
            </a:r>
          </a:p>
          <a:p>
            <a:pPr marL="571500" indent="-457200">
              <a:buAutoNum type="arabicPeriod"/>
            </a:pPr>
            <a:r>
              <a:rPr lang="en-US" b="1" u="sng" dirty="0">
                <a:solidFill>
                  <a:srgbClr val="000066"/>
                </a:solidFill>
              </a:rPr>
              <a:t>OPEC:  Organization of Petroleum Exporting Countries</a:t>
            </a:r>
            <a:r>
              <a:rPr lang="en-US" b="1" dirty="0">
                <a:solidFill>
                  <a:srgbClr val="000066"/>
                </a:solidFill>
              </a:rPr>
              <a:t>: Represents oil producing countries and regulates the production of oil to stabilize the market. (founded in Baghdad, Iraq, with the signing of an agreement in September 1960 by five countries namely  Iran, Iraq, Kuwait, Saudi Arabia and Venezuela. They were to become the Founder Members of the Organization. )</a:t>
            </a:r>
          </a:p>
        </p:txBody>
      </p:sp>
    </p:spTree>
    <p:extLst>
      <p:ext uri="{BB962C8B-B14F-4D97-AF65-F5344CB8AC3E}">
        <p14:creationId xmlns:p14="http://schemas.microsoft.com/office/powerpoint/2010/main" val="139287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0065-B6A4-4BD1-ACAE-C36DF3385C1B}"/>
              </a:ext>
            </a:extLst>
          </p:cNvPr>
          <p:cNvSpPr>
            <a:spLocks noGrp="1"/>
          </p:cNvSpPr>
          <p:nvPr>
            <p:ph type="title"/>
          </p:nvPr>
        </p:nvSpPr>
        <p:spPr>
          <a:xfrm>
            <a:off x="838200" y="100014"/>
            <a:ext cx="10515600" cy="914400"/>
          </a:xfrm>
        </p:spPr>
        <p:txBody>
          <a:bodyPr/>
          <a:lstStyle/>
          <a:p>
            <a:r>
              <a:rPr lang="en-US" dirty="0"/>
              <a:t>                       </a:t>
            </a:r>
            <a:r>
              <a:rPr lang="en-US" b="1" u="sng" dirty="0">
                <a:solidFill>
                  <a:srgbClr val="FF0066"/>
                </a:solidFill>
              </a:rPr>
              <a:t>The European Union</a:t>
            </a:r>
          </a:p>
        </p:txBody>
      </p:sp>
      <p:sp>
        <p:nvSpPr>
          <p:cNvPr id="3" name="Content Placeholder 2">
            <a:extLst>
              <a:ext uri="{FF2B5EF4-FFF2-40B4-BE49-F238E27FC236}">
                <a16:creationId xmlns:a16="http://schemas.microsoft.com/office/drawing/2014/main" id="{D9845CE3-44E9-4BDE-86A5-12C4CFC48786}"/>
              </a:ext>
            </a:extLst>
          </p:cNvPr>
          <p:cNvSpPr>
            <a:spLocks noGrp="1"/>
          </p:cNvSpPr>
          <p:nvPr>
            <p:ph sz="half" idx="1"/>
          </p:nvPr>
        </p:nvSpPr>
        <p:spPr>
          <a:xfrm>
            <a:off x="0" y="1014414"/>
            <a:ext cx="6565398" cy="5743571"/>
          </a:xfrm>
        </p:spPr>
        <p:txBody>
          <a:bodyPr>
            <a:normAutofit/>
          </a:bodyPr>
          <a:lstStyle/>
          <a:p>
            <a:r>
              <a:rPr lang="en-US" b="1" dirty="0">
                <a:solidFill>
                  <a:srgbClr val="002060"/>
                </a:solidFill>
              </a:rPr>
              <a:t>The European Union is a group of 28 countries that operates as a cohesive economic and political block. Nineteen of the countries use the euro as their official currency</a:t>
            </a:r>
          </a:p>
          <a:p>
            <a:r>
              <a:rPr lang="en-US" b="1" dirty="0">
                <a:solidFill>
                  <a:srgbClr val="002060"/>
                </a:solidFill>
              </a:rPr>
              <a:t>The fundamental purposes of the European Union are to promote greater social, political and economic harmony among the nations of Western Europe. The EU reasons that nations whose economies are interdependent are less likely to engage in conflict.</a:t>
            </a:r>
          </a:p>
        </p:txBody>
      </p:sp>
      <p:pic>
        <p:nvPicPr>
          <p:cNvPr id="6" name="Content Placeholder 5">
            <a:extLst>
              <a:ext uri="{FF2B5EF4-FFF2-40B4-BE49-F238E27FC236}">
                <a16:creationId xmlns:a16="http://schemas.microsoft.com/office/drawing/2014/main" id="{FB6390DF-E381-432F-A42C-3B6144FF0A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5398" y="1143000"/>
            <a:ext cx="5626601" cy="5614985"/>
          </a:xfrm>
        </p:spPr>
      </p:pic>
    </p:spTree>
    <p:extLst>
      <p:ext uri="{BB962C8B-B14F-4D97-AF65-F5344CB8AC3E}">
        <p14:creationId xmlns:p14="http://schemas.microsoft.com/office/powerpoint/2010/main" val="104968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914400"/>
          </a:xfrm>
        </p:spPr>
        <p:txBody>
          <a:bodyPr/>
          <a:lstStyle/>
          <a:p>
            <a:r>
              <a:rPr lang="en-US" sz="2800" b="1" u="sng" dirty="0">
                <a:solidFill>
                  <a:srgbClr val="C00000"/>
                </a:solidFill>
              </a:rPr>
              <a:t>Globalization: Social and Environmental Issues</a:t>
            </a:r>
          </a:p>
        </p:txBody>
      </p:sp>
      <p:sp>
        <p:nvSpPr>
          <p:cNvPr id="3" name="Content Placeholder 2"/>
          <p:cNvSpPr>
            <a:spLocks noGrp="1"/>
          </p:cNvSpPr>
          <p:nvPr>
            <p:ph sz="half" idx="1"/>
          </p:nvPr>
        </p:nvSpPr>
        <p:spPr>
          <a:xfrm>
            <a:off x="0" y="914400"/>
            <a:ext cx="6019800" cy="5943600"/>
          </a:xfrm>
        </p:spPr>
        <p:txBody>
          <a:bodyPr/>
          <a:lstStyle/>
          <a:p>
            <a:r>
              <a:rPr lang="en-US" b="1" u="sng" dirty="0">
                <a:solidFill>
                  <a:srgbClr val="006600"/>
                </a:solidFill>
              </a:rPr>
              <a:t>Social Problems</a:t>
            </a:r>
          </a:p>
          <a:p>
            <a:r>
              <a:rPr lang="en-US" dirty="0">
                <a:solidFill>
                  <a:srgbClr val="006600"/>
                </a:solidFill>
              </a:rPr>
              <a:t>1. Poverty</a:t>
            </a:r>
          </a:p>
          <a:p>
            <a:r>
              <a:rPr lang="en-US" dirty="0">
                <a:solidFill>
                  <a:srgbClr val="006600"/>
                </a:solidFill>
              </a:rPr>
              <a:t>2. Natural Disasters</a:t>
            </a:r>
          </a:p>
          <a:p>
            <a:r>
              <a:rPr lang="en-US" dirty="0">
                <a:solidFill>
                  <a:srgbClr val="006600"/>
                </a:solidFill>
              </a:rPr>
              <a:t>3. Disease</a:t>
            </a:r>
          </a:p>
          <a:p>
            <a:r>
              <a:rPr lang="en-US" dirty="0">
                <a:solidFill>
                  <a:srgbClr val="006600"/>
                </a:solidFill>
              </a:rPr>
              <a:t>4. Famine</a:t>
            </a:r>
          </a:p>
          <a:p>
            <a:pPr marL="0" indent="0">
              <a:buNone/>
            </a:pPr>
            <a:endParaRPr lang="en-US" dirty="0">
              <a:solidFill>
                <a:srgbClr val="006600"/>
              </a:solidFill>
            </a:endParaRPr>
          </a:p>
          <a:p>
            <a:r>
              <a:rPr lang="en-US" sz="1800" dirty="0">
                <a:solidFill>
                  <a:srgbClr val="006600"/>
                </a:solidFill>
              </a:rPr>
              <a:t>Crash Course Globalization I : </a:t>
            </a:r>
            <a:r>
              <a:rPr lang="en-US" sz="1400" dirty="0">
                <a:solidFill>
                  <a:srgbClr val="006600"/>
                </a:solidFill>
                <a:hlinkClick r:id="rId2"/>
              </a:rPr>
              <a:t>https://www.youtube.com/watch?v=5SnR-e0S6Ic&amp;list=PLBDA2E52FB1EF80C9&amp;index=41</a:t>
            </a:r>
            <a:endParaRPr lang="en-US" sz="1400" dirty="0">
              <a:solidFill>
                <a:srgbClr val="006600"/>
              </a:solidFill>
            </a:endParaRPr>
          </a:p>
          <a:p>
            <a:endParaRPr lang="en-US" sz="1400" dirty="0">
              <a:solidFill>
                <a:srgbClr val="006600"/>
              </a:solidFill>
            </a:endParaRPr>
          </a:p>
          <a:p>
            <a:r>
              <a:rPr lang="en-US" sz="1400" dirty="0">
                <a:solidFill>
                  <a:srgbClr val="006600"/>
                </a:solidFill>
              </a:rPr>
              <a:t>Crash Course IIhttps://www.youtube.com/watch?v=s_iwrt7D5OA&amp;index=42&amp;list=PLBDA2E52FB1EF80C9</a:t>
            </a:r>
          </a:p>
          <a:p>
            <a:endParaRPr lang="en-US" sz="1400" dirty="0">
              <a:solidFill>
                <a:srgbClr val="006600"/>
              </a:solidFill>
            </a:endParaRPr>
          </a:p>
          <a:p>
            <a:pPr marL="11430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3395" y="990600"/>
            <a:ext cx="5180055" cy="5722434"/>
          </a:xfrm>
        </p:spPr>
      </p:pic>
    </p:spTree>
    <p:extLst>
      <p:ext uri="{BB962C8B-B14F-4D97-AF65-F5344CB8AC3E}">
        <p14:creationId xmlns:p14="http://schemas.microsoft.com/office/powerpoint/2010/main" val="13604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90600"/>
          </a:xfrm>
        </p:spPr>
        <p:txBody>
          <a:bodyPr/>
          <a:lstStyle/>
          <a:p>
            <a:r>
              <a:rPr lang="en-US" sz="2400" b="1" u="sng" dirty="0">
                <a:solidFill>
                  <a:srgbClr val="006600"/>
                </a:solidFill>
              </a:rPr>
              <a:t>Negative effects of Globalization on the Environment</a:t>
            </a:r>
          </a:p>
        </p:txBody>
      </p:sp>
      <p:sp>
        <p:nvSpPr>
          <p:cNvPr id="3" name="Content Placeholder 2"/>
          <p:cNvSpPr>
            <a:spLocks noGrp="1"/>
          </p:cNvSpPr>
          <p:nvPr>
            <p:ph idx="1"/>
          </p:nvPr>
        </p:nvSpPr>
        <p:spPr>
          <a:xfrm>
            <a:off x="78059" y="1143000"/>
            <a:ext cx="12032165" cy="5715000"/>
          </a:xfrm>
        </p:spPr>
        <p:txBody>
          <a:bodyPr>
            <a:normAutofit/>
          </a:bodyPr>
          <a:lstStyle/>
          <a:p>
            <a:pPr marL="114300" indent="0">
              <a:buNone/>
            </a:pPr>
            <a:r>
              <a:rPr lang="en-US" dirty="0">
                <a:solidFill>
                  <a:srgbClr val="006600"/>
                </a:solidFill>
              </a:rPr>
              <a:t>1. Acid Rain</a:t>
            </a:r>
          </a:p>
          <a:p>
            <a:pPr marL="114300" indent="0">
              <a:buNone/>
            </a:pPr>
            <a:r>
              <a:rPr lang="en-US" dirty="0">
                <a:solidFill>
                  <a:srgbClr val="006600"/>
                </a:solidFill>
              </a:rPr>
              <a:t>2. Pollution </a:t>
            </a:r>
          </a:p>
          <a:p>
            <a:pPr marL="114300" indent="0">
              <a:buNone/>
            </a:pPr>
            <a:r>
              <a:rPr lang="en-US" dirty="0">
                <a:solidFill>
                  <a:srgbClr val="006600"/>
                </a:solidFill>
              </a:rPr>
              <a:t>3. Deforestation</a:t>
            </a:r>
          </a:p>
          <a:p>
            <a:pPr marL="114300" indent="0">
              <a:buNone/>
            </a:pPr>
            <a:r>
              <a:rPr lang="en-US" dirty="0">
                <a:solidFill>
                  <a:srgbClr val="006600"/>
                </a:solidFill>
              </a:rPr>
              <a:t>4. Erosion</a:t>
            </a:r>
          </a:p>
          <a:p>
            <a:pPr marL="114300" indent="0">
              <a:buNone/>
            </a:pPr>
            <a:r>
              <a:rPr lang="en-US" dirty="0">
                <a:solidFill>
                  <a:srgbClr val="006600"/>
                </a:solidFill>
              </a:rPr>
              <a:t>5. Global Warming</a:t>
            </a:r>
          </a:p>
          <a:p>
            <a:r>
              <a:rPr lang="en-US" b="1" u="sng" dirty="0"/>
              <a:t>The Kyoto Protocol</a:t>
            </a:r>
            <a:r>
              <a:rPr lang="en-US" u="sng" dirty="0">
                <a:solidFill>
                  <a:srgbClr val="006600"/>
                </a:solidFill>
              </a:rPr>
              <a:t>  </a:t>
            </a:r>
            <a:r>
              <a:rPr lang="en-US" dirty="0">
                <a:solidFill>
                  <a:srgbClr val="006600"/>
                </a:solidFill>
              </a:rPr>
              <a:t>International agreement with the goal of reducing the causes of </a:t>
            </a:r>
            <a:r>
              <a:rPr lang="en-US" b="1" u="sng" dirty="0">
                <a:solidFill>
                  <a:srgbClr val="006600"/>
                </a:solidFill>
              </a:rPr>
              <a:t>global warming </a:t>
            </a:r>
            <a:r>
              <a:rPr lang="en-US" dirty="0">
                <a:solidFill>
                  <a:srgbClr val="006600"/>
                </a:solidFill>
              </a:rPr>
              <a:t> and stabilizing greenhouse gas concentrations </a:t>
            </a:r>
          </a:p>
          <a:p>
            <a:r>
              <a:rPr lang="en-US" b="1" u="sng" dirty="0">
                <a:solidFill>
                  <a:srgbClr val="006600"/>
                </a:solidFill>
              </a:rPr>
              <a:t>Paris Climate Agreement</a:t>
            </a:r>
            <a:r>
              <a:rPr lang="en-US" dirty="0">
                <a:solidFill>
                  <a:srgbClr val="006600"/>
                </a:solidFill>
              </a:rPr>
              <a:t>: </a:t>
            </a:r>
            <a:r>
              <a:rPr lang="en-US" dirty="0"/>
              <a:t>On April 1</a:t>
            </a:r>
            <a:r>
              <a:rPr lang="en-US" baseline="30000" dirty="0"/>
              <a:t>st</a:t>
            </a:r>
            <a:r>
              <a:rPr lang="en-US" dirty="0"/>
              <a:t> 2016, the United States and China, which together represent almost 40% of global emissions, issued a joint statement confirming that both countries would sign the Paris Climate Agreement. 195 countries have signed this agreement, however, recently the United States has pulled out of this agreement</a:t>
            </a:r>
            <a:endParaRPr lang="en-US" b="1" dirty="0">
              <a:solidFill>
                <a:srgbClr val="006600"/>
              </a:solidFill>
            </a:endParaRPr>
          </a:p>
        </p:txBody>
      </p:sp>
    </p:spTree>
    <p:extLst>
      <p:ext uri="{BB962C8B-B14F-4D97-AF65-F5344CB8AC3E}">
        <p14:creationId xmlns:p14="http://schemas.microsoft.com/office/powerpoint/2010/main" val="49653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E981-857C-4D08-9B06-176ADE5AF0F2}"/>
              </a:ext>
            </a:extLst>
          </p:cNvPr>
          <p:cNvSpPr>
            <a:spLocks noGrp="1"/>
          </p:cNvSpPr>
          <p:nvPr>
            <p:ph type="title"/>
          </p:nvPr>
        </p:nvSpPr>
        <p:spPr>
          <a:xfrm>
            <a:off x="838200" y="1"/>
            <a:ext cx="10515600" cy="1071562"/>
          </a:xfrm>
        </p:spPr>
        <p:txBody>
          <a:bodyPr/>
          <a:lstStyle/>
          <a:p>
            <a:r>
              <a:rPr lang="en-US" dirty="0"/>
              <a:t>                  The Impact of Globalization</a:t>
            </a:r>
          </a:p>
        </p:txBody>
      </p:sp>
      <p:pic>
        <p:nvPicPr>
          <p:cNvPr id="5" name="Content Placeholder 4" descr="A close up of a logo&#10;&#10;Description automatically generated">
            <a:extLst>
              <a:ext uri="{FF2B5EF4-FFF2-40B4-BE49-F238E27FC236}">
                <a16:creationId xmlns:a16="http://schemas.microsoft.com/office/drawing/2014/main" id="{FE00D767-F754-4352-A9D2-5106CC849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 y="1071564"/>
            <a:ext cx="12020550" cy="5786436"/>
          </a:xfrm>
        </p:spPr>
      </p:pic>
    </p:spTree>
    <p:extLst>
      <p:ext uri="{BB962C8B-B14F-4D97-AF65-F5344CB8AC3E}">
        <p14:creationId xmlns:p14="http://schemas.microsoft.com/office/powerpoint/2010/main" val="138101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0890-44D7-4A63-9996-B270E47F697F}"/>
              </a:ext>
            </a:extLst>
          </p:cNvPr>
          <p:cNvSpPr>
            <a:spLocks noGrp="1"/>
          </p:cNvSpPr>
          <p:nvPr>
            <p:ph type="title"/>
          </p:nvPr>
        </p:nvSpPr>
        <p:spPr>
          <a:xfrm>
            <a:off x="838200" y="114302"/>
            <a:ext cx="10515600" cy="785812"/>
          </a:xfrm>
        </p:spPr>
        <p:txBody>
          <a:bodyPr/>
          <a:lstStyle/>
          <a:p>
            <a:r>
              <a:rPr lang="en-US" dirty="0"/>
              <a:t>                  </a:t>
            </a:r>
            <a:r>
              <a:rPr lang="en-US" b="1" u="sng" dirty="0">
                <a:solidFill>
                  <a:srgbClr val="0070C0"/>
                </a:solidFill>
              </a:rPr>
              <a:t>Pros and Cons of Globalization</a:t>
            </a:r>
          </a:p>
        </p:txBody>
      </p:sp>
      <p:pic>
        <p:nvPicPr>
          <p:cNvPr id="5" name="Content Placeholder 4" descr="A screenshot of a cell phone&#10;&#10;Description automatically generated">
            <a:extLst>
              <a:ext uri="{FF2B5EF4-FFF2-40B4-BE49-F238E27FC236}">
                <a16:creationId xmlns:a16="http://schemas.microsoft.com/office/drawing/2014/main" id="{358FD947-1C0C-4E10-9505-D4A5FFED2A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5813"/>
            <a:ext cx="11787187" cy="5957885"/>
          </a:xfrm>
        </p:spPr>
      </p:pic>
    </p:spTree>
    <p:extLst>
      <p:ext uri="{BB962C8B-B14F-4D97-AF65-F5344CB8AC3E}">
        <p14:creationId xmlns:p14="http://schemas.microsoft.com/office/powerpoint/2010/main" val="295964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914400"/>
          </a:xfrm>
        </p:spPr>
        <p:txBody>
          <a:bodyPr>
            <a:normAutofit/>
          </a:bodyPr>
          <a:lstStyle/>
          <a:p>
            <a:r>
              <a:rPr lang="en-US" sz="3200" b="1" u="sng" dirty="0">
                <a:solidFill>
                  <a:srgbClr val="006600"/>
                </a:solidFill>
              </a:rPr>
              <a:t>Globalization and Technology: The Space Race</a:t>
            </a:r>
          </a:p>
        </p:txBody>
      </p:sp>
      <p:sp>
        <p:nvSpPr>
          <p:cNvPr id="3" name="Content Placeholder 2"/>
          <p:cNvSpPr>
            <a:spLocks noGrp="1"/>
          </p:cNvSpPr>
          <p:nvPr>
            <p:ph sz="half" idx="1"/>
          </p:nvPr>
        </p:nvSpPr>
        <p:spPr>
          <a:xfrm>
            <a:off x="103031" y="1143000"/>
            <a:ext cx="6453886" cy="5715000"/>
          </a:xfrm>
        </p:spPr>
        <p:txBody>
          <a:bodyPr>
            <a:normAutofit/>
          </a:bodyPr>
          <a:lstStyle/>
          <a:p>
            <a:r>
              <a:rPr lang="en-US" b="1" dirty="0">
                <a:solidFill>
                  <a:srgbClr val="00B050"/>
                </a:solidFill>
              </a:rPr>
              <a:t>By the second half of the 20</a:t>
            </a:r>
            <a:r>
              <a:rPr lang="en-US" b="1" baseline="30000" dirty="0">
                <a:solidFill>
                  <a:srgbClr val="00B050"/>
                </a:solidFill>
              </a:rPr>
              <a:t>th</a:t>
            </a:r>
            <a:r>
              <a:rPr lang="en-US" b="1" dirty="0">
                <a:solidFill>
                  <a:srgbClr val="00B050"/>
                </a:solidFill>
              </a:rPr>
              <a:t> century there were few places on Earth that had not been explored, Space was seen as the “next frontier” </a:t>
            </a:r>
          </a:p>
          <a:p>
            <a:r>
              <a:rPr lang="en-US" b="1" dirty="0">
                <a:solidFill>
                  <a:srgbClr val="006600"/>
                </a:solidFill>
              </a:rPr>
              <a:t>1957 The USSR launched the 1</a:t>
            </a:r>
            <a:r>
              <a:rPr lang="en-US" b="1" baseline="30000" dirty="0">
                <a:solidFill>
                  <a:srgbClr val="006600"/>
                </a:solidFill>
              </a:rPr>
              <a:t>st</a:t>
            </a:r>
            <a:r>
              <a:rPr lang="en-US" b="1" dirty="0">
                <a:solidFill>
                  <a:srgbClr val="006600"/>
                </a:solidFill>
              </a:rPr>
              <a:t> satellite Sputnik and later the 1</a:t>
            </a:r>
            <a:r>
              <a:rPr lang="en-US" b="1" baseline="30000" dirty="0">
                <a:solidFill>
                  <a:srgbClr val="006600"/>
                </a:solidFill>
              </a:rPr>
              <a:t>st</a:t>
            </a:r>
            <a:r>
              <a:rPr lang="en-US" b="1" dirty="0">
                <a:solidFill>
                  <a:srgbClr val="006600"/>
                </a:solidFill>
              </a:rPr>
              <a:t> man in space</a:t>
            </a:r>
          </a:p>
          <a:p>
            <a:r>
              <a:rPr lang="en-US" b="1" dirty="0">
                <a:solidFill>
                  <a:srgbClr val="009900"/>
                </a:solidFill>
              </a:rPr>
              <a:t>1969 US NASA Program landed the 1</a:t>
            </a:r>
            <a:r>
              <a:rPr lang="en-US" b="1" baseline="30000" dirty="0">
                <a:solidFill>
                  <a:srgbClr val="009900"/>
                </a:solidFill>
              </a:rPr>
              <a:t>st</a:t>
            </a:r>
            <a:r>
              <a:rPr lang="en-US" b="1" dirty="0">
                <a:solidFill>
                  <a:srgbClr val="009900"/>
                </a:solidFill>
              </a:rPr>
              <a:t> man on the moon</a:t>
            </a:r>
          </a:p>
          <a:p>
            <a:r>
              <a:rPr lang="en-US" b="1" dirty="0">
                <a:solidFill>
                  <a:srgbClr val="006666"/>
                </a:solidFill>
              </a:rPr>
              <a:t>1998 Russia, US Canada, Japan, and many European countries worked on the International Space Station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34400" y="1295400"/>
            <a:ext cx="3657600" cy="5105400"/>
          </a:xfrm>
        </p:spPr>
      </p:pic>
    </p:spTree>
    <p:extLst>
      <p:ext uri="{BB962C8B-B14F-4D97-AF65-F5344CB8AC3E}">
        <p14:creationId xmlns:p14="http://schemas.microsoft.com/office/powerpoint/2010/main" val="123115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914400"/>
          </a:xfrm>
        </p:spPr>
        <p:txBody>
          <a:bodyPr/>
          <a:lstStyle/>
          <a:p>
            <a:r>
              <a:rPr lang="en-US" b="1" u="sng" dirty="0">
                <a:solidFill>
                  <a:srgbClr val="000066"/>
                </a:solidFill>
              </a:rPr>
              <a:t>Computers and the internet</a:t>
            </a:r>
          </a:p>
        </p:txBody>
      </p:sp>
      <p:sp>
        <p:nvSpPr>
          <p:cNvPr id="3" name="Content Placeholder 2"/>
          <p:cNvSpPr>
            <a:spLocks noGrp="1"/>
          </p:cNvSpPr>
          <p:nvPr>
            <p:ph sz="half" idx="1"/>
          </p:nvPr>
        </p:nvSpPr>
        <p:spPr>
          <a:xfrm>
            <a:off x="296213" y="1536192"/>
            <a:ext cx="5994265" cy="5016500"/>
          </a:xfrm>
        </p:spPr>
        <p:txBody>
          <a:bodyPr>
            <a:normAutofit fontScale="85000" lnSpcReduction="20000"/>
          </a:bodyPr>
          <a:lstStyle/>
          <a:p>
            <a:r>
              <a:rPr lang="en-US" b="1" dirty="0">
                <a:solidFill>
                  <a:srgbClr val="000066"/>
                </a:solidFill>
              </a:rPr>
              <a:t>1940’s First  computers were   huge and slow</a:t>
            </a:r>
          </a:p>
          <a:p>
            <a:r>
              <a:rPr lang="en-US" b="1" dirty="0">
                <a:solidFill>
                  <a:srgbClr val="000066"/>
                </a:solidFill>
              </a:rPr>
              <a:t>1970’s Personal Computers (PC’s) became widely available to the public. Due to the silicon ship the computer was reduced in size.</a:t>
            </a:r>
          </a:p>
          <a:p>
            <a:r>
              <a:rPr lang="en-US" b="1" dirty="0">
                <a:solidFill>
                  <a:srgbClr val="000066"/>
                </a:solidFill>
              </a:rPr>
              <a:t>1990’s The internet or World Wide Web (www) was established via cable and satellites </a:t>
            </a:r>
          </a:p>
          <a:p>
            <a:r>
              <a:rPr lang="en-US" b="1" u="sng" dirty="0">
                <a:solidFill>
                  <a:srgbClr val="006600"/>
                </a:solidFill>
              </a:rPr>
              <a:t>Examples of how various types media has been used to expose human rights violations across the globe</a:t>
            </a:r>
            <a:r>
              <a:rPr lang="en-US" b="1" dirty="0">
                <a:solidFill>
                  <a:srgbClr val="006600"/>
                </a:solidFill>
              </a:rPr>
              <a:t>.</a:t>
            </a:r>
            <a:r>
              <a:rPr lang="en-US" dirty="0">
                <a:solidFill>
                  <a:srgbClr val="006600"/>
                </a:solidFill>
              </a:rPr>
              <a:t> </a:t>
            </a:r>
            <a:r>
              <a:rPr lang="en-US" b="1" dirty="0">
                <a:solidFill>
                  <a:srgbClr val="006600"/>
                </a:solidFill>
              </a:rPr>
              <a:t>Apartheid, Abu Ghraib, My Lai, and Tiananmen Square, were all violations of human rights that were broadcast through print, visual or Internet media and resulted in significant domestic or global response.</a:t>
            </a:r>
          </a:p>
          <a:p>
            <a:endParaRPr lang="en-US" b="1" dirty="0">
              <a:solidFill>
                <a:srgbClr val="000066"/>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0479" y="1536192"/>
            <a:ext cx="5210355" cy="5016500"/>
          </a:xfrm>
        </p:spPr>
      </p:pic>
    </p:spTree>
    <p:extLst>
      <p:ext uri="{BB962C8B-B14F-4D97-AF65-F5344CB8AC3E}">
        <p14:creationId xmlns:p14="http://schemas.microsoft.com/office/powerpoint/2010/main" val="3416538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dirty="0"/>
              <a:t>                  </a:t>
            </a:r>
            <a:r>
              <a:rPr lang="en-US" b="1" u="sng" dirty="0">
                <a:solidFill>
                  <a:srgbClr val="C00000"/>
                </a:solidFill>
              </a:rPr>
              <a:t>Globalization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1"/>
            <a:ext cx="8229600" cy="5029199"/>
          </a:xfrm>
        </p:spPr>
      </p:pic>
    </p:spTree>
    <p:extLst>
      <p:ext uri="{BB962C8B-B14F-4D97-AF65-F5344CB8AC3E}">
        <p14:creationId xmlns:p14="http://schemas.microsoft.com/office/powerpoint/2010/main" val="324874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077200" cy="1066800"/>
          </a:xfrm>
        </p:spPr>
        <p:txBody>
          <a:bodyPr/>
          <a:lstStyle/>
          <a:p>
            <a:r>
              <a:rPr lang="en-US" sz="3600" b="1" i="1" u="sng" dirty="0">
                <a:solidFill>
                  <a:srgbClr val="C00000"/>
                </a:solidFill>
              </a:rPr>
              <a:t>The Use of Social Media in World Events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8153400" cy="4953000"/>
          </a:xfrm>
        </p:spPr>
      </p:pic>
    </p:spTree>
    <p:extLst>
      <p:ext uri="{BB962C8B-B14F-4D97-AF65-F5344CB8AC3E}">
        <p14:creationId xmlns:p14="http://schemas.microsoft.com/office/powerpoint/2010/main" val="32131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1D3D-1712-406F-A5FC-788853829844}"/>
              </a:ext>
            </a:extLst>
          </p:cNvPr>
          <p:cNvSpPr>
            <a:spLocks noGrp="1"/>
          </p:cNvSpPr>
          <p:nvPr>
            <p:ph type="title"/>
          </p:nvPr>
        </p:nvSpPr>
        <p:spPr>
          <a:xfrm>
            <a:off x="838200" y="1"/>
            <a:ext cx="10515600" cy="1171574"/>
          </a:xfrm>
        </p:spPr>
        <p:txBody>
          <a:bodyPr/>
          <a:lstStyle/>
          <a:p>
            <a:r>
              <a:rPr lang="en-US" dirty="0"/>
              <a:t>                                </a:t>
            </a:r>
            <a:r>
              <a:rPr lang="en-US" b="1" u="sng" dirty="0">
                <a:solidFill>
                  <a:srgbClr val="0070C0"/>
                </a:solidFill>
              </a:rPr>
              <a:t>Mao Zedong</a:t>
            </a:r>
          </a:p>
        </p:txBody>
      </p:sp>
      <p:sp>
        <p:nvSpPr>
          <p:cNvPr id="3" name="Content Placeholder 2">
            <a:extLst>
              <a:ext uri="{FF2B5EF4-FFF2-40B4-BE49-F238E27FC236}">
                <a16:creationId xmlns:a16="http://schemas.microsoft.com/office/drawing/2014/main" id="{8CE378B1-A17A-4D78-9769-C5B8E4997CBC}"/>
              </a:ext>
            </a:extLst>
          </p:cNvPr>
          <p:cNvSpPr>
            <a:spLocks noGrp="1"/>
          </p:cNvSpPr>
          <p:nvPr>
            <p:ph sz="half" idx="1"/>
          </p:nvPr>
        </p:nvSpPr>
        <p:spPr>
          <a:xfrm>
            <a:off x="100013" y="1825624"/>
            <a:ext cx="5919787" cy="5032373"/>
          </a:xfrm>
        </p:spPr>
        <p:txBody>
          <a:bodyPr/>
          <a:lstStyle/>
          <a:p>
            <a:r>
              <a:rPr lang="en-US" dirty="0"/>
              <a:t>Mao Zedong, also known as Chairman Mao, was a Chinese communist revolutionary who became the founding father of the People's Republic of China, which he ruled as the Chairman of the Communist Party of China from its establishment in 1949 until his death in 1976</a:t>
            </a:r>
          </a:p>
        </p:txBody>
      </p:sp>
      <p:pic>
        <p:nvPicPr>
          <p:cNvPr id="6" name="Content Placeholder 5" descr="A person smiling for the camera&#10;&#10;Description automatically generated">
            <a:extLst>
              <a:ext uri="{FF2B5EF4-FFF2-40B4-BE49-F238E27FC236}">
                <a16:creationId xmlns:a16="http://schemas.microsoft.com/office/drawing/2014/main" id="{D13130EC-DA39-4EEA-B259-33BC536A7D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6"/>
            <a:ext cx="6019800" cy="5032374"/>
          </a:xfrm>
        </p:spPr>
      </p:pic>
    </p:spTree>
    <p:extLst>
      <p:ext uri="{BB962C8B-B14F-4D97-AF65-F5344CB8AC3E}">
        <p14:creationId xmlns:p14="http://schemas.microsoft.com/office/powerpoint/2010/main" val="142214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90600"/>
          </a:xfrm>
        </p:spPr>
        <p:txBody>
          <a:bodyPr>
            <a:normAutofit fontScale="90000"/>
          </a:bodyPr>
          <a:lstStyle/>
          <a:p>
            <a:r>
              <a:rPr lang="en-US" sz="4000" b="1" u="sng" dirty="0">
                <a:solidFill>
                  <a:schemeClr val="accent5">
                    <a:lumMod val="75000"/>
                  </a:schemeClr>
                </a:solidFill>
              </a:rPr>
              <a:t>Nuclear Weapons World Wide history of nuclear bombs: </a:t>
            </a:r>
            <a:r>
              <a:rPr lang="en-US" sz="1300" b="1" u="sng" dirty="0">
                <a:solidFill>
                  <a:schemeClr val="accent5">
                    <a:lumMod val="75000"/>
                  </a:schemeClr>
                </a:solidFill>
                <a:hlinkClick r:id="rId2"/>
              </a:rPr>
              <a:t>https://www.youtube.com/watch?v=xLRSmzGRLUk</a:t>
            </a:r>
            <a:br>
              <a:rPr lang="en-US" sz="1300" b="1" u="sng" dirty="0">
                <a:solidFill>
                  <a:schemeClr val="accent5">
                    <a:lumMod val="75000"/>
                  </a:schemeClr>
                </a:solidFill>
              </a:rPr>
            </a:br>
            <a:endParaRPr lang="en-US" sz="1300" b="1" u="sng" dirty="0">
              <a:solidFill>
                <a:schemeClr val="accent5">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295400"/>
            <a:ext cx="8077200" cy="5334000"/>
          </a:xfrm>
        </p:spPr>
      </p:pic>
    </p:spTree>
    <p:extLst>
      <p:ext uri="{BB962C8B-B14F-4D97-AF65-F5344CB8AC3E}">
        <p14:creationId xmlns:p14="http://schemas.microsoft.com/office/powerpoint/2010/main" val="249678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143000"/>
          </a:xfrm>
        </p:spPr>
        <p:txBody>
          <a:bodyPr/>
          <a:lstStyle/>
          <a:p>
            <a:r>
              <a:rPr lang="en-US" b="1" u="sng" dirty="0">
                <a:solidFill>
                  <a:srgbClr val="000066"/>
                </a:solidFill>
              </a:rPr>
              <a:t>Globalization and Security</a:t>
            </a:r>
          </a:p>
        </p:txBody>
      </p:sp>
      <p:sp>
        <p:nvSpPr>
          <p:cNvPr id="3" name="Content Placeholder 2"/>
          <p:cNvSpPr>
            <a:spLocks noGrp="1"/>
          </p:cNvSpPr>
          <p:nvPr>
            <p:ph idx="1"/>
          </p:nvPr>
        </p:nvSpPr>
        <p:spPr>
          <a:xfrm>
            <a:off x="296213" y="1295400"/>
            <a:ext cx="11462197" cy="5638800"/>
          </a:xfrm>
        </p:spPr>
        <p:txBody>
          <a:bodyPr>
            <a:normAutofit/>
          </a:bodyPr>
          <a:lstStyle/>
          <a:p>
            <a:r>
              <a:rPr lang="en-US" sz="2400" dirty="0">
                <a:solidFill>
                  <a:srgbClr val="000066"/>
                </a:solidFill>
              </a:rPr>
              <a:t>Security in a dangerous world</a:t>
            </a:r>
          </a:p>
          <a:p>
            <a:r>
              <a:rPr lang="en-US" sz="2400" dirty="0">
                <a:solidFill>
                  <a:srgbClr val="000066"/>
                </a:solidFill>
              </a:rPr>
              <a:t>In 1968, the </a:t>
            </a:r>
            <a:r>
              <a:rPr lang="en-US" sz="2400" b="1" u="sng" dirty="0">
                <a:solidFill>
                  <a:srgbClr val="FF0000"/>
                </a:solidFill>
              </a:rPr>
              <a:t>Nuclear </a:t>
            </a:r>
            <a:r>
              <a:rPr lang="en-US" sz="2400" b="1" i="1" u="sng" dirty="0">
                <a:solidFill>
                  <a:srgbClr val="FF0000"/>
                </a:solidFill>
              </a:rPr>
              <a:t>Non-Proliferation Treaty</a:t>
            </a:r>
            <a:r>
              <a:rPr lang="en-US" sz="2400" b="1" u="sng" dirty="0">
                <a:solidFill>
                  <a:srgbClr val="FF0000"/>
                </a:solidFill>
              </a:rPr>
              <a:t>  </a:t>
            </a:r>
            <a:r>
              <a:rPr lang="en-US" sz="2400" b="1" dirty="0">
                <a:solidFill>
                  <a:srgbClr val="000066"/>
                </a:solidFill>
              </a:rPr>
              <a:t>(NPT) </a:t>
            </a:r>
            <a:r>
              <a:rPr lang="en-US" sz="2400" dirty="0">
                <a:solidFill>
                  <a:srgbClr val="000066"/>
                </a:solidFill>
              </a:rPr>
              <a:t>was signed by Russia, the United States, and 60 other countries. By 2000, 187 nations had signed the treaty.</a:t>
            </a:r>
          </a:p>
          <a:p>
            <a:r>
              <a:rPr lang="en-US" sz="2400" dirty="0">
                <a:solidFill>
                  <a:srgbClr val="000066"/>
                </a:solidFill>
              </a:rPr>
              <a:t>The purpose of this treaty was to ensure that nuclear weapons did not proliferate or  spread to nations that had no nuclear weapons</a:t>
            </a:r>
          </a:p>
          <a:p>
            <a:r>
              <a:rPr lang="en-US" sz="2400" dirty="0">
                <a:solidFill>
                  <a:srgbClr val="000066"/>
                </a:solidFill>
              </a:rPr>
              <a:t>Today, the NPT is the most globally accepted arms control agreement, India, Pakistan, Israel, and Cuba have not signed</a:t>
            </a:r>
          </a:p>
          <a:p>
            <a:r>
              <a:rPr lang="en-US" sz="2400" dirty="0">
                <a:solidFill>
                  <a:srgbClr val="000066"/>
                </a:solidFill>
              </a:rPr>
              <a:t>The </a:t>
            </a:r>
            <a:r>
              <a:rPr lang="en-US" sz="2400" b="1" u="sng" dirty="0">
                <a:solidFill>
                  <a:srgbClr val="FF0000"/>
                </a:solidFill>
              </a:rPr>
              <a:t>(IAEA)  </a:t>
            </a:r>
            <a:r>
              <a:rPr lang="en-US" sz="2400" b="1" i="1" u="sng" dirty="0">
                <a:solidFill>
                  <a:srgbClr val="FF0000"/>
                </a:solidFill>
              </a:rPr>
              <a:t>International Atomic Energy Agency</a:t>
            </a:r>
            <a:r>
              <a:rPr lang="en-US" sz="2400" b="1" u="sng" dirty="0">
                <a:solidFill>
                  <a:srgbClr val="FF0000"/>
                </a:solidFill>
              </a:rPr>
              <a:t>  </a:t>
            </a:r>
            <a:r>
              <a:rPr lang="en-US" sz="2400" dirty="0">
                <a:solidFill>
                  <a:srgbClr val="000066"/>
                </a:solidFill>
              </a:rPr>
              <a:t>monitors nations regularly to check that they comply with the treaty</a:t>
            </a:r>
          </a:p>
          <a:p>
            <a:endParaRPr lang="en-US" sz="2400" dirty="0">
              <a:solidFill>
                <a:srgbClr val="000066"/>
              </a:solidFill>
            </a:endParaRPr>
          </a:p>
          <a:p>
            <a:pPr marL="0" indent="0">
              <a:buNone/>
            </a:pPr>
            <a:r>
              <a:rPr lang="en-US" sz="1400" dirty="0">
                <a:solidFill>
                  <a:srgbClr val="C00000"/>
                </a:solidFill>
              </a:rPr>
              <a:t>Comparing bombs: </a:t>
            </a:r>
            <a:r>
              <a:rPr lang="en-US" sz="1400" dirty="0">
                <a:solidFill>
                  <a:srgbClr val="C00000"/>
                </a:solidFill>
                <a:hlinkClick r:id="rId2"/>
              </a:rPr>
              <a:t>https://www.youtube.com/watch?v=xLRSmzGRLUk</a:t>
            </a:r>
            <a:endParaRPr lang="en-US" sz="1400" dirty="0">
              <a:solidFill>
                <a:srgbClr val="C00000"/>
              </a:solidFill>
            </a:endParaRPr>
          </a:p>
          <a:p>
            <a:pPr marL="0" indent="0">
              <a:buNone/>
            </a:pPr>
            <a:r>
              <a:rPr lang="en-US" sz="1400" dirty="0">
                <a:solidFill>
                  <a:srgbClr val="C00000"/>
                </a:solidFill>
              </a:rPr>
              <a:t>What happens when a nuclear bomb is detonated: </a:t>
            </a:r>
            <a:r>
              <a:rPr lang="en-US" sz="1400" dirty="0">
                <a:solidFill>
                  <a:srgbClr val="C00000"/>
                </a:solidFill>
                <a:hlinkClick r:id="rId3"/>
              </a:rPr>
              <a:t>https://www.youtube.com/watch?v=JL4Kqfxg2KU</a:t>
            </a:r>
            <a:endParaRPr lang="en-US" sz="1400" dirty="0">
              <a:solidFill>
                <a:srgbClr val="C00000"/>
              </a:solidFill>
            </a:endParaRPr>
          </a:p>
          <a:p>
            <a:endParaRPr lang="en-US" sz="2400" dirty="0">
              <a:solidFill>
                <a:srgbClr val="000066"/>
              </a:solidFill>
            </a:endParaRPr>
          </a:p>
          <a:p>
            <a:endParaRPr lang="en-US" sz="2400" dirty="0">
              <a:solidFill>
                <a:srgbClr val="000066"/>
              </a:solidFill>
            </a:endParaRPr>
          </a:p>
        </p:txBody>
      </p:sp>
    </p:spTree>
    <p:extLst>
      <p:ext uri="{BB962C8B-B14F-4D97-AF65-F5344CB8AC3E}">
        <p14:creationId xmlns:p14="http://schemas.microsoft.com/office/powerpoint/2010/main" val="255756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2054625" cy="838200"/>
          </a:xfrm>
        </p:spPr>
        <p:txBody>
          <a:bodyPr/>
          <a:lstStyle/>
          <a:p>
            <a:r>
              <a:rPr lang="en-US" b="1" dirty="0">
                <a:solidFill>
                  <a:srgbClr val="0033CC"/>
                </a:solidFill>
              </a:rPr>
              <a:t>                                     </a:t>
            </a:r>
            <a:r>
              <a:rPr lang="en-US" b="1" u="sng" dirty="0">
                <a:solidFill>
                  <a:srgbClr val="0033CC"/>
                </a:solidFill>
              </a:rPr>
              <a:t>Human Rights</a:t>
            </a:r>
          </a:p>
        </p:txBody>
      </p:sp>
      <p:sp>
        <p:nvSpPr>
          <p:cNvPr id="3" name="Content Placeholder 2"/>
          <p:cNvSpPr>
            <a:spLocks noGrp="1"/>
          </p:cNvSpPr>
          <p:nvPr>
            <p:ph idx="1"/>
          </p:nvPr>
        </p:nvSpPr>
        <p:spPr>
          <a:xfrm>
            <a:off x="0" y="1194516"/>
            <a:ext cx="11771290" cy="5410200"/>
          </a:xfrm>
        </p:spPr>
        <p:txBody>
          <a:bodyPr>
            <a:normAutofit/>
          </a:bodyPr>
          <a:lstStyle/>
          <a:p>
            <a:r>
              <a:rPr lang="en-US" b="1" dirty="0">
                <a:solidFill>
                  <a:srgbClr val="0033CC"/>
                </a:solidFill>
              </a:rPr>
              <a:t>In 1948 the UN approved the declaration of Human Rights. It stated that all people are entitled to basic human rights “without distinction of any kind such as race, color, sec, language, religion, political or other opinion, national or social origin, property, birth or other status”</a:t>
            </a:r>
          </a:p>
          <a:p>
            <a:r>
              <a:rPr lang="en-US" b="1" dirty="0">
                <a:solidFill>
                  <a:srgbClr val="0033CC"/>
                </a:solidFill>
              </a:rPr>
              <a:t>However, human rights </a:t>
            </a:r>
            <a:r>
              <a:rPr lang="en-US" b="1" u="sng" dirty="0">
                <a:solidFill>
                  <a:srgbClr val="0033CC"/>
                </a:solidFill>
              </a:rPr>
              <a:t>abuses</a:t>
            </a:r>
            <a:r>
              <a:rPr lang="en-US" b="1" dirty="0">
                <a:solidFill>
                  <a:srgbClr val="0033CC"/>
                </a:solidFill>
              </a:rPr>
              <a:t> ranging  from arbitrary arrest to torture and slavery occur daily around the world. The UN and human rights groups monitor and report human eights violations from Afghanistan to Bosnia to Congo.</a:t>
            </a:r>
          </a:p>
        </p:txBody>
      </p:sp>
    </p:spTree>
    <p:extLst>
      <p:ext uri="{BB962C8B-B14F-4D97-AF65-F5344CB8AC3E}">
        <p14:creationId xmlns:p14="http://schemas.microsoft.com/office/powerpoint/2010/main" val="4121398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Terrorism</a:t>
            </a:r>
          </a:p>
        </p:txBody>
      </p:sp>
      <p:sp>
        <p:nvSpPr>
          <p:cNvPr id="3" name="Content Placeholder 2"/>
          <p:cNvSpPr>
            <a:spLocks noGrp="1"/>
          </p:cNvSpPr>
          <p:nvPr>
            <p:ph idx="1"/>
          </p:nvPr>
        </p:nvSpPr>
        <p:spPr>
          <a:xfrm>
            <a:off x="167425" y="1825624"/>
            <a:ext cx="11668260" cy="5032375"/>
          </a:xfrm>
        </p:spPr>
        <p:txBody>
          <a:bodyPr>
            <a:normAutofit/>
          </a:bodyPr>
          <a:lstStyle/>
          <a:p>
            <a:r>
              <a:rPr lang="en-US" b="1" dirty="0"/>
              <a:t>Terrorism is the use of violence, especially against civilizations, by groups of extremists to achieve political goals. Sometimes terrorists are funded and protected by governments.</a:t>
            </a:r>
          </a:p>
          <a:p>
            <a:r>
              <a:rPr lang="en-US" b="1" dirty="0"/>
              <a:t>In the last two centuries terrorist have:</a:t>
            </a:r>
          </a:p>
          <a:p>
            <a:r>
              <a:rPr lang="en-US" b="1" dirty="0"/>
              <a:t>Bombed buildings</a:t>
            </a:r>
          </a:p>
          <a:p>
            <a:r>
              <a:rPr lang="en-US" b="1" dirty="0"/>
              <a:t>Slaughtered civilians, police, soldiers</a:t>
            </a:r>
          </a:p>
          <a:p>
            <a:r>
              <a:rPr lang="en-US" b="1" dirty="0"/>
              <a:t>Assassinated political leaders </a:t>
            </a:r>
          </a:p>
        </p:txBody>
      </p:sp>
    </p:spTree>
    <p:extLst>
      <p:ext uri="{BB962C8B-B14F-4D97-AF65-F5344CB8AC3E}">
        <p14:creationId xmlns:p14="http://schemas.microsoft.com/office/powerpoint/2010/main" val="2399471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b="1" u="sng" dirty="0">
                <a:solidFill>
                  <a:srgbClr val="006666"/>
                </a:solidFill>
              </a:rPr>
              <a:t>Regional Terrorist Groups</a:t>
            </a:r>
          </a:p>
        </p:txBody>
      </p:sp>
      <p:sp>
        <p:nvSpPr>
          <p:cNvPr id="3" name="Content Placeholder 2"/>
          <p:cNvSpPr>
            <a:spLocks noGrp="1"/>
          </p:cNvSpPr>
          <p:nvPr>
            <p:ph idx="1"/>
          </p:nvPr>
        </p:nvSpPr>
        <p:spPr>
          <a:xfrm>
            <a:off x="360608" y="1219200"/>
            <a:ext cx="10470524" cy="5334000"/>
          </a:xfrm>
        </p:spPr>
        <p:txBody>
          <a:bodyPr>
            <a:normAutofit/>
          </a:bodyPr>
          <a:lstStyle/>
          <a:p>
            <a:r>
              <a:rPr lang="en-US" dirty="0">
                <a:solidFill>
                  <a:srgbClr val="006666"/>
                </a:solidFill>
              </a:rPr>
              <a:t>Particular regional terrorist groups have operated for decades:</a:t>
            </a:r>
          </a:p>
          <a:p>
            <a:r>
              <a:rPr lang="en-US" dirty="0">
                <a:solidFill>
                  <a:srgbClr val="006666"/>
                </a:solidFill>
              </a:rPr>
              <a:t>1. </a:t>
            </a:r>
            <a:r>
              <a:rPr lang="en-US" b="1" u="sng" dirty="0">
                <a:solidFill>
                  <a:srgbClr val="006666"/>
                </a:solidFill>
              </a:rPr>
              <a:t>Irish Republican Army </a:t>
            </a:r>
            <a:r>
              <a:rPr lang="en-US" dirty="0">
                <a:solidFill>
                  <a:srgbClr val="006666"/>
                </a:solidFill>
              </a:rPr>
              <a:t>(IRA) forced British to give up northern Ireland</a:t>
            </a:r>
          </a:p>
          <a:p>
            <a:r>
              <a:rPr lang="en-US" dirty="0">
                <a:solidFill>
                  <a:srgbClr val="006666"/>
                </a:solidFill>
              </a:rPr>
              <a:t>2. The </a:t>
            </a:r>
            <a:r>
              <a:rPr lang="en-US" b="1" u="sng" dirty="0">
                <a:solidFill>
                  <a:srgbClr val="006666"/>
                </a:solidFill>
              </a:rPr>
              <a:t>ETA</a:t>
            </a:r>
            <a:r>
              <a:rPr lang="en-US" dirty="0">
                <a:solidFill>
                  <a:srgbClr val="006666"/>
                </a:solidFill>
              </a:rPr>
              <a:t> a Basque terrorist group seeks to compel the Spanish government to seceded part of their territory</a:t>
            </a:r>
          </a:p>
          <a:p>
            <a:r>
              <a:rPr lang="en-US" dirty="0">
                <a:solidFill>
                  <a:srgbClr val="006666"/>
                </a:solidFill>
              </a:rPr>
              <a:t>3. </a:t>
            </a:r>
            <a:r>
              <a:rPr lang="en-US" b="1" u="sng" dirty="0">
                <a:solidFill>
                  <a:srgbClr val="006666"/>
                </a:solidFill>
              </a:rPr>
              <a:t>Tamil Tigers </a:t>
            </a:r>
            <a:r>
              <a:rPr lang="en-US" dirty="0">
                <a:solidFill>
                  <a:srgbClr val="006666"/>
                </a:solidFill>
              </a:rPr>
              <a:t>in Sri Lanka uses guerrilla warfare to gain territory</a:t>
            </a:r>
          </a:p>
          <a:p>
            <a:r>
              <a:rPr lang="en-US" dirty="0">
                <a:solidFill>
                  <a:srgbClr val="006666"/>
                </a:solidFill>
              </a:rPr>
              <a:t>4. The </a:t>
            </a:r>
            <a:r>
              <a:rPr lang="en-US" b="1" u="sng" dirty="0">
                <a:solidFill>
                  <a:srgbClr val="006666"/>
                </a:solidFill>
              </a:rPr>
              <a:t>Shining Path </a:t>
            </a:r>
            <a:r>
              <a:rPr lang="en-US" dirty="0">
                <a:solidFill>
                  <a:srgbClr val="006666"/>
                </a:solidFill>
              </a:rPr>
              <a:t>in </a:t>
            </a:r>
            <a:r>
              <a:rPr lang="en-US" b="1" dirty="0">
                <a:solidFill>
                  <a:srgbClr val="006666"/>
                </a:solidFill>
              </a:rPr>
              <a:t>Peru</a:t>
            </a:r>
            <a:r>
              <a:rPr lang="en-US" dirty="0">
                <a:solidFill>
                  <a:srgbClr val="006666"/>
                </a:solidFill>
              </a:rPr>
              <a:t> uses violence to attempt to overthrow the government</a:t>
            </a:r>
          </a:p>
        </p:txBody>
      </p:sp>
    </p:spTree>
    <p:extLst>
      <p:ext uri="{BB962C8B-B14F-4D97-AF65-F5344CB8AC3E}">
        <p14:creationId xmlns:p14="http://schemas.microsoft.com/office/powerpoint/2010/main" val="824017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708338"/>
          </a:xfrm>
        </p:spPr>
        <p:txBody>
          <a:bodyPr>
            <a:normAutofit/>
          </a:bodyPr>
          <a:lstStyle/>
          <a:p>
            <a:r>
              <a:rPr lang="en-US" sz="4000" b="1" u="sng" dirty="0">
                <a:solidFill>
                  <a:srgbClr val="7030A0"/>
                </a:solidFill>
              </a:rPr>
              <a:t>North Africa and the Middle East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62885"/>
            <a:ext cx="12067504" cy="5994125"/>
          </a:xfrm>
        </p:spPr>
      </p:pic>
    </p:spTree>
    <p:extLst>
      <p:ext uri="{BB962C8B-B14F-4D97-AF65-F5344CB8AC3E}">
        <p14:creationId xmlns:p14="http://schemas.microsoft.com/office/powerpoint/2010/main" val="57533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762000"/>
          </a:xfrm>
        </p:spPr>
        <p:txBody>
          <a:bodyPr/>
          <a:lstStyle/>
          <a:p>
            <a:r>
              <a:rPr lang="en-US" b="1" dirty="0"/>
              <a:t>                          </a:t>
            </a:r>
            <a:r>
              <a:rPr lang="en-US" b="1" u="sng" dirty="0"/>
              <a:t> Israel</a:t>
            </a:r>
          </a:p>
        </p:txBody>
      </p:sp>
      <p:sp>
        <p:nvSpPr>
          <p:cNvPr id="3" name="Content Placeholder 2"/>
          <p:cNvSpPr>
            <a:spLocks noGrp="1"/>
          </p:cNvSpPr>
          <p:nvPr>
            <p:ph idx="1"/>
          </p:nvPr>
        </p:nvSpPr>
        <p:spPr>
          <a:xfrm>
            <a:off x="0" y="838200"/>
            <a:ext cx="12192000" cy="6019800"/>
          </a:xfrm>
        </p:spPr>
        <p:txBody>
          <a:bodyPr>
            <a:normAutofit fontScale="70000" lnSpcReduction="20000"/>
          </a:bodyPr>
          <a:lstStyle/>
          <a:p>
            <a:r>
              <a:rPr lang="en-US" b="1" dirty="0">
                <a:solidFill>
                  <a:srgbClr val="002060"/>
                </a:solidFill>
              </a:rPr>
              <a:t>Going back to 1850's Jews had already started moving into the Israeli area, buying up arid land &amp; developing it, and joining the Jewish communities that were already there due to anti Semitism throughout the world. That was the start of the creation of Israel. It kept going from there. There was more land buying, more people moving there</a:t>
            </a:r>
          </a:p>
          <a:p>
            <a:r>
              <a:rPr lang="en-US" b="1" u="sng" dirty="0">
                <a:solidFill>
                  <a:srgbClr val="FF3300"/>
                </a:solidFill>
              </a:rPr>
              <a:t>Balfour Declaration</a:t>
            </a:r>
            <a:r>
              <a:rPr lang="en-US" b="1" dirty="0">
                <a:solidFill>
                  <a:srgbClr val="FF3300"/>
                </a:solidFill>
              </a:rPr>
              <a:t>: </a:t>
            </a:r>
            <a:r>
              <a:rPr lang="en-US" dirty="0">
                <a:solidFill>
                  <a:srgbClr val="FF3300"/>
                </a:solidFill>
              </a:rPr>
              <a:t>the statement made by Arthur Balfour in 1917 of British support for the setting up of a national home for the Jews in Palestine, provided that the rights of "existing non-Jewish communities" in Palestine could be safeguarded</a:t>
            </a:r>
            <a:endParaRPr lang="en-US" b="1" dirty="0">
              <a:solidFill>
                <a:srgbClr val="FF3300"/>
              </a:solidFill>
            </a:endParaRPr>
          </a:p>
          <a:p>
            <a:r>
              <a:rPr lang="en-US" b="1" dirty="0">
                <a:solidFill>
                  <a:srgbClr val="003300"/>
                </a:solidFill>
              </a:rPr>
              <a:t>After World War I, Palestine was administered by the United Kingdom under a Mandate received in 1922 from the League of Nations </a:t>
            </a:r>
          </a:p>
          <a:p>
            <a:r>
              <a:rPr lang="en-US" b="1" dirty="0">
                <a:solidFill>
                  <a:srgbClr val="7030A0"/>
                </a:solidFill>
              </a:rPr>
              <a:t>So when the opportunity arose as the Ottoman empire disassembled, the Jewish community petition the international and current owners, the Brits, for a country for themselves and to no longer be 2nd class minority to everyone else and a state was declared.</a:t>
            </a:r>
          </a:p>
          <a:p>
            <a:r>
              <a:rPr lang="en-US" b="1" dirty="0">
                <a:solidFill>
                  <a:srgbClr val="0033CC"/>
                </a:solidFill>
              </a:rPr>
              <a:t>In 1948, under the UN, the modern history of Palestine begins with the termination of the British Mandate , the Partition of Palestine and the creation of Israel, and the ensuing Israeli-Palestinian conflict</a:t>
            </a:r>
          </a:p>
          <a:p>
            <a:r>
              <a:rPr lang="en-US" b="1" dirty="0">
                <a:solidFill>
                  <a:srgbClr val="FF0066"/>
                </a:solidFill>
              </a:rPr>
              <a:t>Jewish leadership accepted the Partition Plan, but Arab leaders rejected it. The Arab League threatened to take military measures to prevent the partition of Palestine and to ensure the national rights of the Palestinian Arab population</a:t>
            </a:r>
          </a:p>
          <a:p>
            <a:r>
              <a:rPr lang="en-US" b="1" dirty="0">
                <a:solidFill>
                  <a:srgbClr val="006666"/>
                </a:solidFill>
              </a:rPr>
              <a:t>Numerous wars have been waged on Israel from  neighboring Arab countries throughout its history.</a:t>
            </a:r>
          </a:p>
          <a:p>
            <a:r>
              <a:rPr lang="en-US" b="1" dirty="0">
                <a:solidFill>
                  <a:srgbClr val="FF0000"/>
                </a:solidFill>
              </a:rPr>
              <a:t>Best Solution? </a:t>
            </a:r>
            <a:r>
              <a:rPr lang="en-US" b="1" dirty="0">
                <a:solidFill>
                  <a:srgbClr val="006666"/>
                </a:solidFill>
              </a:rPr>
              <a:t>One or Two State Solution. One country of Israel or an Israel and Palestine State</a:t>
            </a:r>
          </a:p>
          <a:p>
            <a:r>
              <a:rPr lang="en-US" sz="1900" b="1" dirty="0">
                <a:solidFill>
                  <a:srgbClr val="006666"/>
                </a:solidFill>
              </a:rPr>
              <a:t>10 min summary: </a:t>
            </a:r>
            <a:r>
              <a:rPr lang="en-US" sz="1900" b="1" dirty="0">
                <a:solidFill>
                  <a:srgbClr val="006666"/>
                </a:solidFill>
                <a:hlinkClick r:id="rId2"/>
              </a:rPr>
              <a:t>https://www.youtube.com/watch?v=4r1EmEni2Rw</a:t>
            </a:r>
            <a:endParaRPr lang="en-US" sz="1900" b="1" dirty="0">
              <a:solidFill>
                <a:srgbClr val="006666"/>
              </a:solidFill>
            </a:endParaRPr>
          </a:p>
          <a:p>
            <a:r>
              <a:rPr lang="en-US" sz="1900" b="1" dirty="0">
                <a:solidFill>
                  <a:srgbClr val="006666"/>
                </a:solidFill>
              </a:rPr>
              <a:t>Why no Palestinian state 5 min   </a:t>
            </a:r>
            <a:r>
              <a:rPr lang="en-US" sz="1900" b="1" dirty="0">
                <a:solidFill>
                  <a:srgbClr val="006666"/>
                </a:solidFill>
                <a:hlinkClick r:id="rId3"/>
              </a:rPr>
              <a:t>https://www.youtube.com/watch?v=Dyqx7CDGrTA</a:t>
            </a:r>
            <a:endParaRPr lang="en-US" sz="1900" b="1" dirty="0">
              <a:solidFill>
                <a:srgbClr val="006666"/>
              </a:solidFill>
            </a:endParaRPr>
          </a:p>
          <a:p>
            <a:r>
              <a:rPr lang="en-US" sz="1900" b="1" dirty="0">
                <a:solidFill>
                  <a:srgbClr val="006666"/>
                </a:solidFill>
              </a:rPr>
              <a:t>History of Israel Palestine war 10 min: </a:t>
            </a:r>
            <a:r>
              <a:rPr lang="en-US" sz="1900" b="1" dirty="0">
                <a:solidFill>
                  <a:srgbClr val="006666"/>
                </a:solidFill>
                <a:hlinkClick r:id="rId4"/>
              </a:rPr>
              <a:t>https://www.youtube.com/watch?v=iRYZjOuUnlU</a:t>
            </a:r>
            <a:endParaRPr lang="en-US" sz="1900" b="1" dirty="0">
              <a:solidFill>
                <a:srgbClr val="006666"/>
              </a:solidFill>
            </a:endParaRPr>
          </a:p>
        </p:txBody>
      </p:sp>
    </p:spTree>
    <p:extLst>
      <p:ext uri="{BB962C8B-B14F-4D97-AF65-F5344CB8AC3E}">
        <p14:creationId xmlns:p14="http://schemas.microsoft.com/office/powerpoint/2010/main" val="3820962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2F12-048E-419A-A26B-F0EECCEC3D4F}"/>
              </a:ext>
            </a:extLst>
          </p:cNvPr>
          <p:cNvSpPr>
            <a:spLocks noGrp="1"/>
          </p:cNvSpPr>
          <p:nvPr>
            <p:ph type="title"/>
          </p:nvPr>
        </p:nvSpPr>
        <p:spPr>
          <a:xfrm>
            <a:off x="838200" y="1"/>
            <a:ext cx="10515600" cy="985837"/>
          </a:xfrm>
        </p:spPr>
        <p:txBody>
          <a:bodyPr/>
          <a:lstStyle/>
          <a:p>
            <a:r>
              <a:rPr lang="en-US" dirty="0"/>
              <a:t>                   </a:t>
            </a:r>
            <a:r>
              <a:rPr lang="en-US" b="1" u="sng" dirty="0"/>
              <a:t>Nuts and Bolts of Israel </a:t>
            </a:r>
          </a:p>
        </p:txBody>
      </p:sp>
      <p:sp>
        <p:nvSpPr>
          <p:cNvPr id="3" name="Content Placeholder 2">
            <a:extLst>
              <a:ext uri="{FF2B5EF4-FFF2-40B4-BE49-F238E27FC236}">
                <a16:creationId xmlns:a16="http://schemas.microsoft.com/office/drawing/2014/main" id="{BA39475A-E0E0-4588-8E5F-6BF5AA5A1741}"/>
              </a:ext>
            </a:extLst>
          </p:cNvPr>
          <p:cNvSpPr>
            <a:spLocks noGrp="1"/>
          </p:cNvSpPr>
          <p:nvPr>
            <p:ph sz="half" idx="1"/>
          </p:nvPr>
        </p:nvSpPr>
        <p:spPr>
          <a:xfrm>
            <a:off x="0" y="1314450"/>
            <a:ext cx="6019800" cy="5543549"/>
          </a:xfrm>
        </p:spPr>
        <p:txBody>
          <a:bodyPr>
            <a:normAutofit fontScale="92500" lnSpcReduction="10000"/>
          </a:bodyPr>
          <a:lstStyle/>
          <a:p>
            <a:r>
              <a:rPr lang="en-US" b="1" u="sng" dirty="0">
                <a:solidFill>
                  <a:srgbClr val="006600"/>
                </a:solidFill>
              </a:rPr>
              <a:t>Zionism</a:t>
            </a:r>
            <a:r>
              <a:rPr lang="en-US" b="1" dirty="0">
                <a:solidFill>
                  <a:srgbClr val="006600"/>
                </a:solidFill>
              </a:rPr>
              <a:t> is the nationalist movement of the Jewish people that supports the re-establishment of a Jewish homeland in the territory defined as the historic Land of Israel</a:t>
            </a:r>
          </a:p>
          <a:p>
            <a:r>
              <a:rPr lang="en-US" b="1" dirty="0">
                <a:solidFill>
                  <a:srgbClr val="0033CC"/>
                </a:solidFill>
              </a:rPr>
              <a:t>In 1948, under the UN, the modern history of Palestine begins with the termination of the British Mandate , the Partition of Palestine and the creation of Israel, and the ensuing Israeli-Palestinian conflict</a:t>
            </a:r>
          </a:p>
          <a:p>
            <a:endParaRPr lang="en-US" dirty="0"/>
          </a:p>
        </p:txBody>
      </p:sp>
      <p:sp>
        <p:nvSpPr>
          <p:cNvPr id="4" name="Content Placeholder 3">
            <a:extLst>
              <a:ext uri="{FF2B5EF4-FFF2-40B4-BE49-F238E27FC236}">
                <a16:creationId xmlns:a16="http://schemas.microsoft.com/office/drawing/2014/main" id="{8DA063A5-CC81-4DED-AD1C-6788EC6B9FE3}"/>
              </a:ext>
            </a:extLst>
          </p:cNvPr>
          <p:cNvSpPr>
            <a:spLocks noGrp="1"/>
          </p:cNvSpPr>
          <p:nvPr>
            <p:ph sz="half" idx="2"/>
          </p:nvPr>
        </p:nvSpPr>
        <p:spPr>
          <a:xfrm>
            <a:off x="6172199" y="1314450"/>
            <a:ext cx="6019799" cy="5543549"/>
          </a:xfrm>
        </p:spPr>
        <p:txBody>
          <a:bodyPr>
            <a:normAutofit fontScale="92500" lnSpcReduction="10000"/>
          </a:bodyPr>
          <a:lstStyle/>
          <a:p>
            <a:r>
              <a:rPr lang="en-US" dirty="0">
                <a:solidFill>
                  <a:srgbClr val="0070C0"/>
                </a:solidFill>
              </a:rPr>
              <a:t>The </a:t>
            </a:r>
            <a:r>
              <a:rPr lang="en-US" b="1" dirty="0">
                <a:solidFill>
                  <a:srgbClr val="0070C0"/>
                </a:solidFill>
              </a:rPr>
              <a:t>Six</a:t>
            </a:r>
            <a:r>
              <a:rPr lang="en-US" dirty="0">
                <a:solidFill>
                  <a:srgbClr val="0070C0"/>
                </a:solidFill>
              </a:rPr>
              <a:t>-</a:t>
            </a:r>
            <a:r>
              <a:rPr lang="en-US" b="1" dirty="0">
                <a:solidFill>
                  <a:srgbClr val="0070C0"/>
                </a:solidFill>
              </a:rPr>
              <a:t>Day War</a:t>
            </a:r>
            <a:r>
              <a:rPr lang="en-US" dirty="0">
                <a:solidFill>
                  <a:srgbClr val="0070C0"/>
                </a:solidFill>
              </a:rPr>
              <a:t> was a brief but bloody conflict fought in June 1967 between Israel and the Arab states of Egypt, Syria and Jordan</a:t>
            </a:r>
          </a:p>
          <a:p>
            <a:r>
              <a:rPr lang="en-US" b="1" dirty="0">
                <a:solidFill>
                  <a:srgbClr val="7030A0"/>
                </a:solidFill>
              </a:rPr>
              <a:t>The Oslo Accords are a set of agreements between the Government of Israel and the Palestine Liberation Organization: the Oslo I Accord, signed in Washington, D.C., in 1993; and the Oslo II Accord, signed in </a:t>
            </a:r>
            <a:r>
              <a:rPr lang="en-US" b="1" dirty="0" err="1">
                <a:solidFill>
                  <a:srgbClr val="7030A0"/>
                </a:solidFill>
              </a:rPr>
              <a:t>Taba</a:t>
            </a:r>
            <a:r>
              <a:rPr lang="en-US" b="1" dirty="0">
                <a:solidFill>
                  <a:srgbClr val="7030A0"/>
                </a:solidFill>
              </a:rPr>
              <a:t>, Egypt, in 1995</a:t>
            </a:r>
          </a:p>
          <a:p>
            <a:endParaRPr lang="en-US" dirty="0"/>
          </a:p>
          <a:p>
            <a:r>
              <a:rPr lang="en-US" b="1" dirty="0">
                <a:solidFill>
                  <a:srgbClr val="FF0000"/>
                </a:solidFill>
              </a:rPr>
              <a:t>Best Solution? </a:t>
            </a:r>
            <a:r>
              <a:rPr lang="en-US" b="1" dirty="0">
                <a:solidFill>
                  <a:srgbClr val="006666"/>
                </a:solidFill>
              </a:rPr>
              <a:t>One or Two State Solution. One country of Israel or an Israel and Palestine State</a:t>
            </a:r>
          </a:p>
          <a:p>
            <a:endParaRPr lang="en-US" dirty="0"/>
          </a:p>
        </p:txBody>
      </p:sp>
    </p:spTree>
    <p:extLst>
      <p:ext uri="{BB962C8B-B14F-4D97-AF65-F5344CB8AC3E}">
        <p14:creationId xmlns:p14="http://schemas.microsoft.com/office/powerpoint/2010/main" val="246544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060"/>
            <a:ext cx="11353800" cy="1215482"/>
          </a:xfrm>
        </p:spPr>
        <p:txBody>
          <a:bodyPr/>
          <a:lstStyle/>
          <a:p>
            <a:r>
              <a:rPr lang="en-US" dirty="0"/>
              <a:t>                              </a:t>
            </a:r>
            <a:r>
              <a:rPr lang="en-US" b="1" u="sng" dirty="0">
                <a:solidFill>
                  <a:srgbClr val="FF0000"/>
                </a:solidFill>
              </a:rPr>
              <a:t>Camp David Accords</a:t>
            </a:r>
          </a:p>
        </p:txBody>
      </p:sp>
      <p:sp>
        <p:nvSpPr>
          <p:cNvPr id="3" name="Content Placeholder 2"/>
          <p:cNvSpPr>
            <a:spLocks noGrp="1"/>
          </p:cNvSpPr>
          <p:nvPr>
            <p:ph sz="half" idx="1"/>
          </p:nvPr>
        </p:nvSpPr>
        <p:spPr>
          <a:xfrm>
            <a:off x="-1" y="1825624"/>
            <a:ext cx="6429375" cy="5032375"/>
          </a:xfrm>
        </p:spPr>
        <p:txBody>
          <a:bodyPr/>
          <a:lstStyle/>
          <a:p>
            <a:r>
              <a:rPr lang="en-US" b="1" u="sng" dirty="0">
                <a:solidFill>
                  <a:srgbClr val="FF0000"/>
                </a:solidFill>
              </a:rPr>
              <a:t>Camp David Accords</a:t>
            </a:r>
            <a:r>
              <a:rPr lang="en-US" b="1" dirty="0">
                <a:solidFill>
                  <a:srgbClr val="006666"/>
                </a:solidFill>
              </a:rPr>
              <a:t>: Hosted by President Carter and signed in 1978 by Egyptian President Anwar el-Sadat and Israeli Prime Minister Menachem Begin. Laid the groundwork for a permanent peace agreement between Egypt and Israel</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4615" y="1690687"/>
            <a:ext cx="5657385" cy="5167311"/>
          </a:xfrm>
        </p:spPr>
      </p:pic>
    </p:spTree>
    <p:extLst>
      <p:ext uri="{BB962C8B-B14F-4D97-AF65-F5344CB8AC3E}">
        <p14:creationId xmlns:p14="http://schemas.microsoft.com/office/powerpoint/2010/main" val="95105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0"/>
            <a:ext cx="12009863" cy="959006"/>
          </a:xfrm>
        </p:spPr>
        <p:txBody>
          <a:bodyPr>
            <a:normAutofit/>
          </a:bodyPr>
          <a:lstStyle/>
          <a:p>
            <a:r>
              <a:rPr lang="en-US" dirty="0"/>
              <a:t>                               </a:t>
            </a:r>
            <a:r>
              <a:rPr lang="en-US" b="1" u="sng" dirty="0">
                <a:solidFill>
                  <a:srgbClr val="006600"/>
                </a:solidFill>
              </a:rPr>
              <a:t>The Growth of Israel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61" y="959006"/>
            <a:ext cx="12091639" cy="5898993"/>
          </a:xfrm>
        </p:spPr>
      </p:pic>
    </p:spTree>
    <p:extLst>
      <p:ext uri="{BB962C8B-B14F-4D97-AF65-F5344CB8AC3E}">
        <p14:creationId xmlns:p14="http://schemas.microsoft.com/office/powerpoint/2010/main" val="139846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A332-4EE9-4CB5-83AD-6674798671AF}"/>
              </a:ext>
            </a:extLst>
          </p:cNvPr>
          <p:cNvSpPr>
            <a:spLocks noGrp="1"/>
          </p:cNvSpPr>
          <p:nvPr>
            <p:ph type="title"/>
          </p:nvPr>
        </p:nvSpPr>
        <p:spPr/>
        <p:txBody>
          <a:bodyPr/>
          <a:lstStyle/>
          <a:p>
            <a:r>
              <a:rPr lang="en-US" dirty="0"/>
              <a:t>Mao’s Great Leap Forward</a:t>
            </a:r>
          </a:p>
        </p:txBody>
      </p:sp>
      <p:pic>
        <p:nvPicPr>
          <p:cNvPr id="6" name="Content Placeholder 5" descr="A screenshot of a cell phone&#10;&#10;Description automatically generated">
            <a:extLst>
              <a:ext uri="{FF2B5EF4-FFF2-40B4-BE49-F238E27FC236}">
                <a16:creationId xmlns:a16="http://schemas.microsoft.com/office/drawing/2014/main" id="{2EAFE352-BC32-42E1-8D68-ECB15F365F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013" y="1400175"/>
            <a:ext cx="5919787" cy="5343525"/>
          </a:xfrm>
        </p:spPr>
      </p:pic>
      <p:pic>
        <p:nvPicPr>
          <p:cNvPr id="8" name="Content Placeholder 7" descr="A screenshot of a newspaper&#10;&#10;Description automatically generated">
            <a:extLst>
              <a:ext uri="{FF2B5EF4-FFF2-40B4-BE49-F238E27FC236}">
                <a16:creationId xmlns:a16="http://schemas.microsoft.com/office/drawing/2014/main" id="{13B5F50D-F443-409C-AEB7-18B64A1971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400175"/>
            <a:ext cx="5181600" cy="5343525"/>
          </a:xfrm>
        </p:spPr>
      </p:pic>
    </p:spTree>
    <p:extLst>
      <p:ext uri="{BB962C8B-B14F-4D97-AF65-F5344CB8AC3E}">
        <p14:creationId xmlns:p14="http://schemas.microsoft.com/office/powerpoint/2010/main" val="2174153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990600"/>
          </a:xfrm>
        </p:spPr>
        <p:txBody>
          <a:bodyPr/>
          <a:lstStyle/>
          <a:p>
            <a:r>
              <a:rPr lang="en-US" b="1" u="sng" dirty="0">
                <a:solidFill>
                  <a:srgbClr val="7030A0"/>
                </a:solidFill>
              </a:rPr>
              <a:t>Terrorism in the Middle East</a:t>
            </a:r>
          </a:p>
        </p:txBody>
      </p:sp>
      <p:sp>
        <p:nvSpPr>
          <p:cNvPr id="3" name="Content Placeholder 2"/>
          <p:cNvSpPr>
            <a:spLocks noGrp="1"/>
          </p:cNvSpPr>
          <p:nvPr>
            <p:ph idx="1"/>
          </p:nvPr>
        </p:nvSpPr>
        <p:spPr>
          <a:xfrm>
            <a:off x="1" y="1066800"/>
            <a:ext cx="12192000" cy="5932868"/>
          </a:xfrm>
        </p:spPr>
        <p:txBody>
          <a:bodyPr>
            <a:normAutofit fontScale="85000" lnSpcReduction="10000"/>
          </a:bodyPr>
          <a:lstStyle/>
          <a:p>
            <a:r>
              <a:rPr lang="en-US" dirty="0">
                <a:solidFill>
                  <a:srgbClr val="FF0000"/>
                </a:solidFill>
              </a:rPr>
              <a:t>1.  The </a:t>
            </a:r>
            <a:r>
              <a:rPr lang="en-US" b="1" u="sng" dirty="0">
                <a:solidFill>
                  <a:srgbClr val="FF0000"/>
                </a:solidFill>
              </a:rPr>
              <a:t>PLO Palestine Liberation Organization </a:t>
            </a:r>
            <a:r>
              <a:rPr lang="en-US" dirty="0">
                <a:solidFill>
                  <a:srgbClr val="FF0000"/>
                </a:solidFill>
              </a:rPr>
              <a:t>renounced terrorism in 1988  however other Palestinian groups practice terror to achieve their goals including the establishment of a Palestinian state with Jerusalem as its capital. The leader was </a:t>
            </a:r>
            <a:r>
              <a:rPr lang="en-US" b="1" u="sng" dirty="0">
                <a:solidFill>
                  <a:srgbClr val="FF0000"/>
                </a:solidFill>
              </a:rPr>
              <a:t>Yasser Arafat</a:t>
            </a:r>
            <a:r>
              <a:rPr lang="en-US" dirty="0"/>
              <a:t> </a:t>
            </a:r>
            <a:endParaRPr lang="en-US" dirty="0">
              <a:solidFill>
                <a:srgbClr val="FF0000"/>
              </a:solidFill>
            </a:endParaRPr>
          </a:p>
          <a:p>
            <a:r>
              <a:rPr lang="en-US" dirty="0">
                <a:solidFill>
                  <a:srgbClr val="006600"/>
                </a:solidFill>
              </a:rPr>
              <a:t>2. </a:t>
            </a:r>
            <a:r>
              <a:rPr lang="en-US" b="1" u="sng" dirty="0">
                <a:solidFill>
                  <a:srgbClr val="006600"/>
                </a:solidFill>
              </a:rPr>
              <a:t>Hamas:  </a:t>
            </a:r>
            <a:r>
              <a:rPr lang="en-US" b="1" dirty="0">
                <a:solidFill>
                  <a:srgbClr val="006600"/>
                </a:solidFill>
              </a:rPr>
              <a:t>Palestinian Islamic Resistance Movement whose goal is to liberate Palestine,</a:t>
            </a:r>
            <a:endParaRPr lang="en-US" b="1" u="sng" dirty="0">
              <a:solidFill>
                <a:srgbClr val="006600"/>
              </a:solidFill>
            </a:endParaRPr>
          </a:p>
          <a:p>
            <a:r>
              <a:rPr lang="en-US" dirty="0">
                <a:solidFill>
                  <a:srgbClr val="7030A0"/>
                </a:solidFill>
              </a:rPr>
              <a:t>3. </a:t>
            </a:r>
            <a:r>
              <a:rPr lang="en-US" dirty="0">
                <a:solidFill>
                  <a:srgbClr val="006699"/>
                </a:solidFill>
              </a:rPr>
              <a:t> </a:t>
            </a:r>
            <a:r>
              <a:rPr lang="en-US" b="1" u="sng" dirty="0">
                <a:solidFill>
                  <a:srgbClr val="006699"/>
                </a:solidFill>
              </a:rPr>
              <a:t>Hezbollah</a:t>
            </a:r>
            <a:r>
              <a:rPr lang="en-US" dirty="0">
                <a:solidFill>
                  <a:srgbClr val="006699"/>
                </a:solidFill>
              </a:rPr>
              <a:t> is a Shiite Muslim political </a:t>
            </a:r>
            <a:r>
              <a:rPr lang="en-US" i="1" dirty="0">
                <a:solidFill>
                  <a:srgbClr val="006699"/>
                </a:solidFill>
              </a:rPr>
              <a:t>group</a:t>
            </a:r>
            <a:r>
              <a:rPr lang="en-US" dirty="0">
                <a:solidFill>
                  <a:srgbClr val="006699"/>
                </a:solidFill>
              </a:rPr>
              <a:t> in </a:t>
            </a:r>
            <a:r>
              <a:rPr lang="en-US" i="1" dirty="0">
                <a:solidFill>
                  <a:srgbClr val="006699"/>
                </a:solidFill>
              </a:rPr>
              <a:t>Lebanon</a:t>
            </a:r>
            <a:r>
              <a:rPr lang="en-US" dirty="0">
                <a:solidFill>
                  <a:srgbClr val="006699"/>
                </a:solidFill>
              </a:rPr>
              <a:t> with a militant wing that the United States and the European Union define as a </a:t>
            </a:r>
            <a:r>
              <a:rPr lang="en-US" i="1" dirty="0">
                <a:solidFill>
                  <a:srgbClr val="006699"/>
                </a:solidFill>
              </a:rPr>
              <a:t>terrorist</a:t>
            </a:r>
            <a:r>
              <a:rPr lang="en-US" dirty="0">
                <a:solidFill>
                  <a:srgbClr val="006699"/>
                </a:solidFill>
              </a:rPr>
              <a:t> v(a Lebanese terrorist organization ) </a:t>
            </a:r>
            <a:r>
              <a:rPr lang="en-US" b="1" dirty="0">
                <a:solidFill>
                  <a:srgbClr val="0070C0"/>
                </a:solidFill>
              </a:rPr>
              <a:t>the goal of driving Israel from Lebanon land and establishing an Islamic state there</a:t>
            </a:r>
            <a:r>
              <a:rPr lang="en-US" dirty="0">
                <a:solidFill>
                  <a:srgbClr val="0070C0"/>
                </a:solidFill>
              </a:rPr>
              <a:t>.</a:t>
            </a:r>
          </a:p>
          <a:p>
            <a:r>
              <a:rPr lang="en-US" b="1" u="sng" dirty="0">
                <a:solidFill>
                  <a:srgbClr val="C00000"/>
                </a:solidFill>
              </a:rPr>
              <a:t>Al Qaeda </a:t>
            </a:r>
            <a:r>
              <a:rPr lang="en-US" b="1" dirty="0">
                <a:solidFill>
                  <a:srgbClr val="C00000"/>
                </a:solidFill>
              </a:rPr>
              <a:t>is a powerful terrorist that was led by a Saudi Arabian named </a:t>
            </a:r>
            <a:r>
              <a:rPr lang="en-US" b="1" dirty="0"/>
              <a:t>Osama Bin Laden.</a:t>
            </a:r>
            <a:r>
              <a:rPr lang="en-US" b="1" dirty="0">
                <a:solidFill>
                  <a:srgbClr val="C00000"/>
                </a:solidFill>
              </a:rPr>
              <a:t> It is an Islamic Fundamentalist group, standing for the Base in Arabia.</a:t>
            </a:r>
          </a:p>
          <a:p>
            <a:r>
              <a:rPr lang="en-US" b="1" dirty="0">
                <a:solidFill>
                  <a:srgbClr val="C00000"/>
                </a:solidFill>
              </a:rPr>
              <a:t>Bin Laden helped warlords in Afghanistan drive out the Soviets  in the 1980’s</a:t>
            </a:r>
          </a:p>
          <a:p>
            <a:r>
              <a:rPr lang="en-US" b="1" dirty="0"/>
              <a:t>His Goal to expel American business interests, political influence, and military power from Saudi Arabia and Middle East</a:t>
            </a:r>
            <a:r>
              <a:rPr lang="en-US" b="1" dirty="0">
                <a:solidFill>
                  <a:srgbClr val="C00000"/>
                </a:solidFill>
              </a:rPr>
              <a:t>.</a:t>
            </a:r>
          </a:p>
          <a:p>
            <a:r>
              <a:rPr lang="en-US" b="1" dirty="0">
                <a:solidFill>
                  <a:srgbClr val="C00000"/>
                </a:solidFill>
              </a:rPr>
              <a:t>By 2000, he was providing aid, training and money to scattered terrorist groups from Morocco to Indonesia.</a:t>
            </a:r>
          </a:p>
          <a:p>
            <a:r>
              <a:rPr lang="en-US" b="1" dirty="0">
                <a:solidFill>
                  <a:srgbClr val="C00000"/>
                </a:solidFill>
              </a:rPr>
              <a:t>Al-Qaeda terrorists blew up two American embassies in East Africa in 1981</a:t>
            </a:r>
          </a:p>
          <a:p>
            <a:endParaRPr lang="en-US" dirty="0"/>
          </a:p>
          <a:p>
            <a:endParaRPr lang="en-US" dirty="0"/>
          </a:p>
        </p:txBody>
      </p:sp>
    </p:spTree>
    <p:extLst>
      <p:ext uri="{BB962C8B-B14F-4D97-AF65-F5344CB8AC3E}">
        <p14:creationId xmlns:p14="http://schemas.microsoft.com/office/powerpoint/2010/main" val="2476409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1219200"/>
          </a:xfrm>
        </p:spPr>
        <p:txBody>
          <a:bodyPr/>
          <a:lstStyle/>
          <a:p>
            <a:r>
              <a:rPr lang="en-US" sz="3600" b="1" u="sng" dirty="0">
                <a:solidFill>
                  <a:srgbClr val="C00000"/>
                </a:solidFill>
              </a:rPr>
              <a:t>Persian Gulf War/ 1</a:t>
            </a:r>
            <a:r>
              <a:rPr lang="en-US" sz="3600" b="1" u="sng" baseline="30000" dirty="0">
                <a:solidFill>
                  <a:srgbClr val="C00000"/>
                </a:solidFill>
              </a:rPr>
              <a:t>st</a:t>
            </a:r>
            <a:r>
              <a:rPr lang="en-US" sz="3600" b="1" u="sng" dirty="0">
                <a:solidFill>
                  <a:srgbClr val="C00000"/>
                </a:solidFill>
              </a:rPr>
              <a:t> War with Iraq</a:t>
            </a:r>
          </a:p>
        </p:txBody>
      </p:sp>
      <p:sp>
        <p:nvSpPr>
          <p:cNvPr id="3" name="Content Placeholder 2"/>
          <p:cNvSpPr>
            <a:spLocks noGrp="1"/>
          </p:cNvSpPr>
          <p:nvPr>
            <p:ph idx="1"/>
          </p:nvPr>
        </p:nvSpPr>
        <p:spPr>
          <a:xfrm>
            <a:off x="167425" y="1143000"/>
            <a:ext cx="11642502" cy="5715000"/>
          </a:xfrm>
        </p:spPr>
        <p:txBody>
          <a:bodyPr/>
          <a:lstStyle/>
          <a:p>
            <a:r>
              <a:rPr lang="en-US" sz="2400" b="1" dirty="0">
                <a:solidFill>
                  <a:srgbClr val="C00000"/>
                </a:solidFill>
              </a:rPr>
              <a:t>Iraq</a:t>
            </a:r>
            <a:r>
              <a:rPr lang="en-US" sz="2400" b="1" dirty="0"/>
              <a:t>i leader </a:t>
            </a:r>
            <a:r>
              <a:rPr lang="en-US" sz="2400" b="1" dirty="0">
                <a:solidFill>
                  <a:srgbClr val="C00000"/>
                </a:solidFill>
              </a:rPr>
              <a:t>Saddam Hussein </a:t>
            </a:r>
            <a:r>
              <a:rPr lang="en-US" sz="2400" b="1" dirty="0"/>
              <a:t>ordered the invasion and occupation of neighboring Kuwait in early August 1990. Alarmed by these actions, fellow Arab powers such as Saudi Arabia and Egypt called on the United States and other Western nations to intervene. Hussein defied United Nations Security Council demands to withdraw from Kuwait by mid-January 1991, and the Persian Gulf War began with a massive U.S.-led air offensive known as Operation Desert Storm. After 42 days of relentless attacks by the allied coalition in the air and on the ground, U.S. </a:t>
            </a:r>
            <a:r>
              <a:rPr lang="en-US" sz="2400" b="1" dirty="0">
                <a:solidFill>
                  <a:srgbClr val="C00000"/>
                </a:solidFill>
              </a:rPr>
              <a:t>President George H.W. Bush </a:t>
            </a:r>
            <a:r>
              <a:rPr lang="en-US" sz="2400" b="1" dirty="0"/>
              <a:t>declared a cease-fire on February 28; by that time, most Iraqi forces in Kuwait had either surrendered or fled</a:t>
            </a:r>
          </a:p>
          <a:p>
            <a:endParaRPr lang="en-US" dirty="0"/>
          </a:p>
        </p:txBody>
      </p:sp>
    </p:spTree>
    <p:extLst>
      <p:ext uri="{BB962C8B-B14F-4D97-AF65-F5344CB8AC3E}">
        <p14:creationId xmlns:p14="http://schemas.microsoft.com/office/powerpoint/2010/main" val="386210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868362"/>
          </a:xfrm>
        </p:spPr>
        <p:txBody>
          <a:bodyPr/>
          <a:lstStyle/>
          <a:p>
            <a:r>
              <a:rPr lang="en-US" dirty="0"/>
              <a:t>  </a:t>
            </a:r>
            <a:r>
              <a:rPr lang="en-US" b="1" u="sng" dirty="0"/>
              <a:t>Burning of Kuwait oil fields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0" y="1143000"/>
            <a:ext cx="10753860" cy="5638800"/>
          </a:xfrm>
        </p:spPr>
      </p:pic>
    </p:spTree>
    <p:extLst>
      <p:ext uri="{BB962C8B-B14F-4D97-AF65-F5344CB8AC3E}">
        <p14:creationId xmlns:p14="http://schemas.microsoft.com/office/powerpoint/2010/main" val="318350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620000" cy="838200"/>
          </a:xfrm>
        </p:spPr>
        <p:txBody>
          <a:bodyPr/>
          <a:lstStyle/>
          <a:p>
            <a:r>
              <a:rPr lang="en-US" b="1" u="sng" dirty="0">
                <a:solidFill>
                  <a:srgbClr val="006666"/>
                </a:solidFill>
              </a:rPr>
              <a:t>9/11</a:t>
            </a:r>
          </a:p>
        </p:txBody>
      </p:sp>
      <p:sp>
        <p:nvSpPr>
          <p:cNvPr id="3" name="Content Placeholder 2"/>
          <p:cNvSpPr>
            <a:spLocks noGrp="1"/>
          </p:cNvSpPr>
          <p:nvPr>
            <p:ph idx="1"/>
          </p:nvPr>
        </p:nvSpPr>
        <p:spPr>
          <a:xfrm>
            <a:off x="0" y="990600"/>
            <a:ext cx="11951594" cy="5867400"/>
          </a:xfrm>
        </p:spPr>
        <p:txBody>
          <a:bodyPr>
            <a:normAutofit fontScale="92500" lnSpcReduction="10000"/>
          </a:bodyPr>
          <a:lstStyle/>
          <a:p>
            <a:r>
              <a:rPr lang="en-US" b="1" dirty="0">
                <a:solidFill>
                  <a:srgbClr val="006666"/>
                </a:solidFill>
              </a:rPr>
              <a:t>On September 11</a:t>
            </a:r>
            <a:r>
              <a:rPr lang="en-US" b="1" baseline="30000" dirty="0">
                <a:solidFill>
                  <a:srgbClr val="006666"/>
                </a:solidFill>
              </a:rPr>
              <a:t>th</a:t>
            </a:r>
            <a:r>
              <a:rPr lang="en-US" b="1" dirty="0">
                <a:solidFill>
                  <a:srgbClr val="006666"/>
                </a:solidFill>
              </a:rPr>
              <a:t> 2001, Teams of Al Qaeda terrorists hijacked four airplanes on the east coast of the US</a:t>
            </a:r>
          </a:p>
          <a:p>
            <a:pPr marL="114300" indent="0">
              <a:buNone/>
            </a:pPr>
            <a:r>
              <a:rPr lang="en-US" b="1" dirty="0">
                <a:solidFill>
                  <a:srgbClr val="006666"/>
                </a:solidFill>
              </a:rPr>
              <a:t>1. Two planes slammed into the twin towers of the    World Trade Centers in New York</a:t>
            </a:r>
          </a:p>
          <a:p>
            <a:pPr marL="114300" indent="0">
              <a:buNone/>
            </a:pPr>
            <a:r>
              <a:rPr lang="en-US" b="1" dirty="0">
                <a:solidFill>
                  <a:srgbClr val="006666"/>
                </a:solidFill>
              </a:rPr>
              <a:t>2. One plane plunged into the Pentagon in Virginia</a:t>
            </a:r>
          </a:p>
          <a:p>
            <a:pPr marL="114300" indent="0">
              <a:buNone/>
            </a:pPr>
            <a:r>
              <a:rPr lang="en-US" b="1" dirty="0">
                <a:solidFill>
                  <a:srgbClr val="006666"/>
                </a:solidFill>
              </a:rPr>
              <a:t>3. One plane’s passengers challenged the hijackers which led the plane off its target and it plunged into the ground</a:t>
            </a:r>
          </a:p>
          <a:p>
            <a:pPr marL="114300" indent="0">
              <a:buNone/>
            </a:pPr>
            <a:r>
              <a:rPr lang="en-US" b="1" dirty="0">
                <a:solidFill>
                  <a:srgbClr val="006666"/>
                </a:solidFill>
              </a:rPr>
              <a:t>4. The attackers killed  2,977 people</a:t>
            </a:r>
          </a:p>
          <a:p>
            <a:pPr marL="114300" indent="0">
              <a:buNone/>
            </a:pPr>
            <a:r>
              <a:rPr lang="en-US" dirty="0"/>
              <a:t>The attackers were Islamic terrorists from Saudi Arabia and several other Arab nations. Reportedly financed by  Osama bin Laden’s al-Qaeda terrorist organization, they were allegedly acting in retaliation for America’s support of Israel, its involvement in the Persian Gulf War and its continued military presence in the Middle East</a:t>
            </a:r>
          </a:p>
          <a:p>
            <a:pPr marL="114300" indent="0">
              <a:buNone/>
            </a:pPr>
            <a:r>
              <a:rPr lang="en-US" sz="1600" b="1" dirty="0">
                <a:solidFill>
                  <a:srgbClr val="006666"/>
                </a:solidFill>
              </a:rPr>
              <a:t>5 min summary: </a:t>
            </a:r>
            <a:r>
              <a:rPr lang="en-US" sz="1600" b="1" dirty="0">
                <a:solidFill>
                  <a:srgbClr val="006666"/>
                </a:solidFill>
                <a:hlinkClick r:id="rId2"/>
              </a:rPr>
              <a:t>http://www.history.com/topics/9-11-attacks/videos/911-timeline</a:t>
            </a:r>
            <a:endParaRPr lang="en-US" sz="1600" b="1" dirty="0">
              <a:solidFill>
                <a:srgbClr val="006666"/>
              </a:solidFill>
            </a:endParaRPr>
          </a:p>
          <a:p>
            <a:pPr marL="114300" indent="0">
              <a:buNone/>
            </a:pPr>
            <a:r>
              <a:rPr lang="en-US" sz="1600" b="1" dirty="0">
                <a:solidFill>
                  <a:srgbClr val="006666"/>
                </a:solidFill>
              </a:rPr>
              <a:t>FOX 20 min: </a:t>
            </a:r>
            <a:r>
              <a:rPr lang="en-US" sz="1600" b="1" dirty="0">
                <a:solidFill>
                  <a:srgbClr val="006666"/>
                </a:solidFill>
                <a:hlinkClick r:id="rId3"/>
              </a:rPr>
              <a:t>http://video.foxnews.com/v/1151859712001/flashback-911-as-it-happened/?#sp=show-clips</a:t>
            </a:r>
            <a:endParaRPr lang="en-US" sz="1600" b="1" dirty="0">
              <a:solidFill>
                <a:srgbClr val="006666"/>
              </a:solidFill>
            </a:endParaRPr>
          </a:p>
          <a:p>
            <a:pPr marL="114300" indent="0">
              <a:buNone/>
            </a:pPr>
            <a:r>
              <a:rPr lang="en-US" sz="1600" b="1" dirty="0">
                <a:solidFill>
                  <a:srgbClr val="006666"/>
                </a:solidFill>
              </a:rPr>
              <a:t>CNN 9 min: </a:t>
            </a:r>
            <a:r>
              <a:rPr lang="en-US" sz="1600" dirty="0">
                <a:hlinkClick r:id="rId4"/>
              </a:rPr>
              <a:t>https://www.cnn.com/videos/us/2011/09/07/natpkg-911-aircheck-timeline.cnn/video/playlists/remembering-9-11/</a:t>
            </a:r>
            <a:endParaRPr lang="en-US" sz="1600" dirty="0"/>
          </a:p>
          <a:p>
            <a:pPr marL="114300" indent="0">
              <a:buNone/>
            </a:pPr>
            <a:r>
              <a:rPr lang="en-US" sz="1600" b="1" dirty="0">
                <a:solidFill>
                  <a:srgbClr val="006666"/>
                </a:solidFill>
                <a:hlinkClick r:id="rId5"/>
              </a:rPr>
              <a:t>https://www.youtube.com/watch?v=AQPlREDW-Ro</a:t>
            </a:r>
            <a:endParaRPr lang="en-US" sz="1600" b="1" dirty="0">
              <a:solidFill>
                <a:srgbClr val="006666"/>
              </a:solidFill>
            </a:endParaRPr>
          </a:p>
          <a:p>
            <a:pPr marL="114300" indent="0">
              <a:buNone/>
            </a:pPr>
            <a:endParaRPr lang="en-US" sz="1600" b="1" dirty="0">
              <a:solidFill>
                <a:srgbClr val="006666"/>
              </a:solidFill>
            </a:endParaRPr>
          </a:p>
        </p:txBody>
      </p:sp>
    </p:spTree>
    <p:extLst>
      <p:ext uri="{BB962C8B-B14F-4D97-AF65-F5344CB8AC3E}">
        <p14:creationId xmlns:p14="http://schemas.microsoft.com/office/powerpoint/2010/main" val="2858334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620000" cy="1066800"/>
          </a:xfrm>
        </p:spPr>
        <p:txBody>
          <a:bodyPr/>
          <a:lstStyle/>
          <a:p>
            <a:r>
              <a:rPr lang="en-US" sz="2800" b="1" dirty="0">
                <a:solidFill>
                  <a:srgbClr val="0033CC"/>
                </a:solidFill>
              </a:rPr>
              <a:t>       </a:t>
            </a:r>
            <a:r>
              <a:rPr lang="en-US" sz="2800" b="1" u="sng" dirty="0">
                <a:solidFill>
                  <a:srgbClr val="0033CC"/>
                </a:solidFill>
              </a:rPr>
              <a:t> 9/11: Led to War with Afghanistan and Iraq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560" y="1219200"/>
            <a:ext cx="11515378" cy="5334000"/>
          </a:xfrm>
        </p:spPr>
      </p:pic>
    </p:spTree>
    <p:extLst>
      <p:ext uri="{BB962C8B-B14F-4D97-AF65-F5344CB8AC3E}">
        <p14:creationId xmlns:p14="http://schemas.microsoft.com/office/powerpoint/2010/main" val="1085303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2238"/>
            <a:ext cx="8382000" cy="884238"/>
          </a:xfrm>
        </p:spPr>
        <p:txBody>
          <a:bodyPr/>
          <a:lstStyle/>
          <a:p>
            <a:r>
              <a:rPr lang="en-US" dirty="0">
                <a:solidFill>
                  <a:srgbClr val="FF0000"/>
                </a:solidFill>
              </a:rPr>
              <a:t>                 </a:t>
            </a:r>
            <a:r>
              <a:rPr lang="en-US" b="1" u="sng" dirty="0">
                <a:solidFill>
                  <a:srgbClr val="FF0000"/>
                </a:solidFill>
              </a:rPr>
              <a:t>Second War In Iraq</a:t>
            </a:r>
          </a:p>
        </p:txBody>
      </p:sp>
      <p:sp>
        <p:nvSpPr>
          <p:cNvPr id="3" name="Content Placeholder 2"/>
          <p:cNvSpPr>
            <a:spLocks noGrp="1"/>
          </p:cNvSpPr>
          <p:nvPr>
            <p:ph idx="1"/>
          </p:nvPr>
        </p:nvSpPr>
        <p:spPr>
          <a:xfrm>
            <a:off x="114300" y="914400"/>
            <a:ext cx="11972925" cy="5943600"/>
          </a:xfrm>
        </p:spPr>
        <p:txBody>
          <a:bodyPr>
            <a:normAutofit fontScale="92500" lnSpcReduction="10000"/>
          </a:bodyPr>
          <a:lstStyle/>
          <a:p>
            <a:pPr lvl="0"/>
            <a:r>
              <a:rPr lang="en-US" b="1" dirty="0"/>
              <a:t>On March 20, 2003, citing Saddam Hussein’s failure to adhere to United Nations Security Council Resolutions, a US-led coalition of 49 countries launched a </a:t>
            </a:r>
            <a:r>
              <a:rPr lang="en-US" b="1" dirty="0">
                <a:solidFill>
                  <a:srgbClr val="C00000"/>
                </a:solidFill>
              </a:rPr>
              <a:t>"shock and awe</a:t>
            </a:r>
            <a:r>
              <a:rPr lang="en-US" b="1" dirty="0"/>
              <a:t>” invasion of Iraq. Within three weeks, the Iraqi government was overthrown and its military disbanded.</a:t>
            </a:r>
          </a:p>
          <a:p>
            <a:pPr lvl="0"/>
            <a:r>
              <a:rPr lang="en-US" b="1" dirty="0">
                <a:solidFill>
                  <a:srgbClr val="C00000"/>
                </a:solidFill>
              </a:rPr>
              <a:t>While the primary reason given for the invasion was to remove the threat of Saddam Hussein and his weapons of mass destruction (WMDs), no such weapons were found.</a:t>
            </a:r>
          </a:p>
          <a:p>
            <a:pPr lvl="0"/>
            <a:r>
              <a:rPr lang="en-US" b="1" dirty="0"/>
              <a:t> In the absence of WMDs, supporters of the war argued that regime change, spreading democracy in the region, and making the United States safer were the primary objectives.   </a:t>
            </a:r>
          </a:p>
          <a:p>
            <a:pPr lvl="0"/>
            <a:r>
              <a:rPr lang="en-US" b="1" dirty="0">
                <a:solidFill>
                  <a:srgbClr val="C00000"/>
                </a:solidFill>
              </a:rPr>
              <a:t>Opponents of the war, before and after the invasion, argued that the US oil interests and a pre-existing motivation to topple Saddam were the real reasons for the attack.   </a:t>
            </a:r>
          </a:p>
          <a:p>
            <a:r>
              <a:rPr lang="en-US" b="1" dirty="0"/>
              <a:t>After six years in Iraq, with the coalition reduced to five countries, the US has spent billions of dollars on the conflict and has lost over 4,000 American lives in the war.</a:t>
            </a:r>
          </a:p>
          <a:p>
            <a:endParaRPr lang="en-US" dirty="0"/>
          </a:p>
        </p:txBody>
      </p:sp>
    </p:spTree>
    <p:extLst>
      <p:ext uri="{BB962C8B-B14F-4D97-AF65-F5344CB8AC3E}">
        <p14:creationId xmlns:p14="http://schemas.microsoft.com/office/powerpoint/2010/main" val="1351799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dirty="0"/>
              <a:t>              </a:t>
            </a:r>
            <a:r>
              <a:rPr lang="en-US" b="1" i="1" u="sng" dirty="0">
                <a:solidFill>
                  <a:srgbClr val="7030A0"/>
                </a:solidFill>
              </a:rPr>
              <a:t>Middle East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 y="1066800"/>
            <a:ext cx="11758412" cy="5791200"/>
          </a:xfrm>
        </p:spPr>
      </p:pic>
    </p:spTree>
    <p:extLst>
      <p:ext uri="{BB962C8B-B14F-4D97-AF65-F5344CB8AC3E}">
        <p14:creationId xmlns:p14="http://schemas.microsoft.com/office/powerpoint/2010/main" val="1970347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066800"/>
          </a:xfrm>
        </p:spPr>
        <p:txBody>
          <a:bodyPr/>
          <a:lstStyle/>
          <a:p>
            <a:r>
              <a:rPr lang="en-US" dirty="0"/>
              <a:t> </a:t>
            </a:r>
            <a:r>
              <a:rPr lang="en-US" u="sng" dirty="0">
                <a:solidFill>
                  <a:srgbClr val="7030A0"/>
                </a:solidFill>
              </a:rPr>
              <a:t>Nations in the Middle East</a:t>
            </a:r>
          </a:p>
        </p:txBody>
      </p:sp>
      <p:sp>
        <p:nvSpPr>
          <p:cNvPr id="3" name="Content Placeholder 2"/>
          <p:cNvSpPr>
            <a:spLocks noGrp="1"/>
          </p:cNvSpPr>
          <p:nvPr>
            <p:ph sz="half" idx="1"/>
          </p:nvPr>
        </p:nvSpPr>
        <p:spPr>
          <a:xfrm>
            <a:off x="0" y="1143000"/>
            <a:ext cx="5062654" cy="5715000"/>
          </a:xfrm>
        </p:spPr>
        <p:txBody>
          <a:bodyPr>
            <a:normAutofit fontScale="70000" lnSpcReduction="20000"/>
          </a:bodyPr>
          <a:lstStyle/>
          <a:p>
            <a:pPr marL="114300" indent="0">
              <a:buNone/>
            </a:pPr>
            <a:r>
              <a:rPr lang="en-US" sz="3800" dirty="0">
                <a:solidFill>
                  <a:srgbClr val="006600"/>
                </a:solidFill>
              </a:rPr>
              <a:t>                       </a:t>
            </a:r>
            <a:r>
              <a:rPr lang="en-US" sz="3800" b="1" u="sng" dirty="0">
                <a:solidFill>
                  <a:srgbClr val="006600"/>
                </a:solidFill>
              </a:rPr>
              <a:t>Egypt</a:t>
            </a:r>
          </a:p>
          <a:p>
            <a:r>
              <a:rPr lang="en-US" b="1" dirty="0">
                <a:solidFill>
                  <a:srgbClr val="006600"/>
                </a:solidFill>
              </a:rPr>
              <a:t>Largest in population of Arab countries</a:t>
            </a:r>
          </a:p>
          <a:p>
            <a:r>
              <a:rPr lang="en-US" b="1" dirty="0">
                <a:solidFill>
                  <a:srgbClr val="006600"/>
                </a:solidFill>
              </a:rPr>
              <a:t>Strategically important because it boarders Israel and controls the Suez Canal</a:t>
            </a:r>
          </a:p>
          <a:p>
            <a:r>
              <a:rPr lang="en-US" b="1" dirty="0">
                <a:solidFill>
                  <a:srgbClr val="006600"/>
                </a:solidFill>
              </a:rPr>
              <a:t>In 1952 Nasser seized power and took control of Canal in 1956 from British and French</a:t>
            </a:r>
          </a:p>
          <a:p>
            <a:r>
              <a:rPr lang="en-US" b="1" dirty="0">
                <a:solidFill>
                  <a:srgbClr val="006600"/>
                </a:solidFill>
              </a:rPr>
              <a:t>1979 Sadat  was 1</a:t>
            </a:r>
            <a:r>
              <a:rPr lang="en-US" b="1" baseline="30000" dirty="0">
                <a:solidFill>
                  <a:srgbClr val="006600"/>
                </a:solidFill>
              </a:rPr>
              <a:t>st</a:t>
            </a:r>
            <a:r>
              <a:rPr lang="en-US" b="1" dirty="0">
                <a:solidFill>
                  <a:srgbClr val="006600"/>
                </a:solidFill>
              </a:rPr>
              <a:t> Arab leader to make peace with Israel.</a:t>
            </a:r>
          </a:p>
          <a:p>
            <a:r>
              <a:rPr lang="en-US" b="1" dirty="0">
                <a:solidFill>
                  <a:srgbClr val="006600"/>
                </a:solidFill>
              </a:rPr>
              <a:t>In 1981 he was assassinated and Mubarak took control. </a:t>
            </a:r>
          </a:p>
          <a:p>
            <a:r>
              <a:rPr lang="en-US" b="1" dirty="0">
                <a:solidFill>
                  <a:srgbClr val="006600"/>
                </a:solidFill>
              </a:rPr>
              <a:t>He was forced out of power during the Arab Spring</a:t>
            </a:r>
          </a:p>
        </p:txBody>
      </p:sp>
      <p:sp>
        <p:nvSpPr>
          <p:cNvPr id="4" name="Content Placeholder 3"/>
          <p:cNvSpPr>
            <a:spLocks noGrp="1"/>
          </p:cNvSpPr>
          <p:nvPr>
            <p:ph sz="half" idx="2"/>
          </p:nvPr>
        </p:nvSpPr>
        <p:spPr>
          <a:xfrm>
            <a:off x="5307980" y="1143000"/>
            <a:ext cx="6553462" cy="5715000"/>
          </a:xfrm>
        </p:spPr>
        <p:txBody>
          <a:bodyPr>
            <a:normAutofit fontScale="70000" lnSpcReduction="20000"/>
          </a:bodyPr>
          <a:lstStyle/>
          <a:p>
            <a:pPr marL="114300" indent="0">
              <a:buNone/>
            </a:pPr>
            <a:r>
              <a:rPr lang="en-US" sz="3800" dirty="0">
                <a:solidFill>
                  <a:srgbClr val="FF0066"/>
                </a:solidFill>
              </a:rPr>
              <a:t>                         </a:t>
            </a:r>
            <a:r>
              <a:rPr lang="en-US" sz="3800" b="1" u="sng" dirty="0">
                <a:solidFill>
                  <a:srgbClr val="FF0066"/>
                </a:solidFill>
              </a:rPr>
              <a:t>Iran</a:t>
            </a:r>
          </a:p>
          <a:p>
            <a:r>
              <a:rPr lang="en-US" b="1" dirty="0">
                <a:solidFill>
                  <a:srgbClr val="FF0066"/>
                </a:solidFill>
              </a:rPr>
              <a:t>Because of its large oil reserves Iran was of interest to the west.</a:t>
            </a:r>
          </a:p>
          <a:p>
            <a:r>
              <a:rPr lang="en-US" b="1" dirty="0">
                <a:solidFill>
                  <a:srgbClr val="FF0066"/>
                </a:solidFill>
              </a:rPr>
              <a:t>1951 the </a:t>
            </a:r>
            <a:r>
              <a:rPr lang="en-US" b="1" u="sng" dirty="0">
                <a:solidFill>
                  <a:srgbClr val="FF0066"/>
                </a:solidFill>
              </a:rPr>
              <a:t>elected</a:t>
            </a:r>
            <a:r>
              <a:rPr lang="en-US" b="1" dirty="0">
                <a:solidFill>
                  <a:srgbClr val="FF0066"/>
                </a:solidFill>
              </a:rPr>
              <a:t> prime minister Mosaddeq nationalized the western owned oil industry.</a:t>
            </a:r>
          </a:p>
          <a:p>
            <a:r>
              <a:rPr lang="en-US" b="1" dirty="0">
                <a:solidFill>
                  <a:srgbClr val="FF0066"/>
                </a:solidFill>
              </a:rPr>
              <a:t>1953 the US helped to oust him and put Shah Pahlavi in place outraging many Iranians.</a:t>
            </a:r>
          </a:p>
          <a:p>
            <a:r>
              <a:rPr lang="en-US" b="1" dirty="0">
                <a:solidFill>
                  <a:srgbClr val="FF0066"/>
                </a:solidFill>
              </a:rPr>
              <a:t>The shah returned Iran’s oil industry to Western control and for 25 years stayed in power with US support</a:t>
            </a:r>
          </a:p>
          <a:p>
            <a:r>
              <a:rPr lang="en-US" b="1" dirty="0">
                <a:solidFill>
                  <a:srgbClr val="FF0066"/>
                </a:solidFill>
              </a:rPr>
              <a:t>In 1979 protesters drove the shah into exile and the US embassy was taken over. The Ayatollah Khomeini came to power and proclaimed Iran an Islamic republic or theocracy</a:t>
            </a:r>
          </a:p>
          <a:p>
            <a:r>
              <a:rPr lang="en-US" b="1" dirty="0">
                <a:solidFill>
                  <a:srgbClr val="FF0066"/>
                </a:solidFill>
              </a:rPr>
              <a:t>Iran is believed to building an atomic bomb so the US and other countries have imposed economic sanctions against it. Recently 5 countries (</a:t>
            </a:r>
            <a:r>
              <a:rPr lang="en-US" sz="2200" b="1" dirty="0"/>
              <a:t>US, UK, France, China, Russia and Germany.)</a:t>
            </a:r>
            <a:r>
              <a:rPr lang="en-US" sz="2200" b="1" dirty="0">
                <a:solidFill>
                  <a:srgbClr val="FF0066"/>
                </a:solidFill>
              </a:rPr>
              <a:t> </a:t>
            </a:r>
            <a:r>
              <a:rPr lang="en-US" b="1" dirty="0">
                <a:solidFill>
                  <a:srgbClr val="FF0066"/>
                </a:solidFill>
              </a:rPr>
              <a:t>have made a nuclear treaty with Iran with it agreeing not to pursue nuclear weapons for at least 15 years. Even more recently the US has pulled out of this treaty</a:t>
            </a:r>
          </a:p>
          <a:p>
            <a:r>
              <a:rPr lang="en-US" sz="1500" dirty="0"/>
              <a:t>Iran 10 min: </a:t>
            </a:r>
            <a:r>
              <a:rPr lang="en-US" sz="1500" dirty="0">
                <a:hlinkClick r:id="rId2"/>
              </a:rPr>
              <a:t>https://www.youtube.com/watch?v=Q_AHJQiMxIw</a:t>
            </a:r>
            <a:endParaRPr lang="en-US" sz="1500" dirty="0"/>
          </a:p>
          <a:p>
            <a:r>
              <a:rPr lang="en-US" sz="1500" dirty="0">
                <a:hlinkClick r:id="rId3"/>
              </a:rPr>
              <a:t>https://www.youtube.com/watch?v=_6RGeqNFaQM</a:t>
            </a:r>
            <a:endParaRPr lang="en-US" sz="1500" dirty="0"/>
          </a:p>
          <a:p>
            <a:r>
              <a:rPr lang="en-US" sz="1500" u="sng" dirty="0">
                <a:hlinkClick r:id="rId3"/>
              </a:rPr>
              <a:t>ARGO: </a:t>
            </a:r>
            <a:endParaRPr lang="en-US" sz="1500" dirty="0"/>
          </a:p>
          <a:p>
            <a:endParaRPr lang="en-US" sz="1500" dirty="0"/>
          </a:p>
          <a:p>
            <a:endParaRPr lang="en-US" sz="1500" dirty="0"/>
          </a:p>
          <a:p>
            <a:endParaRPr lang="en-US" dirty="0"/>
          </a:p>
        </p:txBody>
      </p:sp>
    </p:spTree>
    <p:extLst>
      <p:ext uri="{BB962C8B-B14F-4D97-AF65-F5344CB8AC3E}">
        <p14:creationId xmlns:p14="http://schemas.microsoft.com/office/powerpoint/2010/main" val="1032563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811368"/>
          </a:xfrm>
        </p:spPr>
        <p:txBody>
          <a:bodyPr/>
          <a:lstStyle/>
          <a:p>
            <a:r>
              <a:rPr lang="en-US" dirty="0"/>
              <a:t>                             </a:t>
            </a:r>
            <a:r>
              <a:rPr lang="en-US" b="1" u="sng" dirty="0">
                <a:solidFill>
                  <a:srgbClr val="006600"/>
                </a:solidFill>
              </a:rPr>
              <a:t>Arab Spring</a:t>
            </a:r>
          </a:p>
        </p:txBody>
      </p:sp>
      <p:sp>
        <p:nvSpPr>
          <p:cNvPr id="3" name="Content Placeholder 2"/>
          <p:cNvSpPr>
            <a:spLocks noGrp="1"/>
          </p:cNvSpPr>
          <p:nvPr>
            <p:ph sz="half" idx="1"/>
          </p:nvPr>
        </p:nvSpPr>
        <p:spPr>
          <a:xfrm>
            <a:off x="154546" y="1171576"/>
            <a:ext cx="5865254" cy="5589832"/>
          </a:xfrm>
        </p:spPr>
        <p:txBody>
          <a:bodyPr/>
          <a:lstStyle/>
          <a:p>
            <a:r>
              <a:rPr lang="en-US" dirty="0"/>
              <a:t>The </a:t>
            </a:r>
            <a:r>
              <a:rPr lang="en-US" b="1" dirty="0"/>
              <a:t>Arab Spring</a:t>
            </a:r>
            <a:r>
              <a:rPr lang="en-US" dirty="0"/>
              <a:t> was a series of anti-government protests, uprisings and armed rebellions that spread across the Middle East in early 2011.</a:t>
            </a:r>
          </a:p>
          <a:p>
            <a:r>
              <a:rPr lang="en-US" b="1" u="sng" dirty="0">
                <a:solidFill>
                  <a:srgbClr val="006600"/>
                </a:solidFill>
              </a:rPr>
              <a:t>Countries involved</a:t>
            </a:r>
            <a:r>
              <a:rPr lang="en-US" b="1" dirty="0">
                <a:solidFill>
                  <a:srgbClr val="006600"/>
                </a:solidFill>
              </a:rPr>
              <a:t>: Tunisia, Egypt, Libya, Yemen, Bahrain, Algeria and Syria</a:t>
            </a:r>
          </a:p>
          <a:p>
            <a:endParaRPr lang="en-US" dirty="0"/>
          </a:p>
          <a:p>
            <a:r>
              <a:rPr lang="en-US" dirty="0"/>
              <a:t>Arab Spring explained Seeker 5 min: </a:t>
            </a:r>
            <a:r>
              <a:rPr lang="en-US" dirty="0">
                <a:hlinkClick r:id="rId2"/>
              </a:rPr>
              <a:t>https://www.youtube.com/watch?v=lGGDfmhKoyk</a:t>
            </a:r>
            <a:endParaRPr lang="en-US" dirty="0"/>
          </a:p>
          <a:p>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927279"/>
            <a:ext cx="6019800" cy="5834128"/>
          </a:xfrm>
        </p:spPr>
      </p:pic>
    </p:spTree>
    <p:extLst>
      <p:ext uri="{BB962C8B-B14F-4D97-AF65-F5344CB8AC3E}">
        <p14:creationId xmlns:p14="http://schemas.microsoft.com/office/powerpoint/2010/main" val="69100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2938" cy="981308"/>
          </a:xfrm>
        </p:spPr>
        <p:txBody>
          <a:bodyPr>
            <a:normAutofit fontScale="90000"/>
          </a:bodyPr>
          <a:lstStyle/>
          <a:p>
            <a:r>
              <a:rPr lang="en-US" dirty="0"/>
              <a:t>Syria, before &amp; after: </a:t>
            </a:r>
            <a:r>
              <a:rPr lang="en-US" sz="2000" dirty="0"/>
              <a:t>ISIS Explained in a nutshell: </a:t>
            </a:r>
            <a:r>
              <a:rPr lang="en-US" sz="2000" dirty="0">
                <a:hlinkClick r:id="rId2"/>
              </a:rPr>
              <a:t>https://www.youtube.com/watch?v=AQPlREDW-Ro</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840" y="1092820"/>
            <a:ext cx="11474604" cy="5084143"/>
          </a:xfrm>
        </p:spPr>
      </p:pic>
    </p:spTree>
    <p:extLst>
      <p:ext uri="{BB962C8B-B14F-4D97-AF65-F5344CB8AC3E}">
        <p14:creationId xmlns:p14="http://schemas.microsoft.com/office/powerpoint/2010/main" val="109608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D3B4-32C2-4FA9-9371-D212CB01211A}"/>
              </a:ext>
            </a:extLst>
          </p:cNvPr>
          <p:cNvSpPr>
            <a:spLocks noGrp="1"/>
          </p:cNvSpPr>
          <p:nvPr>
            <p:ph type="title"/>
          </p:nvPr>
        </p:nvSpPr>
        <p:spPr>
          <a:xfrm>
            <a:off x="838200" y="1"/>
            <a:ext cx="10515600" cy="957262"/>
          </a:xfrm>
        </p:spPr>
        <p:txBody>
          <a:bodyPr/>
          <a:lstStyle/>
          <a:p>
            <a:r>
              <a:rPr lang="en-US" dirty="0"/>
              <a:t>                    Great Leap Forward</a:t>
            </a:r>
          </a:p>
        </p:txBody>
      </p:sp>
      <p:pic>
        <p:nvPicPr>
          <p:cNvPr id="5" name="Content Placeholder 4">
            <a:extLst>
              <a:ext uri="{FF2B5EF4-FFF2-40B4-BE49-F238E27FC236}">
                <a16:creationId xmlns:a16="http://schemas.microsoft.com/office/drawing/2014/main" id="{90AE9FB0-676F-4EA0-BD83-CD077BABFE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7263"/>
            <a:ext cx="12192000" cy="5900736"/>
          </a:xfrm>
        </p:spPr>
      </p:pic>
    </p:spTree>
    <p:extLst>
      <p:ext uri="{BB962C8B-B14F-4D97-AF65-F5344CB8AC3E}">
        <p14:creationId xmlns:p14="http://schemas.microsoft.com/office/powerpoint/2010/main" val="1512053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11C7-9E71-4365-B206-450D4E4C4268}"/>
              </a:ext>
            </a:extLst>
          </p:cNvPr>
          <p:cNvSpPr>
            <a:spLocks noGrp="1"/>
          </p:cNvSpPr>
          <p:nvPr>
            <p:ph type="title"/>
          </p:nvPr>
        </p:nvSpPr>
        <p:spPr>
          <a:xfrm>
            <a:off x="119063" y="1"/>
            <a:ext cx="11953876" cy="1142999"/>
          </a:xfrm>
        </p:spPr>
        <p:txBody>
          <a:bodyPr>
            <a:normAutofit fontScale="90000"/>
          </a:bodyPr>
          <a:lstStyle/>
          <a:p>
            <a:r>
              <a:rPr lang="en-US" b="1" u="sng" dirty="0"/>
              <a:t>Syria Before and After</a:t>
            </a:r>
            <a:r>
              <a:rPr lang="en-US" dirty="0"/>
              <a:t>: </a:t>
            </a:r>
            <a:r>
              <a:rPr lang="en-US" sz="2200" dirty="0"/>
              <a:t>Syrian refugees explained in a nutshell 6 min: </a:t>
            </a:r>
            <a:r>
              <a:rPr lang="en-US" sz="2200" dirty="0">
                <a:hlinkClick r:id="rId2"/>
              </a:rPr>
              <a:t>https://www.youtube.com/watch?v=RvOnXh3NN9w</a:t>
            </a:r>
            <a:br>
              <a:rPr lang="en-US" dirty="0"/>
            </a:br>
            <a:endParaRPr lang="en-US" dirty="0"/>
          </a:p>
        </p:txBody>
      </p:sp>
      <p:pic>
        <p:nvPicPr>
          <p:cNvPr id="5" name="Content Placeholder 4">
            <a:extLst>
              <a:ext uri="{FF2B5EF4-FFF2-40B4-BE49-F238E27FC236}">
                <a16:creationId xmlns:a16="http://schemas.microsoft.com/office/drawing/2014/main" id="{36EE50CB-BB6F-48B9-89B4-A58AC33080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175" y="1142999"/>
            <a:ext cx="11815763" cy="5529263"/>
          </a:xfrm>
        </p:spPr>
      </p:pic>
    </p:spTree>
    <p:extLst>
      <p:ext uri="{BB962C8B-B14F-4D97-AF65-F5344CB8AC3E}">
        <p14:creationId xmlns:p14="http://schemas.microsoft.com/office/powerpoint/2010/main" val="3823702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8007-9B89-4DCC-82B7-685C62911885}"/>
              </a:ext>
            </a:extLst>
          </p:cNvPr>
          <p:cNvSpPr>
            <a:spLocks noGrp="1"/>
          </p:cNvSpPr>
          <p:nvPr>
            <p:ph type="title"/>
          </p:nvPr>
        </p:nvSpPr>
        <p:spPr>
          <a:xfrm>
            <a:off x="0" y="1"/>
            <a:ext cx="11353800" cy="983614"/>
          </a:xfrm>
        </p:spPr>
        <p:txBody>
          <a:bodyPr/>
          <a:lstStyle/>
          <a:p>
            <a:r>
              <a:rPr lang="en-US" dirty="0"/>
              <a:t>                     Syria Before and After</a:t>
            </a:r>
          </a:p>
        </p:txBody>
      </p:sp>
      <p:pic>
        <p:nvPicPr>
          <p:cNvPr id="5" name="Content Placeholder 4">
            <a:extLst>
              <a:ext uri="{FF2B5EF4-FFF2-40B4-BE49-F238E27FC236}">
                <a16:creationId xmlns:a16="http://schemas.microsoft.com/office/drawing/2014/main" id="{3A167E82-5CC3-4D03-9A3E-B6E1C6069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43000"/>
            <a:ext cx="12087225" cy="5529263"/>
          </a:xfrm>
        </p:spPr>
      </p:pic>
    </p:spTree>
    <p:extLst>
      <p:ext uri="{BB962C8B-B14F-4D97-AF65-F5344CB8AC3E}">
        <p14:creationId xmlns:p14="http://schemas.microsoft.com/office/powerpoint/2010/main" val="640137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6270-F79F-46F8-838E-EC1FDB9473E6}"/>
              </a:ext>
            </a:extLst>
          </p:cNvPr>
          <p:cNvSpPr>
            <a:spLocks noGrp="1"/>
          </p:cNvSpPr>
          <p:nvPr>
            <p:ph type="title"/>
          </p:nvPr>
        </p:nvSpPr>
        <p:spPr>
          <a:xfrm>
            <a:off x="-1" y="1"/>
            <a:ext cx="12044363" cy="1142205"/>
          </a:xfrm>
        </p:spPr>
        <p:txBody>
          <a:bodyPr>
            <a:normAutofit/>
          </a:bodyPr>
          <a:lstStyle/>
          <a:p>
            <a:r>
              <a:rPr lang="en-US" dirty="0"/>
              <a:t>Syria today</a:t>
            </a:r>
            <a:r>
              <a:rPr lang="en-US" sz="2200" dirty="0"/>
              <a:t>: Day in the life of a Syrian girl: </a:t>
            </a:r>
            <a:r>
              <a:rPr lang="en-US" sz="2200" dirty="0">
                <a:hlinkClick r:id="rId2"/>
              </a:rPr>
              <a:t>https://www.youtube.com/watch?v=RBQ-IoHfimQ</a:t>
            </a:r>
            <a:br>
              <a:rPr lang="en-US" sz="2200" dirty="0"/>
            </a:br>
            <a:endParaRPr lang="en-US" sz="2200" dirty="0"/>
          </a:p>
        </p:txBody>
      </p:sp>
      <p:pic>
        <p:nvPicPr>
          <p:cNvPr id="6" name="Content Placeholder 5">
            <a:extLst>
              <a:ext uri="{FF2B5EF4-FFF2-40B4-BE49-F238E27FC236}">
                <a16:creationId xmlns:a16="http://schemas.microsoft.com/office/drawing/2014/main" id="{0CCF5F79-C44D-4259-B8ED-C762B403765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142207"/>
            <a:ext cx="6019800" cy="5572918"/>
          </a:xfrm>
        </p:spPr>
      </p:pic>
      <p:pic>
        <p:nvPicPr>
          <p:cNvPr id="8" name="Content Placeholder 7">
            <a:extLst>
              <a:ext uri="{FF2B5EF4-FFF2-40B4-BE49-F238E27FC236}">
                <a16:creationId xmlns:a16="http://schemas.microsoft.com/office/drawing/2014/main" id="{4AF4F540-D959-4F52-9EDC-620546FE8EB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77000" y="1142207"/>
            <a:ext cx="5715000" cy="5572918"/>
          </a:xfrm>
        </p:spPr>
      </p:pic>
    </p:spTree>
    <p:extLst>
      <p:ext uri="{BB962C8B-B14F-4D97-AF65-F5344CB8AC3E}">
        <p14:creationId xmlns:p14="http://schemas.microsoft.com/office/powerpoint/2010/main" val="296642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FAD7-32F4-4F06-BBB7-CFB56E718CD4}"/>
              </a:ext>
            </a:extLst>
          </p:cNvPr>
          <p:cNvSpPr>
            <a:spLocks noGrp="1"/>
          </p:cNvSpPr>
          <p:nvPr>
            <p:ph type="title"/>
          </p:nvPr>
        </p:nvSpPr>
        <p:spPr>
          <a:xfrm>
            <a:off x="838200" y="128589"/>
            <a:ext cx="10515600" cy="942974"/>
          </a:xfrm>
        </p:spPr>
        <p:txBody>
          <a:bodyPr/>
          <a:lstStyle/>
          <a:p>
            <a:r>
              <a:rPr lang="en-US" dirty="0"/>
              <a:t>                    </a:t>
            </a:r>
            <a:r>
              <a:rPr lang="en-US" b="1" u="sng" dirty="0">
                <a:solidFill>
                  <a:srgbClr val="C00000"/>
                </a:solidFill>
              </a:rPr>
              <a:t>The Route of Many Refugees</a:t>
            </a:r>
          </a:p>
        </p:txBody>
      </p:sp>
      <p:pic>
        <p:nvPicPr>
          <p:cNvPr id="6" name="Content Placeholder 5">
            <a:extLst>
              <a:ext uri="{FF2B5EF4-FFF2-40B4-BE49-F238E27FC236}">
                <a16:creationId xmlns:a16="http://schemas.microsoft.com/office/drawing/2014/main" id="{1A822C35-C91C-46CA-89C4-1A71A440B0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185863"/>
            <a:ext cx="5945632" cy="5543548"/>
          </a:xfrm>
        </p:spPr>
      </p:pic>
      <p:pic>
        <p:nvPicPr>
          <p:cNvPr id="8" name="Content Placeholder 7">
            <a:extLst>
              <a:ext uri="{FF2B5EF4-FFF2-40B4-BE49-F238E27FC236}">
                <a16:creationId xmlns:a16="http://schemas.microsoft.com/office/drawing/2014/main" id="{4130F009-2BC4-407F-A6E0-0C66C3896C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6523" y="1185863"/>
            <a:ext cx="5665477" cy="5543548"/>
          </a:xfrm>
        </p:spPr>
      </p:pic>
    </p:spTree>
    <p:extLst>
      <p:ext uri="{BB962C8B-B14F-4D97-AF65-F5344CB8AC3E}">
        <p14:creationId xmlns:p14="http://schemas.microsoft.com/office/powerpoint/2010/main" val="2403573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37D2-6504-4170-B1C8-6FB99ADCE76D}"/>
              </a:ext>
            </a:extLst>
          </p:cNvPr>
          <p:cNvSpPr>
            <a:spLocks noGrp="1"/>
          </p:cNvSpPr>
          <p:nvPr>
            <p:ph type="title"/>
          </p:nvPr>
        </p:nvSpPr>
        <p:spPr>
          <a:xfrm>
            <a:off x="76199" y="100014"/>
            <a:ext cx="12191998" cy="1171574"/>
          </a:xfrm>
        </p:spPr>
        <p:txBody>
          <a:bodyPr>
            <a:normAutofit fontScale="90000"/>
          </a:bodyPr>
          <a:lstStyle/>
          <a:p>
            <a:r>
              <a:rPr lang="en-US" dirty="0"/>
              <a:t> </a:t>
            </a:r>
            <a:br>
              <a:rPr lang="en-US" dirty="0"/>
            </a:br>
            <a:r>
              <a:rPr lang="en-US" sz="4000" b="1" u="sng" dirty="0">
                <a:solidFill>
                  <a:srgbClr val="C00000"/>
                </a:solidFill>
              </a:rPr>
              <a:t>Climate Change: </a:t>
            </a:r>
            <a:r>
              <a:rPr lang="en-US" sz="3600" dirty="0">
                <a:solidFill>
                  <a:srgbClr val="C00000"/>
                </a:solidFill>
              </a:rPr>
              <a:t>is the catch-all term for the shift in worldwide weather phenomena associated with an increase in global average temperatures.</a:t>
            </a:r>
            <a:br>
              <a:rPr lang="en-US" sz="3600" b="1" dirty="0">
                <a:solidFill>
                  <a:srgbClr val="C00000"/>
                </a:solidFill>
              </a:rPr>
            </a:br>
            <a:endParaRPr lang="en-US" sz="3600" b="1" u="sng" dirty="0">
              <a:solidFill>
                <a:srgbClr val="C00000"/>
              </a:solidFill>
            </a:endParaRPr>
          </a:p>
        </p:txBody>
      </p:sp>
      <p:sp>
        <p:nvSpPr>
          <p:cNvPr id="3" name="Content Placeholder 2">
            <a:extLst>
              <a:ext uri="{FF2B5EF4-FFF2-40B4-BE49-F238E27FC236}">
                <a16:creationId xmlns:a16="http://schemas.microsoft.com/office/drawing/2014/main" id="{BEFBA250-8DCD-43F1-9036-DDB85C83CC8E}"/>
              </a:ext>
            </a:extLst>
          </p:cNvPr>
          <p:cNvSpPr>
            <a:spLocks noGrp="1"/>
          </p:cNvSpPr>
          <p:nvPr>
            <p:ph sz="half" idx="1"/>
          </p:nvPr>
        </p:nvSpPr>
        <p:spPr>
          <a:xfrm>
            <a:off x="0" y="1271588"/>
            <a:ext cx="6019800" cy="5586411"/>
          </a:xfrm>
        </p:spPr>
        <p:txBody>
          <a:bodyPr>
            <a:normAutofit/>
          </a:bodyPr>
          <a:lstStyle/>
          <a:p>
            <a:r>
              <a:rPr lang="en-US" sz="3200" b="1" u="sng" dirty="0">
                <a:solidFill>
                  <a:srgbClr val="7030A0"/>
                </a:solidFill>
              </a:rPr>
              <a:t>Global warming </a:t>
            </a:r>
            <a:r>
              <a:rPr lang="en-US" sz="3200" b="1" dirty="0">
                <a:solidFill>
                  <a:srgbClr val="7030A0"/>
                </a:solidFill>
              </a:rPr>
              <a:t>is a long-term rise in the average temperature of the Earth's climate system, an aspect of climate change shown by temperature measurements and by multiple effects of the warming</a:t>
            </a:r>
          </a:p>
        </p:txBody>
      </p:sp>
      <p:sp>
        <p:nvSpPr>
          <p:cNvPr id="4" name="Content Placeholder 3">
            <a:extLst>
              <a:ext uri="{FF2B5EF4-FFF2-40B4-BE49-F238E27FC236}">
                <a16:creationId xmlns:a16="http://schemas.microsoft.com/office/drawing/2014/main" id="{BB981190-057B-4456-908B-7100F96FC3AE}"/>
              </a:ext>
            </a:extLst>
          </p:cNvPr>
          <p:cNvSpPr>
            <a:spLocks noGrp="1"/>
          </p:cNvSpPr>
          <p:nvPr>
            <p:ph sz="half" idx="2"/>
          </p:nvPr>
        </p:nvSpPr>
        <p:spPr>
          <a:xfrm>
            <a:off x="6172199" y="1271588"/>
            <a:ext cx="6019799" cy="5486397"/>
          </a:xfrm>
        </p:spPr>
        <p:txBody>
          <a:bodyPr>
            <a:normAutofit/>
          </a:bodyPr>
          <a:lstStyle/>
          <a:p>
            <a:r>
              <a:rPr lang="en-US" sz="3200" b="1" dirty="0">
                <a:solidFill>
                  <a:srgbClr val="006600"/>
                </a:solidFill>
              </a:rPr>
              <a:t>Greenhouse gases trap heat radiating from Earth to space. This heat, in the form of infrared radiation, gets absorbed and emitted by these gases in the planet’s atmosphere warming  the lower atmosphere and the surface.</a:t>
            </a:r>
          </a:p>
        </p:txBody>
      </p:sp>
    </p:spTree>
    <p:extLst>
      <p:ext uri="{BB962C8B-B14F-4D97-AF65-F5344CB8AC3E}">
        <p14:creationId xmlns:p14="http://schemas.microsoft.com/office/powerpoint/2010/main" val="2526821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FC80-0CC4-4739-B6E3-B0E388291209}"/>
              </a:ext>
            </a:extLst>
          </p:cNvPr>
          <p:cNvSpPr>
            <a:spLocks noGrp="1"/>
          </p:cNvSpPr>
          <p:nvPr>
            <p:ph type="title"/>
          </p:nvPr>
        </p:nvSpPr>
        <p:spPr>
          <a:xfrm>
            <a:off x="838200" y="114301"/>
            <a:ext cx="10515600" cy="1042987"/>
          </a:xfrm>
        </p:spPr>
        <p:txBody>
          <a:bodyPr/>
          <a:lstStyle/>
          <a:p>
            <a:r>
              <a:rPr lang="en-US" dirty="0"/>
              <a:t>                 </a:t>
            </a:r>
            <a:r>
              <a:rPr lang="en-US" b="1" u="sng" dirty="0"/>
              <a:t>Climate Change: Per NASA</a:t>
            </a:r>
          </a:p>
        </p:txBody>
      </p:sp>
      <p:sp>
        <p:nvSpPr>
          <p:cNvPr id="3" name="Content Placeholder 2">
            <a:extLst>
              <a:ext uri="{FF2B5EF4-FFF2-40B4-BE49-F238E27FC236}">
                <a16:creationId xmlns:a16="http://schemas.microsoft.com/office/drawing/2014/main" id="{ABF9B6ED-12EE-45D9-8649-3F32B9F1CF61}"/>
              </a:ext>
            </a:extLst>
          </p:cNvPr>
          <p:cNvSpPr>
            <a:spLocks noGrp="1"/>
          </p:cNvSpPr>
          <p:nvPr>
            <p:ph sz="half" idx="1"/>
          </p:nvPr>
        </p:nvSpPr>
        <p:spPr>
          <a:xfrm>
            <a:off x="200025" y="1157288"/>
            <a:ext cx="5895975" cy="5586411"/>
          </a:xfrm>
        </p:spPr>
        <p:txBody>
          <a:bodyPr>
            <a:normAutofit fontScale="92500" lnSpcReduction="10000"/>
          </a:bodyPr>
          <a:lstStyle/>
          <a:p>
            <a:r>
              <a:rPr lang="en-US" b="1" dirty="0"/>
              <a:t>Most climate scientists agree the main cause of the current global warming trend is human expansion of the "greenhouse effect"— warming that results when the atmosphere traps heat radiating from Earth toward space.</a:t>
            </a:r>
          </a:p>
          <a:p>
            <a:r>
              <a:rPr lang="en-US" b="1" dirty="0"/>
              <a:t>Certain gases in the atmosphere block heat from escaping. Long-lived gases that remain semi-permanently in the atmosphere and do not respond physically or chemically to changes in temperature are described as "forcing" climate change. Gases, such as water vapor, which respond physically or chemically to changes in temperature are seen as "feedbacks."</a:t>
            </a:r>
          </a:p>
          <a:p>
            <a:endParaRPr lang="en-US" dirty="0"/>
          </a:p>
        </p:txBody>
      </p:sp>
      <p:pic>
        <p:nvPicPr>
          <p:cNvPr id="6" name="Content Placeholder 5">
            <a:extLst>
              <a:ext uri="{FF2B5EF4-FFF2-40B4-BE49-F238E27FC236}">
                <a16:creationId xmlns:a16="http://schemas.microsoft.com/office/drawing/2014/main" id="{2E3457D9-DAF8-482B-94BF-6CC403034D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1" y="1385888"/>
            <a:ext cx="5819774" cy="5357811"/>
          </a:xfrm>
        </p:spPr>
      </p:pic>
    </p:spTree>
    <p:extLst>
      <p:ext uri="{BB962C8B-B14F-4D97-AF65-F5344CB8AC3E}">
        <p14:creationId xmlns:p14="http://schemas.microsoft.com/office/powerpoint/2010/main" val="3178753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8B82-DFCB-43B9-8D8A-7C2AFA113050}"/>
              </a:ext>
            </a:extLst>
          </p:cNvPr>
          <p:cNvSpPr>
            <a:spLocks noGrp="1"/>
          </p:cNvSpPr>
          <p:nvPr>
            <p:ph type="title"/>
          </p:nvPr>
        </p:nvSpPr>
        <p:spPr>
          <a:xfrm>
            <a:off x="838200" y="114301"/>
            <a:ext cx="10515600" cy="828675"/>
          </a:xfrm>
        </p:spPr>
        <p:txBody>
          <a:bodyPr>
            <a:normAutofit/>
          </a:bodyPr>
          <a:lstStyle/>
          <a:p>
            <a:r>
              <a:rPr lang="en-US" b="1" dirty="0">
                <a:solidFill>
                  <a:srgbClr val="C00000"/>
                </a:solidFill>
              </a:rPr>
              <a:t>                           </a:t>
            </a:r>
            <a:r>
              <a:rPr lang="en-US" b="1" u="sng" dirty="0">
                <a:solidFill>
                  <a:srgbClr val="C00000"/>
                </a:solidFill>
              </a:rPr>
              <a:t>Climate Change </a:t>
            </a:r>
          </a:p>
        </p:txBody>
      </p:sp>
      <p:sp>
        <p:nvSpPr>
          <p:cNvPr id="3" name="Content Placeholder 2">
            <a:extLst>
              <a:ext uri="{FF2B5EF4-FFF2-40B4-BE49-F238E27FC236}">
                <a16:creationId xmlns:a16="http://schemas.microsoft.com/office/drawing/2014/main" id="{FE2D7932-42FB-47A9-A6BC-53271B4EF008}"/>
              </a:ext>
            </a:extLst>
          </p:cNvPr>
          <p:cNvSpPr>
            <a:spLocks noGrp="1"/>
          </p:cNvSpPr>
          <p:nvPr>
            <p:ph sz="half" idx="1"/>
          </p:nvPr>
        </p:nvSpPr>
        <p:spPr>
          <a:xfrm>
            <a:off x="0" y="1071564"/>
            <a:ext cx="6515100" cy="5672136"/>
          </a:xfrm>
        </p:spPr>
        <p:txBody>
          <a:bodyPr>
            <a:normAutofit fontScale="77500" lnSpcReduction="20000"/>
          </a:bodyPr>
          <a:lstStyle/>
          <a:p>
            <a:r>
              <a:rPr lang="en-US" b="1" dirty="0">
                <a:solidFill>
                  <a:srgbClr val="C00000"/>
                </a:solidFill>
              </a:rPr>
              <a:t>Climate change</a:t>
            </a:r>
            <a:r>
              <a:rPr lang="en-US" dirty="0">
                <a:solidFill>
                  <a:srgbClr val="C00000"/>
                </a:solidFill>
              </a:rPr>
              <a:t> is the catch-all term for the shift in worldwide weather phenomena associated with an increase in global average temperatures.</a:t>
            </a:r>
            <a:endParaRPr lang="en-US" b="1" dirty="0">
              <a:solidFill>
                <a:srgbClr val="C00000"/>
              </a:solidFill>
            </a:endParaRPr>
          </a:p>
          <a:p>
            <a:r>
              <a:rPr lang="en-US" b="1" dirty="0">
                <a:solidFill>
                  <a:srgbClr val="7030A0"/>
                </a:solidFill>
              </a:rPr>
              <a:t>On Earth, human activities are changing the natural greenhouse. Over the last century the burning of fossil fuels like coal and oil has increased the concentration of atmospheric carbon dioxide (CO</a:t>
            </a:r>
            <a:r>
              <a:rPr lang="en-US" b="1" baseline="-25000" dirty="0">
                <a:solidFill>
                  <a:srgbClr val="7030A0"/>
                </a:solidFill>
              </a:rPr>
              <a:t>2</a:t>
            </a:r>
            <a:r>
              <a:rPr lang="en-US" b="1" dirty="0">
                <a:solidFill>
                  <a:srgbClr val="7030A0"/>
                </a:solidFill>
              </a:rPr>
              <a:t>). This happens because the coal or oil burning process combines carbon with oxygen in the air to make CO</a:t>
            </a:r>
            <a:r>
              <a:rPr lang="en-US" b="1" baseline="-25000" dirty="0">
                <a:solidFill>
                  <a:srgbClr val="7030A0"/>
                </a:solidFill>
              </a:rPr>
              <a:t>2</a:t>
            </a:r>
            <a:r>
              <a:rPr lang="en-US" b="1" dirty="0">
                <a:solidFill>
                  <a:srgbClr val="7030A0"/>
                </a:solidFill>
              </a:rPr>
              <a:t>.</a:t>
            </a:r>
          </a:p>
          <a:p>
            <a:r>
              <a:rPr lang="en-US" b="1" dirty="0">
                <a:solidFill>
                  <a:srgbClr val="7030A0"/>
                </a:solidFill>
              </a:rPr>
              <a:t> To a lesser extent, the clearing of land for agriculture, industry, and other human activities has increased concentrations of greenhouse gases.</a:t>
            </a:r>
          </a:p>
          <a:p>
            <a:r>
              <a:rPr lang="en-US" b="1" dirty="0"/>
              <a:t>The consequences of changing the natural atmospheric greenhouse are difficult to predict, but certain effects seem likely:</a:t>
            </a:r>
          </a:p>
          <a:p>
            <a:r>
              <a:rPr lang="en-US" b="1" dirty="0">
                <a:solidFill>
                  <a:srgbClr val="7030A0"/>
                </a:solidFill>
              </a:rPr>
              <a:t>On average, Earth will become warmer. Some regions may welcome warmer temperatures, but others may not</a:t>
            </a:r>
          </a:p>
          <a:p>
            <a:endParaRPr lang="en-US" dirty="0"/>
          </a:p>
        </p:txBody>
      </p:sp>
      <p:sp>
        <p:nvSpPr>
          <p:cNvPr id="4" name="Content Placeholder 3">
            <a:extLst>
              <a:ext uri="{FF2B5EF4-FFF2-40B4-BE49-F238E27FC236}">
                <a16:creationId xmlns:a16="http://schemas.microsoft.com/office/drawing/2014/main" id="{70019183-3C50-4619-BA35-DC99F25E0A06}"/>
              </a:ext>
            </a:extLst>
          </p:cNvPr>
          <p:cNvSpPr>
            <a:spLocks noGrp="1"/>
          </p:cNvSpPr>
          <p:nvPr>
            <p:ph sz="half" idx="2"/>
          </p:nvPr>
        </p:nvSpPr>
        <p:spPr>
          <a:xfrm>
            <a:off x="6700838" y="1200150"/>
            <a:ext cx="5362574" cy="5543549"/>
          </a:xfrm>
        </p:spPr>
        <p:txBody>
          <a:bodyPr>
            <a:normAutofit fontScale="77500" lnSpcReduction="20000"/>
          </a:bodyPr>
          <a:lstStyle/>
          <a:p>
            <a:r>
              <a:rPr lang="en-US" b="1" dirty="0">
                <a:solidFill>
                  <a:srgbClr val="7030A0"/>
                </a:solidFill>
              </a:rPr>
              <a:t>A stronger greenhouse effect will warm the oceans and partially melt glaciers and other ice, increasing sea level. Ocean water also will expand if it warms, contributing further to sea level rise.</a:t>
            </a:r>
          </a:p>
          <a:p>
            <a:r>
              <a:rPr lang="en-US" b="1" dirty="0"/>
              <a:t>Meanwhile, some crops and other plants may respond favorably to increased atmospheric CO</a:t>
            </a:r>
            <a:r>
              <a:rPr lang="en-US" b="1" baseline="-25000" dirty="0"/>
              <a:t>2</a:t>
            </a:r>
            <a:r>
              <a:rPr lang="en-US" b="1" dirty="0"/>
              <a:t>, growing more vigorously and using water more efficiently. At the same time, higher temperatures and shifting climate patterns may change the areas where crops grow best and affect the makeup of natural plant communities.</a:t>
            </a:r>
          </a:p>
          <a:p>
            <a:endParaRPr lang="en-US" dirty="0"/>
          </a:p>
        </p:txBody>
      </p:sp>
    </p:spTree>
    <p:extLst>
      <p:ext uri="{BB962C8B-B14F-4D97-AF65-F5344CB8AC3E}">
        <p14:creationId xmlns:p14="http://schemas.microsoft.com/office/powerpoint/2010/main" val="38204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9A4D-DD80-4377-B382-2FB1E7B357F9}"/>
              </a:ext>
            </a:extLst>
          </p:cNvPr>
          <p:cNvSpPr>
            <a:spLocks noGrp="1"/>
          </p:cNvSpPr>
          <p:nvPr>
            <p:ph type="title"/>
          </p:nvPr>
        </p:nvSpPr>
        <p:spPr>
          <a:xfrm>
            <a:off x="838200" y="1"/>
            <a:ext cx="10515600" cy="942974"/>
          </a:xfrm>
        </p:spPr>
        <p:txBody>
          <a:bodyPr/>
          <a:lstStyle/>
          <a:p>
            <a:r>
              <a:rPr lang="en-US" dirty="0"/>
              <a:t>                    </a:t>
            </a:r>
            <a:r>
              <a:rPr lang="en-US" b="1" u="sng" dirty="0">
                <a:solidFill>
                  <a:srgbClr val="006699"/>
                </a:solidFill>
              </a:rPr>
              <a:t>Global Warming Effects</a:t>
            </a:r>
          </a:p>
        </p:txBody>
      </p:sp>
      <p:sp>
        <p:nvSpPr>
          <p:cNvPr id="3" name="Content Placeholder 2">
            <a:extLst>
              <a:ext uri="{FF2B5EF4-FFF2-40B4-BE49-F238E27FC236}">
                <a16:creationId xmlns:a16="http://schemas.microsoft.com/office/drawing/2014/main" id="{8E1BA05A-751A-4C80-9516-D888AEDE8EF0}"/>
              </a:ext>
            </a:extLst>
          </p:cNvPr>
          <p:cNvSpPr>
            <a:spLocks noGrp="1"/>
          </p:cNvSpPr>
          <p:nvPr>
            <p:ph sz="half" idx="1"/>
          </p:nvPr>
        </p:nvSpPr>
        <p:spPr>
          <a:xfrm>
            <a:off x="100013" y="1285875"/>
            <a:ext cx="6657975" cy="5572124"/>
          </a:xfrm>
        </p:spPr>
        <p:txBody>
          <a:bodyPr>
            <a:normAutofit fontScale="92500" lnSpcReduction="20000"/>
          </a:bodyPr>
          <a:lstStyle/>
          <a:p>
            <a:r>
              <a:rPr lang="en-US" b="1" dirty="0">
                <a:solidFill>
                  <a:srgbClr val="006699"/>
                </a:solidFill>
              </a:rPr>
              <a:t>Did you know?</a:t>
            </a:r>
          </a:p>
          <a:p>
            <a:r>
              <a:rPr lang="en-US" b="1" dirty="0">
                <a:solidFill>
                  <a:srgbClr val="006699"/>
                </a:solidFill>
              </a:rPr>
              <a:t>The Earth's average temperature has increased about 2 degrees Fahrenheit during the 20th century. What's the big deal?</a:t>
            </a:r>
          </a:p>
          <a:p>
            <a:r>
              <a:rPr lang="en-US" b="1" dirty="0">
                <a:solidFill>
                  <a:srgbClr val="006699"/>
                </a:solidFill>
              </a:rPr>
              <a:t>Two degrees may sound like a small amount, but it's an unusual event in our planet's recent history. Earth's climate record, preserved in tree rings, ice cores, and coral reefs, shows that the global average temperature is stable over long periods of time. Furthermore, small changes in temperature correspond to enormous changes in the environment.</a:t>
            </a:r>
          </a:p>
          <a:p>
            <a:r>
              <a:rPr lang="en-US" b="1" dirty="0">
                <a:solidFill>
                  <a:srgbClr val="006699"/>
                </a:solidFill>
              </a:rPr>
              <a:t>For example, at the end of the last ice age, when the Northeast United States was covered by more than 3,000 feet of ice, average temperatures were only 5 to 9 degrees cooler than today</a:t>
            </a:r>
            <a:r>
              <a:rPr lang="en-US" dirty="0">
                <a:solidFill>
                  <a:srgbClr val="006699"/>
                </a:solidFill>
              </a:rPr>
              <a:t>.</a:t>
            </a:r>
          </a:p>
          <a:p>
            <a:endParaRPr lang="en-US" dirty="0"/>
          </a:p>
        </p:txBody>
      </p:sp>
      <p:pic>
        <p:nvPicPr>
          <p:cNvPr id="6" name="Content Placeholder 5">
            <a:extLst>
              <a:ext uri="{FF2B5EF4-FFF2-40B4-BE49-F238E27FC236}">
                <a16:creationId xmlns:a16="http://schemas.microsoft.com/office/drawing/2014/main" id="{46682CD0-29D8-4764-A0D9-DA5CA8020C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7988" y="1471613"/>
            <a:ext cx="5434012" cy="5386387"/>
          </a:xfrm>
        </p:spPr>
      </p:pic>
    </p:spTree>
    <p:extLst>
      <p:ext uri="{BB962C8B-B14F-4D97-AF65-F5344CB8AC3E}">
        <p14:creationId xmlns:p14="http://schemas.microsoft.com/office/powerpoint/2010/main" val="3834825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1034-8384-4ACE-BCAD-EAB2447F7CFB}"/>
              </a:ext>
            </a:extLst>
          </p:cNvPr>
          <p:cNvSpPr>
            <a:spLocks noGrp="1"/>
          </p:cNvSpPr>
          <p:nvPr>
            <p:ph type="title"/>
          </p:nvPr>
        </p:nvSpPr>
        <p:spPr>
          <a:xfrm>
            <a:off x="838200" y="1"/>
            <a:ext cx="10515600" cy="1157287"/>
          </a:xfrm>
        </p:spPr>
        <p:txBody>
          <a:bodyPr/>
          <a:lstStyle/>
          <a:p>
            <a:r>
              <a:rPr lang="en-US" dirty="0"/>
              <a:t>                   </a:t>
            </a:r>
            <a:r>
              <a:rPr lang="en-US" b="1" u="sng" dirty="0">
                <a:solidFill>
                  <a:srgbClr val="006600"/>
                </a:solidFill>
              </a:rPr>
              <a:t>Global Warming Effects</a:t>
            </a:r>
          </a:p>
        </p:txBody>
      </p:sp>
      <p:sp>
        <p:nvSpPr>
          <p:cNvPr id="3" name="Content Placeholder 2">
            <a:extLst>
              <a:ext uri="{FF2B5EF4-FFF2-40B4-BE49-F238E27FC236}">
                <a16:creationId xmlns:a16="http://schemas.microsoft.com/office/drawing/2014/main" id="{8D28CA95-C051-4A45-A43A-A5646B4F761F}"/>
              </a:ext>
            </a:extLst>
          </p:cNvPr>
          <p:cNvSpPr>
            <a:spLocks noGrp="1"/>
          </p:cNvSpPr>
          <p:nvPr>
            <p:ph sz="half" idx="1"/>
          </p:nvPr>
        </p:nvSpPr>
        <p:spPr>
          <a:xfrm>
            <a:off x="0" y="1157287"/>
            <a:ext cx="6843713" cy="5700711"/>
          </a:xfrm>
        </p:spPr>
        <p:txBody>
          <a:bodyPr>
            <a:normAutofit fontScale="85000" lnSpcReduction="20000"/>
          </a:bodyPr>
          <a:lstStyle/>
          <a:p>
            <a:r>
              <a:rPr lang="en-US" b="1" dirty="0">
                <a:solidFill>
                  <a:srgbClr val="006600"/>
                </a:solidFill>
              </a:rPr>
              <a:t>Global climate change has already had observable effects on the environment. Glaciers have shrunk, ice on rivers and lakes is breaking up earlier, </a:t>
            </a:r>
          </a:p>
          <a:p>
            <a:r>
              <a:rPr lang="en-US" b="1" dirty="0">
                <a:solidFill>
                  <a:srgbClr val="006600"/>
                </a:solidFill>
              </a:rPr>
              <a:t>plant and animal ranges have shifted and trees are flowering sooner.</a:t>
            </a:r>
          </a:p>
          <a:p>
            <a:r>
              <a:rPr lang="en-US" b="1" dirty="0">
                <a:solidFill>
                  <a:srgbClr val="006600"/>
                </a:solidFill>
              </a:rPr>
              <a:t> Changes in precipitation patterns, </a:t>
            </a:r>
          </a:p>
          <a:p>
            <a:r>
              <a:rPr lang="en-US" b="1" dirty="0">
                <a:solidFill>
                  <a:srgbClr val="006600"/>
                </a:solidFill>
              </a:rPr>
              <a:t>More droughts and heat waves, </a:t>
            </a:r>
          </a:p>
          <a:p>
            <a:r>
              <a:rPr lang="en-US" b="1" dirty="0">
                <a:solidFill>
                  <a:srgbClr val="006600"/>
                </a:solidFill>
              </a:rPr>
              <a:t>Hurricanes will become stronger and more intense, </a:t>
            </a:r>
          </a:p>
          <a:p>
            <a:r>
              <a:rPr lang="en-US" b="1" dirty="0">
                <a:solidFill>
                  <a:srgbClr val="006600"/>
                </a:solidFill>
              </a:rPr>
              <a:t>Sea level will rise 1-4 feet by 2100, Arctic likely to become ice-free, </a:t>
            </a:r>
          </a:p>
          <a:p>
            <a:r>
              <a:rPr lang="en-US" b="1" dirty="0">
                <a:solidFill>
                  <a:srgbClr val="006600"/>
                </a:solidFill>
              </a:rPr>
              <a:t>plant and animal species will go extinct </a:t>
            </a:r>
          </a:p>
          <a:p>
            <a:r>
              <a:rPr lang="en-US" b="1" dirty="0">
                <a:solidFill>
                  <a:srgbClr val="006600"/>
                </a:solidFill>
              </a:rPr>
              <a:t>Major Costal Cities will be flooded</a:t>
            </a:r>
            <a:br>
              <a:rPr lang="en-US" dirty="0"/>
            </a:br>
            <a:endParaRPr lang="en-US" b="1" dirty="0"/>
          </a:p>
          <a:p>
            <a:endParaRPr lang="en-US" b="1" dirty="0"/>
          </a:p>
          <a:p>
            <a:pPr marL="0" indent="0">
              <a:buNone/>
            </a:pPr>
            <a:br>
              <a:rPr lang="en-US" dirty="0"/>
            </a:br>
            <a:endParaRPr lang="en-US" b="1" dirty="0"/>
          </a:p>
          <a:p>
            <a:endParaRPr lang="en-US" dirty="0"/>
          </a:p>
        </p:txBody>
      </p:sp>
      <p:pic>
        <p:nvPicPr>
          <p:cNvPr id="6" name="Content Placeholder 5">
            <a:extLst>
              <a:ext uri="{FF2B5EF4-FFF2-40B4-BE49-F238E27FC236}">
                <a16:creationId xmlns:a16="http://schemas.microsoft.com/office/drawing/2014/main" id="{2351E49F-12CF-4DE0-AA2B-56B0FF5FD9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0371" y="1157288"/>
            <a:ext cx="4877316" cy="5472111"/>
          </a:xfrm>
        </p:spPr>
      </p:pic>
    </p:spTree>
    <p:extLst>
      <p:ext uri="{BB962C8B-B14F-4D97-AF65-F5344CB8AC3E}">
        <p14:creationId xmlns:p14="http://schemas.microsoft.com/office/powerpoint/2010/main" val="1110294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152400"/>
            <a:ext cx="12102790" cy="563562"/>
          </a:xfrm>
        </p:spPr>
        <p:txBody>
          <a:bodyPr>
            <a:normAutofit fontScale="90000"/>
          </a:bodyPr>
          <a:lstStyle/>
          <a:p>
            <a:r>
              <a:rPr lang="en-US" dirty="0"/>
              <a:t>                                    </a:t>
            </a:r>
            <a:r>
              <a:rPr lang="en-US" b="1" u="sng" dirty="0">
                <a:solidFill>
                  <a:srgbClr val="FF0066"/>
                </a:solidFill>
              </a:rPr>
              <a:t>Climate Change</a:t>
            </a:r>
          </a:p>
        </p:txBody>
      </p:sp>
      <p:sp>
        <p:nvSpPr>
          <p:cNvPr id="3" name="Content Placeholder 2"/>
          <p:cNvSpPr>
            <a:spLocks noGrp="1"/>
          </p:cNvSpPr>
          <p:nvPr>
            <p:ph idx="1"/>
          </p:nvPr>
        </p:nvSpPr>
        <p:spPr>
          <a:xfrm>
            <a:off x="89210" y="838200"/>
            <a:ext cx="12102790" cy="6019800"/>
          </a:xfrm>
        </p:spPr>
        <p:txBody>
          <a:bodyPr>
            <a:normAutofit fontScale="92500" lnSpcReduction="10000"/>
          </a:bodyPr>
          <a:lstStyle/>
          <a:p>
            <a:r>
              <a:rPr lang="en-US" dirty="0">
                <a:solidFill>
                  <a:srgbClr val="006600"/>
                </a:solidFill>
              </a:rPr>
              <a:t>The </a:t>
            </a:r>
            <a:r>
              <a:rPr lang="en-US" b="1" dirty="0">
                <a:solidFill>
                  <a:srgbClr val="006600"/>
                </a:solidFill>
              </a:rPr>
              <a:t>Green Revolution</a:t>
            </a:r>
            <a:r>
              <a:rPr lang="en-US" dirty="0">
                <a:solidFill>
                  <a:srgbClr val="006600"/>
                </a:solidFill>
              </a:rPr>
              <a:t> refers to a series of research, and development, and technology transfer initiatives, occurring between the 1940s and the late 1960s, that increased agricultural production worldwide, particularly in the developing world, beginning most markedly in the late 1960s.</a:t>
            </a:r>
          </a:p>
          <a:p>
            <a:r>
              <a:rPr lang="en-US" b="1" u="sng" dirty="0"/>
              <a:t>a large increase in crop production in developing countries achieved by the use of fertilizers, pesticides, and high-yield crop varieties</a:t>
            </a:r>
            <a:r>
              <a:rPr lang="en-US" dirty="0"/>
              <a:t>.</a:t>
            </a:r>
            <a:endParaRPr lang="en-US" dirty="0">
              <a:solidFill>
                <a:srgbClr val="006600"/>
              </a:solidFill>
            </a:endParaRPr>
          </a:p>
          <a:p>
            <a:r>
              <a:rPr lang="en-US" b="1" u="sng" dirty="0">
                <a:solidFill>
                  <a:srgbClr val="0070C0"/>
                </a:solidFill>
              </a:rPr>
              <a:t>Global warming and climate change </a:t>
            </a:r>
            <a:r>
              <a:rPr lang="en-US" dirty="0">
                <a:solidFill>
                  <a:srgbClr val="0070C0"/>
                </a:solidFill>
              </a:rPr>
              <a:t>both refer to the observed century-long rise in the average temperature of the Earth's climate system and its related effects. Multiple lines of scientific evidence show that the climate system is warming</a:t>
            </a:r>
          </a:p>
          <a:p>
            <a:r>
              <a:rPr lang="en-US" b="1" u="sng" dirty="0">
                <a:solidFill>
                  <a:srgbClr val="FF0066"/>
                </a:solidFill>
              </a:rPr>
              <a:t>Current Effects</a:t>
            </a:r>
            <a:r>
              <a:rPr lang="en-US" dirty="0">
                <a:solidFill>
                  <a:srgbClr val="FF0066"/>
                </a:solidFill>
              </a:rPr>
              <a:t>: Glaciers have shrunk, ice on rivers and lakes is breaking up earlier, plant and animal ranges have shifted and trees are flowering sooner, sea levels are rising, weather changes, loss of islands due to oceans rising, death of coral reefs, loss of animals, </a:t>
            </a:r>
            <a:r>
              <a:rPr lang="en-US" dirty="0" err="1">
                <a:solidFill>
                  <a:srgbClr val="FF0066"/>
                </a:solidFill>
              </a:rPr>
              <a:t>perma</a:t>
            </a:r>
            <a:r>
              <a:rPr lang="en-US" dirty="0">
                <a:solidFill>
                  <a:srgbClr val="FF0066"/>
                </a:solidFill>
              </a:rPr>
              <a:t> frost is melting, Fifteen of the 16 hottest years ever recorded have occurred in the 21st century.</a:t>
            </a:r>
          </a:p>
          <a:p>
            <a:r>
              <a:rPr lang="en-US" b="1" u="sng" dirty="0">
                <a:solidFill>
                  <a:srgbClr val="7030A0"/>
                </a:solidFill>
              </a:rPr>
              <a:t>Sustainability</a:t>
            </a:r>
            <a:r>
              <a:rPr lang="en-US" dirty="0">
                <a:solidFill>
                  <a:srgbClr val="7030A0"/>
                </a:solidFill>
              </a:rPr>
              <a:t> the ability to be maintained at a certain rate or level. "the sustainability of economic growth“   The avoidance of the depletion of natural resources in order to maintain an ecological balance.  "the pursuit of global environmental sustainability"</a:t>
            </a:r>
          </a:p>
          <a:p>
            <a:endParaRPr lang="en-US" dirty="0">
              <a:solidFill>
                <a:srgbClr val="FF0066"/>
              </a:solidFill>
            </a:endParaRPr>
          </a:p>
          <a:p>
            <a:endParaRPr lang="en-US" dirty="0"/>
          </a:p>
        </p:txBody>
      </p:sp>
    </p:spTree>
    <p:extLst>
      <p:ext uri="{BB962C8B-B14F-4D97-AF65-F5344CB8AC3E}">
        <p14:creationId xmlns:p14="http://schemas.microsoft.com/office/powerpoint/2010/main" val="172419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FD38-2259-47DF-97C6-8E60B6720C63}"/>
              </a:ext>
            </a:extLst>
          </p:cNvPr>
          <p:cNvSpPr>
            <a:spLocks noGrp="1"/>
          </p:cNvSpPr>
          <p:nvPr>
            <p:ph type="title"/>
          </p:nvPr>
        </p:nvSpPr>
        <p:spPr>
          <a:xfrm>
            <a:off x="838200" y="100013"/>
            <a:ext cx="10515600" cy="885825"/>
          </a:xfrm>
        </p:spPr>
        <p:txBody>
          <a:bodyPr/>
          <a:lstStyle/>
          <a:p>
            <a:r>
              <a:rPr lang="en-US" dirty="0"/>
              <a:t>                  </a:t>
            </a:r>
            <a:r>
              <a:rPr lang="en-US" b="1" u="sng" dirty="0">
                <a:solidFill>
                  <a:srgbClr val="C00000"/>
                </a:solidFill>
              </a:rPr>
              <a:t>China’s Cultural Revolution</a:t>
            </a:r>
          </a:p>
        </p:txBody>
      </p:sp>
      <p:pic>
        <p:nvPicPr>
          <p:cNvPr id="6" name="Content Placeholder 5" descr="A close up of a newspaper&#10;&#10;Description automatically generated">
            <a:extLst>
              <a:ext uri="{FF2B5EF4-FFF2-40B4-BE49-F238E27FC236}">
                <a16:creationId xmlns:a16="http://schemas.microsoft.com/office/drawing/2014/main" id="{17908139-A554-4ADB-BFC3-9F4A06F631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013" y="1100139"/>
            <a:ext cx="5919788" cy="5557836"/>
          </a:xfrm>
        </p:spPr>
      </p:pic>
      <p:sp>
        <p:nvSpPr>
          <p:cNvPr id="4" name="Content Placeholder 3">
            <a:extLst>
              <a:ext uri="{FF2B5EF4-FFF2-40B4-BE49-F238E27FC236}">
                <a16:creationId xmlns:a16="http://schemas.microsoft.com/office/drawing/2014/main" id="{0AAA0B4B-A919-4ADA-A9A2-C823E4D86FC1}"/>
              </a:ext>
            </a:extLst>
          </p:cNvPr>
          <p:cNvSpPr>
            <a:spLocks noGrp="1"/>
          </p:cNvSpPr>
          <p:nvPr>
            <p:ph sz="half" idx="2"/>
          </p:nvPr>
        </p:nvSpPr>
        <p:spPr>
          <a:xfrm>
            <a:off x="6172199" y="1228726"/>
            <a:ext cx="5919787" cy="5429248"/>
          </a:xfrm>
        </p:spPr>
        <p:txBody>
          <a:bodyPr>
            <a:normAutofit fontScale="92500" lnSpcReduction="20000"/>
          </a:bodyPr>
          <a:lstStyle/>
          <a:p>
            <a:r>
              <a:rPr lang="en-US" dirty="0"/>
              <a:t>Mao launched the so-called Cultural Revolution (known in full as the Great Proletarian Cultural Revolution) in August 1966,  He shut down the nation’s schools, calling for a massive youth mobilization to take current party leaders to task for their embrace of bourgeois values and lack of revolutionary spirit. The movement escalated quickly as the students formed paramilitary groups called the Red Guards &amp; attacked &amp; harassed members of China’s elderly &amp; intellectual population. A personality cult quickly sprang up around Mao. 1.5 million people were killed during the Cultural Revolution, and millions of others suffered imprisonment, seizure of property, torture or general humiliation</a:t>
            </a:r>
          </a:p>
        </p:txBody>
      </p:sp>
    </p:spTree>
    <p:extLst>
      <p:ext uri="{BB962C8B-B14F-4D97-AF65-F5344CB8AC3E}">
        <p14:creationId xmlns:p14="http://schemas.microsoft.com/office/powerpoint/2010/main" val="3483769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48936"/>
          </a:xfrm>
        </p:spPr>
        <p:txBody>
          <a:bodyPr>
            <a:normAutofit/>
          </a:bodyPr>
          <a:lstStyle/>
          <a:p>
            <a:r>
              <a:rPr lang="en-US" sz="2000" b="1" u="sng" dirty="0">
                <a:solidFill>
                  <a:srgbClr val="7030A0"/>
                </a:solidFill>
              </a:rPr>
              <a:t>Sustainability</a:t>
            </a:r>
            <a:r>
              <a:rPr lang="en-US" sz="2000" dirty="0">
                <a:solidFill>
                  <a:srgbClr val="7030A0"/>
                </a:solidFill>
              </a:rPr>
              <a:t> </a:t>
            </a:r>
            <a:r>
              <a:rPr lang="en-US" sz="2000" b="1" dirty="0">
                <a:solidFill>
                  <a:srgbClr val="7030A0"/>
                </a:solidFill>
              </a:rPr>
              <a:t>the ability to be maintained at a certain rate or level. "the sustainability of economic growth“   The avoidance of the depletion of natural resources in order to maintain an ecological balance.  "the pursuit of global environmental sustainability"</a:t>
            </a:r>
            <a:br>
              <a:rPr lang="en-US" sz="2000" dirty="0">
                <a:solidFill>
                  <a:srgbClr val="7030A0"/>
                </a:solidFill>
              </a:rPr>
            </a:br>
            <a:endParaRPr lang="en-US" sz="2000" dirty="0"/>
          </a:p>
        </p:txBody>
      </p:sp>
      <p:sp>
        <p:nvSpPr>
          <p:cNvPr id="3" name="Content Placeholder 2"/>
          <p:cNvSpPr>
            <a:spLocks noGrp="1"/>
          </p:cNvSpPr>
          <p:nvPr>
            <p:ph idx="1"/>
          </p:nvPr>
        </p:nvSpPr>
        <p:spPr>
          <a:xfrm>
            <a:off x="0" y="1126274"/>
            <a:ext cx="12192000" cy="5731726"/>
          </a:xfrm>
        </p:spPr>
        <p:txBody>
          <a:bodyPr>
            <a:normAutofit fontScale="62500" lnSpcReduction="20000"/>
          </a:bodyPr>
          <a:lstStyle/>
          <a:p>
            <a:pPr marL="0" indent="0" fontAlgn="base">
              <a:buNone/>
            </a:pPr>
            <a:r>
              <a:rPr lang="en-US" dirty="0">
                <a:solidFill>
                  <a:srgbClr val="006600"/>
                </a:solidFill>
              </a:rPr>
              <a:t>* </a:t>
            </a:r>
            <a:r>
              <a:rPr lang="en-US" b="1" u="sng" dirty="0">
                <a:solidFill>
                  <a:srgbClr val="006600"/>
                </a:solidFill>
              </a:rPr>
              <a:t>Solar Energy </a:t>
            </a:r>
            <a:r>
              <a:rPr lang="en-US" b="1" dirty="0">
                <a:solidFill>
                  <a:srgbClr val="006600"/>
                </a:solidFill>
              </a:rPr>
              <a:t>The greatest advantages of solar energy are that it is completely free and is available in limitless supply. Both of these factors provide a huge benefit to consumers and help reduce pollution. Replacing non-renewable energy with this type of energy is both environmentally and financially effective.</a:t>
            </a:r>
          </a:p>
          <a:p>
            <a:pPr fontAlgn="base"/>
            <a:r>
              <a:rPr lang="en-US" b="1" u="sng" dirty="0">
                <a:solidFill>
                  <a:srgbClr val="002060"/>
                </a:solidFill>
              </a:rPr>
              <a:t>Wind Energy </a:t>
            </a:r>
            <a:r>
              <a:rPr lang="en-US" b="1" dirty="0">
                <a:solidFill>
                  <a:srgbClr val="002060"/>
                </a:solidFill>
              </a:rPr>
              <a:t>Wind energy is another readily available energy source. Harnessing the power of wind energy necessitates the use of windmills; however, due to construction cost and finding a suitable location, this kind of energy is meant to service more than just the individual. Wind energy can supplement or even replace the cost of grid power, and therefore may be a good investment and remains a great example of sustainable development.</a:t>
            </a:r>
          </a:p>
          <a:p>
            <a:pPr fontAlgn="base"/>
            <a:r>
              <a:rPr lang="en-US" b="1" u="sng" dirty="0">
                <a:solidFill>
                  <a:srgbClr val="FF0066"/>
                </a:solidFill>
              </a:rPr>
              <a:t>Crop Rotation </a:t>
            </a:r>
            <a:r>
              <a:rPr lang="en-US" b="1" dirty="0">
                <a:solidFill>
                  <a:srgbClr val="FF0066"/>
                </a:solidFill>
              </a:rPr>
              <a:t>Crop rotation is defined as “the successive planting of different crops on the same land to improve soil fertility and help control insects and diseases.” This farming practice is beneficial in several ways, most notably because it is chemical-free. Crop rotation has been proven to maximize the growth potential of land, while also preventing disease and insects in the soil. Not only can this form of development benefit commercial farmers, but it can also aid those who garden at home.</a:t>
            </a:r>
          </a:p>
          <a:p>
            <a:pPr fontAlgn="base"/>
            <a:r>
              <a:rPr lang="en-US" b="1" u="sng" dirty="0"/>
              <a:t>Efficient Water Fixtures </a:t>
            </a:r>
            <a:r>
              <a:rPr lang="en-US" b="1" dirty="0"/>
              <a:t>Replacing current construction practices and supporting the installation of efficient shower heads, toilets and other water appliances can conserve one of Earth’s most precious resources: water. Examples of efficient fixtures include products from the EPA’s Water Sense program, as well as dual-flush and composting toilets. According to the EPA, it takes a lot of energy to produce and transport water and to process waste water, and since less than one percent of the Earth’s available water supply is fresh water, it is important that sustainable water use is employed at the individual and societal level.</a:t>
            </a:r>
          </a:p>
          <a:p>
            <a:pPr fontAlgn="base"/>
            <a:r>
              <a:rPr lang="en-US" b="1" u="sng" dirty="0">
                <a:solidFill>
                  <a:srgbClr val="00B050"/>
                </a:solidFill>
              </a:rPr>
              <a:t>Green Space </a:t>
            </a:r>
            <a:r>
              <a:rPr lang="en-US" b="1" dirty="0">
                <a:solidFill>
                  <a:srgbClr val="00B050"/>
                </a:solidFill>
              </a:rPr>
              <a:t>Green spaces include parks and other areas where plants and wildlife are encouraged to thrive. These spaces also offer the public great opportunities to enjoy outdoor recreation, especially in dense, urban areas. According to the UW-Madison Department of Urban and Regional Planning, advantages of green spaces include, “helping regulate air quality and climate … reducing energy consumption by countering the warming effects of paved surfaces … recharging groundwater supplies and protecting lakes and streams from polluted runoff.” Research conducted in the U.K. by the University of Exeter Medical School also found that moving to a greener area could lead to significant and lasting improvements to an individual’s mental health.</a:t>
            </a:r>
          </a:p>
          <a:p>
            <a:endParaRPr lang="en-US" dirty="0"/>
          </a:p>
        </p:txBody>
      </p:sp>
    </p:spTree>
    <p:extLst>
      <p:ext uri="{BB962C8B-B14F-4D97-AF65-F5344CB8AC3E}">
        <p14:creationId xmlns:p14="http://schemas.microsoft.com/office/powerpoint/2010/main" val="3358647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1"/>
            <a:ext cx="12113941" cy="1914525"/>
          </a:xfrm>
        </p:spPr>
        <p:txBody>
          <a:bodyPr>
            <a:normAutofit/>
          </a:bodyPr>
          <a:lstStyle/>
          <a:p>
            <a:r>
              <a:rPr lang="en-US" sz="2700" b="1" u="sng" dirty="0">
                <a:solidFill>
                  <a:srgbClr val="C00000"/>
                </a:solidFill>
              </a:rPr>
              <a:t>Kyoto Protocol Participation: </a:t>
            </a:r>
            <a:r>
              <a:rPr lang="en-US" sz="2700" b="1" dirty="0"/>
              <a:t>an international treaty which extends the 1992 UN framework on Climate Change commits state parties to reduce greenhouse gas emissions, based on the scientific consensus that global warming is occurring and it is extremely likely that human-made CO2 emissions have predominantly caused it.</a:t>
            </a:r>
            <a:r>
              <a:rPr lang="en-US" sz="2700" b="1" u="sng" dirty="0">
                <a:solidFill>
                  <a:srgbClr val="C00000"/>
                </a:solidFill>
              </a:rPr>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763" y="2143124"/>
            <a:ext cx="11728178" cy="4714875"/>
          </a:xfrm>
        </p:spPr>
      </p:pic>
    </p:spTree>
    <p:extLst>
      <p:ext uri="{BB962C8B-B14F-4D97-AF65-F5344CB8AC3E}">
        <p14:creationId xmlns:p14="http://schemas.microsoft.com/office/powerpoint/2010/main" val="3865303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90600"/>
          </a:xfrm>
        </p:spPr>
        <p:txBody>
          <a:bodyPr/>
          <a:lstStyle/>
          <a:p>
            <a:r>
              <a:rPr lang="en-US" dirty="0"/>
              <a:t>             </a:t>
            </a:r>
            <a:r>
              <a:rPr lang="en-US" b="1" u="sng" dirty="0">
                <a:solidFill>
                  <a:srgbClr val="002060"/>
                </a:solidFill>
              </a:rPr>
              <a:t>Global Warming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61" y="990600"/>
            <a:ext cx="12009863" cy="5867400"/>
          </a:xfrm>
        </p:spPr>
      </p:pic>
    </p:spTree>
    <p:extLst>
      <p:ext uri="{BB962C8B-B14F-4D97-AF65-F5344CB8AC3E}">
        <p14:creationId xmlns:p14="http://schemas.microsoft.com/office/powerpoint/2010/main" val="1019297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36A5-E76B-4A0C-AC18-D151FBF68D08}"/>
              </a:ext>
            </a:extLst>
          </p:cNvPr>
          <p:cNvSpPr>
            <a:spLocks noGrp="1"/>
          </p:cNvSpPr>
          <p:nvPr>
            <p:ph type="title"/>
          </p:nvPr>
        </p:nvSpPr>
        <p:spPr>
          <a:xfrm>
            <a:off x="100013" y="1"/>
            <a:ext cx="11958637" cy="1157287"/>
          </a:xfrm>
        </p:spPr>
        <p:txBody>
          <a:bodyPr/>
          <a:lstStyle/>
          <a:p>
            <a:r>
              <a:rPr lang="en-US" b="1" dirty="0"/>
              <a:t>                       </a:t>
            </a:r>
            <a:r>
              <a:rPr lang="en-US" b="1" u="sng" dirty="0">
                <a:solidFill>
                  <a:srgbClr val="0070C0"/>
                </a:solidFill>
              </a:rPr>
              <a:t>Global Positioning System (GPS)</a:t>
            </a:r>
          </a:p>
        </p:txBody>
      </p:sp>
      <p:sp>
        <p:nvSpPr>
          <p:cNvPr id="3" name="Content Placeholder 2">
            <a:extLst>
              <a:ext uri="{FF2B5EF4-FFF2-40B4-BE49-F238E27FC236}">
                <a16:creationId xmlns:a16="http://schemas.microsoft.com/office/drawing/2014/main" id="{B030F734-4EB6-4926-AC79-EF454E484BBF}"/>
              </a:ext>
            </a:extLst>
          </p:cNvPr>
          <p:cNvSpPr>
            <a:spLocks noGrp="1"/>
          </p:cNvSpPr>
          <p:nvPr>
            <p:ph sz="half" idx="1"/>
          </p:nvPr>
        </p:nvSpPr>
        <p:spPr>
          <a:xfrm>
            <a:off x="100013" y="1400176"/>
            <a:ext cx="5919787" cy="5457823"/>
          </a:xfrm>
        </p:spPr>
        <p:txBody>
          <a:bodyPr/>
          <a:lstStyle/>
          <a:p>
            <a:r>
              <a:rPr lang="en-US" b="1" dirty="0"/>
              <a:t>The</a:t>
            </a:r>
            <a:r>
              <a:rPr lang="en-US" b="1" dirty="0">
                <a:solidFill>
                  <a:srgbClr val="0070C0"/>
                </a:solidFill>
              </a:rPr>
              <a:t> Global Positioning System </a:t>
            </a:r>
            <a:r>
              <a:rPr lang="en-US" b="1" dirty="0"/>
              <a:t>(GPS) is made up of satellites, ground stations, and receivers. GPS is a system. ... The receiver figures out how far away they are from some of them. Once the receiver calculates its distance from four or more satellites, it knows exactly where you are.</a:t>
            </a:r>
          </a:p>
        </p:txBody>
      </p:sp>
      <p:pic>
        <p:nvPicPr>
          <p:cNvPr id="6" name="Content Placeholder 5" descr="A picture containing table&#10;&#10;Description automatically generated">
            <a:extLst>
              <a:ext uri="{FF2B5EF4-FFF2-40B4-BE49-F238E27FC236}">
                <a16:creationId xmlns:a16="http://schemas.microsoft.com/office/drawing/2014/main" id="{235E540A-5F70-4D9E-954B-CA580F2C93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0786" y="1271589"/>
            <a:ext cx="5757863" cy="5457824"/>
          </a:xfrm>
        </p:spPr>
      </p:pic>
    </p:spTree>
    <p:extLst>
      <p:ext uri="{BB962C8B-B14F-4D97-AF65-F5344CB8AC3E}">
        <p14:creationId xmlns:p14="http://schemas.microsoft.com/office/powerpoint/2010/main" val="1272345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19B6-5E4A-4B5B-AC84-67DE05DEF364}"/>
              </a:ext>
            </a:extLst>
          </p:cNvPr>
          <p:cNvSpPr>
            <a:spLocks noGrp="1"/>
          </p:cNvSpPr>
          <p:nvPr>
            <p:ph type="title"/>
          </p:nvPr>
        </p:nvSpPr>
        <p:spPr>
          <a:xfrm>
            <a:off x="838200" y="1"/>
            <a:ext cx="10515600" cy="1185862"/>
          </a:xfrm>
        </p:spPr>
        <p:txBody>
          <a:bodyPr vert="horz" lIns="91440" tIns="45720" rIns="91440" bIns="45720" rtlCol="0" anchor="ctr">
            <a:normAutofit/>
          </a:bodyPr>
          <a:lstStyle/>
          <a:p>
            <a:r>
              <a:rPr lang="en-US" dirty="0"/>
              <a:t>                                      </a:t>
            </a:r>
            <a:r>
              <a:rPr lang="en-US" sz="4800" b="1" u="sng" dirty="0">
                <a:solidFill>
                  <a:srgbClr val="0070C0"/>
                </a:solidFill>
              </a:rPr>
              <a:t>GPS</a:t>
            </a:r>
          </a:p>
        </p:txBody>
      </p:sp>
      <p:sp>
        <p:nvSpPr>
          <p:cNvPr id="4" name="Content Placeholder 3">
            <a:extLst>
              <a:ext uri="{FF2B5EF4-FFF2-40B4-BE49-F238E27FC236}">
                <a16:creationId xmlns:a16="http://schemas.microsoft.com/office/drawing/2014/main" id="{96EA3234-4E59-46DA-BDDC-E64A21509A21}"/>
              </a:ext>
            </a:extLst>
          </p:cNvPr>
          <p:cNvSpPr>
            <a:spLocks noGrp="1"/>
          </p:cNvSpPr>
          <p:nvPr>
            <p:ph sz="half" idx="2"/>
          </p:nvPr>
        </p:nvSpPr>
        <p:spPr>
          <a:xfrm>
            <a:off x="100014" y="1371600"/>
            <a:ext cx="5995986" cy="5486400"/>
          </a:xfrm>
        </p:spPr>
        <p:txBody>
          <a:bodyPr vert="horz" lIns="91440" tIns="45720" rIns="91440" bIns="45720" rtlCol="0">
            <a:normAutofit/>
          </a:bodyPr>
          <a:lstStyle/>
          <a:p>
            <a:r>
              <a:rPr lang="en-US" sz="2400" b="1" dirty="0"/>
              <a:t>GPS systems are extremely versatile and can be found in almost any industry sector. They can be used to: </a:t>
            </a:r>
          </a:p>
          <a:p>
            <a:r>
              <a:rPr lang="en-US" sz="2400" b="1" dirty="0"/>
              <a:t> </a:t>
            </a:r>
            <a:r>
              <a:rPr lang="en-US" sz="2400" b="1" dirty="0">
                <a:solidFill>
                  <a:srgbClr val="0070C0"/>
                </a:solidFill>
              </a:rPr>
              <a:t>map forests,</a:t>
            </a:r>
          </a:p>
          <a:p>
            <a:r>
              <a:rPr lang="en-US" sz="2400" b="1" dirty="0"/>
              <a:t> help farmers harvest their fields,</a:t>
            </a:r>
          </a:p>
          <a:p>
            <a:r>
              <a:rPr lang="en-US" sz="2400" b="1" dirty="0">
                <a:solidFill>
                  <a:srgbClr val="0070C0"/>
                </a:solidFill>
              </a:rPr>
              <a:t>navigate airplanes on the ground or in the air. </a:t>
            </a:r>
          </a:p>
          <a:p>
            <a:r>
              <a:rPr lang="en-US" sz="2400" b="1" dirty="0"/>
              <a:t> military applications </a:t>
            </a:r>
          </a:p>
          <a:p>
            <a:r>
              <a:rPr lang="en-US" sz="2400" b="1" dirty="0"/>
              <a:t> </a:t>
            </a:r>
            <a:r>
              <a:rPr lang="en-US" sz="2400" b="1" dirty="0">
                <a:solidFill>
                  <a:srgbClr val="0070C0"/>
                </a:solidFill>
              </a:rPr>
              <a:t>for emergency crews to locate people in need of assistance</a:t>
            </a:r>
            <a:r>
              <a:rPr lang="en-US" sz="2400" b="1" dirty="0"/>
              <a:t>.</a:t>
            </a:r>
          </a:p>
          <a:p>
            <a:r>
              <a:rPr lang="en-US" sz="2400" b="1" dirty="0"/>
              <a:t>Track packages</a:t>
            </a:r>
          </a:p>
          <a:p>
            <a:r>
              <a:rPr lang="en-US" sz="2400" b="1" dirty="0">
                <a:solidFill>
                  <a:srgbClr val="0070C0"/>
                </a:solidFill>
              </a:rPr>
              <a:t>Monitor the movement of objects and people</a:t>
            </a:r>
          </a:p>
        </p:txBody>
      </p:sp>
      <p:pic>
        <p:nvPicPr>
          <p:cNvPr id="6" name="Content Placeholder 5">
            <a:extLst>
              <a:ext uri="{FF2B5EF4-FFF2-40B4-BE49-F238E27FC236}">
                <a16:creationId xmlns:a16="http://schemas.microsoft.com/office/drawing/2014/main" id="{67727260-9FCB-4F29-8FD0-BD5432C004D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528" r="2" b="2"/>
          <a:stretch/>
        </p:blipFill>
        <p:spPr>
          <a:xfrm>
            <a:off x="6272212" y="1371600"/>
            <a:ext cx="5819773" cy="5343525"/>
          </a:xfrm>
          <a:prstGeom prst="rect">
            <a:avLst/>
          </a:prstGeom>
        </p:spPr>
      </p:pic>
    </p:spTree>
    <p:extLst>
      <p:ext uri="{BB962C8B-B14F-4D97-AF65-F5344CB8AC3E}">
        <p14:creationId xmlns:p14="http://schemas.microsoft.com/office/powerpoint/2010/main" val="1267115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3341"/>
          </a:xfrm>
        </p:spPr>
        <p:txBody>
          <a:bodyPr/>
          <a:lstStyle/>
          <a:p>
            <a:r>
              <a:rPr lang="en-US" dirty="0"/>
              <a:t>        </a:t>
            </a:r>
            <a:r>
              <a:rPr lang="en-US" b="1" u="sng" dirty="0">
                <a:solidFill>
                  <a:srgbClr val="C00000"/>
                </a:solidFill>
              </a:rPr>
              <a:t>Iran, Syria, ISIS, Refugees Explained</a:t>
            </a:r>
          </a:p>
        </p:txBody>
      </p:sp>
      <p:sp>
        <p:nvSpPr>
          <p:cNvPr id="3" name="Content Placeholder 2"/>
          <p:cNvSpPr>
            <a:spLocks noGrp="1"/>
          </p:cNvSpPr>
          <p:nvPr>
            <p:ph idx="1"/>
          </p:nvPr>
        </p:nvSpPr>
        <p:spPr>
          <a:xfrm>
            <a:off x="126642" y="1275008"/>
            <a:ext cx="11938715" cy="5582992"/>
          </a:xfrm>
        </p:spPr>
        <p:txBody>
          <a:bodyPr>
            <a:normAutofit/>
          </a:bodyPr>
          <a:lstStyle/>
          <a:p>
            <a:r>
              <a:rPr lang="en-US" sz="1800" dirty="0"/>
              <a:t>Argo:  https://www.youtube.com/watch?v=_6RGeqNFaQM</a:t>
            </a:r>
          </a:p>
          <a:p>
            <a:r>
              <a:rPr lang="en-US" sz="1800" dirty="0"/>
              <a:t>Iran Hostage Crisis Explained Keith Hughes 13 min: </a:t>
            </a:r>
            <a:r>
              <a:rPr lang="en-US" sz="1800" dirty="0">
                <a:hlinkClick r:id="rId2"/>
              </a:rPr>
              <a:t>https://www.youtube.com/watch?v=Kz6O9L7QBno</a:t>
            </a:r>
            <a:endParaRPr lang="en-US" sz="1800" dirty="0"/>
          </a:p>
          <a:p>
            <a:r>
              <a:rPr lang="en-US" sz="1800" dirty="0"/>
              <a:t>Crash Course Arab Israeli conflict: </a:t>
            </a:r>
            <a:r>
              <a:rPr lang="en-US" sz="1800" dirty="0">
                <a:hlinkClick r:id="rId3"/>
              </a:rPr>
              <a:t>https://www.youtube.com/watch?v=1wo2TLlMhiw</a:t>
            </a:r>
            <a:endParaRPr lang="en-US" sz="1800" dirty="0"/>
          </a:p>
          <a:p>
            <a:pPr marL="0" indent="0">
              <a:buNone/>
            </a:pPr>
            <a:r>
              <a:rPr lang="en-US" sz="1800" dirty="0"/>
              <a:t>Syrian War explained 7 min: </a:t>
            </a:r>
            <a:r>
              <a:rPr lang="en-US" sz="1800" dirty="0">
                <a:hlinkClick r:id="rId4"/>
              </a:rPr>
              <a:t>https://www.youtube.com/watch?v=JFpanWNgfQY</a:t>
            </a:r>
            <a:endParaRPr lang="en-US" sz="1800" dirty="0"/>
          </a:p>
          <a:p>
            <a:pPr marL="0" indent="0">
              <a:buNone/>
            </a:pPr>
            <a:r>
              <a:rPr lang="en-US" sz="1800" dirty="0"/>
              <a:t>Arab Israeli conflict: </a:t>
            </a:r>
            <a:r>
              <a:rPr lang="en-US" sz="1800" dirty="0">
                <a:hlinkClick r:id="rId5"/>
              </a:rPr>
              <a:t>https://www.youtube.com/watch?v=cMv7_eOb0B4</a:t>
            </a:r>
            <a:endParaRPr lang="en-US" sz="1800" dirty="0"/>
          </a:p>
          <a:p>
            <a:pPr marL="0" indent="0">
              <a:buNone/>
            </a:pPr>
            <a:r>
              <a:rPr lang="en-US" sz="1800" dirty="0"/>
              <a:t>Palestinian Conflict Explained: Mowing the Grass in Gaza: </a:t>
            </a:r>
            <a:r>
              <a:rPr lang="en-US" sz="1800" dirty="0">
                <a:hlinkClick r:id="rId6"/>
              </a:rPr>
              <a:t>https://www.youtube.com/watch?v=R9sQ9bedl_g</a:t>
            </a:r>
            <a:endParaRPr lang="en-US" sz="1800" dirty="0"/>
          </a:p>
          <a:p>
            <a:r>
              <a:rPr lang="en-US" sz="1800" dirty="0"/>
              <a:t>Iran 10 min: </a:t>
            </a:r>
            <a:r>
              <a:rPr lang="en-US" sz="1800" dirty="0">
                <a:hlinkClick r:id="rId7"/>
              </a:rPr>
              <a:t>https://www.youtube.com/watch?v=Q_AHJQiMxIw</a:t>
            </a:r>
            <a:endParaRPr lang="en-US" sz="1800" dirty="0"/>
          </a:p>
          <a:p>
            <a:r>
              <a:rPr lang="en-US" sz="1800" dirty="0"/>
              <a:t>Arab Spring explained Seeker 5 min: </a:t>
            </a:r>
            <a:r>
              <a:rPr lang="en-US" sz="1800" dirty="0">
                <a:hlinkClick r:id="rId8"/>
              </a:rPr>
              <a:t>https://www.youtube.com/watch?v=lGGDfmhKoyk</a:t>
            </a:r>
            <a:endParaRPr lang="en-US" sz="1800" dirty="0"/>
          </a:p>
          <a:p>
            <a:r>
              <a:rPr lang="en-US" sz="1800" dirty="0"/>
              <a:t>Iran and Iraq, why do they hate each other: </a:t>
            </a:r>
            <a:r>
              <a:rPr lang="en-US" sz="1800" dirty="0">
                <a:hlinkClick r:id="rId9"/>
              </a:rPr>
              <a:t>https://www.youtube.com/watch?v=G-dMM3HRnhY</a:t>
            </a:r>
            <a:endParaRPr lang="en-US" sz="1800" dirty="0"/>
          </a:p>
          <a:p>
            <a:r>
              <a:rPr lang="en-US" sz="1800" dirty="0"/>
              <a:t>ISIS Explained in a nutshell: </a:t>
            </a:r>
            <a:r>
              <a:rPr lang="en-US" sz="1800" dirty="0">
                <a:hlinkClick r:id="rId10"/>
              </a:rPr>
              <a:t>https://www.youtube.com/watch?v=AQPlREDW-Ro</a:t>
            </a:r>
            <a:endParaRPr lang="en-US" sz="1800" dirty="0"/>
          </a:p>
          <a:p>
            <a:r>
              <a:rPr lang="en-US" sz="1800" dirty="0"/>
              <a:t>Day in the life of a Syrian girl: </a:t>
            </a:r>
            <a:r>
              <a:rPr lang="en-US" sz="1800" dirty="0">
                <a:hlinkClick r:id="rId11"/>
              </a:rPr>
              <a:t>https://www.youtube.com/watch?v=RBQ-IoHfimQ</a:t>
            </a:r>
            <a:endParaRPr lang="en-US" sz="1800" dirty="0"/>
          </a:p>
          <a:p>
            <a:r>
              <a:rPr lang="en-US" sz="1800" dirty="0"/>
              <a:t>Syrian refugees explained in a nutshell 6 min: </a:t>
            </a:r>
            <a:r>
              <a:rPr lang="en-US" sz="1800" dirty="0">
                <a:hlinkClick r:id="rId12"/>
              </a:rPr>
              <a:t>https://www.youtube.com/watch?v=RvOnXh3NN9w</a:t>
            </a:r>
            <a:endParaRPr lang="en-US" sz="1800" dirty="0"/>
          </a:p>
          <a:p>
            <a:r>
              <a:rPr lang="en-US" sz="1800" dirty="0"/>
              <a:t>How the US became a Super Power 9 min: </a:t>
            </a:r>
            <a:r>
              <a:rPr lang="en-US" sz="1800" dirty="0">
                <a:hlinkClick r:id="rId13"/>
              </a:rPr>
              <a:t>https://www.youtube.com/watch?v=BShvYeyMm_Y</a:t>
            </a:r>
            <a:endParaRPr lang="en-US" sz="1800" dirty="0"/>
          </a:p>
          <a:p>
            <a:endParaRPr lang="en-US" sz="1800" dirty="0"/>
          </a:p>
          <a:p>
            <a:endParaRPr lang="en-US" sz="1800" dirty="0"/>
          </a:p>
        </p:txBody>
      </p:sp>
    </p:spTree>
    <p:extLst>
      <p:ext uri="{BB962C8B-B14F-4D97-AF65-F5344CB8AC3E}">
        <p14:creationId xmlns:p14="http://schemas.microsoft.com/office/powerpoint/2010/main" val="2683947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90600"/>
          </a:xfrm>
        </p:spPr>
        <p:txBody>
          <a:bodyPr/>
          <a:lstStyle/>
          <a:p>
            <a:r>
              <a:rPr lang="en-US" dirty="0"/>
              <a:t>             </a:t>
            </a:r>
            <a:r>
              <a:rPr lang="en-US" b="1" u="sng" dirty="0">
                <a:solidFill>
                  <a:srgbClr val="C00000"/>
                </a:solidFill>
              </a:rPr>
              <a:t>Summary Videos </a:t>
            </a:r>
          </a:p>
        </p:txBody>
      </p:sp>
      <p:sp>
        <p:nvSpPr>
          <p:cNvPr id="3" name="Content Placeholder 2"/>
          <p:cNvSpPr>
            <a:spLocks noGrp="1"/>
          </p:cNvSpPr>
          <p:nvPr>
            <p:ph idx="1"/>
          </p:nvPr>
        </p:nvSpPr>
        <p:spPr>
          <a:xfrm>
            <a:off x="114301" y="990600"/>
            <a:ext cx="11906714" cy="5867400"/>
          </a:xfrm>
        </p:spPr>
        <p:txBody>
          <a:bodyPr>
            <a:normAutofit fontScale="85000" lnSpcReduction="10000"/>
          </a:bodyPr>
          <a:lstStyle/>
          <a:p>
            <a:r>
              <a:rPr lang="en-US" dirty="0"/>
              <a:t>Happiest Countries: </a:t>
            </a:r>
            <a:r>
              <a:rPr lang="en-US" dirty="0">
                <a:hlinkClick r:id="rId2"/>
              </a:rPr>
              <a:t>http://www.bustle.com/articles/50585-which-country-is-the-happiest-in-the-world-hint-its-not-the-us?utm_source=FBTraffic&amp;utm_medium=fijifrost&amp;utm_campaign=CMfacebook</a:t>
            </a:r>
            <a:endParaRPr lang="en-US" dirty="0"/>
          </a:p>
          <a:p>
            <a:r>
              <a:rPr lang="en-US" dirty="0"/>
              <a:t>Human migration 2 min: </a:t>
            </a:r>
            <a:r>
              <a:rPr lang="en-US" dirty="0">
                <a:hlinkClick r:id="rId3"/>
              </a:rPr>
              <a:t>https://www.youtube.com/watch?v=CJdT6QcSbQ0</a:t>
            </a:r>
            <a:endParaRPr lang="en-US" dirty="0"/>
          </a:p>
          <a:p>
            <a:r>
              <a:rPr lang="en-US" dirty="0"/>
              <a:t>3,000 BCE-1,000 CE history 13 min: </a:t>
            </a:r>
            <a:r>
              <a:rPr lang="en-US" dirty="0">
                <a:hlinkClick r:id="rId4"/>
              </a:rPr>
              <a:t>https://www.youtube.com/watch?v=hXiLMb-OFgY</a:t>
            </a:r>
            <a:endParaRPr lang="en-US" dirty="0"/>
          </a:p>
          <a:p>
            <a:r>
              <a:rPr lang="en-US" dirty="0"/>
              <a:t>History of the World in 4 min: </a:t>
            </a:r>
            <a:r>
              <a:rPr lang="en-US" dirty="0">
                <a:hlinkClick r:id="rId5"/>
              </a:rPr>
              <a:t>https://www.youtube.com/watch?v=ewd4l2rD2_U</a:t>
            </a:r>
            <a:endParaRPr lang="en-US" dirty="0"/>
          </a:p>
          <a:p>
            <a:r>
              <a:rPr lang="en-US" dirty="0"/>
              <a:t>Video 50 centuries in 10 min: </a:t>
            </a:r>
            <a:r>
              <a:rPr lang="en-US" dirty="0">
                <a:hlinkClick r:id="rId6"/>
              </a:rPr>
              <a:t>https://www.youtube.com/watch?v=dp0tqdu7fH4</a:t>
            </a:r>
            <a:endParaRPr lang="en-US" dirty="0"/>
          </a:p>
          <a:p>
            <a:r>
              <a:rPr lang="en-US" dirty="0"/>
              <a:t>1,000 years of war 5 min: </a:t>
            </a:r>
            <a:r>
              <a:rPr lang="en-US" dirty="0">
                <a:hlinkClick r:id="rId7"/>
              </a:rPr>
              <a:t>https://www.youtube.com/watch?v=1hsDn2kNriI</a:t>
            </a:r>
            <a:endParaRPr lang="en-US" dirty="0"/>
          </a:p>
          <a:p>
            <a:r>
              <a:rPr lang="en-US" dirty="0"/>
              <a:t>Spread of World Religions in 3 min:   </a:t>
            </a:r>
            <a:r>
              <a:rPr lang="en-US" dirty="0">
                <a:hlinkClick r:id="rId8"/>
              </a:rPr>
              <a:t>https://www.youtube.com/watch?v=AvFl6UBZLv4</a:t>
            </a:r>
            <a:endParaRPr lang="en-US" dirty="0"/>
          </a:p>
          <a:p>
            <a:r>
              <a:rPr lang="en-US" dirty="0"/>
              <a:t>History of Europe in 3:30: </a:t>
            </a:r>
            <a:r>
              <a:rPr lang="en-US" dirty="0">
                <a:hlinkClick r:id="rId9"/>
              </a:rPr>
              <a:t>https://www.youtube.com/watch?v=uxDyJ_6N-6A</a:t>
            </a:r>
            <a:endParaRPr lang="en-US" dirty="0"/>
          </a:p>
          <a:p>
            <a:r>
              <a:rPr lang="en-US" dirty="0"/>
              <a:t>Great empires of the world 6 min: </a:t>
            </a:r>
            <a:r>
              <a:rPr lang="en-US" dirty="0">
                <a:hlinkClick r:id="rId10"/>
              </a:rPr>
              <a:t>https://www.youtube.com/watch?v=MOrD8eOdRxU</a:t>
            </a:r>
            <a:endParaRPr lang="en-US" dirty="0"/>
          </a:p>
          <a:p>
            <a:r>
              <a:rPr lang="en-US" dirty="0"/>
              <a:t>AP History of the World start about 4 min in: </a:t>
            </a:r>
            <a:r>
              <a:rPr lang="en-US" dirty="0">
                <a:hlinkClick r:id="rId11"/>
              </a:rPr>
              <a:t>https://www.youtube.com/watch?v=c-dmjDU7FT4</a:t>
            </a:r>
            <a:endParaRPr lang="en-US" dirty="0"/>
          </a:p>
          <a:p>
            <a:r>
              <a:rPr lang="en-US" dirty="0"/>
              <a:t>History of the World Every year 20 min: </a:t>
            </a:r>
            <a:r>
              <a:rPr lang="en-US" dirty="0">
                <a:hlinkClick r:id="rId12"/>
              </a:rPr>
              <a:t>https://www.youtube.com/watch?v=-6Wu0Q7x5D0</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2026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457200"/>
          </a:xfrm>
        </p:spPr>
        <p:txBody>
          <a:bodyPr>
            <a:normAutofit fontScale="90000"/>
          </a:bodyPr>
          <a:lstStyle/>
          <a:p>
            <a:r>
              <a:rPr lang="en-US" dirty="0"/>
              <a:t>Videos</a:t>
            </a:r>
          </a:p>
        </p:txBody>
      </p:sp>
      <p:sp>
        <p:nvSpPr>
          <p:cNvPr id="3" name="Content Placeholder 2"/>
          <p:cNvSpPr>
            <a:spLocks noGrp="1"/>
          </p:cNvSpPr>
          <p:nvPr>
            <p:ph idx="1"/>
          </p:nvPr>
        </p:nvSpPr>
        <p:spPr>
          <a:xfrm>
            <a:off x="0" y="533400"/>
            <a:ext cx="12192000" cy="6324600"/>
          </a:xfrm>
        </p:spPr>
        <p:txBody>
          <a:bodyPr>
            <a:normAutofit fontScale="70000" lnSpcReduction="20000"/>
          </a:bodyPr>
          <a:lstStyle/>
          <a:p>
            <a:r>
              <a:rPr lang="en-US" dirty="0"/>
              <a:t>Video about Israeli Palestinian conflict: Keith Hughes 16.47: </a:t>
            </a:r>
          </a:p>
          <a:p>
            <a:r>
              <a:rPr lang="en-US" dirty="0">
                <a:hlinkClick r:id="rId2"/>
              </a:rPr>
              <a:t>https://www.youtube.com/watch?v=cMv7_eOb0B4&amp;list=PL63FCC94DD9F44C96&amp;index=1</a:t>
            </a:r>
            <a:endParaRPr lang="en-US" dirty="0"/>
          </a:p>
          <a:p>
            <a:endParaRPr lang="en-US" dirty="0"/>
          </a:p>
          <a:p>
            <a:r>
              <a:rPr lang="en-US" dirty="0"/>
              <a:t>Cold War Hughes Cold War Hughes 11: </a:t>
            </a:r>
            <a:r>
              <a:rPr lang="en-US" dirty="0">
                <a:hlinkClick r:id="rId3"/>
              </a:rPr>
              <a:t>https://www.youtube.com/watch?v=bTk3dFC7t00&amp;list=PL63FCC94DD9F44C96&amp;index=5</a:t>
            </a:r>
            <a:endParaRPr lang="en-US" dirty="0"/>
          </a:p>
          <a:p>
            <a:r>
              <a:rPr lang="en-US" dirty="0"/>
              <a:t>Current Wars around the World: </a:t>
            </a:r>
            <a:r>
              <a:rPr lang="en-US" dirty="0">
                <a:hlinkClick r:id="rId4"/>
              </a:rPr>
              <a:t>https://screen.yahoo.com/news/countries-currently-war-complete-list-130000267.html</a:t>
            </a:r>
            <a:endParaRPr lang="en-US" dirty="0"/>
          </a:p>
          <a:p>
            <a:r>
              <a:rPr lang="en-US" dirty="0"/>
              <a:t>Iraq ISIS explained 435: </a:t>
            </a:r>
            <a:r>
              <a:rPr lang="en-US" dirty="0">
                <a:hlinkClick r:id="rId5"/>
              </a:rPr>
              <a:t>https://www.youtube.com/watch?v=AQPlREDW-Ro</a:t>
            </a:r>
            <a:endParaRPr lang="en-US" dirty="0"/>
          </a:p>
          <a:p>
            <a:r>
              <a:rPr lang="en-US" dirty="0"/>
              <a:t>Stans: 348: </a:t>
            </a:r>
            <a:r>
              <a:rPr lang="en-US" dirty="0">
                <a:hlinkClick r:id="rId6"/>
              </a:rPr>
              <a:t>https://www.youtube.com/watch?v=yXc3ExJGVYw</a:t>
            </a:r>
            <a:endParaRPr lang="en-US" dirty="0"/>
          </a:p>
          <a:p>
            <a:r>
              <a:rPr lang="en-US" dirty="0" err="1"/>
              <a:t>Timelapse</a:t>
            </a:r>
            <a:r>
              <a:rPr lang="en-US" dirty="0"/>
              <a:t> bombs: </a:t>
            </a:r>
            <a:r>
              <a:rPr lang="en-US" dirty="0">
                <a:hlinkClick r:id="rId7"/>
              </a:rPr>
              <a:t>https://www.youtube.com/watch?v=_W_lLhBt8Vg</a:t>
            </a:r>
            <a:endParaRPr lang="en-US" dirty="0"/>
          </a:p>
          <a:p>
            <a:r>
              <a:rPr lang="en-US" dirty="0"/>
              <a:t>Atomic bombs </a:t>
            </a:r>
            <a:r>
              <a:rPr lang="en-US" dirty="0">
                <a:hlinkClick r:id="rId8"/>
              </a:rPr>
              <a:t>https://www.youtube.com/watch?v=5gD_TL1BqFg</a:t>
            </a:r>
            <a:endParaRPr lang="en-US" dirty="0"/>
          </a:p>
          <a:p>
            <a:r>
              <a:rPr lang="en-US" dirty="0"/>
              <a:t>Top 10 biggest: </a:t>
            </a:r>
            <a:r>
              <a:rPr lang="en-US" dirty="0">
                <a:hlinkClick r:id="rId9"/>
              </a:rPr>
              <a:t>https://www.youtube.com/watch?v=4rElV_w_DPQ</a:t>
            </a:r>
            <a:endParaRPr lang="en-US" dirty="0"/>
          </a:p>
          <a:p>
            <a:r>
              <a:rPr lang="en-US" dirty="0"/>
              <a:t>Most powerful bomb: </a:t>
            </a:r>
            <a:r>
              <a:rPr lang="en-US" dirty="0">
                <a:hlinkClick r:id="rId10"/>
              </a:rPr>
              <a:t>https://www.youtube.com/watch?v=P2eqNB6zy9k</a:t>
            </a:r>
            <a:endParaRPr lang="en-US" dirty="0"/>
          </a:p>
          <a:p>
            <a:r>
              <a:rPr lang="en-US" dirty="0"/>
              <a:t>Desalinization  crash course </a:t>
            </a:r>
            <a:r>
              <a:rPr lang="en-US" dirty="0">
                <a:hlinkClick r:id="rId11"/>
              </a:rPr>
              <a:t>https://www.google.com/</a:t>
            </a:r>
            <a:r>
              <a:rPr lang="en-US" dirty="0" err="1">
                <a:hlinkClick r:id="rId11"/>
              </a:rPr>
              <a:t>search?q</a:t>
            </a:r>
            <a:r>
              <a:rPr lang="en-US" dirty="0">
                <a:hlinkClick r:id="rId11"/>
              </a:rPr>
              <a:t>=</a:t>
            </a:r>
            <a:r>
              <a:rPr lang="en-US" dirty="0" err="1">
                <a:hlinkClick r:id="rId11"/>
              </a:rPr>
              <a:t>crash+course+deconinzation&amp;oq</a:t>
            </a:r>
            <a:r>
              <a:rPr lang="en-US" dirty="0">
                <a:hlinkClick r:id="rId11"/>
              </a:rPr>
              <a:t>=</a:t>
            </a:r>
            <a:r>
              <a:rPr lang="en-US" dirty="0" err="1">
                <a:hlinkClick r:id="rId11"/>
              </a:rPr>
              <a:t>crash+course+deconinzation&amp;aqs</a:t>
            </a:r>
            <a:r>
              <a:rPr lang="en-US" dirty="0">
                <a:hlinkClick r:id="rId11"/>
              </a:rPr>
              <a:t>=chrome..69i57j0l3.6484j0j4&amp;sourceid=</a:t>
            </a:r>
            <a:r>
              <a:rPr lang="en-US" dirty="0" err="1">
                <a:hlinkClick r:id="rId11"/>
              </a:rPr>
              <a:t>chrome&amp;es_sm</a:t>
            </a:r>
            <a:r>
              <a:rPr lang="en-US" dirty="0">
                <a:hlinkClick r:id="rId11"/>
              </a:rPr>
              <a:t>=122&amp;ie=UTF-8</a:t>
            </a:r>
            <a:endParaRPr lang="en-US" dirty="0"/>
          </a:p>
          <a:p>
            <a:r>
              <a:rPr lang="en-US" dirty="0"/>
              <a:t>Decolonization Power Point: </a:t>
            </a:r>
            <a:r>
              <a:rPr lang="en-US" dirty="0">
                <a:hlinkClick r:id="rId12"/>
              </a:rPr>
              <a:t>https://drive.google.com/viewerng/viewer?a=v&amp;pid=sites&amp;srcid=bGFuaWVyaHMub3JnfGNwd2h8Z3g6N2YyOGJlNDA4Y2U3Zjc4NA</a:t>
            </a:r>
            <a:endParaRPr lang="en-US" dirty="0"/>
          </a:p>
          <a:p>
            <a:r>
              <a:rPr lang="en-US" dirty="0"/>
              <a:t>Gandhi and British Rule: </a:t>
            </a:r>
            <a:r>
              <a:rPr lang="en-US" dirty="0">
                <a:hlinkClick r:id="rId13"/>
              </a:rPr>
              <a:t>http://education-portal.com/academy/lesson/mohandas-gandhi-and-the-british-invasion.html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61555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dirty="0"/>
              <a:t>                  </a:t>
            </a:r>
            <a:r>
              <a:rPr lang="en-US" b="1" u="sng" dirty="0">
                <a:solidFill>
                  <a:srgbClr val="FF0000"/>
                </a:solidFill>
              </a:rPr>
              <a:t>Gandhi’s Salt March</a:t>
            </a:r>
          </a:p>
        </p:txBody>
      </p:sp>
      <p:sp>
        <p:nvSpPr>
          <p:cNvPr id="3" name="Content Placeholder 2"/>
          <p:cNvSpPr>
            <a:spLocks noGrp="1"/>
          </p:cNvSpPr>
          <p:nvPr>
            <p:ph sz="half" idx="1"/>
          </p:nvPr>
        </p:nvSpPr>
        <p:spPr>
          <a:xfrm>
            <a:off x="1" y="914400"/>
            <a:ext cx="8100810" cy="5943600"/>
          </a:xfrm>
        </p:spPr>
        <p:txBody>
          <a:bodyPr>
            <a:normAutofit fontScale="92500" lnSpcReduction="10000"/>
          </a:bodyPr>
          <a:lstStyle/>
          <a:p>
            <a:r>
              <a:rPr lang="en-US" dirty="0"/>
              <a:t>The Salt March, which took place from March to April 1930 in India, was an act of civil disobedience led by Mohandas Gandhi (1869-1948) to protest British rule in India. During the march, thousands of Indians followed Gandhi from his religious retreat near Ahmedabad to the Arabian Sea coast, a distance of some 240 miles. The march resulted in the arrest of nearly 60,000 people, including Gandhi himself. India finally was granted its independence in 1947.</a:t>
            </a:r>
          </a:p>
          <a:p>
            <a:r>
              <a:rPr lang="en-US" dirty="0"/>
              <a:t>The march prompted an international outcry against British policy in India.</a:t>
            </a:r>
          </a:p>
          <a:p>
            <a:r>
              <a:rPr lang="en-US" b="1" dirty="0"/>
              <a:t>Civil disobedience</a:t>
            </a:r>
            <a:r>
              <a:rPr lang="en-US" dirty="0"/>
              <a:t> is the active, professed refusal to obey certain laws, demands, and commands of a government, or of an occupying international power. </a:t>
            </a:r>
            <a:r>
              <a:rPr lang="en-US" b="1" dirty="0"/>
              <a:t>Civil disobedience</a:t>
            </a:r>
            <a:r>
              <a:rPr lang="en-US" dirty="0"/>
              <a:t> is a symbolic or ritualistic violation of the law, rather than a rejection of the system as a whole.</a:t>
            </a:r>
          </a:p>
          <a:p>
            <a:r>
              <a:rPr lang="en-US" sz="1500" dirty="0"/>
              <a:t>Gandhi and British Rule: </a:t>
            </a:r>
            <a:r>
              <a:rPr lang="en-US" sz="1500" dirty="0">
                <a:hlinkClick r:id="rId2"/>
              </a:rPr>
              <a:t>http://education-portal.com/academy/lesson/mohandas-gandhi-and-the-british-invasion.html</a:t>
            </a:r>
            <a:endParaRPr lang="en-US" sz="1500" dirty="0"/>
          </a:p>
          <a:p>
            <a:endParaRPr lang="en-US" dirty="0"/>
          </a:p>
          <a:p>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00811" y="1184856"/>
            <a:ext cx="3953814" cy="5673144"/>
          </a:xfrm>
        </p:spPr>
      </p:pic>
    </p:spTree>
    <p:extLst>
      <p:ext uri="{BB962C8B-B14F-4D97-AF65-F5344CB8AC3E}">
        <p14:creationId xmlns:p14="http://schemas.microsoft.com/office/powerpoint/2010/main" val="241302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96282" cy="990600"/>
          </a:xfrm>
        </p:spPr>
        <p:txBody>
          <a:bodyPr>
            <a:normAutofit fontScale="90000"/>
          </a:bodyPr>
          <a:lstStyle/>
          <a:p>
            <a:br>
              <a:rPr lang="en-US" sz="4000" dirty="0"/>
            </a:br>
            <a:r>
              <a:rPr lang="en-US" sz="4000" dirty="0"/>
              <a:t>         Partitioning of India/Pakistan</a:t>
            </a:r>
            <a:br>
              <a:rPr lang="en-US" dirty="0"/>
            </a:br>
            <a:r>
              <a:rPr lang="en-US" sz="1400" dirty="0">
                <a:hlinkClick r:id="rId2"/>
              </a:rPr>
              <a:t>https://www.youtube.com/watch?v=yReaR1p-PV0</a:t>
            </a:r>
            <a:br>
              <a:rPr lang="en-US" dirty="0"/>
            </a:br>
            <a:r>
              <a:rPr lang="en-US"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14400"/>
            <a:ext cx="11294772" cy="5943600"/>
          </a:xfrm>
        </p:spPr>
      </p:pic>
    </p:spTree>
    <p:extLst>
      <p:ext uri="{BB962C8B-B14F-4D97-AF65-F5344CB8AC3E}">
        <p14:creationId xmlns:p14="http://schemas.microsoft.com/office/powerpoint/2010/main" val="369789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41746" cy="1545464"/>
          </a:xfrm>
        </p:spPr>
        <p:txBody>
          <a:bodyPr>
            <a:normAutofit/>
          </a:bodyPr>
          <a:lstStyle/>
          <a:p>
            <a:r>
              <a:rPr lang="en-US" dirty="0"/>
              <a:t>                  </a:t>
            </a:r>
            <a:r>
              <a:rPr lang="en-US" b="1" u="sng" dirty="0">
                <a:solidFill>
                  <a:srgbClr val="FFC000"/>
                </a:solidFill>
              </a:rPr>
              <a:t>India – </a:t>
            </a:r>
            <a:r>
              <a:rPr lang="en-US" b="1" u="sng" dirty="0">
                <a:solidFill>
                  <a:srgbClr val="00B050"/>
                </a:solidFill>
              </a:rPr>
              <a:t>Pakistan – </a:t>
            </a:r>
            <a:r>
              <a:rPr lang="en-US" b="1" u="sng" dirty="0">
                <a:solidFill>
                  <a:srgbClr val="00B0F0"/>
                </a:solidFill>
              </a:rPr>
              <a:t>Bangladesh</a:t>
            </a:r>
            <a:br>
              <a:rPr lang="en-US" b="1" u="sng" dirty="0">
                <a:solidFill>
                  <a:srgbClr val="00B0F0"/>
                </a:solidFill>
              </a:rPr>
            </a:br>
            <a:r>
              <a:rPr lang="en-US" sz="1800" b="1" u="sng" dirty="0">
                <a:solidFill>
                  <a:srgbClr val="00B0F0"/>
                </a:solidFill>
              </a:rPr>
              <a:t>Why do they hate each other 3:34: </a:t>
            </a:r>
            <a:r>
              <a:rPr lang="en-US" sz="1800" b="1" u="sng" dirty="0">
                <a:solidFill>
                  <a:srgbClr val="00B0F0"/>
                </a:solidFill>
                <a:hlinkClick r:id="rId2"/>
              </a:rPr>
              <a:t>https://www.youtube.com/watch?v=YHfz_U-cXxI</a:t>
            </a:r>
            <a:br>
              <a:rPr lang="en-US" b="1" u="sng" dirty="0">
                <a:solidFill>
                  <a:srgbClr val="00B0F0"/>
                </a:solidFill>
              </a:rPr>
            </a:br>
            <a:endParaRPr lang="en-US" b="1" u="sng" dirty="0">
              <a:solidFill>
                <a:srgbClr val="00B0F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639" y="2266682"/>
            <a:ext cx="10380372" cy="4430332"/>
          </a:xfrm>
        </p:spPr>
      </p:pic>
    </p:spTree>
    <p:extLst>
      <p:ext uri="{BB962C8B-B14F-4D97-AF65-F5344CB8AC3E}">
        <p14:creationId xmlns:p14="http://schemas.microsoft.com/office/powerpoint/2010/main" val="3318593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5034</Words>
  <Application>Microsoft Office PowerPoint</Application>
  <PresentationFormat>Widescreen</PresentationFormat>
  <Paragraphs>324</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Algerian</vt:lpstr>
      <vt:lpstr>Arial</vt:lpstr>
      <vt:lpstr>Calibri</vt:lpstr>
      <vt:lpstr>Calibri Light</vt:lpstr>
      <vt:lpstr>Office Theme</vt:lpstr>
      <vt:lpstr>Globalization /Decolonization/ the Middle East/ Climate Change and the Modern World</vt:lpstr>
      <vt:lpstr>Chiang Kai-shek</vt:lpstr>
      <vt:lpstr>                                Mao Zedong</vt:lpstr>
      <vt:lpstr>Mao’s Great Leap Forward</vt:lpstr>
      <vt:lpstr>                    Great Leap Forward</vt:lpstr>
      <vt:lpstr>                  China’s Cultural Revolution</vt:lpstr>
      <vt:lpstr>                  Gandhi’s Salt March</vt:lpstr>
      <vt:lpstr>          Partitioning of India/Pakistan https://www.youtube.com/watch?v=yReaR1p-PV0  </vt:lpstr>
      <vt:lpstr>                  India – Pakistan – Bangladesh Why do they hate each other 3:34: https://www.youtube.com/watch?v=YHfz_U-cXxI </vt:lpstr>
      <vt:lpstr>Effects of Colonization Today </vt:lpstr>
      <vt:lpstr>Decolonization in Africa</vt:lpstr>
      <vt:lpstr>                 South Africa</vt:lpstr>
      <vt:lpstr>Globalization</vt:lpstr>
      <vt:lpstr>Globalization: Trade</vt:lpstr>
      <vt:lpstr>PowerPoint Presentation</vt:lpstr>
      <vt:lpstr>PowerPoint Presentation</vt:lpstr>
      <vt:lpstr>Weaknesses of Globalization</vt:lpstr>
      <vt:lpstr>                       1973 Oil Crisis</vt:lpstr>
      <vt:lpstr>Free Trade</vt:lpstr>
      <vt:lpstr>                                  Trading BLOCS</vt:lpstr>
      <vt:lpstr>                       The European Union</vt:lpstr>
      <vt:lpstr>Globalization: Social and Environmental Issues</vt:lpstr>
      <vt:lpstr>Negative effects of Globalization on the Environment</vt:lpstr>
      <vt:lpstr>                  The Impact of Globalization</vt:lpstr>
      <vt:lpstr>                  Pros and Cons of Globalization</vt:lpstr>
      <vt:lpstr>Globalization and Technology: The Space Race</vt:lpstr>
      <vt:lpstr>Computers and the internet</vt:lpstr>
      <vt:lpstr>                  Globalization</vt:lpstr>
      <vt:lpstr>The Use of Social Media in World Events</vt:lpstr>
      <vt:lpstr>Nuclear Weapons World Wide history of nuclear bombs: https://www.youtube.com/watch?v=xLRSmzGRLUk </vt:lpstr>
      <vt:lpstr>Globalization and Security</vt:lpstr>
      <vt:lpstr>                                     Human Rights</vt:lpstr>
      <vt:lpstr>Terrorism</vt:lpstr>
      <vt:lpstr>Regional Terrorist Groups</vt:lpstr>
      <vt:lpstr>North Africa and the Middle East</vt:lpstr>
      <vt:lpstr>                           Israel</vt:lpstr>
      <vt:lpstr>                   Nuts and Bolts of Israel </vt:lpstr>
      <vt:lpstr>                              Camp David Accords</vt:lpstr>
      <vt:lpstr>                               The Growth of Israel</vt:lpstr>
      <vt:lpstr>Terrorism in the Middle East</vt:lpstr>
      <vt:lpstr>Persian Gulf War/ 1st War with Iraq</vt:lpstr>
      <vt:lpstr>  Burning of Kuwait oil fields</vt:lpstr>
      <vt:lpstr>9/11</vt:lpstr>
      <vt:lpstr>        9/11: Led to War with Afghanistan and Iraq </vt:lpstr>
      <vt:lpstr>                 Second War In Iraq</vt:lpstr>
      <vt:lpstr>              Middle East Map</vt:lpstr>
      <vt:lpstr> Nations in the Middle East</vt:lpstr>
      <vt:lpstr>                             Arab Spring</vt:lpstr>
      <vt:lpstr>Syria, before &amp; after: ISIS Explained in a nutshell: https://www.youtube.com/watch?v=AQPlREDW-Ro </vt:lpstr>
      <vt:lpstr>Syria Before and After: Syrian refugees explained in a nutshell 6 min: https://www.youtube.com/watch?v=RvOnXh3NN9w </vt:lpstr>
      <vt:lpstr>                     Syria Before and After</vt:lpstr>
      <vt:lpstr>Syria today: Day in the life of a Syrian girl: https://www.youtube.com/watch?v=RBQ-IoHfimQ </vt:lpstr>
      <vt:lpstr>                    The Route of Many Refugees</vt:lpstr>
      <vt:lpstr>  Climate Change: is the catch-all term for the shift in worldwide weather phenomena associated with an increase in global average temperatures. </vt:lpstr>
      <vt:lpstr>                 Climate Change: Per NASA</vt:lpstr>
      <vt:lpstr>                           Climate Change </vt:lpstr>
      <vt:lpstr>                    Global Warming Effects</vt:lpstr>
      <vt:lpstr>                   Global Warming Effects</vt:lpstr>
      <vt:lpstr>                                    Climate Change</vt:lpstr>
      <vt:lpstr>Sustainability the ability to be maintained at a certain rate or level. "the sustainability of economic growth“   The avoidance of the depletion of natural resources in order to maintain an ecological balance.  "the pursuit of global environmental sustainability" </vt:lpstr>
      <vt:lpstr>Kyoto Protocol Participation: an international treaty which extends the 1992 UN framework on Climate Change commits state parties to reduce greenhouse gas emissions, based on the scientific consensus that global warming is occurring and it is extremely likely that human-made CO2 emissions have predominantly caused it. </vt:lpstr>
      <vt:lpstr>             Global Warming</vt:lpstr>
      <vt:lpstr>                       Global Positioning System (GPS)</vt:lpstr>
      <vt:lpstr>                                      GPS</vt:lpstr>
      <vt:lpstr>        Iran, Syria, ISIS, Refugees Explained</vt:lpstr>
      <vt:lpstr>             Summary Videos </vt:lpstr>
      <vt:lpstr>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 /Decolonization/ the Middle East/ Climate Change and the Modern World</dc:title>
  <dc:creator>Carrie Churchill</dc:creator>
  <cp:lastModifiedBy>Carrie Churchill</cp:lastModifiedBy>
  <cp:revision>9</cp:revision>
  <dcterms:created xsi:type="dcterms:W3CDTF">2019-05-29T12:30:42Z</dcterms:created>
  <dcterms:modified xsi:type="dcterms:W3CDTF">2019-05-30T14:48:31Z</dcterms:modified>
</cp:coreProperties>
</file>