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81" r:id="rId3"/>
    <p:sldId id="258" r:id="rId4"/>
    <p:sldId id="259" r:id="rId5"/>
    <p:sldId id="260" r:id="rId6"/>
    <p:sldId id="261" r:id="rId7"/>
    <p:sldId id="262" r:id="rId8"/>
    <p:sldId id="263" r:id="rId9"/>
    <p:sldId id="268" r:id="rId10"/>
    <p:sldId id="282" r:id="rId11"/>
    <p:sldId id="265" r:id="rId12"/>
    <p:sldId id="267" r:id="rId13"/>
    <p:sldId id="269" r:id="rId14"/>
    <p:sldId id="270" r:id="rId15"/>
    <p:sldId id="279" r:id="rId16"/>
    <p:sldId id="272" r:id="rId17"/>
    <p:sldId id="273" r:id="rId18"/>
    <p:sldId id="274" r:id="rId19"/>
    <p:sldId id="275" r:id="rId20"/>
    <p:sldId id="276" r:id="rId21"/>
    <p:sldId id="280"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snapToGrid="0">
      <p:cViewPr>
        <p:scale>
          <a:sx n="77" d="100"/>
          <a:sy n="77" d="100"/>
        </p:scale>
        <p:origin x="846"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4204D8-08DE-439A-932E-F48BF515502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A6CD6AF-5EE7-4BE9-AA60-5CBF6AE57FE8}">
      <dgm:prSet custT="1"/>
      <dgm:spPr/>
      <dgm:t>
        <a:bodyPr/>
        <a:lstStyle/>
        <a:p>
          <a:r>
            <a:rPr lang="en-US" sz="1600" dirty="0"/>
            <a:t>Early in its history Spartan invaders conquered people into state owned slaves called </a:t>
          </a:r>
          <a:r>
            <a:rPr lang="en-US" sz="1600" b="1" u="sng" dirty="0"/>
            <a:t>Helots</a:t>
          </a:r>
          <a:r>
            <a:rPr lang="en-US" sz="1600" dirty="0"/>
            <a:t>. These helots came to outnumber the Spartans and rose up and rebelled. The Spartans quelled the up rise but changed their society so it would never happen again.</a:t>
          </a:r>
        </a:p>
      </dgm:t>
    </dgm:pt>
    <dgm:pt modelId="{88FDA7DD-495F-4E48-91E1-398A91E9E87C}" type="parTrans" cxnId="{FEE06F20-86D6-406E-95FA-71F530E9B19A}">
      <dgm:prSet/>
      <dgm:spPr/>
      <dgm:t>
        <a:bodyPr/>
        <a:lstStyle/>
        <a:p>
          <a:endParaRPr lang="en-US"/>
        </a:p>
      </dgm:t>
    </dgm:pt>
    <dgm:pt modelId="{B048E6E8-ED77-4441-88AD-90D13F2A874B}" type="sibTrans" cxnId="{FEE06F20-86D6-406E-95FA-71F530E9B19A}">
      <dgm:prSet/>
      <dgm:spPr/>
      <dgm:t>
        <a:bodyPr/>
        <a:lstStyle/>
        <a:p>
          <a:endParaRPr lang="en-US"/>
        </a:p>
      </dgm:t>
    </dgm:pt>
    <dgm:pt modelId="{F999CF66-5C43-490F-99FC-4540BBCBBEC8}">
      <dgm:prSet custT="1"/>
      <dgm:spPr/>
      <dgm:t>
        <a:bodyPr/>
        <a:lstStyle/>
        <a:p>
          <a:r>
            <a:rPr lang="en-US" sz="1600" dirty="0"/>
            <a:t>Sparta created a military society where the only occupation for men was to be in the military </a:t>
          </a:r>
        </a:p>
      </dgm:t>
    </dgm:pt>
    <dgm:pt modelId="{AB54FBD7-7503-40C9-A538-CB34EE0BA441}" type="parTrans" cxnId="{29932D8E-C5D8-4C2B-98CF-F3BA4C9C780A}">
      <dgm:prSet/>
      <dgm:spPr/>
      <dgm:t>
        <a:bodyPr/>
        <a:lstStyle/>
        <a:p>
          <a:endParaRPr lang="en-US"/>
        </a:p>
      </dgm:t>
    </dgm:pt>
    <dgm:pt modelId="{EAD9E36A-9F2F-48FB-A52C-F90B13A7DAA7}" type="sibTrans" cxnId="{29932D8E-C5D8-4C2B-98CF-F3BA4C9C780A}">
      <dgm:prSet/>
      <dgm:spPr/>
      <dgm:t>
        <a:bodyPr/>
        <a:lstStyle/>
        <a:p>
          <a:endParaRPr lang="en-US"/>
        </a:p>
      </dgm:t>
    </dgm:pt>
    <dgm:pt modelId="{BCC164DC-DC76-493E-A47A-27226424874B}">
      <dgm:prSet custT="1"/>
      <dgm:spPr/>
      <dgm:t>
        <a:bodyPr/>
        <a:lstStyle/>
        <a:p>
          <a:r>
            <a:rPr lang="en-US" sz="1800" dirty="0"/>
            <a:t>Spartan government is an </a:t>
          </a:r>
          <a:r>
            <a:rPr lang="en-US" sz="1800" b="1" dirty="0"/>
            <a:t>Oligarchy</a:t>
          </a:r>
          <a:r>
            <a:rPr lang="en-US" sz="1800" dirty="0"/>
            <a:t> that includes 2 kings and a council of elders who advised the kings</a:t>
          </a:r>
        </a:p>
      </dgm:t>
    </dgm:pt>
    <dgm:pt modelId="{2117C8ED-F592-413D-B6D3-5325A5EEAB84}" type="parTrans" cxnId="{64E917C1-E4BD-4D92-80E2-F3BE2AA587E9}">
      <dgm:prSet/>
      <dgm:spPr/>
      <dgm:t>
        <a:bodyPr/>
        <a:lstStyle/>
        <a:p>
          <a:endParaRPr lang="en-US"/>
        </a:p>
      </dgm:t>
    </dgm:pt>
    <dgm:pt modelId="{F92DD6B0-E482-47C8-8D4A-D8742E6D0D60}" type="sibTrans" cxnId="{64E917C1-E4BD-4D92-80E2-F3BE2AA587E9}">
      <dgm:prSet/>
      <dgm:spPr/>
      <dgm:t>
        <a:bodyPr/>
        <a:lstStyle/>
        <a:p>
          <a:endParaRPr lang="en-US"/>
        </a:p>
      </dgm:t>
    </dgm:pt>
    <dgm:pt modelId="{8596DB48-0791-4BFB-B7EE-6F3F9B7CB095}">
      <dgm:prSet custT="1"/>
      <dgm:spPr/>
      <dgm:t>
        <a:bodyPr/>
        <a:lstStyle/>
        <a:p>
          <a:r>
            <a:rPr lang="en-US" sz="1800" dirty="0"/>
            <a:t>At age 7 boys must live in the barracks and prepare for a military life. Boys had to live in the barracks and endure a coarse diet, exercise and rigid discipline</a:t>
          </a:r>
        </a:p>
      </dgm:t>
    </dgm:pt>
    <dgm:pt modelId="{9C42EFE5-857D-43CD-ADA0-00875ECE67CA}" type="parTrans" cxnId="{E627D87E-FD00-44AB-B6C6-C8A1CFED8DDF}">
      <dgm:prSet/>
      <dgm:spPr/>
      <dgm:t>
        <a:bodyPr/>
        <a:lstStyle/>
        <a:p>
          <a:endParaRPr lang="en-US"/>
        </a:p>
      </dgm:t>
    </dgm:pt>
    <dgm:pt modelId="{387B11D4-06AF-48E0-B8EC-F7F9D4A7F67D}" type="sibTrans" cxnId="{E627D87E-FD00-44AB-B6C6-C8A1CFED8DDF}">
      <dgm:prSet/>
      <dgm:spPr/>
      <dgm:t>
        <a:bodyPr/>
        <a:lstStyle/>
        <a:p>
          <a:endParaRPr lang="en-US"/>
        </a:p>
      </dgm:t>
    </dgm:pt>
    <dgm:pt modelId="{C8ED5D56-C723-4E5E-B1EE-99E473837E42}">
      <dgm:prSet custT="1"/>
      <dgm:spPr/>
      <dgm:t>
        <a:bodyPr/>
        <a:lstStyle/>
        <a:p>
          <a:r>
            <a:rPr lang="en-US" sz="1800" dirty="0"/>
            <a:t>At age 20 men could marry but still live in the barracks for another 10 years</a:t>
          </a:r>
        </a:p>
      </dgm:t>
    </dgm:pt>
    <dgm:pt modelId="{3C56C6DE-7815-40AB-BFB9-08E45A588CD2}" type="parTrans" cxnId="{D5CCCFA6-CD6A-4239-9759-B293A5C6209A}">
      <dgm:prSet/>
      <dgm:spPr/>
      <dgm:t>
        <a:bodyPr/>
        <a:lstStyle/>
        <a:p>
          <a:endParaRPr lang="en-US"/>
        </a:p>
      </dgm:t>
    </dgm:pt>
    <dgm:pt modelId="{1ADD472F-0437-40FB-8A9C-9487B5A65701}" type="sibTrans" cxnId="{D5CCCFA6-CD6A-4239-9759-B293A5C6209A}">
      <dgm:prSet/>
      <dgm:spPr/>
      <dgm:t>
        <a:bodyPr/>
        <a:lstStyle/>
        <a:p>
          <a:endParaRPr lang="en-US"/>
        </a:p>
      </dgm:t>
    </dgm:pt>
    <dgm:pt modelId="{F863FED2-F8B3-43DC-BB94-B9164BDCE9BA}" type="pres">
      <dgm:prSet presAssocID="{E24204D8-08DE-439A-932E-F48BF5155024}" presName="linear" presStyleCnt="0">
        <dgm:presLayoutVars>
          <dgm:animLvl val="lvl"/>
          <dgm:resizeHandles val="exact"/>
        </dgm:presLayoutVars>
      </dgm:prSet>
      <dgm:spPr/>
    </dgm:pt>
    <dgm:pt modelId="{621D9087-5DF2-4197-9FD0-14EB6D730BA2}" type="pres">
      <dgm:prSet presAssocID="{8A6CD6AF-5EE7-4BE9-AA60-5CBF6AE57FE8}" presName="parentText" presStyleLbl="node1" presStyleIdx="0" presStyleCnt="5">
        <dgm:presLayoutVars>
          <dgm:chMax val="0"/>
          <dgm:bulletEnabled val="1"/>
        </dgm:presLayoutVars>
      </dgm:prSet>
      <dgm:spPr/>
    </dgm:pt>
    <dgm:pt modelId="{F4074C40-6EB9-4DD9-B64C-455FD6E27E3B}" type="pres">
      <dgm:prSet presAssocID="{B048E6E8-ED77-4441-88AD-90D13F2A874B}" presName="spacer" presStyleCnt="0"/>
      <dgm:spPr/>
    </dgm:pt>
    <dgm:pt modelId="{7F971098-5D2F-4E98-A6D3-9775CDA022D8}" type="pres">
      <dgm:prSet presAssocID="{F999CF66-5C43-490F-99FC-4540BBCBBEC8}" presName="parentText" presStyleLbl="node1" presStyleIdx="1" presStyleCnt="5">
        <dgm:presLayoutVars>
          <dgm:chMax val="0"/>
          <dgm:bulletEnabled val="1"/>
        </dgm:presLayoutVars>
      </dgm:prSet>
      <dgm:spPr/>
    </dgm:pt>
    <dgm:pt modelId="{96A0ACA8-A3C8-473E-9124-E7DA55D4FE9C}" type="pres">
      <dgm:prSet presAssocID="{EAD9E36A-9F2F-48FB-A52C-F90B13A7DAA7}" presName="spacer" presStyleCnt="0"/>
      <dgm:spPr/>
    </dgm:pt>
    <dgm:pt modelId="{62669A12-761D-4FD7-84E4-38ECDA31FCE4}" type="pres">
      <dgm:prSet presAssocID="{BCC164DC-DC76-493E-A47A-27226424874B}" presName="parentText" presStyleLbl="node1" presStyleIdx="2" presStyleCnt="5">
        <dgm:presLayoutVars>
          <dgm:chMax val="0"/>
          <dgm:bulletEnabled val="1"/>
        </dgm:presLayoutVars>
      </dgm:prSet>
      <dgm:spPr/>
    </dgm:pt>
    <dgm:pt modelId="{5A593E2A-DD9B-43DE-9303-54BEB092E918}" type="pres">
      <dgm:prSet presAssocID="{F92DD6B0-E482-47C8-8D4A-D8742E6D0D60}" presName="spacer" presStyleCnt="0"/>
      <dgm:spPr/>
    </dgm:pt>
    <dgm:pt modelId="{C5222F63-64BA-46CE-997A-FA0C74C4D6FF}" type="pres">
      <dgm:prSet presAssocID="{8596DB48-0791-4BFB-B7EE-6F3F9B7CB095}" presName="parentText" presStyleLbl="node1" presStyleIdx="3" presStyleCnt="5">
        <dgm:presLayoutVars>
          <dgm:chMax val="0"/>
          <dgm:bulletEnabled val="1"/>
        </dgm:presLayoutVars>
      </dgm:prSet>
      <dgm:spPr/>
    </dgm:pt>
    <dgm:pt modelId="{439101AF-1031-4302-9D71-FCF71758E5E3}" type="pres">
      <dgm:prSet presAssocID="{387B11D4-06AF-48E0-B8EC-F7F9D4A7F67D}" presName="spacer" presStyleCnt="0"/>
      <dgm:spPr/>
    </dgm:pt>
    <dgm:pt modelId="{EF760131-ECF7-4278-847A-0387693CAA90}" type="pres">
      <dgm:prSet presAssocID="{C8ED5D56-C723-4E5E-B1EE-99E473837E42}" presName="parentText" presStyleLbl="node1" presStyleIdx="4" presStyleCnt="5" custLinFactY="83479" custLinFactNeighborX="0" custLinFactNeighborY="100000">
        <dgm:presLayoutVars>
          <dgm:chMax val="0"/>
          <dgm:bulletEnabled val="1"/>
        </dgm:presLayoutVars>
      </dgm:prSet>
      <dgm:spPr/>
    </dgm:pt>
  </dgm:ptLst>
  <dgm:cxnLst>
    <dgm:cxn modelId="{6BDD2D07-020C-475E-8AA8-0D89748B1047}" type="presOf" srcId="{8596DB48-0791-4BFB-B7EE-6F3F9B7CB095}" destId="{C5222F63-64BA-46CE-997A-FA0C74C4D6FF}" srcOrd="0" destOrd="0" presId="urn:microsoft.com/office/officeart/2005/8/layout/vList2"/>
    <dgm:cxn modelId="{FEE06F20-86D6-406E-95FA-71F530E9B19A}" srcId="{E24204D8-08DE-439A-932E-F48BF5155024}" destId="{8A6CD6AF-5EE7-4BE9-AA60-5CBF6AE57FE8}" srcOrd="0" destOrd="0" parTransId="{88FDA7DD-495F-4E48-91E1-398A91E9E87C}" sibTransId="{B048E6E8-ED77-4441-88AD-90D13F2A874B}"/>
    <dgm:cxn modelId="{E066EB6F-21EA-47B0-B81C-F20B16F0202C}" type="presOf" srcId="{C8ED5D56-C723-4E5E-B1EE-99E473837E42}" destId="{EF760131-ECF7-4278-847A-0387693CAA90}" srcOrd="0" destOrd="0" presId="urn:microsoft.com/office/officeart/2005/8/layout/vList2"/>
    <dgm:cxn modelId="{9F7E2E76-F47B-4460-880C-EDA55DBA4634}" type="presOf" srcId="{F999CF66-5C43-490F-99FC-4540BBCBBEC8}" destId="{7F971098-5D2F-4E98-A6D3-9775CDA022D8}" srcOrd="0" destOrd="0" presId="urn:microsoft.com/office/officeart/2005/8/layout/vList2"/>
    <dgm:cxn modelId="{E627D87E-FD00-44AB-B6C6-C8A1CFED8DDF}" srcId="{E24204D8-08DE-439A-932E-F48BF5155024}" destId="{8596DB48-0791-4BFB-B7EE-6F3F9B7CB095}" srcOrd="3" destOrd="0" parTransId="{9C42EFE5-857D-43CD-ADA0-00875ECE67CA}" sibTransId="{387B11D4-06AF-48E0-B8EC-F7F9D4A7F67D}"/>
    <dgm:cxn modelId="{29932D8E-C5D8-4C2B-98CF-F3BA4C9C780A}" srcId="{E24204D8-08DE-439A-932E-F48BF5155024}" destId="{F999CF66-5C43-490F-99FC-4540BBCBBEC8}" srcOrd="1" destOrd="0" parTransId="{AB54FBD7-7503-40C9-A538-CB34EE0BA441}" sibTransId="{EAD9E36A-9F2F-48FB-A52C-F90B13A7DAA7}"/>
    <dgm:cxn modelId="{7A6C5FA6-CDC0-438F-8167-91F97ED5B733}" type="presOf" srcId="{8A6CD6AF-5EE7-4BE9-AA60-5CBF6AE57FE8}" destId="{621D9087-5DF2-4197-9FD0-14EB6D730BA2}" srcOrd="0" destOrd="0" presId="urn:microsoft.com/office/officeart/2005/8/layout/vList2"/>
    <dgm:cxn modelId="{D5CCCFA6-CD6A-4239-9759-B293A5C6209A}" srcId="{E24204D8-08DE-439A-932E-F48BF5155024}" destId="{C8ED5D56-C723-4E5E-B1EE-99E473837E42}" srcOrd="4" destOrd="0" parTransId="{3C56C6DE-7815-40AB-BFB9-08E45A588CD2}" sibTransId="{1ADD472F-0437-40FB-8A9C-9487B5A65701}"/>
    <dgm:cxn modelId="{CFDA06AD-FAB4-4F24-BC78-D15802B6C94F}" type="presOf" srcId="{BCC164DC-DC76-493E-A47A-27226424874B}" destId="{62669A12-761D-4FD7-84E4-38ECDA31FCE4}" srcOrd="0" destOrd="0" presId="urn:microsoft.com/office/officeart/2005/8/layout/vList2"/>
    <dgm:cxn modelId="{64E917C1-E4BD-4D92-80E2-F3BE2AA587E9}" srcId="{E24204D8-08DE-439A-932E-F48BF5155024}" destId="{BCC164DC-DC76-493E-A47A-27226424874B}" srcOrd="2" destOrd="0" parTransId="{2117C8ED-F592-413D-B6D3-5325A5EEAB84}" sibTransId="{F92DD6B0-E482-47C8-8D4A-D8742E6D0D60}"/>
    <dgm:cxn modelId="{041ECBF4-7E76-43BF-952C-A574F0EACC32}" type="presOf" srcId="{E24204D8-08DE-439A-932E-F48BF5155024}" destId="{F863FED2-F8B3-43DC-BB94-B9164BDCE9BA}" srcOrd="0" destOrd="0" presId="urn:microsoft.com/office/officeart/2005/8/layout/vList2"/>
    <dgm:cxn modelId="{BB2C2D98-4484-4515-B61B-EE0B975364BB}" type="presParOf" srcId="{F863FED2-F8B3-43DC-BB94-B9164BDCE9BA}" destId="{621D9087-5DF2-4197-9FD0-14EB6D730BA2}" srcOrd="0" destOrd="0" presId="urn:microsoft.com/office/officeart/2005/8/layout/vList2"/>
    <dgm:cxn modelId="{BC258B35-EC1C-46A8-A76E-DC55CDAD058A}" type="presParOf" srcId="{F863FED2-F8B3-43DC-BB94-B9164BDCE9BA}" destId="{F4074C40-6EB9-4DD9-B64C-455FD6E27E3B}" srcOrd="1" destOrd="0" presId="urn:microsoft.com/office/officeart/2005/8/layout/vList2"/>
    <dgm:cxn modelId="{2C2D6572-2020-4717-B582-59EA922C5837}" type="presParOf" srcId="{F863FED2-F8B3-43DC-BB94-B9164BDCE9BA}" destId="{7F971098-5D2F-4E98-A6D3-9775CDA022D8}" srcOrd="2" destOrd="0" presId="urn:microsoft.com/office/officeart/2005/8/layout/vList2"/>
    <dgm:cxn modelId="{B8FF7043-F3CB-4EB3-9B96-A61615170D76}" type="presParOf" srcId="{F863FED2-F8B3-43DC-BB94-B9164BDCE9BA}" destId="{96A0ACA8-A3C8-473E-9124-E7DA55D4FE9C}" srcOrd="3" destOrd="0" presId="urn:microsoft.com/office/officeart/2005/8/layout/vList2"/>
    <dgm:cxn modelId="{3A810F6D-CF3D-40E2-9A4D-83B4AA806B92}" type="presParOf" srcId="{F863FED2-F8B3-43DC-BB94-B9164BDCE9BA}" destId="{62669A12-761D-4FD7-84E4-38ECDA31FCE4}" srcOrd="4" destOrd="0" presId="urn:microsoft.com/office/officeart/2005/8/layout/vList2"/>
    <dgm:cxn modelId="{89DF1877-AB66-4840-BA68-3E56B06E4C67}" type="presParOf" srcId="{F863FED2-F8B3-43DC-BB94-B9164BDCE9BA}" destId="{5A593E2A-DD9B-43DE-9303-54BEB092E918}" srcOrd="5" destOrd="0" presId="urn:microsoft.com/office/officeart/2005/8/layout/vList2"/>
    <dgm:cxn modelId="{6E6610BD-653D-400F-948E-D997D3809FB8}" type="presParOf" srcId="{F863FED2-F8B3-43DC-BB94-B9164BDCE9BA}" destId="{C5222F63-64BA-46CE-997A-FA0C74C4D6FF}" srcOrd="6" destOrd="0" presId="urn:microsoft.com/office/officeart/2005/8/layout/vList2"/>
    <dgm:cxn modelId="{F41E62CA-CD4A-42B5-87AD-5DCC445BCD25}" type="presParOf" srcId="{F863FED2-F8B3-43DC-BB94-B9164BDCE9BA}" destId="{439101AF-1031-4302-9D71-FCF71758E5E3}" srcOrd="7" destOrd="0" presId="urn:microsoft.com/office/officeart/2005/8/layout/vList2"/>
    <dgm:cxn modelId="{030E90B4-ADE3-437E-A2B2-042D527C2E93}" type="presParOf" srcId="{F863FED2-F8B3-43DC-BB94-B9164BDCE9BA}" destId="{EF760131-ECF7-4278-847A-0387693CAA9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D9087-5DF2-4197-9FD0-14EB6D730BA2}">
      <dsp:nvSpPr>
        <dsp:cNvPr id="0" name=""/>
        <dsp:cNvSpPr/>
      </dsp:nvSpPr>
      <dsp:spPr>
        <a:xfrm>
          <a:off x="0" y="510"/>
          <a:ext cx="7222511" cy="111636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Early in its history Spartan invaders conquered people into state owned slaves called </a:t>
          </a:r>
          <a:r>
            <a:rPr lang="en-US" sz="1600" b="1" u="sng" kern="1200" dirty="0"/>
            <a:t>Helots</a:t>
          </a:r>
          <a:r>
            <a:rPr lang="en-US" sz="1600" kern="1200" dirty="0"/>
            <a:t>. These helots came to outnumber the Spartans and rose up and rebelled. The Spartans quelled the up rise but changed their society so it would never happen again.</a:t>
          </a:r>
        </a:p>
      </dsp:txBody>
      <dsp:txXfrm>
        <a:off x="54497" y="55007"/>
        <a:ext cx="7113517" cy="1007373"/>
      </dsp:txXfrm>
    </dsp:sp>
    <dsp:sp modelId="{7F971098-5D2F-4E98-A6D3-9775CDA022D8}">
      <dsp:nvSpPr>
        <dsp:cNvPr id="0" name=""/>
        <dsp:cNvSpPr/>
      </dsp:nvSpPr>
      <dsp:spPr>
        <a:xfrm>
          <a:off x="0" y="1130898"/>
          <a:ext cx="7222511" cy="1116367"/>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Sparta created a military society where the only occupation for men was to be in the military </a:t>
          </a:r>
        </a:p>
      </dsp:txBody>
      <dsp:txXfrm>
        <a:off x="54497" y="1185395"/>
        <a:ext cx="7113517" cy="1007373"/>
      </dsp:txXfrm>
    </dsp:sp>
    <dsp:sp modelId="{62669A12-761D-4FD7-84E4-38ECDA31FCE4}">
      <dsp:nvSpPr>
        <dsp:cNvPr id="0" name=""/>
        <dsp:cNvSpPr/>
      </dsp:nvSpPr>
      <dsp:spPr>
        <a:xfrm>
          <a:off x="0" y="2261286"/>
          <a:ext cx="7222511" cy="1116367"/>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Spartan government is an </a:t>
          </a:r>
          <a:r>
            <a:rPr lang="en-US" sz="1800" b="1" kern="1200" dirty="0"/>
            <a:t>Oligarchy</a:t>
          </a:r>
          <a:r>
            <a:rPr lang="en-US" sz="1800" kern="1200" dirty="0"/>
            <a:t> that includes 2 kings and a council of elders who advised the kings</a:t>
          </a:r>
        </a:p>
      </dsp:txBody>
      <dsp:txXfrm>
        <a:off x="54497" y="2315783"/>
        <a:ext cx="7113517" cy="1007373"/>
      </dsp:txXfrm>
    </dsp:sp>
    <dsp:sp modelId="{C5222F63-64BA-46CE-997A-FA0C74C4D6FF}">
      <dsp:nvSpPr>
        <dsp:cNvPr id="0" name=""/>
        <dsp:cNvSpPr/>
      </dsp:nvSpPr>
      <dsp:spPr>
        <a:xfrm>
          <a:off x="0" y="3391674"/>
          <a:ext cx="7222511" cy="1116367"/>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At age 7 boys must live in the barracks and prepare for a military life. Boys had to live in the barracks and endure a coarse diet, exercise and rigid discipline</a:t>
          </a:r>
        </a:p>
      </dsp:txBody>
      <dsp:txXfrm>
        <a:off x="54497" y="3446171"/>
        <a:ext cx="7113517" cy="1007373"/>
      </dsp:txXfrm>
    </dsp:sp>
    <dsp:sp modelId="{EF760131-ECF7-4278-847A-0387693CAA90}">
      <dsp:nvSpPr>
        <dsp:cNvPr id="0" name=""/>
        <dsp:cNvSpPr/>
      </dsp:nvSpPr>
      <dsp:spPr>
        <a:xfrm>
          <a:off x="0" y="4522572"/>
          <a:ext cx="7222511" cy="1116367"/>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At age 20 men could marry but still live in the barracks for another 10 years</a:t>
          </a:r>
        </a:p>
      </dsp:txBody>
      <dsp:txXfrm>
        <a:off x="54497" y="4577069"/>
        <a:ext cx="7113517" cy="10073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14B32-C55D-45CA-89E2-A037EC4D5C8F}" type="datetimeFigureOut">
              <a:rPr lang="en-US" smtClean="0"/>
              <a:t>2/13/2020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B3470-63DB-4927-931D-EA922FCEF530}" type="slidenum">
              <a:rPr lang="en-US" smtClean="0"/>
              <a:t>‹#›</a:t>
            </a:fld>
            <a:endParaRPr lang="en-US"/>
          </a:p>
        </p:txBody>
      </p:sp>
    </p:spTree>
    <p:extLst>
      <p:ext uri="{BB962C8B-B14F-4D97-AF65-F5344CB8AC3E}">
        <p14:creationId xmlns:p14="http://schemas.microsoft.com/office/powerpoint/2010/main" val="3258415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p>
        </p:txBody>
      </p:sp>
      <p:sp>
        <p:nvSpPr>
          <p:cNvPr id="4" name="Slide Number Placeholder 3"/>
          <p:cNvSpPr>
            <a:spLocks noGrp="1"/>
          </p:cNvSpPr>
          <p:nvPr>
            <p:ph type="sldNum" sz="quarter" idx="10"/>
          </p:nvPr>
        </p:nvSpPr>
        <p:spPr/>
        <p:txBody>
          <a:bodyPr/>
          <a:lstStyle/>
          <a:p>
            <a:fld id="{B8EF82D8-ED64-4B9E-811A-C90513DB79FE}" type="slidenum">
              <a:rPr lang="en-US" smtClean="0"/>
              <a:t>13</a:t>
            </a:fld>
            <a:endParaRPr lang="en-US"/>
          </a:p>
        </p:txBody>
      </p:sp>
    </p:spTree>
    <p:extLst>
      <p:ext uri="{BB962C8B-B14F-4D97-AF65-F5344CB8AC3E}">
        <p14:creationId xmlns:p14="http://schemas.microsoft.com/office/powerpoint/2010/main" val="1367361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4762BA3-6F54-4EE3-A1E2-5E8C42ED9BFF}"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D3C80-2B9D-4EDE-882B-99BEA6A01AC8}" type="slidenum">
              <a:rPr lang="en-US" smtClean="0"/>
              <a:t>‹#›</a:t>
            </a:fld>
            <a:endParaRPr lang="en-US"/>
          </a:p>
        </p:txBody>
      </p:sp>
    </p:spTree>
    <p:extLst>
      <p:ext uri="{BB962C8B-B14F-4D97-AF65-F5344CB8AC3E}">
        <p14:creationId xmlns:p14="http://schemas.microsoft.com/office/powerpoint/2010/main" val="352136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62BA3-6F54-4EE3-A1E2-5E8C42ED9BFF}"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D3C80-2B9D-4EDE-882B-99BEA6A01AC8}" type="slidenum">
              <a:rPr lang="en-US" smtClean="0"/>
              <a:t>‹#›</a:t>
            </a:fld>
            <a:endParaRPr lang="en-US"/>
          </a:p>
        </p:txBody>
      </p:sp>
    </p:spTree>
    <p:extLst>
      <p:ext uri="{BB962C8B-B14F-4D97-AF65-F5344CB8AC3E}">
        <p14:creationId xmlns:p14="http://schemas.microsoft.com/office/powerpoint/2010/main" val="3823079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62BA3-6F54-4EE3-A1E2-5E8C42ED9BFF}"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D3C80-2B9D-4EDE-882B-99BEA6A01AC8}" type="slidenum">
              <a:rPr lang="en-US" smtClean="0"/>
              <a:t>‹#›</a:t>
            </a:fld>
            <a:endParaRPr lang="en-US"/>
          </a:p>
        </p:txBody>
      </p:sp>
    </p:spTree>
    <p:extLst>
      <p:ext uri="{BB962C8B-B14F-4D97-AF65-F5344CB8AC3E}">
        <p14:creationId xmlns:p14="http://schemas.microsoft.com/office/powerpoint/2010/main" val="1271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62BA3-6F54-4EE3-A1E2-5E8C42ED9BFF}"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D3C80-2B9D-4EDE-882B-99BEA6A01AC8}" type="slidenum">
              <a:rPr lang="en-US" smtClean="0"/>
              <a:t>‹#›</a:t>
            </a:fld>
            <a:endParaRPr lang="en-US"/>
          </a:p>
        </p:txBody>
      </p:sp>
    </p:spTree>
    <p:extLst>
      <p:ext uri="{BB962C8B-B14F-4D97-AF65-F5344CB8AC3E}">
        <p14:creationId xmlns:p14="http://schemas.microsoft.com/office/powerpoint/2010/main" val="2337749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762BA3-6F54-4EE3-A1E2-5E8C42ED9BFF}"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D3C80-2B9D-4EDE-882B-99BEA6A01AC8}" type="slidenum">
              <a:rPr lang="en-US" smtClean="0"/>
              <a:t>‹#›</a:t>
            </a:fld>
            <a:endParaRPr lang="en-US"/>
          </a:p>
        </p:txBody>
      </p:sp>
    </p:spTree>
    <p:extLst>
      <p:ext uri="{BB962C8B-B14F-4D97-AF65-F5344CB8AC3E}">
        <p14:creationId xmlns:p14="http://schemas.microsoft.com/office/powerpoint/2010/main" val="479509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762BA3-6F54-4EE3-A1E2-5E8C42ED9BFF}"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D3C80-2B9D-4EDE-882B-99BEA6A01AC8}" type="slidenum">
              <a:rPr lang="en-US" smtClean="0"/>
              <a:t>‹#›</a:t>
            </a:fld>
            <a:endParaRPr lang="en-US"/>
          </a:p>
        </p:txBody>
      </p:sp>
    </p:spTree>
    <p:extLst>
      <p:ext uri="{BB962C8B-B14F-4D97-AF65-F5344CB8AC3E}">
        <p14:creationId xmlns:p14="http://schemas.microsoft.com/office/powerpoint/2010/main" val="3807672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762BA3-6F54-4EE3-A1E2-5E8C42ED9BFF}" type="datetimeFigureOut">
              <a:rPr lang="en-US" smtClean="0"/>
              <a:t>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1D3C80-2B9D-4EDE-882B-99BEA6A01AC8}" type="slidenum">
              <a:rPr lang="en-US" smtClean="0"/>
              <a:t>‹#›</a:t>
            </a:fld>
            <a:endParaRPr lang="en-US"/>
          </a:p>
        </p:txBody>
      </p:sp>
    </p:spTree>
    <p:extLst>
      <p:ext uri="{BB962C8B-B14F-4D97-AF65-F5344CB8AC3E}">
        <p14:creationId xmlns:p14="http://schemas.microsoft.com/office/powerpoint/2010/main" val="88342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762BA3-6F54-4EE3-A1E2-5E8C42ED9BFF}" type="datetimeFigureOut">
              <a:rPr lang="en-US" smtClean="0"/>
              <a:t>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1D3C80-2B9D-4EDE-882B-99BEA6A01AC8}" type="slidenum">
              <a:rPr lang="en-US" smtClean="0"/>
              <a:t>‹#›</a:t>
            </a:fld>
            <a:endParaRPr lang="en-US"/>
          </a:p>
        </p:txBody>
      </p:sp>
    </p:spTree>
    <p:extLst>
      <p:ext uri="{BB962C8B-B14F-4D97-AF65-F5344CB8AC3E}">
        <p14:creationId xmlns:p14="http://schemas.microsoft.com/office/powerpoint/2010/main" val="1987085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62BA3-6F54-4EE3-A1E2-5E8C42ED9BFF}" type="datetimeFigureOut">
              <a:rPr lang="en-US" smtClean="0"/>
              <a:t>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1D3C80-2B9D-4EDE-882B-99BEA6A01AC8}" type="slidenum">
              <a:rPr lang="en-US" smtClean="0"/>
              <a:t>‹#›</a:t>
            </a:fld>
            <a:endParaRPr lang="en-US"/>
          </a:p>
        </p:txBody>
      </p:sp>
    </p:spTree>
    <p:extLst>
      <p:ext uri="{BB962C8B-B14F-4D97-AF65-F5344CB8AC3E}">
        <p14:creationId xmlns:p14="http://schemas.microsoft.com/office/powerpoint/2010/main" val="23679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762BA3-6F54-4EE3-A1E2-5E8C42ED9BFF}"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D3C80-2B9D-4EDE-882B-99BEA6A01AC8}" type="slidenum">
              <a:rPr lang="en-US" smtClean="0"/>
              <a:t>‹#›</a:t>
            </a:fld>
            <a:endParaRPr lang="en-US"/>
          </a:p>
        </p:txBody>
      </p:sp>
    </p:spTree>
    <p:extLst>
      <p:ext uri="{BB962C8B-B14F-4D97-AF65-F5344CB8AC3E}">
        <p14:creationId xmlns:p14="http://schemas.microsoft.com/office/powerpoint/2010/main" val="4051833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762BA3-6F54-4EE3-A1E2-5E8C42ED9BFF}"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D3C80-2B9D-4EDE-882B-99BEA6A01AC8}" type="slidenum">
              <a:rPr lang="en-US" smtClean="0"/>
              <a:t>‹#›</a:t>
            </a:fld>
            <a:endParaRPr lang="en-US"/>
          </a:p>
        </p:txBody>
      </p:sp>
    </p:spTree>
    <p:extLst>
      <p:ext uri="{BB962C8B-B14F-4D97-AF65-F5344CB8AC3E}">
        <p14:creationId xmlns:p14="http://schemas.microsoft.com/office/powerpoint/2010/main" val="325654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62BA3-6F54-4EE3-A1E2-5E8C42ED9BFF}" type="datetimeFigureOut">
              <a:rPr lang="en-US" smtClean="0"/>
              <a:t>2/13/2020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D3C80-2B9D-4EDE-882B-99BEA6A01AC8}" type="slidenum">
              <a:rPr lang="en-US" smtClean="0"/>
              <a:t>‹#›</a:t>
            </a:fld>
            <a:endParaRPr lang="en-US"/>
          </a:p>
        </p:txBody>
      </p:sp>
    </p:spTree>
    <p:extLst>
      <p:ext uri="{BB962C8B-B14F-4D97-AF65-F5344CB8AC3E}">
        <p14:creationId xmlns:p14="http://schemas.microsoft.com/office/powerpoint/2010/main" val="3706693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Q-mkVSasZI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6000" dirty="0">
                <a:latin typeface="Algerian" panose="04020705040A02060702" pitchFamily="82" charset="0"/>
              </a:rPr>
              <a:t>Ancient Greece Notes</a:t>
            </a:r>
          </a:p>
        </p:txBody>
      </p:sp>
      <p:sp>
        <p:nvSpPr>
          <p:cNvPr id="2" name="Title 1"/>
          <p:cNvSpPr>
            <a:spLocks noGrp="1"/>
          </p:cNvSpPr>
          <p:nvPr>
            <p:ph type="ctrTitle"/>
          </p:nvPr>
        </p:nvSpPr>
        <p:spPr>
          <a:xfrm>
            <a:off x="2209800" y="228600"/>
            <a:ext cx="7772400" cy="1905000"/>
          </a:xfrm>
        </p:spPr>
        <p:txBody>
          <a:bodyPr/>
          <a:lstStyle/>
          <a:p>
            <a:r>
              <a:rPr lang="en-US" dirty="0"/>
              <a:t>   WORLD HISTORY	</a:t>
            </a:r>
          </a:p>
        </p:txBody>
      </p:sp>
    </p:spTree>
    <p:extLst>
      <p:ext uri="{BB962C8B-B14F-4D97-AF65-F5344CB8AC3E}">
        <p14:creationId xmlns:p14="http://schemas.microsoft.com/office/powerpoint/2010/main" val="166412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1F47D-E013-4526-8591-6BB062555EDB}"/>
              </a:ext>
            </a:extLst>
          </p:cNvPr>
          <p:cNvSpPr>
            <a:spLocks noGrp="1"/>
          </p:cNvSpPr>
          <p:nvPr>
            <p:ph type="title"/>
          </p:nvPr>
        </p:nvSpPr>
        <p:spPr>
          <a:xfrm>
            <a:off x="838200" y="739036"/>
            <a:ext cx="10515600" cy="713984"/>
          </a:xfrm>
        </p:spPr>
        <p:txBody>
          <a:bodyPr/>
          <a:lstStyle/>
          <a:p>
            <a:r>
              <a:rPr lang="en-US" b="1" u="sng" dirty="0"/>
              <a:t>Development of Athens and Sparta</a:t>
            </a:r>
            <a:endParaRPr lang="en-US" dirty="0"/>
          </a:p>
        </p:txBody>
      </p:sp>
      <p:sp>
        <p:nvSpPr>
          <p:cNvPr id="3" name="Content Placeholder 2">
            <a:extLst>
              <a:ext uri="{FF2B5EF4-FFF2-40B4-BE49-F238E27FC236}">
                <a16:creationId xmlns:a16="http://schemas.microsoft.com/office/drawing/2014/main" id="{12CAA480-8080-42EF-951D-0D854A85EA76}"/>
              </a:ext>
            </a:extLst>
          </p:cNvPr>
          <p:cNvSpPr>
            <a:spLocks noGrp="1"/>
          </p:cNvSpPr>
          <p:nvPr>
            <p:ph sz="half" idx="1"/>
          </p:nvPr>
        </p:nvSpPr>
        <p:spPr>
          <a:xfrm>
            <a:off x="0" y="1825624"/>
            <a:ext cx="5323562" cy="5032375"/>
          </a:xfrm>
        </p:spPr>
        <p:txBody>
          <a:bodyPr/>
          <a:lstStyle/>
          <a:p>
            <a:r>
              <a:rPr lang="en-US" sz="3200" dirty="0">
                <a:solidFill>
                  <a:srgbClr val="0000FF"/>
                </a:solidFill>
              </a:rPr>
              <a:t>1. </a:t>
            </a:r>
            <a:r>
              <a:rPr lang="en-US" sz="3200" u="sng" dirty="0">
                <a:solidFill>
                  <a:srgbClr val="0000FF"/>
                </a:solidFill>
              </a:rPr>
              <a:t>Athens</a:t>
            </a:r>
            <a:r>
              <a:rPr lang="en-US" sz="3200" dirty="0">
                <a:solidFill>
                  <a:srgbClr val="0000FF"/>
                </a:solidFill>
              </a:rPr>
              <a:t>: glorified the individual and extended political rights to more citizens </a:t>
            </a:r>
          </a:p>
          <a:p>
            <a:r>
              <a:rPr lang="en-US" sz="3200" dirty="0">
                <a:solidFill>
                  <a:srgbClr val="003300"/>
                </a:solidFill>
              </a:rPr>
              <a:t>2. </a:t>
            </a:r>
            <a:r>
              <a:rPr lang="en-US" sz="3200" u="sng" dirty="0">
                <a:solidFill>
                  <a:srgbClr val="C00000"/>
                </a:solidFill>
              </a:rPr>
              <a:t>Sparta:</a:t>
            </a:r>
            <a:r>
              <a:rPr lang="en-US" sz="3200" dirty="0">
                <a:solidFill>
                  <a:srgbClr val="C00000"/>
                </a:solidFill>
              </a:rPr>
              <a:t> stressed military virtues and discipline </a:t>
            </a:r>
          </a:p>
          <a:p>
            <a:endParaRPr lang="en-US" dirty="0"/>
          </a:p>
        </p:txBody>
      </p:sp>
      <p:pic>
        <p:nvPicPr>
          <p:cNvPr id="6" name="Content Placeholder 5" descr="A picture containing food&#10;&#10;Description automatically generated">
            <a:extLst>
              <a:ext uri="{FF2B5EF4-FFF2-40B4-BE49-F238E27FC236}">
                <a16:creationId xmlns:a16="http://schemas.microsoft.com/office/drawing/2014/main" id="{D01D4459-2149-4456-BBE8-0E6E36CF84E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24603" y="1453020"/>
            <a:ext cx="6263013" cy="5235880"/>
          </a:xfrm>
        </p:spPr>
      </p:pic>
    </p:spTree>
    <p:extLst>
      <p:ext uri="{BB962C8B-B14F-4D97-AF65-F5344CB8AC3E}">
        <p14:creationId xmlns:p14="http://schemas.microsoft.com/office/powerpoint/2010/main" val="3744658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b="1" u="sng" dirty="0">
                <a:solidFill>
                  <a:srgbClr val="FFFFFF"/>
                </a:solidFill>
              </a:rPr>
              <a:t>Sparta: Setting the Stage</a:t>
            </a:r>
          </a:p>
        </p:txBody>
      </p:sp>
      <p:graphicFrame>
        <p:nvGraphicFramePr>
          <p:cNvPr id="5" name="Content Placeholder 2">
            <a:extLst>
              <a:ext uri="{FF2B5EF4-FFF2-40B4-BE49-F238E27FC236}">
                <a16:creationId xmlns:a16="http://schemas.microsoft.com/office/drawing/2014/main" id="{15B1F0B7-68D7-4B36-B308-892DEABDAA85}"/>
              </a:ext>
            </a:extLst>
          </p:cNvPr>
          <p:cNvGraphicFramePr>
            <a:graphicFrameLocks noGrp="1"/>
          </p:cNvGraphicFramePr>
          <p:nvPr>
            <p:ph sz="quarter" idx="1"/>
            <p:extLst>
              <p:ext uri="{D42A27DB-BD31-4B8C-83A1-F6EECF244321}">
                <p14:modId xmlns:p14="http://schemas.microsoft.com/office/powerpoint/2010/main" val="1571071525"/>
              </p:ext>
            </p:extLst>
          </p:nvPr>
        </p:nvGraphicFramePr>
        <p:xfrm>
          <a:off x="4865104" y="486287"/>
          <a:ext cx="7222511" cy="563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3563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7030A0"/>
                </a:solidFill>
              </a:rPr>
              <a:t>Athens Creates a Limited Democracy</a:t>
            </a:r>
          </a:p>
        </p:txBody>
      </p:sp>
      <p:sp>
        <p:nvSpPr>
          <p:cNvPr id="3" name="Content Placeholder 2"/>
          <p:cNvSpPr>
            <a:spLocks noGrp="1"/>
          </p:cNvSpPr>
          <p:nvPr>
            <p:ph sz="quarter" idx="1"/>
          </p:nvPr>
        </p:nvSpPr>
        <p:spPr>
          <a:xfrm>
            <a:off x="189186" y="1371600"/>
            <a:ext cx="11761076" cy="5486400"/>
          </a:xfrm>
        </p:spPr>
        <p:txBody>
          <a:bodyPr>
            <a:normAutofit/>
          </a:bodyPr>
          <a:lstStyle/>
          <a:p>
            <a:r>
              <a:rPr lang="en-US" dirty="0"/>
              <a:t>While Athens begins with a </a:t>
            </a:r>
            <a:r>
              <a:rPr lang="en-US" b="1" u="sng" dirty="0">
                <a:solidFill>
                  <a:srgbClr val="7030A0"/>
                </a:solidFill>
              </a:rPr>
              <a:t>monarchy</a:t>
            </a:r>
            <a:r>
              <a:rPr lang="en-US" dirty="0"/>
              <a:t>, of rule by a King or Queen but rebellion would set up an aristocracy, or rule by a land holding elite. Later A series of </a:t>
            </a:r>
            <a:r>
              <a:rPr lang="en-US" b="1" u="sng" dirty="0">
                <a:solidFill>
                  <a:srgbClr val="7030A0"/>
                </a:solidFill>
              </a:rPr>
              <a:t>tyrants</a:t>
            </a:r>
            <a:r>
              <a:rPr lang="en-US" dirty="0"/>
              <a:t> will take over. </a:t>
            </a:r>
            <a:r>
              <a:rPr lang="en-US" b="1" u="sng" dirty="0">
                <a:solidFill>
                  <a:srgbClr val="7030A0"/>
                </a:solidFill>
              </a:rPr>
              <a:t>Draco</a:t>
            </a:r>
            <a:r>
              <a:rPr lang="en-US" dirty="0"/>
              <a:t>, who was know to have very strict laws and harsh punishments </a:t>
            </a:r>
            <a:r>
              <a:rPr lang="en-US" sz="1800" dirty="0">
                <a:solidFill>
                  <a:srgbClr val="7030A0"/>
                </a:solidFill>
              </a:rPr>
              <a:t>(draconian) </a:t>
            </a:r>
            <a:r>
              <a:rPr lang="en-US" dirty="0"/>
              <a:t>but others, like </a:t>
            </a:r>
            <a:r>
              <a:rPr lang="en-US" b="1" u="sng" dirty="0">
                <a:solidFill>
                  <a:srgbClr val="7030A0"/>
                </a:solidFill>
              </a:rPr>
              <a:t>Solon</a:t>
            </a:r>
            <a:r>
              <a:rPr lang="en-US" dirty="0"/>
              <a:t> will move Athens closer to a democracy, by giving more citizens a say in the government and out lawed debt slavery. Others continued this in addition to new building projects giving jobs to the poor</a:t>
            </a:r>
          </a:p>
          <a:p>
            <a:r>
              <a:rPr lang="en-US" dirty="0"/>
              <a:t>Athens will move closer by giving more citizens a say in the government and out lawed debt slavery</a:t>
            </a:r>
          </a:p>
        </p:txBody>
      </p:sp>
    </p:spTree>
    <p:extLst>
      <p:ext uri="{BB962C8B-B14F-4D97-AF65-F5344CB8AC3E}">
        <p14:creationId xmlns:p14="http://schemas.microsoft.com/office/powerpoint/2010/main" val="2162729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752" y="0"/>
            <a:ext cx="8534400" cy="987552"/>
          </a:xfrm>
        </p:spPr>
        <p:txBody>
          <a:bodyPr/>
          <a:lstStyle/>
          <a:p>
            <a:r>
              <a:rPr lang="en-US" b="1" u="sng" dirty="0">
                <a:solidFill>
                  <a:srgbClr val="CC0099"/>
                </a:solidFill>
                <a:latin typeface="Algerian" panose="04020705040A02060702" pitchFamily="82" charset="0"/>
              </a:rPr>
              <a:t>Greek Achievements </a:t>
            </a:r>
          </a:p>
        </p:txBody>
      </p:sp>
      <p:sp>
        <p:nvSpPr>
          <p:cNvPr id="3" name="Content Placeholder 2"/>
          <p:cNvSpPr>
            <a:spLocks noGrp="1"/>
          </p:cNvSpPr>
          <p:nvPr>
            <p:ph sz="quarter" idx="1"/>
          </p:nvPr>
        </p:nvSpPr>
        <p:spPr>
          <a:xfrm>
            <a:off x="268013" y="1527048"/>
            <a:ext cx="11571889" cy="5254752"/>
          </a:xfrm>
        </p:spPr>
        <p:txBody>
          <a:bodyPr>
            <a:normAutofit/>
          </a:bodyPr>
          <a:lstStyle/>
          <a:p>
            <a:pPr lvl="0"/>
            <a:r>
              <a:rPr lang="en-US" dirty="0">
                <a:solidFill>
                  <a:srgbClr val="C00000"/>
                </a:solidFill>
              </a:rPr>
              <a:t>Art: </a:t>
            </a:r>
            <a:r>
              <a:rPr lang="en-US" dirty="0"/>
              <a:t>Sculpture and Painting :By 450 BC Greek sculptors developed a </a:t>
            </a:r>
            <a:r>
              <a:rPr lang="en-US" dirty="0">
                <a:solidFill>
                  <a:srgbClr val="CC0099"/>
                </a:solidFill>
              </a:rPr>
              <a:t>new style of art emphasizing natural lifelike poses that were also idealistic poses </a:t>
            </a:r>
            <a:r>
              <a:rPr lang="en-US" dirty="0"/>
              <a:t>that is showing individuals in their most perfect and graceful form</a:t>
            </a:r>
          </a:p>
          <a:p>
            <a:pPr lvl="0"/>
            <a:r>
              <a:rPr lang="en-US" dirty="0"/>
              <a:t> Most important Greek contribution to literature was in the field of literature</a:t>
            </a:r>
          </a:p>
          <a:p>
            <a:pPr lvl="0"/>
            <a:r>
              <a:rPr lang="en-US" b="1" i="1" u="sng" dirty="0">
                <a:solidFill>
                  <a:srgbClr val="C00000"/>
                </a:solidFill>
              </a:rPr>
              <a:t>Theater:</a:t>
            </a:r>
            <a:r>
              <a:rPr lang="en-US" dirty="0"/>
              <a:t> First Greek plays evolved out of religious festivals</a:t>
            </a:r>
          </a:p>
          <a:p>
            <a:r>
              <a:rPr lang="en-US" dirty="0">
                <a:solidFill>
                  <a:srgbClr val="7030A0"/>
                </a:solidFill>
              </a:rPr>
              <a:t>Dramas</a:t>
            </a:r>
            <a:r>
              <a:rPr lang="en-US" dirty="0"/>
              <a:t> were often based on moral and social issues</a:t>
            </a:r>
          </a:p>
          <a:p>
            <a:r>
              <a:rPr lang="en-US" b="1" dirty="0"/>
              <a:t> </a:t>
            </a:r>
            <a:r>
              <a:rPr lang="en-US" b="1" dirty="0">
                <a:solidFill>
                  <a:srgbClr val="CC0099"/>
                </a:solidFill>
              </a:rPr>
              <a:t>Tragedy</a:t>
            </a:r>
            <a:r>
              <a:rPr lang="en-US" b="1" dirty="0"/>
              <a:t>  </a:t>
            </a:r>
            <a:r>
              <a:rPr lang="en-US" dirty="0"/>
              <a:t>plays that told stories of human suffering that usually ended in disaster</a:t>
            </a:r>
          </a:p>
          <a:p>
            <a:r>
              <a:rPr lang="en-US" b="1" dirty="0">
                <a:solidFill>
                  <a:srgbClr val="CC0099"/>
                </a:solidFill>
              </a:rPr>
              <a:t>Comedy</a:t>
            </a:r>
            <a:r>
              <a:rPr lang="en-US" dirty="0">
                <a:solidFill>
                  <a:srgbClr val="CC0099"/>
                </a:solidFill>
              </a:rPr>
              <a:t>: </a:t>
            </a:r>
            <a:r>
              <a:rPr lang="en-US" dirty="0"/>
              <a:t>were humorous plays that mocked people or customs</a:t>
            </a:r>
          </a:p>
          <a:p>
            <a:r>
              <a:rPr lang="en-US" b="1" dirty="0">
                <a:solidFill>
                  <a:srgbClr val="CC0099"/>
                </a:solidFill>
              </a:rPr>
              <a:t>Herodotus</a:t>
            </a:r>
            <a:r>
              <a:rPr lang="en-US" dirty="0"/>
              <a:t> :the </a:t>
            </a:r>
            <a:r>
              <a:rPr lang="en-US" b="1" dirty="0">
                <a:solidFill>
                  <a:srgbClr val="CC0099"/>
                </a:solidFill>
              </a:rPr>
              <a:t>father of history</a:t>
            </a:r>
            <a:r>
              <a:rPr lang="en-US" dirty="0">
                <a:solidFill>
                  <a:srgbClr val="CC0099"/>
                </a:solidFill>
              </a:rPr>
              <a:t> </a:t>
            </a:r>
            <a:r>
              <a:rPr lang="en-US" dirty="0"/>
              <a:t>in the western world.  cast a critical eye on his sources, noting bias and conflicting accounts</a:t>
            </a:r>
          </a:p>
        </p:txBody>
      </p:sp>
    </p:spTree>
    <p:extLst>
      <p:ext uri="{BB962C8B-B14F-4D97-AF65-F5344CB8AC3E}">
        <p14:creationId xmlns:p14="http://schemas.microsoft.com/office/powerpoint/2010/main" val="1011347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C00000"/>
                </a:solidFill>
                <a:latin typeface="Harlow Solid Italic" panose="04030604020F02020D02" pitchFamily="82" charset="0"/>
              </a:rPr>
              <a:t>Greek Philosophy </a:t>
            </a:r>
          </a:p>
        </p:txBody>
      </p:sp>
      <p:sp>
        <p:nvSpPr>
          <p:cNvPr id="3" name="Content Placeholder 2"/>
          <p:cNvSpPr>
            <a:spLocks noGrp="1"/>
          </p:cNvSpPr>
          <p:nvPr>
            <p:ph sz="quarter" idx="1"/>
          </p:nvPr>
        </p:nvSpPr>
        <p:spPr>
          <a:xfrm>
            <a:off x="0" y="1527048"/>
            <a:ext cx="12192000" cy="5330952"/>
          </a:xfrm>
        </p:spPr>
        <p:txBody>
          <a:bodyPr>
            <a:normAutofit/>
          </a:bodyPr>
          <a:lstStyle/>
          <a:p>
            <a:pPr lvl="0"/>
            <a:r>
              <a:rPr lang="en-US" dirty="0"/>
              <a:t>Greek thinkers challenged the belief that events were caused by the whims of the gods, and were concerned with ethics and morality</a:t>
            </a:r>
          </a:p>
          <a:p>
            <a:pPr lvl="0"/>
            <a:r>
              <a:rPr lang="en-US" b="1" u="sng" dirty="0">
                <a:solidFill>
                  <a:srgbClr val="C00000"/>
                </a:solidFill>
              </a:rPr>
              <a:t>Socrates</a:t>
            </a:r>
            <a:r>
              <a:rPr lang="en-US" dirty="0"/>
              <a:t>: Socrates engaged in questioning of his students in an unending search for truth. He sought to get to the foundations of his students'  views by asking continual questions, called the </a:t>
            </a:r>
            <a:r>
              <a:rPr lang="en-US" b="1" u="sng" dirty="0">
                <a:solidFill>
                  <a:srgbClr val="C00000"/>
                </a:solidFill>
              </a:rPr>
              <a:t>Socratic Method.</a:t>
            </a:r>
          </a:p>
          <a:p>
            <a:r>
              <a:rPr lang="en-US" b="1" u="sng" dirty="0">
                <a:solidFill>
                  <a:srgbClr val="C00000"/>
                </a:solidFill>
              </a:rPr>
              <a:t>Plato: Felt philosophers were best suited to govern</a:t>
            </a:r>
          </a:p>
          <a:p>
            <a:r>
              <a:rPr lang="en-US" b="1" u="sng" dirty="0">
                <a:solidFill>
                  <a:srgbClr val="C00000"/>
                </a:solidFill>
              </a:rPr>
              <a:t>Aristotle</a:t>
            </a:r>
            <a:r>
              <a:rPr lang="en-US" dirty="0"/>
              <a:t> who analyzed all forms of government and favored rule by a single strong and virtuous leader</a:t>
            </a:r>
            <a:r>
              <a:rPr lang="en-US" dirty="0">
                <a:solidFill>
                  <a:srgbClr val="C00000"/>
                </a:solidFill>
              </a:rPr>
              <a:t>. </a:t>
            </a:r>
            <a:r>
              <a:rPr lang="en-US" b="1" u="sng" dirty="0">
                <a:solidFill>
                  <a:srgbClr val="C00000"/>
                </a:solidFill>
              </a:rPr>
              <a:t>Pioneered the use of reason and logic to study the natural world</a:t>
            </a:r>
          </a:p>
          <a:p>
            <a:r>
              <a:rPr lang="en-US" b="1" u="sng" dirty="0">
                <a:solidFill>
                  <a:srgbClr val="C00000"/>
                </a:solidFill>
              </a:rPr>
              <a:t>Most Famous Student was Alexander the Great</a:t>
            </a:r>
          </a:p>
          <a:p>
            <a:endParaRPr lang="en-US" b="1" u="sng" dirty="0">
              <a:solidFill>
                <a:srgbClr val="FF0000"/>
              </a:solidFill>
            </a:endParaRPr>
          </a:p>
          <a:p>
            <a:endParaRPr lang="en-US" b="1" u="sng" dirty="0">
              <a:solidFill>
                <a:srgbClr val="FF0000"/>
              </a:solidFill>
            </a:endParaRPr>
          </a:p>
          <a:p>
            <a:pPr lvl="0"/>
            <a:endParaRPr lang="en-US" b="1" u="sng" dirty="0">
              <a:solidFill>
                <a:srgbClr val="C00000"/>
              </a:solidFill>
            </a:endParaRPr>
          </a:p>
          <a:p>
            <a:endParaRPr lang="en-US" dirty="0"/>
          </a:p>
        </p:txBody>
      </p:sp>
    </p:spTree>
    <p:extLst>
      <p:ext uri="{BB962C8B-B14F-4D97-AF65-F5344CB8AC3E}">
        <p14:creationId xmlns:p14="http://schemas.microsoft.com/office/powerpoint/2010/main" val="983834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C00000"/>
                </a:solidFill>
              </a:rPr>
              <a:t>Advances in Learning</a:t>
            </a:r>
          </a:p>
        </p:txBody>
      </p:sp>
      <p:sp>
        <p:nvSpPr>
          <p:cNvPr id="3" name="Content Placeholder 2"/>
          <p:cNvSpPr>
            <a:spLocks noGrp="1"/>
          </p:cNvSpPr>
          <p:nvPr>
            <p:ph sz="quarter" idx="1"/>
          </p:nvPr>
        </p:nvSpPr>
        <p:spPr>
          <a:xfrm>
            <a:off x="141889" y="1371600"/>
            <a:ext cx="11902965" cy="5410200"/>
          </a:xfrm>
        </p:spPr>
        <p:txBody>
          <a:bodyPr>
            <a:normAutofit/>
          </a:bodyPr>
          <a:lstStyle/>
          <a:p>
            <a:pPr lvl="0"/>
            <a:r>
              <a:rPr lang="en-US" b="1" dirty="0">
                <a:solidFill>
                  <a:srgbClr val="006600"/>
                </a:solidFill>
              </a:rPr>
              <a:t>Pythagoras</a:t>
            </a:r>
            <a:r>
              <a:rPr lang="en-US" dirty="0">
                <a:solidFill>
                  <a:srgbClr val="006600"/>
                </a:solidFill>
              </a:rPr>
              <a:t> Calculated the relationship between sides of a right triangle!</a:t>
            </a:r>
          </a:p>
          <a:p>
            <a:r>
              <a:rPr lang="en-US" b="1" dirty="0">
                <a:solidFill>
                  <a:srgbClr val="7030A0"/>
                </a:solidFill>
              </a:rPr>
              <a:t>Euclid</a:t>
            </a:r>
            <a:r>
              <a:rPr lang="en-US" dirty="0">
                <a:solidFill>
                  <a:srgbClr val="7030A0"/>
                </a:solidFill>
              </a:rPr>
              <a:t> developed the basis for modern geometry!! How cool is that!!</a:t>
            </a:r>
          </a:p>
          <a:p>
            <a:pPr lvl="0"/>
            <a:r>
              <a:rPr lang="en-US" b="1" dirty="0">
                <a:solidFill>
                  <a:srgbClr val="CC0099"/>
                </a:solidFill>
              </a:rPr>
              <a:t>Aristarchus</a:t>
            </a:r>
            <a:r>
              <a:rPr lang="en-US" dirty="0">
                <a:solidFill>
                  <a:srgbClr val="CC0099"/>
                </a:solidFill>
              </a:rPr>
              <a:t> Argued the earth rotated on is axis and orbited the sun. this theory was called </a:t>
            </a:r>
            <a:r>
              <a:rPr lang="en-US" b="1" u="sng" dirty="0">
                <a:solidFill>
                  <a:srgbClr val="CC0099"/>
                </a:solidFill>
              </a:rPr>
              <a:t>heliocentric</a:t>
            </a:r>
            <a:r>
              <a:rPr lang="en-US" dirty="0">
                <a:solidFill>
                  <a:srgbClr val="CC0099"/>
                </a:solidFill>
              </a:rPr>
              <a:t> or sun centered solar system</a:t>
            </a:r>
          </a:p>
          <a:p>
            <a:r>
              <a:rPr lang="en-US" b="1" dirty="0">
                <a:solidFill>
                  <a:srgbClr val="0070C0"/>
                </a:solidFill>
              </a:rPr>
              <a:t>Archimedes</a:t>
            </a:r>
            <a:r>
              <a:rPr lang="en-US" dirty="0">
                <a:solidFill>
                  <a:srgbClr val="0070C0"/>
                </a:solidFill>
              </a:rPr>
              <a:t> applied principle of physics to make use of the lever and pulley</a:t>
            </a:r>
          </a:p>
          <a:p>
            <a:r>
              <a:rPr lang="en-US" b="1" dirty="0">
                <a:solidFill>
                  <a:srgbClr val="FF3300"/>
                </a:solidFill>
              </a:rPr>
              <a:t>Hippocrates</a:t>
            </a:r>
            <a:r>
              <a:rPr lang="en-US" dirty="0">
                <a:solidFill>
                  <a:srgbClr val="FF3300"/>
                </a:solidFill>
              </a:rPr>
              <a:t>: Studied the causes of illnesses and looked for cures. Father of medicine. Hippocratic oath set ethical standards for doctors</a:t>
            </a:r>
          </a:p>
          <a:p>
            <a:pPr lvl="0"/>
            <a:endParaRPr lang="en-US" dirty="0"/>
          </a:p>
          <a:p>
            <a:endParaRPr lang="en-US" dirty="0"/>
          </a:p>
          <a:p>
            <a:pPr lvl="0"/>
            <a:endParaRPr lang="en-US" dirty="0"/>
          </a:p>
          <a:p>
            <a:endParaRPr lang="en-US" dirty="0"/>
          </a:p>
        </p:txBody>
      </p:sp>
    </p:spTree>
    <p:extLst>
      <p:ext uri="{BB962C8B-B14F-4D97-AF65-F5344CB8AC3E}">
        <p14:creationId xmlns:p14="http://schemas.microsoft.com/office/powerpoint/2010/main" val="745690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13566"/>
            <a:ext cx="9144000" cy="1013481"/>
          </a:xfrm>
        </p:spPr>
        <p:txBody>
          <a:bodyPr>
            <a:normAutofit/>
          </a:bodyPr>
          <a:lstStyle/>
          <a:p>
            <a:r>
              <a:rPr lang="en-US" b="1" u="sng" dirty="0"/>
              <a:t>Persian and Peloponnesian Wars </a:t>
            </a:r>
          </a:p>
        </p:txBody>
      </p:sp>
      <p:sp>
        <p:nvSpPr>
          <p:cNvPr id="3" name="Content Placeholder 2"/>
          <p:cNvSpPr>
            <a:spLocks noGrp="1"/>
          </p:cNvSpPr>
          <p:nvPr>
            <p:ph sz="quarter" idx="1"/>
          </p:nvPr>
        </p:nvSpPr>
        <p:spPr>
          <a:xfrm>
            <a:off x="110359" y="1527048"/>
            <a:ext cx="12081641" cy="5049116"/>
          </a:xfrm>
        </p:spPr>
        <p:txBody>
          <a:bodyPr>
            <a:normAutofit/>
          </a:bodyPr>
          <a:lstStyle/>
          <a:p>
            <a:pPr lvl="0"/>
            <a:r>
              <a:rPr lang="en-US" b="1" u="sng" dirty="0">
                <a:solidFill>
                  <a:srgbClr val="C00000"/>
                </a:solidFill>
              </a:rPr>
              <a:t>Setting the scene</a:t>
            </a:r>
            <a:r>
              <a:rPr lang="en-US" dirty="0">
                <a:solidFill>
                  <a:srgbClr val="FF0000"/>
                </a:solidFill>
              </a:rPr>
              <a:t>: </a:t>
            </a:r>
            <a:r>
              <a:rPr lang="en-US" dirty="0">
                <a:solidFill>
                  <a:srgbClr val="C00000"/>
                </a:solidFill>
              </a:rPr>
              <a:t>Persian empire grew to include the Greek city states of Ionia in Asia Minor</a:t>
            </a:r>
          </a:p>
          <a:p>
            <a:r>
              <a:rPr lang="en-US" dirty="0">
                <a:solidFill>
                  <a:srgbClr val="C00000"/>
                </a:solidFill>
              </a:rPr>
              <a:t> 499 BC the Ionian Greeks rebelled, and Athens sent ships to help angering the Persians</a:t>
            </a:r>
          </a:p>
          <a:p>
            <a:pPr lvl="0"/>
            <a:r>
              <a:rPr lang="en-US" b="1" dirty="0">
                <a:solidFill>
                  <a:srgbClr val="C00000"/>
                </a:solidFill>
              </a:rPr>
              <a:t>Battle at Marathon </a:t>
            </a:r>
            <a:r>
              <a:rPr lang="en-US" dirty="0"/>
              <a:t>Although Persia crushed the rebellion, </a:t>
            </a:r>
            <a:r>
              <a:rPr lang="en-US" b="1" dirty="0"/>
              <a:t>Darius</a:t>
            </a:r>
            <a:r>
              <a:rPr lang="en-US" dirty="0"/>
              <a:t> was furious at Athens’ role and later sent a huge force to punish Athens</a:t>
            </a:r>
          </a:p>
          <a:p>
            <a:pPr lvl="0"/>
            <a:r>
              <a:rPr lang="en-US" dirty="0"/>
              <a:t>Athenian forces, though greatly outnumbered, broke the Persian line and forced the Persians to retreated to  their ships</a:t>
            </a:r>
          </a:p>
          <a:p>
            <a:pPr lvl="0"/>
            <a:r>
              <a:rPr lang="en-US" b="1" dirty="0">
                <a:solidFill>
                  <a:srgbClr val="C00000"/>
                </a:solidFill>
              </a:rPr>
              <a:t>Athens will defeat the Persians </a:t>
            </a:r>
          </a:p>
          <a:p>
            <a:pPr lvl="0"/>
            <a:r>
              <a:rPr lang="en-US" dirty="0"/>
              <a:t>One lone runner, Phidippides, was sent to announce the victory in Athens and ran 26 miles and upon telling of the victory died</a:t>
            </a:r>
          </a:p>
        </p:txBody>
      </p:sp>
    </p:spTree>
    <p:extLst>
      <p:ext uri="{BB962C8B-B14F-4D97-AF65-F5344CB8AC3E}">
        <p14:creationId xmlns:p14="http://schemas.microsoft.com/office/powerpoint/2010/main" val="2203968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002060"/>
                </a:solidFill>
                <a:latin typeface="Arial Rounded MT Bold" panose="020F0704030504030204" pitchFamily="34" charset="0"/>
              </a:rPr>
              <a:t>Renewed Attacks!</a:t>
            </a:r>
          </a:p>
        </p:txBody>
      </p:sp>
      <p:sp>
        <p:nvSpPr>
          <p:cNvPr id="3" name="Content Placeholder 2"/>
          <p:cNvSpPr>
            <a:spLocks noGrp="1"/>
          </p:cNvSpPr>
          <p:nvPr>
            <p:ph sz="quarter" idx="1"/>
          </p:nvPr>
        </p:nvSpPr>
        <p:spPr>
          <a:xfrm>
            <a:off x="0" y="1527048"/>
            <a:ext cx="12192000" cy="5178552"/>
          </a:xfrm>
        </p:spPr>
        <p:txBody>
          <a:bodyPr>
            <a:normAutofit/>
          </a:bodyPr>
          <a:lstStyle/>
          <a:p>
            <a:pPr lvl="0"/>
            <a:r>
              <a:rPr lang="en-US" dirty="0"/>
              <a:t>Darius’ son </a:t>
            </a:r>
            <a:r>
              <a:rPr lang="en-US" u="sng" dirty="0">
                <a:solidFill>
                  <a:srgbClr val="002060"/>
                </a:solidFill>
              </a:rPr>
              <a:t>Xerxes </a:t>
            </a:r>
            <a:r>
              <a:rPr lang="en-US" dirty="0"/>
              <a:t>sent a much larger army in 480 BC</a:t>
            </a:r>
          </a:p>
          <a:p>
            <a:pPr lvl="0"/>
            <a:r>
              <a:rPr lang="en-US" dirty="0"/>
              <a:t>This time Athens, Sparta and other Greek city states joined together to fight the Persians</a:t>
            </a:r>
          </a:p>
          <a:p>
            <a:pPr lvl="0"/>
            <a:r>
              <a:rPr lang="en-US" b="1" u="sng" dirty="0">
                <a:solidFill>
                  <a:srgbClr val="002060"/>
                </a:solidFill>
              </a:rPr>
              <a:t>Battle at Thermopylae</a:t>
            </a:r>
            <a:r>
              <a:rPr lang="en-US" dirty="0"/>
              <a:t>: (480 BCE)a small Spartan forced guarded a narrow mountain pass and fought the Persians </a:t>
            </a:r>
          </a:p>
          <a:p>
            <a:pPr lvl="0"/>
            <a:r>
              <a:rPr lang="en-US" b="1" dirty="0">
                <a:solidFill>
                  <a:srgbClr val="C00000"/>
                </a:solidFill>
              </a:rPr>
              <a:t>This battle gave the Greeks time to prepare and defeat the Persians and had victory once again</a:t>
            </a:r>
          </a:p>
          <a:p>
            <a:r>
              <a:rPr lang="en-US" sz="2200" dirty="0">
                <a:solidFill>
                  <a:srgbClr val="FF0000"/>
                </a:solidFill>
              </a:rPr>
              <a:t>Crash Course Video / Persians and Greeks</a:t>
            </a:r>
            <a:r>
              <a:rPr lang="en-US" sz="2200" dirty="0"/>
              <a:t>: </a:t>
            </a:r>
            <a:r>
              <a:rPr lang="en-US" sz="2200" dirty="0">
                <a:hlinkClick r:id="rId2"/>
              </a:rPr>
              <a:t>https://www.youtube.com/watch?v=Q-mkVSasZIM</a:t>
            </a:r>
            <a:endParaRPr lang="en-US" sz="2200" dirty="0"/>
          </a:p>
          <a:p>
            <a:endParaRPr lang="en-US" dirty="0"/>
          </a:p>
          <a:p>
            <a:endParaRPr lang="en-US" dirty="0"/>
          </a:p>
          <a:p>
            <a:endParaRPr lang="en-US" dirty="0"/>
          </a:p>
        </p:txBody>
      </p:sp>
    </p:spTree>
    <p:extLst>
      <p:ext uri="{BB962C8B-B14F-4D97-AF65-F5344CB8AC3E}">
        <p14:creationId xmlns:p14="http://schemas.microsoft.com/office/powerpoint/2010/main" val="4139532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solidFill>
                  <a:srgbClr val="002060"/>
                </a:solidFill>
              </a:rPr>
              <a:t>Athens in the Age of  Pericles</a:t>
            </a:r>
          </a:p>
        </p:txBody>
      </p:sp>
      <p:sp>
        <p:nvSpPr>
          <p:cNvPr id="3" name="Content Placeholder 2"/>
          <p:cNvSpPr>
            <a:spLocks noGrp="1"/>
          </p:cNvSpPr>
          <p:nvPr>
            <p:ph sz="quarter" idx="1"/>
          </p:nvPr>
        </p:nvSpPr>
        <p:spPr>
          <a:xfrm>
            <a:off x="0" y="1295400"/>
            <a:ext cx="12192000" cy="5562600"/>
          </a:xfrm>
        </p:spPr>
        <p:txBody>
          <a:bodyPr>
            <a:normAutofit fontScale="92500" lnSpcReduction="20000"/>
          </a:bodyPr>
          <a:lstStyle/>
          <a:p>
            <a:pPr lvl="0"/>
            <a:r>
              <a:rPr lang="en-US" dirty="0"/>
              <a:t>The years after the Persian Wars were a </a:t>
            </a:r>
            <a:r>
              <a:rPr lang="en-US" b="1" dirty="0">
                <a:solidFill>
                  <a:srgbClr val="FFC000"/>
                </a:solidFill>
              </a:rPr>
              <a:t>Golden Age </a:t>
            </a:r>
            <a:r>
              <a:rPr lang="en-US" dirty="0"/>
              <a:t>for Athens Known as the </a:t>
            </a:r>
            <a:r>
              <a:rPr lang="en-US" b="1" dirty="0">
                <a:solidFill>
                  <a:srgbClr val="FF3300"/>
                </a:solidFill>
              </a:rPr>
              <a:t>Age of Pericles</a:t>
            </a:r>
            <a:r>
              <a:rPr lang="en-US" dirty="0"/>
              <a:t>. Athens prospered with many building projects, increasing Athenian’s prosperity and a flourishing of the arts</a:t>
            </a:r>
          </a:p>
          <a:p>
            <a:r>
              <a:rPr lang="en-US" dirty="0"/>
              <a:t>The economy thrived and government became more democratic</a:t>
            </a:r>
          </a:p>
          <a:p>
            <a:pPr lvl="0"/>
            <a:r>
              <a:rPr lang="en-US" dirty="0"/>
              <a:t>Athens was a </a:t>
            </a:r>
            <a:r>
              <a:rPr lang="en-US" b="1" dirty="0">
                <a:solidFill>
                  <a:srgbClr val="FF3399"/>
                </a:solidFill>
              </a:rPr>
              <a:t>Direct Democracy </a:t>
            </a:r>
            <a:r>
              <a:rPr lang="en-US" dirty="0"/>
              <a:t>where citizens take direct part in the day to day affairs of the government</a:t>
            </a:r>
          </a:p>
          <a:p>
            <a:pPr lvl="0"/>
            <a:r>
              <a:rPr lang="en-US" dirty="0"/>
              <a:t>All male citizens, regardless of wealth  or social class , should take part in government there for they paid a stipend or fixed salary to the men  </a:t>
            </a:r>
          </a:p>
          <a:p>
            <a:pPr lvl="0"/>
            <a:r>
              <a:rPr lang="en-US" dirty="0"/>
              <a:t>Athenians also served on juries</a:t>
            </a:r>
          </a:p>
          <a:p>
            <a:pPr lvl="0"/>
            <a:r>
              <a:rPr lang="en-US" b="1" dirty="0">
                <a:solidFill>
                  <a:srgbClr val="0070C0"/>
                </a:solidFill>
              </a:rPr>
              <a:t>A jury </a:t>
            </a:r>
            <a:r>
              <a:rPr lang="en-US" dirty="0"/>
              <a:t>is a panel of citizens who have the authority to make a final judgment in a trial    </a:t>
            </a:r>
          </a:p>
          <a:p>
            <a:r>
              <a:rPr lang="en-US" dirty="0"/>
              <a:t>Athenian citizens could vote to banish someone they saw as a threat to their democracy, This was called  </a:t>
            </a:r>
            <a:r>
              <a:rPr lang="en-US" b="1" dirty="0">
                <a:solidFill>
                  <a:srgbClr val="00B050"/>
                </a:solidFill>
              </a:rPr>
              <a:t>Ostracism</a:t>
            </a:r>
            <a:r>
              <a:rPr lang="en-US" dirty="0"/>
              <a:t>. The person voted </a:t>
            </a:r>
            <a:r>
              <a:rPr lang="en-US"/>
              <a:t>out had </a:t>
            </a:r>
            <a:r>
              <a:rPr lang="en-US" dirty="0"/>
              <a:t>to live outside the city for 10 years </a:t>
            </a:r>
          </a:p>
          <a:p>
            <a:r>
              <a:rPr lang="en-US" dirty="0"/>
              <a:t>The </a:t>
            </a:r>
            <a:r>
              <a:rPr lang="en-US" b="1" dirty="0">
                <a:solidFill>
                  <a:srgbClr val="7030A0"/>
                </a:solidFill>
              </a:rPr>
              <a:t>Funeral Oration</a:t>
            </a:r>
            <a:r>
              <a:rPr lang="en-US" dirty="0"/>
              <a:t>: Speech given by Pericles at a funeral of Athenians slain in battle where he stressed rights and duties of the citizen </a:t>
            </a:r>
          </a:p>
        </p:txBody>
      </p:sp>
    </p:spTree>
    <p:extLst>
      <p:ext uri="{BB962C8B-B14F-4D97-AF65-F5344CB8AC3E}">
        <p14:creationId xmlns:p14="http://schemas.microsoft.com/office/powerpoint/2010/main" val="2088796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002060"/>
                </a:solidFill>
              </a:rPr>
              <a:t>The Peloponnesian War</a:t>
            </a:r>
          </a:p>
        </p:txBody>
      </p:sp>
      <p:sp>
        <p:nvSpPr>
          <p:cNvPr id="3" name="Content Placeholder 2"/>
          <p:cNvSpPr>
            <a:spLocks noGrp="1"/>
          </p:cNvSpPr>
          <p:nvPr>
            <p:ph sz="quarter" idx="1"/>
          </p:nvPr>
        </p:nvSpPr>
        <p:spPr>
          <a:xfrm>
            <a:off x="110359" y="1527048"/>
            <a:ext cx="11902965" cy="5254752"/>
          </a:xfrm>
        </p:spPr>
        <p:txBody>
          <a:bodyPr>
            <a:normAutofit/>
          </a:bodyPr>
          <a:lstStyle/>
          <a:p>
            <a:pPr lvl="0"/>
            <a:r>
              <a:rPr lang="en-US" dirty="0"/>
              <a:t>In 431 BCE </a:t>
            </a:r>
            <a:r>
              <a:rPr lang="en-US" dirty="0">
                <a:solidFill>
                  <a:srgbClr val="C00000"/>
                </a:solidFill>
              </a:rPr>
              <a:t>war broke out between Athens and Sparta  </a:t>
            </a:r>
            <a:r>
              <a:rPr lang="en-US" dirty="0"/>
              <a:t>and would soon engulf all of Greece, </a:t>
            </a:r>
          </a:p>
          <a:p>
            <a:r>
              <a:rPr lang="en-US" dirty="0"/>
              <a:t>The </a:t>
            </a:r>
            <a:r>
              <a:rPr lang="en-US" b="1" dirty="0">
                <a:solidFill>
                  <a:srgbClr val="C00000"/>
                </a:solidFill>
              </a:rPr>
              <a:t>Peloponnesian War </a:t>
            </a:r>
            <a:r>
              <a:rPr lang="en-US" dirty="0"/>
              <a:t>would continue for </a:t>
            </a:r>
            <a:r>
              <a:rPr lang="en-US" b="1" dirty="0">
                <a:solidFill>
                  <a:srgbClr val="C00000"/>
                </a:solidFill>
              </a:rPr>
              <a:t>27 years</a:t>
            </a:r>
          </a:p>
          <a:p>
            <a:pPr lvl="0"/>
            <a:r>
              <a:rPr lang="en-US" dirty="0"/>
              <a:t>When Sparta attacked Pericles allowed the people from around the city to move inside Athens     </a:t>
            </a:r>
          </a:p>
          <a:p>
            <a:pPr lvl="0"/>
            <a:r>
              <a:rPr lang="en-US" dirty="0"/>
              <a:t> The overcrowded condition led to a terrible plague  breaking out and killing at least a third of the population including Pericles</a:t>
            </a:r>
          </a:p>
          <a:p>
            <a:pPr lvl="0"/>
            <a:r>
              <a:rPr lang="en-US" b="1" dirty="0">
                <a:solidFill>
                  <a:srgbClr val="C00000"/>
                </a:solidFill>
              </a:rPr>
              <a:t>Sparta  allied itself with Persia and was able to defeat Athens in 404 BC</a:t>
            </a:r>
          </a:p>
          <a:p>
            <a:pPr lvl="0"/>
            <a:r>
              <a:rPr lang="en-US" dirty="0"/>
              <a:t>The Peloponnesian War ended Athenian domination of the Greek world</a:t>
            </a:r>
          </a:p>
          <a:p>
            <a:pPr lvl="0"/>
            <a:r>
              <a:rPr lang="en-US" dirty="0"/>
              <a:t>The Athenian economy would eventually revived and it remained the cultural center of Greece</a:t>
            </a:r>
          </a:p>
        </p:txBody>
      </p:sp>
    </p:spTree>
    <p:extLst>
      <p:ext uri="{BB962C8B-B14F-4D97-AF65-F5344CB8AC3E}">
        <p14:creationId xmlns:p14="http://schemas.microsoft.com/office/powerpoint/2010/main" val="2307109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8275"/>
          </a:xfrm>
        </p:spPr>
        <p:txBody>
          <a:bodyPr/>
          <a:lstStyle/>
          <a:p>
            <a:r>
              <a:rPr lang="en-US" dirty="0"/>
              <a:t>                                    </a:t>
            </a:r>
            <a:r>
              <a:rPr lang="en-US" b="1" u="sng" dirty="0">
                <a:solidFill>
                  <a:srgbClr val="00B0F0"/>
                </a:solidFill>
              </a:rPr>
              <a:t>Greece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717" y="788276"/>
            <a:ext cx="11971283" cy="6069725"/>
          </a:xfrm>
        </p:spPr>
      </p:pic>
    </p:spTree>
    <p:extLst>
      <p:ext uri="{BB962C8B-B14F-4D97-AF65-F5344CB8AC3E}">
        <p14:creationId xmlns:p14="http://schemas.microsoft.com/office/powerpoint/2010/main" val="3380118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FF0000"/>
                </a:solidFill>
                <a:latin typeface="Bernard MT Condensed" panose="02050806060905020404" pitchFamily="18" charset="0"/>
              </a:rPr>
              <a:t>Alexander the Great</a:t>
            </a:r>
          </a:p>
        </p:txBody>
      </p:sp>
      <p:sp>
        <p:nvSpPr>
          <p:cNvPr id="3" name="Content Placeholder 2"/>
          <p:cNvSpPr>
            <a:spLocks noGrp="1"/>
          </p:cNvSpPr>
          <p:nvPr>
            <p:ph sz="quarter" idx="1"/>
          </p:nvPr>
        </p:nvSpPr>
        <p:spPr>
          <a:xfrm>
            <a:off x="189186" y="1527048"/>
            <a:ext cx="11776842" cy="5330952"/>
          </a:xfrm>
        </p:spPr>
        <p:txBody>
          <a:bodyPr>
            <a:normAutofit/>
          </a:bodyPr>
          <a:lstStyle/>
          <a:p>
            <a:pPr lvl="0"/>
            <a:r>
              <a:rPr lang="en-US" dirty="0"/>
              <a:t>Came from the mountainous kingdom of </a:t>
            </a:r>
            <a:r>
              <a:rPr lang="en-US" dirty="0">
                <a:solidFill>
                  <a:srgbClr val="C00000"/>
                </a:solidFill>
              </a:rPr>
              <a:t>Macedonia  and became king at age 20 after his father Phillip was assassinated</a:t>
            </a:r>
          </a:p>
          <a:p>
            <a:pPr lvl="0"/>
            <a:r>
              <a:rPr lang="en-US" dirty="0"/>
              <a:t>He would come to conquer Greece through bribes, threats, diplomacy and warfare, and alliances</a:t>
            </a:r>
          </a:p>
          <a:p>
            <a:pPr lvl="0"/>
            <a:r>
              <a:rPr lang="en-US" dirty="0"/>
              <a:t>Alexander the Great sought to expand the Empire and marched from victory to victory through Asia Minor, into Palestine and south to Egypt and on to Babylon and India and twice defeated the Persian army.</a:t>
            </a:r>
          </a:p>
          <a:p>
            <a:pPr lvl="0"/>
            <a:r>
              <a:rPr lang="en-US" b="1" dirty="0">
                <a:solidFill>
                  <a:srgbClr val="C00000"/>
                </a:solidFill>
              </a:rPr>
              <a:t>One of the world's greatest military generals, he created a vast empire that stretched from Macedonia to Egypt and from Greece to part of India. This allowed for Hellenistic culture to become widespread</a:t>
            </a:r>
          </a:p>
          <a:p>
            <a:r>
              <a:rPr lang="en-US" b="1" dirty="0">
                <a:solidFill>
                  <a:srgbClr val="C00000"/>
                </a:solidFill>
              </a:rPr>
              <a:t>Alexander fell victim to a sudden fever and died and his three generals will divide his empire</a:t>
            </a:r>
          </a:p>
          <a:p>
            <a:endParaRPr lang="en-US" dirty="0"/>
          </a:p>
          <a:p>
            <a:pPr lvl="0"/>
            <a:endParaRPr lang="en-US" dirty="0"/>
          </a:p>
          <a:p>
            <a:pPr lvl="0"/>
            <a:endParaRPr lang="en-US" dirty="0"/>
          </a:p>
        </p:txBody>
      </p:sp>
    </p:spTree>
    <p:extLst>
      <p:ext uri="{BB962C8B-B14F-4D97-AF65-F5344CB8AC3E}">
        <p14:creationId xmlns:p14="http://schemas.microsoft.com/office/powerpoint/2010/main" val="2611333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0000FF"/>
                </a:solidFill>
              </a:rPr>
              <a:t>The Legacy of Alexander the Great</a:t>
            </a:r>
          </a:p>
        </p:txBody>
      </p:sp>
      <p:sp>
        <p:nvSpPr>
          <p:cNvPr id="3" name="Content Placeholder 2"/>
          <p:cNvSpPr>
            <a:spLocks noGrp="1"/>
          </p:cNvSpPr>
          <p:nvPr>
            <p:ph sz="quarter" idx="1"/>
          </p:nvPr>
        </p:nvSpPr>
        <p:spPr>
          <a:xfrm>
            <a:off x="0" y="1371600"/>
            <a:ext cx="12192000" cy="5486400"/>
          </a:xfrm>
        </p:spPr>
        <p:txBody>
          <a:bodyPr>
            <a:normAutofit/>
          </a:bodyPr>
          <a:lstStyle/>
          <a:p>
            <a:r>
              <a:rPr lang="en-US" b="1" dirty="0">
                <a:solidFill>
                  <a:srgbClr val="FF0000"/>
                </a:solidFill>
              </a:rPr>
              <a:t>His most lasting achievement</a:t>
            </a:r>
            <a:r>
              <a:rPr lang="en-US" dirty="0">
                <a:solidFill>
                  <a:srgbClr val="FF0000"/>
                </a:solidFill>
              </a:rPr>
              <a:t> </a:t>
            </a:r>
            <a:r>
              <a:rPr lang="en-US" b="1" dirty="0">
                <a:solidFill>
                  <a:srgbClr val="FF0000"/>
                </a:solidFill>
              </a:rPr>
              <a:t>was spread of Greek culture</a:t>
            </a:r>
          </a:p>
          <a:p>
            <a:pPr lvl="0"/>
            <a:r>
              <a:rPr lang="en-US" b="1" dirty="0"/>
              <a:t>Alexander founded many </a:t>
            </a:r>
            <a:r>
              <a:rPr lang="en-US" b="1" dirty="0">
                <a:solidFill>
                  <a:srgbClr val="FF0000"/>
                </a:solidFill>
              </a:rPr>
              <a:t>new cities </a:t>
            </a:r>
            <a:r>
              <a:rPr lang="en-US" b="1" dirty="0"/>
              <a:t>most named after him</a:t>
            </a:r>
          </a:p>
          <a:p>
            <a:pPr lvl="0"/>
            <a:r>
              <a:rPr lang="en-US" b="1" dirty="0">
                <a:solidFill>
                  <a:srgbClr val="00B0F0"/>
                </a:solidFill>
              </a:rPr>
              <a:t>Greek citizens settled in these new cities bring their culture with them</a:t>
            </a:r>
          </a:p>
          <a:p>
            <a:r>
              <a:rPr lang="en-US" b="1" dirty="0">
                <a:solidFill>
                  <a:srgbClr val="7030A0"/>
                </a:solidFill>
              </a:rPr>
              <a:t>Local people assimilated or absorbed Greek ideas as the Greeks adopted local customs too</a:t>
            </a:r>
          </a:p>
          <a:p>
            <a:pPr lvl="0"/>
            <a:r>
              <a:rPr lang="en-US" b="1" dirty="0">
                <a:solidFill>
                  <a:srgbClr val="C00000"/>
                </a:solidFill>
              </a:rPr>
              <a:t>The heart of the Hellenistic world was </a:t>
            </a:r>
            <a:r>
              <a:rPr lang="en-US" b="1" u="sng" dirty="0">
                <a:solidFill>
                  <a:srgbClr val="C00000"/>
                </a:solidFill>
              </a:rPr>
              <a:t>Alexandria in Egypt</a:t>
            </a:r>
          </a:p>
          <a:p>
            <a:pPr lvl="0"/>
            <a:r>
              <a:rPr lang="en-US" b="1" dirty="0">
                <a:solidFill>
                  <a:srgbClr val="0070C0"/>
                </a:solidFill>
              </a:rPr>
              <a:t>It had goods, architecture and ideas from all over the world</a:t>
            </a:r>
          </a:p>
          <a:p>
            <a:r>
              <a:rPr lang="en-US" b="1" dirty="0">
                <a:solidFill>
                  <a:srgbClr val="C00000"/>
                </a:solidFill>
              </a:rPr>
              <a:t>The Hellenistic world built grander, larger more elaborate buildings that that of classical </a:t>
            </a:r>
            <a:r>
              <a:rPr lang="en-US" b="1" u="sng" dirty="0">
                <a:solidFill>
                  <a:srgbClr val="C00000"/>
                </a:solidFill>
              </a:rPr>
              <a:t>Greece (It was a blend of Greek, Indian, Egyptian, Persian)</a:t>
            </a:r>
          </a:p>
        </p:txBody>
      </p:sp>
    </p:spTree>
    <p:extLst>
      <p:ext uri="{BB962C8B-B14F-4D97-AF65-F5344CB8AC3E}">
        <p14:creationId xmlns:p14="http://schemas.microsoft.com/office/powerpoint/2010/main" val="1179549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CC0099"/>
                </a:solidFill>
              </a:rPr>
              <a:t>The Empire of Alexander the Great</a:t>
            </a: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52400" y="1295401"/>
            <a:ext cx="12039599" cy="5562599"/>
          </a:xfrm>
        </p:spPr>
      </p:pic>
    </p:spTree>
    <p:extLst>
      <p:ext uri="{BB962C8B-B14F-4D97-AF65-F5344CB8AC3E}">
        <p14:creationId xmlns:p14="http://schemas.microsoft.com/office/powerpoint/2010/main" val="195537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                  </a:t>
            </a:r>
            <a:r>
              <a:rPr lang="en-US" b="1" u="sng" dirty="0">
                <a:solidFill>
                  <a:srgbClr val="00B050"/>
                </a:solidFill>
              </a:rPr>
              <a:t>Map of Ancient Greece</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1891" y="1527175"/>
            <a:ext cx="11650716" cy="5330825"/>
          </a:xfrm>
        </p:spPr>
      </p:pic>
    </p:spTree>
    <p:extLst>
      <p:ext uri="{BB962C8B-B14F-4D97-AF65-F5344CB8AC3E}">
        <p14:creationId xmlns:p14="http://schemas.microsoft.com/office/powerpoint/2010/main" val="1737410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FF0000"/>
                </a:solidFill>
                <a:latin typeface="+mn-lt"/>
              </a:rPr>
              <a:t>Minoan Civilization</a:t>
            </a:r>
          </a:p>
        </p:txBody>
      </p:sp>
      <p:sp>
        <p:nvSpPr>
          <p:cNvPr id="3" name="Content Placeholder 2"/>
          <p:cNvSpPr>
            <a:spLocks noGrp="1"/>
          </p:cNvSpPr>
          <p:nvPr>
            <p:ph sz="quarter" idx="1"/>
          </p:nvPr>
        </p:nvSpPr>
        <p:spPr>
          <a:xfrm>
            <a:off x="1524000" y="1527048"/>
            <a:ext cx="8915400" cy="5330952"/>
          </a:xfrm>
        </p:spPr>
        <p:txBody>
          <a:bodyPr>
            <a:normAutofit/>
          </a:bodyPr>
          <a:lstStyle/>
          <a:p>
            <a:pPr lvl="0"/>
            <a:r>
              <a:rPr lang="en-US" dirty="0"/>
              <a:t>Located in Aegean Sea</a:t>
            </a:r>
          </a:p>
          <a:p>
            <a:pPr lvl="0"/>
            <a:r>
              <a:rPr lang="en-US" dirty="0"/>
              <a:t>Island of Crete was home to a brilliant early civilization</a:t>
            </a:r>
          </a:p>
          <a:p>
            <a:pPr lvl="0"/>
            <a:r>
              <a:rPr lang="en-US" dirty="0"/>
              <a:t>Called </a:t>
            </a:r>
            <a:r>
              <a:rPr lang="en-US" b="1" dirty="0">
                <a:solidFill>
                  <a:srgbClr val="FF0000"/>
                </a:solidFill>
              </a:rPr>
              <a:t>the Minoans</a:t>
            </a:r>
            <a:r>
              <a:rPr lang="en-US" dirty="0">
                <a:solidFill>
                  <a:srgbClr val="FF0000"/>
                </a:solidFill>
              </a:rPr>
              <a:t> </a:t>
            </a:r>
            <a:r>
              <a:rPr lang="en-US" dirty="0"/>
              <a:t>after Minos, a legendary king between 1750-1500BC</a:t>
            </a:r>
          </a:p>
          <a:p>
            <a:r>
              <a:rPr lang="en-US" dirty="0">
                <a:solidFill>
                  <a:srgbClr val="C00000"/>
                </a:solidFill>
              </a:rPr>
              <a:t>They were a peaceful trading community</a:t>
            </a:r>
          </a:p>
          <a:p>
            <a:pPr lvl="0"/>
            <a:r>
              <a:rPr lang="en-US" dirty="0"/>
              <a:t>Rulers lived in a vast palace at Knossos</a:t>
            </a:r>
          </a:p>
          <a:p>
            <a:pPr lvl="0"/>
            <a:r>
              <a:rPr lang="en-US" dirty="0"/>
              <a:t>Palace include religious shrines dedicated to gods and goddess  </a:t>
            </a:r>
          </a:p>
          <a:p>
            <a:r>
              <a:rPr lang="en-US" dirty="0"/>
              <a:t>Walls at </a:t>
            </a:r>
            <a:r>
              <a:rPr lang="en-US" b="1" dirty="0">
                <a:solidFill>
                  <a:srgbClr val="FF0000"/>
                </a:solidFill>
              </a:rPr>
              <a:t>Knossos</a:t>
            </a:r>
            <a:r>
              <a:rPr lang="en-US" dirty="0">
                <a:solidFill>
                  <a:srgbClr val="FF0000"/>
                </a:solidFill>
              </a:rPr>
              <a:t> </a:t>
            </a:r>
            <a:r>
              <a:rPr lang="en-US" dirty="0"/>
              <a:t>were covered with frescos and tell us much about their civilization </a:t>
            </a:r>
          </a:p>
        </p:txBody>
      </p:sp>
    </p:spTree>
    <p:extLst>
      <p:ext uri="{BB962C8B-B14F-4D97-AF65-F5344CB8AC3E}">
        <p14:creationId xmlns:p14="http://schemas.microsoft.com/office/powerpoint/2010/main" val="3023740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752" y="533399"/>
            <a:ext cx="8534400" cy="882041"/>
          </a:xfrm>
        </p:spPr>
        <p:txBody>
          <a:bodyPr>
            <a:normAutofit fontScale="90000"/>
          </a:bodyPr>
          <a:lstStyle/>
          <a:p>
            <a:br>
              <a:rPr lang="en-US" dirty="0"/>
            </a:br>
            <a:r>
              <a:rPr lang="en-US" dirty="0"/>
              <a:t>              </a:t>
            </a:r>
            <a:r>
              <a:rPr lang="en-US" b="1" u="sng" dirty="0">
                <a:solidFill>
                  <a:srgbClr val="000099"/>
                </a:solidFill>
              </a:rPr>
              <a:t>A Civilization Disappears</a:t>
            </a:r>
            <a:br>
              <a:rPr lang="en-US" dirty="0"/>
            </a:br>
            <a:r>
              <a:rPr lang="en-US" dirty="0"/>
              <a:t>               </a:t>
            </a:r>
            <a:endParaRPr lang="en-US" b="1" u="sng" dirty="0">
              <a:solidFill>
                <a:srgbClr val="000099"/>
              </a:solidFill>
            </a:endParaRPr>
          </a:p>
        </p:txBody>
      </p:sp>
      <p:sp>
        <p:nvSpPr>
          <p:cNvPr id="3" name="Content Placeholder 2"/>
          <p:cNvSpPr>
            <a:spLocks noGrp="1"/>
          </p:cNvSpPr>
          <p:nvPr>
            <p:ph sz="quarter" idx="1"/>
          </p:nvPr>
        </p:nvSpPr>
        <p:spPr>
          <a:xfrm>
            <a:off x="1524000" y="1527048"/>
            <a:ext cx="9144000" cy="5178552"/>
          </a:xfrm>
        </p:spPr>
        <p:txBody>
          <a:bodyPr>
            <a:normAutofit/>
          </a:bodyPr>
          <a:lstStyle/>
          <a:p>
            <a:pPr lvl="0"/>
            <a:r>
              <a:rPr lang="en-US" sz="4400" dirty="0"/>
              <a:t>By 1400 BC Minoan civilization disappeared  </a:t>
            </a:r>
          </a:p>
          <a:p>
            <a:pPr lvl="0"/>
            <a:r>
              <a:rPr lang="en-US" sz="4400" b="1" u="sng" dirty="0">
                <a:solidFill>
                  <a:srgbClr val="002060"/>
                </a:solidFill>
              </a:rPr>
              <a:t>What happen</a:t>
            </a:r>
            <a:r>
              <a:rPr lang="en-US" sz="4400" dirty="0">
                <a:solidFill>
                  <a:srgbClr val="002060"/>
                </a:solidFill>
              </a:rPr>
              <a:t>?</a:t>
            </a:r>
          </a:p>
          <a:p>
            <a:pPr lvl="0"/>
            <a:r>
              <a:rPr lang="en-US" sz="4400" dirty="0">
                <a:solidFill>
                  <a:srgbClr val="7030A0"/>
                </a:solidFill>
              </a:rPr>
              <a:t>Earthquake?</a:t>
            </a:r>
          </a:p>
          <a:p>
            <a:pPr lvl="0"/>
            <a:r>
              <a:rPr lang="en-US" sz="4400" dirty="0">
                <a:solidFill>
                  <a:srgbClr val="FF0066"/>
                </a:solidFill>
              </a:rPr>
              <a:t>Tidal wave ?</a:t>
            </a:r>
          </a:p>
          <a:p>
            <a:r>
              <a:rPr lang="en-US" sz="4400" dirty="0">
                <a:solidFill>
                  <a:srgbClr val="008000"/>
                </a:solidFill>
              </a:rPr>
              <a:t>Invaders?</a:t>
            </a:r>
          </a:p>
        </p:txBody>
      </p:sp>
    </p:spTree>
    <p:extLst>
      <p:ext uri="{BB962C8B-B14F-4D97-AF65-F5344CB8AC3E}">
        <p14:creationId xmlns:p14="http://schemas.microsoft.com/office/powerpoint/2010/main" val="238241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14400"/>
          </a:xfrm>
        </p:spPr>
        <p:txBody>
          <a:bodyPr>
            <a:normAutofit fontScale="90000"/>
          </a:bodyPr>
          <a:lstStyle/>
          <a:p>
            <a:br>
              <a:rPr lang="en-US" dirty="0"/>
            </a:br>
            <a:r>
              <a:rPr lang="en-US" b="1" i="1" u="sng" dirty="0">
                <a:solidFill>
                  <a:srgbClr val="C00000"/>
                </a:solidFill>
              </a:rPr>
              <a:t>Rulers of Mycenae</a:t>
            </a:r>
          </a:p>
        </p:txBody>
      </p:sp>
      <p:sp>
        <p:nvSpPr>
          <p:cNvPr id="3" name="Content Placeholder 2"/>
          <p:cNvSpPr>
            <a:spLocks noGrp="1"/>
          </p:cNvSpPr>
          <p:nvPr>
            <p:ph sz="quarter" idx="1"/>
          </p:nvPr>
        </p:nvSpPr>
        <p:spPr>
          <a:xfrm>
            <a:off x="183930" y="1481959"/>
            <a:ext cx="11766331" cy="5486400"/>
          </a:xfrm>
        </p:spPr>
        <p:txBody>
          <a:bodyPr>
            <a:normAutofit/>
          </a:bodyPr>
          <a:lstStyle/>
          <a:p>
            <a:pPr lvl="0"/>
            <a:r>
              <a:rPr lang="en-US" sz="3200" b="1" u="sng" dirty="0">
                <a:solidFill>
                  <a:srgbClr val="C00000"/>
                </a:solidFill>
              </a:rPr>
              <a:t>Mycenaean</a:t>
            </a:r>
            <a:r>
              <a:rPr lang="en-US" sz="3200" dirty="0"/>
              <a:t> civilization dominated  the Aegean world from 100-1200 BCE  </a:t>
            </a:r>
          </a:p>
          <a:p>
            <a:pPr lvl="0"/>
            <a:r>
              <a:rPr lang="en-US" sz="3200" dirty="0">
                <a:solidFill>
                  <a:srgbClr val="C00000"/>
                </a:solidFill>
              </a:rPr>
              <a:t>They were  sea faring traders   </a:t>
            </a:r>
          </a:p>
          <a:p>
            <a:r>
              <a:rPr lang="en-US" sz="3200" dirty="0">
                <a:solidFill>
                  <a:srgbClr val="C00000"/>
                </a:solidFill>
              </a:rPr>
              <a:t> Warrior-kings built thick walled fortresses </a:t>
            </a:r>
          </a:p>
          <a:p>
            <a:pPr lvl="0"/>
            <a:r>
              <a:rPr lang="en-US" sz="3200" dirty="0"/>
              <a:t>Mycenaean’s were best remembered for their part in the Trojan War 1250 BC</a:t>
            </a:r>
          </a:p>
          <a:p>
            <a:r>
              <a:rPr lang="en-US" sz="3200" dirty="0"/>
              <a:t>For years people regarded the </a:t>
            </a:r>
            <a:r>
              <a:rPr lang="en-US" sz="3200" u="sng" dirty="0">
                <a:solidFill>
                  <a:srgbClr val="C00000"/>
                </a:solidFill>
              </a:rPr>
              <a:t>Trojan War </a:t>
            </a:r>
            <a:r>
              <a:rPr lang="en-US" sz="3200" dirty="0"/>
              <a:t>was legend but in the 1870's Heinrich Schliemann proved that it existed</a:t>
            </a:r>
          </a:p>
          <a:p>
            <a:r>
              <a:rPr lang="en-US" sz="3200" dirty="0"/>
              <a:t>They were later </a:t>
            </a:r>
            <a:r>
              <a:rPr lang="en-US" sz="3200" dirty="0">
                <a:solidFill>
                  <a:srgbClr val="C00000"/>
                </a:solidFill>
              </a:rPr>
              <a:t>conquered by the Dorians </a:t>
            </a:r>
            <a:r>
              <a:rPr lang="en-US" sz="3200" dirty="0"/>
              <a:t>which ushered in a “Dark Age” in Greece</a:t>
            </a:r>
          </a:p>
        </p:txBody>
      </p:sp>
    </p:spTree>
    <p:extLst>
      <p:ext uri="{BB962C8B-B14F-4D97-AF65-F5344CB8AC3E}">
        <p14:creationId xmlns:p14="http://schemas.microsoft.com/office/powerpoint/2010/main" val="3354556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a:solidFill>
                  <a:srgbClr val="7030A0"/>
                </a:solidFill>
                <a:latin typeface="Arial Rounded MT Bold" panose="020F0704030504030204" pitchFamily="34" charset="0"/>
              </a:rPr>
              <a:t>Governing the City States</a:t>
            </a:r>
          </a:p>
        </p:txBody>
      </p:sp>
      <p:sp>
        <p:nvSpPr>
          <p:cNvPr id="3" name="Content Placeholder 2"/>
          <p:cNvSpPr>
            <a:spLocks noGrp="1"/>
          </p:cNvSpPr>
          <p:nvPr>
            <p:ph sz="quarter" idx="1"/>
          </p:nvPr>
        </p:nvSpPr>
        <p:spPr>
          <a:xfrm>
            <a:off x="0" y="1527048"/>
            <a:ext cx="12192000" cy="5178552"/>
          </a:xfrm>
        </p:spPr>
        <p:txBody>
          <a:bodyPr>
            <a:normAutofit/>
          </a:bodyPr>
          <a:lstStyle/>
          <a:p>
            <a:pPr lvl="0"/>
            <a:r>
              <a:rPr lang="en-US" dirty="0"/>
              <a:t>Greeks unique version of a city state was called a </a:t>
            </a:r>
            <a:r>
              <a:rPr lang="en-US" b="1" dirty="0">
                <a:solidFill>
                  <a:srgbClr val="7030A0"/>
                </a:solidFill>
              </a:rPr>
              <a:t>polis</a:t>
            </a:r>
          </a:p>
          <a:p>
            <a:pPr lvl="0"/>
            <a:r>
              <a:rPr lang="en-US" dirty="0"/>
              <a:t>City built on two levels</a:t>
            </a:r>
          </a:p>
          <a:p>
            <a:r>
              <a:rPr lang="en-US" dirty="0"/>
              <a:t>1. </a:t>
            </a:r>
            <a:r>
              <a:rPr lang="en-US" b="1" u="sng" dirty="0">
                <a:solidFill>
                  <a:srgbClr val="7030A0"/>
                </a:solidFill>
              </a:rPr>
              <a:t>Acropolis</a:t>
            </a:r>
            <a:r>
              <a:rPr lang="en-US" dirty="0"/>
              <a:t> high city with temples dedicated to different gods</a:t>
            </a:r>
          </a:p>
          <a:p>
            <a:r>
              <a:rPr lang="en-US" dirty="0"/>
              <a:t>2. </a:t>
            </a:r>
            <a:r>
              <a:rPr lang="en-US" b="1" dirty="0"/>
              <a:t> </a:t>
            </a:r>
            <a:r>
              <a:rPr lang="en-US" b="1" u="sng" dirty="0">
                <a:solidFill>
                  <a:srgbClr val="7030A0"/>
                </a:solidFill>
              </a:rPr>
              <a:t>Agora</a:t>
            </a:r>
            <a:r>
              <a:rPr lang="en-US" b="1" dirty="0"/>
              <a:t> </a:t>
            </a:r>
            <a:r>
              <a:rPr lang="en-US" dirty="0"/>
              <a:t>on flatter ground is the main walled city with markets, public buildings and homes</a:t>
            </a:r>
          </a:p>
          <a:p>
            <a:pPr lvl="0"/>
            <a:r>
              <a:rPr lang="en-US" dirty="0"/>
              <a:t>Population of city state was were fairly small which helped citizens share in the responsibilities of triumphs and defeats</a:t>
            </a:r>
          </a:p>
          <a:p>
            <a:r>
              <a:rPr lang="en-US" b="1" u="sng" dirty="0">
                <a:solidFill>
                  <a:srgbClr val="7030A0"/>
                </a:solidFill>
              </a:rPr>
              <a:t>Daily lives</a:t>
            </a:r>
            <a:r>
              <a:rPr lang="en-US" dirty="0"/>
              <a:t>: men spent much time talking in the marketplace, debating and the whole community enjoyed festivals honoring the city’s  </a:t>
            </a:r>
          </a:p>
        </p:txBody>
      </p:sp>
    </p:spTree>
    <p:extLst>
      <p:ext uri="{BB962C8B-B14F-4D97-AF65-F5344CB8AC3E}">
        <p14:creationId xmlns:p14="http://schemas.microsoft.com/office/powerpoint/2010/main" val="2459413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3399"/>
                </a:solidFill>
              </a:rPr>
              <a:t>                     </a:t>
            </a:r>
            <a:r>
              <a:rPr lang="en-US" b="1" u="sng" dirty="0">
                <a:solidFill>
                  <a:srgbClr val="FF3399"/>
                </a:solidFill>
              </a:rPr>
              <a:t>Early Greek Government</a:t>
            </a:r>
          </a:p>
        </p:txBody>
      </p:sp>
      <p:sp>
        <p:nvSpPr>
          <p:cNvPr id="3" name="Content Placeholder 2"/>
          <p:cNvSpPr>
            <a:spLocks noGrp="1"/>
          </p:cNvSpPr>
          <p:nvPr>
            <p:ph sz="quarter" idx="1"/>
          </p:nvPr>
        </p:nvSpPr>
        <p:spPr>
          <a:xfrm>
            <a:off x="-1" y="1527048"/>
            <a:ext cx="11934497" cy="5330952"/>
          </a:xfrm>
        </p:spPr>
        <p:txBody>
          <a:bodyPr>
            <a:normAutofit/>
          </a:bodyPr>
          <a:lstStyle/>
          <a:p>
            <a:pPr lvl="0"/>
            <a:r>
              <a:rPr lang="en-US" dirty="0"/>
              <a:t>Between 750 &amp; 500 BC Greeks developed different forms of governments</a:t>
            </a:r>
          </a:p>
          <a:p>
            <a:pPr lvl="0"/>
            <a:r>
              <a:rPr lang="en-US" dirty="0"/>
              <a:t>At first, they were a </a:t>
            </a:r>
            <a:r>
              <a:rPr lang="en-US" b="1" u="sng" dirty="0">
                <a:solidFill>
                  <a:srgbClr val="7030A0"/>
                </a:solidFill>
              </a:rPr>
              <a:t>Monarchy</a:t>
            </a:r>
            <a:r>
              <a:rPr lang="en-US" dirty="0"/>
              <a:t> in which a king or queen exercises the central power</a:t>
            </a:r>
          </a:p>
          <a:p>
            <a:pPr lvl="0"/>
            <a:r>
              <a:rPr lang="en-US" dirty="0"/>
              <a:t>Then power shifted to </a:t>
            </a:r>
            <a:r>
              <a:rPr lang="en-US" b="1" u="sng" dirty="0">
                <a:solidFill>
                  <a:srgbClr val="FF3399"/>
                </a:solidFill>
              </a:rPr>
              <a:t>Aristocracy</a:t>
            </a:r>
            <a:r>
              <a:rPr lang="en-US" dirty="0"/>
              <a:t>. In which Greece was ruled by a land holding elite   </a:t>
            </a:r>
          </a:p>
          <a:p>
            <a:r>
              <a:rPr lang="en-US" dirty="0"/>
              <a:t>As trade expanded a new class of wealthy merchants, farmers and artisans emerged who challenged the landowning nobles for power and resulted in an </a:t>
            </a:r>
            <a:r>
              <a:rPr lang="en-US" b="1" u="sng" dirty="0">
                <a:solidFill>
                  <a:srgbClr val="FF3300"/>
                </a:solidFill>
              </a:rPr>
              <a:t>Oligarchy</a:t>
            </a:r>
            <a:r>
              <a:rPr lang="en-US" dirty="0"/>
              <a:t> where power is in the hands of a small  powerful elite class, usually the business class</a:t>
            </a:r>
          </a:p>
          <a:p>
            <a:r>
              <a:rPr lang="en-US" dirty="0"/>
              <a:t>Later a </a:t>
            </a:r>
            <a:r>
              <a:rPr lang="en-US" b="1" u="sng" dirty="0">
                <a:solidFill>
                  <a:srgbClr val="00B050"/>
                </a:solidFill>
              </a:rPr>
              <a:t>democracy</a:t>
            </a:r>
            <a:r>
              <a:rPr lang="en-US" dirty="0"/>
              <a:t>: a government in the hands of the people</a:t>
            </a:r>
          </a:p>
        </p:txBody>
      </p:sp>
    </p:spTree>
    <p:extLst>
      <p:ext uri="{BB962C8B-B14F-4D97-AF65-F5344CB8AC3E}">
        <p14:creationId xmlns:p14="http://schemas.microsoft.com/office/powerpoint/2010/main" val="3469108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752" y="413359"/>
            <a:ext cx="8534400" cy="958241"/>
          </a:xfrm>
        </p:spPr>
        <p:txBody>
          <a:bodyPr/>
          <a:lstStyle/>
          <a:p>
            <a:r>
              <a:rPr lang="en-US" u="sng" dirty="0">
                <a:solidFill>
                  <a:srgbClr val="FFC000"/>
                </a:solidFill>
                <a:latin typeface="Algerian" panose="04020705040A02060702" pitchFamily="82" charset="0"/>
                <a:cs typeface="Andalus" panose="02020603050405020304" pitchFamily="18" charset="-78"/>
              </a:rPr>
              <a:t>Greek Religion</a:t>
            </a:r>
          </a:p>
        </p:txBody>
      </p:sp>
      <p:sp>
        <p:nvSpPr>
          <p:cNvPr id="3" name="Content Placeholder 2"/>
          <p:cNvSpPr>
            <a:spLocks noGrp="1"/>
          </p:cNvSpPr>
          <p:nvPr>
            <p:ph sz="quarter" idx="1"/>
          </p:nvPr>
        </p:nvSpPr>
        <p:spPr>
          <a:xfrm>
            <a:off x="126124" y="1371600"/>
            <a:ext cx="11887200" cy="5486400"/>
          </a:xfrm>
        </p:spPr>
        <p:txBody>
          <a:bodyPr>
            <a:normAutofit/>
          </a:bodyPr>
          <a:lstStyle/>
          <a:p>
            <a:r>
              <a:rPr lang="en-US" dirty="0"/>
              <a:t>Greeks were </a:t>
            </a:r>
            <a:r>
              <a:rPr lang="en-US" b="1" u="sng" dirty="0">
                <a:solidFill>
                  <a:srgbClr val="7030A0"/>
                </a:solidFill>
              </a:rPr>
              <a:t>polytheistic</a:t>
            </a:r>
          </a:p>
          <a:p>
            <a:r>
              <a:rPr lang="en-US" dirty="0"/>
              <a:t>They believed the gods lived on Mt. Olympus in northern Greece</a:t>
            </a:r>
          </a:p>
          <a:p>
            <a:r>
              <a:rPr lang="en-US" dirty="0"/>
              <a:t>Most powerful god was </a:t>
            </a:r>
            <a:r>
              <a:rPr lang="en-US" b="1" dirty="0">
                <a:solidFill>
                  <a:srgbClr val="FFC000"/>
                </a:solidFill>
              </a:rPr>
              <a:t>Zeus</a:t>
            </a:r>
            <a:r>
              <a:rPr lang="en-US" dirty="0"/>
              <a:t> who presided over affairs of gods and humans</a:t>
            </a:r>
          </a:p>
          <a:p>
            <a:r>
              <a:rPr lang="en-US" b="1" dirty="0">
                <a:solidFill>
                  <a:srgbClr val="FF3399"/>
                </a:solidFill>
              </a:rPr>
              <a:t>Aphrodite</a:t>
            </a:r>
            <a:r>
              <a:rPr lang="en-US" dirty="0"/>
              <a:t>: daughter of Zeus and goddess of love</a:t>
            </a:r>
          </a:p>
          <a:p>
            <a:r>
              <a:rPr lang="en-US" dirty="0"/>
              <a:t>Ares: god or war</a:t>
            </a:r>
          </a:p>
          <a:p>
            <a:r>
              <a:rPr lang="en-US" b="1" dirty="0">
                <a:solidFill>
                  <a:srgbClr val="0070C0"/>
                </a:solidFill>
              </a:rPr>
              <a:t>Athena</a:t>
            </a:r>
            <a:r>
              <a:rPr lang="en-US" dirty="0"/>
              <a:t>: goddess of Wisdom, the city of Athens was named for her</a:t>
            </a:r>
          </a:p>
          <a:p>
            <a:r>
              <a:rPr lang="en-US" b="1" dirty="0">
                <a:solidFill>
                  <a:srgbClr val="FF9900"/>
                </a:solidFill>
              </a:rPr>
              <a:t>Olympics</a:t>
            </a:r>
            <a:r>
              <a:rPr lang="en-US" dirty="0"/>
              <a:t>: Began in 776 BCE and were created to honor Zeus. Only free men who spoke Greek could participate. Original events were running but boxing and wrestling, chariot racing, discus and javelin </a:t>
            </a:r>
            <a:r>
              <a:rPr lang="en-US" dirty="0" err="1"/>
              <a:t>etc</a:t>
            </a:r>
            <a:r>
              <a:rPr lang="en-US" dirty="0"/>
              <a:t> were added. Only men could participate and attend </a:t>
            </a:r>
          </a:p>
        </p:txBody>
      </p:sp>
    </p:spTree>
    <p:extLst>
      <p:ext uri="{BB962C8B-B14F-4D97-AF65-F5344CB8AC3E}">
        <p14:creationId xmlns:p14="http://schemas.microsoft.com/office/powerpoint/2010/main" val="705435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1792</Words>
  <Application>Microsoft Office PowerPoint</Application>
  <PresentationFormat>Widescreen</PresentationFormat>
  <Paragraphs>131</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Algerian</vt:lpstr>
      <vt:lpstr>Arial</vt:lpstr>
      <vt:lpstr>Arial Rounded MT Bold</vt:lpstr>
      <vt:lpstr>Bernard MT Condensed</vt:lpstr>
      <vt:lpstr>Calibri</vt:lpstr>
      <vt:lpstr>Calibri Light</vt:lpstr>
      <vt:lpstr>Harlow Solid Italic</vt:lpstr>
      <vt:lpstr>Office Theme</vt:lpstr>
      <vt:lpstr>   WORLD HISTORY </vt:lpstr>
      <vt:lpstr>                                    Greece</vt:lpstr>
      <vt:lpstr>                  Map of Ancient Greece</vt:lpstr>
      <vt:lpstr>Minoan Civilization</vt:lpstr>
      <vt:lpstr>               A Civilization Disappears                </vt:lpstr>
      <vt:lpstr> Rulers of Mycenae</vt:lpstr>
      <vt:lpstr>Governing the City States</vt:lpstr>
      <vt:lpstr>                     Early Greek Government</vt:lpstr>
      <vt:lpstr>Greek Religion</vt:lpstr>
      <vt:lpstr>Development of Athens and Sparta</vt:lpstr>
      <vt:lpstr>Sparta: Setting the Stage</vt:lpstr>
      <vt:lpstr>Athens Creates a Limited Democracy</vt:lpstr>
      <vt:lpstr>Greek Achievements </vt:lpstr>
      <vt:lpstr>Greek Philosophy </vt:lpstr>
      <vt:lpstr>Advances in Learning</vt:lpstr>
      <vt:lpstr>Persian and Peloponnesian Wars </vt:lpstr>
      <vt:lpstr>Renewed Attacks!</vt:lpstr>
      <vt:lpstr>Athens in the Age of  Pericles</vt:lpstr>
      <vt:lpstr>The Peloponnesian War</vt:lpstr>
      <vt:lpstr>Alexander the Great</vt:lpstr>
      <vt:lpstr>The Legacy of Alexander the Great</vt:lpstr>
      <vt:lpstr>The Empire of Alexander the Great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WORLD HISTORY </dc:title>
  <dc:creator>Carrie Churchill</dc:creator>
  <cp:lastModifiedBy>Carrie Churchill</cp:lastModifiedBy>
  <cp:revision>3</cp:revision>
  <dcterms:created xsi:type="dcterms:W3CDTF">2020-02-13T14:02:02Z</dcterms:created>
  <dcterms:modified xsi:type="dcterms:W3CDTF">2020-02-13T14:16:29Z</dcterms:modified>
</cp:coreProperties>
</file>