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6" r:id="rId3"/>
    <p:sldId id="277" r:id="rId4"/>
    <p:sldId id="274" r:id="rId5"/>
    <p:sldId id="280" r:id="rId6"/>
    <p:sldId id="273" r:id="rId7"/>
    <p:sldId id="278" r:id="rId8"/>
    <p:sldId id="275" r:id="rId9"/>
    <p:sldId id="283" r:id="rId10"/>
    <p:sldId id="258" r:id="rId11"/>
    <p:sldId id="259" r:id="rId12"/>
    <p:sldId id="260" r:id="rId13"/>
    <p:sldId id="261" r:id="rId14"/>
    <p:sldId id="262" r:id="rId15"/>
    <p:sldId id="281" r:id="rId16"/>
    <p:sldId id="279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2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4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19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2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B39A65-24E1-4849-AEEA-6ABAE85C614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702813-FDC1-4569-A20B-79300278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8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771775"/>
            <a:ext cx="7720013" cy="2043113"/>
          </a:xfrm>
        </p:spPr>
        <p:txBody>
          <a:bodyPr/>
          <a:lstStyle/>
          <a:p>
            <a:r>
              <a:rPr lang="en-US" dirty="0"/>
              <a:t>FRQ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228601"/>
            <a:ext cx="9144000" cy="9572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5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Cream FRQ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5624"/>
            <a:ext cx="120777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Ice cream continues to be a favorite treat of many people around the world.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600" dirty="0"/>
              <a:t>Define ice cream.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600" dirty="0"/>
              <a:t>Describe ice cream.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600" dirty="0"/>
              <a:t>Compare ice cream to other desserts.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600" dirty="0"/>
              <a:t>Identify an example of ice cream.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600" dirty="0"/>
              <a:t>Identify a second example of ice cream.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600" dirty="0"/>
              <a:t>Explain how ice cream changes over time.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600" dirty="0"/>
              <a:t>Explain criticisms of ice cream.</a:t>
            </a:r>
          </a:p>
          <a:p>
            <a:pPr marL="514350" indent="-514350">
              <a:buFont typeface="+mj-lt"/>
              <a:buAutoNum type="alphaUcPeriod"/>
            </a:pPr>
            <a:endParaRPr lang="en-US" sz="4000" dirty="0"/>
          </a:p>
          <a:p>
            <a:pPr marL="514350" indent="-514350">
              <a:buFont typeface="+mj-lt"/>
              <a:buAutoNum type="alpha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942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Define ice cream.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/>
              <a:t>Define</a:t>
            </a:r>
            <a:r>
              <a:rPr lang="en-US" sz="3200" dirty="0"/>
              <a:t>—provide a specific meaning for a word or concept.</a:t>
            </a:r>
          </a:p>
          <a:p>
            <a:r>
              <a:rPr lang="en-US" sz="3200" dirty="0"/>
              <a:t>Which of the following answers part A?</a:t>
            </a:r>
          </a:p>
          <a:p>
            <a:pPr lvl="1"/>
            <a:r>
              <a:rPr lang="en-US" sz="2800" dirty="0"/>
              <a:t>Sweet flavored frozen food, containing cream and usually eggs</a:t>
            </a:r>
          </a:p>
          <a:p>
            <a:pPr lvl="1"/>
            <a:r>
              <a:rPr lang="en-US" sz="2800" dirty="0"/>
              <a:t>Can come in a variety of flavors and often eaten with additional foods such as sprinkles or fruit</a:t>
            </a:r>
          </a:p>
        </p:txBody>
      </p:sp>
    </p:spTree>
    <p:extLst>
      <p:ext uri="{BB962C8B-B14F-4D97-AF65-F5344CB8AC3E}">
        <p14:creationId xmlns:p14="http://schemas.microsoft.com/office/powerpoint/2010/main" val="276269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B. Describe ice cream.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457325"/>
            <a:ext cx="11801475" cy="5257800"/>
          </a:xfrm>
        </p:spPr>
        <p:txBody>
          <a:bodyPr>
            <a:noAutofit/>
          </a:bodyPr>
          <a:lstStyle/>
          <a:p>
            <a:r>
              <a:rPr lang="en-US" sz="3200" b="1" i="1" u="sng" dirty="0"/>
              <a:t>Describe</a:t>
            </a:r>
            <a:r>
              <a:rPr lang="en-US" sz="3200" dirty="0"/>
              <a:t>—provide the relevant characteristics of a specified topic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Which is correct?</a:t>
            </a:r>
          </a:p>
          <a:p>
            <a:r>
              <a:rPr lang="en-US" sz="3200" dirty="0"/>
              <a:t>Ice cream can be served soft serve in a cone with mixed flavors.</a:t>
            </a:r>
          </a:p>
          <a:p>
            <a:r>
              <a:rPr lang="en-US" sz="3200" dirty="0"/>
              <a:t>Ice cream is often served with birthday cake.</a:t>
            </a:r>
          </a:p>
          <a:p>
            <a:r>
              <a:rPr lang="en-US" sz="3200" dirty="0"/>
              <a:t>Ice cream is cold, creamy, and sweet.</a:t>
            </a:r>
          </a:p>
          <a:p>
            <a:r>
              <a:rPr lang="en-US" dirty="0"/>
              <a:t>a rich, sweet, creamy frozen food made from variously flavored </a:t>
            </a:r>
            <a:r>
              <a:rPr lang="en-US" b="1" dirty="0"/>
              <a:t>cream</a:t>
            </a:r>
            <a:r>
              <a:rPr lang="en-US" dirty="0"/>
              <a:t> and milk products churned or stirred to a smooth consistency during the freezing process and often containing gelatin, eggs, fruits, nuts,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040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Compare ice cream to other desserts.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/>
              <a:t>Compare</a:t>
            </a:r>
            <a:r>
              <a:rPr lang="en-US" sz="4000" dirty="0"/>
              <a:t>—provide a description or explanation of similarities and/or differences.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Let’s to this one together…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911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D. Identify and example of ice cream.</a:t>
            </a:r>
            <a:br>
              <a:rPr lang="en-US" dirty="0"/>
            </a:br>
            <a:r>
              <a:rPr lang="en-US" dirty="0"/>
              <a:t>E. Identify a second example of ice cream.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u="sng" dirty="0"/>
              <a:t>Identify</a:t>
            </a:r>
            <a:r>
              <a:rPr lang="en-US" sz="3600" dirty="0"/>
              <a:t>—indicate or provide information about a specified topic, without elaboration or explanation.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Now you try…</a:t>
            </a:r>
          </a:p>
        </p:txBody>
      </p:sp>
    </p:spTree>
    <p:extLst>
      <p:ext uri="{BB962C8B-B14F-4D97-AF65-F5344CB8AC3E}">
        <p14:creationId xmlns:p14="http://schemas.microsoft.com/office/powerpoint/2010/main" val="140385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714B-0474-460D-8D43-915BC51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" y="365125"/>
            <a:ext cx="1157330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F. Explain how ice cream changes over time.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E2F6-6DC4-43D7-8C60-FC7B4320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6" y="2683515"/>
            <a:ext cx="11919048" cy="4031610"/>
          </a:xfrm>
        </p:spPr>
        <p:txBody>
          <a:bodyPr>
            <a:normAutofit/>
          </a:bodyPr>
          <a:lstStyle/>
          <a:p>
            <a:r>
              <a:rPr lang="en-US" b="1" i="1" u="sng" dirty="0"/>
              <a:t>Explain</a:t>
            </a:r>
            <a:r>
              <a:rPr lang="en-US" dirty="0"/>
              <a:t>—provide information about how or why a relationship, process, pattern, position, or outcome occurs, using evidence and/or reasoning.</a:t>
            </a:r>
          </a:p>
          <a:p>
            <a:endParaRPr lang="en-US" dirty="0"/>
          </a:p>
          <a:p>
            <a:r>
              <a:rPr lang="en-US" dirty="0"/>
              <a:t>When Ice cream becomes warm it can begin to melt and lose the air that once gave it a fluffy texture and  liquifies.</a:t>
            </a:r>
          </a:p>
          <a:p>
            <a:r>
              <a:rPr lang="en-US" dirty="0"/>
              <a:t>Or When ice cream melts, the water in it melts too. When you refreeze it, it expands into larger crystals covering the ice cream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8787F4-3579-43CD-ACAF-28075A1534DB}"/>
              </a:ext>
            </a:extLst>
          </p:cNvPr>
          <p:cNvSpPr txBox="1">
            <a:spLocks/>
          </p:cNvSpPr>
          <p:nvPr/>
        </p:nvSpPr>
        <p:spPr>
          <a:xfrm>
            <a:off x="136476" y="1357952"/>
            <a:ext cx="11573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G. Explain criticisms of ice cream.</a:t>
            </a:r>
          </a:p>
        </p:txBody>
      </p:sp>
    </p:spTree>
    <p:extLst>
      <p:ext uri="{BB962C8B-B14F-4D97-AF65-F5344CB8AC3E}">
        <p14:creationId xmlns:p14="http://schemas.microsoft.com/office/powerpoint/2010/main" val="238389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5CA2-6E53-434A-BD98-61DCDD4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Tackling an FRQ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530F-479F-4C13-A579-AF5FA85A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RELAX!!! Everything is OK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Read the entire FRQ.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Underline all task verbs.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Make a brief outline of what you will write.  This can be done by brainstorming and bullet format (won’t be graded).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Complete the FRQ.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Proofread and edit.  Make sure you have completed all tasks in the every part of the question.</a:t>
            </a:r>
          </a:p>
        </p:txBody>
      </p:sp>
    </p:spTree>
    <p:extLst>
      <p:ext uri="{BB962C8B-B14F-4D97-AF65-F5344CB8AC3E}">
        <p14:creationId xmlns:p14="http://schemas.microsoft.com/office/powerpoint/2010/main" val="400570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20" y="1501254"/>
            <a:ext cx="4857720" cy="535674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You have five minutes to write what you know about the topic.</a:t>
            </a:r>
          </a:p>
          <a:p>
            <a:pPr lvl="1"/>
            <a:r>
              <a:rPr lang="en-US" sz="3200" dirty="0"/>
              <a:t>Write down vocabulary!!!!</a:t>
            </a:r>
          </a:p>
          <a:p>
            <a:pPr lvl="1"/>
            <a:r>
              <a:rPr lang="en-US" sz="3200" dirty="0"/>
              <a:t>How does it relate to other topics?</a:t>
            </a:r>
          </a:p>
          <a:p>
            <a:r>
              <a:rPr lang="en-US" sz="3600" dirty="0"/>
              <a:t>You have 15 minutes to answer the question.</a:t>
            </a:r>
          </a:p>
          <a:p>
            <a:r>
              <a:rPr lang="en-US" sz="3600" dirty="0"/>
              <a:t>You have 5 minutes to proofread.</a:t>
            </a:r>
          </a:p>
        </p:txBody>
      </p:sp>
      <p:pic>
        <p:nvPicPr>
          <p:cNvPr id="1026" name="Picture 2" descr="Image result for plan meme">
            <a:extLst>
              <a:ext uri="{FF2B5EF4-FFF2-40B4-BE49-F238E27FC236}">
                <a16:creationId xmlns:a16="http://schemas.microsoft.com/office/drawing/2014/main" id="{1315F8FD-D810-4C24-87A8-1ABB1D5A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1254"/>
            <a:ext cx="5715000" cy="51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2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/>
          <a:lstStyle/>
          <a:p>
            <a:r>
              <a:rPr lang="en-US" b="1" u="sng" dirty="0"/>
              <a:t>Follow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37" y="1690688"/>
            <a:ext cx="10515599" cy="49165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introduction, no thesis, no conclusion</a:t>
            </a:r>
          </a:p>
          <a:p>
            <a:r>
              <a:rPr lang="en-US" dirty="0"/>
              <a:t>Strick through mistakes</a:t>
            </a:r>
          </a:p>
          <a:p>
            <a:r>
              <a:rPr lang="en-US" dirty="0"/>
              <a:t>Don’t skip lines</a:t>
            </a:r>
          </a:p>
          <a:p>
            <a:r>
              <a:rPr lang="en-US" dirty="0"/>
              <a:t>Use a blue or black pen</a:t>
            </a:r>
          </a:p>
          <a:p>
            <a:r>
              <a:rPr lang="en-US" dirty="0"/>
              <a:t>Use geographical terms whenever possible</a:t>
            </a:r>
          </a:p>
          <a:p>
            <a:r>
              <a:rPr lang="en-US" dirty="0"/>
              <a:t>Label sections A, B, C, D, E, F, G</a:t>
            </a:r>
          </a:p>
          <a:p>
            <a:r>
              <a:rPr lang="en-US" dirty="0"/>
              <a:t>No bullets or outlining—use complete sentences.</a:t>
            </a:r>
          </a:p>
          <a:p>
            <a:r>
              <a:rPr lang="en-US" dirty="0"/>
              <a:t>No abbreviations</a:t>
            </a:r>
          </a:p>
          <a:p>
            <a:r>
              <a:rPr lang="en-US" dirty="0"/>
              <a:t>Don’t use “you”</a:t>
            </a:r>
          </a:p>
          <a:p>
            <a:r>
              <a:rPr lang="en-US" dirty="0"/>
              <a:t>No graphs, charts, or drawings</a:t>
            </a:r>
          </a:p>
        </p:txBody>
      </p:sp>
      <p:pic>
        <p:nvPicPr>
          <p:cNvPr id="2050" name="Picture 2" descr="Image result for rules meme">
            <a:extLst>
              <a:ext uri="{FF2B5EF4-FFF2-40B4-BE49-F238E27FC236}">
                <a16:creationId xmlns:a16="http://schemas.microsoft.com/office/drawing/2014/main" id="{3B0C0262-B251-4477-AEF9-3125809F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1" y="1085851"/>
            <a:ext cx="4008319" cy="56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1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7894-9D0B-47E0-999B-C5697B50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49"/>
            <a:ext cx="10515600" cy="946701"/>
          </a:xfrm>
        </p:spPr>
        <p:txBody>
          <a:bodyPr/>
          <a:lstStyle/>
          <a:p>
            <a:r>
              <a:rPr lang="en-US" dirty="0"/>
              <a:t>                   Exam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1790-25E8-4035-926B-57E13931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" y="1494320"/>
            <a:ext cx="4154557" cy="5224532"/>
          </a:xfrm>
        </p:spPr>
        <p:txBody>
          <a:bodyPr>
            <a:normAutofit/>
          </a:bodyPr>
          <a:lstStyle/>
          <a:p>
            <a:r>
              <a:rPr lang="en-US" dirty="0"/>
              <a:t>The AP Human Geography Exam assesses student understanding of the skills and learning objectives outlined in the course framework.  The exam is 2 hours and 15 minutes long and includes 60 multiple-choice questions and 3 free-response questions.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24673-D7B3-4B02-854B-F1118B034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8" t="24642" r="12174" b="16311"/>
          <a:stretch/>
        </p:blipFill>
        <p:spPr>
          <a:xfrm>
            <a:off x="4518090" y="1668566"/>
            <a:ext cx="7660658" cy="45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9BC7-1F31-4684-9436-AE167E79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335BD8-C6A4-4D43-806F-59D0A52B5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819" t="16823" r="19464" b="17393"/>
          <a:stretch/>
        </p:blipFill>
        <p:spPr>
          <a:xfrm>
            <a:off x="1402015" y="1636300"/>
            <a:ext cx="9387969" cy="4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9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ADE7E-76D8-41C0-9B84-F34CE7BAB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5" t="18113" r="11613" b="7244"/>
          <a:stretch/>
        </p:blipFill>
        <p:spPr>
          <a:xfrm>
            <a:off x="1331843" y="1120338"/>
            <a:ext cx="9528314" cy="57376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501B904-7AFB-4558-9090-7FB93688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108180"/>
          </a:xfrm>
        </p:spPr>
        <p:txBody>
          <a:bodyPr>
            <a:normAutofit/>
          </a:bodyPr>
          <a:lstStyle/>
          <a:p>
            <a:r>
              <a:rPr lang="en-US" sz="6600" dirty="0"/>
              <a:t>Multiple Choice Questions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439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6DC3-72E2-48A9-9240-2F948A7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Multiple Choice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CF9A5F-53BF-4F88-8F13-3DC4A6E7C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73" t="16519" r="29737" b="5211"/>
          <a:stretch/>
        </p:blipFill>
        <p:spPr>
          <a:xfrm>
            <a:off x="197685" y="1789044"/>
            <a:ext cx="5898315" cy="4538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93113-0F12-4F41-9B20-FC66E59C2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52" t="16796" r="18695" b="15152"/>
          <a:stretch/>
        </p:blipFill>
        <p:spPr>
          <a:xfrm>
            <a:off x="6376228" y="2544417"/>
            <a:ext cx="5618087" cy="30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5344-D6C9-448E-BE92-9904826A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3845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Free Response Questions</a:t>
            </a:r>
            <a:endParaRPr lang="en-US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8E5373-7BCB-4C99-9061-BC8191A34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097" t="18376" r="25210" b="5023"/>
          <a:stretch/>
        </p:blipFill>
        <p:spPr>
          <a:xfrm>
            <a:off x="2181719" y="1113667"/>
            <a:ext cx="7828561" cy="57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1EFA-BA8A-41C7-8DFD-BF1224EE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FRQ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4DF00-6AB9-4C2F-93F5-0A1E7856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673" t="13509" r="38696" b="5302"/>
          <a:stretch/>
        </p:blipFill>
        <p:spPr>
          <a:xfrm>
            <a:off x="6559825" y="681758"/>
            <a:ext cx="4956314" cy="6176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6F6FD3-301D-45BC-9C89-FBC0A7054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57" t="15829" r="26739" b="9922"/>
          <a:stretch/>
        </p:blipFill>
        <p:spPr>
          <a:xfrm>
            <a:off x="0" y="1485901"/>
            <a:ext cx="6357931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2E613-5D45-47D0-A40C-CBDE2532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160600"/>
            <a:ext cx="11211339" cy="569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</a:t>
            </a:r>
            <a:r>
              <a:rPr lang="en-US" b="1" u="sng" dirty="0"/>
              <a:t>task verbs </a:t>
            </a:r>
            <a:r>
              <a:rPr lang="en-US" dirty="0"/>
              <a:t>are commonly used in the free-response questions: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Compare</a:t>
            </a:r>
            <a:r>
              <a:rPr lang="en-US" dirty="0"/>
              <a:t>: provide a description or explanation of similarities and/or differences</a:t>
            </a:r>
          </a:p>
          <a:p>
            <a:r>
              <a:rPr lang="en-US" b="1" u="sng" dirty="0"/>
              <a:t>Define</a:t>
            </a:r>
            <a:r>
              <a:rPr lang="en-US" dirty="0"/>
              <a:t>: provide a specific meaning for a word or concept</a:t>
            </a:r>
          </a:p>
          <a:p>
            <a:r>
              <a:rPr lang="en-US" b="1" u="sng" dirty="0"/>
              <a:t>Describe</a:t>
            </a:r>
            <a:r>
              <a:rPr lang="en-US" dirty="0"/>
              <a:t>: provide the relevant characteristics of a specified topic.</a:t>
            </a:r>
          </a:p>
          <a:p>
            <a:r>
              <a:rPr lang="en-US" b="1" u="sng" dirty="0"/>
              <a:t>Explain</a:t>
            </a:r>
            <a:r>
              <a:rPr lang="en-US" dirty="0"/>
              <a:t>: provide information about how or why a relationship, process, pattern, position, or outcome occurs, using evidence and/or reasoning.</a:t>
            </a:r>
          </a:p>
          <a:p>
            <a:r>
              <a:rPr lang="en-US" b="1" u="sng" dirty="0"/>
              <a:t>Identify</a:t>
            </a:r>
            <a:r>
              <a:rPr lang="en-US" dirty="0"/>
              <a:t>: indicate or provide information about a specified topic, without elaboration or explanation.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77E215-B98B-40B3-BC65-F2608A74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FRQ Workshop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591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BFDB-6633-4792-B272-87615467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3"/>
            <a:ext cx="10515600" cy="1336430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en-US" u="sng" dirty="0"/>
              <a:t>Let’s talk about Ice Cream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BE02-B0D5-4B78-B268-473077A07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6145216" cy="490928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800" dirty="0">
                <a:solidFill>
                  <a:srgbClr val="FF0066"/>
                </a:solidFill>
              </a:rPr>
              <a:t>What is your favorite flavor of Ice Cream?</a:t>
            </a:r>
          </a:p>
          <a:p>
            <a:endParaRPr lang="en-US" dirty="0"/>
          </a:p>
        </p:txBody>
      </p:sp>
      <p:pic>
        <p:nvPicPr>
          <p:cNvPr id="6" name="Content Placeholder 5" descr="A picture containing food, dessert, doughnut&#10;&#10;Description automatically generated">
            <a:extLst>
              <a:ext uri="{FF2B5EF4-FFF2-40B4-BE49-F238E27FC236}">
                <a16:creationId xmlns:a16="http://schemas.microsoft.com/office/drawing/2014/main" id="{69432FFD-D1CC-46A4-B99D-BF24B3291B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1825625"/>
            <a:ext cx="5872162" cy="4909283"/>
          </a:xfrm>
        </p:spPr>
      </p:pic>
    </p:spTree>
    <p:extLst>
      <p:ext uri="{BB962C8B-B14F-4D97-AF65-F5344CB8AC3E}">
        <p14:creationId xmlns:p14="http://schemas.microsoft.com/office/powerpoint/2010/main" val="311274506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1404</TotalTime>
  <Words>654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Depth</vt:lpstr>
      <vt:lpstr>FRQ Workshop</vt:lpstr>
      <vt:lpstr>                   Exam Overview</vt:lpstr>
      <vt:lpstr>Exam Overview</vt:lpstr>
      <vt:lpstr>Multiple Choice Questions</vt:lpstr>
      <vt:lpstr>               Multiple Choice Examples</vt:lpstr>
      <vt:lpstr>Free Response Questions</vt:lpstr>
      <vt:lpstr>FRQ Examples</vt:lpstr>
      <vt:lpstr>FRQ Workshop</vt:lpstr>
      <vt:lpstr>             Let’s talk about Ice Cream </vt:lpstr>
      <vt:lpstr>Ice Cream FRQ</vt:lpstr>
      <vt:lpstr>A. Define ice cream.</vt:lpstr>
      <vt:lpstr>B. Describe ice cream.</vt:lpstr>
      <vt:lpstr>C. Compare ice cream to other desserts.</vt:lpstr>
      <vt:lpstr>D. Identify and example of ice cream. E. Identify a second example of ice cream.</vt:lpstr>
      <vt:lpstr>F. Explain how ice cream changes over time.</vt:lpstr>
      <vt:lpstr>Steps to Tackling an FRQ</vt:lpstr>
      <vt:lpstr>Plan! </vt:lpstr>
      <vt:lpstr>Follow the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Friday, April 13, 2018</dc:title>
  <dc:creator>Green, Bethany</dc:creator>
  <cp:lastModifiedBy>Carrie Churchill</cp:lastModifiedBy>
  <cp:revision>19</cp:revision>
  <dcterms:created xsi:type="dcterms:W3CDTF">2018-04-12T15:42:09Z</dcterms:created>
  <dcterms:modified xsi:type="dcterms:W3CDTF">2019-09-24T11:25:39Z</dcterms:modified>
</cp:coreProperties>
</file>