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7" r:id="rId3"/>
    <p:sldId id="297" r:id="rId4"/>
    <p:sldId id="298" r:id="rId5"/>
    <p:sldId id="288" r:id="rId6"/>
    <p:sldId id="261" r:id="rId7"/>
    <p:sldId id="289" r:id="rId8"/>
    <p:sldId id="305" r:id="rId9"/>
    <p:sldId id="300" r:id="rId10"/>
    <p:sldId id="294" r:id="rId11"/>
    <p:sldId id="281" r:id="rId12"/>
    <p:sldId id="286" r:id="rId13"/>
    <p:sldId id="299" r:id="rId14"/>
    <p:sldId id="291" r:id="rId15"/>
    <p:sldId id="282" r:id="rId16"/>
    <p:sldId id="283" r:id="rId17"/>
    <p:sldId id="259" r:id="rId18"/>
    <p:sldId id="285" r:id="rId19"/>
    <p:sldId id="302" r:id="rId20"/>
    <p:sldId id="313" r:id="rId21"/>
    <p:sldId id="303" r:id="rId22"/>
    <p:sldId id="260" r:id="rId23"/>
    <p:sldId id="301" r:id="rId24"/>
    <p:sldId id="290" r:id="rId25"/>
    <p:sldId id="314" r:id="rId26"/>
    <p:sldId id="311" r:id="rId27"/>
    <p:sldId id="315" r:id="rId28"/>
    <p:sldId id="293" r:id="rId29"/>
    <p:sldId id="292" r:id="rId30"/>
    <p:sldId id="263" r:id="rId31"/>
    <p:sldId id="278" r:id="rId32"/>
    <p:sldId id="262" r:id="rId33"/>
    <p:sldId id="284" r:id="rId34"/>
    <p:sldId id="264" r:id="rId35"/>
    <p:sldId id="265" r:id="rId36"/>
    <p:sldId id="279" r:id="rId37"/>
    <p:sldId id="266" r:id="rId38"/>
    <p:sldId id="27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6" autoAdjust="0"/>
    <p:restoredTop sz="94660"/>
  </p:normalViewPr>
  <p:slideViewPr>
    <p:cSldViewPr>
      <p:cViewPr>
        <p:scale>
          <a:sx n="76" d="100"/>
          <a:sy n="76" d="100"/>
        </p:scale>
        <p:origin x="117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2F5C547-5C76-4961-A181-4626CE7E31A0}"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34C37-E7D2-4A11-80E7-63EFA8684DC4}" type="slidenum">
              <a:rPr lang="en-US" smtClean="0"/>
              <a:t>‹#›</a:t>
            </a:fld>
            <a:endParaRPr lang="en-US"/>
          </a:p>
        </p:txBody>
      </p:sp>
    </p:spTree>
    <p:extLst>
      <p:ext uri="{BB962C8B-B14F-4D97-AF65-F5344CB8AC3E}">
        <p14:creationId xmlns:p14="http://schemas.microsoft.com/office/powerpoint/2010/main" val="4135260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F5C547-5C76-4961-A181-4626CE7E31A0}"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34C37-E7D2-4A11-80E7-63EFA8684DC4}" type="slidenum">
              <a:rPr lang="en-US" smtClean="0"/>
              <a:t>‹#›</a:t>
            </a:fld>
            <a:endParaRPr lang="en-US"/>
          </a:p>
        </p:txBody>
      </p:sp>
    </p:spTree>
    <p:extLst>
      <p:ext uri="{BB962C8B-B14F-4D97-AF65-F5344CB8AC3E}">
        <p14:creationId xmlns:p14="http://schemas.microsoft.com/office/powerpoint/2010/main" val="81993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F5C547-5C76-4961-A181-4626CE7E31A0}"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34C37-E7D2-4A11-80E7-63EFA8684DC4}" type="slidenum">
              <a:rPr lang="en-US" smtClean="0"/>
              <a:t>‹#›</a:t>
            </a:fld>
            <a:endParaRPr lang="en-US"/>
          </a:p>
        </p:txBody>
      </p:sp>
    </p:spTree>
    <p:extLst>
      <p:ext uri="{BB962C8B-B14F-4D97-AF65-F5344CB8AC3E}">
        <p14:creationId xmlns:p14="http://schemas.microsoft.com/office/powerpoint/2010/main" val="915816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F5C547-5C76-4961-A181-4626CE7E31A0}"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34C37-E7D2-4A11-80E7-63EFA8684DC4}" type="slidenum">
              <a:rPr lang="en-US" smtClean="0"/>
              <a:t>‹#›</a:t>
            </a:fld>
            <a:endParaRPr lang="en-US"/>
          </a:p>
        </p:txBody>
      </p:sp>
    </p:spTree>
    <p:extLst>
      <p:ext uri="{BB962C8B-B14F-4D97-AF65-F5344CB8AC3E}">
        <p14:creationId xmlns:p14="http://schemas.microsoft.com/office/powerpoint/2010/main" val="2353693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F5C547-5C76-4961-A181-4626CE7E31A0}"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34C37-E7D2-4A11-80E7-63EFA8684DC4}" type="slidenum">
              <a:rPr lang="en-US" smtClean="0"/>
              <a:t>‹#›</a:t>
            </a:fld>
            <a:endParaRPr lang="en-US"/>
          </a:p>
        </p:txBody>
      </p:sp>
    </p:spTree>
    <p:extLst>
      <p:ext uri="{BB962C8B-B14F-4D97-AF65-F5344CB8AC3E}">
        <p14:creationId xmlns:p14="http://schemas.microsoft.com/office/powerpoint/2010/main" val="2686846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F5C547-5C76-4961-A181-4626CE7E31A0}"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734C37-E7D2-4A11-80E7-63EFA8684DC4}" type="slidenum">
              <a:rPr lang="en-US" smtClean="0"/>
              <a:t>‹#›</a:t>
            </a:fld>
            <a:endParaRPr lang="en-US"/>
          </a:p>
        </p:txBody>
      </p:sp>
    </p:spTree>
    <p:extLst>
      <p:ext uri="{BB962C8B-B14F-4D97-AF65-F5344CB8AC3E}">
        <p14:creationId xmlns:p14="http://schemas.microsoft.com/office/powerpoint/2010/main" val="3309447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F5C547-5C76-4961-A181-4626CE7E31A0}" type="datetimeFigureOut">
              <a:rPr lang="en-US" smtClean="0"/>
              <a:t>4/12/2019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734C37-E7D2-4A11-80E7-63EFA8684DC4}" type="slidenum">
              <a:rPr lang="en-US" smtClean="0"/>
              <a:t>‹#›</a:t>
            </a:fld>
            <a:endParaRPr lang="en-US"/>
          </a:p>
        </p:txBody>
      </p:sp>
    </p:spTree>
    <p:extLst>
      <p:ext uri="{BB962C8B-B14F-4D97-AF65-F5344CB8AC3E}">
        <p14:creationId xmlns:p14="http://schemas.microsoft.com/office/powerpoint/2010/main" val="339532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F5C547-5C76-4961-A181-4626CE7E31A0}" type="datetimeFigureOut">
              <a:rPr lang="en-US" smtClean="0"/>
              <a:t>4/12/2019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734C37-E7D2-4A11-80E7-63EFA8684DC4}" type="slidenum">
              <a:rPr lang="en-US" smtClean="0"/>
              <a:t>‹#›</a:t>
            </a:fld>
            <a:endParaRPr lang="en-US"/>
          </a:p>
        </p:txBody>
      </p:sp>
    </p:spTree>
    <p:extLst>
      <p:ext uri="{BB962C8B-B14F-4D97-AF65-F5344CB8AC3E}">
        <p14:creationId xmlns:p14="http://schemas.microsoft.com/office/powerpoint/2010/main" val="986595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F5C547-5C76-4961-A181-4626CE7E31A0}" type="datetimeFigureOut">
              <a:rPr lang="en-US" smtClean="0"/>
              <a:t>4/12/2019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734C37-E7D2-4A11-80E7-63EFA8684DC4}" type="slidenum">
              <a:rPr lang="en-US" smtClean="0"/>
              <a:t>‹#›</a:t>
            </a:fld>
            <a:endParaRPr lang="en-US"/>
          </a:p>
        </p:txBody>
      </p:sp>
    </p:spTree>
    <p:extLst>
      <p:ext uri="{BB962C8B-B14F-4D97-AF65-F5344CB8AC3E}">
        <p14:creationId xmlns:p14="http://schemas.microsoft.com/office/powerpoint/2010/main" val="32940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F5C547-5C76-4961-A181-4626CE7E31A0}"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734C37-E7D2-4A11-80E7-63EFA8684DC4}" type="slidenum">
              <a:rPr lang="en-US" smtClean="0"/>
              <a:t>‹#›</a:t>
            </a:fld>
            <a:endParaRPr lang="en-US"/>
          </a:p>
        </p:txBody>
      </p:sp>
    </p:spTree>
    <p:extLst>
      <p:ext uri="{BB962C8B-B14F-4D97-AF65-F5344CB8AC3E}">
        <p14:creationId xmlns:p14="http://schemas.microsoft.com/office/powerpoint/2010/main" val="25533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F5C547-5C76-4961-A181-4626CE7E31A0}"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734C37-E7D2-4A11-80E7-63EFA8684DC4}" type="slidenum">
              <a:rPr lang="en-US" smtClean="0"/>
              <a:t>‹#›</a:t>
            </a:fld>
            <a:endParaRPr lang="en-US"/>
          </a:p>
        </p:txBody>
      </p:sp>
    </p:spTree>
    <p:extLst>
      <p:ext uri="{BB962C8B-B14F-4D97-AF65-F5344CB8AC3E}">
        <p14:creationId xmlns:p14="http://schemas.microsoft.com/office/powerpoint/2010/main" val="1053217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5C547-5C76-4961-A181-4626CE7E31A0}" type="datetimeFigureOut">
              <a:rPr lang="en-US" smtClean="0"/>
              <a:t>4/12/2019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34C37-E7D2-4A11-80E7-63EFA8684DC4}" type="slidenum">
              <a:rPr lang="en-US" smtClean="0"/>
              <a:t>‹#›</a:t>
            </a:fld>
            <a:endParaRPr lang="en-US"/>
          </a:p>
        </p:txBody>
      </p:sp>
    </p:spTree>
    <p:extLst>
      <p:ext uri="{BB962C8B-B14F-4D97-AF65-F5344CB8AC3E}">
        <p14:creationId xmlns:p14="http://schemas.microsoft.com/office/powerpoint/2010/main" val="1274758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_4F867o_U1w"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3Zdnmsf6SXk" TargetMode="External"/><Relationship Id="rId2" Type="http://schemas.openxmlformats.org/officeDocument/2006/relationships/hyperlink" Target="https://www.youtube.com/watch?v=alJaltUmrGo&amp;list=PLBDA2E52FB1EF80C9&amp;index=35"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_4F867o_U1w"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00B050"/>
                </a:solidFill>
                <a:latin typeface="Algerian" panose="04020705040A02060702" pitchFamily="82" charset="0"/>
              </a:rPr>
              <a:t>Imperialism</a:t>
            </a:r>
            <a:r>
              <a:rPr lang="en-US" dirty="0"/>
              <a:t>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274618"/>
            <a:ext cx="7391400" cy="5562600"/>
          </a:xfrm>
        </p:spPr>
      </p:pic>
    </p:spTree>
    <p:extLst>
      <p:ext uri="{BB962C8B-B14F-4D97-AF65-F5344CB8AC3E}">
        <p14:creationId xmlns:p14="http://schemas.microsoft.com/office/powerpoint/2010/main" val="3261245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fontScale="90000"/>
          </a:bodyPr>
          <a:lstStyle/>
          <a:p>
            <a:r>
              <a:rPr lang="en-US" b="1" u="sng" dirty="0">
                <a:solidFill>
                  <a:srgbClr val="002060"/>
                </a:solidFill>
              </a:rPr>
              <a:t>US Territorial Additions/ Manifest Destiny  </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90600"/>
            <a:ext cx="9144000" cy="5943600"/>
          </a:xfrm>
        </p:spPr>
      </p:pic>
    </p:spTree>
    <p:extLst>
      <p:ext uri="{BB962C8B-B14F-4D97-AF65-F5344CB8AC3E}">
        <p14:creationId xmlns:p14="http://schemas.microsoft.com/office/powerpoint/2010/main" val="974943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a:solidFill>
                  <a:srgbClr val="C00000"/>
                </a:solidFill>
              </a:rPr>
              <a:t>Levels of Imperialism</a:t>
            </a:r>
          </a:p>
        </p:txBody>
      </p:sp>
      <p:sp>
        <p:nvSpPr>
          <p:cNvPr id="3" name="Content Placeholder 2"/>
          <p:cNvSpPr>
            <a:spLocks noGrp="1"/>
          </p:cNvSpPr>
          <p:nvPr>
            <p:ph idx="1"/>
          </p:nvPr>
        </p:nvSpPr>
        <p:spPr>
          <a:xfrm>
            <a:off x="0" y="1295400"/>
            <a:ext cx="9144000" cy="5562600"/>
          </a:xfrm>
        </p:spPr>
        <p:txBody>
          <a:bodyPr>
            <a:normAutofit fontScale="62500" lnSpcReduction="20000"/>
          </a:bodyPr>
          <a:lstStyle/>
          <a:p>
            <a:r>
              <a:rPr lang="en-US" sz="3800" dirty="0">
                <a:solidFill>
                  <a:srgbClr val="006600"/>
                </a:solidFill>
              </a:rPr>
              <a:t>The most powerful nations sought to expand for economic, social, political, military and technological reasons. Once conquered, the dominant nation had to decide how to govern. The type of control had to be decided: colonization, a protectorate, or a sphere of influence. </a:t>
            </a:r>
          </a:p>
          <a:p>
            <a:r>
              <a:rPr lang="en-US" sz="3800" dirty="0">
                <a:solidFill>
                  <a:srgbClr val="002060"/>
                </a:solidFill>
              </a:rPr>
              <a:t>In a </a:t>
            </a:r>
            <a:r>
              <a:rPr lang="en-US" sz="3800" b="1" u="sng" dirty="0">
                <a:solidFill>
                  <a:srgbClr val="002060"/>
                </a:solidFill>
              </a:rPr>
              <a:t>colony</a:t>
            </a:r>
            <a:r>
              <a:rPr lang="en-US" sz="3800" dirty="0">
                <a:solidFill>
                  <a:srgbClr val="002060"/>
                </a:solidFill>
              </a:rPr>
              <a:t>, the people would be directly managed by the mother country's government. The government could send in its own officials and maintain its laws as the governing laws of the colony </a:t>
            </a:r>
            <a:r>
              <a:rPr lang="en-US" sz="3800" dirty="0"/>
              <a:t>.</a:t>
            </a:r>
          </a:p>
          <a:p>
            <a:r>
              <a:rPr lang="en-US" sz="3800" dirty="0"/>
              <a:t> </a:t>
            </a:r>
            <a:r>
              <a:rPr lang="en-US" sz="3800" dirty="0">
                <a:solidFill>
                  <a:srgbClr val="006600"/>
                </a:solidFill>
              </a:rPr>
              <a:t>If a</a:t>
            </a:r>
            <a:r>
              <a:rPr lang="en-US" sz="3800" u="sng" dirty="0">
                <a:solidFill>
                  <a:srgbClr val="006600"/>
                </a:solidFill>
              </a:rPr>
              <a:t> </a:t>
            </a:r>
            <a:r>
              <a:rPr lang="en-US" sz="3800" b="1" u="sng" dirty="0">
                <a:solidFill>
                  <a:srgbClr val="006600"/>
                </a:solidFill>
              </a:rPr>
              <a:t>protectorate</a:t>
            </a:r>
            <a:r>
              <a:rPr lang="en-US" sz="3800" u="sng" dirty="0">
                <a:solidFill>
                  <a:srgbClr val="006600"/>
                </a:solidFill>
              </a:rPr>
              <a:t> </a:t>
            </a:r>
            <a:r>
              <a:rPr lang="en-US" sz="3800" dirty="0">
                <a:solidFill>
                  <a:srgbClr val="006600"/>
                </a:solidFill>
              </a:rPr>
              <a:t>was chosen, the governing country would retain partial control over the land (Protectorate). Mainly, its job would be to protect the acquired nation and influence the nation's government</a:t>
            </a:r>
            <a:r>
              <a:rPr lang="en-US" sz="3800" dirty="0"/>
              <a:t>.</a:t>
            </a:r>
          </a:p>
          <a:p>
            <a:r>
              <a:rPr lang="en-US" sz="3800" dirty="0"/>
              <a:t> </a:t>
            </a:r>
            <a:r>
              <a:rPr lang="en-US" sz="3800" dirty="0">
                <a:solidFill>
                  <a:srgbClr val="7030A0"/>
                </a:solidFill>
              </a:rPr>
              <a:t>In the case of a </a:t>
            </a:r>
            <a:r>
              <a:rPr lang="en-US" sz="3800" b="1" u="sng" dirty="0">
                <a:solidFill>
                  <a:srgbClr val="7030A0"/>
                </a:solidFill>
              </a:rPr>
              <a:t>sphere of influence</a:t>
            </a:r>
            <a:r>
              <a:rPr lang="en-US" sz="3800" dirty="0">
                <a:solidFill>
                  <a:srgbClr val="7030A0"/>
                </a:solidFill>
              </a:rPr>
              <a:t>, the ruling nation would just require exclusive trading rights or other advantages over its competitors; political control of the conquered nation was usually not sought </a:t>
            </a:r>
            <a:r>
              <a:rPr lang="en-US" dirty="0">
                <a:solidFill>
                  <a:srgbClr val="7030A0"/>
                </a:solidFill>
              </a:rPr>
              <a:t>. </a:t>
            </a:r>
            <a:br>
              <a:rPr lang="en-US" dirty="0">
                <a:solidFill>
                  <a:srgbClr val="7030A0"/>
                </a:solidFill>
              </a:rPr>
            </a:br>
            <a:endParaRPr lang="en-US" dirty="0">
              <a:solidFill>
                <a:srgbClr val="7030A0"/>
              </a:solidFill>
            </a:endParaRPr>
          </a:p>
        </p:txBody>
      </p:sp>
    </p:spTree>
    <p:extLst>
      <p:ext uri="{BB962C8B-B14F-4D97-AF65-F5344CB8AC3E}">
        <p14:creationId xmlns:p14="http://schemas.microsoft.com/office/powerpoint/2010/main" val="3989034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a:t>Causes of Imperialism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09600"/>
            <a:ext cx="9144000" cy="6248400"/>
          </a:xfrm>
        </p:spPr>
      </p:pic>
    </p:spTree>
    <p:extLst>
      <p:ext uri="{BB962C8B-B14F-4D97-AF65-F5344CB8AC3E}">
        <p14:creationId xmlns:p14="http://schemas.microsoft.com/office/powerpoint/2010/main" val="2654638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b="1" u="sng" dirty="0">
                <a:solidFill>
                  <a:srgbClr val="C00000"/>
                </a:solidFill>
              </a:rPr>
              <a:t>The Berlin Conference</a:t>
            </a:r>
          </a:p>
        </p:txBody>
      </p:sp>
      <p:sp>
        <p:nvSpPr>
          <p:cNvPr id="3" name="Content Placeholder 2"/>
          <p:cNvSpPr>
            <a:spLocks noGrp="1"/>
          </p:cNvSpPr>
          <p:nvPr>
            <p:ph idx="1"/>
          </p:nvPr>
        </p:nvSpPr>
        <p:spPr>
          <a:xfrm>
            <a:off x="0" y="1600200"/>
            <a:ext cx="9144000" cy="5257800"/>
          </a:xfrm>
        </p:spPr>
        <p:txBody>
          <a:bodyPr>
            <a:normAutofit fontScale="92500"/>
          </a:bodyPr>
          <a:lstStyle/>
          <a:p>
            <a:r>
              <a:rPr lang="en-US" dirty="0"/>
              <a:t>The Berlin Conference of 1884–85 was a meeting between European nations to create rules on how to peacefully divide Africa among them for colonization. The conference was convened by Portugal but led by Otto von Bismarck, chancellor of the newly united Germany. Though invited, the U.S. declined to participate. The resulting agreement banned the slave trade in name (though not in reality, especially in the Belgian-controlled Congo Free State) but otherwise encouraged European nations to aggressively colonize and exploit Africa's human and natural resources</a:t>
            </a:r>
          </a:p>
        </p:txBody>
      </p:sp>
    </p:spTree>
    <p:extLst>
      <p:ext uri="{BB962C8B-B14F-4D97-AF65-F5344CB8AC3E}">
        <p14:creationId xmlns:p14="http://schemas.microsoft.com/office/powerpoint/2010/main" val="484875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u="sng" dirty="0">
                <a:solidFill>
                  <a:srgbClr val="000099"/>
                </a:solidFill>
              </a:rPr>
              <a:t>Colonies in Africa</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43000"/>
            <a:ext cx="9144000" cy="5715000"/>
          </a:xfrm>
        </p:spPr>
      </p:pic>
    </p:spTree>
    <p:extLst>
      <p:ext uri="{BB962C8B-B14F-4D97-AF65-F5344CB8AC3E}">
        <p14:creationId xmlns:p14="http://schemas.microsoft.com/office/powerpoint/2010/main" val="1574962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u="sng" dirty="0">
                <a:latin typeface="Aharoni" panose="02010803020104030203" pitchFamily="2" charset="-79"/>
                <a:cs typeface="Aharoni" panose="02010803020104030203" pitchFamily="2" charset="-79"/>
              </a:rPr>
              <a:t>Scramble for Africa</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914400"/>
            <a:ext cx="7543800" cy="5943600"/>
          </a:xfrm>
        </p:spPr>
      </p:pic>
    </p:spTree>
    <p:extLst>
      <p:ext uri="{BB962C8B-B14F-4D97-AF65-F5344CB8AC3E}">
        <p14:creationId xmlns:p14="http://schemas.microsoft.com/office/powerpoint/2010/main" val="1603483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u="sng" dirty="0">
                <a:solidFill>
                  <a:srgbClr val="FFC000"/>
                </a:solidFill>
              </a:rPr>
              <a:t>Gold Diggers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914400"/>
            <a:ext cx="8915399" cy="5943600"/>
          </a:xfrm>
        </p:spPr>
      </p:pic>
    </p:spTree>
    <p:extLst>
      <p:ext uri="{BB962C8B-B14F-4D97-AF65-F5344CB8AC3E}">
        <p14:creationId xmlns:p14="http://schemas.microsoft.com/office/powerpoint/2010/main" val="2599483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a:solidFill>
                  <a:srgbClr val="FF3300"/>
                </a:solidFill>
                <a:latin typeface="Arial Rounded MT Bold" panose="020F0704030504030204" pitchFamily="34" charset="0"/>
              </a:rPr>
              <a:t>Imperialism of Asia</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62000"/>
            <a:ext cx="9067800" cy="5943600"/>
          </a:xfrm>
        </p:spPr>
      </p:pic>
    </p:spTree>
    <p:extLst>
      <p:ext uri="{BB962C8B-B14F-4D97-AF65-F5344CB8AC3E}">
        <p14:creationId xmlns:p14="http://schemas.microsoft.com/office/powerpoint/2010/main" val="3316100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u="sng" dirty="0">
                <a:solidFill>
                  <a:srgbClr val="000099"/>
                </a:solidFill>
                <a:latin typeface="Algerian" panose="04020705040A02060702" pitchFamily="82" charset="0"/>
              </a:rPr>
              <a:t>Imperialism of Asia</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14400"/>
            <a:ext cx="9144000" cy="5943600"/>
          </a:xfrm>
        </p:spPr>
      </p:pic>
    </p:spTree>
    <p:extLst>
      <p:ext uri="{BB962C8B-B14F-4D97-AF65-F5344CB8AC3E}">
        <p14:creationId xmlns:p14="http://schemas.microsoft.com/office/powerpoint/2010/main" val="2182195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i="1" u="sng" dirty="0"/>
              <a:t>The Opium War</a:t>
            </a:r>
          </a:p>
        </p:txBody>
      </p:sp>
      <p:sp>
        <p:nvSpPr>
          <p:cNvPr id="3" name="Content Placeholder 2"/>
          <p:cNvSpPr>
            <a:spLocks noGrp="1"/>
          </p:cNvSpPr>
          <p:nvPr>
            <p:ph sz="half" idx="1"/>
          </p:nvPr>
        </p:nvSpPr>
        <p:spPr>
          <a:xfrm>
            <a:off x="0" y="1600200"/>
            <a:ext cx="4495800" cy="5257800"/>
          </a:xfrm>
        </p:spPr>
        <p:txBody>
          <a:bodyPr>
            <a:normAutofit fontScale="85000" lnSpcReduction="20000"/>
          </a:bodyPr>
          <a:lstStyle/>
          <a:p>
            <a:pPr fontAlgn="base"/>
            <a:r>
              <a:rPr lang="en-US" dirty="0"/>
              <a:t>The term Opium War actually refers to a pair of wars fought between Britain and China in the early 1800s.</a:t>
            </a:r>
          </a:p>
          <a:p>
            <a:pPr fontAlgn="base"/>
            <a:r>
              <a:rPr lang="en-US" dirty="0"/>
              <a:t>The first Opium War took place from 1839-1842. British traders were importing opium from India into China, against the wishes of the Chinese government. The Chinese destroyed a warehouse full of opium, and the British responded by sending a fleet of warships. The Treaty of Nanjing brought an end to the conflict. The treaty also ceded Hong Kong to Britain.</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97500" y="1958180"/>
            <a:ext cx="3746500" cy="4747419"/>
          </a:xfrm>
        </p:spPr>
      </p:pic>
    </p:spTree>
    <p:extLst>
      <p:ext uri="{BB962C8B-B14F-4D97-AF65-F5344CB8AC3E}">
        <p14:creationId xmlns:p14="http://schemas.microsoft.com/office/powerpoint/2010/main" val="540907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a:solidFill>
                  <a:srgbClr val="C00000"/>
                </a:solidFill>
                <a:latin typeface="Algerian" panose="04020705040A02060702" pitchFamily="82" charset="0"/>
              </a:rPr>
              <a:t>Imperialism</a:t>
            </a:r>
            <a:r>
              <a:rPr lang="en-US" dirty="0">
                <a:solidFill>
                  <a:srgbClr val="C00000"/>
                </a:solidFill>
              </a:rPr>
              <a:t> </a:t>
            </a:r>
          </a:p>
        </p:txBody>
      </p:sp>
      <p:sp>
        <p:nvSpPr>
          <p:cNvPr id="3" name="Content Placeholder 2"/>
          <p:cNvSpPr>
            <a:spLocks noGrp="1"/>
          </p:cNvSpPr>
          <p:nvPr>
            <p:ph idx="1"/>
          </p:nvPr>
        </p:nvSpPr>
        <p:spPr>
          <a:xfrm>
            <a:off x="0" y="1066800"/>
            <a:ext cx="9144000" cy="5791200"/>
          </a:xfrm>
        </p:spPr>
        <p:txBody>
          <a:bodyPr>
            <a:normAutofit/>
          </a:bodyPr>
          <a:lstStyle/>
          <a:p>
            <a:r>
              <a:rPr lang="en-US" sz="4400" dirty="0"/>
              <a:t>The domination by one country of the political, economic or cultural life of another country or region</a:t>
            </a:r>
          </a:p>
          <a:p>
            <a:r>
              <a:rPr lang="en-US" sz="4400" dirty="0"/>
              <a:t>is a policy of extending a country's power and influence through colonization, use of military force, or other means </a:t>
            </a:r>
          </a:p>
        </p:txBody>
      </p:sp>
    </p:spTree>
    <p:extLst>
      <p:ext uri="{BB962C8B-B14F-4D97-AF65-F5344CB8AC3E}">
        <p14:creationId xmlns:p14="http://schemas.microsoft.com/office/powerpoint/2010/main" val="1891199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r>
              <a:rPr lang="en-US" sz="4000" b="1" u="sng" dirty="0">
                <a:solidFill>
                  <a:srgbClr val="C00000"/>
                </a:solidFill>
              </a:rPr>
              <a:t>China’s Open Door Policy</a:t>
            </a:r>
          </a:p>
        </p:txBody>
      </p:sp>
      <p:sp>
        <p:nvSpPr>
          <p:cNvPr id="3" name="Content Placeholder 2"/>
          <p:cNvSpPr>
            <a:spLocks noGrp="1"/>
          </p:cNvSpPr>
          <p:nvPr>
            <p:ph sz="half" idx="1"/>
          </p:nvPr>
        </p:nvSpPr>
        <p:spPr>
          <a:xfrm>
            <a:off x="0" y="762000"/>
            <a:ext cx="5000624" cy="6096000"/>
          </a:xfrm>
        </p:spPr>
        <p:txBody>
          <a:bodyPr>
            <a:normAutofit/>
          </a:bodyPr>
          <a:lstStyle/>
          <a:p>
            <a:r>
              <a:rPr lang="en-US" b="1" dirty="0"/>
              <a:t>By the late 1890’s the US feared that European nations would divide China among themselves so to prevent its loss of profitable trade the US proposed the </a:t>
            </a:r>
            <a:r>
              <a:rPr lang="en-US" b="1" dirty="0">
                <a:solidFill>
                  <a:srgbClr val="C00000"/>
                </a:solidFill>
              </a:rPr>
              <a:t>Open Door Policy </a:t>
            </a:r>
            <a:r>
              <a:rPr lang="en-US" b="1" dirty="0"/>
              <a:t>which would allow Free Trade in the Chinese ports under European control</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00624" y="1219200"/>
            <a:ext cx="4143375" cy="5638800"/>
          </a:xfrm>
        </p:spPr>
      </p:pic>
    </p:spTree>
    <p:extLst>
      <p:ext uri="{BB962C8B-B14F-4D97-AF65-F5344CB8AC3E}">
        <p14:creationId xmlns:p14="http://schemas.microsoft.com/office/powerpoint/2010/main" val="4046540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b="1" u="sng" dirty="0">
                <a:solidFill>
                  <a:srgbClr val="FF0000"/>
                </a:solidFill>
              </a:rPr>
              <a:t>Rebellion in China</a:t>
            </a:r>
          </a:p>
        </p:txBody>
      </p:sp>
      <p:sp>
        <p:nvSpPr>
          <p:cNvPr id="3" name="Content Placeholder 2"/>
          <p:cNvSpPr>
            <a:spLocks noGrp="1"/>
          </p:cNvSpPr>
          <p:nvPr>
            <p:ph sz="half" idx="1"/>
          </p:nvPr>
        </p:nvSpPr>
        <p:spPr>
          <a:xfrm>
            <a:off x="0" y="914400"/>
            <a:ext cx="4495800" cy="5943600"/>
          </a:xfrm>
        </p:spPr>
        <p:txBody>
          <a:bodyPr>
            <a:normAutofit fontScale="77500" lnSpcReduction="20000"/>
          </a:bodyPr>
          <a:lstStyle/>
          <a:p>
            <a:r>
              <a:rPr lang="en-US" sz="3300" b="1" u="sng" dirty="0">
                <a:solidFill>
                  <a:srgbClr val="FF0000"/>
                </a:solidFill>
              </a:rPr>
              <a:t>Taiping Rebellion 1850-1864</a:t>
            </a:r>
          </a:p>
          <a:p>
            <a:r>
              <a:rPr lang="en-US" sz="3200" b="1" dirty="0"/>
              <a:t>The Taiping Rebellion or Taiping Civil War was a massive rebellion or civil war in China that lasted from 1850 to 1864 fought between the established Manchu-led Qing dynasty and the millenarian movement of the Heavenly Kingdom of Peace.</a:t>
            </a:r>
            <a:endParaRPr lang="en-US" sz="3300" b="1" u="sng" dirty="0">
              <a:solidFill>
                <a:srgbClr val="FF0000"/>
              </a:solidFill>
            </a:endParaRPr>
          </a:p>
          <a:p>
            <a:r>
              <a:rPr lang="en-US" sz="3300" b="1" dirty="0"/>
              <a:t>A revolt against the Qing dynasty in China led by Hong </a:t>
            </a:r>
            <a:r>
              <a:rPr lang="en-US" sz="3300" b="1" dirty="0" err="1"/>
              <a:t>Xiuquan</a:t>
            </a:r>
            <a:r>
              <a:rPr lang="en-US" sz="3300" b="1" dirty="0"/>
              <a:t>, a convert to Christianity; over 20 million died; eventually suppressed with British and French aid</a:t>
            </a:r>
          </a:p>
          <a:p>
            <a:endParaRPr lang="en-US" dirty="0"/>
          </a:p>
        </p:txBody>
      </p:sp>
      <p:sp>
        <p:nvSpPr>
          <p:cNvPr id="4" name="Content Placeholder 3"/>
          <p:cNvSpPr>
            <a:spLocks noGrp="1"/>
          </p:cNvSpPr>
          <p:nvPr>
            <p:ph sz="half" idx="2"/>
          </p:nvPr>
        </p:nvSpPr>
        <p:spPr>
          <a:xfrm>
            <a:off x="4648200" y="914400"/>
            <a:ext cx="4495800" cy="5943600"/>
          </a:xfrm>
        </p:spPr>
        <p:txBody>
          <a:bodyPr>
            <a:normAutofit fontScale="77500" lnSpcReduction="20000"/>
          </a:bodyPr>
          <a:lstStyle/>
          <a:p>
            <a:r>
              <a:rPr lang="en-US" b="1" u="sng" dirty="0">
                <a:solidFill>
                  <a:srgbClr val="FF0000"/>
                </a:solidFill>
              </a:rPr>
              <a:t>Boxer Rebellion 1900</a:t>
            </a:r>
          </a:p>
          <a:p>
            <a:r>
              <a:rPr lang="en-US" b="1" dirty="0"/>
              <a:t>A siege of a foreign settlement in </a:t>
            </a:r>
            <a:r>
              <a:rPr lang="en-US" b="1" dirty="0" err="1"/>
              <a:t>Neijing</a:t>
            </a:r>
            <a:r>
              <a:rPr lang="en-US" b="1" dirty="0"/>
              <a:t> by Chinese nationalists who were angry at foreign involvement in China</a:t>
            </a:r>
          </a:p>
          <a:p>
            <a:r>
              <a:rPr lang="en-US" b="1" dirty="0"/>
              <a:t>An anti foreign and anti Christian rebellion </a:t>
            </a:r>
          </a:p>
          <a:p>
            <a:r>
              <a:rPr lang="en-US" b="1" dirty="0">
                <a:solidFill>
                  <a:srgbClr val="FF0000"/>
                </a:solidFill>
              </a:rPr>
              <a:t>Rebels were called boxers by westerners </a:t>
            </a:r>
            <a:r>
              <a:rPr lang="en-US" b="1" dirty="0"/>
              <a:t>because they performed physical exercises they believed would make them able to withstand bullets. They  killed foreigners and Chinese Christians and destroyed foreign property.</a:t>
            </a:r>
          </a:p>
        </p:txBody>
      </p:sp>
    </p:spTree>
    <p:extLst>
      <p:ext uri="{BB962C8B-B14F-4D97-AF65-F5344CB8AC3E}">
        <p14:creationId xmlns:p14="http://schemas.microsoft.com/office/powerpoint/2010/main" val="1229403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u="sng" dirty="0">
                <a:solidFill>
                  <a:srgbClr val="C00000"/>
                </a:solidFill>
              </a:rPr>
              <a:t>British Imperialisms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95400"/>
            <a:ext cx="9144000" cy="5562600"/>
          </a:xfrm>
        </p:spPr>
      </p:pic>
    </p:spTree>
    <p:extLst>
      <p:ext uri="{BB962C8B-B14F-4D97-AF65-F5344CB8AC3E}">
        <p14:creationId xmlns:p14="http://schemas.microsoft.com/office/powerpoint/2010/main" val="181281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u="sng" dirty="0">
                <a:solidFill>
                  <a:srgbClr val="C00000"/>
                </a:solidFill>
              </a:rPr>
              <a:t>Balance of Trade</a:t>
            </a:r>
          </a:p>
        </p:txBody>
      </p:sp>
      <p:sp>
        <p:nvSpPr>
          <p:cNvPr id="3" name="Content Placeholder 2"/>
          <p:cNvSpPr>
            <a:spLocks noGrp="1"/>
          </p:cNvSpPr>
          <p:nvPr>
            <p:ph sz="half" idx="1"/>
          </p:nvPr>
        </p:nvSpPr>
        <p:spPr>
          <a:xfrm>
            <a:off x="152400" y="1600200"/>
            <a:ext cx="4343400" cy="5410200"/>
          </a:xfrm>
        </p:spPr>
        <p:txBody>
          <a:bodyPr>
            <a:normAutofit/>
          </a:bodyPr>
          <a:lstStyle/>
          <a:p>
            <a:r>
              <a:rPr lang="en-US" dirty="0"/>
              <a:t>Definition of </a:t>
            </a:r>
            <a:r>
              <a:rPr lang="en-US" b="1" dirty="0"/>
              <a:t>trade surplus</a:t>
            </a:r>
            <a:r>
              <a:rPr lang="en-US" dirty="0"/>
              <a:t>/</a:t>
            </a:r>
            <a:r>
              <a:rPr lang="en-US" b="1" dirty="0"/>
              <a:t>deficit</a:t>
            </a:r>
            <a:r>
              <a:rPr lang="en-US" dirty="0"/>
              <a:t>. A </a:t>
            </a:r>
            <a:r>
              <a:rPr lang="en-US" b="1" dirty="0"/>
              <a:t>trade surplus</a:t>
            </a:r>
            <a:r>
              <a:rPr lang="en-US" dirty="0"/>
              <a:t> (a </a:t>
            </a:r>
            <a:r>
              <a:rPr lang="en-US" b="1" dirty="0"/>
              <a:t>surplus</a:t>
            </a:r>
            <a:r>
              <a:rPr lang="en-US" dirty="0"/>
              <a:t> in the </a:t>
            </a:r>
            <a:r>
              <a:rPr lang="en-US" b="1" dirty="0"/>
              <a:t>balance</a:t>
            </a:r>
            <a:r>
              <a:rPr lang="en-US" dirty="0"/>
              <a:t> of </a:t>
            </a:r>
            <a:r>
              <a:rPr lang="en-US" b="1" dirty="0"/>
              <a:t>trade</a:t>
            </a:r>
            <a:r>
              <a:rPr lang="en-US" dirty="0"/>
              <a:t>) occurs when the value of a country's exports exceeds that of its imports. A </a:t>
            </a:r>
            <a:r>
              <a:rPr lang="en-US" b="1" dirty="0"/>
              <a:t>trade deficit</a:t>
            </a:r>
            <a:r>
              <a:rPr lang="en-US" dirty="0"/>
              <a:t> (also called a </a:t>
            </a:r>
            <a:r>
              <a:rPr lang="en-US" b="1" dirty="0"/>
              <a:t>trade</a:t>
            </a:r>
            <a:r>
              <a:rPr lang="en-US" dirty="0"/>
              <a:t> gap) occurs when imports exceed exports.</a:t>
            </a: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600200"/>
            <a:ext cx="4495800" cy="5257800"/>
          </a:xfrm>
        </p:spPr>
      </p:pic>
    </p:spTree>
    <p:extLst>
      <p:ext uri="{BB962C8B-B14F-4D97-AF65-F5344CB8AC3E}">
        <p14:creationId xmlns:p14="http://schemas.microsoft.com/office/powerpoint/2010/main" val="536751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rgbClr val="000099"/>
                </a:solidFill>
              </a:rPr>
              <a:t>Suez Canal opens in 1869 &amp; stretches over 100 miles </a:t>
            </a:r>
            <a:br>
              <a:rPr lang="en-US" sz="3200" dirty="0">
                <a:solidFill>
                  <a:srgbClr val="000099"/>
                </a:solidFill>
              </a:rPr>
            </a:br>
            <a:r>
              <a:rPr lang="en-US" sz="3200" dirty="0">
                <a:solidFill>
                  <a:srgbClr val="000099"/>
                </a:solidFill>
              </a:rPr>
              <a:t>Connecting the  Mediterranean Sea and the Red Sea/</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752600"/>
            <a:ext cx="4419600" cy="48768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95800" y="1752600"/>
            <a:ext cx="4648200" cy="4800600"/>
          </a:xfrm>
        </p:spPr>
      </p:pic>
    </p:spTree>
    <p:extLst>
      <p:ext uri="{BB962C8B-B14F-4D97-AF65-F5344CB8AC3E}">
        <p14:creationId xmlns:p14="http://schemas.microsoft.com/office/powerpoint/2010/main" val="2761859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Autofit/>
          </a:bodyPr>
          <a:lstStyle/>
          <a:p>
            <a:r>
              <a:rPr lang="en-US" sz="3200" b="1" u="sng" dirty="0">
                <a:solidFill>
                  <a:srgbClr val="000099"/>
                </a:solidFill>
              </a:rPr>
              <a:t>US Imperialism </a:t>
            </a:r>
            <a:r>
              <a:rPr lang="en-US" sz="3200" dirty="0"/>
              <a:t>The </a:t>
            </a:r>
            <a:r>
              <a:rPr lang="en-US" sz="3200" b="1" dirty="0"/>
              <a:t>Monroe Doctrine</a:t>
            </a:r>
            <a:r>
              <a:rPr lang="en-US" sz="3200" dirty="0"/>
              <a:t> was a United States policy of opposing European colonialism in the Americas beginning in 1823.</a:t>
            </a:r>
            <a:endParaRPr lang="en-US" sz="3200" b="1" u="sng" dirty="0">
              <a:solidFill>
                <a:srgbClr val="000099"/>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 y="2133600"/>
            <a:ext cx="8763000" cy="4724400"/>
          </a:xfrm>
        </p:spPr>
      </p:pic>
    </p:spTree>
    <p:extLst>
      <p:ext uri="{BB962C8B-B14F-4D97-AF65-F5344CB8AC3E}">
        <p14:creationId xmlns:p14="http://schemas.microsoft.com/office/powerpoint/2010/main" val="3116009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u="sng" dirty="0">
                <a:solidFill>
                  <a:srgbClr val="C00000"/>
                </a:solidFill>
              </a:rPr>
              <a:t>Spanish American War</a:t>
            </a:r>
          </a:p>
        </p:txBody>
      </p:sp>
      <p:sp>
        <p:nvSpPr>
          <p:cNvPr id="3" name="Content Placeholder 2"/>
          <p:cNvSpPr>
            <a:spLocks noGrp="1"/>
          </p:cNvSpPr>
          <p:nvPr>
            <p:ph idx="1"/>
          </p:nvPr>
        </p:nvSpPr>
        <p:spPr>
          <a:xfrm>
            <a:off x="0" y="1219200"/>
            <a:ext cx="9067800" cy="5638800"/>
          </a:xfrm>
        </p:spPr>
        <p:txBody>
          <a:bodyPr/>
          <a:lstStyle/>
          <a:p>
            <a:r>
              <a:rPr lang="en-US" b="1" dirty="0">
                <a:solidFill>
                  <a:srgbClr val="006600"/>
                </a:solidFill>
              </a:rPr>
              <a:t>On April 25, 1898 the United States declared war on Spain following the sinking of the Battleship Maine in Havana Harbor in Cuba on February 15, 1898. The war ended with the signing of the </a:t>
            </a:r>
            <a:r>
              <a:rPr lang="en-US" b="1" u="sng" dirty="0">
                <a:solidFill>
                  <a:srgbClr val="C00000"/>
                </a:solidFill>
              </a:rPr>
              <a:t>Treaty of Paris</a:t>
            </a:r>
            <a:r>
              <a:rPr lang="en-US" b="1" dirty="0">
                <a:solidFill>
                  <a:srgbClr val="006600"/>
                </a:solidFill>
              </a:rPr>
              <a:t> </a:t>
            </a:r>
            <a:r>
              <a:rPr lang="en-US" sz="2000" b="1" dirty="0">
                <a:solidFill>
                  <a:srgbClr val="006600"/>
                </a:solidFill>
              </a:rPr>
              <a:t>(yes, another Treaty of Paris: ) </a:t>
            </a:r>
            <a:r>
              <a:rPr lang="en-US" b="1" dirty="0">
                <a:solidFill>
                  <a:srgbClr val="006600"/>
                </a:solidFill>
              </a:rPr>
              <a:t>on December 10, 1898. As a result Spain lost its control over the remains of its overseas empire -- Cuba, Puerto Rico, the Philippines Islands, Guam, and other islands.</a:t>
            </a:r>
          </a:p>
        </p:txBody>
      </p:sp>
    </p:spTree>
    <p:extLst>
      <p:ext uri="{BB962C8B-B14F-4D97-AF65-F5344CB8AC3E}">
        <p14:creationId xmlns:p14="http://schemas.microsoft.com/office/powerpoint/2010/main" val="1743226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u="sng" dirty="0">
                <a:solidFill>
                  <a:srgbClr val="C00000"/>
                </a:solidFill>
              </a:rPr>
              <a:t>About the Panama Canal</a:t>
            </a:r>
          </a:p>
        </p:txBody>
      </p:sp>
      <p:sp>
        <p:nvSpPr>
          <p:cNvPr id="3" name="Content Placeholder 2"/>
          <p:cNvSpPr>
            <a:spLocks noGrp="1"/>
          </p:cNvSpPr>
          <p:nvPr>
            <p:ph idx="1"/>
          </p:nvPr>
        </p:nvSpPr>
        <p:spPr>
          <a:xfrm>
            <a:off x="0" y="1143000"/>
            <a:ext cx="9144000" cy="5715000"/>
          </a:xfrm>
        </p:spPr>
        <p:txBody>
          <a:bodyPr>
            <a:normAutofit fontScale="85000" lnSpcReduction="20000"/>
          </a:bodyPr>
          <a:lstStyle/>
          <a:p>
            <a:r>
              <a:rPr lang="en-US" b="1" dirty="0">
                <a:solidFill>
                  <a:srgbClr val="C00000"/>
                </a:solidFill>
              </a:rPr>
              <a:t>President Teddy Roosevelt wanted to build a canal through central America but when negotiations broke down with Columbia, who owned Panama, the US helped organize an Panamanian rebellion to win its independence</a:t>
            </a:r>
          </a:p>
          <a:p>
            <a:r>
              <a:rPr lang="en-US" b="1" dirty="0">
                <a:solidFill>
                  <a:srgbClr val="006600"/>
                </a:solidFill>
              </a:rPr>
              <a:t>The US would control  the 50 mile length and 5 miles on either side of the canal that runs through Panama</a:t>
            </a:r>
          </a:p>
          <a:p>
            <a:r>
              <a:rPr lang="en-US" b="1" dirty="0">
                <a:solidFill>
                  <a:srgbClr val="000099"/>
                </a:solidFill>
              </a:rPr>
              <a:t>It was one of the world’s greatest engineering feats</a:t>
            </a:r>
          </a:p>
          <a:p>
            <a:r>
              <a:rPr lang="en-US" b="1" dirty="0">
                <a:solidFill>
                  <a:srgbClr val="7030A0"/>
                </a:solidFill>
              </a:rPr>
              <a:t>Took 10 years to cut 50 miles</a:t>
            </a:r>
          </a:p>
          <a:p>
            <a:r>
              <a:rPr lang="en-US" b="1" dirty="0">
                <a:solidFill>
                  <a:srgbClr val="FF0066"/>
                </a:solidFill>
              </a:rPr>
              <a:t>5,600 workers died building it</a:t>
            </a:r>
          </a:p>
          <a:p>
            <a:r>
              <a:rPr lang="en-US" b="1" dirty="0">
                <a:solidFill>
                  <a:srgbClr val="006699"/>
                </a:solidFill>
              </a:rPr>
              <a:t>Opened August 15, 1914</a:t>
            </a:r>
          </a:p>
          <a:p>
            <a:r>
              <a:rPr lang="en-US" b="1" dirty="0">
                <a:solidFill>
                  <a:srgbClr val="00B050"/>
                </a:solidFill>
              </a:rPr>
              <a:t>Congress would later pay Columbia $25 million </a:t>
            </a:r>
          </a:p>
          <a:p>
            <a:r>
              <a:rPr lang="en-US" b="1" dirty="0">
                <a:solidFill>
                  <a:srgbClr val="FF3300"/>
                </a:solidFill>
              </a:rPr>
              <a:t>Ships pay a fee, depending on size, to go through the canal</a:t>
            </a:r>
            <a:r>
              <a:rPr lang="en-US" b="1" dirty="0"/>
              <a:t>.</a:t>
            </a:r>
          </a:p>
          <a:p>
            <a:r>
              <a:rPr lang="en-US" b="1" dirty="0">
                <a:solidFill>
                  <a:srgbClr val="7030A0"/>
                </a:solidFill>
              </a:rPr>
              <a:t>Panama now owns the canal and is building a second one to handle the new larger ships</a:t>
            </a:r>
          </a:p>
          <a:p>
            <a:r>
              <a:rPr lang="en-US" sz="1800" dirty="0"/>
              <a:t>Nat Geo Panama Canal 47 min </a:t>
            </a:r>
            <a:r>
              <a:rPr lang="en-US" sz="1800" dirty="0">
                <a:hlinkClick r:id="rId2"/>
              </a:rPr>
              <a:t>https://www.youtube.com/watch?v=_4F867o_U1w</a:t>
            </a:r>
            <a:endParaRPr lang="en-US" sz="1800" dirty="0"/>
          </a:p>
          <a:p>
            <a:endParaRPr lang="en-US" dirty="0"/>
          </a:p>
          <a:p>
            <a:endParaRPr lang="en-US" dirty="0"/>
          </a:p>
        </p:txBody>
      </p:sp>
    </p:spTree>
    <p:extLst>
      <p:ext uri="{BB962C8B-B14F-4D97-AF65-F5344CB8AC3E}">
        <p14:creationId xmlns:p14="http://schemas.microsoft.com/office/powerpoint/2010/main" val="2362494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u="sng" dirty="0"/>
              <a:t>Imperialism </a:t>
            </a:r>
          </a:p>
        </p:txBody>
      </p:sp>
      <p:sp>
        <p:nvSpPr>
          <p:cNvPr id="3" name="Content Placeholder 2"/>
          <p:cNvSpPr>
            <a:spLocks noGrp="1"/>
          </p:cNvSpPr>
          <p:nvPr>
            <p:ph idx="1"/>
          </p:nvPr>
        </p:nvSpPr>
        <p:spPr>
          <a:xfrm>
            <a:off x="0" y="1600200"/>
            <a:ext cx="9067800" cy="5257800"/>
          </a:xfrm>
        </p:spPr>
        <p:txBody>
          <a:bodyPr/>
          <a:lstStyle/>
          <a:p>
            <a:r>
              <a:rPr lang="en-US" dirty="0"/>
              <a:t>Imperialism: Asia, Africa, India, </a:t>
            </a:r>
          </a:p>
          <a:p>
            <a:r>
              <a:rPr lang="en-US" dirty="0"/>
              <a:t>Imperialism Crash Course: </a:t>
            </a:r>
            <a:r>
              <a:rPr lang="en-US" dirty="0">
                <a:hlinkClick r:id="rId2"/>
              </a:rPr>
              <a:t>https://www.youtube.com/watch?v=alJaltUmrGo&amp;list=PLBDA2E52FB1EF80C9&amp;index=35</a:t>
            </a:r>
            <a:endParaRPr lang="en-US" dirty="0"/>
          </a:p>
          <a:p>
            <a:endParaRPr lang="en-US" dirty="0"/>
          </a:p>
          <a:p>
            <a:r>
              <a:rPr lang="en-US" dirty="0"/>
              <a:t>Keith Hughes Imperialism 20 min: </a:t>
            </a:r>
            <a:r>
              <a:rPr lang="en-US" dirty="0">
                <a:hlinkClick r:id="rId3"/>
              </a:rPr>
              <a:t>https://www.youtube.com/watch?v=3Zdnmsf6SXk</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93240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000099"/>
                </a:solidFill>
                <a:latin typeface="Algerian" panose="04020705040A02060702" pitchFamily="82" charset="0"/>
              </a:rPr>
              <a:t>3 British Colonies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43945497"/>
              </p:ext>
            </p:extLst>
          </p:nvPr>
        </p:nvGraphicFramePr>
        <p:xfrm>
          <a:off x="0" y="1447799"/>
          <a:ext cx="8991600" cy="5410201"/>
        </p:xfrm>
        <a:graphic>
          <a:graphicData uri="http://schemas.openxmlformats.org/drawingml/2006/table">
            <a:tbl>
              <a:tblPr firstRow="1" firstCol="1" bandRow="1">
                <a:tableStyleId>{5C22544A-7EE6-4342-B048-85BDC9FD1C3A}</a:tableStyleId>
              </a:tblPr>
              <a:tblGrid>
                <a:gridCol w="2247900">
                  <a:extLst>
                    <a:ext uri="{9D8B030D-6E8A-4147-A177-3AD203B41FA5}">
                      <a16:colId xmlns:a16="http://schemas.microsoft.com/office/drawing/2014/main" val="20000"/>
                    </a:ext>
                  </a:extLst>
                </a:gridCol>
                <a:gridCol w="2136295">
                  <a:extLst>
                    <a:ext uri="{9D8B030D-6E8A-4147-A177-3AD203B41FA5}">
                      <a16:colId xmlns:a16="http://schemas.microsoft.com/office/drawing/2014/main" val="20001"/>
                    </a:ext>
                  </a:extLst>
                </a:gridCol>
                <a:gridCol w="2359505">
                  <a:extLst>
                    <a:ext uri="{9D8B030D-6E8A-4147-A177-3AD203B41FA5}">
                      <a16:colId xmlns:a16="http://schemas.microsoft.com/office/drawing/2014/main" val="20002"/>
                    </a:ext>
                  </a:extLst>
                </a:gridCol>
                <a:gridCol w="2247900">
                  <a:extLst>
                    <a:ext uri="{9D8B030D-6E8A-4147-A177-3AD203B41FA5}">
                      <a16:colId xmlns:a16="http://schemas.microsoft.com/office/drawing/2014/main" val="20003"/>
                    </a:ext>
                  </a:extLst>
                </a:gridCol>
              </a:tblGrid>
              <a:tr h="1202267">
                <a:tc>
                  <a:txBody>
                    <a:bodyPr/>
                    <a:lstStyle/>
                    <a:p>
                      <a:pPr marL="0" marR="0">
                        <a:lnSpc>
                          <a:spcPct val="115000"/>
                        </a:lnSpc>
                        <a:spcBef>
                          <a:spcPts val="0"/>
                        </a:spcBef>
                        <a:spcAft>
                          <a:spcPts val="0"/>
                        </a:spcAft>
                      </a:pPr>
                      <a:r>
                        <a:rPr lang="en-US" sz="1800" dirty="0">
                          <a:effectLst/>
                        </a:rPr>
                        <a:t>British Colony</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Settled by</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Impact on Ingenious People</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Gained Self Rule From Britain</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202267">
                <a:tc>
                  <a:txBody>
                    <a:bodyPr/>
                    <a:lstStyle/>
                    <a:p>
                      <a:pPr marL="0" marR="0">
                        <a:lnSpc>
                          <a:spcPct val="115000"/>
                        </a:lnSpc>
                        <a:spcBef>
                          <a:spcPts val="0"/>
                        </a:spcBef>
                        <a:spcAft>
                          <a:spcPts val="0"/>
                        </a:spcAft>
                      </a:pPr>
                      <a:r>
                        <a:rPr lang="en-US" sz="1800" dirty="0">
                          <a:effectLst/>
                        </a:rPr>
                        <a:t>Canada</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First France then Britain</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Native Americans forced to give up land</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               1867</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1202267">
                <a:tc>
                  <a:txBody>
                    <a:bodyPr/>
                    <a:lstStyle/>
                    <a:p>
                      <a:pPr marL="0" marR="0">
                        <a:lnSpc>
                          <a:spcPct val="115000"/>
                        </a:lnSpc>
                        <a:spcBef>
                          <a:spcPts val="0"/>
                        </a:spcBef>
                        <a:spcAft>
                          <a:spcPts val="0"/>
                        </a:spcAft>
                      </a:pPr>
                      <a:r>
                        <a:rPr lang="en-US" sz="1800" dirty="0">
                          <a:effectLst/>
                        </a:rPr>
                        <a:t>Australia</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Britain, as a penal colony </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Aborigines suffered disastrously</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              1901</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1803400">
                <a:tc>
                  <a:txBody>
                    <a:bodyPr/>
                    <a:lstStyle/>
                    <a:p>
                      <a:pPr marL="0" marR="0">
                        <a:lnSpc>
                          <a:spcPct val="115000"/>
                        </a:lnSpc>
                        <a:spcBef>
                          <a:spcPts val="0"/>
                        </a:spcBef>
                        <a:spcAft>
                          <a:spcPts val="0"/>
                        </a:spcAft>
                      </a:pPr>
                      <a:r>
                        <a:rPr lang="en-US" sz="1800" dirty="0">
                          <a:effectLst/>
                        </a:rPr>
                        <a:t>New Zealand</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Britain attracted by climate</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Maori fought against settlers, population reduced drastically</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 </a:t>
                      </a:r>
                    </a:p>
                    <a:p>
                      <a:pPr marL="0" marR="0">
                        <a:lnSpc>
                          <a:spcPct val="115000"/>
                        </a:lnSpc>
                        <a:spcBef>
                          <a:spcPts val="0"/>
                        </a:spcBef>
                        <a:spcAft>
                          <a:spcPts val="0"/>
                        </a:spcAft>
                      </a:pPr>
                      <a:r>
                        <a:rPr lang="en-US" sz="1800" dirty="0">
                          <a:effectLst/>
                        </a:rPr>
                        <a:t>              1907</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02772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u="sng" dirty="0">
                <a:solidFill>
                  <a:srgbClr val="C00000"/>
                </a:solidFill>
              </a:rPr>
              <a:t>It’s All About Perspective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43000"/>
            <a:ext cx="9144000" cy="5715000"/>
          </a:xfrm>
        </p:spPr>
      </p:pic>
    </p:spTree>
    <p:extLst>
      <p:ext uri="{BB962C8B-B14F-4D97-AF65-F5344CB8AC3E}">
        <p14:creationId xmlns:p14="http://schemas.microsoft.com/office/powerpoint/2010/main" val="2319772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fontScale="90000"/>
          </a:bodyPr>
          <a:lstStyle/>
          <a:p>
            <a:r>
              <a:rPr lang="en-US" b="1" u="sng" dirty="0">
                <a:solidFill>
                  <a:srgbClr val="C00000"/>
                </a:solidFill>
              </a:rPr>
              <a:t>How Panama Canal shortens the trip</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90600"/>
            <a:ext cx="8991600" cy="5867400"/>
          </a:xfrm>
        </p:spPr>
      </p:pic>
    </p:spTree>
    <p:extLst>
      <p:ext uri="{BB962C8B-B14F-4D97-AF65-F5344CB8AC3E}">
        <p14:creationId xmlns:p14="http://schemas.microsoft.com/office/powerpoint/2010/main" val="689465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u="sng" dirty="0">
                <a:solidFill>
                  <a:srgbClr val="C00000"/>
                </a:solidFill>
              </a:rPr>
              <a:t>About the Panama Canal</a:t>
            </a:r>
          </a:p>
        </p:txBody>
      </p:sp>
      <p:sp>
        <p:nvSpPr>
          <p:cNvPr id="3" name="Content Placeholder 2"/>
          <p:cNvSpPr>
            <a:spLocks noGrp="1"/>
          </p:cNvSpPr>
          <p:nvPr>
            <p:ph idx="1"/>
          </p:nvPr>
        </p:nvSpPr>
        <p:spPr>
          <a:xfrm>
            <a:off x="0" y="1143000"/>
            <a:ext cx="9144000" cy="5715000"/>
          </a:xfrm>
        </p:spPr>
        <p:txBody>
          <a:bodyPr>
            <a:normAutofit fontScale="77500" lnSpcReduction="20000"/>
          </a:bodyPr>
          <a:lstStyle/>
          <a:p>
            <a:r>
              <a:rPr lang="en-US" dirty="0"/>
              <a:t>President Teddy Roosevelt wanted to build a canal through central America but when negotiations broke down with Columbia, who owned Panama, the US helped organize an Panamanian rebellion to win its independence</a:t>
            </a:r>
          </a:p>
          <a:p>
            <a:r>
              <a:rPr lang="en-US" dirty="0"/>
              <a:t>The US would control  the 50 mile length and 5 miles on either side of the canal that runs through Panama</a:t>
            </a:r>
          </a:p>
          <a:p>
            <a:r>
              <a:rPr lang="en-US" dirty="0"/>
              <a:t>It was one of the world’s greatest engineering feats</a:t>
            </a:r>
          </a:p>
          <a:p>
            <a:r>
              <a:rPr lang="en-US" dirty="0"/>
              <a:t>Took 10 years to cut 50 miles</a:t>
            </a:r>
          </a:p>
          <a:p>
            <a:r>
              <a:rPr lang="en-US" dirty="0"/>
              <a:t>5,600 workers died building it</a:t>
            </a:r>
          </a:p>
          <a:p>
            <a:r>
              <a:rPr lang="en-US" dirty="0"/>
              <a:t>Opened August 15, 1914</a:t>
            </a:r>
          </a:p>
          <a:p>
            <a:r>
              <a:rPr lang="en-US" dirty="0"/>
              <a:t>Congress would later pay Columbia $25 million </a:t>
            </a:r>
          </a:p>
          <a:p>
            <a:r>
              <a:rPr lang="en-US" dirty="0"/>
              <a:t>Ships pay a fee, depending on size, to go through the canal.</a:t>
            </a:r>
          </a:p>
          <a:p>
            <a:r>
              <a:rPr lang="en-US" dirty="0"/>
              <a:t>Panama now owns the canal and is building a second one to handle the new larger ships</a:t>
            </a:r>
          </a:p>
          <a:p>
            <a:r>
              <a:rPr lang="en-US" dirty="0"/>
              <a:t>Nat Geo Panama Canal 47 min </a:t>
            </a:r>
            <a:r>
              <a:rPr lang="en-US" dirty="0">
                <a:hlinkClick r:id="rId2"/>
              </a:rPr>
              <a:t>https://www.youtube.com/watch?v=_4F867o_U1w</a:t>
            </a:r>
            <a:endParaRPr lang="en-US" dirty="0"/>
          </a:p>
          <a:p>
            <a:endParaRPr lang="en-US" dirty="0"/>
          </a:p>
          <a:p>
            <a:endParaRPr lang="en-US" dirty="0"/>
          </a:p>
        </p:txBody>
      </p:sp>
    </p:spTree>
    <p:extLst>
      <p:ext uri="{BB962C8B-B14F-4D97-AF65-F5344CB8AC3E}">
        <p14:creationId xmlns:p14="http://schemas.microsoft.com/office/powerpoint/2010/main" val="2448804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solidFill>
                  <a:srgbClr val="00B050"/>
                </a:solidFill>
              </a:rPr>
              <a:t>Panama map</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295400"/>
            <a:ext cx="8839200" cy="5562600"/>
          </a:xfrm>
        </p:spPr>
      </p:pic>
    </p:spTree>
    <p:extLst>
      <p:ext uri="{BB962C8B-B14F-4D97-AF65-F5344CB8AC3E}">
        <p14:creationId xmlns:p14="http://schemas.microsoft.com/office/powerpoint/2010/main" val="1573357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solidFill>
                  <a:srgbClr val="000099"/>
                </a:solidFill>
              </a:rPr>
              <a:t>US Imperialism in the Caribbean </a:t>
            </a:r>
            <a:br>
              <a:rPr lang="en-US" u="sng" dirty="0">
                <a:solidFill>
                  <a:srgbClr val="000099"/>
                </a:solidFill>
              </a:rPr>
            </a:br>
            <a:r>
              <a:rPr lang="en-US" u="sng" dirty="0">
                <a:solidFill>
                  <a:srgbClr val="000099"/>
                </a:solidFill>
              </a:rPr>
              <a:t>Speak softly and carry a big stick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676400"/>
            <a:ext cx="8305800" cy="5181600"/>
          </a:xfrm>
        </p:spPr>
      </p:pic>
    </p:spTree>
    <p:extLst>
      <p:ext uri="{BB962C8B-B14F-4D97-AF65-F5344CB8AC3E}">
        <p14:creationId xmlns:p14="http://schemas.microsoft.com/office/powerpoint/2010/main" val="3526285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99"/>
                </a:solidFill>
              </a:rPr>
              <a:t>Locks needed to go over the Continental Divide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52600"/>
            <a:ext cx="8229599" cy="4953000"/>
          </a:xfrm>
        </p:spPr>
      </p:pic>
    </p:spTree>
    <p:extLst>
      <p:ext uri="{BB962C8B-B14F-4D97-AF65-F5344CB8AC3E}">
        <p14:creationId xmlns:p14="http://schemas.microsoft.com/office/powerpoint/2010/main" val="4163390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000099"/>
                </a:solidFill>
              </a:rPr>
              <a:t>Locks of the Canal</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295400"/>
            <a:ext cx="8153400" cy="5486400"/>
          </a:xfrm>
        </p:spPr>
      </p:pic>
    </p:spTree>
    <p:extLst>
      <p:ext uri="{BB962C8B-B14F-4D97-AF65-F5344CB8AC3E}">
        <p14:creationId xmlns:p14="http://schemas.microsoft.com/office/powerpoint/2010/main" val="1515901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u="sng" dirty="0">
                <a:solidFill>
                  <a:srgbClr val="006600"/>
                </a:solidFill>
              </a:rPr>
              <a:t>Going Though the Locks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66800"/>
            <a:ext cx="9144000" cy="5791200"/>
          </a:xfrm>
        </p:spPr>
      </p:pic>
    </p:spTree>
    <p:extLst>
      <p:ext uri="{BB962C8B-B14F-4D97-AF65-F5344CB8AC3E}">
        <p14:creationId xmlns:p14="http://schemas.microsoft.com/office/powerpoint/2010/main" val="3761765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0070C0"/>
                </a:solidFill>
                <a:latin typeface="Algerian" panose="04020705040A02060702" pitchFamily="82" charset="0"/>
              </a:rPr>
              <a:t>Panama City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295400"/>
            <a:ext cx="8153400" cy="5562600"/>
          </a:xfrm>
        </p:spPr>
      </p:pic>
    </p:spTree>
    <p:extLst>
      <p:ext uri="{BB962C8B-B14F-4D97-AF65-F5344CB8AC3E}">
        <p14:creationId xmlns:p14="http://schemas.microsoft.com/office/powerpoint/2010/main" val="19301644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a:solidFill>
                  <a:srgbClr val="C00000"/>
                </a:solidFill>
              </a:rPr>
              <a:t>Cuna Indians and Molas</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676400"/>
            <a:ext cx="4191000" cy="44958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1752600"/>
            <a:ext cx="4572000" cy="4419600"/>
          </a:xfrm>
        </p:spPr>
      </p:pic>
    </p:spTree>
    <p:extLst>
      <p:ext uri="{BB962C8B-B14F-4D97-AF65-F5344CB8AC3E}">
        <p14:creationId xmlns:p14="http://schemas.microsoft.com/office/powerpoint/2010/main" val="2591649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u="sng" dirty="0">
                <a:solidFill>
                  <a:srgbClr val="006600"/>
                </a:solidFill>
              </a:rPr>
              <a:t>Patriotism Explained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43001"/>
            <a:ext cx="9144000" cy="5715000"/>
          </a:xfrm>
        </p:spPr>
      </p:pic>
    </p:spTree>
    <p:extLst>
      <p:ext uri="{BB962C8B-B14F-4D97-AF65-F5344CB8AC3E}">
        <p14:creationId xmlns:p14="http://schemas.microsoft.com/office/powerpoint/2010/main" val="2415538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solidFill>
                  <a:srgbClr val="006600"/>
                </a:solidFill>
              </a:rPr>
              <a:t>The Unification of Germany or </a:t>
            </a:r>
            <a:br>
              <a:rPr lang="en-US" u="sng" dirty="0">
                <a:solidFill>
                  <a:srgbClr val="006600"/>
                </a:solidFill>
              </a:rPr>
            </a:br>
            <a:r>
              <a:rPr lang="en-US" u="sng" dirty="0">
                <a:solidFill>
                  <a:srgbClr val="006600"/>
                </a:solidFill>
              </a:rPr>
              <a:t>Second Reich</a:t>
            </a:r>
          </a:p>
        </p:txBody>
      </p:sp>
      <p:sp>
        <p:nvSpPr>
          <p:cNvPr id="3" name="Content Placeholder 2"/>
          <p:cNvSpPr>
            <a:spLocks noGrp="1"/>
          </p:cNvSpPr>
          <p:nvPr>
            <p:ph idx="1"/>
          </p:nvPr>
        </p:nvSpPr>
        <p:spPr>
          <a:xfrm>
            <a:off x="0" y="1600200"/>
            <a:ext cx="9144000" cy="5181600"/>
          </a:xfrm>
        </p:spPr>
        <p:txBody>
          <a:bodyPr>
            <a:normAutofit fontScale="92500"/>
          </a:bodyPr>
          <a:lstStyle/>
          <a:p>
            <a:r>
              <a:rPr lang="en-US" dirty="0"/>
              <a:t>Napoleon crated the Confederation of the Rhine</a:t>
            </a:r>
          </a:p>
          <a:p>
            <a:r>
              <a:rPr lang="en-US" dirty="0"/>
              <a:t>Prussia was led by King William I who made </a:t>
            </a:r>
            <a:r>
              <a:rPr lang="en-US" b="1" u="sng" dirty="0">
                <a:solidFill>
                  <a:srgbClr val="006600"/>
                </a:solidFill>
              </a:rPr>
              <a:t>Otto von Bismarck</a:t>
            </a:r>
            <a:r>
              <a:rPr lang="en-US" dirty="0"/>
              <a:t> the chancellor or highest official of a monarch</a:t>
            </a:r>
          </a:p>
          <a:p>
            <a:r>
              <a:rPr lang="en-US" dirty="0"/>
              <a:t>Bismarck would become the leader and took the title of </a:t>
            </a:r>
            <a:r>
              <a:rPr lang="en-US" b="1" u="sng" dirty="0">
                <a:solidFill>
                  <a:srgbClr val="006600"/>
                </a:solidFill>
              </a:rPr>
              <a:t>Kaiser</a:t>
            </a:r>
            <a:r>
              <a:rPr lang="en-US" dirty="0"/>
              <a:t> or  emperor in 1871 and unify Prussia with the other German states creating Germany.</a:t>
            </a:r>
          </a:p>
          <a:p>
            <a:r>
              <a:rPr lang="en-US" dirty="0"/>
              <a:t>Germans celebrated the birth of the </a:t>
            </a:r>
            <a:r>
              <a:rPr lang="en-US" b="1" dirty="0">
                <a:solidFill>
                  <a:srgbClr val="006600"/>
                </a:solidFill>
              </a:rPr>
              <a:t>Second Reich </a:t>
            </a:r>
            <a:r>
              <a:rPr lang="en-US" dirty="0"/>
              <a:t>or empire. They called it that because they considered it heir to the </a:t>
            </a:r>
            <a:r>
              <a:rPr lang="en-US" b="1" dirty="0"/>
              <a:t>Holy Roman Empire or </a:t>
            </a:r>
            <a:r>
              <a:rPr lang="en-US" b="1" dirty="0">
                <a:solidFill>
                  <a:srgbClr val="006600"/>
                </a:solidFill>
              </a:rPr>
              <a:t>first Reich</a:t>
            </a:r>
            <a:r>
              <a:rPr lang="en-US" dirty="0"/>
              <a:t>.</a:t>
            </a:r>
          </a:p>
        </p:txBody>
      </p:sp>
    </p:spTree>
    <p:extLst>
      <p:ext uri="{BB962C8B-B14F-4D97-AF65-F5344CB8AC3E}">
        <p14:creationId xmlns:p14="http://schemas.microsoft.com/office/powerpoint/2010/main" val="1699692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u="sng" dirty="0">
                <a:solidFill>
                  <a:srgbClr val="FF0000"/>
                </a:solidFill>
              </a:rPr>
              <a:t>Unification of Germany</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838200"/>
            <a:ext cx="9144000" cy="6019800"/>
          </a:xfrm>
        </p:spPr>
      </p:pic>
    </p:spTree>
    <p:extLst>
      <p:ext uri="{BB962C8B-B14F-4D97-AF65-F5344CB8AC3E}">
        <p14:creationId xmlns:p14="http://schemas.microsoft.com/office/powerpoint/2010/main" val="193497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006600"/>
                </a:solidFill>
              </a:rPr>
              <a:t>Unification of Italy</a:t>
            </a:r>
          </a:p>
        </p:txBody>
      </p:sp>
      <p:sp>
        <p:nvSpPr>
          <p:cNvPr id="3" name="Content Placeholder 2"/>
          <p:cNvSpPr>
            <a:spLocks noGrp="1"/>
          </p:cNvSpPr>
          <p:nvPr>
            <p:ph sz="half" idx="1"/>
          </p:nvPr>
        </p:nvSpPr>
        <p:spPr>
          <a:xfrm>
            <a:off x="0" y="1600200"/>
            <a:ext cx="4724400" cy="4525963"/>
          </a:xfrm>
        </p:spPr>
        <p:txBody>
          <a:bodyPr>
            <a:normAutofit fontScale="92500" lnSpcReduction="10000"/>
          </a:bodyPr>
          <a:lstStyle/>
          <a:p>
            <a:r>
              <a:rPr lang="en-US" dirty="0"/>
              <a:t>The Italian peninsula had been divided into small independent states since the fall of the Roman Empire in 476.</a:t>
            </a:r>
          </a:p>
          <a:p>
            <a:r>
              <a:rPr lang="en-US" dirty="0"/>
              <a:t>Garibaldi, a nationalist and leader of the Red Shirts, begins unification</a:t>
            </a:r>
          </a:p>
          <a:p>
            <a:r>
              <a:rPr lang="en-US" dirty="0"/>
              <a:t>Under Mazzini, King Victor Emmanuel II and Prime Minister Cavour  Italy will become unified</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00600" y="1905000"/>
            <a:ext cx="4343400" cy="3810000"/>
          </a:xfrm>
        </p:spPr>
      </p:pic>
    </p:spTree>
    <p:extLst>
      <p:ext uri="{BB962C8B-B14F-4D97-AF65-F5344CB8AC3E}">
        <p14:creationId xmlns:p14="http://schemas.microsoft.com/office/powerpoint/2010/main" val="255461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r>
              <a:rPr lang="en-US" sz="2400" b="1" u="sng" dirty="0">
                <a:solidFill>
                  <a:srgbClr val="C00000"/>
                </a:solidFill>
              </a:rPr>
              <a:t>Elements of Nationalism</a:t>
            </a:r>
            <a:r>
              <a:rPr lang="en-US" sz="2400" dirty="0"/>
              <a:t>: In Europe in the 1800’s, devotion to one’s national group, or nationalism, swept through the continent. The elements of nationalism listed below help bond a nation together</a:t>
            </a:r>
          </a:p>
        </p:txBody>
      </p:sp>
      <p:sp>
        <p:nvSpPr>
          <p:cNvPr id="3" name="Content Placeholder 2"/>
          <p:cNvSpPr>
            <a:spLocks noGrp="1"/>
          </p:cNvSpPr>
          <p:nvPr>
            <p:ph idx="1"/>
          </p:nvPr>
        </p:nvSpPr>
        <p:spPr>
          <a:xfrm>
            <a:off x="0" y="1600200"/>
            <a:ext cx="9144000" cy="5486400"/>
          </a:xfrm>
        </p:spPr>
        <p:txBody>
          <a:bodyPr>
            <a:normAutofit/>
          </a:bodyPr>
          <a:lstStyle/>
          <a:p>
            <a:r>
              <a:rPr lang="en-US" b="1" u="sng" dirty="0">
                <a:solidFill>
                  <a:srgbClr val="002060"/>
                </a:solidFill>
              </a:rPr>
              <a:t>Culture:</a:t>
            </a:r>
            <a:r>
              <a:rPr lang="en-US" dirty="0">
                <a:solidFill>
                  <a:srgbClr val="002060"/>
                </a:solidFill>
              </a:rPr>
              <a:t> Shared beliefs and a way of life created a common bond</a:t>
            </a:r>
          </a:p>
          <a:p>
            <a:r>
              <a:rPr lang="en-US" b="1" u="sng" dirty="0">
                <a:solidFill>
                  <a:srgbClr val="0070C0"/>
                </a:solidFill>
              </a:rPr>
              <a:t>History:</a:t>
            </a:r>
            <a:r>
              <a:rPr lang="en-US" dirty="0">
                <a:solidFill>
                  <a:srgbClr val="0070C0"/>
                </a:solidFill>
              </a:rPr>
              <a:t> A shared past connects people as a group</a:t>
            </a:r>
          </a:p>
          <a:p>
            <a:r>
              <a:rPr lang="en-US" b="1" u="sng" dirty="0">
                <a:solidFill>
                  <a:srgbClr val="FF3300"/>
                </a:solidFill>
              </a:rPr>
              <a:t>Religion:</a:t>
            </a:r>
            <a:r>
              <a:rPr lang="en-US" dirty="0">
                <a:solidFill>
                  <a:srgbClr val="FF3300"/>
                </a:solidFill>
              </a:rPr>
              <a:t>   Common religion helps unite people</a:t>
            </a:r>
          </a:p>
          <a:p>
            <a:r>
              <a:rPr lang="en-US" b="1" u="sng" dirty="0">
                <a:solidFill>
                  <a:srgbClr val="006600"/>
                </a:solidFill>
              </a:rPr>
              <a:t>Language:</a:t>
            </a:r>
            <a:r>
              <a:rPr lang="en-US" dirty="0">
                <a:solidFill>
                  <a:srgbClr val="006600"/>
                </a:solidFill>
              </a:rPr>
              <a:t>  a Common language helps unite people</a:t>
            </a:r>
          </a:p>
          <a:p>
            <a:r>
              <a:rPr lang="en-US" b="1" u="sng" dirty="0">
                <a:solidFill>
                  <a:srgbClr val="FF0066"/>
                </a:solidFill>
              </a:rPr>
              <a:t>Territory:  </a:t>
            </a:r>
            <a:r>
              <a:rPr lang="en-US" dirty="0">
                <a:solidFill>
                  <a:srgbClr val="FF0066"/>
                </a:solidFill>
              </a:rPr>
              <a:t>A shared land gives land people a sense of unity </a:t>
            </a:r>
          </a:p>
          <a:p>
            <a:r>
              <a:rPr lang="en-US" sz="2200" b="1" dirty="0">
                <a:solidFill>
                  <a:srgbClr val="7030A0"/>
                </a:solidFill>
              </a:rPr>
              <a:t>Can Nationalism be bad? Sometimes When the belief that nations will benefit from acting independently rather than collectively, emphasizing national rather than international goals, that a country deserves something or feels it is  superior</a:t>
            </a:r>
            <a:r>
              <a:rPr lang="en-US" dirty="0"/>
              <a:t> </a:t>
            </a:r>
            <a:endParaRPr lang="en-US" dirty="0">
              <a:solidFill>
                <a:srgbClr val="FF0066"/>
              </a:solidFill>
            </a:endParaRPr>
          </a:p>
        </p:txBody>
      </p:sp>
    </p:spTree>
    <p:extLst>
      <p:ext uri="{BB962C8B-B14F-4D97-AF65-F5344CB8AC3E}">
        <p14:creationId xmlns:p14="http://schemas.microsoft.com/office/powerpoint/2010/main" val="1558976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b="1" u="sng" dirty="0">
                <a:solidFill>
                  <a:srgbClr val="C00000"/>
                </a:solidFill>
              </a:rPr>
              <a:t>Russian Pogroms</a:t>
            </a:r>
          </a:p>
        </p:txBody>
      </p:sp>
      <p:sp>
        <p:nvSpPr>
          <p:cNvPr id="3" name="Content Placeholder 2"/>
          <p:cNvSpPr>
            <a:spLocks noGrp="1"/>
          </p:cNvSpPr>
          <p:nvPr>
            <p:ph sz="half" idx="1"/>
          </p:nvPr>
        </p:nvSpPr>
        <p:spPr>
          <a:xfrm>
            <a:off x="0" y="1600200"/>
            <a:ext cx="4495800" cy="4525963"/>
          </a:xfrm>
        </p:spPr>
        <p:txBody>
          <a:bodyPr/>
          <a:lstStyle/>
          <a:p>
            <a:r>
              <a:rPr lang="en-US" dirty="0"/>
              <a:t>A </a:t>
            </a:r>
            <a:r>
              <a:rPr lang="en-US" b="1" dirty="0"/>
              <a:t>pogrom</a:t>
            </a:r>
            <a:r>
              <a:rPr lang="en-US" dirty="0"/>
              <a:t> is a violent riot aimed at massacre or persecution of an ethnic or religious group, particularly one aimed at Jews.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524000"/>
            <a:ext cx="4495800" cy="4648200"/>
          </a:xfrm>
        </p:spPr>
      </p:pic>
    </p:spTree>
    <p:extLst>
      <p:ext uri="{BB962C8B-B14F-4D97-AF65-F5344CB8AC3E}">
        <p14:creationId xmlns:p14="http://schemas.microsoft.com/office/powerpoint/2010/main" val="38473805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1519</TotalTime>
  <Words>1335</Words>
  <Application>Microsoft Office PowerPoint</Application>
  <PresentationFormat>On-screen Show (4:3)</PresentationFormat>
  <Paragraphs>114</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Aharoni</vt:lpstr>
      <vt:lpstr>Algerian</vt:lpstr>
      <vt:lpstr>Arial</vt:lpstr>
      <vt:lpstr>Arial Rounded MT Bold</vt:lpstr>
      <vt:lpstr>Calibri</vt:lpstr>
      <vt:lpstr>Office Theme</vt:lpstr>
      <vt:lpstr>Imperialism </vt:lpstr>
      <vt:lpstr>Imperialism </vt:lpstr>
      <vt:lpstr>It’s All About Perspective </vt:lpstr>
      <vt:lpstr>Patriotism Explained</vt:lpstr>
      <vt:lpstr>The Unification of Germany or  Second Reich</vt:lpstr>
      <vt:lpstr>Unification of Germany</vt:lpstr>
      <vt:lpstr>Unification of Italy</vt:lpstr>
      <vt:lpstr>Elements of Nationalism: In Europe in the 1800’s, devotion to one’s national group, or nationalism, swept through the continent. The elements of nationalism listed below help bond a nation together</vt:lpstr>
      <vt:lpstr>Russian Pogroms</vt:lpstr>
      <vt:lpstr>US Territorial Additions/ Manifest Destiny  </vt:lpstr>
      <vt:lpstr>Levels of Imperialism</vt:lpstr>
      <vt:lpstr>Causes of Imperialism </vt:lpstr>
      <vt:lpstr>The Berlin Conference</vt:lpstr>
      <vt:lpstr>Colonies in Africa</vt:lpstr>
      <vt:lpstr>Scramble for Africa</vt:lpstr>
      <vt:lpstr>Gold Diggers</vt:lpstr>
      <vt:lpstr>Imperialism of Asia</vt:lpstr>
      <vt:lpstr>Imperialism of Asia</vt:lpstr>
      <vt:lpstr>The Opium War</vt:lpstr>
      <vt:lpstr>China’s Open Door Policy</vt:lpstr>
      <vt:lpstr>Rebellion in China</vt:lpstr>
      <vt:lpstr>British Imperialisms </vt:lpstr>
      <vt:lpstr>Balance of Trade</vt:lpstr>
      <vt:lpstr>Suez Canal opens in 1869 &amp; stretches over 100 miles  Connecting the  Mediterranean Sea and the Red Sea/</vt:lpstr>
      <vt:lpstr>US Imperialism The Monroe Doctrine was a United States policy of opposing European colonialism in the Americas beginning in 1823.</vt:lpstr>
      <vt:lpstr>Spanish American War</vt:lpstr>
      <vt:lpstr>About the Panama Canal</vt:lpstr>
      <vt:lpstr>Imperialism </vt:lpstr>
      <vt:lpstr>3 British Colonies</vt:lpstr>
      <vt:lpstr>How Panama Canal shortens the trip</vt:lpstr>
      <vt:lpstr>About the Panama Canal</vt:lpstr>
      <vt:lpstr>Panama map</vt:lpstr>
      <vt:lpstr>US Imperialism in the Caribbean  Speak softly and carry a big stick </vt:lpstr>
      <vt:lpstr>Locks needed to go over the Continental Divide </vt:lpstr>
      <vt:lpstr>Locks of the Canal</vt:lpstr>
      <vt:lpstr>Going Though the Locks</vt:lpstr>
      <vt:lpstr>Panama City</vt:lpstr>
      <vt:lpstr>Cuna Indians and Molas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dc:creator>
  <cp:lastModifiedBy>Carrie Churchill _ Staff - HollySpringsHS</cp:lastModifiedBy>
  <cp:revision>55</cp:revision>
  <dcterms:created xsi:type="dcterms:W3CDTF">2013-11-23T18:31:27Z</dcterms:created>
  <dcterms:modified xsi:type="dcterms:W3CDTF">2019-04-12T14:44:16Z</dcterms:modified>
</cp:coreProperties>
</file>