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8" r:id="rId3"/>
    <p:sldId id="259" r:id="rId4"/>
    <p:sldId id="260" r:id="rId5"/>
    <p:sldId id="327" r:id="rId6"/>
    <p:sldId id="323" r:id="rId7"/>
    <p:sldId id="309" r:id="rId8"/>
    <p:sldId id="324" r:id="rId9"/>
    <p:sldId id="263" r:id="rId10"/>
    <p:sldId id="264" r:id="rId11"/>
    <p:sldId id="310" r:id="rId12"/>
    <p:sldId id="311" r:id="rId13"/>
    <p:sldId id="265" r:id="rId14"/>
    <p:sldId id="325" r:id="rId15"/>
    <p:sldId id="326" r:id="rId16"/>
    <p:sldId id="317" r:id="rId17"/>
    <p:sldId id="318" r:id="rId18"/>
    <p:sldId id="266" r:id="rId19"/>
    <p:sldId id="267" r:id="rId20"/>
    <p:sldId id="296" r:id="rId21"/>
    <p:sldId id="313" r:id="rId22"/>
    <p:sldId id="268" r:id="rId23"/>
    <p:sldId id="270" r:id="rId24"/>
    <p:sldId id="269" r:id="rId25"/>
    <p:sldId id="306" r:id="rId26"/>
    <p:sldId id="275" r:id="rId27"/>
    <p:sldId id="276" r:id="rId28"/>
    <p:sldId id="277" r:id="rId29"/>
    <p:sldId id="290" r:id="rId30"/>
    <p:sldId id="319" r:id="rId31"/>
    <p:sldId id="271" r:id="rId32"/>
    <p:sldId id="272" r:id="rId33"/>
    <p:sldId id="281" r:id="rId34"/>
    <p:sldId id="282" r:id="rId35"/>
    <p:sldId id="2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6" autoAdjust="0"/>
    <p:restoredTop sz="94660"/>
  </p:normalViewPr>
  <p:slideViewPr>
    <p:cSldViewPr snapToGrid="0">
      <p:cViewPr>
        <p:scale>
          <a:sx n="76" d="100"/>
          <a:sy n="76"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4F82C-A5D7-4266-90BC-C783B6F79C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02CD0F-57A4-420D-9FC9-48024AC9B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F7FF9E-D903-4A86-A382-4A0E88D0F601}"/>
              </a:ext>
            </a:extLst>
          </p:cNvPr>
          <p:cNvSpPr>
            <a:spLocks noGrp="1"/>
          </p:cNvSpPr>
          <p:nvPr>
            <p:ph type="dt" sz="half" idx="10"/>
          </p:nvPr>
        </p:nvSpPr>
        <p:spPr/>
        <p:txBody>
          <a:bodyPr/>
          <a:lstStyle/>
          <a:p>
            <a:fld id="{EA7B1E01-DA04-4C1B-BCF9-E1AA6F2FBDF9}" type="datetimeFigureOut">
              <a:rPr lang="en-US" smtClean="0"/>
              <a:t>4/4/2019</a:t>
            </a:fld>
            <a:endParaRPr lang="en-US"/>
          </a:p>
        </p:txBody>
      </p:sp>
      <p:sp>
        <p:nvSpPr>
          <p:cNvPr id="5" name="Footer Placeholder 4">
            <a:extLst>
              <a:ext uri="{FF2B5EF4-FFF2-40B4-BE49-F238E27FC236}">
                <a16:creationId xmlns:a16="http://schemas.microsoft.com/office/drawing/2014/main" id="{C5BE165F-1E07-4128-B350-FA9D4FD96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D6B70-7F1C-4847-929C-EEC26B35A1FB}"/>
              </a:ext>
            </a:extLst>
          </p:cNvPr>
          <p:cNvSpPr>
            <a:spLocks noGrp="1"/>
          </p:cNvSpPr>
          <p:nvPr>
            <p:ph type="sldNum" sz="quarter" idx="12"/>
          </p:nvPr>
        </p:nvSpPr>
        <p:spPr/>
        <p:txBody>
          <a:bodyPr/>
          <a:lstStyle/>
          <a:p>
            <a:fld id="{5B08EF97-B7A3-49F8-9958-18C958D5947E}" type="slidenum">
              <a:rPr lang="en-US" smtClean="0"/>
              <a:t>‹#›</a:t>
            </a:fld>
            <a:endParaRPr lang="en-US"/>
          </a:p>
        </p:txBody>
      </p:sp>
    </p:spTree>
    <p:extLst>
      <p:ext uri="{BB962C8B-B14F-4D97-AF65-F5344CB8AC3E}">
        <p14:creationId xmlns:p14="http://schemas.microsoft.com/office/powerpoint/2010/main" val="409816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DF12-D5C2-4D12-9E69-EFEE21102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DA25F-0CEB-4ED6-ABF3-8E6A8A0A61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EF8DA-182D-4C00-9C1C-05906276AC4C}"/>
              </a:ext>
            </a:extLst>
          </p:cNvPr>
          <p:cNvSpPr>
            <a:spLocks noGrp="1"/>
          </p:cNvSpPr>
          <p:nvPr>
            <p:ph type="dt" sz="half" idx="10"/>
          </p:nvPr>
        </p:nvSpPr>
        <p:spPr/>
        <p:txBody>
          <a:bodyPr/>
          <a:lstStyle/>
          <a:p>
            <a:fld id="{EA7B1E01-DA04-4C1B-BCF9-E1AA6F2FBDF9}" type="datetimeFigureOut">
              <a:rPr lang="en-US" smtClean="0"/>
              <a:t>4/4/2019</a:t>
            </a:fld>
            <a:endParaRPr lang="en-US"/>
          </a:p>
        </p:txBody>
      </p:sp>
      <p:sp>
        <p:nvSpPr>
          <p:cNvPr id="5" name="Footer Placeholder 4">
            <a:extLst>
              <a:ext uri="{FF2B5EF4-FFF2-40B4-BE49-F238E27FC236}">
                <a16:creationId xmlns:a16="http://schemas.microsoft.com/office/drawing/2014/main" id="{CAA82070-219B-4600-B7FB-5E957F3B6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C71FB-422B-4B73-ABC2-738A7EFADCDF}"/>
              </a:ext>
            </a:extLst>
          </p:cNvPr>
          <p:cNvSpPr>
            <a:spLocks noGrp="1"/>
          </p:cNvSpPr>
          <p:nvPr>
            <p:ph type="sldNum" sz="quarter" idx="12"/>
          </p:nvPr>
        </p:nvSpPr>
        <p:spPr/>
        <p:txBody>
          <a:bodyPr/>
          <a:lstStyle/>
          <a:p>
            <a:fld id="{5B08EF97-B7A3-49F8-9958-18C958D5947E}" type="slidenum">
              <a:rPr lang="en-US" smtClean="0"/>
              <a:t>‹#›</a:t>
            </a:fld>
            <a:endParaRPr lang="en-US"/>
          </a:p>
        </p:txBody>
      </p:sp>
    </p:spTree>
    <p:extLst>
      <p:ext uri="{BB962C8B-B14F-4D97-AF65-F5344CB8AC3E}">
        <p14:creationId xmlns:p14="http://schemas.microsoft.com/office/powerpoint/2010/main" val="94310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E6519C-B50F-42A0-9A3B-20659EEC9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91C5A-F78F-407D-BC62-5E6F14328C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19495-FAD9-4907-B09A-BEA89F57DD3D}"/>
              </a:ext>
            </a:extLst>
          </p:cNvPr>
          <p:cNvSpPr>
            <a:spLocks noGrp="1"/>
          </p:cNvSpPr>
          <p:nvPr>
            <p:ph type="dt" sz="half" idx="10"/>
          </p:nvPr>
        </p:nvSpPr>
        <p:spPr/>
        <p:txBody>
          <a:bodyPr/>
          <a:lstStyle/>
          <a:p>
            <a:fld id="{EA7B1E01-DA04-4C1B-BCF9-E1AA6F2FBDF9}" type="datetimeFigureOut">
              <a:rPr lang="en-US" smtClean="0"/>
              <a:t>4/4/2019</a:t>
            </a:fld>
            <a:endParaRPr lang="en-US"/>
          </a:p>
        </p:txBody>
      </p:sp>
      <p:sp>
        <p:nvSpPr>
          <p:cNvPr id="5" name="Footer Placeholder 4">
            <a:extLst>
              <a:ext uri="{FF2B5EF4-FFF2-40B4-BE49-F238E27FC236}">
                <a16:creationId xmlns:a16="http://schemas.microsoft.com/office/drawing/2014/main" id="{EA78E8C4-5D39-4FD9-B130-9FFB525FF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12D03-054C-4784-A756-18E191666B09}"/>
              </a:ext>
            </a:extLst>
          </p:cNvPr>
          <p:cNvSpPr>
            <a:spLocks noGrp="1"/>
          </p:cNvSpPr>
          <p:nvPr>
            <p:ph type="sldNum" sz="quarter" idx="12"/>
          </p:nvPr>
        </p:nvSpPr>
        <p:spPr/>
        <p:txBody>
          <a:bodyPr/>
          <a:lstStyle/>
          <a:p>
            <a:fld id="{5B08EF97-B7A3-49F8-9958-18C958D5947E}" type="slidenum">
              <a:rPr lang="en-US" smtClean="0"/>
              <a:t>‹#›</a:t>
            </a:fld>
            <a:endParaRPr lang="en-US"/>
          </a:p>
        </p:txBody>
      </p:sp>
    </p:spTree>
    <p:extLst>
      <p:ext uri="{BB962C8B-B14F-4D97-AF65-F5344CB8AC3E}">
        <p14:creationId xmlns:p14="http://schemas.microsoft.com/office/powerpoint/2010/main" val="76846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B6A8-6C67-44F9-8945-352011B1E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926D14-0833-461B-AFBC-2473BFCE4D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C0219-3544-4D48-BA07-E7D7D70FDFCD}"/>
              </a:ext>
            </a:extLst>
          </p:cNvPr>
          <p:cNvSpPr>
            <a:spLocks noGrp="1"/>
          </p:cNvSpPr>
          <p:nvPr>
            <p:ph type="dt" sz="half" idx="10"/>
          </p:nvPr>
        </p:nvSpPr>
        <p:spPr/>
        <p:txBody>
          <a:bodyPr/>
          <a:lstStyle/>
          <a:p>
            <a:fld id="{EA7B1E01-DA04-4C1B-BCF9-E1AA6F2FBDF9}" type="datetimeFigureOut">
              <a:rPr lang="en-US" smtClean="0"/>
              <a:t>4/4/2019</a:t>
            </a:fld>
            <a:endParaRPr lang="en-US"/>
          </a:p>
        </p:txBody>
      </p:sp>
      <p:sp>
        <p:nvSpPr>
          <p:cNvPr id="5" name="Footer Placeholder 4">
            <a:extLst>
              <a:ext uri="{FF2B5EF4-FFF2-40B4-BE49-F238E27FC236}">
                <a16:creationId xmlns:a16="http://schemas.microsoft.com/office/drawing/2014/main" id="{DC7F68AF-2114-4808-8DBF-EAD53A9F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00712-B3F3-4B84-988E-F698B05A4B90}"/>
              </a:ext>
            </a:extLst>
          </p:cNvPr>
          <p:cNvSpPr>
            <a:spLocks noGrp="1"/>
          </p:cNvSpPr>
          <p:nvPr>
            <p:ph type="sldNum" sz="quarter" idx="12"/>
          </p:nvPr>
        </p:nvSpPr>
        <p:spPr/>
        <p:txBody>
          <a:bodyPr/>
          <a:lstStyle/>
          <a:p>
            <a:fld id="{5B08EF97-B7A3-49F8-9958-18C958D5947E}" type="slidenum">
              <a:rPr lang="en-US" smtClean="0"/>
              <a:t>‹#›</a:t>
            </a:fld>
            <a:endParaRPr lang="en-US"/>
          </a:p>
        </p:txBody>
      </p:sp>
    </p:spTree>
    <p:extLst>
      <p:ext uri="{BB962C8B-B14F-4D97-AF65-F5344CB8AC3E}">
        <p14:creationId xmlns:p14="http://schemas.microsoft.com/office/powerpoint/2010/main" val="260542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44BB-76DA-4648-AC20-1DB572D3AC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8CC055-00B1-45AE-A06C-7DA6C2477E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8A6BB4-6718-44F3-AFED-191FB76E01EB}"/>
              </a:ext>
            </a:extLst>
          </p:cNvPr>
          <p:cNvSpPr>
            <a:spLocks noGrp="1"/>
          </p:cNvSpPr>
          <p:nvPr>
            <p:ph type="dt" sz="half" idx="10"/>
          </p:nvPr>
        </p:nvSpPr>
        <p:spPr/>
        <p:txBody>
          <a:bodyPr/>
          <a:lstStyle/>
          <a:p>
            <a:fld id="{EA7B1E01-DA04-4C1B-BCF9-E1AA6F2FBDF9}" type="datetimeFigureOut">
              <a:rPr lang="en-US" smtClean="0"/>
              <a:t>4/4/2019</a:t>
            </a:fld>
            <a:endParaRPr lang="en-US"/>
          </a:p>
        </p:txBody>
      </p:sp>
      <p:sp>
        <p:nvSpPr>
          <p:cNvPr id="5" name="Footer Placeholder 4">
            <a:extLst>
              <a:ext uri="{FF2B5EF4-FFF2-40B4-BE49-F238E27FC236}">
                <a16:creationId xmlns:a16="http://schemas.microsoft.com/office/drawing/2014/main" id="{6078EF24-1EB3-405B-AA0A-3A6FA790C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FEF85-50A3-4F70-BEE0-9F85B7AB4391}"/>
              </a:ext>
            </a:extLst>
          </p:cNvPr>
          <p:cNvSpPr>
            <a:spLocks noGrp="1"/>
          </p:cNvSpPr>
          <p:nvPr>
            <p:ph type="sldNum" sz="quarter" idx="12"/>
          </p:nvPr>
        </p:nvSpPr>
        <p:spPr/>
        <p:txBody>
          <a:bodyPr/>
          <a:lstStyle/>
          <a:p>
            <a:fld id="{5B08EF97-B7A3-49F8-9958-18C958D5947E}" type="slidenum">
              <a:rPr lang="en-US" smtClean="0"/>
              <a:t>‹#›</a:t>
            </a:fld>
            <a:endParaRPr lang="en-US"/>
          </a:p>
        </p:txBody>
      </p:sp>
    </p:spTree>
    <p:extLst>
      <p:ext uri="{BB962C8B-B14F-4D97-AF65-F5344CB8AC3E}">
        <p14:creationId xmlns:p14="http://schemas.microsoft.com/office/powerpoint/2010/main" val="170660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26BD-0D62-4CB1-9D4F-D4407D415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357F2-5A18-4D84-8784-4AFA222BA1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5EAA3C-9179-40E6-8B05-DB2A6CAE53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F7973-162A-4EBA-91AB-CCF48B70DF7E}"/>
              </a:ext>
            </a:extLst>
          </p:cNvPr>
          <p:cNvSpPr>
            <a:spLocks noGrp="1"/>
          </p:cNvSpPr>
          <p:nvPr>
            <p:ph type="dt" sz="half" idx="10"/>
          </p:nvPr>
        </p:nvSpPr>
        <p:spPr/>
        <p:txBody>
          <a:bodyPr/>
          <a:lstStyle/>
          <a:p>
            <a:fld id="{EA7B1E01-DA04-4C1B-BCF9-E1AA6F2FBDF9}" type="datetimeFigureOut">
              <a:rPr lang="en-US" smtClean="0"/>
              <a:t>4/4/2019</a:t>
            </a:fld>
            <a:endParaRPr lang="en-US"/>
          </a:p>
        </p:txBody>
      </p:sp>
      <p:sp>
        <p:nvSpPr>
          <p:cNvPr id="6" name="Footer Placeholder 5">
            <a:extLst>
              <a:ext uri="{FF2B5EF4-FFF2-40B4-BE49-F238E27FC236}">
                <a16:creationId xmlns:a16="http://schemas.microsoft.com/office/drawing/2014/main" id="{CCB365F0-AAB8-455C-8610-CBED69403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3E21A-C4D9-4F87-B4BC-42D9BB7ED8F6}"/>
              </a:ext>
            </a:extLst>
          </p:cNvPr>
          <p:cNvSpPr>
            <a:spLocks noGrp="1"/>
          </p:cNvSpPr>
          <p:nvPr>
            <p:ph type="sldNum" sz="quarter" idx="12"/>
          </p:nvPr>
        </p:nvSpPr>
        <p:spPr/>
        <p:txBody>
          <a:bodyPr/>
          <a:lstStyle/>
          <a:p>
            <a:fld id="{5B08EF97-B7A3-49F8-9958-18C958D5947E}" type="slidenum">
              <a:rPr lang="en-US" smtClean="0"/>
              <a:t>‹#›</a:t>
            </a:fld>
            <a:endParaRPr lang="en-US"/>
          </a:p>
        </p:txBody>
      </p:sp>
    </p:spTree>
    <p:extLst>
      <p:ext uri="{BB962C8B-B14F-4D97-AF65-F5344CB8AC3E}">
        <p14:creationId xmlns:p14="http://schemas.microsoft.com/office/powerpoint/2010/main" val="318229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B4994-5F6D-43CF-BEB6-9DF6EC1BB7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71F3E-4468-438B-90A1-A4DC98B51C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428211-05D5-4E54-B004-4232660CCD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B870C5-990D-4EF3-8A3D-0E26DF380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04F19C-ED75-4B72-A163-68F789AC5B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905192-6DAE-41BF-AA7A-EE9CAEB0EF49}"/>
              </a:ext>
            </a:extLst>
          </p:cNvPr>
          <p:cNvSpPr>
            <a:spLocks noGrp="1"/>
          </p:cNvSpPr>
          <p:nvPr>
            <p:ph type="dt" sz="half" idx="10"/>
          </p:nvPr>
        </p:nvSpPr>
        <p:spPr/>
        <p:txBody>
          <a:bodyPr/>
          <a:lstStyle/>
          <a:p>
            <a:fld id="{EA7B1E01-DA04-4C1B-BCF9-E1AA6F2FBDF9}" type="datetimeFigureOut">
              <a:rPr lang="en-US" smtClean="0"/>
              <a:t>4/4/2019</a:t>
            </a:fld>
            <a:endParaRPr lang="en-US"/>
          </a:p>
        </p:txBody>
      </p:sp>
      <p:sp>
        <p:nvSpPr>
          <p:cNvPr id="8" name="Footer Placeholder 7">
            <a:extLst>
              <a:ext uri="{FF2B5EF4-FFF2-40B4-BE49-F238E27FC236}">
                <a16:creationId xmlns:a16="http://schemas.microsoft.com/office/drawing/2014/main" id="{DD835365-C38D-45B3-830D-BA1EE5B157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7724D3-4C7A-4F1A-B1EE-61B68C936607}"/>
              </a:ext>
            </a:extLst>
          </p:cNvPr>
          <p:cNvSpPr>
            <a:spLocks noGrp="1"/>
          </p:cNvSpPr>
          <p:nvPr>
            <p:ph type="sldNum" sz="quarter" idx="12"/>
          </p:nvPr>
        </p:nvSpPr>
        <p:spPr/>
        <p:txBody>
          <a:bodyPr/>
          <a:lstStyle/>
          <a:p>
            <a:fld id="{5B08EF97-B7A3-49F8-9958-18C958D5947E}" type="slidenum">
              <a:rPr lang="en-US" smtClean="0"/>
              <a:t>‹#›</a:t>
            </a:fld>
            <a:endParaRPr lang="en-US"/>
          </a:p>
        </p:txBody>
      </p:sp>
    </p:spTree>
    <p:extLst>
      <p:ext uri="{BB962C8B-B14F-4D97-AF65-F5344CB8AC3E}">
        <p14:creationId xmlns:p14="http://schemas.microsoft.com/office/powerpoint/2010/main" val="197726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7F89-7149-4B32-BE3F-15AAE65CBB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271707-F0A4-4A14-8387-1956CB1034EB}"/>
              </a:ext>
            </a:extLst>
          </p:cNvPr>
          <p:cNvSpPr>
            <a:spLocks noGrp="1"/>
          </p:cNvSpPr>
          <p:nvPr>
            <p:ph type="dt" sz="half" idx="10"/>
          </p:nvPr>
        </p:nvSpPr>
        <p:spPr/>
        <p:txBody>
          <a:bodyPr/>
          <a:lstStyle/>
          <a:p>
            <a:fld id="{EA7B1E01-DA04-4C1B-BCF9-E1AA6F2FBDF9}" type="datetimeFigureOut">
              <a:rPr lang="en-US" smtClean="0"/>
              <a:t>4/4/2019</a:t>
            </a:fld>
            <a:endParaRPr lang="en-US"/>
          </a:p>
        </p:txBody>
      </p:sp>
      <p:sp>
        <p:nvSpPr>
          <p:cNvPr id="4" name="Footer Placeholder 3">
            <a:extLst>
              <a:ext uri="{FF2B5EF4-FFF2-40B4-BE49-F238E27FC236}">
                <a16:creationId xmlns:a16="http://schemas.microsoft.com/office/drawing/2014/main" id="{8F23E585-C037-4F31-AC01-E9ADCB2228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958678-0ECF-408F-96E4-1F4D15F76AEE}"/>
              </a:ext>
            </a:extLst>
          </p:cNvPr>
          <p:cNvSpPr>
            <a:spLocks noGrp="1"/>
          </p:cNvSpPr>
          <p:nvPr>
            <p:ph type="sldNum" sz="quarter" idx="12"/>
          </p:nvPr>
        </p:nvSpPr>
        <p:spPr/>
        <p:txBody>
          <a:bodyPr/>
          <a:lstStyle/>
          <a:p>
            <a:fld id="{5B08EF97-B7A3-49F8-9958-18C958D5947E}" type="slidenum">
              <a:rPr lang="en-US" smtClean="0"/>
              <a:t>‹#›</a:t>
            </a:fld>
            <a:endParaRPr lang="en-US"/>
          </a:p>
        </p:txBody>
      </p:sp>
    </p:spTree>
    <p:extLst>
      <p:ext uri="{BB962C8B-B14F-4D97-AF65-F5344CB8AC3E}">
        <p14:creationId xmlns:p14="http://schemas.microsoft.com/office/powerpoint/2010/main" val="143705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F8A4B8-D906-4F70-9275-374796A53536}"/>
              </a:ext>
            </a:extLst>
          </p:cNvPr>
          <p:cNvSpPr>
            <a:spLocks noGrp="1"/>
          </p:cNvSpPr>
          <p:nvPr>
            <p:ph type="dt" sz="half" idx="10"/>
          </p:nvPr>
        </p:nvSpPr>
        <p:spPr/>
        <p:txBody>
          <a:bodyPr/>
          <a:lstStyle/>
          <a:p>
            <a:fld id="{EA7B1E01-DA04-4C1B-BCF9-E1AA6F2FBDF9}" type="datetimeFigureOut">
              <a:rPr lang="en-US" smtClean="0"/>
              <a:t>4/4/2019</a:t>
            </a:fld>
            <a:endParaRPr lang="en-US"/>
          </a:p>
        </p:txBody>
      </p:sp>
      <p:sp>
        <p:nvSpPr>
          <p:cNvPr id="3" name="Footer Placeholder 2">
            <a:extLst>
              <a:ext uri="{FF2B5EF4-FFF2-40B4-BE49-F238E27FC236}">
                <a16:creationId xmlns:a16="http://schemas.microsoft.com/office/drawing/2014/main" id="{32CDBB87-59EA-498A-AF88-B4709E76A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32215-5674-4B93-BB50-5993768DFE01}"/>
              </a:ext>
            </a:extLst>
          </p:cNvPr>
          <p:cNvSpPr>
            <a:spLocks noGrp="1"/>
          </p:cNvSpPr>
          <p:nvPr>
            <p:ph type="sldNum" sz="quarter" idx="12"/>
          </p:nvPr>
        </p:nvSpPr>
        <p:spPr/>
        <p:txBody>
          <a:bodyPr/>
          <a:lstStyle/>
          <a:p>
            <a:fld id="{5B08EF97-B7A3-49F8-9958-18C958D5947E}" type="slidenum">
              <a:rPr lang="en-US" smtClean="0"/>
              <a:t>‹#›</a:t>
            </a:fld>
            <a:endParaRPr lang="en-US"/>
          </a:p>
        </p:txBody>
      </p:sp>
    </p:spTree>
    <p:extLst>
      <p:ext uri="{BB962C8B-B14F-4D97-AF65-F5344CB8AC3E}">
        <p14:creationId xmlns:p14="http://schemas.microsoft.com/office/powerpoint/2010/main" val="296591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32C3-CC33-408A-B12E-3972F6F97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BEC4C8-D234-4919-9FDD-FFB3B639AA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D85BF-F3D9-4644-AFC8-C7C946733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76A0A5-F45E-4A7F-BD98-08AFEDEE786A}"/>
              </a:ext>
            </a:extLst>
          </p:cNvPr>
          <p:cNvSpPr>
            <a:spLocks noGrp="1"/>
          </p:cNvSpPr>
          <p:nvPr>
            <p:ph type="dt" sz="half" idx="10"/>
          </p:nvPr>
        </p:nvSpPr>
        <p:spPr/>
        <p:txBody>
          <a:bodyPr/>
          <a:lstStyle/>
          <a:p>
            <a:fld id="{EA7B1E01-DA04-4C1B-BCF9-E1AA6F2FBDF9}" type="datetimeFigureOut">
              <a:rPr lang="en-US" smtClean="0"/>
              <a:t>4/4/2019</a:t>
            </a:fld>
            <a:endParaRPr lang="en-US"/>
          </a:p>
        </p:txBody>
      </p:sp>
      <p:sp>
        <p:nvSpPr>
          <p:cNvPr id="6" name="Footer Placeholder 5">
            <a:extLst>
              <a:ext uri="{FF2B5EF4-FFF2-40B4-BE49-F238E27FC236}">
                <a16:creationId xmlns:a16="http://schemas.microsoft.com/office/drawing/2014/main" id="{58DF7036-1565-402A-AA96-BEDFAC181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1F0538-448D-4F0E-87CB-23100478E88A}"/>
              </a:ext>
            </a:extLst>
          </p:cNvPr>
          <p:cNvSpPr>
            <a:spLocks noGrp="1"/>
          </p:cNvSpPr>
          <p:nvPr>
            <p:ph type="sldNum" sz="quarter" idx="12"/>
          </p:nvPr>
        </p:nvSpPr>
        <p:spPr/>
        <p:txBody>
          <a:bodyPr/>
          <a:lstStyle/>
          <a:p>
            <a:fld id="{5B08EF97-B7A3-49F8-9958-18C958D5947E}" type="slidenum">
              <a:rPr lang="en-US" smtClean="0"/>
              <a:t>‹#›</a:t>
            </a:fld>
            <a:endParaRPr lang="en-US"/>
          </a:p>
        </p:txBody>
      </p:sp>
    </p:spTree>
    <p:extLst>
      <p:ext uri="{BB962C8B-B14F-4D97-AF65-F5344CB8AC3E}">
        <p14:creationId xmlns:p14="http://schemas.microsoft.com/office/powerpoint/2010/main" val="263771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2607-42B8-4391-83EF-38E8711B4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5A42FB-4155-4E88-8537-6091B768E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AE6EE4-AA1B-4F2F-B1B3-26047BDCD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8382B0-0A7C-41FE-A870-B0EA269EFA30}"/>
              </a:ext>
            </a:extLst>
          </p:cNvPr>
          <p:cNvSpPr>
            <a:spLocks noGrp="1"/>
          </p:cNvSpPr>
          <p:nvPr>
            <p:ph type="dt" sz="half" idx="10"/>
          </p:nvPr>
        </p:nvSpPr>
        <p:spPr/>
        <p:txBody>
          <a:bodyPr/>
          <a:lstStyle/>
          <a:p>
            <a:fld id="{EA7B1E01-DA04-4C1B-BCF9-E1AA6F2FBDF9}" type="datetimeFigureOut">
              <a:rPr lang="en-US" smtClean="0"/>
              <a:t>4/4/2019</a:t>
            </a:fld>
            <a:endParaRPr lang="en-US"/>
          </a:p>
        </p:txBody>
      </p:sp>
      <p:sp>
        <p:nvSpPr>
          <p:cNvPr id="6" name="Footer Placeholder 5">
            <a:extLst>
              <a:ext uri="{FF2B5EF4-FFF2-40B4-BE49-F238E27FC236}">
                <a16:creationId xmlns:a16="http://schemas.microsoft.com/office/drawing/2014/main" id="{9DB560EB-877E-4DD1-91E1-69B416365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76F9B-972C-4138-8383-3269F57D214B}"/>
              </a:ext>
            </a:extLst>
          </p:cNvPr>
          <p:cNvSpPr>
            <a:spLocks noGrp="1"/>
          </p:cNvSpPr>
          <p:nvPr>
            <p:ph type="sldNum" sz="quarter" idx="12"/>
          </p:nvPr>
        </p:nvSpPr>
        <p:spPr/>
        <p:txBody>
          <a:bodyPr/>
          <a:lstStyle/>
          <a:p>
            <a:fld id="{5B08EF97-B7A3-49F8-9958-18C958D5947E}" type="slidenum">
              <a:rPr lang="en-US" smtClean="0"/>
              <a:t>‹#›</a:t>
            </a:fld>
            <a:endParaRPr lang="en-US"/>
          </a:p>
        </p:txBody>
      </p:sp>
    </p:spTree>
    <p:extLst>
      <p:ext uri="{BB962C8B-B14F-4D97-AF65-F5344CB8AC3E}">
        <p14:creationId xmlns:p14="http://schemas.microsoft.com/office/powerpoint/2010/main" val="411121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48386-8662-40E5-ABC6-F2FBF041EF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0707AE-D5E0-49C6-843C-403BE03D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49B0A-D2D5-4115-BE2A-E6E4E549B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B1E01-DA04-4C1B-BCF9-E1AA6F2FBDF9}" type="datetimeFigureOut">
              <a:rPr lang="en-US" smtClean="0"/>
              <a:t>4/4/2019</a:t>
            </a:fld>
            <a:endParaRPr lang="en-US"/>
          </a:p>
        </p:txBody>
      </p:sp>
      <p:sp>
        <p:nvSpPr>
          <p:cNvPr id="5" name="Footer Placeholder 4">
            <a:extLst>
              <a:ext uri="{FF2B5EF4-FFF2-40B4-BE49-F238E27FC236}">
                <a16:creationId xmlns:a16="http://schemas.microsoft.com/office/drawing/2014/main" id="{1E7A5114-9CB1-44D6-88B7-2BA942E798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F3DEC-FE9B-4345-B005-F36833CDB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8EF97-B7A3-49F8-9958-18C958D5947E}" type="slidenum">
              <a:rPr lang="en-US" smtClean="0"/>
              <a:t>‹#›</a:t>
            </a:fld>
            <a:endParaRPr lang="en-US"/>
          </a:p>
        </p:txBody>
      </p:sp>
    </p:spTree>
    <p:extLst>
      <p:ext uri="{BB962C8B-B14F-4D97-AF65-F5344CB8AC3E}">
        <p14:creationId xmlns:p14="http://schemas.microsoft.com/office/powerpoint/2010/main" val="2479228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l_-6WPQ4Sg" TargetMode="External"/><Relationship Id="rId2" Type="http://schemas.openxmlformats.org/officeDocument/2006/relationships/hyperlink" Target="https://www.youtube.com/watch?v=zhL5DCizj5c" TargetMode="Externa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s://www.youtube.com/watch?v=6QKIts2_yJ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Wrmax07bxyQ" TargetMode="External"/><Relationship Id="rId2" Type="http://schemas.openxmlformats.org/officeDocument/2006/relationships/hyperlink" Target="http://www.history.com/topics/industrial-revolution" TargetMode="Externa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B3u4EFTwprM&amp;list=PLBDA2E52FB1EF80C9&amp;index=3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Wrmax07bxyQ" TargetMode="External"/><Relationship Id="rId2" Type="http://schemas.openxmlformats.org/officeDocument/2006/relationships/hyperlink" Target="https://www.youtube.com/watch?v=zhL5DCizj5c" TargetMode="External"/><Relationship Id="rId1" Type="http://schemas.openxmlformats.org/officeDocument/2006/relationships/slideLayout" Target="../slideLayouts/slideLayout2.xml"/><Relationship Id="rId4" Type="http://schemas.openxmlformats.org/officeDocument/2006/relationships/hyperlink" Target="http://news.yahoo.com/nasa-simulation-shows-a-year-in-the-life-of-earth-s-co2-190708986.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u="sng" dirty="0">
                <a:solidFill>
                  <a:srgbClr val="C00000"/>
                </a:solidFill>
              </a:rPr>
              <a:t>Industrial Revolution</a:t>
            </a:r>
            <a:endParaRPr lang="en-US" dirty="0"/>
          </a:p>
        </p:txBody>
      </p:sp>
      <p:sp>
        <p:nvSpPr>
          <p:cNvPr id="3" name="Content Placeholder 2"/>
          <p:cNvSpPr>
            <a:spLocks noGrp="1"/>
          </p:cNvSpPr>
          <p:nvPr>
            <p:ph sz="half" idx="1"/>
          </p:nvPr>
        </p:nvSpPr>
        <p:spPr>
          <a:xfrm>
            <a:off x="300038" y="1600200"/>
            <a:ext cx="6176962" cy="5257800"/>
          </a:xfrm>
        </p:spPr>
        <p:txBody>
          <a:bodyPr>
            <a:normAutofit/>
          </a:bodyPr>
          <a:lstStyle/>
          <a:p>
            <a:r>
              <a:rPr lang="en-US" dirty="0"/>
              <a:t>The </a:t>
            </a:r>
            <a:r>
              <a:rPr lang="en-US" b="1" u="sng" dirty="0">
                <a:solidFill>
                  <a:srgbClr val="C00000"/>
                </a:solidFill>
              </a:rPr>
              <a:t>Industrial Revolution</a:t>
            </a:r>
            <a:r>
              <a:rPr lang="en-US" dirty="0"/>
              <a:t> was the transition to new manufacturing processes in the period from about 1760 to sometime between 1820 and 1840</a:t>
            </a:r>
          </a:p>
          <a:p>
            <a:r>
              <a:rPr lang="en-US" sz="1200" dirty="0"/>
              <a:t>Crash Course: </a:t>
            </a:r>
            <a:r>
              <a:rPr lang="en-US" sz="1200" dirty="0">
                <a:hlinkClick r:id="rId2"/>
              </a:rPr>
              <a:t>https://www.youtube.com/watch?v=zhL5DCizj5c</a:t>
            </a:r>
            <a:endParaRPr lang="en-US" sz="1200" dirty="0"/>
          </a:p>
          <a:p>
            <a:r>
              <a:rPr lang="en-US" sz="1200" dirty="0"/>
              <a:t>Summary in 8 min: </a:t>
            </a:r>
            <a:r>
              <a:rPr lang="en-US" sz="1200" dirty="0">
                <a:hlinkClick r:id="rId3"/>
              </a:rPr>
              <a:t>https://www.youtube.com/watch?v=nl_-6WPQ4Sg</a:t>
            </a:r>
            <a:endParaRPr lang="en-US" sz="1200" dirty="0"/>
          </a:p>
          <a:p>
            <a:r>
              <a:rPr lang="en-US" sz="1200" dirty="0"/>
              <a:t>Causes of the Industrial Revolution: The Agricultural Revolution 5 min     </a:t>
            </a:r>
            <a:r>
              <a:rPr lang="en-US" sz="1200" dirty="0">
                <a:hlinkClick r:id="rId4"/>
              </a:rPr>
              <a:t>https://www.youtube.com/watch?v=6QKIts2_yJ0</a:t>
            </a:r>
            <a:endParaRPr lang="en-US" sz="1200" dirty="0"/>
          </a:p>
          <a:p>
            <a:endParaRPr lang="en-US" sz="1200" dirty="0"/>
          </a:p>
          <a:p>
            <a:endParaRPr lang="en-US" dirty="0"/>
          </a:p>
          <a:p>
            <a:endParaRPr lang="en-US" dirty="0"/>
          </a:p>
        </p:txBody>
      </p:sp>
      <p:pic>
        <p:nvPicPr>
          <p:cNvPr id="5" name="Content Placeholder 4"/>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6800850" y="1219200"/>
            <a:ext cx="5091112" cy="5638800"/>
          </a:xfrm>
        </p:spPr>
      </p:pic>
    </p:spTree>
    <p:extLst>
      <p:ext uri="{BB962C8B-B14F-4D97-AF65-F5344CB8AC3E}">
        <p14:creationId xmlns:p14="http://schemas.microsoft.com/office/powerpoint/2010/main" val="1433311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90600"/>
          </a:xfrm>
        </p:spPr>
        <p:txBody>
          <a:bodyPr>
            <a:normAutofit/>
          </a:bodyPr>
          <a:lstStyle/>
          <a:p>
            <a:r>
              <a:rPr lang="en-US" sz="3200" u="sng" dirty="0">
                <a:solidFill>
                  <a:srgbClr val="FF3399"/>
                </a:solidFill>
                <a:latin typeface="Aharoni" panose="02010803020104030203" pitchFamily="2" charset="-79"/>
                <a:cs typeface="Aharoni" panose="02010803020104030203" pitchFamily="2" charset="-79"/>
              </a:rPr>
              <a:t>3 reasons why factory owners often preferred women workers to men</a:t>
            </a:r>
          </a:p>
        </p:txBody>
      </p:sp>
      <p:sp>
        <p:nvSpPr>
          <p:cNvPr id="3" name="Content Placeholder 2"/>
          <p:cNvSpPr>
            <a:spLocks noGrp="1"/>
          </p:cNvSpPr>
          <p:nvPr>
            <p:ph sz="half" idx="1"/>
          </p:nvPr>
        </p:nvSpPr>
        <p:spPr>
          <a:xfrm>
            <a:off x="400050" y="1143000"/>
            <a:ext cx="5238750" cy="5715000"/>
          </a:xfrm>
        </p:spPr>
        <p:txBody>
          <a:bodyPr/>
          <a:lstStyle/>
          <a:p>
            <a:pPr marL="514350" indent="-514350">
              <a:buAutoNum type="arabicPeriod"/>
            </a:pPr>
            <a:r>
              <a:rPr lang="en-US" b="1" dirty="0">
                <a:solidFill>
                  <a:srgbClr val="006600"/>
                </a:solidFill>
              </a:rPr>
              <a:t>They could adapt more   </a:t>
            </a:r>
          </a:p>
          <a:p>
            <a:pPr marL="0" indent="0">
              <a:buNone/>
            </a:pPr>
            <a:r>
              <a:rPr lang="en-US" b="1" dirty="0">
                <a:solidFill>
                  <a:srgbClr val="006600"/>
                </a:solidFill>
              </a:rPr>
              <a:t>       easily to machines</a:t>
            </a:r>
          </a:p>
          <a:p>
            <a:pPr marL="0" indent="0">
              <a:buNone/>
            </a:pPr>
            <a:r>
              <a:rPr lang="en-US" b="1" dirty="0">
                <a:solidFill>
                  <a:srgbClr val="7030A0"/>
                </a:solidFill>
              </a:rPr>
              <a:t>2. Easier to manage</a:t>
            </a:r>
          </a:p>
          <a:p>
            <a:pPr marL="0" indent="0">
              <a:buNone/>
            </a:pPr>
            <a:r>
              <a:rPr lang="en-US" b="1" dirty="0">
                <a:solidFill>
                  <a:srgbClr val="FF6600"/>
                </a:solidFill>
              </a:rPr>
              <a:t>3. Could pay them less for    </a:t>
            </a:r>
          </a:p>
          <a:p>
            <a:pPr marL="0" indent="0">
              <a:buNone/>
            </a:pPr>
            <a:r>
              <a:rPr lang="en-US" b="1" dirty="0">
                <a:solidFill>
                  <a:srgbClr val="FF6600"/>
                </a:solidFill>
              </a:rPr>
              <a:t>     the same work as men</a:t>
            </a:r>
          </a:p>
          <a:p>
            <a:pPr marL="0" indent="0">
              <a:buNone/>
            </a:pPr>
            <a:r>
              <a:rPr lang="en-US" sz="1200" dirty="0">
                <a:solidFill>
                  <a:srgbClr val="FF6600"/>
                </a:solidFill>
              </a:rPr>
              <a:t>History Channel spinning wheel 2:50</a:t>
            </a:r>
          </a:p>
          <a:p>
            <a:pPr marL="0" indent="0">
              <a:buNone/>
            </a:pPr>
            <a:r>
              <a:rPr lang="en-US" sz="1200" dirty="0">
                <a:solidFill>
                  <a:srgbClr val="FF6600"/>
                </a:solidFill>
                <a:hlinkClick r:id="rId2"/>
              </a:rPr>
              <a:t>http://www.history.com/topics/industrial-revolution</a:t>
            </a:r>
            <a:endParaRPr lang="en-US" sz="1200" dirty="0">
              <a:solidFill>
                <a:srgbClr val="FF6600"/>
              </a:solidFill>
            </a:endParaRPr>
          </a:p>
          <a:p>
            <a:pPr marL="0" indent="0">
              <a:buNone/>
            </a:pPr>
            <a:r>
              <a:rPr lang="en-US" sz="1200" dirty="0">
                <a:solidFill>
                  <a:srgbClr val="FF6600"/>
                </a:solidFill>
              </a:rPr>
              <a:t>Keith Hughes Industrial Rev 27 min: </a:t>
            </a:r>
            <a:r>
              <a:rPr lang="en-US" sz="1200" dirty="0">
                <a:solidFill>
                  <a:srgbClr val="FF6600"/>
                </a:solidFill>
                <a:hlinkClick r:id="rId3"/>
              </a:rPr>
              <a:t>https://www.youtube.com/watch?v=Wrmax07bxyQ</a:t>
            </a:r>
            <a:endParaRPr lang="en-US" sz="1200" dirty="0">
              <a:solidFill>
                <a:srgbClr val="FF6600"/>
              </a:solidFill>
            </a:endParaRPr>
          </a:p>
          <a:p>
            <a:pPr marL="0" indent="0">
              <a:buNone/>
            </a:pPr>
            <a:endParaRPr lang="en-US" sz="2000" dirty="0">
              <a:solidFill>
                <a:srgbClr val="FF6600"/>
              </a:solidFill>
            </a:endParaRPr>
          </a:p>
          <a:p>
            <a:pPr marL="0" indent="0">
              <a:buNone/>
            </a:pPr>
            <a:endParaRPr lang="en-US" dirty="0">
              <a:solidFill>
                <a:srgbClr val="FF6600"/>
              </a:solidFill>
            </a:endParaRPr>
          </a:p>
          <a:p>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638800" y="1295400"/>
            <a:ext cx="5024252" cy="5562600"/>
          </a:xfrm>
        </p:spPr>
      </p:pic>
    </p:spTree>
    <p:extLst>
      <p:ext uri="{BB962C8B-B14F-4D97-AF65-F5344CB8AC3E}">
        <p14:creationId xmlns:p14="http://schemas.microsoft.com/office/powerpoint/2010/main" val="355570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              </a:t>
            </a:r>
            <a:r>
              <a:rPr lang="en-US" u="sng" dirty="0">
                <a:solidFill>
                  <a:srgbClr val="002060"/>
                </a:solidFill>
              </a:rPr>
              <a:t>Effects of Factory System</a:t>
            </a:r>
          </a:p>
        </p:txBody>
      </p:sp>
      <p:sp>
        <p:nvSpPr>
          <p:cNvPr id="3" name="Content Placeholder 2"/>
          <p:cNvSpPr>
            <a:spLocks noGrp="1"/>
          </p:cNvSpPr>
          <p:nvPr>
            <p:ph sz="half" idx="1"/>
          </p:nvPr>
        </p:nvSpPr>
        <p:spPr>
          <a:xfrm>
            <a:off x="228600" y="1600200"/>
            <a:ext cx="5791200" cy="5257800"/>
          </a:xfrm>
        </p:spPr>
        <p:txBody>
          <a:bodyPr/>
          <a:lstStyle/>
          <a:p>
            <a:r>
              <a:rPr lang="en-US" b="1" i="1" u="sng" dirty="0"/>
              <a:t>Why were towns unhealthy?</a:t>
            </a:r>
          </a:p>
          <a:p>
            <a:r>
              <a:rPr lang="en-US" b="1" dirty="0">
                <a:solidFill>
                  <a:srgbClr val="7030A0"/>
                </a:solidFill>
              </a:rPr>
              <a:t>Chemicals, </a:t>
            </a:r>
          </a:p>
          <a:p>
            <a:r>
              <a:rPr lang="en-US" b="1" dirty="0">
                <a:solidFill>
                  <a:srgbClr val="00B050"/>
                </a:solidFill>
              </a:rPr>
              <a:t>pollution, </a:t>
            </a:r>
          </a:p>
          <a:p>
            <a:r>
              <a:rPr lang="en-US" b="1" dirty="0">
                <a:solidFill>
                  <a:srgbClr val="002060"/>
                </a:solidFill>
              </a:rPr>
              <a:t>poor sanitation</a:t>
            </a:r>
          </a:p>
          <a:p>
            <a:endParaRPr lang="en-US" dirty="0">
              <a:solidFill>
                <a:srgbClr val="002060"/>
              </a:solidFill>
            </a:endParaRPr>
          </a:p>
          <a:p>
            <a:r>
              <a:rPr lang="en-US" b="1" i="1" u="sng" dirty="0"/>
              <a:t>What kept factory workers wages low?</a:t>
            </a:r>
          </a:p>
          <a:p>
            <a:r>
              <a:rPr lang="en-US" b="1" dirty="0">
                <a:solidFill>
                  <a:srgbClr val="FF6600"/>
                </a:solidFill>
              </a:rPr>
              <a:t>They had no other way to make a living</a:t>
            </a:r>
          </a:p>
        </p:txBody>
      </p:sp>
      <p:sp>
        <p:nvSpPr>
          <p:cNvPr id="4" name="Content Placeholder 3"/>
          <p:cNvSpPr>
            <a:spLocks noGrp="1"/>
          </p:cNvSpPr>
          <p:nvPr>
            <p:ph sz="half" idx="2"/>
          </p:nvPr>
        </p:nvSpPr>
        <p:spPr>
          <a:xfrm>
            <a:off x="6172199" y="1600200"/>
            <a:ext cx="5572125" cy="5257800"/>
          </a:xfrm>
        </p:spPr>
        <p:txBody>
          <a:bodyPr/>
          <a:lstStyle/>
          <a:p>
            <a:r>
              <a:rPr lang="en-US" b="1" i="1" u="sng" dirty="0"/>
              <a:t>Why was factory work especially dangerous for children?</a:t>
            </a:r>
          </a:p>
          <a:p>
            <a:r>
              <a:rPr lang="en-US" b="1" dirty="0">
                <a:solidFill>
                  <a:srgbClr val="7030A0"/>
                </a:solidFill>
              </a:rPr>
              <a:t>They could be injured while using machines</a:t>
            </a:r>
          </a:p>
          <a:p>
            <a:r>
              <a:rPr lang="en-US" b="1" dirty="0">
                <a:solidFill>
                  <a:srgbClr val="00B050"/>
                </a:solidFill>
              </a:rPr>
              <a:t>They could become sick from the fumes, dust, conditions</a:t>
            </a:r>
          </a:p>
          <a:p>
            <a:endParaRPr lang="en-US" dirty="0"/>
          </a:p>
        </p:txBody>
      </p:sp>
    </p:spTree>
    <p:extLst>
      <p:ext uri="{BB962C8B-B14F-4D97-AF65-F5344CB8AC3E}">
        <p14:creationId xmlns:p14="http://schemas.microsoft.com/office/powerpoint/2010/main" val="420695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 y="0"/>
            <a:ext cx="11801475" cy="1214438"/>
          </a:xfrm>
        </p:spPr>
        <p:txBody>
          <a:bodyPr>
            <a:normAutofit/>
          </a:bodyPr>
          <a:lstStyle/>
          <a:p>
            <a:r>
              <a:rPr lang="en-US" b="1" i="1" u="sng" dirty="0">
                <a:solidFill>
                  <a:srgbClr val="C00000"/>
                </a:solidFill>
              </a:rPr>
              <a:t>Advantages and Disadvantages of Factory System</a:t>
            </a:r>
          </a:p>
        </p:txBody>
      </p:sp>
      <p:sp>
        <p:nvSpPr>
          <p:cNvPr id="3" name="Content Placeholder 2"/>
          <p:cNvSpPr>
            <a:spLocks noGrp="1"/>
          </p:cNvSpPr>
          <p:nvPr>
            <p:ph sz="half" idx="1"/>
          </p:nvPr>
        </p:nvSpPr>
        <p:spPr>
          <a:xfrm>
            <a:off x="185738" y="1600200"/>
            <a:ext cx="5834062" cy="5257800"/>
          </a:xfrm>
        </p:spPr>
        <p:txBody>
          <a:bodyPr/>
          <a:lstStyle/>
          <a:p>
            <a:r>
              <a:rPr lang="en-US" b="1" u="sng" dirty="0">
                <a:solidFill>
                  <a:srgbClr val="C00000"/>
                </a:solidFill>
              </a:rPr>
              <a:t>Advantages:</a:t>
            </a:r>
          </a:p>
          <a:p>
            <a:r>
              <a:rPr lang="en-US" b="1" dirty="0">
                <a:solidFill>
                  <a:srgbClr val="002060"/>
                </a:solidFill>
              </a:rPr>
              <a:t>Increased production</a:t>
            </a:r>
          </a:p>
          <a:p>
            <a:r>
              <a:rPr lang="en-US" b="1" dirty="0">
                <a:solidFill>
                  <a:srgbClr val="006600"/>
                </a:solidFill>
              </a:rPr>
              <a:t>Lower prices</a:t>
            </a:r>
          </a:p>
          <a:p>
            <a:r>
              <a:rPr lang="en-US" b="1" dirty="0"/>
              <a:t>Availability of products</a:t>
            </a:r>
          </a:p>
          <a:p>
            <a:endParaRPr lang="en-US" dirty="0"/>
          </a:p>
        </p:txBody>
      </p:sp>
      <p:sp>
        <p:nvSpPr>
          <p:cNvPr id="4" name="Content Placeholder 3"/>
          <p:cNvSpPr>
            <a:spLocks noGrp="1"/>
          </p:cNvSpPr>
          <p:nvPr>
            <p:ph sz="half" idx="2"/>
          </p:nvPr>
        </p:nvSpPr>
        <p:spPr>
          <a:xfrm>
            <a:off x="6172200" y="1600200"/>
            <a:ext cx="5657850" cy="5257800"/>
          </a:xfrm>
        </p:spPr>
        <p:txBody>
          <a:bodyPr/>
          <a:lstStyle/>
          <a:p>
            <a:r>
              <a:rPr lang="en-US" b="1" u="sng" dirty="0">
                <a:solidFill>
                  <a:srgbClr val="C00000"/>
                </a:solidFill>
              </a:rPr>
              <a:t>Disadvantages:</a:t>
            </a:r>
          </a:p>
          <a:p>
            <a:r>
              <a:rPr lang="en-US" b="1" dirty="0">
                <a:solidFill>
                  <a:srgbClr val="002060"/>
                </a:solidFill>
              </a:rPr>
              <a:t>Harsh working conditions</a:t>
            </a:r>
          </a:p>
          <a:p>
            <a:r>
              <a:rPr lang="en-US" b="1" dirty="0">
                <a:solidFill>
                  <a:srgbClr val="006600"/>
                </a:solidFill>
              </a:rPr>
              <a:t>Ended cottage industries</a:t>
            </a:r>
          </a:p>
          <a:p>
            <a:r>
              <a:rPr lang="en-US" b="1" dirty="0">
                <a:solidFill>
                  <a:srgbClr val="FF3399"/>
                </a:solidFill>
              </a:rPr>
              <a:t>Bad Factory owners </a:t>
            </a:r>
          </a:p>
          <a:p>
            <a:r>
              <a:rPr lang="en-US" b="1" dirty="0">
                <a:solidFill>
                  <a:srgbClr val="7030A0"/>
                </a:solidFill>
              </a:rPr>
              <a:t>Pollution</a:t>
            </a:r>
          </a:p>
          <a:p>
            <a:r>
              <a:rPr lang="en-US" b="1" dirty="0"/>
              <a:t>Child Labor</a:t>
            </a:r>
          </a:p>
        </p:txBody>
      </p:sp>
    </p:spTree>
    <p:extLst>
      <p:ext uri="{BB962C8B-B14F-4D97-AF65-F5344CB8AC3E}">
        <p14:creationId xmlns:p14="http://schemas.microsoft.com/office/powerpoint/2010/main" val="15515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solidFill>
                  <a:srgbClr val="002060"/>
                </a:solidFill>
              </a:rPr>
              <a:t>Three examples of the revolution in Transportation</a:t>
            </a:r>
          </a:p>
        </p:txBody>
      </p:sp>
      <p:sp>
        <p:nvSpPr>
          <p:cNvPr id="3" name="Content Placeholder 2"/>
          <p:cNvSpPr>
            <a:spLocks noGrp="1"/>
          </p:cNvSpPr>
          <p:nvPr>
            <p:ph sz="half" idx="1"/>
          </p:nvPr>
        </p:nvSpPr>
        <p:spPr>
          <a:xfrm>
            <a:off x="838200" y="1600200"/>
            <a:ext cx="5181600" cy="5334000"/>
          </a:xfrm>
        </p:spPr>
        <p:txBody>
          <a:bodyPr/>
          <a:lstStyle/>
          <a:p>
            <a:pPr marL="0" indent="0">
              <a:buNone/>
            </a:pPr>
            <a:r>
              <a:rPr lang="en-US" b="1" dirty="0">
                <a:solidFill>
                  <a:srgbClr val="FF6600"/>
                </a:solidFill>
              </a:rPr>
              <a:t>James Watt develops the steam engine!! </a:t>
            </a:r>
          </a:p>
          <a:p>
            <a:pPr marL="514350" indent="-514350">
              <a:buAutoNum type="arabicPeriod"/>
            </a:pPr>
            <a:r>
              <a:rPr lang="en-US" b="1" u="sng" dirty="0">
                <a:solidFill>
                  <a:srgbClr val="FF6600"/>
                </a:solidFill>
              </a:rPr>
              <a:t>Steam</a:t>
            </a:r>
            <a:r>
              <a:rPr lang="en-US" b="1" dirty="0">
                <a:solidFill>
                  <a:srgbClr val="FF6600"/>
                </a:solidFill>
              </a:rPr>
              <a:t> engines for trains and ships</a:t>
            </a:r>
          </a:p>
          <a:p>
            <a:pPr marL="0" indent="0">
              <a:buNone/>
            </a:pPr>
            <a:r>
              <a:rPr lang="en-US" b="1" dirty="0">
                <a:solidFill>
                  <a:srgbClr val="006600"/>
                </a:solidFill>
              </a:rPr>
              <a:t>2.     </a:t>
            </a:r>
            <a:r>
              <a:rPr lang="en-US" b="1" u="sng" dirty="0">
                <a:solidFill>
                  <a:srgbClr val="006600"/>
                </a:solidFill>
              </a:rPr>
              <a:t>Iron</a:t>
            </a:r>
            <a:r>
              <a:rPr lang="en-US" b="1" dirty="0">
                <a:solidFill>
                  <a:srgbClr val="006600"/>
                </a:solidFill>
              </a:rPr>
              <a:t> for railroads  </a:t>
            </a:r>
          </a:p>
          <a:p>
            <a:pPr marL="0" indent="0">
              <a:buNone/>
            </a:pPr>
            <a:r>
              <a:rPr lang="en-US" b="1" dirty="0">
                <a:solidFill>
                  <a:srgbClr val="0070C0"/>
                </a:solidFill>
              </a:rPr>
              <a:t>3.    Turnpikes and canals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600200"/>
            <a:ext cx="4419600" cy="5257800"/>
          </a:xfrm>
        </p:spPr>
      </p:pic>
    </p:spTree>
    <p:extLst>
      <p:ext uri="{BB962C8B-B14F-4D97-AF65-F5344CB8AC3E}">
        <p14:creationId xmlns:p14="http://schemas.microsoft.com/office/powerpoint/2010/main" val="272479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C609-583A-4532-9D9B-1A5D3B32C3D2}"/>
              </a:ext>
            </a:extLst>
          </p:cNvPr>
          <p:cNvSpPr>
            <a:spLocks noGrp="1"/>
          </p:cNvSpPr>
          <p:nvPr>
            <p:ph type="title"/>
          </p:nvPr>
        </p:nvSpPr>
        <p:spPr>
          <a:xfrm>
            <a:off x="1676400" y="0"/>
            <a:ext cx="8991600" cy="990600"/>
          </a:xfrm>
        </p:spPr>
        <p:txBody>
          <a:bodyPr/>
          <a:lstStyle/>
          <a:p>
            <a:r>
              <a:rPr lang="en-US" b="1" u="sng" dirty="0">
                <a:solidFill>
                  <a:srgbClr val="002060"/>
                </a:solidFill>
              </a:rPr>
              <a:t>Process of Mass Production</a:t>
            </a:r>
          </a:p>
        </p:txBody>
      </p:sp>
      <p:sp>
        <p:nvSpPr>
          <p:cNvPr id="3" name="Content Placeholder 2">
            <a:extLst>
              <a:ext uri="{FF2B5EF4-FFF2-40B4-BE49-F238E27FC236}">
                <a16:creationId xmlns:a16="http://schemas.microsoft.com/office/drawing/2014/main" id="{CF79F282-DB05-471A-822A-C277D49F44DF}"/>
              </a:ext>
            </a:extLst>
          </p:cNvPr>
          <p:cNvSpPr>
            <a:spLocks noGrp="1"/>
          </p:cNvSpPr>
          <p:nvPr>
            <p:ph idx="1"/>
          </p:nvPr>
        </p:nvSpPr>
        <p:spPr>
          <a:xfrm>
            <a:off x="241300" y="914400"/>
            <a:ext cx="10274300" cy="5943600"/>
          </a:xfrm>
        </p:spPr>
        <p:txBody>
          <a:bodyPr>
            <a:normAutofit/>
          </a:bodyPr>
          <a:lstStyle/>
          <a:p>
            <a:r>
              <a:rPr lang="en-US" b="1" u="sng" dirty="0">
                <a:solidFill>
                  <a:srgbClr val="C00000"/>
                </a:solidFill>
              </a:rPr>
              <a:t>Mass Production </a:t>
            </a:r>
            <a:r>
              <a:rPr lang="en-US" b="1" dirty="0">
                <a:solidFill>
                  <a:srgbClr val="C00000"/>
                </a:solidFill>
              </a:rPr>
              <a:t>is the system of manufacturing large numbers of identical items</a:t>
            </a:r>
          </a:p>
          <a:p>
            <a:r>
              <a:rPr lang="en-US" b="1" u="sng" dirty="0">
                <a:solidFill>
                  <a:srgbClr val="7030A0"/>
                </a:solidFill>
              </a:rPr>
              <a:t>Interchangeable parts</a:t>
            </a:r>
            <a:r>
              <a:rPr lang="en-US" b="1" dirty="0">
                <a:solidFill>
                  <a:srgbClr val="7030A0"/>
                </a:solidFill>
              </a:rPr>
              <a:t>: identical machine made parts making production and repair of factory made goods more efficient</a:t>
            </a:r>
          </a:p>
          <a:p>
            <a:r>
              <a:rPr lang="en-US" b="1" u="sng" dirty="0">
                <a:solidFill>
                  <a:srgbClr val="3333FF"/>
                </a:solidFill>
              </a:rPr>
              <a:t>Assembly line </a:t>
            </a:r>
            <a:r>
              <a:rPr lang="en-US" b="1" dirty="0">
                <a:solidFill>
                  <a:srgbClr val="3333FF"/>
                </a:solidFill>
              </a:rPr>
              <a:t>is the product moves from worker to worker as each one performs a step in the manufacturing process. With this division of labor, workers can make many items quickly</a:t>
            </a:r>
          </a:p>
        </p:txBody>
      </p:sp>
    </p:spTree>
    <p:extLst>
      <p:ext uri="{BB962C8B-B14F-4D97-AF65-F5344CB8AC3E}">
        <p14:creationId xmlns:p14="http://schemas.microsoft.com/office/powerpoint/2010/main" val="127488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105F-A433-4509-AF01-76A7D3D22918}"/>
              </a:ext>
            </a:extLst>
          </p:cNvPr>
          <p:cNvSpPr>
            <a:spLocks noGrp="1"/>
          </p:cNvSpPr>
          <p:nvPr>
            <p:ph type="title"/>
          </p:nvPr>
        </p:nvSpPr>
        <p:spPr>
          <a:xfrm>
            <a:off x="1981200" y="76200"/>
            <a:ext cx="8229600" cy="1143000"/>
          </a:xfrm>
        </p:spPr>
        <p:txBody>
          <a:bodyPr/>
          <a:lstStyle/>
          <a:p>
            <a:r>
              <a:rPr lang="en-US" b="1" u="sng" dirty="0">
                <a:solidFill>
                  <a:srgbClr val="002060"/>
                </a:solidFill>
              </a:rPr>
              <a:t>Effects on Home Life</a:t>
            </a:r>
          </a:p>
        </p:txBody>
      </p:sp>
      <p:sp>
        <p:nvSpPr>
          <p:cNvPr id="3" name="Content Placeholder 2">
            <a:extLst>
              <a:ext uri="{FF2B5EF4-FFF2-40B4-BE49-F238E27FC236}">
                <a16:creationId xmlns:a16="http://schemas.microsoft.com/office/drawing/2014/main" id="{55670388-4EAD-4B6E-8545-319493F28320}"/>
              </a:ext>
            </a:extLst>
          </p:cNvPr>
          <p:cNvSpPr>
            <a:spLocks noGrp="1"/>
          </p:cNvSpPr>
          <p:nvPr>
            <p:ph idx="1"/>
          </p:nvPr>
        </p:nvSpPr>
        <p:spPr>
          <a:xfrm>
            <a:off x="1524000" y="1066800"/>
            <a:ext cx="9144000" cy="5715000"/>
          </a:xfrm>
        </p:spPr>
        <p:txBody>
          <a:bodyPr>
            <a:normAutofit/>
          </a:bodyPr>
          <a:lstStyle/>
          <a:p>
            <a:r>
              <a:rPr lang="en-US" sz="3600" b="1" dirty="0">
                <a:solidFill>
                  <a:srgbClr val="FF6600"/>
                </a:solidFill>
              </a:rPr>
              <a:t>When work had been done in the home women often worked along side of their husbands with the introduction of Industry  this drew workers away from home and the worlds of work and home began to separate with women and men occupying separate spheres with women at home and men in the workplace to support the home and family</a:t>
            </a:r>
          </a:p>
        </p:txBody>
      </p:sp>
    </p:spTree>
    <p:extLst>
      <p:ext uri="{BB962C8B-B14F-4D97-AF65-F5344CB8AC3E}">
        <p14:creationId xmlns:p14="http://schemas.microsoft.com/office/powerpoint/2010/main" val="2061851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299C-EB35-4424-AAA4-F2E7D233F1F2}"/>
              </a:ext>
            </a:extLst>
          </p:cNvPr>
          <p:cNvSpPr>
            <a:spLocks noGrp="1"/>
          </p:cNvSpPr>
          <p:nvPr>
            <p:ph type="title"/>
          </p:nvPr>
        </p:nvSpPr>
        <p:spPr>
          <a:xfrm>
            <a:off x="1524000" y="0"/>
            <a:ext cx="9144000" cy="1066800"/>
          </a:xfrm>
        </p:spPr>
        <p:txBody>
          <a:bodyPr>
            <a:normAutofit/>
          </a:bodyPr>
          <a:lstStyle/>
          <a:p>
            <a:r>
              <a:rPr lang="en-US" b="1" i="1" u="sng" dirty="0"/>
              <a:t>Effects of Industrialization on Countries</a:t>
            </a:r>
          </a:p>
        </p:txBody>
      </p:sp>
      <p:sp>
        <p:nvSpPr>
          <p:cNvPr id="3" name="Content Placeholder 2">
            <a:extLst>
              <a:ext uri="{FF2B5EF4-FFF2-40B4-BE49-F238E27FC236}">
                <a16:creationId xmlns:a16="http://schemas.microsoft.com/office/drawing/2014/main" id="{EB53FD20-A900-40AD-B4DE-956C8D45CD51}"/>
              </a:ext>
            </a:extLst>
          </p:cNvPr>
          <p:cNvSpPr>
            <a:spLocks noGrp="1"/>
          </p:cNvSpPr>
          <p:nvPr>
            <p:ph idx="1"/>
          </p:nvPr>
        </p:nvSpPr>
        <p:spPr>
          <a:xfrm>
            <a:off x="1524000" y="1066800"/>
            <a:ext cx="9144000" cy="5791200"/>
          </a:xfrm>
        </p:spPr>
        <p:txBody>
          <a:bodyPr>
            <a:normAutofit/>
          </a:bodyPr>
          <a:lstStyle/>
          <a:p>
            <a:r>
              <a:rPr lang="en-US" b="1" dirty="0">
                <a:solidFill>
                  <a:srgbClr val="7030A0"/>
                </a:solidFill>
              </a:rPr>
              <a:t>For some like Britain it brought great power with rich global economies and ability to mass produce ships and weapons</a:t>
            </a:r>
          </a:p>
          <a:p>
            <a:r>
              <a:rPr lang="en-US" b="1" dirty="0"/>
              <a:t>The ability to control economies other than their own</a:t>
            </a:r>
          </a:p>
          <a:p>
            <a:r>
              <a:rPr lang="en-US" b="1" dirty="0">
                <a:solidFill>
                  <a:srgbClr val="7030A0"/>
                </a:solidFill>
              </a:rPr>
              <a:t>Populations grew </a:t>
            </a:r>
          </a:p>
          <a:p>
            <a:r>
              <a:rPr lang="en-US" b="1" dirty="0"/>
              <a:t>America has many immigrants both skilled and unskilled that contribute to the nations economic success and cultural variety</a:t>
            </a:r>
          </a:p>
          <a:p>
            <a:endParaRPr lang="en-US" dirty="0"/>
          </a:p>
        </p:txBody>
      </p:sp>
    </p:spTree>
    <p:extLst>
      <p:ext uri="{BB962C8B-B14F-4D97-AF65-F5344CB8AC3E}">
        <p14:creationId xmlns:p14="http://schemas.microsoft.com/office/powerpoint/2010/main" val="228548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6D41E-2D2A-4015-9A5A-594DFE1CB52C}"/>
              </a:ext>
            </a:extLst>
          </p:cNvPr>
          <p:cNvSpPr>
            <a:spLocks noGrp="1"/>
          </p:cNvSpPr>
          <p:nvPr>
            <p:ph type="title"/>
          </p:nvPr>
        </p:nvSpPr>
        <p:spPr>
          <a:xfrm>
            <a:off x="1524000" y="0"/>
            <a:ext cx="8991600" cy="914400"/>
          </a:xfrm>
        </p:spPr>
        <p:txBody>
          <a:bodyPr>
            <a:normAutofit/>
          </a:bodyPr>
          <a:lstStyle/>
          <a:p>
            <a:r>
              <a:rPr lang="en-US" b="1" u="sng" dirty="0">
                <a:solidFill>
                  <a:srgbClr val="006600"/>
                </a:solidFill>
              </a:rPr>
              <a:t>Effects of Industrialization on Societies</a:t>
            </a:r>
          </a:p>
        </p:txBody>
      </p:sp>
      <p:sp>
        <p:nvSpPr>
          <p:cNvPr id="3" name="Content Placeholder 2">
            <a:extLst>
              <a:ext uri="{FF2B5EF4-FFF2-40B4-BE49-F238E27FC236}">
                <a16:creationId xmlns:a16="http://schemas.microsoft.com/office/drawing/2014/main" id="{C23BEF7B-9AD7-4F2E-A3E2-10ABAD7F129F}"/>
              </a:ext>
            </a:extLst>
          </p:cNvPr>
          <p:cNvSpPr>
            <a:spLocks noGrp="1"/>
          </p:cNvSpPr>
          <p:nvPr>
            <p:ph idx="1"/>
          </p:nvPr>
        </p:nvSpPr>
        <p:spPr>
          <a:xfrm>
            <a:off x="1676400" y="914400"/>
            <a:ext cx="8839200" cy="5791200"/>
          </a:xfrm>
        </p:spPr>
        <p:txBody>
          <a:bodyPr/>
          <a:lstStyle/>
          <a:p>
            <a:r>
              <a:rPr lang="en-US" b="1" dirty="0">
                <a:solidFill>
                  <a:srgbClr val="006600"/>
                </a:solidFill>
              </a:rPr>
              <a:t>An increase of wealth</a:t>
            </a:r>
          </a:p>
          <a:p>
            <a:r>
              <a:rPr lang="en-US" b="1" dirty="0"/>
              <a:t>Higher standard of living or level of material comfort</a:t>
            </a:r>
          </a:p>
          <a:p>
            <a:r>
              <a:rPr lang="en-US" b="1" dirty="0">
                <a:solidFill>
                  <a:srgbClr val="006600"/>
                </a:solidFill>
              </a:rPr>
              <a:t>The rise of a middle class</a:t>
            </a:r>
          </a:p>
          <a:p>
            <a:r>
              <a:rPr lang="en-US" b="1" dirty="0"/>
              <a:t>More leisure time to enjoy concerts, sporting events, museums</a:t>
            </a:r>
          </a:p>
          <a:p>
            <a:r>
              <a:rPr lang="en-US" b="1" dirty="0">
                <a:solidFill>
                  <a:srgbClr val="006600"/>
                </a:solidFill>
              </a:rPr>
              <a:t>More are educated</a:t>
            </a:r>
          </a:p>
          <a:p>
            <a:r>
              <a:rPr lang="en-US" b="1" dirty="0"/>
              <a:t>More participate in politics</a:t>
            </a:r>
          </a:p>
          <a:p>
            <a:endParaRPr lang="en-US" dirty="0"/>
          </a:p>
        </p:txBody>
      </p:sp>
    </p:spTree>
    <p:extLst>
      <p:ext uri="{BB962C8B-B14F-4D97-AF65-F5344CB8AC3E}">
        <p14:creationId xmlns:p14="http://schemas.microsoft.com/office/powerpoint/2010/main" val="314231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rgbClr val="00B050"/>
                </a:solidFill>
              </a:rPr>
              <a:t>Adam Smiths’ theory on economics and laissez-faire economics </a:t>
            </a:r>
          </a:p>
        </p:txBody>
      </p:sp>
      <p:sp>
        <p:nvSpPr>
          <p:cNvPr id="3" name="Content Placeholder 2"/>
          <p:cNvSpPr>
            <a:spLocks noGrp="1"/>
          </p:cNvSpPr>
          <p:nvPr>
            <p:ph sz="half" idx="1"/>
          </p:nvPr>
        </p:nvSpPr>
        <p:spPr>
          <a:xfrm>
            <a:off x="1524000" y="1600201"/>
            <a:ext cx="4495800" cy="4525963"/>
          </a:xfrm>
        </p:spPr>
        <p:txBody>
          <a:bodyPr/>
          <a:lstStyle/>
          <a:p>
            <a:r>
              <a:rPr lang="en-US" b="1" dirty="0">
                <a:solidFill>
                  <a:srgbClr val="C00000"/>
                </a:solidFill>
              </a:rPr>
              <a:t>Smith believed the market was self-regulating and required almost no government involvement. That the unregulated exchange of goods and services would help everyone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1" y="1676401"/>
            <a:ext cx="4495800" cy="5181599"/>
          </a:xfrm>
        </p:spPr>
      </p:pic>
    </p:spTree>
    <p:extLst>
      <p:ext uri="{BB962C8B-B14F-4D97-AF65-F5344CB8AC3E}">
        <p14:creationId xmlns:p14="http://schemas.microsoft.com/office/powerpoint/2010/main" val="303784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95400"/>
          </a:xfrm>
        </p:spPr>
        <p:txBody>
          <a:bodyPr>
            <a:normAutofit fontScale="90000"/>
          </a:bodyPr>
          <a:lstStyle/>
          <a:p>
            <a:r>
              <a:rPr lang="en-US" u="sng" dirty="0">
                <a:solidFill>
                  <a:srgbClr val="C00000"/>
                </a:solidFill>
              </a:rPr>
              <a:t>Karl Marx’s theory as explained in the Communist Manifesto </a:t>
            </a:r>
          </a:p>
        </p:txBody>
      </p:sp>
      <p:sp>
        <p:nvSpPr>
          <p:cNvPr id="3" name="Content Placeholder 2"/>
          <p:cNvSpPr>
            <a:spLocks noGrp="1"/>
          </p:cNvSpPr>
          <p:nvPr>
            <p:ph idx="1"/>
          </p:nvPr>
        </p:nvSpPr>
        <p:spPr>
          <a:xfrm>
            <a:off x="514350" y="1600200"/>
            <a:ext cx="10153650" cy="5181600"/>
          </a:xfrm>
        </p:spPr>
        <p:txBody>
          <a:bodyPr>
            <a:normAutofit/>
          </a:bodyPr>
          <a:lstStyle/>
          <a:p>
            <a:r>
              <a:rPr lang="en-US" b="1" dirty="0">
                <a:solidFill>
                  <a:srgbClr val="333399"/>
                </a:solidFill>
              </a:rPr>
              <a:t>Marx believed that economics was the driving force in history and that history was a continuous struggle between the haves and have nots.  In the end there would be a class struggle in which the proletariat would triumph and take the means of production and set up a classless society and because wealth and power would be equally shared</a:t>
            </a:r>
          </a:p>
          <a:p>
            <a:r>
              <a:rPr lang="en-US" b="1" dirty="0">
                <a:solidFill>
                  <a:srgbClr val="C00000"/>
                </a:solidFill>
              </a:rPr>
              <a:t>Communism: </a:t>
            </a:r>
            <a:r>
              <a:rPr lang="en-US" b="1" dirty="0"/>
              <a:t>a way of organizing a society in which the government owns the things that are used to make and transport products (such as land, oil, factories, ships, etc.) and there is no privately owned property</a:t>
            </a:r>
            <a:endParaRPr lang="en-US" b="1" dirty="0">
              <a:solidFill>
                <a:srgbClr val="333399"/>
              </a:solidFill>
            </a:endParaRPr>
          </a:p>
          <a:p>
            <a:r>
              <a:rPr lang="en-US" sz="1600" b="1" dirty="0">
                <a:solidFill>
                  <a:srgbClr val="333399"/>
                </a:solidFill>
              </a:rPr>
              <a:t>Capitalism and Socialism Crash Course : </a:t>
            </a:r>
            <a:r>
              <a:rPr lang="en-US" sz="1600" b="1" dirty="0">
                <a:solidFill>
                  <a:srgbClr val="333399"/>
                </a:solidFill>
                <a:hlinkClick r:id="rId2"/>
              </a:rPr>
              <a:t>https://www.youtube.com/watch?v=B3u4EFTwprM&amp;list=PLBDA2E52FB1EF80C9&amp;index=33</a:t>
            </a:r>
            <a:endParaRPr lang="en-US" sz="1600" b="1" dirty="0">
              <a:solidFill>
                <a:srgbClr val="333399"/>
              </a:solidFill>
            </a:endParaRPr>
          </a:p>
          <a:p>
            <a:endParaRPr lang="en-US" b="1" dirty="0">
              <a:solidFill>
                <a:srgbClr val="333399"/>
              </a:solidFill>
            </a:endParaRPr>
          </a:p>
        </p:txBody>
      </p:sp>
    </p:spTree>
    <p:extLst>
      <p:ext uri="{BB962C8B-B14F-4D97-AF65-F5344CB8AC3E}">
        <p14:creationId xmlns:p14="http://schemas.microsoft.com/office/powerpoint/2010/main" val="336982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0"/>
            <a:ext cx="11858625" cy="1417638"/>
          </a:xfrm>
        </p:spPr>
        <p:txBody>
          <a:bodyPr>
            <a:normAutofit/>
          </a:bodyPr>
          <a:lstStyle/>
          <a:p>
            <a:r>
              <a:rPr lang="en-US" sz="3200" b="1" u="sng" dirty="0">
                <a:solidFill>
                  <a:schemeClr val="accent2">
                    <a:lumMod val="75000"/>
                  </a:schemeClr>
                </a:solidFill>
                <a:latin typeface="Agency FB" panose="020B0503020202020204" pitchFamily="34" charset="0"/>
              </a:rPr>
              <a:t>Three factors that played a role in the agricultural revolution in Britain in the 1700’s</a:t>
            </a:r>
          </a:p>
        </p:txBody>
      </p:sp>
      <p:sp>
        <p:nvSpPr>
          <p:cNvPr id="3" name="Content Placeholder 2"/>
          <p:cNvSpPr>
            <a:spLocks noGrp="1"/>
          </p:cNvSpPr>
          <p:nvPr>
            <p:ph idx="1"/>
          </p:nvPr>
        </p:nvSpPr>
        <p:spPr>
          <a:xfrm>
            <a:off x="214313" y="1600200"/>
            <a:ext cx="11715750" cy="5257800"/>
          </a:xfrm>
        </p:spPr>
        <p:txBody>
          <a:bodyPr/>
          <a:lstStyle/>
          <a:p>
            <a:pPr marL="0" indent="0">
              <a:buNone/>
            </a:pPr>
            <a:r>
              <a:rPr lang="en-US" b="1" dirty="0">
                <a:solidFill>
                  <a:srgbClr val="006600"/>
                </a:solidFill>
              </a:rPr>
              <a:t>1. Improved methods of farming like the seed drill</a:t>
            </a:r>
          </a:p>
          <a:p>
            <a:pPr marL="0" indent="0">
              <a:buNone/>
            </a:pPr>
            <a:r>
              <a:rPr lang="en-US" b="1" dirty="0">
                <a:solidFill>
                  <a:srgbClr val="006600"/>
                </a:solidFill>
              </a:rPr>
              <a:t>2. </a:t>
            </a:r>
            <a:r>
              <a:rPr lang="en-US" b="1" dirty="0">
                <a:solidFill>
                  <a:srgbClr val="FF3399"/>
                </a:solidFill>
              </a:rPr>
              <a:t>Improved livestock breeding methods, wider   </a:t>
            </a:r>
          </a:p>
          <a:p>
            <a:pPr marL="0" indent="0">
              <a:buNone/>
            </a:pPr>
            <a:r>
              <a:rPr lang="en-US" b="1" dirty="0">
                <a:solidFill>
                  <a:srgbClr val="FF3399"/>
                </a:solidFill>
              </a:rPr>
              <a:t>      varieties of crops</a:t>
            </a:r>
          </a:p>
          <a:p>
            <a:pPr marL="0" indent="0">
              <a:buNone/>
            </a:pPr>
            <a:r>
              <a:rPr lang="en-US" b="1" dirty="0">
                <a:solidFill>
                  <a:srgbClr val="002060"/>
                </a:solidFill>
              </a:rPr>
              <a:t>3. The enclosure method or taking over and    </a:t>
            </a:r>
          </a:p>
          <a:p>
            <a:pPr marL="0" indent="0">
              <a:buNone/>
            </a:pPr>
            <a:r>
              <a:rPr lang="en-US" b="1" dirty="0">
                <a:solidFill>
                  <a:srgbClr val="002060"/>
                </a:solidFill>
              </a:rPr>
              <a:t>      fencing off land to gain pastures for sheep    </a:t>
            </a:r>
          </a:p>
          <a:p>
            <a:pPr marL="0" indent="0">
              <a:buNone/>
            </a:pPr>
            <a:r>
              <a:rPr lang="en-US" b="1" dirty="0">
                <a:solidFill>
                  <a:srgbClr val="002060"/>
                </a:solidFill>
              </a:rPr>
              <a:t>       and increase wool production</a:t>
            </a:r>
          </a:p>
          <a:p>
            <a:pPr marL="0" indent="0">
              <a:buNone/>
            </a:pPr>
            <a:r>
              <a:rPr lang="en-US" b="1" dirty="0"/>
              <a:t>3. </a:t>
            </a:r>
            <a:r>
              <a:rPr lang="en-US" b="1" dirty="0">
                <a:solidFill>
                  <a:srgbClr val="7030A0"/>
                </a:solidFill>
              </a:rPr>
              <a:t>Better </a:t>
            </a:r>
            <a:r>
              <a:rPr lang="en-US" b="1" dirty="0">
                <a:solidFill>
                  <a:srgbClr val="FF0000"/>
                </a:solidFill>
              </a:rPr>
              <a:t>educated</a:t>
            </a:r>
            <a:r>
              <a:rPr lang="en-US" b="1" dirty="0">
                <a:solidFill>
                  <a:srgbClr val="7030A0"/>
                </a:solidFill>
              </a:rPr>
              <a:t> farmers</a:t>
            </a:r>
          </a:p>
        </p:txBody>
      </p:sp>
    </p:spTree>
    <p:extLst>
      <p:ext uri="{BB962C8B-B14F-4D97-AF65-F5344CB8AC3E}">
        <p14:creationId xmlns:p14="http://schemas.microsoft.com/office/powerpoint/2010/main" val="1301885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u="sng" dirty="0">
                <a:solidFill>
                  <a:srgbClr val="006600"/>
                </a:solidFill>
              </a:rPr>
              <a:t>Capitalism</a:t>
            </a:r>
            <a:r>
              <a:rPr lang="en-US" b="1" u="sng" dirty="0"/>
              <a:t> / </a:t>
            </a:r>
            <a:r>
              <a:rPr lang="en-US" b="1" u="sng" dirty="0">
                <a:solidFill>
                  <a:srgbClr val="7030A0"/>
                </a:solidFill>
              </a:rPr>
              <a:t>Socialism</a:t>
            </a:r>
            <a:r>
              <a:rPr lang="en-US" b="1" u="sng" dirty="0"/>
              <a:t> </a:t>
            </a:r>
          </a:p>
        </p:txBody>
      </p:sp>
      <p:sp>
        <p:nvSpPr>
          <p:cNvPr id="3" name="Content Placeholder 2"/>
          <p:cNvSpPr>
            <a:spLocks noGrp="1"/>
          </p:cNvSpPr>
          <p:nvPr>
            <p:ph sz="half" idx="1"/>
          </p:nvPr>
        </p:nvSpPr>
        <p:spPr>
          <a:xfrm>
            <a:off x="342900" y="1600200"/>
            <a:ext cx="5676900" cy="5257800"/>
          </a:xfrm>
        </p:spPr>
        <p:txBody>
          <a:bodyPr/>
          <a:lstStyle/>
          <a:p>
            <a:pPr marL="0" indent="0">
              <a:buNone/>
            </a:pPr>
            <a:r>
              <a:rPr lang="en-US" dirty="0"/>
              <a:t>            </a:t>
            </a:r>
            <a:r>
              <a:rPr lang="en-US" b="1" u="sng" dirty="0">
                <a:solidFill>
                  <a:srgbClr val="006600"/>
                </a:solidFill>
              </a:rPr>
              <a:t>Capitalism:</a:t>
            </a:r>
            <a:r>
              <a:rPr lang="en-US" dirty="0">
                <a:solidFill>
                  <a:srgbClr val="006600"/>
                </a:solidFill>
              </a:rPr>
              <a:t> </a:t>
            </a:r>
          </a:p>
          <a:p>
            <a:r>
              <a:rPr lang="en-US" b="1" dirty="0">
                <a:solidFill>
                  <a:srgbClr val="006600"/>
                </a:solidFill>
              </a:rPr>
              <a:t>An economic system in which the means  of production are privately owned and operated for profit</a:t>
            </a:r>
          </a:p>
        </p:txBody>
      </p:sp>
      <p:sp>
        <p:nvSpPr>
          <p:cNvPr id="4" name="Content Placeholder 3"/>
          <p:cNvSpPr>
            <a:spLocks noGrp="1"/>
          </p:cNvSpPr>
          <p:nvPr>
            <p:ph sz="half" idx="2"/>
          </p:nvPr>
        </p:nvSpPr>
        <p:spPr>
          <a:xfrm>
            <a:off x="6172200" y="1600200"/>
            <a:ext cx="5443538" cy="5257800"/>
          </a:xfrm>
        </p:spPr>
        <p:txBody>
          <a:bodyPr/>
          <a:lstStyle/>
          <a:p>
            <a:pPr marL="0" indent="0">
              <a:buNone/>
            </a:pPr>
            <a:r>
              <a:rPr lang="en-US" dirty="0"/>
              <a:t>               </a:t>
            </a:r>
            <a:r>
              <a:rPr lang="en-US" b="1" u="sng" dirty="0">
                <a:solidFill>
                  <a:srgbClr val="7030A0"/>
                </a:solidFill>
              </a:rPr>
              <a:t>Socialism:</a:t>
            </a:r>
            <a:r>
              <a:rPr lang="en-US" dirty="0">
                <a:solidFill>
                  <a:srgbClr val="7030A0"/>
                </a:solidFill>
              </a:rPr>
              <a:t> </a:t>
            </a:r>
          </a:p>
          <a:p>
            <a:r>
              <a:rPr lang="en-US" b="1" dirty="0">
                <a:solidFill>
                  <a:srgbClr val="7030A0"/>
                </a:solidFill>
              </a:rPr>
              <a:t>A system in which the people as a whole rather than private individuals own all property and operate all businesses</a:t>
            </a:r>
          </a:p>
        </p:txBody>
      </p:sp>
    </p:spTree>
    <p:extLst>
      <p:ext uri="{BB962C8B-B14F-4D97-AF65-F5344CB8AC3E}">
        <p14:creationId xmlns:p14="http://schemas.microsoft.com/office/powerpoint/2010/main" val="2306007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BE80-F70E-4575-B95E-507BD459C982}"/>
              </a:ext>
            </a:extLst>
          </p:cNvPr>
          <p:cNvSpPr>
            <a:spLocks noGrp="1"/>
          </p:cNvSpPr>
          <p:nvPr>
            <p:ph type="title"/>
          </p:nvPr>
        </p:nvSpPr>
        <p:spPr>
          <a:xfrm>
            <a:off x="1828800" y="0"/>
            <a:ext cx="8686798" cy="1066800"/>
          </a:xfrm>
        </p:spPr>
        <p:txBody>
          <a:bodyPr/>
          <a:lstStyle/>
          <a:p>
            <a:r>
              <a:rPr lang="en-US" dirty="0"/>
              <a:t>Capitalism and Socialism </a:t>
            </a:r>
          </a:p>
        </p:txBody>
      </p:sp>
      <p:pic>
        <p:nvPicPr>
          <p:cNvPr id="5" name="Content Placeholder 4">
            <a:extLst>
              <a:ext uri="{FF2B5EF4-FFF2-40B4-BE49-F238E27FC236}">
                <a16:creationId xmlns:a16="http://schemas.microsoft.com/office/drawing/2014/main" id="{D8A6646A-9E1C-4C72-8EF5-3357795A01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538" y="1600201"/>
            <a:ext cx="10458449" cy="5014912"/>
          </a:xfrm>
        </p:spPr>
      </p:pic>
    </p:spTree>
    <p:extLst>
      <p:ext uri="{BB962C8B-B14F-4D97-AF65-F5344CB8AC3E}">
        <p14:creationId xmlns:p14="http://schemas.microsoft.com/office/powerpoint/2010/main" val="2625183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rgbClr val="C00000"/>
                </a:solidFill>
              </a:rPr>
              <a:t>Henry Bessemer develop Steel</a:t>
            </a:r>
          </a:p>
        </p:txBody>
      </p:sp>
      <p:sp>
        <p:nvSpPr>
          <p:cNvPr id="3" name="Content Placeholder 2"/>
          <p:cNvSpPr>
            <a:spLocks noGrp="1"/>
          </p:cNvSpPr>
          <p:nvPr>
            <p:ph sz="half" idx="1"/>
          </p:nvPr>
        </p:nvSpPr>
        <p:spPr>
          <a:xfrm>
            <a:off x="838200" y="1600201"/>
            <a:ext cx="5181600" cy="4525963"/>
          </a:xfrm>
        </p:spPr>
        <p:txBody>
          <a:bodyPr>
            <a:normAutofit/>
          </a:bodyPr>
          <a:lstStyle/>
          <a:p>
            <a:r>
              <a:rPr lang="en-US" b="1" dirty="0"/>
              <a:t>The </a:t>
            </a:r>
            <a:r>
              <a:rPr lang="en-US" b="1" dirty="0">
                <a:solidFill>
                  <a:srgbClr val="FF0000"/>
                </a:solidFill>
              </a:rPr>
              <a:t>Bessemer Process </a:t>
            </a:r>
            <a:r>
              <a:rPr lang="en-US" b="1" dirty="0"/>
              <a:t>purified iron ore into a new substance called </a:t>
            </a:r>
            <a:r>
              <a:rPr lang="en-US" b="1" dirty="0">
                <a:solidFill>
                  <a:srgbClr val="C00000"/>
                </a:solidFill>
              </a:rPr>
              <a:t>steel</a:t>
            </a:r>
            <a:r>
              <a:rPr lang="en-US" b="1" dirty="0"/>
              <a:t>. </a:t>
            </a:r>
          </a:p>
          <a:p>
            <a:r>
              <a:rPr lang="en-US" b="1" dirty="0">
                <a:solidFill>
                  <a:srgbClr val="C00000"/>
                </a:solidFill>
              </a:rPr>
              <a:t>Steel</a:t>
            </a:r>
            <a:r>
              <a:rPr lang="en-US" b="1" dirty="0"/>
              <a:t> was lighter, harder and more durable than iron.</a:t>
            </a:r>
          </a:p>
          <a:p>
            <a:r>
              <a:rPr lang="en-US" b="1" dirty="0"/>
              <a:t>It could be made cheaply and used to make tools, bridges and railroads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1600200"/>
            <a:ext cx="4648200" cy="5257800"/>
          </a:xfrm>
        </p:spPr>
      </p:pic>
    </p:spTree>
    <p:extLst>
      <p:ext uri="{BB962C8B-B14F-4D97-AF65-F5344CB8AC3E}">
        <p14:creationId xmlns:p14="http://schemas.microsoft.com/office/powerpoint/2010/main" val="2487988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62000"/>
          </a:xfrm>
        </p:spPr>
        <p:txBody>
          <a:bodyPr/>
          <a:lstStyle/>
          <a:p>
            <a:r>
              <a:rPr lang="en-US" u="sng" dirty="0">
                <a:solidFill>
                  <a:srgbClr val="FF0000"/>
                </a:solidFill>
              </a:rPr>
              <a:t>Inventors!</a:t>
            </a:r>
          </a:p>
        </p:txBody>
      </p:sp>
      <p:sp>
        <p:nvSpPr>
          <p:cNvPr id="3" name="Content Placeholder 2"/>
          <p:cNvSpPr>
            <a:spLocks noGrp="1"/>
          </p:cNvSpPr>
          <p:nvPr>
            <p:ph idx="1"/>
          </p:nvPr>
        </p:nvSpPr>
        <p:spPr>
          <a:xfrm>
            <a:off x="442913" y="1143000"/>
            <a:ext cx="10915650" cy="5715000"/>
          </a:xfrm>
        </p:spPr>
        <p:txBody>
          <a:bodyPr>
            <a:normAutofit/>
          </a:bodyPr>
          <a:lstStyle/>
          <a:p>
            <a:r>
              <a:rPr lang="en-US" b="1" u="sng" dirty="0">
                <a:solidFill>
                  <a:schemeClr val="accent6">
                    <a:lumMod val="75000"/>
                  </a:schemeClr>
                </a:solidFill>
              </a:rPr>
              <a:t>Alessandro Volta :</a:t>
            </a:r>
            <a:r>
              <a:rPr lang="en-US" b="1" dirty="0">
                <a:solidFill>
                  <a:schemeClr val="accent6">
                    <a:lumMod val="75000"/>
                  </a:schemeClr>
                </a:solidFill>
              </a:rPr>
              <a:t>    battery</a:t>
            </a:r>
          </a:p>
          <a:p>
            <a:r>
              <a:rPr lang="en-US" b="1" u="sng" dirty="0">
                <a:solidFill>
                  <a:schemeClr val="accent6">
                    <a:lumMod val="50000"/>
                  </a:schemeClr>
                </a:solidFill>
              </a:rPr>
              <a:t>Michael Faraday :</a:t>
            </a:r>
            <a:r>
              <a:rPr lang="en-US" b="1" dirty="0">
                <a:solidFill>
                  <a:schemeClr val="accent6">
                    <a:lumMod val="50000"/>
                  </a:schemeClr>
                </a:solidFill>
              </a:rPr>
              <a:t>     simple electric motor and dynamo</a:t>
            </a:r>
          </a:p>
          <a:p>
            <a:r>
              <a:rPr lang="en-US" b="1" u="sng" dirty="0">
                <a:solidFill>
                  <a:srgbClr val="FFC000"/>
                </a:solidFill>
              </a:rPr>
              <a:t>Thomas Edison</a:t>
            </a:r>
            <a:r>
              <a:rPr lang="en-US" b="1" dirty="0">
                <a:solidFill>
                  <a:srgbClr val="FFC000"/>
                </a:solidFill>
              </a:rPr>
              <a:t> :       electric light bulb</a:t>
            </a:r>
          </a:p>
          <a:p>
            <a:r>
              <a:rPr lang="en-US" b="1" dirty="0"/>
              <a:t> </a:t>
            </a:r>
            <a:r>
              <a:rPr lang="en-US" b="1" u="sng" dirty="0">
                <a:solidFill>
                  <a:srgbClr val="00B050"/>
                </a:solidFill>
              </a:rPr>
              <a:t>Nikolaus Otto </a:t>
            </a:r>
            <a:r>
              <a:rPr lang="en-US" b="1" dirty="0">
                <a:solidFill>
                  <a:srgbClr val="00B050"/>
                </a:solidFill>
              </a:rPr>
              <a:t>:         internal combustion engine</a:t>
            </a:r>
          </a:p>
          <a:p>
            <a:r>
              <a:rPr lang="en-US" b="1" u="sng" dirty="0">
                <a:solidFill>
                  <a:srgbClr val="006600"/>
                </a:solidFill>
              </a:rPr>
              <a:t>Karl Benz</a:t>
            </a:r>
            <a:r>
              <a:rPr lang="en-US" b="1" dirty="0">
                <a:solidFill>
                  <a:srgbClr val="006600"/>
                </a:solidFill>
              </a:rPr>
              <a:t>:                   automobile</a:t>
            </a:r>
          </a:p>
          <a:p>
            <a:r>
              <a:rPr lang="en-US" b="1" u="sng" dirty="0">
                <a:solidFill>
                  <a:srgbClr val="FF0000"/>
                </a:solidFill>
              </a:rPr>
              <a:t>Gottlieb Daimler</a:t>
            </a:r>
            <a:r>
              <a:rPr lang="en-US" b="1" dirty="0">
                <a:solidFill>
                  <a:srgbClr val="FF0000"/>
                </a:solidFill>
              </a:rPr>
              <a:t>:     first 4 wheeled automobile </a:t>
            </a:r>
          </a:p>
          <a:p>
            <a:r>
              <a:rPr lang="en-US" b="1" u="sng" dirty="0">
                <a:solidFill>
                  <a:srgbClr val="3333FF"/>
                </a:solidFill>
              </a:rPr>
              <a:t>Henry Ford </a:t>
            </a:r>
            <a:r>
              <a:rPr lang="en-US" b="1" dirty="0">
                <a:solidFill>
                  <a:srgbClr val="3333FF"/>
                </a:solidFill>
              </a:rPr>
              <a:t>:              used an assembly line to make cars</a:t>
            </a:r>
          </a:p>
          <a:p>
            <a:r>
              <a:rPr lang="en-US" b="1" u="sng" dirty="0">
                <a:solidFill>
                  <a:srgbClr val="FF6600"/>
                </a:solidFill>
              </a:rPr>
              <a:t>Wright Brothers</a:t>
            </a:r>
            <a:r>
              <a:rPr lang="en-US" b="1" dirty="0">
                <a:solidFill>
                  <a:srgbClr val="FF6600"/>
                </a:solidFill>
              </a:rPr>
              <a:t>:        airplane</a:t>
            </a:r>
          </a:p>
          <a:p>
            <a:r>
              <a:rPr lang="en-US" b="1" u="sng" dirty="0">
                <a:solidFill>
                  <a:srgbClr val="7030A0"/>
                </a:solidFill>
              </a:rPr>
              <a:t>Samuel Morse</a:t>
            </a:r>
            <a:r>
              <a:rPr lang="en-US" b="1" dirty="0">
                <a:solidFill>
                  <a:srgbClr val="7030A0"/>
                </a:solidFill>
              </a:rPr>
              <a:t>            telegraph</a:t>
            </a:r>
          </a:p>
          <a:p>
            <a:r>
              <a:rPr lang="en-US" b="1" u="sng" dirty="0">
                <a:solidFill>
                  <a:srgbClr val="00B0F0"/>
                </a:solidFill>
              </a:rPr>
              <a:t>Alexander Bell</a:t>
            </a:r>
            <a:r>
              <a:rPr lang="en-US" b="1" dirty="0">
                <a:solidFill>
                  <a:srgbClr val="00B0F0"/>
                </a:solidFill>
              </a:rPr>
              <a:t>             telephone  </a:t>
            </a:r>
          </a:p>
          <a:p>
            <a:r>
              <a:rPr lang="en-US" b="1" u="sng" dirty="0">
                <a:solidFill>
                  <a:srgbClr val="FF3399"/>
                </a:solidFill>
              </a:rPr>
              <a:t>Guglielmo Marconi </a:t>
            </a:r>
            <a:r>
              <a:rPr lang="en-US" b="1" dirty="0">
                <a:solidFill>
                  <a:srgbClr val="FF3399"/>
                </a:solidFill>
              </a:rPr>
              <a:t>   radio</a:t>
            </a:r>
          </a:p>
        </p:txBody>
      </p:sp>
    </p:spTree>
    <p:extLst>
      <p:ext uri="{BB962C8B-B14F-4D97-AF65-F5344CB8AC3E}">
        <p14:creationId xmlns:p14="http://schemas.microsoft.com/office/powerpoint/2010/main" val="3865153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en-US" b="1" u="sng" dirty="0">
                <a:solidFill>
                  <a:srgbClr val="C00000"/>
                </a:solidFill>
              </a:rPr>
              <a:t>Alfred Nobel</a:t>
            </a:r>
          </a:p>
        </p:txBody>
      </p:sp>
      <p:sp>
        <p:nvSpPr>
          <p:cNvPr id="3" name="Content Placeholder 2"/>
          <p:cNvSpPr>
            <a:spLocks noGrp="1"/>
          </p:cNvSpPr>
          <p:nvPr>
            <p:ph sz="half" idx="1"/>
          </p:nvPr>
        </p:nvSpPr>
        <p:spPr>
          <a:xfrm>
            <a:off x="1524000" y="1600201"/>
            <a:ext cx="4495800" cy="4525963"/>
          </a:xfrm>
        </p:spPr>
        <p:txBody>
          <a:bodyPr>
            <a:normAutofit/>
          </a:bodyPr>
          <a:lstStyle/>
          <a:p>
            <a:r>
              <a:rPr lang="en-US" b="1" dirty="0"/>
              <a:t>In 1866 a Swedish chemist Alfred Noble invented dynamite.</a:t>
            </a:r>
          </a:p>
          <a:p>
            <a:r>
              <a:rPr lang="en-US" b="1" dirty="0"/>
              <a:t>It was widely used in construction but to Nobel’s dismay also for warfare.</a:t>
            </a:r>
          </a:p>
          <a:p>
            <a:r>
              <a:rPr lang="en-US" b="1" dirty="0"/>
              <a:t>He willed his fortune to fund the famous Noble prizes that are still awarded today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1062" y="1752600"/>
            <a:ext cx="4191000" cy="5105400"/>
          </a:xfrm>
        </p:spPr>
      </p:pic>
    </p:spTree>
    <p:extLst>
      <p:ext uri="{BB962C8B-B14F-4D97-AF65-F5344CB8AC3E}">
        <p14:creationId xmlns:p14="http://schemas.microsoft.com/office/powerpoint/2010/main" val="19025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a:t> </a:t>
            </a:r>
            <a:r>
              <a:rPr lang="en-US" u="sng" dirty="0">
                <a:latin typeface="Algerian" panose="04020705040A02060702" pitchFamily="82" charset="0"/>
              </a:rPr>
              <a:t>Relativity</a:t>
            </a:r>
            <a:endParaRPr lang="en-US" dirty="0">
              <a:latin typeface="Algerian" panose="04020705040A02060702" pitchFamily="82" charset="0"/>
            </a:endParaRPr>
          </a:p>
        </p:txBody>
      </p:sp>
      <p:sp>
        <p:nvSpPr>
          <p:cNvPr id="3" name="Content Placeholder 2"/>
          <p:cNvSpPr>
            <a:spLocks noGrp="1"/>
          </p:cNvSpPr>
          <p:nvPr>
            <p:ph sz="half" idx="1"/>
          </p:nvPr>
        </p:nvSpPr>
        <p:spPr>
          <a:xfrm>
            <a:off x="685800" y="1295400"/>
            <a:ext cx="5943600" cy="5562600"/>
          </a:xfrm>
        </p:spPr>
        <p:txBody>
          <a:bodyPr>
            <a:normAutofit/>
          </a:bodyPr>
          <a:lstStyle/>
          <a:p>
            <a:r>
              <a:rPr lang="en-US" b="1" dirty="0"/>
              <a:t>German born physicist </a:t>
            </a:r>
            <a:r>
              <a:rPr lang="en-US" b="1" u="sng" dirty="0">
                <a:solidFill>
                  <a:srgbClr val="C00000"/>
                </a:solidFill>
              </a:rPr>
              <a:t>Albert Einstein </a:t>
            </a:r>
            <a:r>
              <a:rPr lang="en-US" b="1" dirty="0"/>
              <a:t>advanced </a:t>
            </a:r>
            <a:r>
              <a:rPr lang="en-US" b="1" u="sng" dirty="0">
                <a:solidFill>
                  <a:srgbClr val="C00000"/>
                </a:solidFill>
              </a:rPr>
              <a:t>theories of relativity</a:t>
            </a:r>
            <a:r>
              <a:rPr lang="en-US" b="1" dirty="0">
                <a:solidFill>
                  <a:srgbClr val="C00000"/>
                </a:solidFill>
              </a:rPr>
              <a:t> </a:t>
            </a:r>
            <a:r>
              <a:rPr lang="en-US" b="1" dirty="0"/>
              <a:t>which argued that the measurements of space and time are not absolute </a:t>
            </a:r>
          </a:p>
          <a:p>
            <a:r>
              <a:rPr lang="en-US" b="1" dirty="0"/>
              <a:t>E+mc2 </a:t>
            </a:r>
          </a:p>
          <a:p>
            <a:r>
              <a:rPr lang="en-US" b="1" dirty="0"/>
              <a:t>theory of special relativity that shows that the increased relativistic mass (m) of a body comes from the energy of motion of the body—that is, its kinetic energy (E)—divided by the speed of light squared (c </a:t>
            </a:r>
            <a:r>
              <a:rPr lang="en-US" b="1" baseline="30000" dirty="0"/>
              <a:t>2</a:t>
            </a:r>
            <a:r>
              <a:rPr lang="en-US" b="1" dirty="0"/>
              <a:t>).</a:t>
            </a:r>
          </a:p>
          <a:p>
            <a:r>
              <a:rPr lang="en-US" b="1" dirty="0"/>
              <a:t>(what the heck does that mean?)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1800" y="1295401"/>
            <a:ext cx="3912358" cy="5305567"/>
          </a:xfrm>
        </p:spPr>
      </p:pic>
    </p:spTree>
    <p:extLst>
      <p:ext uri="{BB962C8B-B14F-4D97-AF65-F5344CB8AC3E}">
        <p14:creationId xmlns:p14="http://schemas.microsoft.com/office/powerpoint/2010/main" val="1078430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067800" cy="1143000"/>
          </a:xfrm>
        </p:spPr>
        <p:txBody>
          <a:bodyPr>
            <a:normAutofit/>
          </a:bodyPr>
          <a:lstStyle/>
          <a:p>
            <a:r>
              <a:rPr lang="en-US" sz="3600" b="1" u="sng" dirty="0">
                <a:solidFill>
                  <a:srgbClr val="006600"/>
                </a:solidFill>
              </a:rPr>
              <a:t>Contributions of Louis Pasteur, Robert Koch</a:t>
            </a:r>
            <a:endParaRPr lang="en-US" sz="3600" b="1" dirty="0">
              <a:solidFill>
                <a:srgbClr val="006600"/>
              </a:solidFill>
            </a:endParaRPr>
          </a:p>
        </p:txBody>
      </p:sp>
      <p:sp>
        <p:nvSpPr>
          <p:cNvPr id="3" name="Content Placeholder 2"/>
          <p:cNvSpPr>
            <a:spLocks noGrp="1"/>
          </p:cNvSpPr>
          <p:nvPr>
            <p:ph sz="half" idx="1"/>
          </p:nvPr>
        </p:nvSpPr>
        <p:spPr>
          <a:xfrm>
            <a:off x="500063" y="1600201"/>
            <a:ext cx="5519737" cy="4525963"/>
          </a:xfrm>
        </p:spPr>
        <p:txBody>
          <a:bodyPr/>
          <a:lstStyle/>
          <a:p>
            <a:pPr lvl="0"/>
            <a:r>
              <a:rPr lang="en-US" sz="3600" b="1" u="sng" dirty="0">
                <a:solidFill>
                  <a:srgbClr val="333399"/>
                </a:solidFill>
              </a:rPr>
              <a:t>Pasture</a:t>
            </a:r>
            <a:r>
              <a:rPr lang="en-US" sz="3600" dirty="0">
                <a:solidFill>
                  <a:srgbClr val="333399"/>
                </a:solidFill>
              </a:rPr>
              <a:t>: </a:t>
            </a:r>
            <a:r>
              <a:rPr lang="en-US" sz="3600" b="1" dirty="0">
                <a:solidFill>
                  <a:srgbClr val="333399"/>
                </a:solidFill>
              </a:rPr>
              <a:t>proved germs and certain disease were linked leading to vaccines and improved sanitation</a:t>
            </a:r>
          </a:p>
          <a:p>
            <a:endParaRPr lang="en-US" dirty="0"/>
          </a:p>
        </p:txBody>
      </p:sp>
      <p:sp>
        <p:nvSpPr>
          <p:cNvPr id="4" name="Content Placeholder 3"/>
          <p:cNvSpPr>
            <a:spLocks noGrp="1"/>
          </p:cNvSpPr>
          <p:nvPr>
            <p:ph sz="half" idx="2"/>
          </p:nvPr>
        </p:nvSpPr>
        <p:spPr>
          <a:xfrm>
            <a:off x="6172200" y="1600201"/>
            <a:ext cx="5519736" cy="4525963"/>
          </a:xfrm>
        </p:spPr>
        <p:txBody>
          <a:bodyPr/>
          <a:lstStyle/>
          <a:p>
            <a:pPr lvl="0"/>
            <a:r>
              <a:rPr lang="en-US" sz="3600" b="1" u="sng" dirty="0">
                <a:solidFill>
                  <a:srgbClr val="FF6600"/>
                </a:solidFill>
              </a:rPr>
              <a:t>Koch</a:t>
            </a:r>
            <a:r>
              <a:rPr lang="en-US" sz="3600" dirty="0">
                <a:solidFill>
                  <a:srgbClr val="FF6600"/>
                </a:solidFill>
              </a:rPr>
              <a:t>: </a:t>
            </a:r>
            <a:r>
              <a:rPr lang="en-US" sz="3600" b="1" dirty="0">
                <a:solidFill>
                  <a:srgbClr val="FF6600"/>
                </a:solidFill>
              </a:rPr>
              <a:t>identified bacteria that caused tuberculosis </a:t>
            </a:r>
          </a:p>
          <a:p>
            <a:endParaRPr lang="en-US" dirty="0"/>
          </a:p>
        </p:txBody>
      </p:sp>
    </p:spTree>
    <p:extLst>
      <p:ext uri="{BB962C8B-B14F-4D97-AF65-F5344CB8AC3E}">
        <p14:creationId xmlns:p14="http://schemas.microsoft.com/office/powerpoint/2010/main" val="1141360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solidFill>
                  <a:srgbClr val="7030A0"/>
                </a:solidFill>
              </a:rPr>
              <a:t>Contributions of Florence Nightingale</a:t>
            </a:r>
            <a:endParaRPr lang="en-US" b="1" dirty="0">
              <a:solidFill>
                <a:srgbClr val="7030A0"/>
              </a:solidFill>
            </a:endParaRPr>
          </a:p>
        </p:txBody>
      </p:sp>
      <p:sp>
        <p:nvSpPr>
          <p:cNvPr id="3" name="Content Placeholder 2"/>
          <p:cNvSpPr>
            <a:spLocks noGrp="1"/>
          </p:cNvSpPr>
          <p:nvPr>
            <p:ph sz="half" idx="1"/>
          </p:nvPr>
        </p:nvSpPr>
        <p:spPr/>
        <p:txBody>
          <a:bodyPr/>
          <a:lstStyle/>
          <a:p>
            <a:pPr lvl="0"/>
            <a:r>
              <a:rPr lang="en-US" sz="3600" b="1" u="sng" dirty="0">
                <a:solidFill>
                  <a:srgbClr val="7030A0"/>
                </a:solidFill>
              </a:rPr>
              <a:t>Nightingale</a:t>
            </a:r>
            <a:r>
              <a:rPr lang="en-US" sz="3600" b="1" dirty="0">
                <a:solidFill>
                  <a:srgbClr val="7030A0"/>
                </a:solidFill>
              </a:rPr>
              <a:t>: </a:t>
            </a:r>
            <a:r>
              <a:rPr lang="en-US" sz="3600" dirty="0">
                <a:solidFill>
                  <a:srgbClr val="7030A0"/>
                </a:solidFill>
              </a:rPr>
              <a:t>founded the first nursing school and introduced hygiene in hospitals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0" y="1625930"/>
            <a:ext cx="4419600" cy="5079670"/>
          </a:xfrm>
        </p:spPr>
      </p:pic>
    </p:spTree>
    <p:extLst>
      <p:ext uri="{BB962C8B-B14F-4D97-AF65-F5344CB8AC3E}">
        <p14:creationId xmlns:p14="http://schemas.microsoft.com/office/powerpoint/2010/main" val="3111400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229600" cy="1143000"/>
          </a:xfrm>
        </p:spPr>
        <p:txBody>
          <a:bodyPr>
            <a:normAutofit/>
          </a:bodyPr>
          <a:lstStyle/>
          <a:p>
            <a:r>
              <a:rPr lang="en-US" u="sng" dirty="0">
                <a:solidFill>
                  <a:srgbClr val="FFC000"/>
                </a:solidFill>
              </a:rPr>
              <a:t>Contributions of Joseph Lister</a:t>
            </a:r>
            <a:endParaRPr lang="en-US" dirty="0">
              <a:solidFill>
                <a:srgbClr val="FFC000"/>
              </a:solidFill>
            </a:endParaRPr>
          </a:p>
        </p:txBody>
      </p:sp>
      <p:sp>
        <p:nvSpPr>
          <p:cNvPr id="3" name="Content Placeholder 2"/>
          <p:cNvSpPr>
            <a:spLocks noGrp="1"/>
          </p:cNvSpPr>
          <p:nvPr>
            <p:ph sz="half" idx="1"/>
          </p:nvPr>
        </p:nvSpPr>
        <p:spPr>
          <a:xfrm>
            <a:off x="428625" y="1600200"/>
            <a:ext cx="6124575" cy="5181600"/>
          </a:xfrm>
        </p:spPr>
        <p:txBody>
          <a:bodyPr/>
          <a:lstStyle/>
          <a:p>
            <a:r>
              <a:rPr lang="en-US" sz="4000" b="1" u="sng" dirty="0"/>
              <a:t>Lister</a:t>
            </a:r>
            <a:r>
              <a:rPr lang="en-US" sz="4000" b="1" dirty="0"/>
              <a:t>: discovered antiseptics prevented infection</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8401" y="1600200"/>
            <a:ext cx="4419599" cy="5257800"/>
          </a:xfrm>
        </p:spPr>
      </p:pic>
    </p:spTree>
    <p:extLst>
      <p:ext uri="{BB962C8B-B14F-4D97-AF65-F5344CB8AC3E}">
        <p14:creationId xmlns:p14="http://schemas.microsoft.com/office/powerpoint/2010/main" val="1500841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b="1" u="sng" dirty="0">
                <a:solidFill>
                  <a:srgbClr val="C00000"/>
                </a:solidFill>
              </a:rPr>
              <a:t>First mass produced cars (Ford)</a:t>
            </a:r>
            <a:br>
              <a:rPr lang="en-US" b="1" u="sng" dirty="0">
                <a:solidFill>
                  <a:srgbClr val="C00000"/>
                </a:solidFill>
              </a:rPr>
            </a:br>
            <a:r>
              <a:rPr lang="en-US" b="1" u="sng" dirty="0">
                <a:solidFill>
                  <a:srgbClr val="C00000"/>
                </a:solidFill>
              </a:rPr>
              <a:t> First Flight (1903) Wright Brothers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01239" y="1905000"/>
            <a:ext cx="4419600" cy="4953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600200"/>
            <a:ext cx="4495800" cy="5257800"/>
          </a:xfrm>
        </p:spPr>
      </p:pic>
    </p:spTree>
    <p:extLst>
      <p:ext uri="{BB962C8B-B14F-4D97-AF65-F5344CB8AC3E}">
        <p14:creationId xmlns:p14="http://schemas.microsoft.com/office/powerpoint/2010/main" val="128604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76201"/>
            <a:ext cx="11772900" cy="1614488"/>
          </a:xfrm>
        </p:spPr>
        <p:txBody>
          <a:bodyPr>
            <a:noAutofit/>
          </a:bodyPr>
          <a:lstStyle/>
          <a:p>
            <a:r>
              <a:rPr lang="en-US" sz="3600" b="1" u="sng" dirty="0">
                <a:solidFill>
                  <a:srgbClr val="006600"/>
                </a:solidFill>
              </a:rPr>
              <a:t>The </a:t>
            </a:r>
            <a:r>
              <a:rPr lang="en-US" sz="3600" b="1" u="sng" dirty="0">
                <a:solidFill>
                  <a:srgbClr val="FF0000"/>
                </a:solidFill>
              </a:rPr>
              <a:t>Agricultural Revolution </a:t>
            </a:r>
            <a:r>
              <a:rPr lang="en-US" sz="3600" b="1" u="sng" dirty="0">
                <a:solidFill>
                  <a:srgbClr val="006600"/>
                </a:solidFill>
              </a:rPr>
              <a:t>contributes to population growth in Britain</a:t>
            </a:r>
          </a:p>
        </p:txBody>
      </p:sp>
      <p:sp>
        <p:nvSpPr>
          <p:cNvPr id="3" name="Content Placeholder 2"/>
          <p:cNvSpPr>
            <a:spLocks noGrp="1"/>
          </p:cNvSpPr>
          <p:nvPr>
            <p:ph idx="1"/>
          </p:nvPr>
        </p:nvSpPr>
        <p:spPr>
          <a:xfrm>
            <a:off x="685800" y="1600200"/>
            <a:ext cx="9906000" cy="5181600"/>
          </a:xfrm>
        </p:spPr>
        <p:txBody>
          <a:bodyPr/>
          <a:lstStyle/>
          <a:p>
            <a:r>
              <a:rPr lang="en-US" b="1" dirty="0">
                <a:solidFill>
                  <a:srgbClr val="FF0000"/>
                </a:solidFill>
              </a:rPr>
              <a:t>More food </a:t>
            </a:r>
            <a:r>
              <a:rPr lang="en-US" dirty="0">
                <a:solidFill>
                  <a:srgbClr val="006600"/>
                </a:solidFill>
              </a:rPr>
              <a:t>was being produced which led to a </a:t>
            </a:r>
            <a:r>
              <a:rPr lang="en-US" b="1" dirty="0">
                <a:solidFill>
                  <a:srgbClr val="FF0000"/>
                </a:solidFill>
              </a:rPr>
              <a:t>population explosion</a:t>
            </a:r>
            <a:r>
              <a:rPr lang="en-US" dirty="0">
                <a:solidFill>
                  <a:srgbClr val="FF0000"/>
                </a:solidFill>
              </a:rPr>
              <a:t> </a:t>
            </a:r>
            <a:r>
              <a:rPr lang="en-US" dirty="0">
                <a:solidFill>
                  <a:srgbClr val="006600"/>
                </a:solidFill>
              </a:rPr>
              <a:t>also it led to a decline in the death rates and a rise in the birthrates. It reduced the risk of famine and help produce healthier mothers and babies</a:t>
            </a:r>
          </a:p>
        </p:txBody>
      </p:sp>
    </p:spTree>
    <p:extLst>
      <p:ext uri="{BB962C8B-B14F-4D97-AF65-F5344CB8AC3E}">
        <p14:creationId xmlns:p14="http://schemas.microsoft.com/office/powerpoint/2010/main" val="2797988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7C8B-318A-4CB8-9E53-A2826FE2FD5C}"/>
              </a:ext>
            </a:extLst>
          </p:cNvPr>
          <p:cNvSpPr>
            <a:spLocks noGrp="1"/>
          </p:cNvSpPr>
          <p:nvPr>
            <p:ph type="title"/>
          </p:nvPr>
        </p:nvSpPr>
        <p:spPr>
          <a:xfrm>
            <a:off x="1524000" y="0"/>
            <a:ext cx="9067800" cy="1417638"/>
          </a:xfrm>
        </p:spPr>
        <p:txBody>
          <a:bodyPr>
            <a:normAutofit/>
          </a:bodyPr>
          <a:lstStyle/>
          <a:p>
            <a:r>
              <a:rPr lang="en-US" b="1" i="1" u="sng" dirty="0">
                <a:solidFill>
                  <a:srgbClr val="C00000"/>
                </a:solidFill>
              </a:rPr>
              <a:t>New Ideas, Advancements &amp; Developments in Science &amp; Medicine </a:t>
            </a:r>
          </a:p>
        </p:txBody>
      </p:sp>
      <p:sp>
        <p:nvSpPr>
          <p:cNvPr id="3" name="Content Placeholder 2">
            <a:extLst>
              <a:ext uri="{FF2B5EF4-FFF2-40B4-BE49-F238E27FC236}">
                <a16:creationId xmlns:a16="http://schemas.microsoft.com/office/drawing/2014/main" id="{BE41D8AA-F04C-431D-A605-2C9F21DCC67D}"/>
              </a:ext>
            </a:extLst>
          </p:cNvPr>
          <p:cNvSpPr>
            <a:spLocks noGrp="1"/>
          </p:cNvSpPr>
          <p:nvPr>
            <p:ph sz="half" idx="1"/>
          </p:nvPr>
        </p:nvSpPr>
        <p:spPr>
          <a:xfrm>
            <a:off x="1524000" y="1600200"/>
            <a:ext cx="4495800" cy="5105400"/>
          </a:xfrm>
        </p:spPr>
        <p:txBody>
          <a:bodyPr>
            <a:normAutofit/>
          </a:bodyPr>
          <a:lstStyle/>
          <a:p>
            <a:r>
              <a:rPr lang="en-US" b="1" i="1" u="sng" dirty="0">
                <a:solidFill>
                  <a:srgbClr val="002060"/>
                </a:solidFill>
              </a:rPr>
              <a:t>New Ideas in Science</a:t>
            </a:r>
          </a:p>
          <a:p>
            <a:r>
              <a:rPr lang="en-US" b="1" dirty="0">
                <a:solidFill>
                  <a:srgbClr val="002060"/>
                </a:solidFill>
              </a:rPr>
              <a:t>Natural selection and evolution</a:t>
            </a:r>
          </a:p>
          <a:p>
            <a:r>
              <a:rPr lang="en-US" b="1" dirty="0">
                <a:solidFill>
                  <a:srgbClr val="002060"/>
                </a:solidFill>
              </a:rPr>
              <a:t>Modern atomic theory</a:t>
            </a:r>
          </a:p>
          <a:p>
            <a:r>
              <a:rPr lang="en-US" b="1" dirty="0">
                <a:solidFill>
                  <a:srgbClr val="002060"/>
                </a:solidFill>
              </a:rPr>
              <a:t>Mendeleyev’s periodic Tables</a:t>
            </a:r>
          </a:p>
          <a:p>
            <a:r>
              <a:rPr lang="en-US" b="1" dirty="0">
                <a:solidFill>
                  <a:srgbClr val="002060"/>
                </a:solidFill>
              </a:rPr>
              <a:t>Radioactivity</a:t>
            </a:r>
          </a:p>
          <a:p>
            <a:r>
              <a:rPr lang="en-US" b="1" dirty="0">
                <a:solidFill>
                  <a:srgbClr val="002060"/>
                </a:solidFill>
              </a:rPr>
              <a:t>Atomic nucleus</a:t>
            </a:r>
          </a:p>
          <a:p>
            <a:r>
              <a:rPr lang="en-US" b="1" dirty="0">
                <a:solidFill>
                  <a:srgbClr val="002060"/>
                </a:solidFill>
              </a:rPr>
              <a:t>Theory of relativity</a:t>
            </a:r>
          </a:p>
          <a:p>
            <a:endParaRPr lang="en-US" dirty="0"/>
          </a:p>
        </p:txBody>
      </p:sp>
      <p:sp>
        <p:nvSpPr>
          <p:cNvPr id="4" name="Content Placeholder 3">
            <a:extLst>
              <a:ext uri="{FF2B5EF4-FFF2-40B4-BE49-F238E27FC236}">
                <a16:creationId xmlns:a16="http://schemas.microsoft.com/office/drawing/2014/main" id="{358CF753-51CF-4AE0-A2CC-DD9739312FFA}"/>
              </a:ext>
            </a:extLst>
          </p:cNvPr>
          <p:cNvSpPr>
            <a:spLocks noGrp="1"/>
          </p:cNvSpPr>
          <p:nvPr>
            <p:ph sz="half" idx="2"/>
          </p:nvPr>
        </p:nvSpPr>
        <p:spPr>
          <a:xfrm>
            <a:off x="6172200" y="1600200"/>
            <a:ext cx="4495800" cy="5257800"/>
          </a:xfrm>
        </p:spPr>
        <p:txBody>
          <a:bodyPr>
            <a:normAutofit/>
          </a:bodyPr>
          <a:lstStyle/>
          <a:p>
            <a:r>
              <a:rPr lang="en-US" b="1" i="1" u="sng" dirty="0">
                <a:solidFill>
                  <a:srgbClr val="7030A0"/>
                </a:solidFill>
              </a:rPr>
              <a:t>Advancements in Medicine</a:t>
            </a:r>
          </a:p>
          <a:p>
            <a:r>
              <a:rPr lang="en-US" b="1" dirty="0">
                <a:solidFill>
                  <a:srgbClr val="7030A0"/>
                </a:solidFill>
              </a:rPr>
              <a:t>Pasteurization and vaccination</a:t>
            </a:r>
          </a:p>
          <a:p>
            <a:r>
              <a:rPr lang="en-US" b="1" dirty="0">
                <a:solidFill>
                  <a:srgbClr val="7030A0"/>
                </a:solidFill>
              </a:rPr>
              <a:t>Anesthetics</a:t>
            </a:r>
          </a:p>
          <a:p>
            <a:r>
              <a:rPr lang="en-US" b="1" dirty="0">
                <a:solidFill>
                  <a:srgbClr val="7030A0"/>
                </a:solidFill>
              </a:rPr>
              <a:t>Antiseptics</a:t>
            </a:r>
          </a:p>
          <a:p>
            <a:r>
              <a:rPr lang="en-US" b="1" dirty="0">
                <a:solidFill>
                  <a:srgbClr val="7030A0"/>
                </a:solidFill>
              </a:rPr>
              <a:t>Modern Hospitals</a:t>
            </a:r>
          </a:p>
          <a:p>
            <a:r>
              <a:rPr lang="en-US" b="1" dirty="0">
                <a:solidFill>
                  <a:srgbClr val="7030A0"/>
                </a:solidFill>
              </a:rPr>
              <a:t>More training for nurses and doctors </a:t>
            </a:r>
          </a:p>
          <a:p>
            <a:r>
              <a:rPr lang="en-US" b="1" dirty="0">
                <a:solidFill>
                  <a:srgbClr val="7030A0"/>
                </a:solidFill>
              </a:rPr>
              <a:t>Knowledge of germs</a:t>
            </a:r>
          </a:p>
        </p:txBody>
      </p:sp>
    </p:spTree>
    <p:extLst>
      <p:ext uri="{BB962C8B-B14F-4D97-AF65-F5344CB8AC3E}">
        <p14:creationId xmlns:p14="http://schemas.microsoft.com/office/powerpoint/2010/main" val="276305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9" y="0"/>
            <a:ext cx="11758613" cy="1295400"/>
          </a:xfrm>
        </p:spPr>
        <p:txBody>
          <a:bodyPr>
            <a:normAutofit/>
          </a:bodyPr>
          <a:lstStyle/>
          <a:p>
            <a:r>
              <a:rPr lang="en-US" b="1" u="sng" dirty="0">
                <a:solidFill>
                  <a:srgbClr val="C00000"/>
                </a:solidFill>
              </a:rPr>
              <a:t>Improvements that were made in the early 1900’s</a:t>
            </a:r>
          </a:p>
        </p:txBody>
      </p:sp>
      <p:sp>
        <p:nvSpPr>
          <p:cNvPr id="3" name="Content Placeholder 2"/>
          <p:cNvSpPr>
            <a:spLocks noGrp="1"/>
          </p:cNvSpPr>
          <p:nvPr>
            <p:ph idx="1"/>
          </p:nvPr>
        </p:nvSpPr>
        <p:spPr>
          <a:xfrm>
            <a:off x="328613" y="1600200"/>
            <a:ext cx="11187112" cy="5257800"/>
          </a:xfrm>
        </p:spPr>
        <p:txBody>
          <a:bodyPr>
            <a:normAutofit/>
          </a:bodyPr>
          <a:lstStyle/>
          <a:p>
            <a:r>
              <a:rPr lang="en-US" b="1" dirty="0">
                <a:solidFill>
                  <a:srgbClr val="333399"/>
                </a:solidFill>
              </a:rPr>
              <a:t>Business advances in offering stock and corporations</a:t>
            </a:r>
          </a:p>
          <a:p>
            <a:r>
              <a:rPr lang="en-US" b="1" dirty="0">
                <a:solidFill>
                  <a:srgbClr val="006600"/>
                </a:solidFill>
              </a:rPr>
              <a:t>Sidewalks, sewers and skyscrapers</a:t>
            </a:r>
          </a:p>
          <a:p>
            <a:r>
              <a:rPr lang="en-US" b="1" dirty="0">
                <a:solidFill>
                  <a:srgbClr val="006600"/>
                </a:solidFill>
              </a:rPr>
              <a:t>Street lights</a:t>
            </a:r>
          </a:p>
          <a:p>
            <a:r>
              <a:rPr lang="en-US" b="1" dirty="0">
                <a:solidFill>
                  <a:srgbClr val="C00000"/>
                </a:solidFill>
              </a:rPr>
              <a:t>Unions worked to helped to improve working conditions, improve wages and outlaw child labor</a:t>
            </a:r>
          </a:p>
          <a:p>
            <a:r>
              <a:rPr lang="en-US" b="1" dirty="0">
                <a:solidFill>
                  <a:srgbClr val="7030A0"/>
                </a:solidFill>
              </a:rPr>
              <a:t>Old age pensions and disability insurance</a:t>
            </a:r>
          </a:p>
          <a:p>
            <a:r>
              <a:rPr lang="en-US" b="1" dirty="0">
                <a:solidFill>
                  <a:srgbClr val="7030A0"/>
                </a:solidFill>
              </a:rPr>
              <a:t>Rising standards of living</a:t>
            </a:r>
          </a:p>
          <a:p>
            <a:r>
              <a:rPr lang="en-US" b="1" dirty="0">
                <a:solidFill>
                  <a:srgbClr val="FF6600"/>
                </a:solidFill>
              </a:rPr>
              <a:t>Advances in medicine and life expectancy</a:t>
            </a:r>
          </a:p>
          <a:p>
            <a:r>
              <a:rPr lang="en-US" b="1" dirty="0">
                <a:solidFill>
                  <a:srgbClr val="00B0F0"/>
                </a:solidFill>
              </a:rPr>
              <a:t>Music halls, museums, theaters, libraries</a:t>
            </a:r>
          </a:p>
        </p:txBody>
      </p:sp>
    </p:spTree>
    <p:extLst>
      <p:ext uri="{BB962C8B-B14F-4D97-AF65-F5344CB8AC3E}">
        <p14:creationId xmlns:p14="http://schemas.microsoft.com/office/powerpoint/2010/main" val="1883462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u="sng" dirty="0">
                <a:solidFill>
                  <a:srgbClr val="006600"/>
                </a:solidFill>
              </a:rPr>
              <a:t>Social Darwinism</a:t>
            </a:r>
          </a:p>
        </p:txBody>
      </p:sp>
      <p:sp>
        <p:nvSpPr>
          <p:cNvPr id="3" name="Content Placeholder 2"/>
          <p:cNvSpPr>
            <a:spLocks noGrp="1"/>
          </p:cNvSpPr>
          <p:nvPr>
            <p:ph idx="1"/>
          </p:nvPr>
        </p:nvSpPr>
        <p:spPr>
          <a:xfrm>
            <a:off x="257175" y="990600"/>
            <a:ext cx="11287125" cy="5867400"/>
          </a:xfrm>
        </p:spPr>
        <p:txBody>
          <a:bodyPr>
            <a:normAutofit/>
          </a:bodyPr>
          <a:lstStyle/>
          <a:p>
            <a:r>
              <a:rPr lang="en-US" b="1" u="sng" dirty="0">
                <a:solidFill>
                  <a:schemeClr val="accent6">
                    <a:lumMod val="50000"/>
                  </a:schemeClr>
                </a:solidFill>
              </a:rPr>
              <a:t>Charles Darwin </a:t>
            </a:r>
            <a:r>
              <a:rPr lang="en-US" b="1" dirty="0">
                <a:solidFill>
                  <a:schemeClr val="accent6">
                    <a:lumMod val="50000"/>
                  </a:schemeClr>
                </a:solidFill>
              </a:rPr>
              <a:t>argued that all forms of life had evolved into their present state over millions of years. Process of natural selection or </a:t>
            </a:r>
            <a:r>
              <a:rPr lang="en-US" b="1" i="1" dirty="0">
                <a:solidFill>
                  <a:srgbClr val="FF0000"/>
                </a:solidFill>
              </a:rPr>
              <a:t>survival of the fittest</a:t>
            </a:r>
            <a:r>
              <a:rPr lang="en-US" b="1" dirty="0">
                <a:solidFill>
                  <a:schemeClr val="accent6">
                    <a:lumMod val="50000"/>
                  </a:schemeClr>
                </a:solidFill>
              </a:rPr>
              <a:t>. Those who adapt to their environment the best survive and pass those traits on to their offspring</a:t>
            </a:r>
            <a:r>
              <a:rPr lang="en-US" dirty="0">
                <a:solidFill>
                  <a:schemeClr val="accent6">
                    <a:lumMod val="50000"/>
                  </a:schemeClr>
                </a:solidFill>
              </a:rPr>
              <a:t>.</a:t>
            </a:r>
          </a:p>
          <a:p>
            <a:r>
              <a:rPr lang="en-US" b="1" u="sng" dirty="0">
                <a:solidFill>
                  <a:srgbClr val="FF0000"/>
                </a:solidFill>
              </a:rPr>
              <a:t>Social Darwinism </a:t>
            </a:r>
            <a:r>
              <a:rPr lang="en-US" b="1" dirty="0">
                <a:solidFill>
                  <a:srgbClr val="00B050"/>
                </a:solidFill>
              </a:rPr>
              <a:t>was </a:t>
            </a:r>
            <a:r>
              <a:rPr lang="en-US" b="1" u="sng" dirty="0">
                <a:solidFill>
                  <a:srgbClr val="C00000"/>
                </a:solidFill>
              </a:rPr>
              <a:t>not</a:t>
            </a:r>
            <a:r>
              <a:rPr lang="en-US" b="1" dirty="0">
                <a:solidFill>
                  <a:srgbClr val="C00000"/>
                </a:solidFill>
              </a:rPr>
              <a:t> </a:t>
            </a:r>
            <a:r>
              <a:rPr lang="en-US" b="1" dirty="0">
                <a:solidFill>
                  <a:srgbClr val="00B050"/>
                </a:solidFill>
              </a:rPr>
              <a:t>advocated by Darwin.  It supported survival of the fittest in humans and societies. It held that wealth and power were a sign of natural superiority, its absence was a sign of unfitness. The theory was used from the late 19th century to support laissez faire capitalism, racism  and imperialism </a:t>
            </a:r>
          </a:p>
          <a:p>
            <a:r>
              <a:rPr lang="en-US" b="1" u="sng" dirty="0">
                <a:solidFill>
                  <a:srgbClr val="FF0000"/>
                </a:solidFill>
              </a:rPr>
              <a:t>Social Darwinism </a:t>
            </a:r>
            <a:r>
              <a:rPr lang="en-US" b="1" dirty="0">
                <a:solidFill>
                  <a:schemeClr val="accent1">
                    <a:lumMod val="50000"/>
                  </a:schemeClr>
                </a:solidFill>
              </a:rPr>
              <a:t>encouraged racism (the unscientific belief that one racial group is superior to another) Many Americans and Europeans claimed the success of Western civilization was due to the supremacy of the white These ideas will have a lasting impact on world history</a:t>
            </a:r>
          </a:p>
        </p:txBody>
      </p:sp>
    </p:spTree>
    <p:extLst>
      <p:ext uri="{BB962C8B-B14F-4D97-AF65-F5344CB8AC3E}">
        <p14:creationId xmlns:p14="http://schemas.microsoft.com/office/powerpoint/2010/main" val="568987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17638"/>
          </a:xfrm>
        </p:spPr>
        <p:txBody>
          <a:bodyPr/>
          <a:lstStyle/>
          <a:p>
            <a:r>
              <a:rPr lang="en-US" b="1" u="sng" dirty="0"/>
              <a:t>Causes of Industrial Revolution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143000"/>
            <a:ext cx="9144000" cy="5715000"/>
          </a:xfrm>
        </p:spPr>
      </p:pic>
    </p:spTree>
    <p:extLst>
      <p:ext uri="{BB962C8B-B14F-4D97-AF65-F5344CB8AC3E}">
        <p14:creationId xmlns:p14="http://schemas.microsoft.com/office/powerpoint/2010/main" val="2562688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u="sng" dirty="0">
                <a:solidFill>
                  <a:srgbClr val="C00000"/>
                </a:solidFill>
              </a:rPr>
              <a:t>Effects of the Industrial Revolution</a:t>
            </a:r>
          </a:p>
        </p:txBody>
      </p:sp>
      <p:sp>
        <p:nvSpPr>
          <p:cNvPr id="3" name="Content Placeholder 2"/>
          <p:cNvSpPr>
            <a:spLocks noGrp="1"/>
          </p:cNvSpPr>
          <p:nvPr>
            <p:ph sz="half" idx="1"/>
          </p:nvPr>
        </p:nvSpPr>
        <p:spPr>
          <a:xfrm>
            <a:off x="342900" y="1295400"/>
            <a:ext cx="5676900" cy="5410200"/>
          </a:xfrm>
        </p:spPr>
        <p:txBody>
          <a:bodyPr>
            <a:normAutofit/>
          </a:bodyPr>
          <a:lstStyle/>
          <a:p>
            <a:r>
              <a:rPr lang="en-US" b="1" u="sng" dirty="0">
                <a:solidFill>
                  <a:srgbClr val="333399"/>
                </a:solidFill>
              </a:rPr>
              <a:t>Immediate Effects</a:t>
            </a:r>
            <a:r>
              <a:rPr lang="en-US" dirty="0">
                <a:solidFill>
                  <a:srgbClr val="333399"/>
                </a:solidFill>
              </a:rPr>
              <a:t>:</a:t>
            </a:r>
          </a:p>
          <a:p>
            <a:pPr marL="514350" indent="-514350">
              <a:buAutoNum type="arabicPeriod"/>
            </a:pPr>
            <a:r>
              <a:rPr lang="en-US" b="1" dirty="0">
                <a:solidFill>
                  <a:srgbClr val="333399"/>
                </a:solidFill>
              </a:rPr>
              <a:t>Rise of factories</a:t>
            </a:r>
          </a:p>
          <a:p>
            <a:pPr marL="514350" indent="-514350">
              <a:buAutoNum type="arabicPeriod"/>
            </a:pPr>
            <a:r>
              <a:rPr lang="en-US" b="1" dirty="0">
                <a:solidFill>
                  <a:srgbClr val="333399"/>
                </a:solidFill>
              </a:rPr>
              <a:t>Changes in transportation and communication</a:t>
            </a:r>
          </a:p>
          <a:p>
            <a:pPr marL="514350" indent="-514350">
              <a:buAutoNum type="arabicPeriod"/>
            </a:pPr>
            <a:r>
              <a:rPr lang="en-US" b="1" dirty="0">
                <a:solidFill>
                  <a:srgbClr val="333399"/>
                </a:solidFill>
              </a:rPr>
              <a:t>Urbanization</a:t>
            </a:r>
          </a:p>
          <a:p>
            <a:pPr marL="514350" indent="-514350">
              <a:buAutoNum type="arabicPeriod"/>
            </a:pPr>
            <a:r>
              <a:rPr lang="en-US" b="1" dirty="0">
                <a:solidFill>
                  <a:srgbClr val="333399"/>
                </a:solidFill>
              </a:rPr>
              <a:t>New methods of production</a:t>
            </a:r>
          </a:p>
          <a:p>
            <a:pPr marL="514350" indent="-514350">
              <a:buAutoNum type="arabicPeriod"/>
            </a:pPr>
            <a:r>
              <a:rPr lang="en-US" b="1" dirty="0">
                <a:solidFill>
                  <a:srgbClr val="333399"/>
                </a:solidFill>
              </a:rPr>
              <a:t>Rise of urban working class</a:t>
            </a:r>
          </a:p>
          <a:p>
            <a:pPr marL="514350" indent="-514350">
              <a:buAutoNum type="arabicPeriod"/>
            </a:pPr>
            <a:r>
              <a:rPr lang="en-US" b="1" dirty="0">
                <a:solidFill>
                  <a:srgbClr val="333399"/>
                </a:solidFill>
              </a:rPr>
              <a:t>Growth of reform movements </a:t>
            </a:r>
          </a:p>
          <a:p>
            <a:pPr marL="514350" indent="-514350">
              <a:buAutoNum type="arabicPeriod"/>
            </a:pPr>
            <a:endParaRPr lang="en-US" dirty="0"/>
          </a:p>
        </p:txBody>
      </p:sp>
      <p:sp>
        <p:nvSpPr>
          <p:cNvPr id="4" name="Content Placeholder 3"/>
          <p:cNvSpPr>
            <a:spLocks noGrp="1"/>
          </p:cNvSpPr>
          <p:nvPr>
            <p:ph sz="half" idx="2"/>
          </p:nvPr>
        </p:nvSpPr>
        <p:spPr>
          <a:xfrm>
            <a:off x="6172199" y="1371600"/>
            <a:ext cx="5676899" cy="5181600"/>
          </a:xfrm>
        </p:spPr>
        <p:txBody>
          <a:bodyPr>
            <a:normAutofit/>
          </a:bodyPr>
          <a:lstStyle/>
          <a:p>
            <a:r>
              <a:rPr lang="en-US" b="1" u="sng" dirty="0">
                <a:solidFill>
                  <a:srgbClr val="006600"/>
                </a:solidFill>
              </a:rPr>
              <a:t>Long Term Effects</a:t>
            </a:r>
          </a:p>
          <a:p>
            <a:pPr marL="514350" indent="-514350">
              <a:buAutoNum type="arabicPeriod"/>
            </a:pPr>
            <a:r>
              <a:rPr lang="en-US" b="1" dirty="0">
                <a:solidFill>
                  <a:srgbClr val="006600"/>
                </a:solidFill>
              </a:rPr>
              <a:t>Growth of labor of unions</a:t>
            </a:r>
          </a:p>
          <a:p>
            <a:pPr marL="514350" indent="-514350">
              <a:buAutoNum type="arabicPeriod"/>
            </a:pPr>
            <a:r>
              <a:rPr lang="en-US" b="1" dirty="0">
                <a:solidFill>
                  <a:srgbClr val="006600"/>
                </a:solidFill>
              </a:rPr>
              <a:t>Inexpensive new products</a:t>
            </a:r>
          </a:p>
          <a:p>
            <a:pPr marL="514350" indent="-514350">
              <a:buAutoNum type="arabicPeriod"/>
            </a:pPr>
            <a:r>
              <a:rPr lang="en-US" b="1" dirty="0">
                <a:solidFill>
                  <a:srgbClr val="006600"/>
                </a:solidFill>
              </a:rPr>
              <a:t>Increased pollution</a:t>
            </a:r>
          </a:p>
          <a:p>
            <a:pPr marL="514350" indent="-514350">
              <a:buAutoNum type="arabicPeriod"/>
            </a:pPr>
            <a:r>
              <a:rPr lang="en-US" b="1" dirty="0">
                <a:solidFill>
                  <a:srgbClr val="006600"/>
                </a:solidFill>
              </a:rPr>
              <a:t>Rise of big business</a:t>
            </a:r>
          </a:p>
          <a:p>
            <a:pPr marL="514350" indent="-514350">
              <a:buAutoNum type="arabicPeriod"/>
            </a:pPr>
            <a:r>
              <a:rPr lang="en-US" b="1" dirty="0">
                <a:solidFill>
                  <a:srgbClr val="006600"/>
                </a:solidFill>
              </a:rPr>
              <a:t>Expansion of public education</a:t>
            </a:r>
          </a:p>
          <a:p>
            <a:pPr marL="514350" indent="-514350">
              <a:buAutoNum type="arabicPeriod"/>
            </a:pPr>
            <a:r>
              <a:rPr lang="en-US" b="1" dirty="0">
                <a:solidFill>
                  <a:srgbClr val="006600"/>
                </a:solidFill>
              </a:rPr>
              <a:t>Expansion of middle class</a:t>
            </a:r>
          </a:p>
          <a:p>
            <a:pPr marL="514350" indent="-514350">
              <a:buAutoNum type="arabicPeriod"/>
            </a:pPr>
            <a:r>
              <a:rPr lang="en-US" b="1" dirty="0">
                <a:solidFill>
                  <a:srgbClr val="006600"/>
                </a:solidFill>
              </a:rPr>
              <a:t>Competition for world trade</a:t>
            </a:r>
          </a:p>
          <a:p>
            <a:pPr marL="514350" indent="-514350">
              <a:buAutoNum type="arabicPeriod"/>
            </a:pPr>
            <a:r>
              <a:rPr lang="en-US" b="1" dirty="0">
                <a:solidFill>
                  <a:srgbClr val="006600"/>
                </a:solidFill>
              </a:rPr>
              <a:t>Progress in medical care</a:t>
            </a:r>
          </a:p>
          <a:p>
            <a:pPr marL="514350" indent="-514350">
              <a:buAutoNum type="arabicPeriod"/>
            </a:pPr>
            <a:endParaRPr lang="en-US" dirty="0"/>
          </a:p>
        </p:txBody>
      </p:sp>
    </p:spTree>
    <p:extLst>
      <p:ext uri="{BB962C8B-B14F-4D97-AF65-F5344CB8AC3E}">
        <p14:creationId xmlns:p14="http://schemas.microsoft.com/office/powerpoint/2010/main" val="2620281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latin typeface="Aharoni" panose="02010803020104030203" pitchFamily="2" charset="-79"/>
                <a:cs typeface="Aharoni" panose="02010803020104030203" pitchFamily="2" charset="-79"/>
              </a:rPr>
              <a:t>Connections to Today</a:t>
            </a:r>
          </a:p>
        </p:txBody>
      </p:sp>
      <p:sp>
        <p:nvSpPr>
          <p:cNvPr id="3" name="Content Placeholder 2"/>
          <p:cNvSpPr>
            <a:spLocks noGrp="1"/>
          </p:cNvSpPr>
          <p:nvPr>
            <p:ph idx="1"/>
          </p:nvPr>
        </p:nvSpPr>
        <p:spPr>
          <a:xfrm>
            <a:off x="500063" y="1371600"/>
            <a:ext cx="11244262" cy="5486400"/>
          </a:xfrm>
        </p:spPr>
        <p:txBody>
          <a:bodyPr>
            <a:normAutofit fontScale="92500" lnSpcReduction="20000"/>
          </a:bodyPr>
          <a:lstStyle/>
          <a:p>
            <a:r>
              <a:rPr lang="en-US" b="1" dirty="0">
                <a:solidFill>
                  <a:srgbClr val="7030A0"/>
                </a:solidFill>
              </a:rPr>
              <a:t>Improvements in world health</a:t>
            </a:r>
          </a:p>
          <a:p>
            <a:r>
              <a:rPr lang="en-US" b="1" dirty="0">
                <a:solidFill>
                  <a:srgbClr val="7030A0"/>
                </a:solidFill>
              </a:rPr>
              <a:t>Growth in population</a:t>
            </a:r>
          </a:p>
          <a:p>
            <a:r>
              <a:rPr lang="en-US" b="1" dirty="0">
                <a:solidFill>
                  <a:srgbClr val="7030A0"/>
                </a:solidFill>
              </a:rPr>
              <a:t>Industrialization in developing nations</a:t>
            </a:r>
          </a:p>
          <a:p>
            <a:r>
              <a:rPr lang="en-US" b="1" dirty="0">
                <a:solidFill>
                  <a:srgbClr val="7030A0"/>
                </a:solidFill>
              </a:rPr>
              <a:t>New energy sources such as oil and nuclear</a:t>
            </a:r>
          </a:p>
          <a:p>
            <a:r>
              <a:rPr lang="en-US" b="1" dirty="0">
                <a:solidFill>
                  <a:srgbClr val="7030A0"/>
                </a:solidFill>
              </a:rPr>
              <a:t>Environmental pollution</a:t>
            </a:r>
          </a:p>
          <a:p>
            <a:r>
              <a:rPr lang="en-US" b="1" dirty="0">
                <a:solidFill>
                  <a:srgbClr val="7030A0"/>
                </a:solidFill>
              </a:rPr>
              <a:t>Efforts to regulate world trade</a:t>
            </a:r>
          </a:p>
          <a:p>
            <a:r>
              <a:rPr lang="en-US" b="1" dirty="0">
                <a:solidFill>
                  <a:srgbClr val="7030A0"/>
                </a:solidFill>
              </a:rPr>
              <a:t>Climate Change / Global Warming</a:t>
            </a:r>
          </a:p>
          <a:p>
            <a:endParaRPr lang="en-US" b="1" dirty="0">
              <a:solidFill>
                <a:srgbClr val="7030A0"/>
              </a:solidFill>
            </a:endParaRPr>
          </a:p>
          <a:p>
            <a:r>
              <a:rPr lang="en-US" sz="2000" dirty="0"/>
              <a:t>Coal, Steam, and The Industrial Revolution: Crash Course World History</a:t>
            </a:r>
          </a:p>
          <a:p>
            <a:r>
              <a:rPr lang="en-US" sz="2000" b="1" dirty="0">
                <a:solidFill>
                  <a:srgbClr val="7030A0"/>
                </a:solidFill>
              </a:rPr>
              <a:t>11:04</a:t>
            </a:r>
          </a:p>
          <a:p>
            <a:r>
              <a:rPr lang="en-US" sz="2000" b="1" dirty="0">
                <a:solidFill>
                  <a:srgbClr val="7030A0"/>
                </a:solidFill>
                <a:hlinkClick r:id="rId2"/>
              </a:rPr>
              <a:t>https://www.youtube.com/watch?v=zhL5DCizj5c</a:t>
            </a:r>
            <a:endParaRPr lang="en-US" sz="2000" b="1" dirty="0">
              <a:solidFill>
                <a:srgbClr val="7030A0"/>
              </a:solidFill>
            </a:endParaRPr>
          </a:p>
          <a:p>
            <a:r>
              <a:rPr lang="en-US" sz="2000" b="1" dirty="0">
                <a:solidFill>
                  <a:srgbClr val="7030A0"/>
                </a:solidFill>
              </a:rPr>
              <a:t>Keith Hughes, Industrialization 27 min: </a:t>
            </a:r>
            <a:r>
              <a:rPr lang="en-US" sz="2000" b="1" dirty="0">
                <a:solidFill>
                  <a:srgbClr val="7030A0"/>
                </a:solidFill>
                <a:hlinkClick r:id="rId3"/>
              </a:rPr>
              <a:t>https://www.youtube.com/watch?v=Wrmax07bxyQ</a:t>
            </a:r>
            <a:endParaRPr lang="en-US" sz="2000" b="1" dirty="0">
              <a:solidFill>
                <a:srgbClr val="7030A0"/>
              </a:solidFill>
            </a:endParaRPr>
          </a:p>
          <a:p>
            <a:endParaRPr lang="en-US" sz="2000" b="1" dirty="0">
              <a:solidFill>
                <a:srgbClr val="7030A0"/>
              </a:solidFill>
            </a:endParaRPr>
          </a:p>
          <a:p>
            <a:r>
              <a:rPr lang="en-US" sz="2000" b="1" dirty="0">
                <a:solidFill>
                  <a:srgbClr val="7030A0"/>
                </a:solidFill>
              </a:rPr>
              <a:t>CM in the air 3:02: </a:t>
            </a:r>
            <a:r>
              <a:rPr lang="en-US" sz="2000" b="1" dirty="0">
                <a:solidFill>
                  <a:srgbClr val="7030A0"/>
                </a:solidFill>
                <a:hlinkClick r:id="rId4"/>
              </a:rPr>
              <a:t>http://news.yahoo.com/nasa-simulation-shows-a-year-in-the-life-of-earth-s-co2-190708986.html</a:t>
            </a:r>
            <a:endParaRPr lang="en-US" sz="2000" b="1" dirty="0">
              <a:solidFill>
                <a:srgbClr val="7030A0"/>
              </a:solidFill>
            </a:endParaRPr>
          </a:p>
          <a:p>
            <a:endParaRPr lang="en-US" b="1" dirty="0">
              <a:solidFill>
                <a:srgbClr val="7030A0"/>
              </a:solidFill>
            </a:endParaRPr>
          </a:p>
          <a:p>
            <a:endParaRPr lang="en-US" b="1" dirty="0">
              <a:solidFill>
                <a:srgbClr val="7030A0"/>
              </a:solidFill>
            </a:endParaRPr>
          </a:p>
          <a:p>
            <a:endParaRPr lang="en-US" dirty="0"/>
          </a:p>
          <a:p>
            <a:endParaRPr lang="en-US" dirty="0"/>
          </a:p>
          <a:p>
            <a:endParaRPr lang="en-US" dirty="0"/>
          </a:p>
        </p:txBody>
      </p:sp>
    </p:spTree>
    <p:extLst>
      <p:ext uri="{BB962C8B-B14F-4D97-AF65-F5344CB8AC3E}">
        <p14:creationId xmlns:p14="http://schemas.microsoft.com/office/powerpoint/2010/main" val="294327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71600"/>
          </a:xfrm>
        </p:spPr>
        <p:txBody>
          <a:bodyPr>
            <a:normAutofit/>
          </a:bodyPr>
          <a:lstStyle/>
          <a:p>
            <a:r>
              <a:rPr lang="en-US" u="sng" dirty="0">
                <a:solidFill>
                  <a:srgbClr val="C00000"/>
                </a:solidFill>
                <a:latin typeface="Arial Rounded MT Bold" panose="020F0704030504030204" pitchFamily="34" charset="0"/>
              </a:rPr>
              <a:t>Five factors that helped Britain take the lead in industrialization</a:t>
            </a:r>
          </a:p>
        </p:txBody>
      </p:sp>
      <p:sp>
        <p:nvSpPr>
          <p:cNvPr id="3" name="Content Placeholder 2"/>
          <p:cNvSpPr>
            <a:spLocks noGrp="1"/>
          </p:cNvSpPr>
          <p:nvPr>
            <p:ph idx="1"/>
          </p:nvPr>
        </p:nvSpPr>
        <p:spPr>
          <a:xfrm>
            <a:off x="342899" y="1600200"/>
            <a:ext cx="11601451" cy="5181600"/>
          </a:xfrm>
        </p:spPr>
        <p:txBody>
          <a:bodyPr>
            <a:normAutofit fontScale="92500" lnSpcReduction="10000"/>
          </a:bodyPr>
          <a:lstStyle/>
          <a:p>
            <a:pPr marL="514350" indent="-514350">
              <a:buAutoNum type="arabicPeriod"/>
            </a:pPr>
            <a:r>
              <a:rPr lang="en-US" b="1" u="sng" dirty="0">
                <a:solidFill>
                  <a:srgbClr val="C00000"/>
                </a:solidFill>
              </a:rPr>
              <a:t>Exploration and Colonialism </a:t>
            </a:r>
            <a:r>
              <a:rPr lang="en-US" b="1" dirty="0"/>
              <a:t>providing abundant resources from around the world</a:t>
            </a:r>
          </a:p>
          <a:p>
            <a:pPr marL="514350" indent="-514350">
              <a:buAutoNum type="arabicPeriod"/>
            </a:pPr>
            <a:r>
              <a:rPr lang="en-US" b="1" dirty="0">
                <a:solidFill>
                  <a:srgbClr val="C00000"/>
                </a:solidFill>
              </a:rPr>
              <a:t>Sea Power:  </a:t>
            </a:r>
            <a:r>
              <a:rPr lang="en-US" b="1" dirty="0"/>
              <a:t>a large navy and merchant fleet can provide goods from around the globe </a:t>
            </a:r>
          </a:p>
          <a:p>
            <a:pPr marL="0" indent="0">
              <a:buNone/>
            </a:pPr>
            <a:r>
              <a:rPr lang="en-US" b="1" dirty="0"/>
              <a:t>3.   </a:t>
            </a:r>
            <a:r>
              <a:rPr lang="en-US" b="1" dirty="0">
                <a:solidFill>
                  <a:srgbClr val="C00000"/>
                </a:solidFill>
              </a:rPr>
              <a:t>Political Stability</a:t>
            </a:r>
            <a:r>
              <a:rPr lang="en-US" b="1" dirty="0"/>
              <a:t>: relative peace allows commerce to    </a:t>
            </a:r>
          </a:p>
          <a:p>
            <a:pPr marL="0" indent="0">
              <a:buNone/>
            </a:pPr>
            <a:r>
              <a:rPr lang="en-US" b="1" dirty="0"/>
              <a:t>       thrive</a:t>
            </a:r>
          </a:p>
          <a:p>
            <a:pPr marL="0" indent="0">
              <a:buNone/>
            </a:pPr>
            <a:r>
              <a:rPr lang="en-US" b="1" dirty="0"/>
              <a:t>4.  </a:t>
            </a:r>
            <a:r>
              <a:rPr lang="en-US" b="1" dirty="0">
                <a:solidFill>
                  <a:srgbClr val="C00000"/>
                </a:solidFill>
              </a:rPr>
              <a:t>Government Support</a:t>
            </a:r>
            <a:r>
              <a:rPr lang="en-US" b="1" dirty="0"/>
              <a:t>: Laws passed that favored businesses   </a:t>
            </a:r>
          </a:p>
          <a:p>
            <a:pPr marL="0" indent="0">
              <a:buNone/>
            </a:pPr>
            <a:r>
              <a:rPr lang="en-US" b="1" dirty="0"/>
              <a:t>      allowing it to compete successfully</a:t>
            </a:r>
          </a:p>
          <a:p>
            <a:pPr marL="0" indent="0">
              <a:buNone/>
            </a:pPr>
            <a:r>
              <a:rPr lang="en-US" b="1" dirty="0"/>
              <a:t>5.  </a:t>
            </a:r>
            <a:r>
              <a:rPr lang="en-US" b="1" dirty="0">
                <a:solidFill>
                  <a:srgbClr val="C00000"/>
                </a:solidFill>
              </a:rPr>
              <a:t>Growth of private investment</a:t>
            </a:r>
            <a:r>
              <a:rPr lang="en-US" b="1" dirty="0"/>
              <a:t>: funding for research and    </a:t>
            </a:r>
          </a:p>
          <a:p>
            <a:pPr marL="0" indent="0">
              <a:buNone/>
            </a:pPr>
            <a:r>
              <a:rPr lang="en-US" b="1" dirty="0"/>
              <a:t>     development</a:t>
            </a:r>
          </a:p>
          <a:p>
            <a:pPr marL="0" indent="0">
              <a:buNone/>
            </a:pPr>
            <a:r>
              <a:rPr lang="en-US" b="1" dirty="0"/>
              <a:t>6. A </a:t>
            </a:r>
            <a:r>
              <a:rPr lang="en-US" b="1" dirty="0">
                <a:solidFill>
                  <a:srgbClr val="C00000"/>
                </a:solidFill>
              </a:rPr>
              <a:t>growing population </a:t>
            </a:r>
            <a:r>
              <a:rPr lang="en-US" b="1" dirty="0"/>
              <a:t>Society that </a:t>
            </a:r>
            <a:r>
              <a:rPr lang="en-US" b="1" dirty="0">
                <a:solidFill>
                  <a:srgbClr val="C00000"/>
                </a:solidFill>
              </a:rPr>
              <a:t>valued hard work </a:t>
            </a:r>
            <a:r>
              <a:rPr lang="en-US" b="1" dirty="0"/>
              <a:t>and   </a:t>
            </a:r>
          </a:p>
          <a:p>
            <a:pPr marL="0" indent="0">
              <a:buNone/>
            </a:pPr>
            <a:r>
              <a:rPr lang="en-US" b="1" dirty="0"/>
              <a:t>     worldly achievements </a:t>
            </a:r>
          </a:p>
          <a:p>
            <a:endParaRPr lang="en-US" dirty="0"/>
          </a:p>
        </p:txBody>
      </p:sp>
    </p:spTree>
    <p:extLst>
      <p:ext uri="{BB962C8B-B14F-4D97-AF65-F5344CB8AC3E}">
        <p14:creationId xmlns:p14="http://schemas.microsoft.com/office/powerpoint/2010/main" val="39264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0A0A-31A8-43FB-8D76-AFBB0A77813A}"/>
              </a:ext>
            </a:extLst>
          </p:cNvPr>
          <p:cNvSpPr>
            <a:spLocks noGrp="1"/>
          </p:cNvSpPr>
          <p:nvPr>
            <p:ph type="title"/>
          </p:nvPr>
        </p:nvSpPr>
        <p:spPr/>
        <p:txBody>
          <a:bodyPr/>
          <a:lstStyle/>
          <a:p>
            <a:r>
              <a:rPr lang="en-US" b="1" u="sng" dirty="0">
                <a:solidFill>
                  <a:srgbClr val="006600"/>
                </a:solidFill>
              </a:rPr>
              <a:t>Four Factors of Production</a:t>
            </a:r>
            <a:endParaRPr lang="en-US" dirty="0"/>
          </a:p>
        </p:txBody>
      </p:sp>
      <p:pic>
        <p:nvPicPr>
          <p:cNvPr id="5" name="Content Placeholder 4">
            <a:extLst>
              <a:ext uri="{FF2B5EF4-FFF2-40B4-BE49-F238E27FC236}">
                <a16:creationId xmlns:a16="http://schemas.microsoft.com/office/drawing/2014/main" id="{BB655C52-01E8-4566-BF50-6133E9C44E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1" y="1417638"/>
            <a:ext cx="10706100" cy="5440362"/>
          </a:xfrm>
        </p:spPr>
      </p:pic>
    </p:spTree>
    <p:extLst>
      <p:ext uri="{BB962C8B-B14F-4D97-AF65-F5344CB8AC3E}">
        <p14:creationId xmlns:p14="http://schemas.microsoft.com/office/powerpoint/2010/main" val="403176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0F8F-E547-43E6-870C-69B2FD29BC10}"/>
              </a:ext>
            </a:extLst>
          </p:cNvPr>
          <p:cNvSpPr>
            <a:spLocks noGrp="1"/>
          </p:cNvSpPr>
          <p:nvPr>
            <p:ph type="title"/>
          </p:nvPr>
        </p:nvSpPr>
        <p:spPr>
          <a:xfrm>
            <a:off x="1981200" y="0"/>
            <a:ext cx="8229600" cy="1143000"/>
          </a:xfrm>
        </p:spPr>
        <p:txBody>
          <a:bodyPr/>
          <a:lstStyle/>
          <a:p>
            <a:r>
              <a:rPr lang="en-US" dirty="0"/>
              <a:t>Age of Industry Starts in England</a:t>
            </a:r>
          </a:p>
        </p:txBody>
      </p:sp>
      <p:pic>
        <p:nvPicPr>
          <p:cNvPr id="5" name="Content Placeholder 4">
            <a:extLst>
              <a:ext uri="{FF2B5EF4-FFF2-40B4-BE49-F238E27FC236}">
                <a16:creationId xmlns:a16="http://schemas.microsoft.com/office/drawing/2014/main" id="{A80F083E-BE4A-4776-A8D1-E906278B89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500" y="914400"/>
            <a:ext cx="10502900" cy="5943600"/>
          </a:xfrm>
        </p:spPr>
      </p:pic>
    </p:spTree>
    <p:extLst>
      <p:ext uri="{BB962C8B-B14F-4D97-AF65-F5344CB8AC3E}">
        <p14:creationId xmlns:p14="http://schemas.microsoft.com/office/powerpoint/2010/main" val="309524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b="1" u="sng" dirty="0">
                <a:solidFill>
                  <a:srgbClr val="FF3399"/>
                </a:solidFill>
              </a:rPr>
              <a:t>Textile Industry / Cottage Industry</a:t>
            </a:r>
          </a:p>
        </p:txBody>
      </p:sp>
      <p:sp>
        <p:nvSpPr>
          <p:cNvPr id="3" name="Content Placeholder 2"/>
          <p:cNvSpPr>
            <a:spLocks noGrp="1"/>
          </p:cNvSpPr>
          <p:nvPr>
            <p:ph sz="half" idx="1"/>
          </p:nvPr>
        </p:nvSpPr>
        <p:spPr>
          <a:xfrm>
            <a:off x="257175" y="1600200"/>
            <a:ext cx="5762625" cy="5257800"/>
          </a:xfrm>
        </p:spPr>
        <p:txBody>
          <a:bodyPr/>
          <a:lstStyle/>
          <a:p>
            <a:r>
              <a:rPr lang="en-US" b="1" dirty="0"/>
              <a:t>How did the textile business work when it was a cottage industry?</a:t>
            </a:r>
          </a:p>
          <a:p>
            <a:pPr marL="0" indent="0">
              <a:buNone/>
            </a:pPr>
            <a:r>
              <a:rPr lang="en-US" b="1" dirty="0">
                <a:solidFill>
                  <a:srgbClr val="00B050"/>
                </a:solidFill>
              </a:rPr>
              <a:t>1. Merchant brought wool to cottage</a:t>
            </a:r>
          </a:p>
          <a:p>
            <a:pPr marL="0" indent="0">
              <a:buNone/>
            </a:pPr>
            <a:r>
              <a:rPr lang="en-US" b="1" dirty="0">
                <a:solidFill>
                  <a:srgbClr val="0070C0"/>
                </a:solidFill>
              </a:rPr>
              <a:t>2. Weaver made cloth</a:t>
            </a:r>
          </a:p>
          <a:p>
            <a:pPr marL="0" indent="0">
              <a:buNone/>
            </a:pPr>
            <a:r>
              <a:rPr lang="en-US" b="1" dirty="0">
                <a:solidFill>
                  <a:srgbClr val="7030A0"/>
                </a:solidFill>
              </a:rPr>
              <a:t>3. Merchant took cloth to   </a:t>
            </a:r>
          </a:p>
          <a:p>
            <a:pPr marL="0" indent="0">
              <a:buNone/>
            </a:pPr>
            <a:r>
              <a:rPr lang="en-US" b="1" dirty="0">
                <a:solidFill>
                  <a:srgbClr val="7030A0"/>
                </a:solidFill>
              </a:rPr>
              <a:t>     market</a:t>
            </a:r>
          </a:p>
          <a:p>
            <a:endParaRPr lang="en-US" dirty="0"/>
          </a:p>
        </p:txBody>
      </p:sp>
      <p:sp>
        <p:nvSpPr>
          <p:cNvPr id="4" name="Content Placeholder 3"/>
          <p:cNvSpPr>
            <a:spLocks noGrp="1"/>
          </p:cNvSpPr>
          <p:nvPr>
            <p:ph sz="half" idx="2"/>
          </p:nvPr>
        </p:nvSpPr>
        <p:spPr>
          <a:xfrm>
            <a:off x="6172199" y="1600200"/>
            <a:ext cx="5762625" cy="5257800"/>
          </a:xfrm>
        </p:spPr>
        <p:txBody>
          <a:bodyPr/>
          <a:lstStyle/>
          <a:p>
            <a:r>
              <a:rPr lang="en-US" b="1" dirty="0"/>
              <a:t>Advantages and Disadvantages of the Cottage Industry</a:t>
            </a:r>
          </a:p>
          <a:p>
            <a:r>
              <a:rPr lang="en-US" b="1" dirty="0">
                <a:solidFill>
                  <a:srgbClr val="00B050"/>
                </a:solidFill>
              </a:rPr>
              <a:t>Advantages: worker could adjust schedule</a:t>
            </a:r>
          </a:p>
          <a:p>
            <a:r>
              <a:rPr lang="en-US" b="1" dirty="0">
                <a:solidFill>
                  <a:srgbClr val="0070C0"/>
                </a:solidFill>
              </a:rPr>
              <a:t>Disadvantage: fire or floods</a:t>
            </a:r>
          </a:p>
        </p:txBody>
      </p:sp>
    </p:spTree>
    <p:extLst>
      <p:ext uri="{BB962C8B-B14F-4D97-AF65-F5344CB8AC3E}">
        <p14:creationId xmlns:p14="http://schemas.microsoft.com/office/powerpoint/2010/main" val="40859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652C0-D850-4B44-B03F-C9579E617FC7}"/>
              </a:ext>
            </a:extLst>
          </p:cNvPr>
          <p:cNvSpPr>
            <a:spLocks noGrp="1"/>
          </p:cNvSpPr>
          <p:nvPr>
            <p:ph type="title"/>
          </p:nvPr>
        </p:nvSpPr>
        <p:spPr>
          <a:xfrm>
            <a:off x="1524000" y="0"/>
            <a:ext cx="9144000" cy="1417638"/>
          </a:xfrm>
        </p:spPr>
        <p:txBody>
          <a:bodyPr>
            <a:normAutofit/>
          </a:bodyPr>
          <a:lstStyle/>
          <a:p>
            <a:r>
              <a:rPr lang="en-US" b="1" i="1" u="sng" dirty="0">
                <a:solidFill>
                  <a:srgbClr val="333399"/>
                </a:solidFill>
              </a:rPr>
              <a:t>Industry Starts with the Textile Industry </a:t>
            </a:r>
            <a:r>
              <a:rPr lang="en-US" sz="2200" dirty="0"/>
              <a:t>(cloth or woven fabric)</a:t>
            </a:r>
          </a:p>
        </p:txBody>
      </p:sp>
      <p:pic>
        <p:nvPicPr>
          <p:cNvPr id="5" name="Content Placeholder 4">
            <a:extLst>
              <a:ext uri="{FF2B5EF4-FFF2-40B4-BE49-F238E27FC236}">
                <a16:creationId xmlns:a16="http://schemas.microsoft.com/office/drawing/2014/main" id="{3E6ADF70-C537-4347-A8FF-04162A543F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1417638"/>
            <a:ext cx="9143999" cy="5440362"/>
          </a:xfrm>
        </p:spPr>
      </p:pic>
    </p:spTree>
    <p:extLst>
      <p:ext uri="{BB962C8B-B14F-4D97-AF65-F5344CB8AC3E}">
        <p14:creationId xmlns:p14="http://schemas.microsoft.com/office/powerpoint/2010/main" val="249316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latin typeface="Algerian" panose="04020705040A02060702" pitchFamily="82" charset="0"/>
              </a:rPr>
              <a:t>How the factory system changed the nature if work</a:t>
            </a:r>
          </a:p>
        </p:txBody>
      </p:sp>
      <p:sp>
        <p:nvSpPr>
          <p:cNvPr id="3" name="Content Placeholder 2"/>
          <p:cNvSpPr>
            <a:spLocks noGrp="1"/>
          </p:cNvSpPr>
          <p:nvPr>
            <p:ph sz="half" idx="1"/>
          </p:nvPr>
        </p:nvSpPr>
        <p:spPr>
          <a:xfrm>
            <a:off x="242888" y="1600200"/>
            <a:ext cx="5776912" cy="5105400"/>
          </a:xfrm>
        </p:spPr>
        <p:txBody>
          <a:bodyPr>
            <a:normAutofit/>
          </a:bodyPr>
          <a:lstStyle/>
          <a:p>
            <a:pPr marL="0" indent="0">
              <a:buNone/>
            </a:pPr>
            <a:r>
              <a:rPr lang="en-US" b="1" dirty="0">
                <a:solidFill>
                  <a:srgbClr val="006600"/>
                </a:solidFill>
              </a:rPr>
              <a:t>1. work based on a factory schedule not by the seasons</a:t>
            </a:r>
          </a:p>
          <a:p>
            <a:pPr marL="0" indent="0">
              <a:buNone/>
            </a:pPr>
            <a:r>
              <a:rPr lang="en-US" b="1" dirty="0">
                <a:solidFill>
                  <a:srgbClr val="C00000"/>
                </a:solidFill>
              </a:rPr>
              <a:t>2. machines with no safety devise caused accidents</a:t>
            </a:r>
          </a:p>
          <a:p>
            <a:pPr marL="0" indent="0">
              <a:buNone/>
            </a:pPr>
            <a:r>
              <a:rPr lang="en-US" b="1" dirty="0">
                <a:solidFill>
                  <a:schemeClr val="accent6">
                    <a:lumMod val="50000"/>
                  </a:schemeClr>
                </a:solidFill>
              </a:rPr>
              <a:t>3. workers exposed to dangers like coal dust</a:t>
            </a:r>
          </a:p>
          <a:p>
            <a:pPr marL="0" indent="0">
              <a:buNone/>
            </a:pPr>
            <a:r>
              <a:rPr lang="en-US" b="1" dirty="0">
                <a:solidFill>
                  <a:srgbClr val="FF3399"/>
                </a:solidFill>
              </a:rPr>
              <a:t>4. women and children working outside the home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828800"/>
            <a:ext cx="4343400" cy="4876800"/>
          </a:xfrm>
        </p:spPr>
      </p:pic>
    </p:spTree>
    <p:extLst>
      <p:ext uri="{BB962C8B-B14F-4D97-AF65-F5344CB8AC3E}">
        <p14:creationId xmlns:p14="http://schemas.microsoft.com/office/powerpoint/2010/main" val="3402278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1675</Words>
  <Application>Microsoft Office PowerPoint</Application>
  <PresentationFormat>Widescreen</PresentationFormat>
  <Paragraphs>208</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Agency FB</vt:lpstr>
      <vt:lpstr>Aharoni</vt:lpstr>
      <vt:lpstr>Algerian</vt:lpstr>
      <vt:lpstr>Arial</vt:lpstr>
      <vt:lpstr>Arial Rounded MT Bold</vt:lpstr>
      <vt:lpstr>Calibri</vt:lpstr>
      <vt:lpstr>Calibri Light</vt:lpstr>
      <vt:lpstr>Office Theme</vt:lpstr>
      <vt:lpstr>Industrial Revolution</vt:lpstr>
      <vt:lpstr>Three factors that played a role in the agricultural revolution in Britain in the 1700’s</vt:lpstr>
      <vt:lpstr>The Agricultural Revolution contributes to population growth in Britain</vt:lpstr>
      <vt:lpstr>Five factors that helped Britain take the lead in industrialization</vt:lpstr>
      <vt:lpstr>Four Factors of Production</vt:lpstr>
      <vt:lpstr>Age of Industry Starts in England</vt:lpstr>
      <vt:lpstr>Textile Industry / Cottage Industry</vt:lpstr>
      <vt:lpstr>Industry Starts with the Textile Industry (cloth or woven fabric)</vt:lpstr>
      <vt:lpstr>How the factory system changed the nature if work</vt:lpstr>
      <vt:lpstr>3 reasons why factory owners often preferred women workers to men</vt:lpstr>
      <vt:lpstr>              Effects of Factory System</vt:lpstr>
      <vt:lpstr>Advantages and Disadvantages of Factory System</vt:lpstr>
      <vt:lpstr>Three examples of the revolution in Transportation</vt:lpstr>
      <vt:lpstr>Process of Mass Production</vt:lpstr>
      <vt:lpstr>Effects on Home Life</vt:lpstr>
      <vt:lpstr>Effects of Industrialization on Countries</vt:lpstr>
      <vt:lpstr>Effects of Industrialization on Societies</vt:lpstr>
      <vt:lpstr>Adam Smiths’ theory on economics and laissez-faire economics </vt:lpstr>
      <vt:lpstr>Karl Marx’s theory as explained in the Communist Manifesto </vt:lpstr>
      <vt:lpstr>Capitalism / Socialism </vt:lpstr>
      <vt:lpstr>Capitalism and Socialism </vt:lpstr>
      <vt:lpstr>Henry Bessemer develop Steel</vt:lpstr>
      <vt:lpstr>Inventors!</vt:lpstr>
      <vt:lpstr>Alfred Nobel</vt:lpstr>
      <vt:lpstr> Relativity</vt:lpstr>
      <vt:lpstr>Contributions of Louis Pasteur, Robert Koch</vt:lpstr>
      <vt:lpstr>Contributions of Florence Nightingale</vt:lpstr>
      <vt:lpstr>Contributions of Joseph Lister</vt:lpstr>
      <vt:lpstr>First mass produced cars (Ford)  First Flight (1903) Wright Brothers</vt:lpstr>
      <vt:lpstr>New Ideas, Advancements &amp; Developments in Science &amp; Medicine </vt:lpstr>
      <vt:lpstr>Improvements that were made in the early 1900’s</vt:lpstr>
      <vt:lpstr>Social Darwinism</vt:lpstr>
      <vt:lpstr>Causes of Industrial Revolution</vt:lpstr>
      <vt:lpstr>Effects of the Industrial Revolution</vt:lpstr>
      <vt:lpstr>Connections to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Churchill _ Staff - HollySpringsHS</dc:creator>
  <cp:lastModifiedBy>Carrie Churchill _ Staff - HollySpringsHS</cp:lastModifiedBy>
  <cp:revision>3</cp:revision>
  <dcterms:created xsi:type="dcterms:W3CDTF">2018-11-07T21:29:31Z</dcterms:created>
  <dcterms:modified xsi:type="dcterms:W3CDTF">2019-04-04T18:31:18Z</dcterms:modified>
</cp:coreProperties>
</file>