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301" r:id="rId3"/>
    <p:sldId id="258" r:id="rId4"/>
    <p:sldId id="259" r:id="rId5"/>
    <p:sldId id="260" r:id="rId6"/>
    <p:sldId id="262" r:id="rId7"/>
    <p:sldId id="298" r:id="rId8"/>
    <p:sldId id="263" r:id="rId9"/>
    <p:sldId id="264" r:id="rId10"/>
    <p:sldId id="279" r:id="rId11"/>
    <p:sldId id="273" r:id="rId12"/>
    <p:sldId id="274" r:id="rId13"/>
    <p:sldId id="265" r:id="rId14"/>
    <p:sldId id="278" r:id="rId15"/>
    <p:sldId id="266" r:id="rId16"/>
    <p:sldId id="267" r:id="rId17"/>
    <p:sldId id="296" r:id="rId18"/>
    <p:sldId id="299" r:id="rId19"/>
    <p:sldId id="268" r:id="rId20"/>
    <p:sldId id="269" r:id="rId21"/>
    <p:sldId id="275" r:id="rId22"/>
    <p:sldId id="276" r:id="rId23"/>
    <p:sldId id="277" r:id="rId24"/>
    <p:sldId id="270" r:id="rId25"/>
    <p:sldId id="290" r:id="rId26"/>
    <p:sldId id="292" r:id="rId27"/>
    <p:sldId id="293" r:id="rId28"/>
    <p:sldId id="271" r:id="rId29"/>
    <p:sldId id="294" r:id="rId30"/>
    <p:sldId id="295" r:id="rId31"/>
    <p:sldId id="272" r:id="rId32"/>
    <p:sldId id="285" r:id="rId33"/>
    <p:sldId id="287" r:id="rId34"/>
    <p:sldId id="286" r:id="rId35"/>
    <p:sldId id="288" r:id="rId36"/>
    <p:sldId id="289" r:id="rId37"/>
    <p:sldId id="297" r:id="rId38"/>
    <p:sldId id="291" r:id="rId39"/>
    <p:sldId id="281" r:id="rId40"/>
    <p:sldId id="282" r:id="rId41"/>
    <p:sldId id="283" r:id="rId42"/>
    <p:sldId id="280" r:id="rId43"/>
    <p:sldId id="284" r:id="rId44"/>
    <p:sldId id="302" r:id="rId4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a:srgbClr val="FF6600"/>
    <a:srgbClr val="FF3399"/>
    <a:srgbClr val="333399"/>
    <a:srgbClr val="333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868" autoAdjust="0"/>
  </p:normalViewPr>
  <p:slideViewPr>
    <p:cSldViewPr>
      <p:cViewPr varScale="1">
        <p:scale>
          <a:sx n="81" d="100"/>
          <a:sy n="81" d="100"/>
        </p:scale>
        <p:origin x="21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D4F4EBF-56EA-4D3A-9D9B-824CA5F7987A}"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A69CC-A0C6-4450-8664-B5E5B7B0EBD9}" type="slidenum">
              <a:rPr lang="en-US" smtClean="0"/>
              <a:t>‹#›</a:t>
            </a:fld>
            <a:endParaRPr lang="en-US"/>
          </a:p>
        </p:txBody>
      </p:sp>
    </p:spTree>
    <p:extLst>
      <p:ext uri="{BB962C8B-B14F-4D97-AF65-F5344CB8AC3E}">
        <p14:creationId xmlns:p14="http://schemas.microsoft.com/office/powerpoint/2010/main" val="10355208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4F4EBF-56EA-4D3A-9D9B-824CA5F7987A}"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A69CC-A0C6-4450-8664-B5E5B7B0EBD9}" type="slidenum">
              <a:rPr lang="en-US" smtClean="0"/>
              <a:t>‹#›</a:t>
            </a:fld>
            <a:endParaRPr lang="en-US"/>
          </a:p>
        </p:txBody>
      </p:sp>
    </p:spTree>
    <p:extLst>
      <p:ext uri="{BB962C8B-B14F-4D97-AF65-F5344CB8AC3E}">
        <p14:creationId xmlns:p14="http://schemas.microsoft.com/office/powerpoint/2010/main" val="32236097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4F4EBF-56EA-4D3A-9D9B-824CA5F7987A}"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A69CC-A0C6-4450-8664-B5E5B7B0EBD9}" type="slidenum">
              <a:rPr lang="en-US" smtClean="0"/>
              <a:t>‹#›</a:t>
            </a:fld>
            <a:endParaRPr lang="en-US"/>
          </a:p>
        </p:txBody>
      </p:sp>
    </p:spTree>
    <p:extLst>
      <p:ext uri="{BB962C8B-B14F-4D97-AF65-F5344CB8AC3E}">
        <p14:creationId xmlns:p14="http://schemas.microsoft.com/office/powerpoint/2010/main" val="23945988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D4F4EBF-56EA-4D3A-9D9B-824CA5F7987A}"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A69CC-A0C6-4450-8664-B5E5B7B0EBD9}" type="slidenum">
              <a:rPr lang="en-US" smtClean="0"/>
              <a:t>‹#›</a:t>
            </a:fld>
            <a:endParaRPr lang="en-US"/>
          </a:p>
        </p:txBody>
      </p:sp>
    </p:spTree>
    <p:extLst>
      <p:ext uri="{BB962C8B-B14F-4D97-AF65-F5344CB8AC3E}">
        <p14:creationId xmlns:p14="http://schemas.microsoft.com/office/powerpoint/2010/main" val="10048970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D4F4EBF-56EA-4D3A-9D9B-824CA5F7987A}" type="datetimeFigureOut">
              <a:rPr lang="en-US" smtClean="0"/>
              <a:t>10/26/2016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A69CC-A0C6-4450-8664-B5E5B7B0EBD9}" type="slidenum">
              <a:rPr lang="en-US" smtClean="0"/>
              <a:t>‹#›</a:t>
            </a:fld>
            <a:endParaRPr lang="en-US"/>
          </a:p>
        </p:txBody>
      </p:sp>
    </p:spTree>
    <p:extLst>
      <p:ext uri="{BB962C8B-B14F-4D97-AF65-F5344CB8AC3E}">
        <p14:creationId xmlns:p14="http://schemas.microsoft.com/office/powerpoint/2010/main" val="1251277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D4F4EBF-56EA-4D3A-9D9B-824CA5F7987A}"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A69CC-A0C6-4450-8664-B5E5B7B0EBD9}" type="slidenum">
              <a:rPr lang="en-US" smtClean="0"/>
              <a:t>‹#›</a:t>
            </a:fld>
            <a:endParaRPr lang="en-US"/>
          </a:p>
        </p:txBody>
      </p:sp>
    </p:spTree>
    <p:extLst>
      <p:ext uri="{BB962C8B-B14F-4D97-AF65-F5344CB8AC3E}">
        <p14:creationId xmlns:p14="http://schemas.microsoft.com/office/powerpoint/2010/main" val="1285434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D4F4EBF-56EA-4D3A-9D9B-824CA5F7987A}" type="datetimeFigureOut">
              <a:rPr lang="en-US" smtClean="0"/>
              <a:t>10/26/2016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8A69CC-A0C6-4450-8664-B5E5B7B0EBD9}" type="slidenum">
              <a:rPr lang="en-US" smtClean="0"/>
              <a:t>‹#›</a:t>
            </a:fld>
            <a:endParaRPr lang="en-US"/>
          </a:p>
        </p:txBody>
      </p:sp>
    </p:spTree>
    <p:extLst>
      <p:ext uri="{BB962C8B-B14F-4D97-AF65-F5344CB8AC3E}">
        <p14:creationId xmlns:p14="http://schemas.microsoft.com/office/powerpoint/2010/main" val="18824919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D4F4EBF-56EA-4D3A-9D9B-824CA5F7987A}" type="datetimeFigureOut">
              <a:rPr lang="en-US" smtClean="0"/>
              <a:t>10/26/2016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8A69CC-A0C6-4450-8664-B5E5B7B0EBD9}" type="slidenum">
              <a:rPr lang="en-US" smtClean="0"/>
              <a:t>‹#›</a:t>
            </a:fld>
            <a:endParaRPr lang="en-US"/>
          </a:p>
        </p:txBody>
      </p:sp>
    </p:spTree>
    <p:extLst>
      <p:ext uri="{BB962C8B-B14F-4D97-AF65-F5344CB8AC3E}">
        <p14:creationId xmlns:p14="http://schemas.microsoft.com/office/powerpoint/2010/main" val="2998739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D4F4EBF-56EA-4D3A-9D9B-824CA5F7987A}" type="datetimeFigureOut">
              <a:rPr lang="en-US" smtClean="0"/>
              <a:t>10/26/2016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8A69CC-A0C6-4450-8664-B5E5B7B0EBD9}" type="slidenum">
              <a:rPr lang="en-US" smtClean="0"/>
              <a:t>‹#›</a:t>
            </a:fld>
            <a:endParaRPr lang="en-US"/>
          </a:p>
        </p:txBody>
      </p:sp>
    </p:spTree>
    <p:extLst>
      <p:ext uri="{BB962C8B-B14F-4D97-AF65-F5344CB8AC3E}">
        <p14:creationId xmlns:p14="http://schemas.microsoft.com/office/powerpoint/2010/main" val="42182412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4F4EBF-56EA-4D3A-9D9B-824CA5F7987A}"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A69CC-A0C6-4450-8664-B5E5B7B0EBD9}" type="slidenum">
              <a:rPr lang="en-US" smtClean="0"/>
              <a:t>‹#›</a:t>
            </a:fld>
            <a:endParaRPr lang="en-US"/>
          </a:p>
        </p:txBody>
      </p:sp>
    </p:spTree>
    <p:extLst>
      <p:ext uri="{BB962C8B-B14F-4D97-AF65-F5344CB8AC3E}">
        <p14:creationId xmlns:p14="http://schemas.microsoft.com/office/powerpoint/2010/main" val="13158907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4F4EBF-56EA-4D3A-9D9B-824CA5F7987A}" type="datetimeFigureOut">
              <a:rPr lang="en-US" smtClean="0"/>
              <a:t>10/26/2016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A69CC-A0C6-4450-8664-B5E5B7B0EBD9}" type="slidenum">
              <a:rPr lang="en-US" smtClean="0"/>
              <a:t>‹#›</a:t>
            </a:fld>
            <a:endParaRPr lang="en-US"/>
          </a:p>
        </p:txBody>
      </p:sp>
    </p:spTree>
    <p:extLst>
      <p:ext uri="{BB962C8B-B14F-4D97-AF65-F5344CB8AC3E}">
        <p14:creationId xmlns:p14="http://schemas.microsoft.com/office/powerpoint/2010/main" val="41578664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4F4EBF-56EA-4D3A-9D9B-824CA5F7987A}" type="datetimeFigureOut">
              <a:rPr lang="en-US" smtClean="0"/>
              <a:t>10/26/2016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A69CC-A0C6-4450-8664-B5E5B7B0EBD9}" type="slidenum">
              <a:rPr lang="en-US" smtClean="0"/>
              <a:t>‹#›</a:t>
            </a:fld>
            <a:endParaRPr lang="en-US"/>
          </a:p>
        </p:txBody>
      </p:sp>
    </p:spTree>
    <p:extLst>
      <p:ext uri="{BB962C8B-B14F-4D97-AF65-F5344CB8AC3E}">
        <p14:creationId xmlns:p14="http://schemas.microsoft.com/office/powerpoint/2010/main" val="3793470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hyperlink" Target="https://www.opened.com/video/child-labor-in-the-industrial-revolution/113942?isAlreadyAdded=false&amp;isEditMode=false" TargetMode="External"/><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hyperlink" Target="http://www.history.com/topics/industrial-revolution/videos/modern-marvels-evolution-of-railroads?m=528e394da93ae&amp;s=undefined&amp;f=1&amp;free=false" TargetMode="External"/><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5.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https://www.youtube.com/watch?v=B3u4EFTwprM&amp;list=PLBDA2E52FB1EF80C9&amp;index=33"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g"/><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jpg"/><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9.jp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1.jp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3.jp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www.buzzfeed.com/alanwhite/starry-starry-night" TargetMode="External"/><Relationship Id="rId1" Type="http://schemas.openxmlformats.org/officeDocument/2006/relationships/slideLayout" Target="../slideLayouts/slideLayout4.xml"/><Relationship Id="rId4" Type="http://schemas.openxmlformats.org/officeDocument/2006/relationships/image" Target="../media/image36.jpg"/></Relationships>
</file>

<file path=ppt/slides/_rels/slide37.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hyperlink" Target="https://www.youtube.com/watch?v=Wrmax07bxyQ" TargetMode="External"/><Relationship Id="rId2" Type="http://schemas.openxmlformats.org/officeDocument/2006/relationships/hyperlink" Target="https://www.youtube.com/watch?v=zhL5DCizj5c" TargetMode="External"/><Relationship Id="rId1" Type="http://schemas.openxmlformats.org/officeDocument/2006/relationships/slideLayout" Target="../slideLayouts/slideLayout2.xml"/><Relationship Id="rId4" Type="http://schemas.openxmlformats.org/officeDocument/2006/relationships/hyperlink" Target="http://news.yahoo.com/nasa-simulation-shows-a-year-in-the-life-of-earth-s-co2-190708986.html"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41.jp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s://www.youtube.com/watch?v=jYsU2dv9-CU"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Wrmax07bxyQ" TargetMode="External"/><Relationship Id="rId2" Type="http://schemas.openxmlformats.org/officeDocument/2006/relationships/hyperlink" Target="http://www.history.com/topics/industrial-revolution" TargetMode="External"/><Relationship Id="rId1" Type="http://schemas.openxmlformats.org/officeDocument/2006/relationships/slideLayout" Target="../slideLayouts/slideLayout4.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b="1" u="sng" dirty="0" smtClean="0">
                <a:solidFill>
                  <a:schemeClr val="accent6">
                    <a:lumMod val="50000"/>
                  </a:schemeClr>
                </a:solidFill>
              </a:rPr>
              <a:t>Chapter 20-22</a:t>
            </a:r>
            <a:endParaRPr lang="en-US" b="1" u="sng" dirty="0">
              <a:solidFill>
                <a:schemeClr val="accent6">
                  <a:lumMod val="50000"/>
                </a:schemeClr>
              </a:solidFill>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 y="838200"/>
            <a:ext cx="9144000" cy="6096000"/>
          </a:xfrm>
        </p:spPr>
      </p:pic>
    </p:spTree>
    <p:extLst>
      <p:ext uri="{BB962C8B-B14F-4D97-AF65-F5344CB8AC3E}">
        <p14:creationId xmlns:p14="http://schemas.microsoft.com/office/powerpoint/2010/main" val="412533171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lstStyle/>
          <a:p>
            <a:r>
              <a:rPr lang="en-US" b="1" u="sng" dirty="0" smtClean="0">
                <a:solidFill>
                  <a:schemeClr val="accent6">
                    <a:lumMod val="75000"/>
                  </a:schemeClr>
                </a:solidFill>
                <a:latin typeface="Algerian" panose="04020705040A02060702" pitchFamily="82" charset="0"/>
              </a:rPr>
              <a:t>Early Factories</a:t>
            </a:r>
            <a:endParaRPr lang="en-US" b="1" u="sng" dirty="0">
              <a:solidFill>
                <a:schemeClr val="accent6">
                  <a:lumMod val="75000"/>
                </a:schemeClr>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447800"/>
            <a:ext cx="4495800" cy="46482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371600"/>
            <a:ext cx="4495800" cy="4724400"/>
          </a:xfrm>
        </p:spPr>
      </p:pic>
    </p:spTree>
    <p:extLst>
      <p:ext uri="{BB962C8B-B14F-4D97-AF65-F5344CB8AC3E}">
        <p14:creationId xmlns:p14="http://schemas.microsoft.com/office/powerpoint/2010/main" val="61116134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p:spPr>
        <p:txBody>
          <a:bodyPr>
            <a:normAutofit fontScale="90000"/>
          </a:bodyPr>
          <a:lstStyle/>
          <a:p>
            <a:r>
              <a:rPr lang="en-US" b="1" i="1" u="sng" dirty="0" smtClean="0"/>
              <a:t>Children Working in the Factories</a:t>
            </a:r>
            <a:br>
              <a:rPr lang="en-US" b="1" i="1" u="sng" dirty="0" smtClean="0"/>
            </a:br>
            <a:r>
              <a:rPr lang="en-US" sz="1300" b="1" i="1" u="sng" dirty="0"/>
              <a:t>Child labor 7 min: </a:t>
            </a:r>
            <a:r>
              <a:rPr lang="en-US" sz="1300" b="1" i="1" u="sng" dirty="0">
                <a:hlinkClick r:id="rId2"/>
              </a:rPr>
              <a:t>https://</a:t>
            </a:r>
            <a:r>
              <a:rPr lang="en-US" sz="1300" b="1" i="1" u="sng" dirty="0" smtClean="0">
                <a:hlinkClick r:id="rId2"/>
              </a:rPr>
              <a:t>www.opened.com/video/child-labor-in-the-industrial-revolution/113942?isAlreadyAdded=false&amp;isEditMode=false</a:t>
            </a:r>
            <a:r>
              <a:rPr lang="en-US" b="1" i="1" u="sng" dirty="0" smtClean="0"/>
              <a:t/>
            </a:r>
            <a:br>
              <a:rPr lang="en-US" b="1" i="1" u="sng" dirty="0" smtClean="0"/>
            </a:br>
            <a:endParaRPr lang="en-US" b="1" i="1" u="sng" dirty="0"/>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676400"/>
            <a:ext cx="4495800" cy="4495800"/>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1752600"/>
            <a:ext cx="4495800" cy="4343400"/>
          </a:xfrm>
        </p:spPr>
      </p:pic>
    </p:spTree>
    <p:extLst>
      <p:ext uri="{BB962C8B-B14F-4D97-AF65-F5344CB8AC3E}">
        <p14:creationId xmlns:p14="http://schemas.microsoft.com/office/powerpoint/2010/main" val="176299624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t>Children in the Coal Mines</a:t>
            </a:r>
            <a:endParaRPr lang="en-US" b="1" u="sng"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676400"/>
            <a:ext cx="4495800" cy="4267199"/>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676400"/>
            <a:ext cx="4495800" cy="4191000"/>
          </a:xfrm>
        </p:spPr>
      </p:pic>
    </p:spTree>
    <p:extLst>
      <p:ext uri="{BB962C8B-B14F-4D97-AF65-F5344CB8AC3E}">
        <p14:creationId xmlns:p14="http://schemas.microsoft.com/office/powerpoint/2010/main" val="154597450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u="sng" dirty="0" smtClean="0">
                <a:solidFill>
                  <a:srgbClr val="002060"/>
                </a:solidFill>
              </a:rPr>
              <a:t>Three </a:t>
            </a:r>
            <a:r>
              <a:rPr lang="en-US" sz="3200" b="1" u="sng" dirty="0">
                <a:solidFill>
                  <a:srgbClr val="002060"/>
                </a:solidFill>
              </a:rPr>
              <a:t>examples of the revolution in Transportation</a:t>
            </a:r>
          </a:p>
        </p:txBody>
      </p:sp>
      <p:sp>
        <p:nvSpPr>
          <p:cNvPr id="3" name="Content Placeholder 2"/>
          <p:cNvSpPr>
            <a:spLocks noGrp="1"/>
          </p:cNvSpPr>
          <p:nvPr>
            <p:ph sz="half" idx="1"/>
          </p:nvPr>
        </p:nvSpPr>
        <p:spPr>
          <a:xfrm>
            <a:off x="0" y="1600200"/>
            <a:ext cx="4495800" cy="4525963"/>
          </a:xfrm>
        </p:spPr>
        <p:txBody>
          <a:bodyPr/>
          <a:lstStyle/>
          <a:p>
            <a:pPr marL="514350" indent="-514350">
              <a:buAutoNum type="arabicPeriod"/>
            </a:pPr>
            <a:r>
              <a:rPr lang="en-US" dirty="0" smtClean="0">
                <a:solidFill>
                  <a:srgbClr val="FF6600"/>
                </a:solidFill>
              </a:rPr>
              <a:t> </a:t>
            </a:r>
            <a:r>
              <a:rPr lang="en-US" u="sng" dirty="0">
                <a:solidFill>
                  <a:srgbClr val="FF6600"/>
                </a:solidFill>
              </a:rPr>
              <a:t>Steam</a:t>
            </a:r>
            <a:r>
              <a:rPr lang="en-US" dirty="0">
                <a:solidFill>
                  <a:srgbClr val="FF6600"/>
                </a:solidFill>
              </a:rPr>
              <a:t> engines for </a:t>
            </a:r>
            <a:r>
              <a:rPr lang="en-US" dirty="0" smtClean="0">
                <a:solidFill>
                  <a:srgbClr val="FF6600"/>
                </a:solidFill>
              </a:rPr>
              <a:t>   </a:t>
            </a:r>
          </a:p>
          <a:p>
            <a:pPr marL="0" indent="0">
              <a:buNone/>
            </a:pPr>
            <a:r>
              <a:rPr lang="en-US" dirty="0" smtClean="0">
                <a:solidFill>
                  <a:srgbClr val="FF6600"/>
                </a:solidFill>
              </a:rPr>
              <a:t>         trains </a:t>
            </a:r>
            <a:r>
              <a:rPr lang="en-US" dirty="0">
                <a:solidFill>
                  <a:srgbClr val="FF6600"/>
                </a:solidFill>
              </a:rPr>
              <a:t>and ships</a:t>
            </a:r>
          </a:p>
          <a:p>
            <a:pPr marL="0" indent="0">
              <a:buNone/>
            </a:pPr>
            <a:r>
              <a:rPr lang="en-US" dirty="0">
                <a:solidFill>
                  <a:srgbClr val="006600"/>
                </a:solidFill>
              </a:rPr>
              <a:t>2</a:t>
            </a:r>
            <a:r>
              <a:rPr lang="en-US" dirty="0" smtClean="0">
                <a:solidFill>
                  <a:srgbClr val="006600"/>
                </a:solidFill>
              </a:rPr>
              <a:t>.     </a:t>
            </a:r>
            <a:r>
              <a:rPr lang="en-US" u="sng" dirty="0">
                <a:solidFill>
                  <a:srgbClr val="006600"/>
                </a:solidFill>
              </a:rPr>
              <a:t>Iron</a:t>
            </a:r>
            <a:r>
              <a:rPr lang="en-US" dirty="0">
                <a:solidFill>
                  <a:srgbClr val="006600"/>
                </a:solidFill>
              </a:rPr>
              <a:t> for railroads  </a:t>
            </a:r>
          </a:p>
          <a:p>
            <a:pPr marL="0" indent="0">
              <a:buNone/>
            </a:pPr>
            <a:r>
              <a:rPr lang="en-US" dirty="0">
                <a:solidFill>
                  <a:srgbClr val="0070C0"/>
                </a:solidFill>
              </a:rPr>
              <a:t>3. </a:t>
            </a:r>
            <a:r>
              <a:rPr lang="en-US" dirty="0" smtClean="0">
                <a:solidFill>
                  <a:srgbClr val="0070C0"/>
                </a:solidFill>
              </a:rPr>
              <a:t>   Turnpikes </a:t>
            </a:r>
            <a:r>
              <a:rPr lang="en-US" dirty="0">
                <a:solidFill>
                  <a:srgbClr val="0070C0"/>
                </a:solidFill>
              </a:rPr>
              <a:t>and canals</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600200"/>
            <a:ext cx="4038600" cy="4495800"/>
          </a:xfrm>
        </p:spPr>
      </p:pic>
    </p:spTree>
    <p:extLst>
      <p:ext uri="{BB962C8B-B14F-4D97-AF65-F5344CB8AC3E}">
        <p14:creationId xmlns:p14="http://schemas.microsoft.com/office/powerpoint/2010/main" val="272479361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fontScale="90000"/>
          </a:bodyPr>
          <a:lstStyle/>
          <a:p>
            <a:r>
              <a:rPr lang="en-US" b="1" u="sng" dirty="0" smtClean="0">
                <a:solidFill>
                  <a:srgbClr val="C00000"/>
                </a:solidFill>
              </a:rPr>
              <a:t>Early </a:t>
            </a:r>
            <a:r>
              <a:rPr lang="en-US" b="1" u="sng" dirty="0">
                <a:solidFill>
                  <a:srgbClr val="C00000"/>
                </a:solidFill>
              </a:rPr>
              <a:t>Trains</a:t>
            </a:r>
            <a:br>
              <a:rPr lang="en-US" b="1" u="sng" dirty="0">
                <a:solidFill>
                  <a:srgbClr val="C00000"/>
                </a:solidFill>
              </a:rPr>
            </a:br>
            <a:r>
              <a:rPr lang="en-US" sz="1200" b="1" u="sng" dirty="0">
                <a:solidFill>
                  <a:srgbClr val="C00000"/>
                </a:solidFill>
                <a:hlinkClick r:id="rId2"/>
              </a:rPr>
              <a:t>http://</a:t>
            </a:r>
            <a:r>
              <a:rPr lang="en-US" sz="1200" b="1" u="sng" dirty="0" smtClean="0">
                <a:solidFill>
                  <a:srgbClr val="C00000"/>
                </a:solidFill>
                <a:hlinkClick r:id="rId2"/>
              </a:rPr>
              <a:t>www.history.com/topics/industrial-revolution/videos/modern-marvels-evolution-of-railroads?m=528e394da93ae&amp;s=undefined&amp;f=1&amp;free=false</a:t>
            </a:r>
            <a:r>
              <a:rPr lang="en-US" b="1" u="sng" dirty="0" smtClean="0">
                <a:solidFill>
                  <a:srgbClr val="C00000"/>
                </a:solidFill>
              </a:rPr>
              <a:t/>
            </a:r>
            <a:br>
              <a:rPr lang="en-US" b="1" u="sng" dirty="0" smtClean="0">
                <a:solidFill>
                  <a:srgbClr val="C00000"/>
                </a:solidFill>
              </a:rPr>
            </a:br>
            <a:endParaRPr lang="en-US" b="1" u="sng" dirty="0">
              <a:solidFill>
                <a:srgbClr val="C00000"/>
              </a:solidFill>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600200"/>
            <a:ext cx="4495800" cy="4495800"/>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1524000"/>
            <a:ext cx="4495800" cy="4572000"/>
          </a:xfrm>
        </p:spPr>
      </p:pic>
    </p:spTree>
    <p:extLst>
      <p:ext uri="{BB962C8B-B14F-4D97-AF65-F5344CB8AC3E}">
        <p14:creationId xmlns:p14="http://schemas.microsoft.com/office/powerpoint/2010/main" val="27658907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a:solidFill>
                  <a:srgbClr val="00B050"/>
                </a:solidFill>
              </a:rPr>
              <a:t>Adam Smiths’ theory on economics and laissez-faire economics </a:t>
            </a:r>
          </a:p>
        </p:txBody>
      </p:sp>
      <p:sp>
        <p:nvSpPr>
          <p:cNvPr id="3" name="Content Placeholder 2"/>
          <p:cNvSpPr>
            <a:spLocks noGrp="1"/>
          </p:cNvSpPr>
          <p:nvPr>
            <p:ph sz="half" idx="1"/>
          </p:nvPr>
        </p:nvSpPr>
        <p:spPr>
          <a:xfrm>
            <a:off x="0" y="1600200"/>
            <a:ext cx="4495800" cy="4525963"/>
          </a:xfrm>
        </p:spPr>
        <p:txBody>
          <a:bodyPr/>
          <a:lstStyle/>
          <a:p>
            <a:r>
              <a:rPr lang="en-US" b="1" dirty="0">
                <a:solidFill>
                  <a:srgbClr val="C00000"/>
                </a:solidFill>
              </a:rPr>
              <a:t>Smith believed the market was self-regulating and required almost no government involvement. That the unregulated exchange of goods and services would help everyone</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1" y="1676401"/>
            <a:ext cx="4495800" cy="4267200"/>
          </a:xfrm>
        </p:spPr>
      </p:pic>
    </p:spTree>
    <p:extLst>
      <p:ext uri="{BB962C8B-B14F-4D97-AF65-F5344CB8AC3E}">
        <p14:creationId xmlns:p14="http://schemas.microsoft.com/office/powerpoint/2010/main" val="303784710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95400"/>
          </a:xfrm>
        </p:spPr>
        <p:txBody>
          <a:bodyPr>
            <a:normAutofit fontScale="90000"/>
          </a:bodyPr>
          <a:lstStyle/>
          <a:p>
            <a:r>
              <a:rPr lang="en-US" u="sng" dirty="0">
                <a:solidFill>
                  <a:srgbClr val="C00000"/>
                </a:solidFill>
              </a:rPr>
              <a:t>Karl Marx’s theory as explained in the Communist Manifesto </a:t>
            </a:r>
          </a:p>
        </p:txBody>
      </p:sp>
      <p:sp>
        <p:nvSpPr>
          <p:cNvPr id="3" name="Content Placeholder 2"/>
          <p:cNvSpPr>
            <a:spLocks noGrp="1"/>
          </p:cNvSpPr>
          <p:nvPr>
            <p:ph idx="1"/>
          </p:nvPr>
        </p:nvSpPr>
        <p:spPr>
          <a:xfrm>
            <a:off x="0" y="1600200"/>
            <a:ext cx="9144000" cy="5181600"/>
          </a:xfrm>
        </p:spPr>
        <p:txBody>
          <a:bodyPr>
            <a:normAutofit fontScale="92500" lnSpcReduction="20000"/>
          </a:bodyPr>
          <a:lstStyle/>
          <a:p>
            <a:r>
              <a:rPr lang="en-US" b="1" dirty="0">
                <a:solidFill>
                  <a:srgbClr val="333399"/>
                </a:solidFill>
              </a:rPr>
              <a:t>Marx believed that economics was the driving force in history and that history was a continuous struggle between the haves and have nots</a:t>
            </a:r>
            <a:r>
              <a:rPr lang="en-US" b="1" dirty="0" smtClean="0">
                <a:solidFill>
                  <a:srgbClr val="333399"/>
                </a:solidFill>
              </a:rPr>
              <a:t>.  </a:t>
            </a:r>
            <a:r>
              <a:rPr lang="en-US" b="1" dirty="0">
                <a:solidFill>
                  <a:srgbClr val="333399"/>
                </a:solidFill>
              </a:rPr>
              <a:t>In the end there would be a class struggle in which the proletariat would triumph and take the means of production and set up a classless society and because wealth and power would be equally </a:t>
            </a:r>
            <a:r>
              <a:rPr lang="en-US" b="1" dirty="0" smtClean="0">
                <a:solidFill>
                  <a:srgbClr val="333399"/>
                </a:solidFill>
              </a:rPr>
              <a:t>shared</a:t>
            </a:r>
          </a:p>
          <a:p>
            <a:r>
              <a:rPr lang="en-US" b="1" dirty="0" smtClean="0">
                <a:solidFill>
                  <a:srgbClr val="C00000"/>
                </a:solidFill>
              </a:rPr>
              <a:t>Communism: </a:t>
            </a:r>
            <a:r>
              <a:rPr lang="en-US" b="1" dirty="0"/>
              <a:t>a way of organizing a society in which the government owns the things that are used to make and transport products (such as land, oil, factories, ships, etc.) and there is no privately owned </a:t>
            </a:r>
            <a:r>
              <a:rPr lang="en-US" b="1" dirty="0" smtClean="0"/>
              <a:t>property</a:t>
            </a:r>
            <a:endParaRPr lang="en-US" b="1" dirty="0" smtClean="0">
              <a:solidFill>
                <a:srgbClr val="333399"/>
              </a:solidFill>
            </a:endParaRPr>
          </a:p>
          <a:p>
            <a:r>
              <a:rPr lang="en-US" sz="1600" b="1" dirty="0" smtClean="0">
                <a:solidFill>
                  <a:srgbClr val="333399"/>
                </a:solidFill>
              </a:rPr>
              <a:t>Capitalism and Socialism Crash Course : </a:t>
            </a:r>
            <a:r>
              <a:rPr lang="en-US" sz="1600" b="1" dirty="0">
                <a:solidFill>
                  <a:srgbClr val="333399"/>
                </a:solidFill>
                <a:hlinkClick r:id="rId2"/>
              </a:rPr>
              <a:t>https://</a:t>
            </a:r>
            <a:r>
              <a:rPr lang="en-US" sz="1600" b="1" dirty="0" smtClean="0">
                <a:solidFill>
                  <a:srgbClr val="333399"/>
                </a:solidFill>
                <a:hlinkClick r:id="rId2"/>
              </a:rPr>
              <a:t>www.youtube.com/watch?v=B3u4EFTwprM&amp;list=PLBDA2E52FB1EF80C9&amp;index=33</a:t>
            </a:r>
            <a:endParaRPr lang="en-US" sz="1600" b="1" dirty="0" smtClean="0">
              <a:solidFill>
                <a:srgbClr val="333399"/>
              </a:solidFill>
            </a:endParaRPr>
          </a:p>
          <a:p>
            <a:endParaRPr lang="en-US" b="1" dirty="0">
              <a:solidFill>
                <a:srgbClr val="333399"/>
              </a:solidFill>
            </a:endParaRPr>
          </a:p>
        </p:txBody>
      </p:sp>
    </p:spTree>
    <p:extLst>
      <p:ext uri="{BB962C8B-B14F-4D97-AF65-F5344CB8AC3E}">
        <p14:creationId xmlns:p14="http://schemas.microsoft.com/office/powerpoint/2010/main" val="33698256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u="sng" dirty="0" smtClean="0">
                <a:solidFill>
                  <a:srgbClr val="006600"/>
                </a:solidFill>
              </a:rPr>
              <a:t>Capitalism</a:t>
            </a:r>
            <a:r>
              <a:rPr lang="en-US" b="1" u="sng" dirty="0" smtClean="0"/>
              <a:t> / </a:t>
            </a:r>
            <a:r>
              <a:rPr lang="en-US" b="1" u="sng" dirty="0" smtClean="0">
                <a:solidFill>
                  <a:srgbClr val="7030A0"/>
                </a:solidFill>
              </a:rPr>
              <a:t>Socialism</a:t>
            </a:r>
            <a:r>
              <a:rPr lang="en-US" b="1" u="sng" dirty="0" smtClean="0"/>
              <a:t> </a:t>
            </a:r>
            <a:endParaRPr lang="en-US" b="1" u="sng" dirty="0"/>
          </a:p>
        </p:txBody>
      </p:sp>
      <p:sp>
        <p:nvSpPr>
          <p:cNvPr id="3" name="Content Placeholder 2"/>
          <p:cNvSpPr>
            <a:spLocks noGrp="1"/>
          </p:cNvSpPr>
          <p:nvPr>
            <p:ph sz="half" idx="1"/>
          </p:nvPr>
        </p:nvSpPr>
        <p:spPr>
          <a:xfrm>
            <a:off x="0" y="1600200"/>
            <a:ext cx="4495800" cy="5257800"/>
          </a:xfrm>
        </p:spPr>
        <p:txBody>
          <a:bodyPr/>
          <a:lstStyle/>
          <a:p>
            <a:pPr marL="0" indent="0">
              <a:buNone/>
            </a:pPr>
            <a:r>
              <a:rPr lang="en-US" dirty="0" smtClean="0"/>
              <a:t>            </a:t>
            </a:r>
            <a:r>
              <a:rPr lang="en-US" b="1" u="sng" dirty="0" smtClean="0">
                <a:solidFill>
                  <a:srgbClr val="006600"/>
                </a:solidFill>
              </a:rPr>
              <a:t>Capitalism:</a:t>
            </a:r>
            <a:r>
              <a:rPr lang="en-US" dirty="0" smtClean="0">
                <a:solidFill>
                  <a:srgbClr val="006600"/>
                </a:solidFill>
              </a:rPr>
              <a:t> </a:t>
            </a:r>
          </a:p>
          <a:p>
            <a:r>
              <a:rPr lang="en-US" dirty="0" smtClean="0">
                <a:solidFill>
                  <a:srgbClr val="006600"/>
                </a:solidFill>
              </a:rPr>
              <a:t>An economic system in which the means  of production are privately owned and operated for profit</a:t>
            </a:r>
            <a:endParaRPr lang="en-US" dirty="0">
              <a:solidFill>
                <a:srgbClr val="006600"/>
              </a:solidFill>
            </a:endParaRPr>
          </a:p>
        </p:txBody>
      </p:sp>
      <p:sp>
        <p:nvSpPr>
          <p:cNvPr id="4" name="Content Placeholder 3"/>
          <p:cNvSpPr>
            <a:spLocks noGrp="1"/>
          </p:cNvSpPr>
          <p:nvPr>
            <p:ph sz="half" idx="2"/>
          </p:nvPr>
        </p:nvSpPr>
        <p:spPr>
          <a:xfrm>
            <a:off x="4648200" y="1600200"/>
            <a:ext cx="4495800" cy="5257800"/>
          </a:xfrm>
        </p:spPr>
        <p:txBody>
          <a:bodyPr/>
          <a:lstStyle/>
          <a:p>
            <a:pPr marL="0" indent="0">
              <a:buNone/>
            </a:pPr>
            <a:r>
              <a:rPr lang="en-US" dirty="0" smtClean="0"/>
              <a:t>               </a:t>
            </a:r>
            <a:r>
              <a:rPr lang="en-US" b="1" u="sng" dirty="0" smtClean="0">
                <a:solidFill>
                  <a:srgbClr val="7030A0"/>
                </a:solidFill>
              </a:rPr>
              <a:t>Socialism:</a:t>
            </a:r>
            <a:r>
              <a:rPr lang="en-US" dirty="0" smtClean="0">
                <a:solidFill>
                  <a:srgbClr val="7030A0"/>
                </a:solidFill>
              </a:rPr>
              <a:t> </a:t>
            </a:r>
          </a:p>
          <a:p>
            <a:r>
              <a:rPr lang="en-US" dirty="0" smtClean="0">
                <a:solidFill>
                  <a:srgbClr val="7030A0"/>
                </a:solidFill>
              </a:rPr>
              <a:t>A system in which the people as a whole rather than private individuals own all property and operate all businesses</a:t>
            </a:r>
            <a:endParaRPr lang="en-US" dirty="0">
              <a:solidFill>
                <a:srgbClr val="7030A0"/>
              </a:solidFill>
            </a:endParaRPr>
          </a:p>
        </p:txBody>
      </p:sp>
    </p:spTree>
    <p:extLst>
      <p:ext uri="{BB962C8B-B14F-4D97-AF65-F5344CB8AC3E}">
        <p14:creationId xmlns:p14="http://schemas.microsoft.com/office/powerpoint/2010/main" val="23060071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66800"/>
          </a:xfrm>
        </p:spPr>
        <p:txBody>
          <a:bodyPr>
            <a:normAutofit/>
          </a:bodyPr>
          <a:lstStyle/>
          <a:p>
            <a:r>
              <a:rPr lang="en-US" b="1" u="sng" dirty="0" smtClean="0">
                <a:solidFill>
                  <a:srgbClr val="C00000"/>
                </a:solidFill>
              </a:rPr>
              <a:t>Communism </a:t>
            </a:r>
            <a:r>
              <a:rPr lang="en-US" b="1" u="sng" dirty="0" smtClean="0"/>
              <a:t>– </a:t>
            </a:r>
            <a:r>
              <a:rPr lang="en-US" b="1" u="sng" dirty="0" smtClean="0">
                <a:solidFill>
                  <a:srgbClr val="002060"/>
                </a:solidFill>
              </a:rPr>
              <a:t>Socialism </a:t>
            </a:r>
            <a:r>
              <a:rPr lang="en-US" b="1" u="sng" dirty="0" smtClean="0"/>
              <a:t>- </a:t>
            </a:r>
            <a:r>
              <a:rPr lang="en-US" b="1" u="sng" dirty="0" smtClean="0">
                <a:solidFill>
                  <a:srgbClr val="006600"/>
                </a:solidFill>
              </a:rPr>
              <a:t>Capit</a:t>
            </a:r>
            <a:r>
              <a:rPr lang="en-US" b="1" dirty="0" smtClean="0">
                <a:solidFill>
                  <a:srgbClr val="006600"/>
                </a:solidFill>
              </a:rPr>
              <a:t>alism</a:t>
            </a:r>
            <a:endParaRPr lang="en-US" b="1" dirty="0">
              <a:solidFill>
                <a:srgbClr val="00660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1524000"/>
            <a:ext cx="8915400" cy="5257800"/>
          </a:xfrm>
        </p:spPr>
      </p:pic>
    </p:spTree>
    <p:extLst>
      <p:ext uri="{BB962C8B-B14F-4D97-AF65-F5344CB8AC3E}">
        <p14:creationId xmlns:p14="http://schemas.microsoft.com/office/powerpoint/2010/main" val="101678313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u="sng" dirty="0" smtClean="0">
                <a:solidFill>
                  <a:srgbClr val="C00000"/>
                </a:solidFill>
              </a:rPr>
              <a:t>Henry </a:t>
            </a:r>
            <a:r>
              <a:rPr lang="en-US" u="sng" dirty="0">
                <a:solidFill>
                  <a:srgbClr val="C00000"/>
                </a:solidFill>
              </a:rPr>
              <a:t>Bessemer </a:t>
            </a:r>
            <a:r>
              <a:rPr lang="en-US" u="sng" dirty="0" smtClean="0">
                <a:solidFill>
                  <a:srgbClr val="C00000"/>
                </a:solidFill>
              </a:rPr>
              <a:t>develop Steel</a:t>
            </a:r>
            <a:endParaRPr lang="en-US" u="sng" dirty="0">
              <a:solidFill>
                <a:srgbClr val="C00000"/>
              </a:solidFill>
            </a:endParaRPr>
          </a:p>
        </p:txBody>
      </p:sp>
      <p:sp>
        <p:nvSpPr>
          <p:cNvPr id="3" name="Content Placeholder 2"/>
          <p:cNvSpPr>
            <a:spLocks noGrp="1"/>
          </p:cNvSpPr>
          <p:nvPr>
            <p:ph sz="half" idx="1"/>
          </p:nvPr>
        </p:nvSpPr>
        <p:spPr>
          <a:xfrm>
            <a:off x="76200" y="1600200"/>
            <a:ext cx="4419600" cy="4525963"/>
          </a:xfrm>
        </p:spPr>
        <p:txBody>
          <a:bodyPr>
            <a:normAutofit lnSpcReduction="10000"/>
          </a:bodyPr>
          <a:lstStyle/>
          <a:p>
            <a:r>
              <a:rPr lang="en-US" b="1" dirty="0" smtClean="0"/>
              <a:t>The Bessemer process purified iron ore into a new substance called </a:t>
            </a:r>
            <a:r>
              <a:rPr lang="en-US" b="1" dirty="0" smtClean="0">
                <a:solidFill>
                  <a:srgbClr val="C00000"/>
                </a:solidFill>
              </a:rPr>
              <a:t>steel</a:t>
            </a:r>
            <a:r>
              <a:rPr lang="en-US" b="1" dirty="0" smtClean="0"/>
              <a:t>. </a:t>
            </a:r>
          </a:p>
          <a:p>
            <a:r>
              <a:rPr lang="en-US" b="1" dirty="0" smtClean="0">
                <a:solidFill>
                  <a:srgbClr val="C00000"/>
                </a:solidFill>
              </a:rPr>
              <a:t>Steel</a:t>
            </a:r>
            <a:r>
              <a:rPr lang="en-US" b="1" dirty="0" smtClean="0"/>
              <a:t> was lighter, harder and more durable than iron.</a:t>
            </a:r>
          </a:p>
          <a:p>
            <a:r>
              <a:rPr lang="en-US" b="1" dirty="0" smtClean="0"/>
              <a:t>It could be made cheaply and used to make tools, bridges and railroads</a:t>
            </a:r>
            <a:endParaRPr lang="en-US" b="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572000" y="1600200"/>
            <a:ext cx="4419600" cy="4876800"/>
          </a:xfrm>
        </p:spPr>
      </p:pic>
    </p:spTree>
    <p:extLst>
      <p:ext uri="{BB962C8B-B14F-4D97-AF65-F5344CB8AC3E}">
        <p14:creationId xmlns:p14="http://schemas.microsoft.com/office/powerpoint/2010/main" val="248798855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u="sng" dirty="0">
                <a:solidFill>
                  <a:srgbClr val="C00000"/>
                </a:solidFill>
              </a:rPr>
              <a:t>Industrial Revolution</a:t>
            </a:r>
            <a:endParaRPr lang="en-US" dirty="0"/>
          </a:p>
        </p:txBody>
      </p:sp>
      <p:sp>
        <p:nvSpPr>
          <p:cNvPr id="3" name="Content Placeholder 2"/>
          <p:cNvSpPr>
            <a:spLocks noGrp="1"/>
          </p:cNvSpPr>
          <p:nvPr>
            <p:ph sz="half" idx="1"/>
          </p:nvPr>
        </p:nvSpPr>
        <p:spPr>
          <a:xfrm>
            <a:off x="0" y="1600200"/>
            <a:ext cx="4495800" cy="5105400"/>
          </a:xfrm>
        </p:spPr>
        <p:txBody>
          <a:bodyPr/>
          <a:lstStyle/>
          <a:p>
            <a:r>
              <a:rPr lang="en-US" dirty="0"/>
              <a:t>The </a:t>
            </a:r>
            <a:r>
              <a:rPr lang="en-US" b="1" u="sng" dirty="0">
                <a:solidFill>
                  <a:srgbClr val="C00000"/>
                </a:solidFill>
              </a:rPr>
              <a:t>Industrial Revolution</a:t>
            </a:r>
            <a:r>
              <a:rPr lang="en-US" dirty="0"/>
              <a:t> was the transition to new manufacturing processes in the period from about 1760 to sometime between 1820 and 1840</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648200" y="1143000"/>
            <a:ext cx="4495800" cy="5638800"/>
          </a:xfrm>
        </p:spPr>
      </p:pic>
    </p:spTree>
    <p:extLst>
      <p:ext uri="{BB962C8B-B14F-4D97-AF65-F5344CB8AC3E}">
        <p14:creationId xmlns:p14="http://schemas.microsoft.com/office/powerpoint/2010/main" val="14333116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normAutofit/>
          </a:bodyPr>
          <a:lstStyle/>
          <a:p>
            <a:r>
              <a:rPr lang="en-US" b="1" u="sng" dirty="0" smtClean="0">
                <a:solidFill>
                  <a:srgbClr val="C00000"/>
                </a:solidFill>
              </a:rPr>
              <a:t>Alfred Nobel</a:t>
            </a:r>
            <a:endParaRPr lang="en-US" b="1" u="sng" dirty="0">
              <a:solidFill>
                <a:srgbClr val="C00000"/>
              </a:solidFill>
            </a:endParaRPr>
          </a:p>
        </p:txBody>
      </p:sp>
      <p:sp>
        <p:nvSpPr>
          <p:cNvPr id="3" name="Content Placeholder 2"/>
          <p:cNvSpPr>
            <a:spLocks noGrp="1"/>
          </p:cNvSpPr>
          <p:nvPr>
            <p:ph sz="half" idx="1"/>
          </p:nvPr>
        </p:nvSpPr>
        <p:spPr>
          <a:xfrm>
            <a:off x="0" y="1600200"/>
            <a:ext cx="4495800" cy="4525963"/>
          </a:xfrm>
        </p:spPr>
        <p:txBody>
          <a:bodyPr>
            <a:normAutofit lnSpcReduction="10000"/>
          </a:bodyPr>
          <a:lstStyle/>
          <a:p>
            <a:r>
              <a:rPr lang="en-US" b="1" dirty="0" smtClean="0"/>
              <a:t>In 1866 a Swedish chemist Alfred Noble invented dynamite.</a:t>
            </a:r>
          </a:p>
          <a:p>
            <a:r>
              <a:rPr lang="en-US" b="1" dirty="0" smtClean="0"/>
              <a:t>It was widely used in construction but to Nobel’s dismay also for warfare.</a:t>
            </a:r>
          </a:p>
          <a:p>
            <a:r>
              <a:rPr lang="en-US" b="1" dirty="0" smtClean="0"/>
              <a:t>He willed his fortune to fund the famous Noble prizes that are still awarded today</a:t>
            </a:r>
            <a:endParaRPr lang="en-US" b="1"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953000" y="1752600"/>
            <a:ext cx="4191000" cy="3886200"/>
          </a:xfrm>
        </p:spPr>
      </p:pic>
    </p:spTree>
    <p:extLst>
      <p:ext uri="{BB962C8B-B14F-4D97-AF65-F5344CB8AC3E}">
        <p14:creationId xmlns:p14="http://schemas.microsoft.com/office/powerpoint/2010/main" val="19025374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067800" cy="1143000"/>
          </a:xfrm>
        </p:spPr>
        <p:txBody>
          <a:bodyPr>
            <a:normAutofit/>
          </a:bodyPr>
          <a:lstStyle/>
          <a:p>
            <a:r>
              <a:rPr lang="en-US" sz="3600" b="1" u="sng" dirty="0" smtClean="0">
                <a:solidFill>
                  <a:srgbClr val="006600"/>
                </a:solidFill>
              </a:rPr>
              <a:t>Contributions of Louis Pasteur, Robert Koch</a:t>
            </a:r>
            <a:endParaRPr lang="en-US" sz="3600" b="1" dirty="0">
              <a:solidFill>
                <a:srgbClr val="006600"/>
              </a:solidFill>
            </a:endParaRPr>
          </a:p>
        </p:txBody>
      </p:sp>
      <p:sp>
        <p:nvSpPr>
          <p:cNvPr id="3" name="Content Placeholder 2"/>
          <p:cNvSpPr>
            <a:spLocks noGrp="1"/>
          </p:cNvSpPr>
          <p:nvPr>
            <p:ph sz="half" idx="1"/>
          </p:nvPr>
        </p:nvSpPr>
        <p:spPr>
          <a:xfrm>
            <a:off x="0" y="1600200"/>
            <a:ext cx="4495800" cy="4525963"/>
          </a:xfrm>
        </p:spPr>
        <p:txBody>
          <a:bodyPr/>
          <a:lstStyle/>
          <a:p>
            <a:pPr lvl="0"/>
            <a:r>
              <a:rPr lang="en-US" sz="3600" b="1" u="sng" dirty="0" smtClean="0">
                <a:solidFill>
                  <a:srgbClr val="333399"/>
                </a:solidFill>
              </a:rPr>
              <a:t>Pasture</a:t>
            </a:r>
            <a:r>
              <a:rPr lang="en-US" sz="3600" dirty="0" smtClean="0">
                <a:solidFill>
                  <a:srgbClr val="333399"/>
                </a:solidFill>
              </a:rPr>
              <a:t>: </a:t>
            </a:r>
            <a:r>
              <a:rPr lang="en-US" sz="3600" b="1" dirty="0" smtClean="0">
                <a:solidFill>
                  <a:srgbClr val="333399"/>
                </a:solidFill>
              </a:rPr>
              <a:t>proved germs and certain disease were linked leading to vaccines and improved sanitation</a:t>
            </a:r>
          </a:p>
          <a:p>
            <a:endParaRPr lang="en-US" dirty="0"/>
          </a:p>
        </p:txBody>
      </p:sp>
      <p:sp>
        <p:nvSpPr>
          <p:cNvPr id="4" name="Content Placeholder 3"/>
          <p:cNvSpPr>
            <a:spLocks noGrp="1"/>
          </p:cNvSpPr>
          <p:nvPr>
            <p:ph sz="half" idx="2"/>
          </p:nvPr>
        </p:nvSpPr>
        <p:spPr>
          <a:xfrm>
            <a:off x="4648200" y="1600200"/>
            <a:ext cx="4495800" cy="4525963"/>
          </a:xfrm>
        </p:spPr>
        <p:txBody>
          <a:bodyPr/>
          <a:lstStyle/>
          <a:p>
            <a:pPr lvl="0"/>
            <a:r>
              <a:rPr lang="en-US" sz="3600" b="1" u="sng" dirty="0" smtClean="0">
                <a:solidFill>
                  <a:srgbClr val="FF6600"/>
                </a:solidFill>
              </a:rPr>
              <a:t>Koch</a:t>
            </a:r>
            <a:r>
              <a:rPr lang="en-US" sz="3600" dirty="0" smtClean="0">
                <a:solidFill>
                  <a:srgbClr val="FF6600"/>
                </a:solidFill>
              </a:rPr>
              <a:t>: </a:t>
            </a:r>
            <a:r>
              <a:rPr lang="en-US" sz="3600" b="1" dirty="0" smtClean="0">
                <a:solidFill>
                  <a:srgbClr val="FF6600"/>
                </a:solidFill>
              </a:rPr>
              <a:t>identified bacteria that caused tuberculosis </a:t>
            </a:r>
          </a:p>
          <a:p>
            <a:endParaRPr lang="en-US" dirty="0"/>
          </a:p>
        </p:txBody>
      </p:sp>
    </p:spTree>
    <p:extLst>
      <p:ext uri="{BB962C8B-B14F-4D97-AF65-F5344CB8AC3E}">
        <p14:creationId xmlns:p14="http://schemas.microsoft.com/office/powerpoint/2010/main" val="11413606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7030A0"/>
                </a:solidFill>
              </a:rPr>
              <a:t>Contributions of Florence Nightingale</a:t>
            </a:r>
            <a:endParaRPr lang="en-US" b="1" dirty="0">
              <a:solidFill>
                <a:srgbClr val="7030A0"/>
              </a:solidFill>
            </a:endParaRPr>
          </a:p>
        </p:txBody>
      </p:sp>
      <p:sp>
        <p:nvSpPr>
          <p:cNvPr id="3" name="Content Placeholder 2"/>
          <p:cNvSpPr>
            <a:spLocks noGrp="1"/>
          </p:cNvSpPr>
          <p:nvPr>
            <p:ph sz="half" idx="1"/>
          </p:nvPr>
        </p:nvSpPr>
        <p:spPr/>
        <p:txBody>
          <a:bodyPr/>
          <a:lstStyle/>
          <a:p>
            <a:pPr lvl="0"/>
            <a:r>
              <a:rPr lang="en-US" sz="3600" b="1" u="sng" dirty="0" smtClean="0">
                <a:solidFill>
                  <a:srgbClr val="7030A0"/>
                </a:solidFill>
              </a:rPr>
              <a:t>Nightingale</a:t>
            </a:r>
            <a:r>
              <a:rPr lang="en-US" sz="3600" b="1" dirty="0" smtClean="0">
                <a:solidFill>
                  <a:srgbClr val="7030A0"/>
                </a:solidFill>
              </a:rPr>
              <a:t>: </a:t>
            </a:r>
            <a:r>
              <a:rPr lang="en-US" sz="3600" dirty="0" smtClean="0">
                <a:solidFill>
                  <a:srgbClr val="7030A0"/>
                </a:solidFill>
              </a:rPr>
              <a:t>founded the first nursing school and introduced hygiene in hospitals</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4400" y="1600200"/>
            <a:ext cx="4267200" cy="4572000"/>
          </a:xfrm>
        </p:spPr>
      </p:pic>
    </p:spTree>
    <p:extLst>
      <p:ext uri="{BB962C8B-B14F-4D97-AF65-F5344CB8AC3E}">
        <p14:creationId xmlns:p14="http://schemas.microsoft.com/office/powerpoint/2010/main" val="311140012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28600"/>
            <a:ext cx="8229600" cy="1143000"/>
          </a:xfrm>
        </p:spPr>
        <p:txBody>
          <a:bodyPr>
            <a:normAutofit/>
          </a:bodyPr>
          <a:lstStyle/>
          <a:p>
            <a:r>
              <a:rPr lang="en-US" u="sng" dirty="0" smtClean="0">
                <a:solidFill>
                  <a:srgbClr val="FFC000"/>
                </a:solidFill>
              </a:rPr>
              <a:t>Contributions of Joseph Lister</a:t>
            </a:r>
            <a:endParaRPr lang="en-US" dirty="0">
              <a:solidFill>
                <a:srgbClr val="FFC000"/>
              </a:solidFill>
            </a:endParaRPr>
          </a:p>
        </p:txBody>
      </p:sp>
      <p:sp>
        <p:nvSpPr>
          <p:cNvPr id="3" name="Content Placeholder 2"/>
          <p:cNvSpPr>
            <a:spLocks noGrp="1"/>
          </p:cNvSpPr>
          <p:nvPr>
            <p:ph sz="half" idx="1"/>
          </p:nvPr>
        </p:nvSpPr>
        <p:spPr/>
        <p:txBody>
          <a:bodyPr/>
          <a:lstStyle/>
          <a:p>
            <a:r>
              <a:rPr lang="en-US" u="sng" dirty="0" smtClean="0"/>
              <a:t>Lister</a:t>
            </a:r>
            <a:r>
              <a:rPr lang="en-US" dirty="0" smtClean="0"/>
              <a:t>: discovered antiseptics prevented infection</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600200"/>
            <a:ext cx="4419600" cy="4800600"/>
          </a:xfrm>
        </p:spPr>
      </p:pic>
    </p:spTree>
    <p:extLst>
      <p:ext uri="{BB962C8B-B14F-4D97-AF65-F5344CB8AC3E}">
        <p14:creationId xmlns:p14="http://schemas.microsoft.com/office/powerpoint/2010/main" val="15008411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62000"/>
          </a:xfrm>
        </p:spPr>
        <p:txBody>
          <a:bodyPr/>
          <a:lstStyle/>
          <a:p>
            <a:r>
              <a:rPr lang="en-US" u="sng" dirty="0" smtClean="0">
                <a:solidFill>
                  <a:srgbClr val="FF0000"/>
                </a:solidFill>
              </a:rPr>
              <a:t>Inventors!</a:t>
            </a:r>
            <a:endParaRPr lang="en-US" u="sng" dirty="0">
              <a:solidFill>
                <a:srgbClr val="FF0000"/>
              </a:solidFill>
            </a:endParaRPr>
          </a:p>
        </p:txBody>
      </p:sp>
      <p:sp>
        <p:nvSpPr>
          <p:cNvPr id="3" name="Content Placeholder 2"/>
          <p:cNvSpPr>
            <a:spLocks noGrp="1"/>
          </p:cNvSpPr>
          <p:nvPr>
            <p:ph idx="1"/>
          </p:nvPr>
        </p:nvSpPr>
        <p:spPr>
          <a:xfrm>
            <a:off x="76200" y="1143000"/>
            <a:ext cx="8991600" cy="5715000"/>
          </a:xfrm>
        </p:spPr>
        <p:txBody>
          <a:bodyPr>
            <a:normAutofit fontScale="85000" lnSpcReduction="10000"/>
          </a:bodyPr>
          <a:lstStyle/>
          <a:p>
            <a:r>
              <a:rPr lang="en-US" b="1" u="sng" dirty="0">
                <a:solidFill>
                  <a:schemeClr val="accent6">
                    <a:lumMod val="75000"/>
                  </a:schemeClr>
                </a:solidFill>
              </a:rPr>
              <a:t>Alessandro Volta </a:t>
            </a:r>
            <a:r>
              <a:rPr lang="en-US" b="1" u="sng" dirty="0" smtClean="0">
                <a:solidFill>
                  <a:schemeClr val="accent6">
                    <a:lumMod val="75000"/>
                  </a:schemeClr>
                </a:solidFill>
              </a:rPr>
              <a:t>:</a:t>
            </a:r>
            <a:r>
              <a:rPr lang="en-US" b="1" dirty="0" smtClean="0">
                <a:solidFill>
                  <a:schemeClr val="accent6">
                    <a:lumMod val="75000"/>
                  </a:schemeClr>
                </a:solidFill>
              </a:rPr>
              <a:t>    battery</a:t>
            </a:r>
            <a:endParaRPr lang="en-US" b="1" dirty="0">
              <a:solidFill>
                <a:schemeClr val="accent6">
                  <a:lumMod val="75000"/>
                </a:schemeClr>
              </a:solidFill>
            </a:endParaRPr>
          </a:p>
          <a:p>
            <a:r>
              <a:rPr lang="en-US" b="1" u="sng" dirty="0">
                <a:solidFill>
                  <a:schemeClr val="accent6">
                    <a:lumMod val="50000"/>
                  </a:schemeClr>
                </a:solidFill>
              </a:rPr>
              <a:t>Michael Faraday </a:t>
            </a:r>
            <a:r>
              <a:rPr lang="en-US" b="1" u="sng" dirty="0" smtClean="0">
                <a:solidFill>
                  <a:schemeClr val="accent6">
                    <a:lumMod val="50000"/>
                  </a:schemeClr>
                </a:solidFill>
              </a:rPr>
              <a:t>:</a:t>
            </a:r>
            <a:r>
              <a:rPr lang="en-US" b="1" dirty="0" smtClean="0">
                <a:solidFill>
                  <a:schemeClr val="accent6">
                    <a:lumMod val="50000"/>
                  </a:schemeClr>
                </a:solidFill>
              </a:rPr>
              <a:t>     simple electric motor and dynamo</a:t>
            </a:r>
            <a:endParaRPr lang="en-US" b="1" dirty="0">
              <a:solidFill>
                <a:schemeClr val="accent6">
                  <a:lumMod val="50000"/>
                </a:schemeClr>
              </a:solidFill>
            </a:endParaRPr>
          </a:p>
          <a:p>
            <a:r>
              <a:rPr lang="en-US" b="1" u="sng" dirty="0">
                <a:solidFill>
                  <a:srgbClr val="FFC000"/>
                </a:solidFill>
              </a:rPr>
              <a:t>Thomas Edison</a:t>
            </a:r>
            <a:r>
              <a:rPr lang="en-US" b="1" dirty="0">
                <a:solidFill>
                  <a:srgbClr val="FFC000"/>
                </a:solidFill>
              </a:rPr>
              <a:t> </a:t>
            </a:r>
            <a:r>
              <a:rPr lang="en-US" b="1" dirty="0" smtClean="0">
                <a:solidFill>
                  <a:srgbClr val="FFC000"/>
                </a:solidFill>
              </a:rPr>
              <a:t>:       electric light bulb</a:t>
            </a:r>
          </a:p>
          <a:p>
            <a:r>
              <a:rPr lang="en-US" b="1" dirty="0" smtClean="0"/>
              <a:t> </a:t>
            </a:r>
            <a:r>
              <a:rPr lang="en-US" b="1" u="sng" dirty="0">
                <a:solidFill>
                  <a:srgbClr val="00B050"/>
                </a:solidFill>
              </a:rPr>
              <a:t>Nikolaus Otto </a:t>
            </a:r>
            <a:r>
              <a:rPr lang="en-US" b="1" dirty="0" smtClean="0">
                <a:solidFill>
                  <a:srgbClr val="00B050"/>
                </a:solidFill>
              </a:rPr>
              <a:t>:         internal combustion engine</a:t>
            </a:r>
            <a:endParaRPr lang="en-US" b="1" dirty="0">
              <a:solidFill>
                <a:srgbClr val="00B050"/>
              </a:solidFill>
            </a:endParaRPr>
          </a:p>
          <a:p>
            <a:r>
              <a:rPr lang="en-US" b="1" u="sng" dirty="0">
                <a:solidFill>
                  <a:srgbClr val="006600"/>
                </a:solidFill>
              </a:rPr>
              <a:t>Karl </a:t>
            </a:r>
            <a:r>
              <a:rPr lang="en-US" b="1" u="sng" dirty="0" smtClean="0">
                <a:solidFill>
                  <a:srgbClr val="006600"/>
                </a:solidFill>
              </a:rPr>
              <a:t>Benz</a:t>
            </a:r>
            <a:r>
              <a:rPr lang="en-US" b="1" dirty="0" smtClean="0">
                <a:solidFill>
                  <a:srgbClr val="006600"/>
                </a:solidFill>
              </a:rPr>
              <a:t>:                   automobile</a:t>
            </a:r>
            <a:endParaRPr lang="en-US" b="1" dirty="0">
              <a:solidFill>
                <a:srgbClr val="006600"/>
              </a:solidFill>
            </a:endParaRPr>
          </a:p>
          <a:p>
            <a:r>
              <a:rPr lang="en-US" b="1" u="sng" dirty="0">
                <a:solidFill>
                  <a:srgbClr val="FF0000"/>
                </a:solidFill>
              </a:rPr>
              <a:t>Gottlieb </a:t>
            </a:r>
            <a:r>
              <a:rPr lang="en-US" b="1" u="sng" dirty="0" smtClean="0">
                <a:solidFill>
                  <a:srgbClr val="FF0000"/>
                </a:solidFill>
              </a:rPr>
              <a:t>Daimler</a:t>
            </a:r>
            <a:r>
              <a:rPr lang="en-US" b="1" dirty="0" smtClean="0">
                <a:solidFill>
                  <a:srgbClr val="FF0000"/>
                </a:solidFill>
              </a:rPr>
              <a:t>:     first 4 wheeled automobile </a:t>
            </a:r>
            <a:endParaRPr lang="en-US" b="1" dirty="0">
              <a:solidFill>
                <a:srgbClr val="FF0000"/>
              </a:solidFill>
            </a:endParaRPr>
          </a:p>
          <a:p>
            <a:r>
              <a:rPr lang="en-US" b="1" u="sng" dirty="0">
                <a:solidFill>
                  <a:srgbClr val="3333FF"/>
                </a:solidFill>
              </a:rPr>
              <a:t>Henry Ford </a:t>
            </a:r>
            <a:r>
              <a:rPr lang="en-US" b="1" dirty="0" smtClean="0">
                <a:solidFill>
                  <a:srgbClr val="3333FF"/>
                </a:solidFill>
              </a:rPr>
              <a:t>:              used an assembly line to make cars</a:t>
            </a:r>
            <a:endParaRPr lang="en-US" b="1" dirty="0">
              <a:solidFill>
                <a:srgbClr val="3333FF"/>
              </a:solidFill>
            </a:endParaRPr>
          </a:p>
          <a:p>
            <a:r>
              <a:rPr lang="en-US" b="1" u="sng" dirty="0">
                <a:solidFill>
                  <a:srgbClr val="FF6600"/>
                </a:solidFill>
              </a:rPr>
              <a:t>Wright </a:t>
            </a:r>
            <a:r>
              <a:rPr lang="en-US" b="1" u="sng" dirty="0" smtClean="0">
                <a:solidFill>
                  <a:srgbClr val="FF6600"/>
                </a:solidFill>
              </a:rPr>
              <a:t>Brothers</a:t>
            </a:r>
            <a:r>
              <a:rPr lang="en-US" b="1" dirty="0" smtClean="0">
                <a:solidFill>
                  <a:srgbClr val="FF6600"/>
                </a:solidFill>
              </a:rPr>
              <a:t>:        airplane</a:t>
            </a:r>
            <a:endParaRPr lang="en-US" b="1" dirty="0">
              <a:solidFill>
                <a:srgbClr val="FF6600"/>
              </a:solidFill>
            </a:endParaRPr>
          </a:p>
          <a:p>
            <a:r>
              <a:rPr lang="en-US" b="1" u="sng" dirty="0">
                <a:solidFill>
                  <a:srgbClr val="7030A0"/>
                </a:solidFill>
              </a:rPr>
              <a:t>Samuel Morse</a:t>
            </a:r>
            <a:r>
              <a:rPr lang="en-US" b="1" dirty="0">
                <a:solidFill>
                  <a:srgbClr val="7030A0"/>
                </a:solidFill>
              </a:rPr>
              <a:t> </a:t>
            </a:r>
            <a:r>
              <a:rPr lang="en-US" b="1" dirty="0" smtClean="0">
                <a:solidFill>
                  <a:srgbClr val="7030A0"/>
                </a:solidFill>
              </a:rPr>
              <a:t>           telegraph</a:t>
            </a:r>
            <a:endParaRPr lang="en-US" b="1" dirty="0">
              <a:solidFill>
                <a:srgbClr val="7030A0"/>
              </a:solidFill>
            </a:endParaRPr>
          </a:p>
          <a:p>
            <a:r>
              <a:rPr lang="en-US" b="1" u="sng" dirty="0" smtClean="0">
                <a:solidFill>
                  <a:srgbClr val="00B0F0"/>
                </a:solidFill>
              </a:rPr>
              <a:t>Alexander Bell</a:t>
            </a:r>
            <a:r>
              <a:rPr lang="en-US" b="1" dirty="0" smtClean="0">
                <a:solidFill>
                  <a:srgbClr val="00B0F0"/>
                </a:solidFill>
              </a:rPr>
              <a:t>             telephone  </a:t>
            </a:r>
            <a:endParaRPr lang="en-US" b="1" dirty="0">
              <a:solidFill>
                <a:srgbClr val="00B0F0"/>
              </a:solidFill>
            </a:endParaRPr>
          </a:p>
          <a:p>
            <a:r>
              <a:rPr lang="en-US" b="1" u="sng" dirty="0" smtClean="0">
                <a:solidFill>
                  <a:srgbClr val="FF3399"/>
                </a:solidFill>
              </a:rPr>
              <a:t>Guglielmo Marconi </a:t>
            </a:r>
            <a:r>
              <a:rPr lang="en-US" b="1" dirty="0" smtClean="0">
                <a:solidFill>
                  <a:srgbClr val="FF3399"/>
                </a:solidFill>
              </a:rPr>
              <a:t>   radio</a:t>
            </a:r>
            <a:endParaRPr lang="en-US" b="1" dirty="0">
              <a:solidFill>
                <a:srgbClr val="FF3399"/>
              </a:solidFill>
            </a:endParaRPr>
          </a:p>
        </p:txBody>
      </p:sp>
    </p:spTree>
    <p:extLst>
      <p:ext uri="{BB962C8B-B14F-4D97-AF65-F5344CB8AC3E}">
        <p14:creationId xmlns:p14="http://schemas.microsoft.com/office/powerpoint/2010/main" val="38651535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b="1" u="sng" dirty="0" smtClean="0">
                <a:solidFill>
                  <a:srgbClr val="C00000"/>
                </a:solidFill>
              </a:rPr>
              <a:t>First mass produced cars (Ford)</a:t>
            </a:r>
            <a:br>
              <a:rPr lang="en-US" b="1" u="sng" dirty="0" smtClean="0">
                <a:solidFill>
                  <a:srgbClr val="C00000"/>
                </a:solidFill>
              </a:rPr>
            </a:br>
            <a:r>
              <a:rPr lang="en-US" b="1" u="sng" dirty="0" smtClean="0">
                <a:solidFill>
                  <a:srgbClr val="C00000"/>
                </a:solidFill>
              </a:rPr>
              <a:t> First Flight (1903)</a:t>
            </a:r>
            <a:endParaRPr lang="en-US" b="1" u="sng" dirty="0">
              <a:solidFill>
                <a:srgbClr val="C00000"/>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981200"/>
            <a:ext cx="4419600" cy="44958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600200"/>
            <a:ext cx="4495800" cy="4876800"/>
          </a:xfrm>
        </p:spPr>
      </p:pic>
    </p:spTree>
    <p:extLst>
      <p:ext uri="{BB962C8B-B14F-4D97-AF65-F5344CB8AC3E}">
        <p14:creationId xmlns:p14="http://schemas.microsoft.com/office/powerpoint/2010/main" val="128604156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u="sng" dirty="0" smtClean="0"/>
              <a:t>Fastest Plane / SR-71 Blackbird</a:t>
            </a:r>
            <a:endParaRPr lang="en-US" b="1" u="sng" dirty="0"/>
          </a:p>
        </p:txBody>
      </p:sp>
      <p:sp>
        <p:nvSpPr>
          <p:cNvPr id="3" name="Content Placeholder 2"/>
          <p:cNvSpPr>
            <a:spLocks noGrp="1"/>
          </p:cNvSpPr>
          <p:nvPr>
            <p:ph sz="half" idx="1"/>
          </p:nvPr>
        </p:nvSpPr>
        <p:spPr>
          <a:xfrm>
            <a:off x="0" y="1600200"/>
            <a:ext cx="4495800" cy="5029200"/>
          </a:xfrm>
        </p:spPr>
        <p:txBody>
          <a:bodyPr>
            <a:normAutofit fontScale="85000" lnSpcReduction="20000"/>
          </a:bodyPr>
          <a:lstStyle/>
          <a:p>
            <a:r>
              <a:rPr lang="en-US" dirty="0"/>
              <a:t>The </a:t>
            </a:r>
            <a:r>
              <a:rPr lang="en-US" b="1" dirty="0"/>
              <a:t>Lockheed SR-71</a:t>
            </a:r>
            <a:r>
              <a:rPr lang="en-US" dirty="0"/>
              <a:t> </a:t>
            </a:r>
            <a:r>
              <a:rPr lang="en-US" b="1" dirty="0"/>
              <a:t>Blackbird</a:t>
            </a:r>
            <a:r>
              <a:rPr lang="en-US" dirty="0"/>
              <a:t> holds the official Air Speed Record for a manned </a:t>
            </a:r>
            <a:r>
              <a:rPr lang="en-US" dirty="0" smtClean="0"/>
              <a:t>air-breathing </a:t>
            </a:r>
            <a:r>
              <a:rPr lang="en-US" dirty="0"/>
              <a:t>jet aircraft with a speed of </a:t>
            </a:r>
            <a:r>
              <a:rPr lang="en-US" dirty="0" smtClean="0"/>
              <a:t>2,193 mph. </a:t>
            </a:r>
            <a:r>
              <a:rPr lang="en-US" dirty="0"/>
              <a:t>It was capable of taking off and landing unassisted on conventional runways</a:t>
            </a:r>
            <a:r>
              <a:rPr lang="en-US" dirty="0" smtClean="0"/>
              <a:t>.</a:t>
            </a:r>
          </a:p>
          <a:p>
            <a:r>
              <a:rPr lang="en-US" dirty="0"/>
              <a:t>First supersonic research project built by the Bell Aircraft CO. was conceived during 1944 and designed and built during 1945, it achieved a speed of nearly 1,000 miles per hour  during 1948.</a:t>
            </a:r>
          </a:p>
          <a:p>
            <a:r>
              <a:rPr lang="en-US" dirty="0"/>
              <a:t>Mach one is about 768 MPH</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648200" y="1676400"/>
            <a:ext cx="4495800" cy="4953000"/>
          </a:xfrm>
        </p:spPr>
      </p:pic>
    </p:spTree>
    <p:extLst>
      <p:ext uri="{BB962C8B-B14F-4D97-AF65-F5344CB8AC3E}">
        <p14:creationId xmlns:p14="http://schemas.microsoft.com/office/powerpoint/2010/main" val="39418462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u="sng" dirty="0" smtClean="0"/>
              <a:t>Man Lands on the Moon 1969</a:t>
            </a:r>
            <a:endParaRPr lang="en-US" b="1" u="sng" dirty="0"/>
          </a:p>
        </p:txBody>
      </p:sp>
      <p:sp>
        <p:nvSpPr>
          <p:cNvPr id="3" name="Content Placeholder 2"/>
          <p:cNvSpPr>
            <a:spLocks noGrp="1"/>
          </p:cNvSpPr>
          <p:nvPr>
            <p:ph sz="half" idx="1"/>
          </p:nvPr>
        </p:nvSpPr>
        <p:spPr>
          <a:xfrm>
            <a:off x="0" y="1600200"/>
            <a:ext cx="4495800" cy="4525963"/>
          </a:xfrm>
        </p:spPr>
        <p:txBody>
          <a:bodyPr>
            <a:normAutofit/>
          </a:bodyPr>
          <a:lstStyle/>
          <a:p>
            <a:r>
              <a:rPr lang="en-US" b="1" dirty="0"/>
              <a:t>Apollo 11</a:t>
            </a:r>
            <a:r>
              <a:rPr lang="en-US" dirty="0"/>
              <a:t> </a:t>
            </a:r>
            <a:r>
              <a:rPr lang="en-US" dirty="0" smtClean="0"/>
              <a:t>carried the first humans to the moon, Americans Neil Armstrong and Buzz Aldrin on July 2o, 1969. </a:t>
            </a:r>
            <a:r>
              <a:rPr lang="en-US" dirty="0"/>
              <a:t>Armstrong became the first to step onto the lunar surface</a:t>
            </a:r>
          </a:p>
        </p:txBody>
      </p:sp>
      <p:pic>
        <p:nvPicPr>
          <p:cNvPr id="5" name="Content Placeholder 4"/>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4419600" y="1600200"/>
            <a:ext cx="4724400" cy="4495800"/>
          </a:xfrm>
        </p:spPr>
      </p:pic>
    </p:spTree>
    <p:extLst>
      <p:ext uri="{BB962C8B-B14F-4D97-AF65-F5344CB8AC3E}">
        <p14:creationId xmlns:p14="http://schemas.microsoft.com/office/powerpoint/2010/main" val="344233084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067800" cy="1295400"/>
          </a:xfrm>
        </p:spPr>
        <p:txBody>
          <a:bodyPr>
            <a:normAutofit fontScale="90000"/>
          </a:bodyPr>
          <a:lstStyle/>
          <a:p>
            <a:r>
              <a:rPr lang="en-US" b="1" dirty="0" smtClean="0">
                <a:solidFill>
                  <a:srgbClr val="C00000"/>
                </a:solidFill>
              </a:rPr>
              <a:t>Improvements </a:t>
            </a:r>
            <a:r>
              <a:rPr lang="en-US" b="1" dirty="0">
                <a:solidFill>
                  <a:srgbClr val="C00000"/>
                </a:solidFill>
              </a:rPr>
              <a:t>that were </a:t>
            </a:r>
            <a:r>
              <a:rPr lang="en-US" b="1" dirty="0" smtClean="0">
                <a:solidFill>
                  <a:srgbClr val="C00000"/>
                </a:solidFill>
              </a:rPr>
              <a:t>made</a:t>
            </a:r>
            <a:br>
              <a:rPr lang="en-US" b="1" dirty="0" smtClean="0">
                <a:solidFill>
                  <a:srgbClr val="C00000"/>
                </a:solidFill>
              </a:rPr>
            </a:br>
            <a:r>
              <a:rPr lang="en-US" b="1" dirty="0" smtClean="0">
                <a:solidFill>
                  <a:srgbClr val="C00000"/>
                </a:solidFill>
              </a:rPr>
              <a:t> </a:t>
            </a:r>
            <a:r>
              <a:rPr lang="en-US" b="1" dirty="0">
                <a:solidFill>
                  <a:srgbClr val="C00000"/>
                </a:solidFill>
              </a:rPr>
              <a:t>in the early 1900’s</a:t>
            </a:r>
          </a:p>
        </p:txBody>
      </p:sp>
      <p:sp>
        <p:nvSpPr>
          <p:cNvPr id="3" name="Content Placeholder 2"/>
          <p:cNvSpPr>
            <a:spLocks noGrp="1"/>
          </p:cNvSpPr>
          <p:nvPr>
            <p:ph idx="1"/>
          </p:nvPr>
        </p:nvSpPr>
        <p:spPr>
          <a:xfrm>
            <a:off x="0" y="1600200"/>
            <a:ext cx="9144000" cy="5257800"/>
          </a:xfrm>
        </p:spPr>
        <p:txBody>
          <a:bodyPr>
            <a:normAutofit lnSpcReduction="10000"/>
          </a:bodyPr>
          <a:lstStyle/>
          <a:p>
            <a:r>
              <a:rPr lang="en-US" b="1" dirty="0" smtClean="0">
                <a:solidFill>
                  <a:srgbClr val="333399"/>
                </a:solidFill>
              </a:rPr>
              <a:t>Business advances in offering stock and corporations</a:t>
            </a:r>
          </a:p>
          <a:p>
            <a:r>
              <a:rPr lang="en-US" b="1" dirty="0" smtClean="0">
                <a:solidFill>
                  <a:srgbClr val="333399"/>
                </a:solidFill>
              </a:rPr>
              <a:t>Sidewalks, sewers and skyscrapers</a:t>
            </a:r>
          </a:p>
          <a:p>
            <a:r>
              <a:rPr lang="en-US" b="1" dirty="0" smtClean="0">
                <a:solidFill>
                  <a:srgbClr val="333399"/>
                </a:solidFill>
              </a:rPr>
              <a:t>Street lights</a:t>
            </a:r>
          </a:p>
          <a:p>
            <a:r>
              <a:rPr lang="en-US" b="1" dirty="0" smtClean="0">
                <a:solidFill>
                  <a:srgbClr val="333399"/>
                </a:solidFill>
              </a:rPr>
              <a:t>Unions worked to helped to improve working conditions, improve wages and outlaw child labor</a:t>
            </a:r>
          </a:p>
          <a:p>
            <a:r>
              <a:rPr lang="en-US" b="1" dirty="0" smtClean="0">
                <a:solidFill>
                  <a:srgbClr val="333399"/>
                </a:solidFill>
              </a:rPr>
              <a:t>Old age pensions and disability insurance</a:t>
            </a:r>
          </a:p>
          <a:p>
            <a:r>
              <a:rPr lang="en-US" b="1" dirty="0" smtClean="0">
                <a:solidFill>
                  <a:srgbClr val="333399"/>
                </a:solidFill>
              </a:rPr>
              <a:t>Rising standards of living</a:t>
            </a:r>
          </a:p>
          <a:p>
            <a:r>
              <a:rPr lang="en-US" b="1" dirty="0" smtClean="0">
                <a:solidFill>
                  <a:srgbClr val="333399"/>
                </a:solidFill>
              </a:rPr>
              <a:t>Advances in medicine and life expectancy</a:t>
            </a:r>
          </a:p>
          <a:p>
            <a:r>
              <a:rPr lang="en-US" b="1" dirty="0" smtClean="0">
                <a:solidFill>
                  <a:srgbClr val="333399"/>
                </a:solidFill>
              </a:rPr>
              <a:t>Music halls, museums, theaters, libraries</a:t>
            </a:r>
            <a:endParaRPr lang="en-US" b="1" dirty="0">
              <a:solidFill>
                <a:srgbClr val="333399"/>
              </a:solidFill>
            </a:endParaRPr>
          </a:p>
        </p:txBody>
      </p:sp>
    </p:spTree>
    <p:extLst>
      <p:ext uri="{BB962C8B-B14F-4D97-AF65-F5344CB8AC3E}">
        <p14:creationId xmlns:p14="http://schemas.microsoft.com/office/powerpoint/2010/main" val="188346292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rmAutofit/>
          </a:bodyPr>
          <a:lstStyle/>
          <a:p>
            <a:r>
              <a:rPr lang="en-US" sz="1800" dirty="0"/>
              <a:t> </a:t>
            </a:r>
            <a:r>
              <a:rPr lang="en-US" dirty="0"/>
              <a:t>Average Life </a:t>
            </a:r>
            <a:r>
              <a:rPr lang="en-US" dirty="0" smtClean="0"/>
              <a:t>Expectancy</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71056987"/>
              </p:ext>
            </p:extLst>
          </p:nvPr>
        </p:nvGraphicFramePr>
        <p:xfrm>
          <a:off x="78008" y="914401"/>
          <a:ext cx="8684992" cy="5568442"/>
        </p:xfrm>
        <a:graphic>
          <a:graphicData uri="http://schemas.openxmlformats.org/drawingml/2006/table">
            <a:tbl>
              <a:tblPr firstRow="1" firstCol="1" bandRow="1">
                <a:tableStyleId>{5C22544A-7EE6-4342-B048-85BDC9FD1C3A}</a:tableStyleId>
              </a:tblPr>
              <a:tblGrid>
                <a:gridCol w="3427192"/>
                <a:gridCol w="2895600"/>
                <a:gridCol w="2362200"/>
              </a:tblGrid>
              <a:tr h="1295400">
                <a:tc gridSpan="3">
                  <a:txBody>
                    <a:bodyPr/>
                    <a:lstStyle/>
                    <a:p>
                      <a:pPr marL="0" marR="0">
                        <a:lnSpc>
                          <a:spcPct val="115000"/>
                        </a:lnSpc>
                        <a:spcBef>
                          <a:spcPts val="0"/>
                        </a:spcBef>
                        <a:spcAft>
                          <a:spcPts val="0"/>
                        </a:spcAft>
                      </a:pPr>
                      <a:r>
                        <a:rPr lang="en-US" sz="1200" dirty="0">
                          <a:effectLst/>
                        </a:rPr>
                        <a:t>    </a:t>
                      </a:r>
                      <a:r>
                        <a:rPr lang="en-US" sz="1200" baseline="0" dirty="0" smtClean="0">
                          <a:effectLst/>
                        </a:rPr>
                        <a:t>   </a:t>
                      </a:r>
                      <a:r>
                        <a:rPr lang="en-US" sz="3200" u="sng" dirty="0" smtClean="0">
                          <a:effectLst/>
                        </a:rPr>
                        <a:t>Average </a:t>
                      </a:r>
                      <a:r>
                        <a:rPr lang="en-US" sz="3200" u="sng" dirty="0">
                          <a:effectLst/>
                        </a:rPr>
                        <a:t>Life Expectancy During </a:t>
                      </a:r>
                      <a:r>
                        <a:rPr lang="en-US" sz="3200" u="sng" dirty="0" smtClean="0">
                          <a:effectLst/>
                        </a:rPr>
                        <a:t>Industrial </a:t>
                      </a:r>
                      <a:r>
                        <a:rPr lang="en-US" sz="3200" u="sng" dirty="0">
                          <a:effectLst/>
                        </a:rPr>
                        <a:t>Age</a:t>
                      </a:r>
                      <a:endParaRPr lang="en-US" sz="3200" u="sng" dirty="0">
                        <a:effectLst/>
                        <a:latin typeface="Calibri"/>
                        <a:ea typeface="Calibri"/>
                        <a:cs typeface="Times New Roman"/>
                      </a:endParaRPr>
                    </a:p>
                  </a:txBody>
                  <a:tcPr marL="68580" marR="68580" marT="0" marB="0"/>
                </a:tc>
                <a:tc hMerge="1">
                  <a:txBody>
                    <a:bodyPr/>
                    <a:lstStyle/>
                    <a:p>
                      <a:endParaRPr lang="en-US"/>
                    </a:p>
                  </a:txBody>
                  <a:tcPr/>
                </a:tc>
                <a:tc hMerge="1">
                  <a:txBody>
                    <a:bodyPr/>
                    <a:lstStyle/>
                    <a:p>
                      <a:endParaRPr lang="en-US"/>
                    </a:p>
                  </a:txBody>
                  <a:tcPr/>
                </a:tc>
              </a:tr>
              <a:tr h="425657">
                <a:tc>
                  <a:txBody>
                    <a:bodyPr/>
                    <a:lstStyle/>
                    <a:p>
                      <a:pPr marL="0" marR="0">
                        <a:lnSpc>
                          <a:spcPct val="115000"/>
                        </a:lnSpc>
                        <a:spcBef>
                          <a:spcPts val="0"/>
                        </a:spcBef>
                        <a:spcAft>
                          <a:spcPts val="0"/>
                        </a:spcAft>
                      </a:pPr>
                      <a:r>
                        <a:rPr lang="en-US" sz="1800" dirty="0">
                          <a:effectLst/>
                        </a:rPr>
                        <a:t>                       </a:t>
                      </a:r>
                      <a:r>
                        <a:rPr lang="en-US" sz="1800" u="sng" dirty="0">
                          <a:effectLst/>
                        </a:rPr>
                        <a:t>Year</a:t>
                      </a:r>
                      <a:endParaRPr lang="en-US" sz="1800" u="sng"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a:t>
                      </a:r>
                      <a:r>
                        <a:rPr lang="en-US" sz="1800" u="sng" dirty="0">
                          <a:effectLst/>
                        </a:rPr>
                        <a:t>Male</a:t>
                      </a:r>
                      <a:endParaRPr lang="en-US" sz="1800" u="sng"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a:t>
                      </a:r>
                      <a:r>
                        <a:rPr lang="en-US" sz="1800" u="sng" dirty="0" smtClean="0">
                          <a:effectLst/>
                        </a:rPr>
                        <a:t>Female</a:t>
                      </a:r>
                      <a:endParaRPr lang="en-US" sz="1800" u="sng" dirty="0" smtClean="0">
                        <a:effectLst/>
                        <a:latin typeface="Calibri"/>
                        <a:ea typeface="Calibri"/>
                        <a:cs typeface="Times New Roman"/>
                      </a:endParaRPr>
                    </a:p>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r>
              <a:tr h="425657">
                <a:tc>
                  <a:txBody>
                    <a:bodyPr/>
                    <a:lstStyle/>
                    <a:p>
                      <a:pPr marL="0" marR="0">
                        <a:lnSpc>
                          <a:spcPct val="115000"/>
                        </a:lnSpc>
                        <a:spcBef>
                          <a:spcPts val="0"/>
                        </a:spcBef>
                        <a:spcAft>
                          <a:spcPts val="0"/>
                        </a:spcAft>
                      </a:pPr>
                      <a:r>
                        <a:rPr lang="en-US" sz="1800" dirty="0">
                          <a:effectLst/>
                        </a:rPr>
                        <a:t>                       1850</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a:t>
                      </a:r>
                      <a:r>
                        <a:rPr lang="en-US" sz="1800" dirty="0" smtClean="0">
                          <a:effectLst/>
                        </a:rPr>
                        <a:t>40.3</a:t>
                      </a:r>
                    </a:p>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42.8</a:t>
                      </a:r>
                      <a:endParaRPr lang="en-US" sz="1800" dirty="0">
                        <a:effectLst/>
                        <a:latin typeface="Calibri"/>
                        <a:ea typeface="Calibri"/>
                        <a:cs typeface="Times New Roman"/>
                      </a:endParaRPr>
                    </a:p>
                  </a:txBody>
                  <a:tcPr marL="68580" marR="68580" marT="0" marB="0"/>
                </a:tc>
              </a:tr>
              <a:tr h="425657">
                <a:tc>
                  <a:txBody>
                    <a:bodyPr/>
                    <a:lstStyle/>
                    <a:p>
                      <a:pPr marL="0" marR="0">
                        <a:lnSpc>
                          <a:spcPct val="115000"/>
                        </a:lnSpc>
                        <a:spcBef>
                          <a:spcPts val="0"/>
                        </a:spcBef>
                        <a:spcAft>
                          <a:spcPts val="0"/>
                        </a:spcAft>
                      </a:pPr>
                      <a:r>
                        <a:rPr lang="en-US" sz="1800" dirty="0">
                          <a:effectLst/>
                        </a:rPr>
                        <a:t>                      1870</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a:t>
                      </a:r>
                      <a:r>
                        <a:rPr lang="en-US" sz="1800" dirty="0" smtClean="0">
                          <a:effectLst/>
                        </a:rPr>
                        <a:t>42.3</a:t>
                      </a:r>
                    </a:p>
                    <a:p>
                      <a:pPr marL="0" marR="0">
                        <a:lnSpc>
                          <a:spcPct val="115000"/>
                        </a:lnSpc>
                        <a:spcBef>
                          <a:spcPts val="0"/>
                        </a:spcBef>
                        <a:spcAft>
                          <a:spcPts val="0"/>
                        </a:spcAft>
                      </a:pPr>
                      <a:endParaRPr lang="en-US" sz="1800" dirty="0" smtClean="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44.7</a:t>
                      </a:r>
                      <a:endParaRPr lang="en-US" sz="1800" dirty="0">
                        <a:effectLst/>
                        <a:latin typeface="Calibri"/>
                        <a:ea typeface="Calibri"/>
                        <a:cs typeface="Times New Roman"/>
                      </a:endParaRPr>
                    </a:p>
                  </a:txBody>
                  <a:tcPr marL="68580" marR="68580" marT="0" marB="0"/>
                </a:tc>
              </a:tr>
              <a:tr h="425657">
                <a:tc>
                  <a:txBody>
                    <a:bodyPr/>
                    <a:lstStyle/>
                    <a:p>
                      <a:pPr marL="0" marR="0">
                        <a:lnSpc>
                          <a:spcPct val="115000"/>
                        </a:lnSpc>
                        <a:spcBef>
                          <a:spcPts val="0"/>
                        </a:spcBef>
                        <a:spcAft>
                          <a:spcPts val="0"/>
                        </a:spcAft>
                      </a:pPr>
                      <a:r>
                        <a:rPr lang="en-US" sz="1800" dirty="0">
                          <a:effectLst/>
                        </a:rPr>
                        <a:t>                      1890</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a:t>
                      </a:r>
                      <a:r>
                        <a:rPr lang="en-US" sz="1800" dirty="0" smtClean="0">
                          <a:effectLst/>
                        </a:rPr>
                        <a:t>45.8</a:t>
                      </a:r>
                    </a:p>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48.5</a:t>
                      </a:r>
                      <a:endParaRPr lang="en-US" sz="1800" dirty="0">
                        <a:effectLst/>
                        <a:latin typeface="Calibri"/>
                        <a:ea typeface="Calibri"/>
                        <a:cs typeface="Times New Roman"/>
                      </a:endParaRPr>
                    </a:p>
                  </a:txBody>
                  <a:tcPr marL="68580" marR="68580" marT="0" marB="0"/>
                </a:tc>
              </a:tr>
              <a:tr h="425657">
                <a:tc>
                  <a:txBody>
                    <a:bodyPr/>
                    <a:lstStyle/>
                    <a:p>
                      <a:pPr marL="0" marR="0">
                        <a:lnSpc>
                          <a:spcPct val="115000"/>
                        </a:lnSpc>
                        <a:spcBef>
                          <a:spcPts val="0"/>
                        </a:spcBef>
                        <a:spcAft>
                          <a:spcPts val="0"/>
                        </a:spcAft>
                      </a:pPr>
                      <a:r>
                        <a:rPr lang="en-US" sz="1800" dirty="0">
                          <a:effectLst/>
                        </a:rPr>
                        <a:t>                      1910</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a:t>
                      </a:r>
                      <a:r>
                        <a:rPr lang="en-US" sz="1800" dirty="0" smtClean="0">
                          <a:effectLst/>
                        </a:rPr>
                        <a:t>52.7</a:t>
                      </a:r>
                    </a:p>
                    <a:p>
                      <a:pPr marL="0" marR="0">
                        <a:lnSpc>
                          <a:spcPct val="115000"/>
                        </a:lnSpc>
                        <a:spcBef>
                          <a:spcPts val="0"/>
                        </a:spcBef>
                        <a:spcAft>
                          <a:spcPts val="0"/>
                        </a:spcAft>
                      </a:pP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56.0</a:t>
                      </a:r>
                      <a:endParaRPr lang="en-US" sz="1800" dirty="0">
                        <a:effectLst/>
                        <a:latin typeface="Calibri"/>
                        <a:ea typeface="Calibri"/>
                        <a:cs typeface="Times New Roman"/>
                      </a:endParaRPr>
                    </a:p>
                  </a:txBody>
                  <a:tcPr marL="68580" marR="68580" marT="0" marB="0"/>
                </a:tc>
              </a:tr>
              <a:tr h="1118362">
                <a:tc>
                  <a:txBody>
                    <a:bodyPr/>
                    <a:lstStyle/>
                    <a:p>
                      <a:pPr marL="0" marR="0">
                        <a:lnSpc>
                          <a:spcPct val="115000"/>
                        </a:lnSpc>
                        <a:spcBef>
                          <a:spcPts val="0"/>
                        </a:spcBef>
                        <a:spcAft>
                          <a:spcPts val="0"/>
                        </a:spcAft>
                      </a:pPr>
                      <a:r>
                        <a:rPr lang="en-US" sz="1800" dirty="0">
                          <a:effectLst/>
                        </a:rPr>
                        <a:t>                     2013</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a:t>
                      </a:r>
                      <a:r>
                        <a:rPr lang="en-US" sz="1800" dirty="0" smtClean="0">
                          <a:effectLst/>
                        </a:rPr>
                        <a:t>78.8</a:t>
                      </a:r>
                      <a:endParaRPr lang="en-US" sz="18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800" dirty="0">
                          <a:effectLst/>
                        </a:rPr>
                        <a:t>                   81</a:t>
                      </a:r>
                      <a:endParaRPr lang="en-US" sz="1800" dirty="0">
                        <a:effectLst/>
                        <a:latin typeface="Calibri"/>
                        <a:ea typeface="Calibri"/>
                        <a:cs typeface="Times New Roman"/>
                      </a:endParaRPr>
                    </a:p>
                  </a:txBody>
                  <a:tcPr marL="68580" marR="68580" marT="0" marB="0"/>
                </a:tc>
              </a:tr>
            </a:tbl>
          </a:graphicData>
        </a:graphic>
      </p:graphicFrame>
      <p:sp>
        <p:nvSpPr>
          <p:cNvPr id="5" name="Rectangle 1"/>
          <p:cNvSpPr>
            <a:spLocks noChangeArrowheads="1"/>
          </p:cNvSpPr>
          <p:nvPr/>
        </p:nvSpPr>
        <p:spPr bwMode="auto">
          <a:xfrm>
            <a:off x="1531938" y="31273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endParaRPr>
          </a:p>
        </p:txBody>
      </p:sp>
    </p:spTree>
    <p:extLst>
      <p:ext uri="{BB962C8B-B14F-4D97-AF65-F5344CB8AC3E}">
        <p14:creationId xmlns:p14="http://schemas.microsoft.com/office/powerpoint/2010/main" val="32532217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991600" cy="1417638"/>
          </a:xfrm>
        </p:spPr>
        <p:txBody>
          <a:bodyPr>
            <a:normAutofit/>
          </a:bodyPr>
          <a:lstStyle/>
          <a:p>
            <a:r>
              <a:rPr lang="en-US" sz="3200" b="1" u="sng" dirty="0" smtClean="0">
                <a:solidFill>
                  <a:schemeClr val="accent2">
                    <a:lumMod val="75000"/>
                  </a:schemeClr>
                </a:solidFill>
                <a:latin typeface="Agency FB" panose="020B0503020202020204" pitchFamily="34" charset="0"/>
              </a:rPr>
              <a:t>Three </a:t>
            </a:r>
            <a:r>
              <a:rPr lang="en-US" sz="3200" b="1" u="sng" dirty="0">
                <a:solidFill>
                  <a:schemeClr val="accent2">
                    <a:lumMod val="75000"/>
                  </a:schemeClr>
                </a:solidFill>
                <a:latin typeface="Agency FB" panose="020B0503020202020204" pitchFamily="34" charset="0"/>
              </a:rPr>
              <a:t>factors that played a role in the agricultural revolution in Britain in the 1700’s</a:t>
            </a:r>
          </a:p>
        </p:txBody>
      </p:sp>
      <p:sp>
        <p:nvSpPr>
          <p:cNvPr id="3" name="Content Placeholder 2"/>
          <p:cNvSpPr>
            <a:spLocks noGrp="1"/>
          </p:cNvSpPr>
          <p:nvPr>
            <p:ph idx="1"/>
          </p:nvPr>
        </p:nvSpPr>
        <p:spPr>
          <a:xfrm>
            <a:off x="0" y="1600200"/>
            <a:ext cx="9144000" cy="5257800"/>
          </a:xfrm>
        </p:spPr>
        <p:txBody>
          <a:bodyPr/>
          <a:lstStyle/>
          <a:p>
            <a:pPr marL="0" lvl="0" indent="0">
              <a:buNone/>
            </a:pPr>
            <a:r>
              <a:rPr lang="en-US" b="1" dirty="0" smtClean="0">
                <a:solidFill>
                  <a:srgbClr val="006600"/>
                </a:solidFill>
              </a:rPr>
              <a:t>1. Improved </a:t>
            </a:r>
            <a:r>
              <a:rPr lang="en-US" b="1" dirty="0">
                <a:solidFill>
                  <a:srgbClr val="006600"/>
                </a:solidFill>
              </a:rPr>
              <a:t>methods of farming</a:t>
            </a:r>
          </a:p>
          <a:p>
            <a:pPr marL="0" lvl="0" indent="0">
              <a:buNone/>
            </a:pPr>
            <a:r>
              <a:rPr lang="en-US" b="1" dirty="0" smtClean="0">
                <a:solidFill>
                  <a:srgbClr val="002060"/>
                </a:solidFill>
              </a:rPr>
              <a:t>2. The </a:t>
            </a:r>
            <a:r>
              <a:rPr lang="en-US" b="1" dirty="0">
                <a:solidFill>
                  <a:srgbClr val="002060"/>
                </a:solidFill>
              </a:rPr>
              <a:t>enclosure method or taking over and </a:t>
            </a:r>
            <a:r>
              <a:rPr lang="en-US" b="1" dirty="0" smtClean="0">
                <a:solidFill>
                  <a:srgbClr val="002060"/>
                </a:solidFill>
              </a:rPr>
              <a:t>   </a:t>
            </a:r>
          </a:p>
          <a:p>
            <a:pPr marL="0" lvl="0" indent="0">
              <a:buNone/>
            </a:pPr>
            <a:r>
              <a:rPr lang="en-US" b="1" dirty="0">
                <a:solidFill>
                  <a:srgbClr val="002060"/>
                </a:solidFill>
              </a:rPr>
              <a:t> </a:t>
            </a:r>
            <a:r>
              <a:rPr lang="en-US" b="1" dirty="0" smtClean="0">
                <a:solidFill>
                  <a:srgbClr val="002060"/>
                </a:solidFill>
              </a:rPr>
              <a:t>     fencing </a:t>
            </a:r>
            <a:r>
              <a:rPr lang="en-US" b="1" dirty="0">
                <a:solidFill>
                  <a:srgbClr val="002060"/>
                </a:solidFill>
              </a:rPr>
              <a:t>off land to gain pastures for sheep </a:t>
            </a:r>
            <a:r>
              <a:rPr lang="en-US" b="1" dirty="0" smtClean="0">
                <a:solidFill>
                  <a:srgbClr val="002060"/>
                </a:solidFill>
              </a:rPr>
              <a:t>   </a:t>
            </a:r>
          </a:p>
          <a:p>
            <a:pPr marL="0" lvl="0" indent="0">
              <a:buNone/>
            </a:pPr>
            <a:r>
              <a:rPr lang="en-US" b="1" dirty="0">
                <a:solidFill>
                  <a:srgbClr val="002060"/>
                </a:solidFill>
              </a:rPr>
              <a:t> </a:t>
            </a:r>
            <a:r>
              <a:rPr lang="en-US" b="1" dirty="0" smtClean="0">
                <a:solidFill>
                  <a:srgbClr val="002060"/>
                </a:solidFill>
              </a:rPr>
              <a:t>      and </a:t>
            </a:r>
            <a:r>
              <a:rPr lang="en-US" b="1" dirty="0">
                <a:solidFill>
                  <a:srgbClr val="002060"/>
                </a:solidFill>
              </a:rPr>
              <a:t>increase wool production</a:t>
            </a:r>
          </a:p>
          <a:p>
            <a:pPr marL="0" indent="0">
              <a:buNone/>
            </a:pPr>
            <a:r>
              <a:rPr lang="en-US" b="1" dirty="0"/>
              <a:t>3. </a:t>
            </a:r>
            <a:r>
              <a:rPr lang="en-US" b="1" dirty="0">
                <a:solidFill>
                  <a:srgbClr val="7030A0"/>
                </a:solidFill>
              </a:rPr>
              <a:t>Better </a:t>
            </a:r>
            <a:r>
              <a:rPr lang="en-US" b="1" dirty="0">
                <a:solidFill>
                  <a:srgbClr val="FF0000"/>
                </a:solidFill>
              </a:rPr>
              <a:t>educated</a:t>
            </a:r>
            <a:r>
              <a:rPr lang="en-US" b="1" dirty="0">
                <a:solidFill>
                  <a:srgbClr val="7030A0"/>
                </a:solidFill>
              </a:rPr>
              <a:t> farmers</a:t>
            </a:r>
          </a:p>
        </p:txBody>
      </p:sp>
    </p:spTree>
    <p:extLst>
      <p:ext uri="{BB962C8B-B14F-4D97-AF65-F5344CB8AC3E}">
        <p14:creationId xmlns:p14="http://schemas.microsoft.com/office/powerpoint/2010/main" val="130188565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u="sng" dirty="0" smtClean="0">
                <a:solidFill>
                  <a:srgbClr val="006600"/>
                </a:solidFill>
              </a:rPr>
              <a:t>Charles Darwin</a:t>
            </a:r>
            <a:endParaRPr lang="en-US" b="1" u="sng" dirty="0">
              <a:solidFill>
                <a:srgbClr val="006600"/>
              </a:solidFill>
            </a:endParaRPr>
          </a:p>
        </p:txBody>
      </p:sp>
      <p:sp>
        <p:nvSpPr>
          <p:cNvPr id="3" name="Content Placeholder 2"/>
          <p:cNvSpPr>
            <a:spLocks noGrp="1"/>
          </p:cNvSpPr>
          <p:nvPr>
            <p:ph sz="half" idx="1"/>
          </p:nvPr>
        </p:nvSpPr>
        <p:spPr>
          <a:xfrm>
            <a:off x="0" y="914400"/>
            <a:ext cx="3886200" cy="5943600"/>
          </a:xfrm>
        </p:spPr>
        <p:txBody>
          <a:bodyPr>
            <a:normAutofit fontScale="92500" lnSpcReduction="10000"/>
          </a:bodyPr>
          <a:lstStyle/>
          <a:p>
            <a:pPr lvl="0"/>
            <a:r>
              <a:rPr lang="en-US" dirty="0"/>
              <a:t>In 1831 the HMS Beagle sailed from England on a five year voyage around the world to survey and chart the oceans. Aboard was 22 year old Charles Darwin, whose role was to observe record and collect samples of rocks, plants, animals, insects and fossils. The specimens Darwin collected and studied helped him develop his theory of evolution</a:t>
            </a:r>
          </a:p>
          <a:p>
            <a:endParaRPr lang="en-US"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3886200" y="990600"/>
            <a:ext cx="5257800" cy="5867399"/>
          </a:xfrm>
        </p:spPr>
      </p:pic>
    </p:spTree>
    <p:extLst>
      <p:ext uri="{BB962C8B-B14F-4D97-AF65-F5344CB8AC3E}">
        <p14:creationId xmlns:p14="http://schemas.microsoft.com/office/powerpoint/2010/main" val="4460268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u="sng" dirty="0">
                <a:solidFill>
                  <a:srgbClr val="006600"/>
                </a:solidFill>
              </a:rPr>
              <a:t>Social Darwinism</a:t>
            </a:r>
          </a:p>
        </p:txBody>
      </p:sp>
      <p:sp>
        <p:nvSpPr>
          <p:cNvPr id="3" name="Content Placeholder 2"/>
          <p:cNvSpPr>
            <a:spLocks noGrp="1"/>
          </p:cNvSpPr>
          <p:nvPr>
            <p:ph idx="1"/>
          </p:nvPr>
        </p:nvSpPr>
        <p:spPr>
          <a:xfrm>
            <a:off x="0" y="990600"/>
            <a:ext cx="9144000" cy="5867400"/>
          </a:xfrm>
        </p:spPr>
        <p:txBody>
          <a:bodyPr>
            <a:normAutofit fontScale="85000" lnSpcReduction="20000"/>
          </a:bodyPr>
          <a:lstStyle/>
          <a:p>
            <a:r>
              <a:rPr lang="en-US" b="1" u="sng" dirty="0" smtClean="0">
                <a:solidFill>
                  <a:schemeClr val="accent6">
                    <a:lumMod val="50000"/>
                  </a:schemeClr>
                </a:solidFill>
              </a:rPr>
              <a:t>Charles Darwin </a:t>
            </a:r>
            <a:r>
              <a:rPr lang="en-US" b="1" dirty="0" smtClean="0">
                <a:solidFill>
                  <a:schemeClr val="accent6">
                    <a:lumMod val="50000"/>
                  </a:schemeClr>
                </a:solidFill>
              </a:rPr>
              <a:t>argued that all forms of life had evolved into their present state over millions of years. Process of natural selection or </a:t>
            </a:r>
            <a:r>
              <a:rPr lang="en-US" b="1" i="1" dirty="0" smtClean="0">
                <a:solidFill>
                  <a:srgbClr val="FF0000"/>
                </a:solidFill>
              </a:rPr>
              <a:t>survival of the fittest</a:t>
            </a:r>
            <a:r>
              <a:rPr lang="en-US" b="1" dirty="0" smtClean="0">
                <a:solidFill>
                  <a:schemeClr val="accent6">
                    <a:lumMod val="50000"/>
                  </a:schemeClr>
                </a:solidFill>
              </a:rPr>
              <a:t>. Those who adapt to their environment the best survive and pass those traits on to their offspring</a:t>
            </a:r>
            <a:r>
              <a:rPr lang="en-US" dirty="0" smtClean="0">
                <a:solidFill>
                  <a:schemeClr val="accent6">
                    <a:lumMod val="50000"/>
                  </a:schemeClr>
                </a:solidFill>
              </a:rPr>
              <a:t>.</a:t>
            </a:r>
          </a:p>
          <a:p>
            <a:r>
              <a:rPr lang="en-US" b="1" u="sng" dirty="0" smtClean="0">
                <a:solidFill>
                  <a:srgbClr val="00B050"/>
                </a:solidFill>
              </a:rPr>
              <a:t>Social Darwinism </a:t>
            </a:r>
            <a:r>
              <a:rPr lang="en-US" b="1" dirty="0" smtClean="0">
                <a:solidFill>
                  <a:srgbClr val="00B050"/>
                </a:solidFill>
              </a:rPr>
              <a:t>was </a:t>
            </a:r>
            <a:r>
              <a:rPr lang="en-US" b="1" u="sng" dirty="0" smtClean="0">
                <a:solidFill>
                  <a:srgbClr val="C00000"/>
                </a:solidFill>
              </a:rPr>
              <a:t>not</a:t>
            </a:r>
            <a:r>
              <a:rPr lang="en-US" b="1" dirty="0" smtClean="0">
                <a:solidFill>
                  <a:srgbClr val="C00000"/>
                </a:solidFill>
              </a:rPr>
              <a:t> </a:t>
            </a:r>
            <a:r>
              <a:rPr lang="en-US" b="1" dirty="0" smtClean="0">
                <a:solidFill>
                  <a:srgbClr val="00B050"/>
                </a:solidFill>
              </a:rPr>
              <a:t>advocated by Darwin.  It supported survival of the fittest in humans and societies. It held that wealth and power were a sign of natural superiority, its absence was a sign of unfitness. The theory was used from the late 19th century to support laissez faire capitalism, racism  and imperialism </a:t>
            </a:r>
          </a:p>
          <a:p>
            <a:r>
              <a:rPr lang="en-US" b="1" u="sng" dirty="0" smtClean="0">
                <a:solidFill>
                  <a:schemeClr val="accent1">
                    <a:lumMod val="50000"/>
                  </a:schemeClr>
                </a:solidFill>
              </a:rPr>
              <a:t>Social Darwinism </a:t>
            </a:r>
            <a:r>
              <a:rPr lang="en-US" b="1" dirty="0" smtClean="0">
                <a:solidFill>
                  <a:schemeClr val="accent1">
                    <a:lumMod val="50000"/>
                  </a:schemeClr>
                </a:solidFill>
              </a:rPr>
              <a:t>encouraged racism (the unscientific belief that one racial group is superior to another) Many Americans and Europeans claimed the success of Western civilization was due to the supremacy of the white These ideas will have a lasting impact on world history</a:t>
            </a:r>
            <a:endParaRPr lang="en-US" b="1" dirty="0">
              <a:solidFill>
                <a:schemeClr val="accent1">
                  <a:lumMod val="50000"/>
                </a:schemeClr>
              </a:solidFill>
            </a:endParaRPr>
          </a:p>
        </p:txBody>
      </p:sp>
    </p:spTree>
    <p:extLst>
      <p:ext uri="{BB962C8B-B14F-4D97-AF65-F5344CB8AC3E}">
        <p14:creationId xmlns:p14="http://schemas.microsoft.com/office/powerpoint/2010/main" val="56898729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r>
              <a:rPr lang="en-US" b="1" u="sng" dirty="0" smtClean="0">
                <a:latin typeface="Algerian" panose="04020705040A02060702" pitchFamily="82" charset="0"/>
              </a:rPr>
              <a:t>Realism Art/ Copley</a:t>
            </a:r>
            <a:br>
              <a:rPr lang="en-US" b="1" u="sng" dirty="0" smtClean="0">
                <a:latin typeface="Algerian" panose="04020705040A02060702" pitchFamily="82" charset="0"/>
              </a:rPr>
            </a:br>
            <a:r>
              <a:rPr lang="en-US" sz="2200" b="1" u="sng" dirty="0" smtClean="0">
                <a:latin typeface="Algerian" panose="04020705040A02060702" pitchFamily="82" charset="0"/>
              </a:rPr>
              <a:t>attempts to represent the world as it was, </a:t>
            </a:r>
            <a:endParaRPr lang="en-US" sz="2200" b="1" u="sng" dirty="0">
              <a:latin typeface="Algerian" panose="04020705040A02060702" pitchFamily="82"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295400"/>
            <a:ext cx="4419600" cy="55626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572000" y="1295400"/>
            <a:ext cx="4572000" cy="5562600"/>
          </a:xfrm>
        </p:spPr>
      </p:pic>
    </p:spTree>
    <p:extLst>
      <p:ext uri="{BB962C8B-B14F-4D97-AF65-F5344CB8AC3E}">
        <p14:creationId xmlns:p14="http://schemas.microsoft.com/office/powerpoint/2010/main" val="282559785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normAutofit fontScale="90000"/>
          </a:bodyPr>
          <a:lstStyle/>
          <a:p>
            <a:r>
              <a:rPr lang="en-US" b="1" u="sng" dirty="0" smtClean="0">
                <a:solidFill>
                  <a:srgbClr val="006600"/>
                </a:solidFill>
                <a:latin typeface="Algerian" panose="04020705040A02060702" pitchFamily="82" charset="0"/>
              </a:rPr>
              <a:t>Romanticism</a:t>
            </a:r>
            <a:br>
              <a:rPr lang="en-US" b="1" u="sng" dirty="0" smtClean="0">
                <a:solidFill>
                  <a:srgbClr val="006600"/>
                </a:solidFill>
                <a:latin typeface="Algerian" panose="04020705040A02060702" pitchFamily="82" charset="0"/>
              </a:rPr>
            </a:br>
            <a:r>
              <a:rPr lang="en-US" sz="2700" b="1" u="sng" dirty="0" smtClean="0">
                <a:solidFill>
                  <a:srgbClr val="006600"/>
                </a:solidFill>
                <a:latin typeface="Algerian" panose="04020705040A02060702" pitchFamily="82" charset="0"/>
              </a:rPr>
              <a:t>ties to capture the beauty and power </a:t>
            </a:r>
            <a:r>
              <a:rPr lang="en-US" sz="2700" b="1" u="sng" dirty="0" err="1" smtClean="0">
                <a:solidFill>
                  <a:srgbClr val="006600"/>
                </a:solidFill>
                <a:latin typeface="Algerian" panose="04020705040A02060702" pitchFamily="82" charset="0"/>
              </a:rPr>
              <a:t>fo</a:t>
            </a:r>
            <a:r>
              <a:rPr lang="en-US" sz="2700" b="1" u="sng" dirty="0" smtClean="0">
                <a:solidFill>
                  <a:srgbClr val="006600"/>
                </a:solidFill>
                <a:latin typeface="Algerian" panose="04020705040A02060702" pitchFamily="82" charset="0"/>
              </a:rPr>
              <a:t> nature</a:t>
            </a:r>
            <a:r>
              <a:rPr lang="en-US" b="1" u="sng" dirty="0" smtClean="0">
                <a:solidFill>
                  <a:srgbClr val="006600"/>
                </a:solidFill>
                <a:latin typeface="Algerian" panose="04020705040A02060702" pitchFamily="82" charset="0"/>
              </a:rPr>
              <a:t>.</a:t>
            </a:r>
            <a:r>
              <a:rPr lang="en-US" b="1" dirty="0" smtClean="0"/>
              <a:t> </a:t>
            </a:r>
            <a:endParaRPr lang="en-US" b="1"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295400"/>
            <a:ext cx="4343400" cy="55626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343400" y="1295400"/>
            <a:ext cx="4800600" cy="5486400"/>
          </a:xfrm>
        </p:spPr>
      </p:pic>
    </p:spTree>
    <p:extLst>
      <p:ext uri="{BB962C8B-B14F-4D97-AF65-F5344CB8AC3E}">
        <p14:creationId xmlns:p14="http://schemas.microsoft.com/office/powerpoint/2010/main" val="300338582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rmAutofit fontScale="90000"/>
          </a:bodyPr>
          <a:lstStyle/>
          <a:p>
            <a:r>
              <a:rPr lang="en-US" b="1" u="sng" dirty="0" smtClean="0">
                <a:solidFill>
                  <a:srgbClr val="FF3399"/>
                </a:solidFill>
                <a:latin typeface="Algerian" panose="04020705040A02060702" pitchFamily="82" charset="0"/>
              </a:rPr>
              <a:t>Impressionism / Monet</a:t>
            </a:r>
            <a:br>
              <a:rPr lang="en-US" b="1" u="sng" dirty="0" smtClean="0">
                <a:solidFill>
                  <a:srgbClr val="FF3399"/>
                </a:solidFill>
                <a:latin typeface="Algerian" panose="04020705040A02060702" pitchFamily="82" charset="0"/>
              </a:rPr>
            </a:br>
            <a:r>
              <a:rPr lang="en-US" sz="2200" b="1" u="sng" dirty="0" smtClean="0">
                <a:solidFill>
                  <a:srgbClr val="FF3399"/>
                </a:solidFill>
                <a:latin typeface="Algerian" panose="04020705040A02060702" pitchFamily="82" charset="0"/>
              </a:rPr>
              <a:t>seek to capture the  impression made by a scene or object on the viewers eye</a:t>
            </a:r>
            <a:endParaRPr lang="en-US" sz="2200" b="1" u="sng" dirty="0">
              <a:solidFill>
                <a:srgbClr val="FF3399"/>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143000"/>
            <a:ext cx="4495800" cy="52578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143000"/>
            <a:ext cx="4495800" cy="5257800"/>
          </a:xfrm>
        </p:spPr>
      </p:pic>
    </p:spTree>
    <p:extLst>
      <p:ext uri="{BB962C8B-B14F-4D97-AF65-F5344CB8AC3E}">
        <p14:creationId xmlns:p14="http://schemas.microsoft.com/office/powerpoint/2010/main" val="25316261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66800"/>
          </a:xfrm>
        </p:spPr>
        <p:txBody>
          <a:bodyPr/>
          <a:lstStyle/>
          <a:p>
            <a:r>
              <a:rPr lang="en-US" b="1" u="sng" dirty="0" smtClean="0">
                <a:solidFill>
                  <a:srgbClr val="333399"/>
                </a:solidFill>
                <a:latin typeface="Algerian" panose="04020705040A02060702" pitchFamily="82" charset="0"/>
              </a:rPr>
              <a:t>Impressionism / Renoir </a:t>
            </a:r>
            <a:endParaRPr lang="en-US" b="1" u="sng" dirty="0">
              <a:solidFill>
                <a:srgbClr val="333399"/>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524000"/>
            <a:ext cx="4495800" cy="53340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724400" y="1524000"/>
            <a:ext cx="4343400" cy="5257800"/>
          </a:xfrm>
        </p:spPr>
      </p:pic>
    </p:spTree>
    <p:extLst>
      <p:ext uri="{BB962C8B-B14F-4D97-AF65-F5344CB8AC3E}">
        <p14:creationId xmlns:p14="http://schemas.microsoft.com/office/powerpoint/2010/main" val="86974125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417638"/>
          </a:xfrm>
        </p:spPr>
        <p:txBody>
          <a:bodyPr>
            <a:normAutofit fontScale="90000"/>
          </a:bodyPr>
          <a:lstStyle/>
          <a:p>
            <a:r>
              <a:rPr lang="en-US" sz="4000" u="sng" dirty="0" smtClean="0">
                <a:solidFill>
                  <a:srgbClr val="006600"/>
                </a:solidFill>
                <a:latin typeface="Algerian" panose="04020705040A02060702" pitchFamily="82" charset="0"/>
              </a:rPr>
              <a:t/>
            </a:r>
            <a:br>
              <a:rPr lang="en-US" sz="4000" u="sng" dirty="0" smtClean="0">
                <a:solidFill>
                  <a:srgbClr val="006600"/>
                </a:solidFill>
                <a:latin typeface="Algerian" panose="04020705040A02060702" pitchFamily="82" charset="0"/>
              </a:rPr>
            </a:br>
            <a:r>
              <a:rPr lang="en-US" sz="4000" u="sng" dirty="0" smtClean="0">
                <a:solidFill>
                  <a:srgbClr val="006600"/>
                </a:solidFill>
                <a:latin typeface="Algerian" panose="04020705040A02060702" pitchFamily="82" charset="0"/>
              </a:rPr>
              <a:t>Post Impressionism /Van Gogh</a:t>
            </a:r>
            <a:r>
              <a:rPr lang="en-US" u="sng" dirty="0" smtClean="0">
                <a:solidFill>
                  <a:srgbClr val="006600"/>
                </a:solidFill>
                <a:latin typeface="Algerian" panose="04020705040A02060702" pitchFamily="82" charset="0"/>
              </a:rPr>
              <a:t/>
            </a:r>
            <a:br>
              <a:rPr lang="en-US" u="sng" dirty="0" smtClean="0">
                <a:solidFill>
                  <a:srgbClr val="006600"/>
                </a:solidFill>
                <a:latin typeface="Algerian" panose="04020705040A02060702" pitchFamily="82" charset="0"/>
              </a:rPr>
            </a:br>
            <a:r>
              <a:rPr lang="en-US" sz="2200" u="sng" dirty="0" smtClean="0">
                <a:solidFill>
                  <a:srgbClr val="006600"/>
                </a:solidFill>
                <a:latin typeface="Algerian" panose="04020705040A02060702" pitchFamily="82" charset="0"/>
              </a:rPr>
              <a:t>Included many different styles</a:t>
            </a:r>
            <a:br>
              <a:rPr lang="en-US" sz="2200" u="sng" dirty="0" smtClean="0">
                <a:solidFill>
                  <a:srgbClr val="006600"/>
                </a:solidFill>
                <a:latin typeface="Algerian" panose="04020705040A02060702" pitchFamily="82" charset="0"/>
              </a:rPr>
            </a:br>
            <a:r>
              <a:rPr lang="en-US" sz="2000" i="1" u="sng" dirty="0">
                <a:hlinkClick r:id="rId2"/>
              </a:rPr>
              <a:t>http://www.buzzfeed.com/alanwhite/starry-starry-night</a:t>
            </a:r>
            <a:r>
              <a:rPr lang="en-US" sz="2000" dirty="0"/>
              <a:t/>
            </a:r>
            <a:br>
              <a:rPr lang="en-US" sz="2000" dirty="0"/>
            </a:br>
            <a:r>
              <a:rPr lang="en-US" sz="2000" u="sng" dirty="0">
                <a:hlinkClick r:id="rId2"/>
              </a:rPr>
              <a:t>The One Thing You Never Noticed About Vincent Van Gogh's "Starry Night"</a:t>
            </a:r>
            <a:r>
              <a:rPr lang="en-US" sz="2000" dirty="0"/>
              <a:t/>
            </a:r>
            <a:br>
              <a:rPr lang="en-US" sz="2000" dirty="0"/>
            </a:br>
            <a:r>
              <a:rPr lang="en-US" sz="2000" dirty="0" smtClean="0"/>
              <a:t/>
            </a:r>
            <a:br>
              <a:rPr lang="en-US" sz="2000" dirty="0" smtClean="0"/>
            </a:br>
            <a:endParaRPr lang="en-US" sz="2200" u="sng" dirty="0">
              <a:solidFill>
                <a:srgbClr val="006600"/>
              </a:solidFill>
              <a:latin typeface="Algerian" panose="04020705040A02060702" pitchFamily="82" charset="0"/>
            </a:endParaRPr>
          </a:p>
        </p:txBody>
      </p:sp>
      <p:pic>
        <p:nvPicPr>
          <p:cNvPr id="5" name="Content Placeholder 4"/>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0" y="1676400"/>
            <a:ext cx="4876800" cy="5029200"/>
          </a:xfrm>
        </p:spPr>
      </p:pic>
      <p:pic>
        <p:nvPicPr>
          <p:cNvPr id="6" name="Content Placeholder 5"/>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029200" y="1676400"/>
            <a:ext cx="4114800" cy="4953000"/>
          </a:xfrm>
        </p:spPr>
      </p:pic>
    </p:spTree>
    <p:extLst>
      <p:ext uri="{BB962C8B-B14F-4D97-AF65-F5344CB8AC3E}">
        <p14:creationId xmlns:p14="http://schemas.microsoft.com/office/powerpoint/2010/main" val="412956451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dirty="0" smtClean="0">
                <a:solidFill>
                  <a:srgbClr val="7030A0"/>
                </a:solidFill>
                <a:latin typeface="Algerian" panose="04020705040A02060702" pitchFamily="82" charset="0"/>
              </a:rPr>
              <a:t>Van Gogh</a:t>
            </a:r>
            <a:endParaRPr lang="en-US" dirty="0">
              <a:solidFill>
                <a:srgbClr val="7030A0"/>
              </a:solidFill>
              <a:latin typeface="Algerian" panose="04020705040A02060702" pitchFamily="82" charset="0"/>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762000"/>
            <a:ext cx="9143999" cy="6096000"/>
          </a:xfrm>
        </p:spPr>
      </p:pic>
    </p:spTree>
    <p:extLst>
      <p:ext uri="{BB962C8B-B14F-4D97-AF65-F5344CB8AC3E}">
        <p14:creationId xmlns:p14="http://schemas.microsoft.com/office/powerpoint/2010/main" val="36494656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333399"/>
                </a:solidFill>
              </a:rPr>
              <a:t>Georges Seurat/ Paul Gauguin</a:t>
            </a:r>
            <a:endParaRPr lang="en-US" b="1" u="sng" dirty="0">
              <a:solidFill>
                <a:srgbClr val="333399"/>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752600"/>
            <a:ext cx="4572000" cy="45720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828800"/>
            <a:ext cx="4495800" cy="4419600"/>
          </a:xfrm>
        </p:spPr>
      </p:pic>
    </p:spTree>
    <p:extLst>
      <p:ext uri="{BB962C8B-B14F-4D97-AF65-F5344CB8AC3E}">
        <p14:creationId xmlns:p14="http://schemas.microsoft.com/office/powerpoint/2010/main" val="236735052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417638"/>
          </a:xfrm>
        </p:spPr>
        <p:txBody>
          <a:bodyPr/>
          <a:lstStyle/>
          <a:p>
            <a:r>
              <a:rPr lang="en-US" b="1" u="sng" dirty="0" smtClean="0"/>
              <a:t>Causes of Industrial Revolution</a:t>
            </a:r>
            <a:endParaRPr lang="en-US" b="1" u="sng"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143000"/>
            <a:ext cx="9144000" cy="5715000"/>
          </a:xfrm>
        </p:spPr>
      </p:pic>
    </p:spTree>
    <p:extLst>
      <p:ext uri="{BB962C8B-B14F-4D97-AF65-F5344CB8AC3E}">
        <p14:creationId xmlns:p14="http://schemas.microsoft.com/office/powerpoint/2010/main" val="256268830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u="sng" dirty="0" smtClean="0">
                <a:solidFill>
                  <a:srgbClr val="006600"/>
                </a:solidFill>
              </a:rPr>
              <a:t>The </a:t>
            </a:r>
            <a:r>
              <a:rPr lang="en-US" sz="3600" b="1" u="sng" dirty="0">
                <a:solidFill>
                  <a:srgbClr val="006600"/>
                </a:solidFill>
              </a:rPr>
              <a:t>agricultural revolution </a:t>
            </a:r>
            <a:r>
              <a:rPr lang="en-US" sz="3600" b="1" u="sng" dirty="0" smtClean="0">
                <a:solidFill>
                  <a:srgbClr val="006600"/>
                </a:solidFill>
              </a:rPr>
              <a:t>contributes </a:t>
            </a:r>
            <a:r>
              <a:rPr lang="en-US" sz="3600" b="1" u="sng" dirty="0">
                <a:solidFill>
                  <a:srgbClr val="006600"/>
                </a:solidFill>
              </a:rPr>
              <a:t>to population growth in Britain</a:t>
            </a:r>
          </a:p>
        </p:txBody>
      </p:sp>
      <p:sp>
        <p:nvSpPr>
          <p:cNvPr id="3" name="Content Placeholder 2"/>
          <p:cNvSpPr>
            <a:spLocks noGrp="1"/>
          </p:cNvSpPr>
          <p:nvPr>
            <p:ph idx="1"/>
          </p:nvPr>
        </p:nvSpPr>
        <p:spPr>
          <a:xfrm>
            <a:off x="0" y="1600200"/>
            <a:ext cx="9067800" cy="5181600"/>
          </a:xfrm>
        </p:spPr>
        <p:txBody>
          <a:bodyPr/>
          <a:lstStyle/>
          <a:p>
            <a:r>
              <a:rPr lang="en-US" b="1" dirty="0">
                <a:solidFill>
                  <a:srgbClr val="FF0000"/>
                </a:solidFill>
              </a:rPr>
              <a:t>More food </a:t>
            </a:r>
            <a:r>
              <a:rPr lang="en-US" dirty="0">
                <a:solidFill>
                  <a:srgbClr val="006600"/>
                </a:solidFill>
              </a:rPr>
              <a:t>was being produced which led to a </a:t>
            </a:r>
            <a:r>
              <a:rPr lang="en-US" b="1" dirty="0">
                <a:solidFill>
                  <a:srgbClr val="FF0000"/>
                </a:solidFill>
              </a:rPr>
              <a:t>population explosion</a:t>
            </a:r>
            <a:r>
              <a:rPr lang="en-US" dirty="0">
                <a:solidFill>
                  <a:srgbClr val="FF0000"/>
                </a:solidFill>
              </a:rPr>
              <a:t> </a:t>
            </a:r>
            <a:r>
              <a:rPr lang="en-US" dirty="0">
                <a:solidFill>
                  <a:srgbClr val="006600"/>
                </a:solidFill>
              </a:rPr>
              <a:t>also it led to a decline in the death rates and a rise in the birthrates. It reduced the risk of famine and help produce healthier mothers and babies</a:t>
            </a:r>
          </a:p>
        </p:txBody>
      </p:sp>
    </p:spTree>
    <p:extLst>
      <p:ext uri="{BB962C8B-B14F-4D97-AF65-F5344CB8AC3E}">
        <p14:creationId xmlns:p14="http://schemas.microsoft.com/office/powerpoint/2010/main" val="279798864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44562"/>
          </a:xfrm>
        </p:spPr>
        <p:txBody>
          <a:bodyPr/>
          <a:lstStyle/>
          <a:p>
            <a:r>
              <a:rPr lang="en-US" u="sng" dirty="0" smtClean="0">
                <a:solidFill>
                  <a:srgbClr val="C00000"/>
                </a:solidFill>
              </a:rPr>
              <a:t>Effects of the Industrial Revolution</a:t>
            </a:r>
            <a:endParaRPr lang="en-US" u="sng" dirty="0">
              <a:solidFill>
                <a:srgbClr val="C00000"/>
              </a:solidFill>
            </a:endParaRPr>
          </a:p>
        </p:txBody>
      </p:sp>
      <p:sp>
        <p:nvSpPr>
          <p:cNvPr id="3" name="Content Placeholder 2"/>
          <p:cNvSpPr>
            <a:spLocks noGrp="1"/>
          </p:cNvSpPr>
          <p:nvPr>
            <p:ph sz="half" idx="1"/>
          </p:nvPr>
        </p:nvSpPr>
        <p:spPr>
          <a:xfrm>
            <a:off x="76200" y="1295400"/>
            <a:ext cx="4419600" cy="5410200"/>
          </a:xfrm>
        </p:spPr>
        <p:txBody>
          <a:bodyPr>
            <a:normAutofit fontScale="92500"/>
          </a:bodyPr>
          <a:lstStyle/>
          <a:p>
            <a:r>
              <a:rPr lang="en-US" b="1" u="sng" dirty="0" smtClean="0">
                <a:solidFill>
                  <a:srgbClr val="333399"/>
                </a:solidFill>
              </a:rPr>
              <a:t>Immediate Effects</a:t>
            </a:r>
            <a:r>
              <a:rPr lang="en-US" dirty="0" smtClean="0">
                <a:solidFill>
                  <a:srgbClr val="333399"/>
                </a:solidFill>
              </a:rPr>
              <a:t>:</a:t>
            </a:r>
          </a:p>
          <a:p>
            <a:pPr marL="514350" indent="-514350">
              <a:buAutoNum type="arabicPeriod"/>
            </a:pPr>
            <a:r>
              <a:rPr lang="en-US" dirty="0" smtClean="0">
                <a:solidFill>
                  <a:srgbClr val="333399"/>
                </a:solidFill>
              </a:rPr>
              <a:t>Rise of factories</a:t>
            </a:r>
          </a:p>
          <a:p>
            <a:pPr marL="514350" indent="-514350">
              <a:buAutoNum type="arabicPeriod"/>
            </a:pPr>
            <a:r>
              <a:rPr lang="en-US" dirty="0" smtClean="0">
                <a:solidFill>
                  <a:srgbClr val="333399"/>
                </a:solidFill>
              </a:rPr>
              <a:t>Changes in transportation and communication</a:t>
            </a:r>
          </a:p>
          <a:p>
            <a:pPr marL="514350" indent="-514350">
              <a:buAutoNum type="arabicPeriod"/>
            </a:pPr>
            <a:r>
              <a:rPr lang="en-US" dirty="0" smtClean="0">
                <a:solidFill>
                  <a:srgbClr val="333399"/>
                </a:solidFill>
              </a:rPr>
              <a:t>Urbanization</a:t>
            </a:r>
          </a:p>
          <a:p>
            <a:pPr marL="514350" indent="-514350">
              <a:buAutoNum type="arabicPeriod"/>
            </a:pPr>
            <a:r>
              <a:rPr lang="en-US" dirty="0" smtClean="0">
                <a:solidFill>
                  <a:srgbClr val="333399"/>
                </a:solidFill>
              </a:rPr>
              <a:t>New methods of production</a:t>
            </a:r>
          </a:p>
          <a:p>
            <a:pPr marL="514350" indent="-514350">
              <a:buAutoNum type="arabicPeriod"/>
            </a:pPr>
            <a:r>
              <a:rPr lang="en-US" dirty="0" smtClean="0">
                <a:solidFill>
                  <a:srgbClr val="333399"/>
                </a:solidFill>
              </a:rPr>
              <a:t>Rise of urban working class</a:t>
            </a:r>
          </a:p>
          <a:p>
            <a:pPr marL="514350" indent="-514350">
              <a:buAutoNum type="arabicPeriod"/>
            </a:pPr>
            <a:r>
              <a:rPr lang="en-US" dirty="0" smtClean="0">
                <a:solidFill>
                  <a:srgbClr val="333399"/>
                </a:solidFill>
              </a:rPr>
              <a:t>Growth of reform movements </a:t>
            </a:r>
          </a:p>
          <a:p>
            <a:pPr marL="514350" indent="-514350">
              <a:buAutoNum type="arabicPeriod"/>
            </a:pPr>
            <a:endParaRPr lang="en-US" dirty="0"/>
          </a:p>
        </p:txBody>
      </p:sp>
      <p:sp>
        <p:nvSpPr>
          <p:cNvPr id="4" name="Content Placeholder 3"/>
          <p:cNvSpPr>
            <a:spLocks noGrp="1"/>
          </p:cNvSpPr>
          <p:nvPr>
            <p:ph sz="half" idx="2"/>
          </p:nvPr>
        </p:nvSpPr>
        <p:spPr>
          <a:xfrm>
            <a:off x="4648200" y="1371600"/>
            <a:ext cx="4419600" cy="5181600"/>
          </a:xfrm>
        </p:spPr>
        <p:txBody>
          <a:bodyPr>
            <a:normAutofit fontScale="92500"/>
          </a:bodyPr>
          <a:lstStyle/>
          <a:p>
            <a:r>
              <a:rPr lang="en-US" b="1" u="sng" dirty="0" smtClean="0">
                <a:solidFill>
                  <a:srgbClr val="006600"/>
                </a:solidFill>
              </a:rPr>
              <a:t>Long Term Effects</a:t>
            </a:r>
          </a:p>
          <a:p>
            <a:pPr marL="514350" indent="-514350">
              <a:buAutoNum type="arabicPeriod"/>
            </a:pPr>
            <a:r>
              <a:rPr lang="en-US" dirty="0" smtClean="0">
                <a:solidFill>
                  <a:srgbClr val="006600"/>
                </a:solidFill>
              </a:rPr>
              <a:t>Growth of labor of unions</a:t>
            </a:r>
          </a:p>
          <a:p>
            <a:pPr marL="514350" indent="-514350">
              <a:buAutoNum type="arabicPeriod"/>
            </a:pPr>
            <a:r>
              <a:rPr lang="en-US" dirty="0" smtClean="0">
                <a:solidFill>
                  <a:srgbClr val="006600"/>
                </a:solidFill>
              </a:rPr>
              <a:t>Inexpensive new products</a:t>
            </a:r>
          </a:p>
          <a:p>
            <a:pPr marL="514350" indent="-514350">
              <a:buAutoNum type="arabicPeriod"/>
            </a:pPr>
            <a:r>
              <a:rPr lang="en-US" dirty="0" smtClean="0">
                <a:solidFill>
                  <a:srgbClr val="006600"/>
                </a:solidFill>
              </a:rPr>
              <a:t>Increased pollution</a:t>
            </a:r>
          </a:p>
          <a:p>
            <a:pPr marL="514350" indent="-514350">
              <a:buAutoNum type="arabicPeriod"/>
            </a:pPr>
            <a:r>
              <a:rPr lang="en-US" dirty="0" smtClean="0">
                <a:solidFill>
                  <a:srgbClr val="006600"/>
                </a:solidFill>
              </a:rPr>
              <a:t>Rise of big business</a:t>
            </a:r>
          </a:p>
          <a:p>
            <a:pPr marL="514350" indent="-514350">
              <a:buAutoNum type="arabicPeriod"/>
            </a:pPr>
            <a:r>
              <a:rPr lang="en-US" dirty="0">
                <a:solidFill>
                  <a:srgbClr val="006600"/>
                </a:solidFill>
              </a:rPr>
              <a:t>E</a:t>
            </a:r>
            <a:r>
              <a:rPr lang="en-US" dirty="0" smtClean="0">
                <a:solidFill>
                  <a:srgbClr val="006600"/>
                </a:solidFill>
              </a:rPr>
              <a:t>xpansion of public education</a:t>
            </a:r>
          </a:p>
          <a:p>
            <a:pPr marL="514350" indent="-514350">
              <a:buAutoNum type="arabicPeriod"/>
            </a:pPr>
            <a:r>
              <a:rPr lang="en-US" dirty="0" smtClean="0">
                <a:solidFill>
                  <a:srgbClr val="006600"/>
                </a:solidFill>
              </a:rPr>
              <a:t>Expansion of middle class</a:t>
            </a:r>
          </a:p>
          <a:p>
            <a:pPr marL="514350" indent="-514350">
              <a:buAutoNum type="arabicPeriod"/>
            </a:pPr>
            <a:r>
              <a:rPr lang="en-US" dirty="0" smtClean="0">
                <a:solidFill>
                  <a:srgbClr val="006600"/>
                </a:solidFill>
              </a:rPr>
              <a:t>Competition for world trade</a:t>
            </a:r>
          </a:p>
          <a:p>
            <a:pPr marL="514350" indent="-514350">
              <a:buAutoNum type="arabicPeriod"/>
            </a:pPr>
            <a:r>
              <a:rPr lang="en-US" dirty="0" smtClean="0">
                <a:solidFill>
                  <a:srgbClr val="006600"/>
                </a:solidFill>
              </a:rPr>
              <a:t>Progress in medical care</a:t>
            </a:r>
          </a:p>
          <a:p>
            <a:pPr marL="514350" indent="-514350">
              <a:buAutoNum type="arabicPeriod"/>
            </a:pPr>
            <a:endParaRPr lang="en-US" dirty="0"/>
          </a:p>
        </p:txBody>
      </p:sp>
    </p:spTree>
    <p:extLst>
      <p:ext uri="{BB962C8B-B14F-4D97-AF65-F5344CB8AC3E}">
        <p14:creationId xmlns:p14="http://schemas.microsoft.com/office/powerpoint/2010/main" val="262028158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smtClean="0">
                <a:solidFill>
                  <a:srgbClr val="C00000"/>
                </a:solidFill>
                <a:latin typeface="Aharoni" panose="02010803020104030203" pitchFamily="2" charset="-79"/>
                <a:cs typeface="Aharoni" panose="02010803020104030203" pitchFamily="2" charset="-79"/>
              </a:rPr>
              <a:t>Connections to Today</a:t>
            </a:r>
            <a:endParaRPr lang="en-US" u="sng" dirty="0">
              <a:solidFill>
                <a:srgbClr val="C00000"/>
              </a:solidFill>
              <a:latin typeface="Aharoni" panose="02010803020104030203" pitchFamily="2" charset="-79"/>
              <a:cs typeface="Aharoni" panose="02010803020104030203" pitchFamily="2" charset="-79"/>
            </a:endParaRPr>
          </a:p>
        </p:txBody>
      </p:sp>
      <p:sp>
        <p:nvSpPr>
          <p:cNvPr id="3" name="Content Placeholder 2"/>
          <p:cNvSpPr>
            <a:spLocks noGrp="1"/>
          </p:cNvSpPr>
          <p:nvPr>
            <p:ph idx="1"/>
          </p:nvPr>
        </p:nvSpPr>
        <p:spPr>
          <a:xfrm>
            <a:off x="0" y="1371600"/>
            <a:ext cx="9144000" cy="5486400"/>
          </a:xfrm>
        </p:spPr>
        <p:txBody>
          <a:bodyPr>
            <a:normAutofit fontScale="70000" lnSpcReduction="20000"/>
          </a:bodyPr>
          <a:lstStyle/>
          <a:p>
            <a:r>
              <a:rPr lang="en-US" b="1" dirty="0" smtClean="0">
                <a:solidFill>
                  <a:srgbClr val="7030A0"/>
                </a:solidFill>
              </a:rPr>
              <a:t>Improvements in world health</a:t>
            </a:r>
          </a:p>
          <a:p>
            <a:r>
              <a:rPr lang="en-US" b="1" dirty="0" smtClean="0">
                <a:solidFill>
                  <a:srgbClr val="7030A0"/>
                </a:solidFill>
              </a:rPr>
              <a:t>Growth in population</a:t>
            </a:r>
          </a:p>
          <a:p>
            <a:r>
              <a:rPr lang="en-US" b="1" dirty="0" smtClean="0">
                <a:solidFill>
                  <a:srgbClr val="7030A0"/>
                </a:solidFill>
              </a:rPr>
              <a:t>Industrialization in developing nations</a:t>
            </a:r>
          </a:p>
          <a:p>
            <a:r>
              <a:rPr lang="en-US" b="1" dirty="0" smtClean="0">
                <a:solidFill>
                  <a:srgbClr val="7030A0"/>
                </a:solidFill>
              </a:rPr>
              <a:t>New energy sources such as oil and nuclear</a:t>
            </a:r>
          </a:p>
          <a:p>
            <a:r>
              <a:rPr lang="en-US" b="1" dirty="0" smtClean="0">
                <a:solidFill>
                  <a:srgbClr val="7030A0"/>
                </a:solidFill>
              </a:rPr>
              <a:t>Environmental pollution</a:t>
            </a:r>
          </a:p>
          <a:p>
            <a:r>
              <a:rPr lang="en-US" b="1" dirty="0" smtClean="0">
                <a:solidFill>
                  <a:srgbClr val="7030A0"/>
                </a:solidFill>
              </a:rPr>
              <a:t>Efforts to regulate world trade</a:t>
            </a:r>
          </a:p>
          <a:p>
            <a:r>
              <a:rPr lang="en-US" b="1" dirty="0" smtClean="0">
                <a:solidFill>
                  <a:srgbClr val="7030A0"/>
                </a:solidFill>
              </a:rPr>
              <a:t>Climate Change / Global Warming</a:t>
            </a:r>
          </a:p>
          <a:p>
            <a:endParaRPr lang="en-US" b="1" dirty="0" smtClean="0">
              <a:solidFill>
                <a:srgbClr val="7030A0"/>
              </a:solidFill>
            </a:endParaRPr>
          </a:p>
          <a:p>
            <a:r>
              <a:rPr lang="en-US" dirty="0"/>
              <a:t>Coal, Steam, and The Industrial Revolution: Crash Course World History</a:t>
            </a:r>
          </a:p>
          <a:p>
            <a:r>
              <a:rPr lang="en-US" b="1" dirty="0" smtClean="0">
                <a:solidFill>
                  <a:srgbClr val="7030A0"/>
                </a:solidFill>
              </a:rPr>
              <a:t>11:04</a:t>
            </a:r>
            <a:endParaRPr lang="en-US" b="1" dirty="0">
              <a:solidFill>
                <a:srgbClr val="7030A0"/>
              </a:solidFill>
            </a:endParaRPr>
          </a:p>
          <a:p>
            <a:r>
              <a:rPr lang="en-US" b="1" dirty="0">
                <a:solidFill>
                  <a:srgbClr val="7030A0"/>
                </a:solidFill>
                <a:hlinkClick r:id="rId2"/>
              </a:rPr>
              <a:t>https://</a:t>
            </a:r>
            <a:r>
              <a:rPr lang="en-US" b="1" dirty="0" smtClean="0">
                <a:solidFill>
                  <a:srgbClr val="7030A0"/>
                </a:solidFill>
                <a:hlinkClick r:id="rId2"/>
              </a:rPr>
              <a:t>www.youtube.com/watch?v=zhL5DCizj5c</a:t>
            </a:r>
            <a:endParaRPr lang="en-US" b="1" dirty="0" smtClean="0">
              <a:solidFill>
                <a:srgbClr val="7030A0"/>
              </a:solidFill>
            </a:endParaRPr>
          </a:p>
          <a:p>
            <a:r>
              <a:rPr lang="en-US" b="1" dirty="0" smtClean="0">
                <a:solidFill>
                  <a:srgbClr val="7030A0"/>
                </a:solidFill>
              </a:rPr>
              <a:t>Keith Hughes, Industrialization </a:t>
            </a:r>
            <a:r>
              <a:rPr lang="en-US" b="1" dirty="0">
                <a:solidFill>
                  <a:srgbClr val="7030A0"/>
                </a:solidFill>
              </a:rPr>
              <a:t>27 min: </a:t>
            </a:r>
            <a:r>
              <a:rPr lang="en-US" b="1" dirty="0">
                <a:solidFill>
                  <a:srgbClr val="7030A0"/>
                </a:solidFill>
                <a:hlinkClick r:id="rId3"/>
              </a:rPr>
              <a:t>https://</a:t>
            </a:r>
            <a:r>
              <a:rPr lang="en-US" b="1" dirty="0" smtClean="0">
                <a:solidFill>
                  <a:srgbClr val="7030A0"/>
                </a:solidFill>
                <a:hlinkClick r:id="rId3"/>
              </a:rPr>
              <a:t>www.youtube.com/watch?v=Wrmax07bxyQ</a:t>
            </a:r>
            <a:endParaRPr lang="en-US" b="1" dirty="0" smtClean="0">
              <a:solidFill>
                <a:srgbClr val="7030A0"/>
              </a:solidFill>
            </a:endParaRPr>
          </a:p>
          <a:p>
            <a:endParaRPr lang="en-US" b="1" dirty="0">
              <a:solidFill>
                <a:srgbClr val="7030A0"/>
              </a:solidFill>
            </a:endParaRPr>
          </a:p>
          <a:p>
            <a:r>
              <a:rPr lang="en-US" b="1" dirty="0" smtClean="0">
                <a:solidFill>
                  <a:srgbClr val="7030A0"/>
                </a:solidFill>
              </a:rPr>
              <a:t>CM in </a:t>
            </a:r>
            <a:r>
              <a:rPr lang="en-US" b="1" dirty="0">
                <a:solidFill>
                  <a:srgbClr val="7030A0"/>
                </a:solidFill>
              </a:rPr>
              <a:t>the </a:t>
            </a:r>
            <a:r>
              <a:rPr lang="en-US" b="1" dirty="0" smtClean="0">
                <a:solidFill>
                  <a:srgbClr val="7030A0"/>
                </a:solidFill>
              </a:rPr>
              <a:t>air 3:02: </a:t>
            </a:r>
            <a:r>
              <a:rPr lang="en-US" b="1" dirty="0">
                <a:solidFill>
                  <a:srgbClr val="7030A0"/>
                </a:solidFill>
                <a:hlinkClick r:id="rId4"/>
              </a:rPr>
              <a:t>http://</a:t>
            </a:r>
            <a:r>
              <a:rPr lang="en-US" b="1" dirty="0" smtClean="0">
                <a:solidFill>
                  <a:srgbClr val="7030A0"/>
                </a:solidFill>
                <a:hlinkClick r:id="rId4"/>
              </a:rPr>
              <a:t>news.yahoo.com/nasa-simulation-shows-a-year-in-the-life-of-earth-s-co2-190708986.html</a:t>
            </a:r>
            <a:endParaRPr lang="en-US" b="1" dirty="0" smtClean="0">
              <a:solidFill>
                <a:srgbClr val="7030A0"/>
              </a:solidFill>
            </a:endParaRPr>
          </a:p>
          <a:p>
            <a:endParaRPr lang="en-US" b="1" dirty="0" smtClean="0">
              <a:solidFill>
                <a:srgbClr val="7030A0"/>
              </a:solidFill>
            </a:endParaRPr>
          </a:p>
          <a:p>
            <a:endParaRPr lang="en-US" b="1" dirty="0" smtClean="0">
              <a:solidFill>
                <a:srgbClr val="7030A0"/>
              </a:solidFill>
            </a:endParaRPr>
          </a:p>
          <a:p>
            <a:endParaRPr lang="en-US" dirty="0" smtClean="0"/>
          </a:p>
          <a:p>
            <a:endParaRPr lang="en-US" dirty="0" smtClean="0"/>
          </a:p>
          <a:p>
            <a:endParaRPr lang="en-US" dirty="0"/>
          </a:p>
        </p:txBody>
      </p:sp>
    </p:spTree>
    <p:extLst>
      <p:ext uri="{BB962C8B-B14F-4D97-AF65-F5344CB8AC3E}">
        <p14:creationId xmlns:p14="http://schemas.microsoft.com/office/powerpoint/2010/main" val="294327817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76200"/>
            <a:ext cx="9144000" cy="1341438"/>
          </a:xfrm>
        </p:spPr>
        <p:txBody>
          <a:bodyPr>
            <a:normAutofit fontScale="90000"/>
          </a:bodyPr>
          <a:lstStyle/>
          <a:p>
            <a:r>
              <a:rPr lang="en-US" u="sng" dirty="0" smtClean="0">
                <a:solidFill>
                  <a:schemeClr val="accent6">
                    <a:lumMod val="50000"/>
                  </a:schemeClr>
                </a:solidFill>
                <a:latin typeface="Algerian" panose="04020705040A02060702" pitchFamily="82" charset="0"/>
              </a:rPr>
              <a:t>Beijing China in the day time 2013</a:t>
            </a:r>
            <a:endParaRPr lang="en-US" u="sng" dirty="0">
              <a:solidFill>
                <a:schemeClr val="accent6">
                  <a:lumMod val="50000"/>
                </a:schemeClr>
              </a:solidFill>
              <a:latin typeface="Algerian" panose="04020705040A02060702" pitchFamily="82" charset="0"/>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0" y="1524000"/>
            <a:ext cx="4495800" cy="4800600"/>
          </a:xfrm>
        </p:spPr>
      </p:pic>
      <p:pic>
        <p:nvPicPr>
          <p:cNvPr id="6" name="Content Placeholder 5"/>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648200" y="1524000"/>
            <a:ext cx="4495800" cy="4800600"/>
          </a:xfrm>
        </p:spPr>
      </p:pic>
    </p:spTree>
    <p:extLst>
      <p:ext uri="{BB962C8B-B14F-4D97-AF65-F5344CB8AC3E}">
        <p14:creationId xmlns:p14="http://schemas.microsoft.com/office/powerpoint/2010/main" val="410609089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dirty="0" smtClean="0">
                <a:solidFill>
                  <a:srgbClr val="00B050"/>
                </a:solidFill>
              </a:rPr>
              <a:t>Beijing China / Then and Now</a:t>
            </a:r>
            <a:endParaRPr lang="en-US" b="1" u="sng" dirty="0">
              <a:solidFill>
                <a:srgbClr val="00B050"/>
              </a:solidFill>
            </a:endParaRPr>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6200" y="1447800"/>
            <a:ext cx="8915400" cy="5257800"/>
          </a:xfrm>
        </p:spPr>
      </p:pic>
    </p:spTree>
    <p:extLst>
      <p:ext uri="{BB962C8B-B14F-4D97-AF65-F5344CB8AC3E}">
        <p14:creationId xmlns:p14="http://schemas.microsoft.com/office/powerpoint/2010/main" val="274689679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Smog in Los Angeles </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0" y="1600200"/>
            <a:ext cx="8991600" cy="5105400"/>
          </a:xfrm>
        </p:spPr>
      </p:pic>
    </p:spTree>
    <p:extLst>
      <p:ext uri="{BB962C8B-B14F-4D97-AF65-F5344CB8AC3E}">
        <p14:creationId xmlns:p14="http://schemas.microsoft.com/office/powerpoint/2010/main" val="25277122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u="sng" dirty="0">
                <a:solidFill>
                  <a:srgbClr val="C00000"/>
                </a:solidFill>
                <a:latin typeface="Arial Rounded MT Bold" panose="020F0704030504030204" pitchFamily="34" charset="0"/>
              </a:rPr>
              <a:t>five factors that helped Britain take the lead in industrialization</a:t>
            </a:r>
          </a:p>
        </p:txBody>
      </p:sp>
      <p:sp>
        <p:nvSpPr>
          <p:cNvPr id="3" name="Content Placeholder 2"/>
          <p:cNvSpPr>
            <a:spLocks noGrp="1"/>
          </p:cNvSpPr>
          <p:nvPr>
            <p:ph idx="1"/>
          </p:nvPr>
        </p:nvSpPr>
        <p:spPr>
          <a:xfrm>
            <a:off x="0" y="1600200"/>
            <a:ext cx="9144000" cy="5181600"/>
          </a:xfrm>
        </p:spPr>
        <p:txBody>
          <a:bodyPr/>
          <a:lstStyle/>
          <a:p>
            <a:pPr marL="0" indent="0">
              <a:buNone/>
            </a:pPr>
            <a:r>
              <a:rPr lang="en-US" b="1" dirty="0"/>
              <a:t>1</a:t>
            </a:r>
            <a:r>
              <a:rPr lang="en-US" b="1" dirty="0" smtClean="0"/>
              <a:t>. Abundant </a:t>
            </a:r>
            <a:r>
              <a:rPr lang="en-US" b="1" dirty="0"/>
              <a:t>resources like coal, workers, iron</a:t>
            </a:r>
          </a:p>
          <a:p>
            <a:pPr marL="0" indent="0">
              <a:buNone/>
            </a:pPr>
            <a:r>
              <a:rPr lang="en-US" b="1" dirty="0"/>
              <a:t>2. New technologies </a:t>
            </a:r>
          </a:p>
          <a:p>
            <a:pPr marL="0" indent="0">
              <a:buNone/>
            </a:pPr>
            <a:r>
              <a:rPr lang="en-US" b="1" dirty="0"/>
              <a:t>3. Improved economic conditions, more </a:t>
            </a:r>
            <a:r>
              <a:rPr lang="en-US" b="1" dirty="0" smtClean="0"/>
              <a:t>capital </a:t>
            </a:r>
            <a:r>
              <a:rPr lang="en-US" b="1" dirty="0" smtClean="0">
                <a:solidFill>
                  <a:srgbClr val="006600"/>
                </a:solidFill>
              </a:rPr>
              <a:t>$$</a:t>
            </a:r>
            <a:endParaRPr lang="en-US" b="1" dirty="0">
              <a:solidFill>
                <a:srgbClr val="006600"/>
              </a:solidFill>
            </a:endParaRPr>
          </a:p>
          <a:p>
            <a:pPr marL="0" indent="0">
              <a:buNone/>
            </a:pPr>
            <a:r>
              <a:rPr lang="en-US" b="1" dirty="0"/>
              <a:t>4. Stable government</a:t>
            </a:r>
          </a:p>
          <a:p>
            <a:pPr marL="0" indent="0">
              <a:buNone/>
            </a:pPr>
            <a:r>
              <a:rPr lang="en-US" b="1" dirty="0"/>
              <a:t>5</a:t>
            </a:r>
            <a:r>
              <a:rPr lang="en-US" b="1" dirty="0" smtClean="0"/>
              <a:t>. Society </a:t>
            </a:r>
            <a:r>
              <a:rPr lang="en-US" b="1" dirty="0"/>
              <a:t>that valued hard work and worldly </a:t>
            </a:r>
            <a:r>
              <a:rPr lang="en-US" b="1" dirty="0" smtClean="0"/>
              <a:t>   </a:t>
            </a:r>
          </a:p>
          <a:p>
            <a:pPr marL="0" indent="0">
              <a:buNone/>
            </a:pPr>
            <a:r>
              <a:rPr lang="en-US" b="1" dirty="0"/>
              <a:t> </a:t>
            </a:r>
            <a:r>
              <a:rPr lang="en-US" b="1" dirty="0" smtClean="0"/>
              <a:t>     achievements </a:t>
            </a:r>
            <a:endParaRPr lang="en-US" b="1" dirty="0"/>
          </a:p>
          <a:p>
            <a:endParaRPr lang="en-US" dirty="0"/>
          </a:p>
        </p:txBody>
      </p:sp>
    </p:spTree>
    <p:extLst>
      <p:ext uri="{BB962C8B-B14F-4D97-AF65-F5344CB8AC3E}">
        <p14:creationId xmlns:p14="http://schemas.microsoft.com/office/powerpoint/2010/main" val="392647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solidFill>
                  <a:srgbClr val="7030A0"/>
                </a:solidFill>
              </a:rPr>
              <a:t>Three </a:t>
            </a:r>
            <a:r>
              <a:rPr lang="en-US" b="1" u="sng" dirty="0">
                <a:solidFill>
                  <a:srgbClr val="7030A0"/>
                </a:solidFill>
              </a:rPr>
              <a:t>sources of energy that helped power the Industrial Revolution</a:t>
            </a:r>
          </a:p>
        </p:txBody>
      </p:sp>
      <p:sp>
        <p:nvSpPr>
          <p:cNvPr id="3" name="Content Placeholder 2"/>
          <p:cNvSpPr>
            <a:spLocks noGrp="1"/>
          </p:cNvSpPr>
          <p:nvPr>
            <p:ph sz="half" idx="1"/>
          </p:nvPr>
        </p:nvSpPr>
        <p:spPr>
          <a:xfrm>
            <a:off x="0" y="1600200"/>
            <a:ext cx="4495800" cy="4525963"/>
          </a:xfrm>
        </p:spPr>
        <p:txBody>
          <a:bodyPr/>
          <a:lstStyle/>
          <a:p>
            <a:pPr marL="0" indent="0">
              <a:buNone/>
            </a:pPr>
            <a:r>
              <a:rPr lang="en-US" dirty="0">
                <a:solidFill>
                  <a:srgbClr val="002060"/>
                </a:solidFill>
              </a:rPr>
              <a:t>1.  water for mills</a:t>
            </a:r>
          </a:p>
          <a:p>
            <a:pPr marL="0" indent="0">
              <a:buNone/>
            </a:pPr>
            <a:r>
              <a:rPr lang="en-US" dirty="0"/>
              <a:t> </a:t>
            </a:r>
            <a:r>
              <a:rPr lang="en-US" dirty="0">
                <a:solidFill>
                  <a:srgbClr val="0070C0"/>
                </a:solidFill>
              </a:rPr>
              <a:t>2. coal for steam</a:t>
            </a:r>
          </a:p>
          <a:p>
            <a:pPr marL="0" indent="0">
              <a:buNone/>
            </a:pPr>
            <a:r>
              <a:rPr lang="en-US" dirty="0">
                <a:solidFill>
                  <a:srgbClr val="006600"/>
                </a:solidFill>
              </a:rPr>
              <a:t> 3.  human and animal </a:t>
            </a:r>
            <a:r>
              <a:rPr lang="en-US" dirty="0" smtClean="0">
                <a:solidFill>
                  <a:srgbClr val="006600"/>
                </a:solidFill>
              </a:rPr>
              <a:t>   </a:t>
            </a:r>
          </a:p>
          <a:p>
            <a:pPr marL="0" indent="0">
              <a:buNone/>
            </a:pPr>
            <a:r>
              <a:rPr lang="en-US" dirty="0" smtClean="0">
                <a:solidFill>
                  <a:srgbClr val="006600"/>
                </a:solidFill>
              </a:rPr>
              <a:t>     power</a:t>
            </a:r>
            <a:endParaRPr lang="en-US" dirty="0">
              <a:solidFill>
                <a:srgbClr val="006600"/>
              </a:solidFill>
            </a:endParaRP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495800" y="1676400"/>
            <a:ext cx="4648199" cy="5029200"/>
          </a:xfrm>
        </p:spPr>
      </p:pic>
    </p:spTree>
    <p:extLst>
      <p:ext uri="{BB962C8B-B14F-4D97-AF65-F5344CB8AC3E}">
        <p14:creationId xmlns:p14="http://schemas.microsoft.com/office/powerpoint/2010/main" val="10829130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p:spPr>
        <p:txBody>
          <a:bodyPr>
            <a:normAutofit fontScale="90000"/>
          </a:bodyPr>
          <a:lstStyle/>
          <a:p>
            <a:r>
              <a:rPr lang="en-US" sz="3600" b="1" dirty="0" smtClean="0">
                <a:solidFill>
                  <a:srgbClr val="FF0000"/>
                </a:solidFill>
              </a:rPr>
              <a:t/>
            </a:r>
            <a:br>
              <a:rPr lang="en-US" sz="3600" b="1" dirty="0" smtClean="0">
                <a:solidFill>
                  <a:srgbClr val="FF0000"/>
                </a:solidFill>
              </a:rPr>
            </a:br>
            <a:r>
              <a:rPr lang="en-US" sz="3100" b="1" dirty="0" smtClean="0">
                <a:solidFill>
                  <a:srgbClr val="FF0000"/>
                </a:solidFill>
              </a:rPr>
              <a:t>Before the Age of Industry was the Putting Out </a:t>
            </a:r>
            <a:r>
              <a:rPr lang="en-US" sz="3100" b="1" dirty="0">
                <a:solidFill>
                  <a:srgbClr val="FF0000"/>
                </a:solidFill>
              </a:rPr>
              <a:t>System</a:t>
            </a:r>
            <a:br>
              <a:rPr lang="en-US" sz="3100" b="1" dirty="0">
                <a:solidFill>
                  <a:srgbClr val="FF0000"/>
                </a:solidFill>
              </a:rPr>
            </a:br>
            <a:r>
              <a:rPr lang="en-US" sz="1300" b="1" dirty="0">
                <a:solidFill>
                  <a:srgbClr val="FF0000"/>
                </a:solidFill>
                <a:hlinkClick r:id="rId2"/>
              </a:rPr>
              <a:t>https://</a:t>
            </a:r>
            <a:r>
              <a:rPr lang="en-US" sz="1300" b="1" dirty="0" smtClean="0">
                <a:solidFill>
                  <a:srgbClr val="FF0000"/>
                </a:solidFill>
                <a:hlinkClick r:id="rId2"/>
              </a:rPr>
              <a:t>www.youtube.com/watch?v=jYsU2dv9-CU</a:t>
            </a:r>
            <a:r>
              <a:rPr lang="en-US" b="1" dirty="0" smtClean="0">
                <a:solidFill>
                  <a:srgbClr val="FF0000"/>
                </a:solidFill>
              </a:rPr>
              <a:t/>
            </a:r>
            <a:br>
              <a:rPr lang="en-US" b="1" dirty="0" smtClean="0">
                <a:solidFill>
                  <a:srgbClr val="FF0000"/>
                </a:solidFill>
              </a:rPr>
            </a:br>
            <a:endParaRPr lang="en-US" b="1" dirty="0">
              <a:solidFill>
                <a:srgbClr val="FF0000"/>
              </a:solidFill>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066800"/>
            <a:ext cx="9143999" cy="5791200"/>
          </a:xfrm>
        </p:spPr>
      </p:pic>
    </p:spTree>
    <p:extLst>
      <p:ext uri="{BB962C8B-B14F-4D97-AF65-F5344CB8AC3E}">
        <p14:creationId xmlns:p14="http://schemas.microsoft.com/office/powerpoint/2010/main" val="410777298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u="sng" dirty="0" smtClean="0">
                <a:latin typeface="Algerian" panose="04020705040A02060702" pitchFamily="82" charset="0"/>
              </a:rPr>
              <a:t>How </a:t>
            </a:r>
            <a:r>
              <a:rPr lang="en-US" b="1" u="sng" dirty="0">
                <a:latin typeface="Algerian" panose="04020705040A02060702" pitchFamily="82" charset="0"/>
              </a:rPr>
              <a:t>the factory system changed the nature if work</a:t>
            </a:r>
          </a:p>
        </p:txBody>
      </p:sp>
      <p:sp>
        <p:nvSpPr>
          <p:cNvPr id="3" name="Content Placeholder 2"/>
          <p:cNvSpPr>
            <a:spLocks noGrp="1"/>
          </p:cNvSpPr>
          <p:nvPr>
            <p:ph sz="half" idx="1"/>
          </p:nvPr>
        </p:nvSpPr>
        <p:spPr>
          <a:xfrm>
            <a:off x="0" y="1600200"/>
            <a:ext cx="4495800" cy="5105400"/>
          </a:xfrm>
        </p:spPr>
        <p:txBody>
          <a:bodyPr>
            <a:normAutofit/>
          </a:bodyPr>
          <a:lstStyle/>
          <a:p>
            <a:pPr marL="0" lvl="0" indent="0">
              <a:buNone/>
            </a:pPr>
            <a:r>
              <a:rPr lang="en-US" b="1" dirty="0" smtClean="0">
                <a:solidFill>
                  <a:srgbClr val="006600"/>
                </a:solidFill>
              </a:rPr>
              <a:t>1. work </a:t>
            </a:r>
            <a:r>
              <a:rPr lang="en-US" b="1" dirty="0">
                <a:solidFill>
                  <a:srgbClr val="006600"/>
                </a:solidFill>
              </a:rPr>
              <a:t>based on a factory schedule not by the seasons</a:t>
            </a:r>
          </a:p>
          <a:p>
            <a:pPr marL="0" lvl="0" indent="0">
              <a:buNone/>
            </a:pPr>
            <a:r>
              <a:rPr lang="en-US" b="1" dirty="0" smtClean="0">
                <a:solidFill>
                  <a:srgbClr val="C00000"/>
                </a:solidFill>
              </a:rPr>
              <a:t>2. machines </a:t>
            </a:r>
            <a:r>
              <a:rPr lang="en-US" b="1" dirty="0">
                <a:solidFill>
                  <a:srgbClr val="C00000"/>
                </a:solidFill>
              </a:rPr>
              <a:t>with no safety devise caused accidents</a:t>
            </a:r>
          </a:p>
          <a:p>
            <a:pPr marL="0" lvl="0" indent="0">
              <a:buNone/>
            </a:pPr>
            <a:r>
              <a:rPr lang="en-US" b="1" dirty="0" smtClean="0">
                <a:solidFill>
                  <a:schemeClr val="accent6">
                    <a:lumMod val="50000"/>
                  </a:schemeClr>
                </a:solidFill>
              </a:rPr>
              <a:t>3. workers </a:t>
            </a:r>
            <a:r>
              <a:rPr lang="en-US" b="1" dirty="0">
                <a:solidFill>
                  <a:schemeClr val="accent6">
                    <a:lumMod val="50000"/>
                  </a:schemeClr>
                </a:solidFill>
              </a:rPr>
              <a:t>exposed to dangers like coal </a:t>
            </a:r>
            <a:r>
              <a:rPr lang="en-US" b="1" dirty="0" smtClean="0">
                <a:solidFill>
                  <a:schemeClr val="accent6">
                    <a:lumMod val="50000"/>
                  </a:schemeClr>
                </a:solidFill>
              </a:rPr>
              <a:t>dust</a:t>
            </a:r>
          </a:p>
          <a:p>
            <a:pPr marL="0" lvl="0" indent="0">
              <a:buNone/>
            </a:pPr>
            <a:r>
              <a:rPr lang="en-US" b="1" dirty="0" smtClean="0">
                <a:solidFill>
                  <a:srgbClr val="FF3399"/>
                </a:solidFill>
              </a:rPr>
              <a:t>4</a:t>
            </a:r>
            <a:r>
              <a:rPr lang="en-US" b="1" dirty="0">
                <a:solidFill>
                  <a:srgbClr val="FF3399"/>
                </a:solidFill>
              </a:rPr>
              <a:t>. women and children working outside the home </a:t>
            </a:r>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4724400" y="1752600"/>
            <a:ext cx="4343400" cy="4114799"/>
          </a:xfrm>
        </p:spPr>
      </p:pic>
    </p:spTree>
    <p:extLst>
      <p:ext uri="{BB962C8B-B14F-4D97-AF65-F5344CB8AC3E}">
        <p14:creationId xmlns:p14="http://schemas.microsoft.com/office/powerpoint/2010/main" val="340227893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990600"/>
          </a:xfrm>
        </p:spPr>
        <p:txBody>
          <a:bodyPr>
            <a:normAutofit fontScale="90000"/>
          </a:bodyPr>
          <a:lstStyle/>
          <a:p>
            <a:r>
              <a:rPr lang="en-US" sz="3200" u="sng" dirty="0" smtClean="0">
                <a:solidFill>
                  <a:srgbClr val="FF3399"/>
                </a:solidFill>
                <a:latin typeface="Aharoni" panose="02010803020104030203" pitchFamily="2" charset="-79"/>
                <a:cs typeface="Aharoni" panose="02010803020104030203" pitchFamily="2" charset="-79"/>
              </a:rPr>
              <a:t>3 </a:t>
            </a:r>
            <a:r>
              <a:rPr lang="en-US" sz="3200" u="sng" dirty="0">
                <a:solidFill>
                  <a:srgbClr val="FF3399"/>
                </a:solidFill>
                <a:latin typeface="Aharoni" panose="02010803020104030203" pitchFamily="2" charset="-79"/>
                <a:cs typeface="Aharoni" panose="02010803020104030203" pitchFamily="2" charset="-79"/>
              </a:rPr>
              <a:t>reasons why factory owners often preferred women workers to men</a:t>
            </a:r>
          </a:p>
        </p:txBody>
      </p:sp>
      <p:sp>
        <p:nvSpPr>
          <p:cNvPr id="3" name="Content Placeholder 2"/>
          <p:cNvSpPr>
            <a:spLocks noGrp="1"/>
          </p:cNvSpPr>
          <p:nvPr>
            <p:ph sz="half" idx="1"/>
          </p:nvPr>
        </p:nvSpPr>
        <p:spPr>
          <a:xfrm>
            <a:off x="0" y="1143000"/>
            <a:ext cx="4495800" cy="5715000"/>
          </a:xfrm>
        </p:spPr>
        <p:txBody>
          <a:bodyPr/>
          <a:lstStyle/>
          <a:p>
            <a:pPr marL="514350" indent="-514350">
              <a:buAutoNum type="arabicPeriod"/>
            </a:pPr>
            <a:r>
              <a:rPr lang="en-US" dirty="0" smtClean="0">
                <a:solidFill>
                  <a:srgbClr val="006600"/>
                </a:solidFill>
              </a:rPr>
              <a:t>They </a:t>
            </a:r>
            <a:r>
              <a:rPr lang="en-US" dirty="0">
                <a:solidFill>
                  <a:srgbClr val="006600"/>
                </a:solidFill>
              </a:rPr>
              <a:t>could adapt more </a:t>
            </a:r>
            <a:r>
              <a:rPr lang="en-US" dirty="0" smtClean="0">
                <a:solidFill>
                  <a:srgbClr val="006600"/>
                </a:solidFill>
              </a:rPr>
              <a:t>  </a:t>
            </a:r>
          </a:p>
          <a:p>
            <a:pPr marL="0" indent="0">
              <a:buNone/>
            </a:pPr>
            <a:r>
              <a:rPr lang="en-US" dirty="0" smtClean="0">
                <a:solidFill>
                  <a:srgbClr val="006600"/>
                </a:solidFill>
              </a:rPr>
              <a:t>       easily </a:t>
            </a:r>
            <a:r>
              <a:rPr lang="en-US" dirty="0">
                <a:solidFill>
                  <a:srgbClr val="006600"/>
                </a:solidFill>
              </a:rPr>
              <a:t>to machines</a:t>
            </a:r>
          </a:p>
          <a:p>
            <a:pPr marL="0" indent="0">
              <a:buNone/>
            </a:pPr>
            <a:r>
              <a:rPr lang="en-US" dirty="0">
                <a:solidFill>
                  <a:srgbClr val="7030A0"/>
                </a:solidFill>
              </a:rPr>
              <a:t>2. Easier to manage</a:t>
            </a:r>
          </a:p>
          <a:p>
            <a:pPr marL="0" indent="0">
              <a:buNone/>
            </a:pPr>
            <a:r>
              <a:rPr lang="en-US" dirty="0">
                <a:solidFill>
                  <a:srgbClr val="FF6600"/>
                </a:solidFill>
              </a:rPr>
              <a:t>3. Could pay them less for </a:t>
            </a:r>
            <a:r>
              <a:rPr lang="en-US" dirty="0" smtClean="0">
                <a:solidFill>
                  <a:srgbClr val="FF6600"/>
                </a:solidFill>
              </a:rPr>
              <a:t>   </a:t>
            </a:r>
          </a:p>
          <a:p>
            <a:pPr marL="0" indent="0">
              <a:buNone/>
            </a:pPr>
            <a:r>
              <a:rPr lang="en-US" dirty="0">
                <a:solidFill>
                  <a:srgbClr val="FF6600"/>
                </a:solidFill>
              </a:rPr>
              <a:t> </a:t>
            </a:r>
            <a:r>
              <a:rPr lang="en-US" dirty="0" smtClean="0">
                <a:solidFill>
                  <a:srgbClr val="FF6600"/>
                </a:solidFill>
              </a:rPr>
              <a:t>    the </a:t>
            </a:r>
            <a:r>
              <a:rPr lang="en-US" dirty="0">
                <a:solidFill>
                  <a:srgbClr val="FF6600"/>
                </a:solidFill>
              </a:rPr>
              <a:t>same work as </a:t>
            </a:r>
            <a:r>
              <a:rPr lang="en-US" dirty="0" smtClean="0">
                <a:solidFill>
                  <a:srgbClr val="FF6600"/>
                </a:solidFill>
              </a:rPr>
              <a:t>men</a:t>
            </a:r>
          </a:p>
          <a:p>
            <a:pPr marL="0" indent="0">
              <a:buNone/>
            </a:pPr>
            <a:r>
              <a:rPr lang="en-US" sz="2000" dirty="0" smtClean="0">
                <a:solidFill>
                  <a:srgbClr val="FF6600"/>
                </a:solidFill>
              </a:rPr>
              <a:t>History Channel spinning wheel 2:50</a:t>
            </a:r>
            <a:endParaRPr lang="en-US" sz="2000" dirty="0">
              <a:solidFill>
                <a:srgbClr val="FF6600"/>
              </a:solidFill>
            </a:endParaRPr>
          </a:p>
          <a:p>
            <a:pPr marL="0" indent="0">
              <a:buNone/>
            </a:pPr>
            <a:r>
              <a:rPr lang="en-US" sz="2000" dirty="0">
                <a:solidFill>
                  <a:srgbClr val="FF6600"/>
                </a:solidFill>
                <a:hlinkClick r:id="rId2"/>
              </a:rPr>
              <a:t>http://</a:t>
            </a:r>
            <a:r>
              <a:rPr lang="en-US" sz="2000" dirty="0" smtClean="0">
                <a:solidFill>
                  <a:srgbClr val="FF6600"/>
                </a:solidFill>
                <a:hlinkClick r:id="rId2"/>
              </a:rPr>
              <a:t>www.history.com/topics/industrial-revolution</a:t>
            </a:r>
            <a:endParaRPr lang="en-US" sz="2000" dirty="0" smtClean="0">
              <a:solidFill>
                <a:srgbClr val="FF6600"/>
              </a:solidFill>
            </a:endParaRPr>
          </a:p>
          <a:p>
            <a:pPr marL="0" indent="0">
              <a:buNone/>
            </a:pPr>
            <a:r>
              <a:rPr lang="en-US" sz="2000" dirty="0" smtClean="0">
                <a:solidFill>
                  <a:srgbClr val="FF6600"/>
                </a:solidFill>
              </a:rPr>
              <a:t>Keith Hughes Industrial Rev </a:t>
            </a:r>
            <a:r>
              <a:rPr lang="en-US" sz="2000" dirty="0">
                <a:solidFill>
                  <a:srgbClr val="FF6600"/>
                </a:solidFill>
              </a:rPr>
              <a:t>27 min: </a:t>
            </a:r>
            <a:r>
              <a:rPr lang="en-US" sz="2000" dirty="0">
                <a:solidFill>
                  <a:srgbClr val="FF6600"/>
                </a:solidFill>
                <a:hlinkClick r:id="rId3"/>
              </a:rPr>
              <a:t>https://</a:t>
            </a:r>
            <a:r>
              <a:rPr lang="en-US" sz="2000" dirty="0" smtClean="0">
                <a:solidFill>
                  <a:srgbClr val="FF6600"/>
                </a:solidFill>
                <a:hlinkClick r:id="rId3"/>
              </a:rPr>
              <a:t>www.youtube.com/watch?v=Wrmax07bxyQ</a:t>
            </a:r>
            <a:endParaRPr lang="en-US" sz="2000" dirty="0" smtClean="0">
              <a:solidFill>
                <a:srgbClr val="FF6600"/>
              </a:solidFill>
            </a:endParaRPr>
          </a:p>
          <a:p>
            <a:pPr marL="0" indent="0">
              <a:buNone/>
            </a:pPr>
            <a:endParaRPr lang="en-US" sz="2000" dirty="0" smtClean="0">
              <a:solidFill>
                <a:srgbClr val="FF6600"/>
              </a:solidFill>
            </a:endParaRPr>
          </a:p>
          <a:p>
            <a:pPr marL="0" indent="0">
              <a:buNone/>
            </a:pPr>
            <a:endParaRPr lang="en-US" dirty="0">
              <a:solidFill>
                <a:srgbClr val="FF6600"/>
              </a:solidFill>
            </a:endParaRPr>
          </a:p>
          <a:p>
            <a:endParaRPr lang="en-US" dirty="0"/>
          </a:p>
        </p:txBody>
      </p:sp>
      <p:pic>
        <p:nvPicPr>
          <p:cNvPr id="5" name="Content Placeholder 4"/>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4648200" y="1295400"/>
            <a:ext cx="4495800" cy="4495800"/>
          </a:xfrm>
        </p:spPr>
      </p:pic>
    </p:spTree>
    <p:extLst>
      <p:ext uri="{BB962C8B-B14F-4D97-AF65-F5344CB8AC3E}">
        <p14:creationId xmlns:p14="http://schemas.microsoft.com/office/powerpoint/2010/main" val="355570153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1180</TotalTime>
  <Words>1347</Words>
  <Application>Microsoft Office PowerPoint</Application>
  <PresentationFormat>On-screen Show (4:3)</PresentationFormat>
  <Paragraphs>175</Paragraphs>
  <Slides>44</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Agency FB</vt:lpstr>
      <vt:lpstr>Aharoni</vt:lpstr>
      <vt:lpstr>Algerian</vt:lpstr>
      <vt:lpstr>Arial</vt:lpstr>
      <vt:lpstr>Arial Rounded MT Bold</vt:lpstr>
      <vt:lpstr>Calibri</vt:lpstr>
      <vt:lpstr>Times New Roman</vt:lpstr>
      <vt:lpstr>Office Theme</vt:lpstr>
      <vt:lpstr>Chapter 20-22</vt:lpstr>
      <vt:lpstr>Industrial Revolution</vt:lpstr>
      <vt:lpstr>Three factors that played a role in the agricultural revolution in Britain in the 1700’s</vt:lpstr>
      <vt:lpstr>The agricultural revolution contributes to population growth in Britain</vt:lpstr>
      <vt:lpstr>five factors that helped Britain take the lead in industrialization</vt:lpstr>
      <vt:lpstr>Three sources of energy that helped power the Industrial Revolution</vt:lpstr>
      <vt:lpstr> Before the Age of Industry was the Putting Out System https://www.youtube.com/watch?v=jYsU2dv9-CU </vt:lpstr>
      <vt:lpstr>How the factory system changed the nature if work</vt:lpstr>
      <vt:lpstr>3 reasons why factory owners often preferred women workers to men</vt:lpstr>
      <vt:lpstr>Early Factories</vt:lpstr>
      <vt:lpstr>Children Working in the Factories Child labor 7 min: https://www.opened.com/video/child-labor-in-the-industrial-revolution/113942?isAlreadyAdded=false&amp;isEditMode=false </vt:lpstr>
      <vt:lpstr>Children in the Coal Mines</vt:lpstr>
      <vt:lpstr>Three examples of the revolution in Transportation</vt:lpstr>
      <vt:lpstr>Early Trains http://www.history.com/topics/industrial-revolution/videos/modern-marvels-evolution-of-railroads?m=528e394da93ae&amp;s=undefined&amp;f=1&amp;free=false </vt:lpstr>
      <vt:lpstr>Adam Smiths’ theory on economics and laissez-faire economics </vt:lpstr>
      <vt:lpstr>Karl Marx’s theory as explained in the Communist Manifesto </vt:lpstr>
      <vt:lpstr>Capitalism / Socialism </vt:lpstr>
      <vt:lpstr>Communism – Socialism - Capitalism</vt:lpstr>
      <vt:lpstr>Henry Bessemer develop Steel</vt:lpstr>
      <vt:lpstr>Alfred Nobel</vt:lpstr>
      <vt:lpstr>Contributions of Louis Pasteur, Robert Koch</vt:lpstr>
      <vt:lpstr>Contributions of Florence Nightingale</vt:lpstr>
      <vt:lpstr>Contributions of Joseph Lister</vt:lpstr>
      <vt:lpstr>Inventors!</vt:lpstr>
      <vt:lpstr>First mass produced cars (Ford)  First Flight (1903)</vt:lpstr>
      <vt:lpstr>Fastest Plane / SR-71 Blackbird</vt:lpstr>
      <vt:lpstr>Man Lands on the Moon 1969</vt:lpstr>
      <vt:lpstr>Improvements that were made  in the early 1900’s</vt:lpstr>
      <vt:lpstr> Average Life Expectancy</vt:lpstr>
      <vt:lpstr>Charles Darwin</vt:lpstr>
      <vt:lpstr>Social Darwinism</vt:lpstr>
      <vt:lpstr>Realism Art/ Copley attempts to represent the world as it was, </vt:lpstr>
      <vt:lpstr>Romanticism ties to capture the beauty and power fo nature. </vt:lpstr>
      <vt:lpstr>Impressionism / Monet seek to capture the  impression made by a scene or object on the viewers eye</vt:lpstr>
      <vt:lpstr>Impressionism / Renoir </vt:lpstr>
      <vt:lpstr> Post Impressionism /Van Gogh Included many different styles http://www.buzzfeed.com/alanwhite/starry-starry-night The One Thing You Never Noticed About Vincent Van Gogh's "Starry Night"  </vt:lpstr>
      <vt:lpstr>Van Gogh</vt:lpstr>
      <vt:lpstr>Georges Seurat/ Paul Gauguin</vt:lpstr>
      <vt:lpstr>Causes of Industrial Revolution</vt:lpstr>
      <vt:lpstr>Effects of the Industrial Revolution</vt:lpstr>
      <vt:lpstr>Connections to Today</vt:lpstr>
      <vt:lpstr>Beijing China in the day time 2013</vt:lpstr>
      <vt:lpstr>Beijing China / Then and Now</vt:lpstr>
      <vt:lpstr>Smog in Los Angeles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Carrie</dc:creator>
  <cp:lastModifiedBy>Carrie Churchill</cp:lastModifiedBy>
  <cp:revision>56</cp:revision>
  <dcterms:created xsi:type="dcterms:W3CDTF">2013-11-16T21:38:06Z</dcterms:created>
  <dcterms:modified xsi:type="dcterms:W3CDTF">2016-10-26T12:24:14Z</dcterms:modified>
</cp:coreProperties>
</file>