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509" r:id="rId3"/>
    <p:sldId id="454" r:id="rId4"/>
    <p:sldId id="393" r:id="rId5"/>
    <p:sldId id="455" r:id="rId6"/>
    <p:sldId id="445" r:id="rId7"/>
    <p:sldId id="484" r:id="rId8"/>
    <p:sldId id="485" r:id="rId9"/>
    <p:sldId id="432" r:id="rId10"/>
    <p:sldId id="434" r:id="rId11"/>
    <p:sldId id="372" r:id="rId12"/>
    <p:sldId id="486" r:id="rId13"/>
    <p:sldId id="487" r:id="rId14"/>
    <p:sldId id="488" r:id="rId15"/>
    <p:sldId id="373" r:id="rId16"/>
    <p:sldId id="482" r:id="rId17"/>
    <p:sldId id="389" r:id="rId18"/>
    <p:sldId id="285" r:id="rId19"/>
    <p:sldId id="483" r:id="rId20"/>
    <p:sldId id="431" r:id="rId21"/>
    <p:sldId id="286" r:id="rId22"/>
    <p:sldId id="491" r:id="rId23"/>
    <p:sldId id="279" r:id="rId24"/>
    <p:sldId id="492" r:id="rId25"/>
    <p:sldId id="295" r:id="rId26"/>
    <p:sldId id="499" r:id="rId27"/>
    <p:sldId id="327" r:id="rId28"/>
    <p:sldId id="259" r:id="rId29"/>
    <p:sldId id="489" r:id="rId30"/>
    <p:sldId id="490" r:id="rId31"/>
    <p:sldId id="411" r:id="rId32"/>
    <p:sldId id="339" r:id="rId33"/>
    <p:sldId id="412" r:id="rId34"/>
    <p:sldId id="262" r:id="rId35"/>
    <p:sldId id="263" r:id="rId36"/>
    <p:sldId id="462" r:id="rId37"/>
    <p:sldId id="280" r:id="rId38"/>
    <p:sldId id="287" r:id="rId39"/>
    <p:sldId id="479" r:id="rId40"/>
    <p:sldId id="300" r:id="rId41"/>
    <p:sldId id="402" r:id="rId42"/>
    <p:sldId id="352" r:id="rId43"/>
    <p:sldId id="476" r:id="rId44"/>
    <p:sldId id="450" r:id="rId45"/>
    <p:sldId id="501" r:id="rId46"/>
    <p:sldId id="268" r:id="rId47"/>
    <p:sldId id="303" r:id="rId48"/>
    <p:sldId id="305" r:id="rId49"/>
    <p:sldId id="438" r:id="rId50"/>
    <p:sldId id="272" r:id="rId51"/>
    <p:sldId id="440" r:id="rId52"/>
    <p:sldId id="415" r:id="rId53"/>
    <p:sldId id="418" r:id="rId54"/>
    <p:sldId id="366" r:id="rId55"/>
    <p:sldId id="500" r:id="rId56"/>
    <p:sldId id="502" r:id="rId57"/>
    <p:sldId id="423" r:id="rId58"/>
    <p:sldId id="424" r:id="rId59"/>
    <p:sldId id="398" r:id="rId60"/>
    <p:sldId id="284" r:id="rId61"/>
    <p:sldId id="282" r:id="rId62"/>
    <p:sldId id="503" r:id="rId63"/>
    <p:sldId id="396" r:id="rId64"/>
    <p:sldId id="505" r:id="rId65"/>
    <p:sldId id="506" r:id="rId66"/>
    <p:sldId id="504" r:id="rId67"/>
    <p:sldId id="290" r:id="rId68"/>
    <p:sldId id="294" r:id="rId69"/>
    <p:sldId id="507" r:id="rId70"/>
    <p:sldId id="299" r:id="rId71"/>
    <p:sldId id="313" r:id="rId72"/>
    <p:sldId id="314" r:id="rId73"/>
    <p:sldId id="315" r:id="rId74"/>
    <p:sldId id="317" r:id="rId75"/>
    <p:sldId id="441" r:id="rId76"/>
    <p:sldId id="444" r:id="rId77"/>
    <p:sldId id="508" r:id="rId78"/>
    <p:sldId id="44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E2864-5390-42A3-B324-6CB06284EE0A}" type="datetimeFigureOut">
              <a:rPr lang="en-US" smtClean="0"/>
              <a:t>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78F02-F1BA-4627-B16A-48B00AA842AD}" type="slidenum">
              <a:rPr lang="en-US" smtClean="0"/>
              <a:t>‹#›</a:t>
            </a:fld>
            <a:endParaRPr lang="en-US"/>
          </a:p>
        </p:txBody>
      </p:sp>
    </p:spTree>
    <p:extLst>
      <p:ext uri="{BB962C8B-B14F-4D97-AF65-F5344CB8AC3E}">
        <p14:creationId xmlns:p14="http://schemas.microsoft.com/office/powerpoint/2010/main" val="236094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eople's_Republic_of_China" TargetMode="External"/><Relationship Id="rId3" Type="http://schemas.openxmlformats.org/officeDocument/2006/relationships/hyperlink" Target="http://en.wikipedia.org/wiki/Catholic" TargetMode="External"/><Relationship Id="rId7" Type="http://schemas.openxmlformats.org/officeDocument/2006/relationships/hyperlink" Target="http://en.wikipedia.org/wiki/Tibe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country" TargetMode="External"/><Relationship Id="rId11" Type="http://schemas.openxmlformats.org/officeDocument/2006/relationships/hyperlink" Target="http://www.unhcr.org/refworld/topic,45a5199f2,45a5f8b22,488f180d1e,0.html" TargetMode="External"/><Relationship Id="rId5" Type="http://schemas.openxmlformats.org/officeDocument/2006/relationships/hyperlink" Target="http://en.wikipedia.org/wiki/nation" TargetMode="External"/><Relationship Id="rId10" Type="http://schemas.openxmlformats.org/officeDocument/2006/relationships/hyperlink" Target="http://en.wikipedia.org/wiki/Netherlands#Religion" TargetMode="External"/><Relationship Id="rId4" Type="http://schemas.openxmlformats.org/officeDocument/2006/relationships/hyperlink" Target="http://en.wikipedia.org/wiki/Protestant" TargetMode="External"/><Relationship Id="rId9" Type="http://schemas.openxmlformats.org/officeDocument/2006/relationships/hyperlink" Target="http://en.wikipedia.org/wiki/Vajraya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This map shows the religion practiced by the majority of religious persons in the states of the world. It does not depict non-religious populations. (For example, although recent surveys estimate that 43-54% of French, and 46-85% of Swedes self-identify as atheist, agnostic, or non-spriritual, those nations are depicted as </a:t>
            </a:r>
            <a:r>
              <a:rPr lang="en-US" sz="1200" b="0" i="1" u="none" strike="noStrike" kern="1200" dirty="0">
                <a:solidFill>
                  <a:schemeClr val="tx1"/>
                </a:solidFill>
                <a:effectLst/>
                <a:latin typeface="+mn-lt"/>
                <a:ea typeface="+mn-ea"/>
                <a:cs typeface="+mn-cs"/>
                <a:hlinkClick r:id="rId3" tooltip="en:Catholic"/>
              </a:rPr>
              <a:t>Catholic</a:t>
            </a:r>
            <a:r>
              <a:rPr lang="en-US" sz="1200" b="0" i="0"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hlinkClick r:id="rId4" tooltip="en:Protestant"/>
              </a:rPr>
              <a:t>Protestant</a:t>
            </a:r>
            <a:r>
              <a:rPr lang="en-US" sz="1200" b="0" i="0" kern="1200" dirty="0">
                <a:solidFill>
                  <a:schemeClr val="tx1"/>
                </a:solidFill>
                <a:effectLst/>
                <a:latin typeface="+mn-lt"/>
                <a:ea typeface="+mn-ea"/>
                <a:cs typeface="+mn-cs"/>
              </a:rPr>
              <a:t>, respectively.) If the ratio of the largest religious group to the next largest religious group is less than 60:40, then the color of the state is a blend of the colors of the two largest groups. Therefore: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Countries such as Lebanon receive a blend of colors representing the two main religious groups i.e. Christians and Muslims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States consisting of multiple </a:t>
            </a:r>
            <a:r>
              <a:rPr lang="en-US" sz="1200" b="0" i="0" u="none" strike="noStrike" kern="1200" dirty="0">
                <a:solidFill>
                  <a:schemeClr val="tx1"/>
                </a:solidFill>
                <a:effectLst/>
                <a:latin typeface="+mn-lt"/>
                <a:ea typeface="+mn-ea"/>
                <a:cs typeface="+mn-cs"/>
                <a:hlinkClick r:id="rId5" tooltip="en:nation"/>
              </a:rPr>
              <a:t>nations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en:country"/>
              </a:rPr>
              <a:t>countries</a:t>
            </a:r>
            <a:r>
              <a:rPr lang="en-US" sz="1200" b="0" i="0" kern="1200" dirty="0">
                <a:solidFill>
                  <a:schemeClr val="tx1"/>
                </a:solidFill>
                <a:effectLst/>
                <a:latin typeface="+mn-lt"/>
                <a:ea typeface="+mn-ea"/>
                <a:cs typeface="+mn-cs"/>
              </a:rPr>
              <a:t>, or autonomous regions receive a single color determined by the aggregate of their inhabitants. Thus, </a:t>
            </a:r>
            <a:r>
              <a:rPr lang="en-US" sz="1200" b="0" i="0" u="none" strike="noStrike" kern="1200" dirty="0">
                <a:solidFill>
                  <a:schemeClr val="tx1"/>
                </a:solidFill>
                <a:effectLst/>
                <a:latin typeface="+mn-lt"/>
                <a:ea typeface="+mn-ea"/>
                <a:cs typeface="+mn-cs"/>
                <a:hlinkClick r:id="rId7" tooltip="en:Tibet"/>
              </a:rPr>
              <a:t>Tibet</a:t>
            </a:r>
            <a:r>
              <a:rPr lang="en-US" sz="1200" b="0" i="0" kern="1200" dirty="0">
                <a:solidFill>
                  <a:schemeClr val="tx1"/>
                </a:solidFill>
                <a:effectLst/>
                <a:latin typeface="+mn-lt"/>
                <a:ea typeface="+mn-ea"/>
                <a:cs typeface="+mn-cs"/>
              </a:rPr>
              <a:t>, for example, receives the same color as the </a:t>
            </a:r>
            <a:r>
              <a:rPr lang="en-US" sz="1200" b="0" i="0" u="none" strike="noStrike" kern="1200" dirty="0">
                <a:solidFill>
                  <a:schemeClr val="tx1"/>
                </a:solidFill>
                <a:effectLst/>
                <a:latin typeface="+mn-lt"/>
                <a:ea typeface="+mn-ea"/>
                <a:cs typeface="+mn-cs"/>
                <a:hlinkClick r:id="rId8" tooltip="en:People's Republic of China"/>
              </a:rPr>
              <a:t>People's Republic of China</a:t>
            </a:r>
            <a:r>
              <a:rPr lang="en-US" sz="1200" b="0" i="0" kern="1200" dirty="0">
                <a:solidFill>
                  <a:schemeClr val="tx1"/>
                </a:solidFill>
                <a:effectLst/>
                <a:latin typeface="+mn-lt"/>
                <a:ea typeface="+mn-ea"/>
                <a:cs typeface="+mn-cs"/>
              </a:rPr>
              <a:t>, even though that color does not accurately describe the </a:t>
            </a:r>
            <a:r>
              <a:rPr lang="en-US" sz="1200" b="0" i="0" u="none" strike="noStrike" kern="1200" dirty="0">
                <a:solidFill>
                  <a:schemeClr val="tx1"/>
                </a:solidFill>
                <a:effectLst/>
                <a:latin typeface="+mn-lt"/>
                <a:ea typeface="+mn-ea"/>
                <a:cs typeface="+mn-cs"/>
                <a:hlinkClick r:id="rId9" tooltip="en:Vajrayana"/>
              </a:rPr>
              <a:t>Vajrayana Buddhist</a:t>
            </a:r>
            <a:r>
              <a:rPr lang="en-US" sz="1200" b="0" i="0" kern="1200" dirty="0">
                <a:solidFill>
                  <a:schemeClr val="tx1"/>
                </a:solidFill>
                <a:effectLst/>
                <a:latin typeface="+mn-lt"/>
                <a:ea typeface="+mn-ea"/>
                <a:cs typeface="+mn-cs"/>
              </a:rPr>
              <a:t> religious affiliation of its inhabitants.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Persons without a religion (atheists) are not counted in determining the majority religion. Because of this, the Netherlands is colored steel-blue (mixed Protestant and Catholic), even though there are more non-religious people than there are Catholics, who constitute the largest religious group</a:t>
            </a:r>
            <a:r>
              <a:rPr lang="en-US" sz="1200" b="0" i="0" u="none" strike="noStrike" kern="12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Regions within a state whose predominant religion is different from the plurality religion of the nation-state are not separately indicated. Thus, the southern islands of Mindanao, the Sulu archipelago and parts of Palawan which contain most of the Philippines small 5% to 10% Muslim population are painted Catholic pink. Russia is painted Orthodox purple because its officially small Muslim population who cluster around the Caucasus and Tatarstan at 5% to 6%, according to Russian state figures are not numerous enough to justify a mixed green-pink color.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Iraq, Shi'ite Muslims are generally estimated to form around 60% to 65% of the population while the large Sunni Muslim minority consists of 35% of the population and Christians only 3% which justifies coloring this state a light green in favor of Shi'ite Islam.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contrast, Yemen is colored a mix of light and dark green to reflect the fact that no religious group forms 60% of its population; the UNHCR</a:t>
            </a:r>
            <a:r>
              <a:rPr lang="en-US" sz="1200" b="0" i="0" u="none" strike="noStrike" kern="1200" dirty="0">
                <a:solidFill>
                  <a:schemeClr val="tx1"/>
                </a:solidFill>
                <a:effectLst/>
                <a:latin typeface="+mn-lt"/>
                <a:ea typeface="+mn-ea"/>
                <a:cs typeface="+mn-cs"/>
                <a:hlinkClick r:id="rId11"/>
              </a:rPr>
              <a:t>[3]</a:t>
            </a:r>
            <a:r>
              <a:rPr lang="en-US" sz="1200" b="0" i="0" kern="1200" dirty="0">
                <a:solidFill>
                  <a:schemeClr val="tx1"/>
                </a:solidFill>
                <a:effectLst/>
                <a:latin typeface="+mn-lt"/>
                <a:ea typeface="+mn-ea"/>
                <a:cs typeface="+mn-cs"/>
              </a:rPr>
              <a:t> reports that its Shia Zaydi minority forms 45% of the population whereas Sunni Muslims comprise 53% of the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interesting to note that predominantly Hindu majority India--at 80.5%--according to the 2001 census has the third largest population of Muslims in any country of the world which stands at 13.4% of this state.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8D3C50B-E06E-497B-909B-94429D0AB470}" type="slidenum">
              <a:rPr lang="en-US" smtClean="0"/>
              <a:pPr>
                <a:defRPr/>
              </a:pPr>
              <a:t>28</a:t>
            </a:fld>
            <a:endParaRPr lang="en-US" dirty="0"/>
          </a:p>
        </p:txBody>
      </p:sp>
    </p:spTree>
    <p:extLst>
      <p:ext uri="{BB962C8B-B14F-4D97-AF65-F5344CB8AC3E}">
        <p14:creationId xmlns:p14="http://schemas.microsoft.com/office/powerpoint/2010/main" val="204895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406C91A-3E26-44DD-A552-153FB4344C6E}" type="slidenum">
              <a:rPr lang="en-US" altLang="en-US" smtClean="0">
                <a:latin typeface="Palatino" pitchFamily="18" charset="0"/>
              </a:rPr>
              <a:pPr/>
              <a:t>30</a:t>
            </a:fld>
            <a:endParaRPr lang="en-US" altLang="en-US" dirty="0">
              <a:latin typeface="Palatino" pitchFamily="18" charset="0"/>
            </a:endParaRPr>
          </a:p>
        </p:txBody>
      </p:sp>
    </p:spTree>
    <p:extLst>
      <p:ext uri="{BB962C8B-B14F-4D97-AF65-F5344CB8AC3E}">
        <p14:creationId xmlns:p14="http://schemas.microsoft.com/office/powerpoint/2010/main" val="112711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44E8-1C49-46B9-801B-3121A3120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FAA4B-D0E4-454E-9309-F426AF282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EE979F-9A43-46FB-BD9C-D10AFFCF056C}"/>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8FC303D1-7833-4B2B-8C03-3E51F104E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EC4D6-E2C9-4BDD-94D6-FB44A43C29AC}"/>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325840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DB68-C911-4E52-A2D8-2C1FB86602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D61A8-97D4-4FEA-916C-C74F60378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E84DB-4AB6-4DA3-BC44-E5688642B551}"/>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57B8461F-3C69-44C3-843F-68085CE9C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03A19-2C51-4BFC-819D-9D4C49D5D6BE}"/>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80434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7105F-526B-4736-8637-744910B8C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7CE2E-AF8A-49E1-82D7-61649AD91D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DB65-C7A9-4D17-974E-A9241EAB851B}"/>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B144CD51-22AD-49B3-BFE6-5F272B7C9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3804-0656-4565-9C2F-1722EDD1F149}"/>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191910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F3B0-626E-4F4D-80E7-880086743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AFD50D-C081-4F18-ADE8-94C06D862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E6AFA-DA5F-41FA-B8E4-6655A2733ABE}"/>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3B4BBC10-F025-4C38-B45F-6BB256F0C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3299B-D739-49FB-8962-773D95DD9F24}"/>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18604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D217-1E01-4A4B-A1B5-850767F38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E953E7-0B98-495A-A286-8273C5984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A0F7C-7805-451F-B0B5-38689FC4F2F7}"/>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5869484C-246B-4D87-AF8C-D054509E6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48E2E-ECAC-43CB-AE97-4684160DA284}"/>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292219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780C-40F7-41F6-AE64-416E9E1FD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E8C44-63D3-4369-9357-26FEF489E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4241D-C58D-4D42-9E50-3587BBF0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AF7BE-CAC0-4F35-97EA-DB35CE60995B}"/>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6" name="Footer Placeholder 5">
            <a:extLst>
              <a:ext uri="{FF2B5EF4-FFF2-40B4-BE49-F238E27FC236}">
                <a16:creationId xmlns:a16="http://schemas.microsoft.com/office/drawing/2014/main" id="{9DE87AC3-E845-49DB-A5AE-99ABF85C6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B131C-D7A8-4AAE-B1FA-672F557F2EBB}"/>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347044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69D5-FF36-40B6-BB68-6A613C629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4F21C1-2605-421D-A3FD-7C3CC160E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42375-177D-403E-B793-F6155BE26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1EFF6-6DE8-43DD-BCF5-719FEEA85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A0871-9EE8-4F11-9CAE-FE5F4CB541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5AA402-3ECF-47BC-9460-265887E15BDD}"/>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8" name="Footer Placeholder 7">
            <a:extLst>
              <a:ext uri="{FF2B5EF4-FFF2-40B4-BE49-F238E27FC236}">
                <a16:creationId xmlns:a16="http://schemas.microsoft.com/office/drawing/2014/main" id="{1ACB27A8-09C2-45BD-958F-6D306CC89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B6EDC-1B6F-4C4D-9408-7EE08C668B68}"/>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232582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4E7A-CA14-48CC-9522-E3981B8A0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896D83-BABF-4CDB-AC30-1D5B26A47C98}"/>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4" name="Footer Placeholder 3">
            <a:extLst>
              <a:ext uri="{FF2B5EF4-FFF2-40B4-BE49-F238E27FC236}">
                <a16:creationId xmlns:a16="http://schemas.microsoft.com/office/drawing/2014/main" id="{B2879CE0-96B4-4F9D-8D99-872E0160E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7E936-277A-466D-B9FB-B4D9B6033DD6}"/>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258323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84DBAA-7650-44D3-849D-855DC51ED7CE}"/>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3" name="Footer Placeholder 2">
            <a:extLst>
              <a:ext uri="{FF2B5EF4-FFF2-40B4-BE49-F238E27FC236}">
                <a16:creationId xmlns:a16="http://schemas.microsoft.com/office/drawing/2014/main" id="{888F9B86-BDE3-48B3-9225-165855DD8B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D2DE4-DB11-49EB-BF3B-8D7B2385E928}"/>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424533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8051-D21B-4273-A82C-5AF9A26B5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9468D-2803-4E1A-BCFB-5DF00DBBE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692B5-5C85-4714-99E2-30A25CD1C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62EC5-865F-4978-8DC3-8FC469862ECD}"/>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6" name="Footer Placeholder 5">
            <a:extLst>
              <a:ext uri="{FF2B5EF4-FFF2-40B4-BE49-F238E27FC236}">
                <a16:creationId xmlns:a16="http://schemas.microsoft.com/office/drawing/2014/main" id="{F9A14B5B-8A99-436F-934A-F19B49257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F9711-8561-4E95-8BB4-5FB9A91BEB86}"/>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208767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8CB7-9683-421F-A9F6-969910552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F060B-4563-445E-AC44-5AB8D6CF0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E9E25-E716-484A-AC64-A84052E24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E0446-4F3E-4CFF-8C59-D47D7D0586E7}"/>
              </a:ext>
            </a:extLst>
          </p:cNvPr>
          <p:cNvSpPr>
            <a:spLocks noGrp="1"/>
          </p:cNvSpPr>
          <p:nvPr>
            <p:ph type="dt" sz="half" idx="10"/>
          </p:nvPr>
        </p:nvSpPr>
        <p:spPr/>
        <p:txBody>
          <a:bodyPr/>
          <a:lstStyle/>
          <a:p>
            <a:fld id="{1869D091-58F6-4F6F-A38E-F2F29769783E}" type="datetimeFigureOut">
              <a:rPr lang="en-US" smtClean="0"/>
              <a:t>5/10/2020</a:t>
            </a:fld>
            <a:endParaRPr lang="en-US"/>
          </a:p>
        </p:txBody>
      </p:sp>
      <p:sp>
        <p:nvSpPr>
          <p:cNvPr id="6" name="Footer Placeholder 5">
            <a:extLst>
              <a:ext uri="{FF2B5EF4-FFF2-40B4-BE49-F238E27FC236}">
                <a16:creationId xmlns:a16="http://schemas.microsoft.com/office/drawing/2014/main" id="{BF60AD9A-4AF8-4A04-9A1F-E57E10A03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C44C8-3FEB-4BB3-8E1B-5F3391133FFE}"/>
              </a:ext>
            </a:extLst>
          </p:cNvPr>
          <p:cNvSpPr>
            <a:spLocks noGrp="1"/>
          </p:cNvSpPr>
          <p:nvPr>
            <p:ph type="sldNum" sz="quarter" idx="12"/>
          </p:nvPr>
        </p:nvSpPr>
        <p:spPr/>
        <p:txBody>
          <a:bodyPr/>
          <a:lstStyle/>
          <a:p>
            <a:fld id="{60E08D12-4A33-4FDB-A372-098E29F5511B}" type="slidenum">
              <a:rPr lang="en-US" smtClean="0"/>
              <a:t>‹#›</a:t>
            </a:fld>
            <a:endParaRPr lang="en-US"/>
          </a:p>
        </p:txBody>
      </p:sp>
    </p:spTree>
    <p:extLst>
      <p:ext uri="{BB962C8B-B14F-4D97-AF65-F5344CB8AC3E}">
        <p14:creationId xmlns:p14="http://schemas.microsoft.com/office/powerpoint/2010/main" val="240786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52AD9C-925D-4549-B894-B817D3A16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13EFE-6321-4AD1-8888-2A7370A4E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617E5-AAFC-4B41-8041-DDF8C39F6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9D091-58F6-4F6F-A38E-F2F29769783E}" type="datetimeFigureOut">
              <a:rPr lang="en-US" smtClean="0"/>
              <a:t>5/10/2020</a:t>
            </a:fld>
            <a:endParaRPr lang="en-US"/>
          </a:p>
        </p:txBody>
      </p:sp>
      <p:sp>
        <p:nvSpPr>
          <p:cNvPr id="5" name="Footer Placeholder 4">
            <a:extLst>
              <a:ext uri="{FF2B5EF4-FFF2-40B4-BE49-F238E27FC236}">
                <a16:creationId xmlns:a16="http://schemas.microsoft.com/office/drawing/2014/main" id="{9176850C-9287-4E4B-8BB1-DA127981E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93671-84ED-48A6-B37D-C51F8F1B1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08D12-4A33-4FDB-A372-098E29F5511B}" type="slidenum">
              <a:rPr lang="en-US" smtClean="0"/>
              <a:t>‹#›</a:t>
            </a:fld>
            <a:endParaRPr lang="en-US"/>
          </a:p>
        </p:txBody>
      </p:sp>
    </p:spTree>
    <p:extLst>
      <p:ext uri="{BB962C8B-B14F-4D97-AF65-F5344CB8AC3E}">
        <p14:creationId xmlns:p14="http://schemas.microsoft.com/office/powerpoint/2010/main" val="335258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80A4-6F82-4BA8-A9C5-19DCDBA5E836}"/>
              </a:ext>
            </a:extLst>
          </p:cNvPr>
          <p:cNvSpPr>
            <a:spLocks noGrp="1"/>
          </p:cNvSpPr>
          <p:nvPr>
            <p:ph type="ctrTitle"/>
          </p:nvPr>
        </p:nvSpPr>
        <p:spPr/>
        <p:txBody>
          <a:bodyPr/>
          <a:lstStyle/>
          <a:p>
            <a:r>
              <a:rPr lang="en-US" dirty="0"/>
              <a:t>Most Important Charts and info from Units 1-5</a:t>
            </a:r>
          </a:p>
        </p:txBody>
      </p:sp>
      <p:sp>
        <p:nvSpPr>
          <p:cNvPr id="3" name="Subtitle 2">
            <a:extLst>
              <a:ext uri="{FF2B5EF4-FFF2-40B4-BE49-F238E27FC236}">
                <a16:creationId xmlns:a16="http://schemas.microsoft.com/office/drawing/2014/main" id="{038794B9-4D40-441F-931E-587FAD77B7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315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845-94C0-46AB-86C3-738EA0CAB957}"/>
              </a:ext>
            </a:extLst>
          </p:cNvPr>
          <p:cNvSpPr>
            <a:spLocks noGrp="1"/>
          </p:cNvSpPr>
          <p:nvPr>
            <p:ph type="title"/>
          </p:nvPr>
        </p:nvSpPr>
        <p:spPr>
          <a:xfrm>
            <a:off x="742950" y="1"/>
            <a:ext cx="11315700" cy="857250"/>
          </a:xfrm>
        </p:spPr>
        <p:txBody>
          <a:bodyPr/>
          <a:lstStyle/>
          <a:p>
            <a:r>
              <a:rPr lang="en-US" dirty="0"/>
              <a:t>       </a:t>
            </a:r>
            <a:r>
              <a:rPr lang="en-US" b="1" u="sng" dirty="0" err="1"/>
              <a:t>Gotta</a:t>
            </a:r>
            <a:r>
              <a:rPr lang="en-US" b="1" u="sng" dirty="0"/>
              <a:t> Knows about the DTM Stages</a:t>
            </a:r>
          </a:p>
        </p:txBody>
      </p:sp>
      <p:sp>
        <p:nvSpPr>
          <p:cNvPr id="3" name="Content Placeholder 2">
            <a:extLst>
              <a:ext uri="{FF2B5EF4-FFF2-40B4-BE49-F238E27FC236}">
                <a16:creationId xmlns:a16="http://schemas.microsoft.com/office/drawing/2014/main" id="{3387FEA4-C53E-42BF-B30C-DC84A3A4E94F}"/>
              </a:ext>
            </a:extLst>
          </p:cNvPr>
          <p:cNvSpPr>
            <a:spLocks noGrp="1"/>
          </p:cNvSpPr>
          <p:nvPr>
            <p:ph idx="1"/>
          </p:nvPr>
        </p:nvSpPr>
        <p:spPr>
          <a:xfrm>
            <a:off x="265043" y="742951"/>
            <a:ext cx="11926957" cy="6115050"/>
          </a:xfrm>
        </p:spPr>
        <p:txBody>
          <a:bodyPr>
            <a:normAutofit fontScale="92500" lnSpcReduction="20000"/>
          </a:bodyPr>
          <a:lstStyle/>
          <a:p>
            <a:r>
              <a:rPr lang="en-US" b="1" u="sng" dirty="0">
                <a:solidFill>
                  <a:srgbClr val="006600"/>
                </a:solidFill>
              </a:rPr>
              <a:t>Stage 1: </a:t>
            </a:r>
            <a:r>
              <a:rPr lang="en-US" b="1" dirty="0">
                <a:solidFill>
                  <a:srgbClr val="006600"/>
                </a:solidFill>
              </a:rPr>
              <a:t>Slow population growth, when the birth rate and death rates are both high. Most of the world before the Industrial Revolution was stage 1. Because Pandemics, wars, and weather catastrophes had big effects of population</a:t>
            </a:r>
          </a:p>
          <a:p>
            <a:r>
              <a:rPr lang="en-US" b="1" u="sng" dirty="0">
                <a:solidFill>
                  <a:srgbClr val="002060"/>
                </a:solidFill>
              </a:rPr>
              <a:t>Stage 2: </a:t>
            </a:r>
            <a:r>
              <a:rPr lang="en-US" b="1" dirty="0">
                <a:solidFill>
                  <a:srgbClr val="002060"/>
                </a:solidFill>
              </a:rPr>
              <a:t>The population increases greatly as the death rates (especially with children) drops due to improvements in  medical care but birth rates stay high so population growth occurs at a fast pace. Many of the least developed countries today are in this stage</a:t>
            </a:r>
          </a:p>
          <a:p>
            <a:r>
              <a:rPr lang="en-US" b="1" u="sng" dirty="0">
                <a:solidFill>
                  <a:srgbClr val="CC3399"/>
                </a:solidFill>
              </a:rPr>
              <a:t>Stage 3: </a:t>
            </a:r>
            <a:r>
              <a:rPr lang="en-US" b="1" dirty="0">
                <a:solidFill>
                  <a:srgbClr val="CC3399"/>
                </a:solidFill>
              </a:rPr>
              <a:t>The population growth slows because of a falling birth rate due to improvements in economic conditions, status of women and access to contraception.  Population continues to grow but at a slower rate. More developed countries (MDC’s) are in this stage today</a:t>
            </a:r>
          </a:p>
          <a:p>
            <a:r>
              <a:rPr lang="en-US" b="1" u="sng" dirty="0">
                <a:solidFill>
                  <a:srgbClr val="7030A0"/>
                </a:solidFill>
              </a:rPr>
              <a:t>Stage 4</a:t>
            </a:r>
            <a:r>
              <a:rPr lang="en-US" b="1" dirty="0">
                <a:solidFill>
                  <a:srgbClr val="7030A0"/>
                </a:solidFill>
              </a:rPr>
              <a:t>: The rate of natural increase is low or decreasing because of low death rates and low birth rates with a stable population rates. There is a higher levels of education, stronger economies, improved health care, more women in the workforce and a fertility rate of approximately 2 children per women. Mode developed countries are in this stage</a:t>
            </a:r>
          </a:p>
          <a:p>
            <a:r>
              <a:rPr lang="en-US" b="1" u="sng" dirty="0">
                <a:solidFill>
                  <a:srgbClr val="C00000"/>
                </a:solidFill>
              </a:rPr>
              <a:t>Stage 5</a:t>
            </a:r>
            <a:r>
              <a:rPr lang="en-US" b="1" dirty="0">
                <a:solidFill>
                  <a:srgbClr val="C00000"/>
                </a:solidFill>
              </a:rPr>
              <a:t>: There appears to be an emerging 5</a:t>
            </a:r>
            <a:r>
              <a:rPr lang="en-US" b="1" baseline="30000" dirty="0">
                <a:solidFill>
                  <a:srgbClr val="C00000"/>
                </a:solidFill>
              </a:rPr>
              <a:t>th</a:t>
            </a:r>
            <a:r>
              <a:rPr lang="en-US" b="1" dirty="0">
                <a:solidFill>
                  <a:srgbClr val="C00000"/>
                </a:solidFill>
              </a:rPr>
              <a:t> state represented by man European countries and Japan. That have achieved this stage of have sub replacement birth rates and the population of elderly is greater than the youthful population</a:t>
            </a:r>
            <a:r>
              <a:rPr lang="en-US" b="1" dirty="0">
                <a:solidFill>
                  <a:srgbClr val="FF33CC"/>
                </a:solidFill>
              </a:rPr>
              <a:t>. </a:t>
            </a:r>
          </a:p>
        </p:txBody>
      </p:sp>
    </p:spTree>
    <p:extLst>
      <p:ext uri="{BB962C8B-B14F-4D97-AF65-F5344CB8AC3E}">
        <p14:creationId xmlns:p14="http://schemas.microsoft.com/office/powerpoint/2010/main" val="129923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8D5F-87B1-43CA-9FD1-F11B0CF05CF4}"/>
              </a:ext>
            </a:extLst>
          </p:cNvPr>
          <p:cNvSpPr>
            <a:spLocks noGrp="1"/>
          </p:cNvSpPr>
          <p:nvPr>
            <p:ph type="title"/>
          </p:nvPr>
        </p:nvSpPr>
        <p:spPr>
          <a:xfrm>
            <a:off x="970844" y="101600"/>
            <a:ext cx="11040534" cy="1286933"/>
          </a:xfrm>
        </p:spPr>
        <p:txBody>
          <a:bodyPr/>
          <a:lstStyle/>
          <a:p>
            <a:r>
              <a:rPr lang="en-US" dirty="0"/>
              <a:t>            </a:t>
            </a:r>
            <a:r>
              <a:rPr lang="en-US" b="1" u="sng" dirty="0">
                <a:solidFill>
                  <a:schemeClr val="accent5">
                    <a:lumMod val="75000"/>
                  </a:schemeClr>
                </a:solidFill>
              </a:rPr>
              <a:t>Characteristics of the DTM Stages</a:t>
            </a:r>
          </a:p>
        </p:txBody>
      </p:sp>
      <p:graphicFrame>
        <p:nvGraphicFramePr>
          <p:cNvPr id="4" name="Content Placeholder 3">
            <a:extLst>
              <a:ext uri="{FF2B5EF4-FFF2-40B4-BE49-F238E27FC236}">
                <a16:creationId xmlns:a16="http://schemas.microsoft.com/office/drawing/2014/main" id="{47788C39-7037-43A4-9B3B-923B65C37D94}"/>
              </a:ext>
            </a:extLst>
          </p:cNvPr>
          <p:cNvGraphicFramePr>
            <a:graphicFrameLocks noGrp="1"/>
          </p:cNvGraphicFramePr>
          <p:nvPr>
            <p:ph idx="1"/>
          </p:nvPr>
        </p:nvGraphicFramePr>
        <p:xfrm>
          <a:off x="424070" y="936978"/>
          <a:ext cx="11586956" cy="5925369"/>
        </p:xfrm>
        <a:graphic>
          <a:graphicData uri="http://schemas.openxmlformats.org/drawingml/2006/table">
            <a:tbl>
              <a:tblPr firstRow="1" bandRow="1">
                <a:tableStyleId>{7DF18680-E054-41AD-8BC1-D1AEF772440D}</a:tableStyleId>
              </a:tblPr>
              <a:tblGrid>
                <a:gridCol w="1720819">
                  <a:extLst>
                    <a:ext uri="{9D8B030D-6E8A-4147-A177-3AD203B41FA5}">
                      <a16:colId xmlns:a16="http://schemas.microsoft.com/office/drawing/2014/main" val="402639156"/>
                    </a:ext>
                  </a:extLst>
                </a:gridCol>
                <a:gridCol w="2167467">
                  <a:extLst>
                    <a:ext uri="{9D8B030D-6E8A-4147-A177-3AD203B41FA5}">
                      <a16:colId xmlns:a16="http://schemas.microsoft.com/office/drawing/2014/main" val="799062557"/>
                    </a:ext>
                  </a:extLst>
                </a:gridCol>
                <a:gridCol w="2031294">
                  <a:extLst>
                    <a:ext uri="{9D8B030D-6E8A-4147-A177-3AD203B41FA5}">
                      <a16:colId xmlns:a16="http://schemas.microsoft.com/office/drawing/2014/main" val="3697091893"/>
                    </a:ext>
                  </a:extLst>
                </a:gridCol>
                <a:gridCol w="1930930">
                  <a:extLst>
                    <a:ext uri="{9D8B030D-6E8A-4147-A177-3AD203B41FA5}">
                      <a16:colId xmlns:a16="http://schemas.microsoft.com/office/drawing/2014/main" val="2024168008"/>
                    </a:ext>
                  </a:extLst>
                </a:gridCol>
                <a:gridCol w="1868223">
                  <a:extLst>
                    <a:ext uri="{9D8B030D-6E8A-4147-A177-3AD203B41FA5}">
                      <a16:colId xmlns:a16="http://schemas.microsoft.com/office/drawing/2014/main" val="3632351821"/>
                    </a:ext>
                  </a:extLst>
                </a:gridCol>
                <a:gridCol w="1868223">
                  <a:extLst>
                    <a:ext uri="{9D8B030D-6E8A-4147-A177-3AD203B41FA5}">
                      <a16:colId xmlns:a16="http://schemas.microsoft.com/office/drawing/2014/main" val="3085191423"/>
                    </a:ext>
                  </a:extLst>
                </a:gridCol>
              </a:tblGrid>
              <a:tr h="383037">
                <a:tc>
                  <a:txBody>
                    <a:bodyPr/>
                    <a:lstStyle/>
                    <a:p>
                      <a:r>
                        <a:rPr lang="en-US" dirty="0"/>
                        <a:t>   Factor</a:t>
                      </a:r>
                    </a:p>
                  </a:txBody>
                  <a:tcPr/>
                </a:tc>
                <a:tc>
                  <a:txBody>
                    <a:bodyPr/>
                    <a:lstStyle/>
                    <a:p>
                      <a:r>
                        <a:rPr lang="en-US" dirty="0"/>
                        <a:t>1. High Stationary</a:t>
                      </a:r>
                    </a:p>
                  </a:txBody>
                  <a:tcPr/>
                </a:tc>
                <a:tc>
                  <a:txBody>
                    <a:bodyPr/>
                    <a:lstStyle/>
                    <a:p>
                      <a:r>
                        <a:rPr lang="en-US" dirty="0"/>
                        <a:t>2. Early Expanding</a:t>
                      </a:r>
                    </a:p>
                  </a:txBody>
                  <a:tcPr/>
                </a:tc>
                <a:tc>
                  <a:txBody>
                    <a:bodyPr/>
                    <a:lstStyle/>
                    <a:p>
                      <a:r>
                        <a:rPr lang="en-US" dirty="0"/>
                        <a:t>3. Late Expanding</a:t>
                      </a:r>
                    </a:p>
                  </a:txBody>
                  <a:tcPr/>
                </a:tc>
                <a:tc>
                  <a:txBody>
                    <a:bodyPr/>
                    <a:lstStyle/>
                    <a:p>
                      <a:r>
                        <a:rPr lang="en-US" dirty="0"/>
                        <a:t>4. Low Stationary</a:t>
                      </a:r>
                    </a:p>
                  </a:txBody>
                  <a:tcPr/>
                </a:tc>
                <a:tc>
                  <a:txBody>
                    <a:bodyPr/>
                    <a:lstStyle/>
                    <a:p>
                      <a:r>
                        <a:rPr lang="en-US" dirty="0"/>
                        <a:t>5. Declining</a:t>
                      </a:r>
                    </a:p>
                  </a:txBody>
                  <a:tcPr/>
                </a:tc>
                <a:extLst>
                  <a:ext uri="{0D108BD9-81ED-4DB2-BD59-A6C34878D82A}">
                    <a16:rowId xmlns:a16="http://schemas.microsoft.com/office/drawing/2014/main" val="3308733066"/>
                  </a:ext>
                </a:extLst>
              </a:tr>
              <a:tr h="1511161">
                <a:tc>
                  <a:txBody>
                    <a:bodyPr/>
                    <a:lstStyle/>
                    <a:p>
                      <a:endParaRPr lang="en-US" b="1" dirty="0"/>
                    </a:p>
                    <a:p>
                      <a:r>
                        <a:rPr lang="en-US" b="1" dirty="0"/>
                        <a:t>Birth Rates</a:t>
                      </a:r>
                    </a:p>
                  </a:txBody>
                  <a:tcPr/>
                </a:tc>
                <a:tc>
                  <a:txBody>
                    <a:bodyPr/>
                    <a:lstStyle/>
                    <a:p>
                      <a:r>
                        <a:rPr lang="en-US" b="1" dirty="0"/>
                        <a:t>High, but fluctuating as need for farm labor changes</a:t>
                      </a:r>
                    </a:p>
                  </a:txBody>
                  <a:tcPr/>
                </a:tc>
                <a:tc>
                  <a:txBody>
                    <a:bodyPr/>
                    <a:lstStyle/>
                    <a:p>
                      <a:r>
                        <a:rPr lang="en-US" b="1" dirty="0"/>
                        <a:t>High, but fluctuating to reflect desires for big families</a:t>
                      </a:r>
                    </a:p>
                  </a:txBody>
                  <a:tcPr/>
                </a:tc>
                <a:tc>
                  <a:txBody>
                    <a:bodyPr/>
                    <a:lstStyle/>
                    <a:p>
                      <a:r>
                        <a:rPr lang="en-US" b="1" dirty="0"/>
                        <a:t>Declining as urbanization decreases the need for child labor</a:t>
                      </a:r>
                    </a:p>
                  </a:txBody>
                  <a:tcPr/>
                </a:tc>
                <a:tc>
                  <a:txBody>
                    <a:bodyPr/>
                    <a:lstStyle/>
                    <a:p>
                      <a:r>
                        <a:rPr lang="en-US" b="1" dirty="0"/>
                        <a:t>Low but enough to keep the population stable</a:t>
                      </a:r>
                    </a:p>
                  </a:txBody>
                  <a:tcPr/>
                </a:tc>
                <a:tc>
                  <a:txBody>
                    <a:bodyPr/>
                    <a:lstStyle/>
                    <a:p>
                      <a:r>
                        <a:rPr lang="en-US" b="1" dirty="0"/>
                        <a:t>So low it falls below the death rate</a:t>
                      </a:r>
                    </a:p>
                  </a:txBody>
                  <a:tcPr/>
                </a:tc>
                <a:extLst>
                  <a:ext uri="{0D108BD9-81ED-4DB2-BD59-A6C34878D82A}">
                    <a16:rowId xmlns:a16="http://schemas.microsoft.com/office/drawing/2014/main" val="2694786070"/>
                  </a:ext>
                </a:extLst>
              </a:tr>
              <a:tr h="1227819">
                <a:tc>
                  <a:txBody>
                    <a:bodyPr/>
                    <a:lstStyle/>
                    <a:p>
                      <a:endParaRPr lang="en-US" b="1" dirty="0"/>
                    </a:p>
                    <a:p>
                      <a:r>
                        <a:rPr lang="en-US" b="1" dirty="0"/>
                        <a:t>Death Rate</a:t>
                      </a:r>
                    </a:p>
                  </a:txBody>
                  <a:tcPr/>
                </a:tc>
                <a:tc>
                  <a:txBody>
                    <a:bodyPr/>
                    <a:lstStyle/>
                    <a:p>
                      <a:r>
                        <a:rPr lang="en-US" b="1" dirty="0"/>
                        <a:t>High, but fluctuating to reflect diseases and poor sanitation</a:t>
                      </a:r>
                    </a:p>
                  </a:txBody>
                  <a:tcPr/>
                </a:tc>
                <a:tc>
                  <a:txBody>
                    <a:bodyPr/>
                    <a:lstStyle/>
                    <a:p>
                      <a:r>
                        <a:rPr lang="en-US" b="1" dirty="0"/>
                        <a:t>Rapidly declining as nutrition, sanitation and medicine improve</a:t>
                      </a:r>
                    </a:p>
                  </a:txBody>
                  <a:tcPr/>
                </a:tc>
                <a:tc>
                  <a:txBody>
                    <a:bodyPr/>
                    <a:lstStyle/>
                    <a:p>
                      <a:r>
                        <a:rPr lang="en-US" b="1" dirty="0"/>
                        <a:t>Declining but not as fast as in previous stage</a:t>
                      </a:r>
                    </a:p>
                  </a:txBody>
                  <a:tcPr/>
                </a:tc>
                <a:tc>
                  <a:txBody>
                    <a:bodyPr/>
                    <a:lstStyle/>
                    <a:p>
                      <a:r>
                        <a:rPr lang="en-US" b="1" dirty="0"/>
                        <a:t>Low and stable</a:t>
                      </a:r>
                    </a:p>
                  </a:txBody>
                  <a:tcPr/>
                </a:tc>
                <a:tc>
                  <a:txBody>
                    <a:bodyPr/>
                    <a:lstStyle/>
                    <a:p>
                      <a:r>
                        <a:rPr lang="en-US" b="1" dirty="0"/>
                        <a:t>Low, sometimes increasing as the population ages</a:t>
                      </a:r>
                    </a:p>
                  </a:txBody>
                  <a:tcPr/>
                </a:tc>
                <a:extLst>
                  <a:ext uri="{0D108BD9-81ED-4DB2-BD59-A6C34878D82A}">
                    <a16:rowId xmlns:a16="http://schemas.microsoft.com/office/drawing/2014/main" val="4212782463"/>
                  </a:ext>
                </a:extLst>
              </a:tr>
              <a:tr h="1227819">
                <a:tc>
                  <a:txBody>
                    <a:bodyPr/>
                    <a:lstStyle/>
                    <a:p>
                      <a:r>
                        <a:rPr lang="en-US" b="1" dirty="0"/>
                        <a:t>Population Change</a:t>
                      </a:r>
                    </a:p>
                  </a:txBody>
                  <a:tcPr/>
                </a:tc>
                <a:tc>
                  <a:txBody>
                    <a:bodyPr/>
                    <a:lstStyle/>
                    <a:p>
                      <a:r>
                        <a:rPr lang="en-US" b="1" dirty="0"/>
                        <a:t>Very low growth because births and deaths are both high</a:t>
                      </a:r>
                    </a:p>
                  </a:txBody>
                  <a:tcPr/>
                </a:tc>
                <a:tc>
                  <a:txBody>
                    <a:bodyPr/>
                    <a:lstStyle/>
                    <a:p>
                      <a:r>
                        <a:rPr lang="en-US" b="1" dirty="0"/>
                        <a:t>Rapid growth as death rates fall faster than birth rates</a:t>
                      </a:r>
                    </a:p>
                  </a:txBody>
                  <a:tcPr/>
                </a:tc>
                <a:tc>
                  <a:txBody>
                    <a:bodyPr/>
                    <a:lstStyle/>
                    <a:p>
                      <a:r>
                        <a:rPr lang="en-US" b="1" dirty="0"/>
                        <a:t>Rapid but slowing growth as birth rates decline</a:t>
                      </a:r>
                    </a:p>
                  </a:txBody>
                  <a:tcPr/>
                </a:tc>
                <a:tc>
                  <a:txBody>
                    <a:bodyPr/>
                    <a:lstStyle/>
                    <a:p>
                      <a:r>
                        <a:rPr lang="en-US" b="1" dirty="0"/>
                        <a:t>Very low growth because births and deaths are both low</a:t>
                      </a:r>
                    </a:p>
                  </a:txBody>
                  <a:tcPr/>
                </a:tc>
                <a:tc>
                  <a:txBody>
                    <a:bodyPr/>
                    <a:lstStyle/>
                    <a:p>
                      <a:r>
                        <a:rPr lang="en-US" b="1" dirty="0"/>
                        <a:t>Very low decline as births fall below deaths</a:t>
                      </a:r>
                    </a:p>
                  </a:txBody>
                  <a:tcPr/>
                </a:tc>
                <a:extLst>
                  <a:ext uri="{0D108BD9-81ED-4DB2-BD59-A6C34878D82A}">
                    <a16:rowId xmlns:a16="http://schemas.microsoft.com/office/drawing/2014/main" val="2228710875"/>
                  </a:ext>
                </a:extLst>
              </a:tr>
              <a:tr h="661133">
                <a:tc>
                  <a:txBody>
                    <a:bodyPr/>
                    <a:lstStyle/>
                    <a:p>
                      <a:r>
                        <a:rPr lang="en-US" b="1" dirty="0"/>
                        <a:t>Examples Today</a:t>
                      </a:r>
                    </a:p>
                  </a:txBody>
                  <a:tcPr/>
                </a:tc>
                <a:tc>
                  <a:txBody>
                    <a:bodyPr/>
                    <a:lstStyle/>
                    <a:p>
                      <a:r>
                        <a:rPr lang="en-US" b="1" dirty="0"/>
                        <a:t>Scattered isolated groups</a:t>
                      </a:r>
                    </a:p>
                  </a:txBody>
                  <a:tcPr/>
                </a:tc>
                <a:tc>
                  <a:txBody>
                    <a:bodyPr/>
                    <a:lstStyle/>
                    <a:p>
                      <a:r>
                        <a:rPr lang="en-US" b="1" dirty="0"/>
                        <a:t>Mali</a:t>
                      </a:r>
                    </a:p>
                    <a:p>
                      <a:r>
                        <a:rPr lang="en-US" b="1" dirty="0"/>
                        <a:t>South Sudan</a:t>
                      </a:r>
                    </a:p>
                  </a:txBody>
                  <a:tcPr/>
                </a:tc>
                <a:tc>
                  <a:txBody>
                    <a:bodyPr/>
                    <a:lstStyle/>
                    <a:p>
                      <a:r>
                        <a:rPr lang="en-US" b="1" dirty="0"/>
                        <a:t>Mexico</a:t>
                      </a:r>
                    </a:p>
                    <a:p>
                      <a:r>
                        <a:rPr lang="en-US" b="1" dirty="0"/>
                        <a:t>Turkey</a:t>
                      </a:r>
                    </a:p>
                    <a:p>
                      <a:r>
                        <a:rPr lang="en-US" b="1" dirty="0"/>
                        <a:t>Indonesia</a:t>
                      </a:r>
                    </a:p>
                  </a:txBody>
                  <a:tcPr/>
                </a:tc>
                <a:tc>
                  <a:txBody>
                    <a:bodyPr/>
                    <a:lstStyle/>
                    <a:p>
                      <a:r>
                        <a:rPr lang="en-US" b="1" dirty="0"/>
                        <a:t>United States</a:t>
                      </a:r>
                    </a:p>
                    <a:p>
                      <a:r>
                        <a:rPr lang="en-US" b="1" dirty="0"/>
                        <a:t>China</a:t>
                      </a:r>
                    </a:p>
                  </a:txBody>
                  <a:tcPr/>
                </a:tc>
                <a:tc>
                  <a:txBody>
                    <a:bodyPr/>
                    <a:lstStyle/>
                    <a:p>
                      <a:r>
                        <a:rPr lang="en-US" b="1" dirty="0"/>
                        <a:t>Japan</a:t>
                      </a:r>
                    </a:p>
                    <a:p>
                      <a:r>
                        <a:rPr lang="en-US" b="1" dirty="0"/>
                        <a:t>Germany</a:t>
                      </a:r>
                    </a:p>
                  </a:txBody>
                  <a:tcPr/>
                </a:tc>
                <a:extLst>
                  <a:ext uri="{0D108BD9-81ED-4DB2-BD59-A6C34878D82A}">
                    <a16:rowId xmlns:a16="http://schemas.microsoft.com/office/drawing/2014/main" val="2408366181"/>
                  </a:ext>
                </a:extLst>
              </a:tr>
              <a:tr h="661133">
                <a:tc>
                  <a:txBody>
                    <a:bodyPr/>
                    <a:lstStyle/>
                    <a:p>
                      <a:r>
                        <a:rPr lang="en-US" b="1" dirty="0"/>
                        <a:t>Population Structure</a:t>
                      </a:r>
                    </a:p>
                  </a:txBody>
                  <a:tcPr/>
                </a:tc>
                <a:tc>
                  <a:txBody>
                    <a:bodyPr/>
                    <a:lstStyle/>
                    <a:p>
                      <a:r>
                        <a:rPr lang="en-US" b="1" dirty="0"/>
                        <a:t>Very Young</a:t>
                      </a:r>
                    </a:p>
                  </a:txBody>
                  <a:tcPr/>
                </a:tc>
                <a:tc>
                  <a:txBody>
                    <a:bodyPr/>
                    <a:lstStyle/>
                    <a:p>
                      <a:r>
                        <a:rPr lang="en-US" b="1" dirty="0"/>
                        <a:t>Very Young</a:t>
                      </a:r>
                    </a:p>
                  </a:txBody>
                  <a:tcPr/>
                </a:tc>
                <a:tc>
                  <a:txBody>
                    <a:bodyPr/>
                    <a:lstStyle/>
                    <a:p>
                      <a:r>
                        <a:rPr lang="en-US" b="1" dirty="0"/>
                        <a:t>Young, with rising life expectancy</a:t>
                      </a:r>
                    </a:p>
                  </a:txBody>
                  <a:tcPr/>
                </a:tc>
                <a:tc>
                  <a:txBody>
                    <a:bodyPr/>
                    <a:lstStyle/>
                    <a:p>
                      <a:r>
                        <a:rPr lang="en-US" b="1" dirty="0"/>
                        <a:t>Balanced with more aging </a:t>
                      </a:r>
                    </a:p>
                  </a:txBody>
                  <a:tcPr/>
                </a:tc>
                <a:tc>
                  <a:txBody>
                    <a:bodyPr/>
                    <a:lstStyle/>
                    <a:p>
                      <a:r>
                        <a:rPr lang="en-US" b="1" dirty="0"/>
                        <a:t>Very old</a:t>
                      </a:r>
                    </a:p>
                  </a:txBody>
                  <a:tcPr/>
                </a:tc>
                <a:extLst>
                  <a:ext uri="{0D108BD9-81ED-4DB2-BD59-A6C34878D82A}">
                    <a16:rowId xmlns:a16="http://schemas.microsoft.com/office/drawing/2014/main" val="1997800051"/>
                  </a:ext>
                </a:extLst>
              </a:tr>
            </a:tbl>
          </a:graphicData>
        </a:graphic>
      </p:graphicFrame>
    </p:spTree>
    <p:extLst>
      <p:ext uri="{BB962C8B-B14F-4D97-AF65-F5344CB8AC3E}">
        <p14:creationId xmlns:p14="http://schemas.microsoft.com/office/powerpoint/2010/main" val="27825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D93F-616F-4B5D-8098-CF2F84E08B3F}"/>
              </a:ext>
            </a:extLst>
          </p:cNvPr>
          <p:cNvSpPr>
            <a:spLocks noGrp="1"/>
          </p:cNvSpPr>
          <p:nvPr>
            <p:ph type="title"/>
          </p:nvPr>
        </p:nvSpPr>
        <p:spPr>
          <a:xfrm>
            <a:off x="838200" y="1"/>
            <a:ext cx="10515600" cy="1060173"/>
          </a:xfrm>
        </p:spPr>
        <p:txBody>
          <a:bodyPr/>
          <a:lstStyle/>
          <a:p>
            <a:r>
              <a:rPr lang="en-US" dirty="0"/>
              <a:t>                 Population Pyramids</a:t>
            </a:r>
          </a:p>
        </p:txBody>
      </p:sp>
      <p:pic>
        <p:nvPicPr>
          <p:cNvPr id="5" name="Content Placeholder 4" descr="A screenshot of a cell phone&#10;&#10;Description automatically generated">
            <a:extLst>
              <a:ext uri="{FF2B5EF4-FFF2-40B4-BE49-F238E27FC236}">
                <a16:creationId xmlns:a16="http://schemas.microsoft.com/office/drawing/2014/main" id="{114BB702-677F-4E56-8DFA-2C0C5A8A54C3}"/>
              </a:ext>
            </a:extLst>
          </p:cNvPr>
          <p:cNvPicPr>
            <a:picLocks noGrp="1" noChangeAspect="1"/>
          </p:cNvPicPr>
          <p:nvPr>
            <p:ph sz="half" idx="1"/>
          </p:nvPr>
        </p:nvPicPr>
        <p:blipFill>
          <a:blip r:embed="rId2"/>
          <a:stretch>
            <a:fillRect/>
          </a:stretch>
        </p:blipFill>
        <p:spPr>
          <a:xfrm>
            <a:off x="225287" y="1537253"/>
            <a:ext cx="5489713" cy="4955622"/>
          </a:xfrm>
        </p:spPr>
      </p:pic>
      <p:pic>
        <p:nvPicPr>
          <p:cNvPr id="6" name="Content Placeholder 4">
            <a:extLst>
              <a:ext uri="{FF2B5EF4-FFF2-40B4-BE49-F238E27FC236}">
                <a16:creationId xmlns:a16="http://schemas.microsoft.com/office/drawing/2014/main" id="{DF1E48F7-0838-4252-9663-920641893AD2}"/>
              </a:ext>
            </a:extLst>
          </p:cNvPr>
          <p:cNvPicPr>
            <a:picLocks noGrp="1" noChangeAspect="1"/>
          </p:cNvPicPr>
          <p:nvPr>
            <p:ph sz="half" idx="2"/>
          </p:nvPr>
        </p:nvPicPr>
        <p:blipFill>
          <a:blip r:embed="rId3"/>
          <a:stretch>
            <a:fillRect/>
          </a:stretch>
        </p:blipFill>
        <p:spPr>
          <a:xfrm>
            <a:off x="6172199" y="1537252"/>
            <a:ext cx="5794513" cy="4955622"/>
          </a:xfrm>
        </p:spPr>
      </p:pic>
    </p:spTree>
    <p:extLst>
      <p:ext uri="{BB962C8B-B14F-4D97-AF65-F5344CB8AC3E}">
        <p14:creationId xmlns:p14="http://schemas.microsoft.com/office/powerpoint/2010/main" val="390315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2837-B76B-48D3-832C-DD59383AEF64}"/>
              </a:ext>
            </a:extLst>
          </p:cNvPr>
          <p:cNvSpPr>
            <a:spLocks noGrp="1"/>
          </p:cNvSpPr>
          <p:nvPr>
            <p:ph type="title"/>
          </p:nvPr>
        </p:nvSpPr>
        <p:spPr>
          <a:xfrm>
            <a:off x="0" y="1"/>
            <a:ext cx="12032974" cy="1192695"/>
          </a:xfrm>
        </p:spPr>
        <p:txBody>
          <a:bodyPr>
            <a:normAutofit/>
          </a:bodyPr>
          <a:lstStyle/>
          <a:p>
            <a:r>
              <a:rPr lang="en-US" sz="2000" b="1" u="sng" dirty="0">
                <a:solidFill>
                  <a:srgbClr val="FF0000"/>
                </a:solidFill>
              </a:rPr>
              <a:t>Thomas Malthus</a:t>
            </a:r>
            <a:r>
              <a:rPr lang="en-US" sz="2000" b="1" dirty="0"/>
              <a:t>: Coined the term over population. In </a:t>
            </a:r>
            <a:r>
              <a:rPr lang="en-US" sz="2000" b="1" dirty="0">
                <a:latin typeface="Abscissa"/>
              </a:rPr>
              <a:t>An Essay on the Principle of Population (1798) Stating Earth’s population was growing much more rapidly than the Earth’s food supply. Food shortages and chaos inevitable. Possible checks on population growth: </a:t>
            </a:r>
            <a:r>
              <a:rPr lang="en-US" sz="2000" b="1" dirty="0"/>
              <a:t>War, poverty, pestilence (epidemics), or famine</a:t>
            </a:r>
            <a:r>
              <a:rPr lang="en-US" sz="4000" b="1" dirty="0"/>
              <a:t>.</a:t>
            </a:r>
            <a:endParaRPr lang="en-US" dirty="0"/>
          </a:p>
        </p:txBody>
      </p:sp>
      <p:sp>
        <p:nvSpPr>
          <p:cNvPr id="4" name="Content Placeholder 3">
            <a:extLst>
              <a:ext uri="{FF2B5EF4-FFF2-40B4-BE49-F238E27FC236}">
                <a16:creationId xmlns:a16="http://schemas.microsoft.com/office/drawing/2014/main" id="{AF4BC2FF-0942-4835-ADBB-8A95D4CDD41E}"/>
              </a:ext>
            </a:extLst>
          </p:cNvPr>
          <p:cNvSpPr>
            <a:spLocks noGrp="1"/>
          </p:cNvSpPr>
          <p:nvPr>
            <p:ph sz="half" idx="2"/>
          </p:nvPr>
        </p:nvSpPr>
        <p:spPr>
          <a:xfrm>
            <a:off x="6172200" y="1825625"/>
            <a:ext cx="5860774" cy="4773958"/>
          </a:xfrm>
        </p:spPr>
        <p:txBody>
          <a:bodyPr>
            <a:normAutofit fontScale="77500" lnSpcReduction="20000"/>
          </a:bodyPr>
          <a:lstStyle/>
          <a:p>
            <a:r>
              <a:rPr lang="en-US" b="1" u="sng" dirty="0"/>
              <a:t>Malthus did not foresee</a:t>
            </a:r>
          </a:p>
          <a:p>
            <a:r>
              <a:rPr lang="en-US" b="1" dirty="0">
                <a:solidFill>
                  <a:srgbClr val="002060"/>
                </a:solidFill>
              </a:rPr>
              <a:t>He did not foresee the ability of people to increase food production so dramatically with new technologies</a:t>
            </a:r>
          </a:p>
          <a:p>
            <a:r>
              <a:rPr lang="en-US" b="1" dirty="0">
                <a:solidFill>
                  <a:srgbClr val="CC0099"/>
                </a:solidFill>
              </a:rPr>
              <a:t>He assumed people had no control over their reproductive behavior, He did not foresee that population growth would slow down over time because of effective contraception, the changing role of women in society and an individual people’s reproductive decisions</a:t>
            </a:r>
          </a:p>
          <a:p>
            <a:r>
              <a:rPr lang="en-US" b="1" dirty="0">
                <a:solidFill>
                  <a:srgbClr val="006600"/>
                </a:solidFill>
              </a:rPr>
              <a:t>He did not recognize that famine is usually related not to a lack of food but to the unequal distribution of food. For example famine struck various parts of Africa repeatedly throughout the 20</a:t>
            </a:r>
            <a:r>
              <a:rPr lang="en-US" b="1" baseline="30000" dirty="0">
                <a:solidFill>
                  <a:srgbClr val="006600"/>
                </a:solidFill>
              </a:rPr>
              <a:t>th</a:t>
            </a:r>
            <a:r>
              <a:rPr lang="en-US" b="1" dirty="0">
                <a:solidFill>
                  <a:srgbClr val="006600"/>
                </a:solidFill>
              </a:rPr>
              <a:t> century, despite the fact that an abundance of food existed in other parts of the work</a:t>
            </a:r>
          </a:p>
          <a:p>
            <a:endParaRPr lang="en-US" dirty="0"/>
          </a:p>
        </p:txBody>
      </p:sp>
      <p:pic>
        <p:nvPicPr>
          <p:cNvPr id="5" name="Content Placeholder 5">
            <a:extLst>
              <a:ext uri="{FF2B5EF4-FFF2-40B4-BE49-F238E27FC236}">
                <a16:creationId xmlns:a16="http://schemas.microsoft.com/office/drawing/2014/main" id="{D29D9E32-22EA-40CD-9EFB-49CD8C2D8E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63757"/>
            <a:ext cx="6019800" cy="5035826"/>
          </a:xfrm>
        </p:spPr>
      </p:pic>
    </p:spTree>
    <p:extLst>
      <p:ext uri="{BB962C8B-B14F-4D97-AF65-F5344CB8AC3E}">
        <p14:creationId xmlns:p14="http://schemas.microsoft.com/office/powerpoint/2010/main" val="274064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E6CE-D586-44ED-85BC-A45768B948FA}"/>
              </a:ext>
            </a:extLst>
          </p:cNvPr>
          <p:cNvSpPr>
            <a:spLocks noGrp="1"/>
          </p:cNvSpPr>
          <p:nvPr>
            <p:ph type="title"/>
          </p:nvPr>
        </p:nvSpPr>
        <p:spPr>
          <a:xfrm>
            <a:off x="838200" y="1"/>
            <a:ext cx="10515600" cy="967408"/>
          </a:xfrm>
        </p:spPr>
        <p:txBody>
          <a:bodyPr/>
          <a:lstStyle/>
          <a:p>
            <a:r>
              <a:rPr lang="en-US" dirty="0"/>
              <a:t>Role of Women  - Consequences of aging pop</a:t>
            </a:r>
          </a:p>
        </p:txBody>
      </p:sp>
      <p:sp>
        <p:nvSpPr>
          <p:cNvPr id="3" name="Content Placeholder 2">
            <a:extLst>
              <a:ext uri="{FF2B5EF4-FFF2-40B4-BE49-F238E27FC236}">
                <a16:creationId xmlns:a16="http://schemas.microsoft.com/office/drawing/2014/main" id="{E85E6BB6-EDF5-4331-A83C-14502B137463}"/>
              </a:ext>
            </a:extLst>
          </p:cNvPr>
          <p:cNvSpPr>
            <a:spLocks noGrp="1"/>
          </p:cNvSpPr>
          <p:nvPr>
            <p:ph sz="half" idx="1"/>
          </p:nvPr>
        </p:nvSpPr>
        <p:spPr>
          <a:xfrm>
            <a:off x="0" y="1272210"/>
            <a:ext cx="6096000" cy="5585790"/>
          </a:xfrm>
        </p:spPr>
        <p:txBody>
          <a:bodyPr>
            <a:normAutofit fontScale="55000" lnSpcReduction="20000"/>
          </a:bodyPr>
          <a:lstStyle/>
          <a:p>
            <a:r>
              <a:rPr lang="en-US" u="sng" dirty="0"/>
              <a:t>Role of Women in Society</a:t>
            </a:r>
          </a:p>
          <a:p>
            <a:r>
              <a:rPr lang="en-US" b="1" u="sng" dirty="0">
                <a:solidFill>
                  <a:srgbClr val="CC0099"/>
                </a:solidFill>
              </a:rPr>
              <a:t>Role of Women in Society</a:t>
            </a:r>
          </a:p>
          <a:p>
            <a:r>
              <a:rPr lang="en-US" b="1" dirty="0">
                <a:solidFill>
                  <a:srgbClr val="CC0099"/>
                </a:solidFill>
              </a:rPr>
              <a:t>Culture, economic, political and environmental realities have always shaped decisions about whether to have children.</a:t>
            </a:r>
          </a:p>
          <a:p>
            <a:r>
              <a:rPr lang="en-US" b="1" dirty="0">
                <a:solidFill>
                  <a:schemeClr val="tx1"/>
                </a:solidFill>
              </a:rPr>
              <a:t>Since these conditions have varied across tie and cultures so have birth rates,</a:t>
            </a:r>
          </a:p>
          <a:p>
            <a:r>
              <a:rPr lang="en-US" b="1" dirty="0">
                <a:solidFill>
                  <a:srgbClr val="CC0099"/>
                </a:solidFill>
              </a:rPr>
              <a:t>How people viewed the role of women in society is particularly important</a:t>
            </a:r>
          </a:p>
          <a:p>
            <a:r>
              <a:rPr lang="en-US" b="1" dirty="0">
                <a:solidFill>
                  <a:schemeClr val="tx1"/>
                </a:solidFill>
              </a:rPr>
              <a:t>As countries industrialize and move to urban areas women began working, living in smaller apartments and homes, and urban families did not need children to work</a:t>
            </a:r>
            <a:r>
              <a:rPr lang="en-US" b="1" dirty="0">
                <a:solidFill>
                  <a:srgbClr val="CC0099"/>
                </a:solidFill>
              </a:rPr>
              <a:t>.</a:t>
            </a:r>
          </a:p>
          <a:p>
            <a:r>
              <a:rPr lang="en-US" b="1" dirty="0">
                <a:solidFill>
                  <a:srgbClr val="CC0099"/>
                </a:solidFill>
              </a:rPr>
              <a:t>As women gain more education the number of children they have has decreased</a:t>
            </a:r>
          </a:p>
          <a:p>
            <a:r>
              <a:rPr lang="en-US" b="1" u="sng" dirty="0">
                <a:solidFill>
                  <a:srgbClr val="0070C0"/>
                </a:solidFill>
              </a:rPr>
              <a:t>Family Planning </a:t>
            </a:r>
          </a:p>
          <a:p>
            <a:r>
              <a:rPr lang="en-US" b="1" dirty="0">
                <a:solidFill>
                  <a:srgbClr val="0070C0"/>
                </a:solidFill>
              </a:rPr>
              <a:t>Governments influence TFT with concerns of overpopulation, the growth of population beyond what an area can support have led to </a:t>
            </a:r>
            <a:r>
              <a:rPr lang="en-US" b="1" u="sng" dirty="0">
                <a:solidFill>
                  <a:srgbClr val="FF0000"/>
                </a:solidFill>
              </a:rPr>
              <a:t>anti- natalist </a:t>
            </a:r>
            <a:r>
              <a:rPr lang="en-US" b="1" dirty="0">
                <a:solidFill>
                  <a:srgbClr val="0070C0"/>
                </a:solidFill>
              </a:rPr>
              <a:t>policies, programs to decrease the number of births</a:t>
            </a:r>
          </a:p>
          <a:p>
            <a:r>
              <a:rPr lang="en-US" b="1" dirty="0">
                <a:solidFill>
                  <a:srgbClr val="0070C0"/>
                </a:solidFill>
              </a:rPr>
              <a:t>Government Policies to Encourage Births </a:t>
            </a:r>
            <a:r>
              <a:rPr lang="en-US" b="1" u="sng" dirty="0">
                <a:solidFill>
                  <a:srgbClr val="FF0000"/>
                </a:solidFill>
              </a:rPr>
              <a:t>(pro natalist policie</a:t>
            </a:r>
            <a:r>
              <a:rPr lang="en-US" b="1" dirty="0">
                <a:solidFill>
                  <a:srgbClr val="0070C0"/>
                </a:solidFill>
              </a:rPr>
              <a:t>s, to encourage large families to stimulate economic growth and increased military power, increase the workforce,</a:t>
            </a:r>
          </a:p>
          <a:p>
            <a:endParaRPr lang="en-US" b="1" dirty="0">
              <a:solidFill>
                <a:srgbClr val="CC0099"/>
              </a:solidFill>
            </a:endParaRPr>
          </a:p>
          <a:p>
            <a:endParaRPr lang="en-US" dirty="0"/>
          </a:p>
        </p:txBody>
      </p:sp>
      <p:sp>
        <p:nvSpPr>
          <p:cNvPr id="4" name="Content Placeholder 3">
            <a:extLst>
              <a:ext uri="{FF2B5EF4-FFF2-40B4-BE49-F238E27FC236}">
                <a16:creationId xmlns:a16="http://schemas.microsoft.com/office/drawing/2014/main" id="{C8430A20-4D1C-45E2-925F-2CC8F6766B13}"/>
              </a:ext>
            </a:extLst>
          </p:cNvPr>
          <p:cNvSpPr>
            <a:spLocks noGrp="1"/>
          </p:cNvSpPr>
          <p:nvPr>
            <p:ph sz="half" idx="2"/>
          </p:nvPr>
        </p:nvSpPr>
        <p:spPr>
          <a:xfrm>
            <a:off x="6172199" y="1272210"/>
            <a:ext cx="5927035" cy="5459894"/>
          </a:xfrm>
        </p:spPr>
        <p:txBody>
          <a:bodyPr>
            <a:normAutofit fontScale="55000" lnSpcReduction="20000"/>
          </a:bodyPr>
          <a:lstStyle/>
          <a:p>
            <a:r>
              <a:rPr lang="en-US" b="1" u="sng" dirty="0">
                <a:solidFill>
                  <a:srgbClr val="002060"/>
                </a:solidFill>
              </a:rPr>
              <a:t>Consequences for having an aging population</a:t>
            </a:r>
          </a:p>
          <a:p>
            <a:pPr lvl="0"/>
            <a:r>
              <a:rPr lang="en-US" b="1" dirty="0"/>
              <a:t>sub replacement birth rates </a:t>
            </a:r>
          </a:p>
          <a:p>
            <a:pPr lvl="0"/>
            <a:r>
              <a:rPr lang="en-US" b="1" dirty="0">
                <a:solidFill>
                  <a:srgbClr val="002060"/>
                </a:solidFill>
              </a:rPr>
              <a:t>the population of elderly is greater than the youthful population</a:t>
            </a:r>
            <a:r>
              <a:rPr lang="en-US" b="1" dirty="0"/>
              <a:t>.</a:t>
            </a:r>
          </a:p>
          <a:p>
            <a:pPr lvl="0"/>
            <a:r>
              <a:rPr lang="en-US" b="1" dirty="0"/>
              <a:t>Increased dependency ratio</a:t>
            </a:r>
          </a:p>
          <a:p>
            <a:pPr lvl="0"/>
            <a:r>
              <a:rPr lang="en-US" b="1" dirty="0">
                <a:solidFill>
                  <a:srgbClr val="002060"/>
                </a:solidFill>
              </a:rPr>
              <a:t>Care for the elderly, building nursing homes, health care workers</a:t>
            </a:r>
          </a:p>
          <a:p>
            <a:r>
              <a:rPr lang="en-US" b="1" dirty="0">
                <a:solidFill>
                  <a:schemeClr val="tx1">
                    <a:lumMod val="95000"/>
                    <a:lumOff val="5000"/>
                  </a:schemeClr>
                </a:solidFill>
              </a:rPr>
              <a:t>shortage of qualified workers, making it more difficult for businesses to fill in-demand roles. </a:t>
            </a:r>
          </a:p>
          <a:p>
            <a:r>
              <a:rPr lang="en-US" b="1" dirty="0">
                <a:solidFill>
                  <a:srgbClr val="002060"/>
                </a:solidFill>
              </a:rPr>
              <a:t>The combination of lower tax revenue and higher spending commitments on health care, pension and other benefits</a:t>
            </a:r>
          </a:p>
          <a:p>
            <a:pPr lvl="0"/>
            <a:r>
              <a:rPr lang="en-US" b="1" dirty="0"/>
              <a:t>Money needed for aging population health care</a:t>
            </a:r>
          </a:p>
          <a:p>
            <a:pPr lvl="0"/>
            <a:r>
              <a:rPr lang="en-US" b="1" dirty="0">
                <a:solidFill>
                  <a:srgbClr val="002060"/>
                </a:solidFill>
              </a:rPr>
              <a:t>Money for families with aging parents at home</a:t>
            </a:r>
          </a:p>
          <a:p>
            <a:pPr lvl="0"/>
            <a:r>
              <a:rPr lang="en-US" b="1" dirty="0"/>
              <a:t>Government money for Adult day cares</a:t>
            </a:r>
          </a:p>
          <a:p>
            <a:pPr lvl="0"/>
            <a:r>
              <a:rPr lang="en-US" b="1" dirty="0">
                <a:solidFill>
                  <a:srgbClr val="002060"/>
                </a:solidFill>
              </a:rPr>
              <a:t>Not enough younger people paying into social security</a:t>
            </a:r>
          </a:p>
          <a:p>
            <a:pPr lvl="0"/>
            <a:r>
              <a:rPr lang="en-US" b="1" dirty="0"/>
              <a:t>Not enough people to buy products</a:t>
            </a:r>
          </a:p>
          <a:p>
            <a:pPr lvl="0"/>
            <a:r>
              <a:rPr lang="en-US" b="1" dirty="0">
                <a:solidFill>
                  <a:srgbClr val="002060"/>
                </a:solidFill>
              </a:rPr>
              <a:t>slowdown in productivity growth</a:t>
            </a:r>
          </a:p>
          <a:p>
            <a:pPr lvl="0"/>
            <a:r>
              <a:rPr lang="en-US" b="1" dirty="0"/>
              <a:t>more people using pensions than paying into them</a:t>
            </a:r>
          </a:p>
          <a:p>
            <a:pPr lvl="0"/>
            <a:r>
              <a:rPr lang="en-US" b="1" dirty="0">
                <a:solidFill>
                  <a:srgbClr val="002060"/>
                </a:solidFill>
              </a:rPr>
              <a:t>Increased dependency ratio</a:t>
            </a:r>
          </a:p>
          <a:p>
            <a:pPr lvl="0"/>
            <a:r>
              <a:rPr lang="en-US" b="1" dirty="0"/>
              <a:t>Elderly have fixed incomes, so they pay less taxes which means less revenue for the state</a:t>
            </a:r>
          </a:p>
          <a:p>
            <a:endParaRPr lang="en-US" dirty="0"/>
          </a:p>
        </p:txBody>
      </p:sp>
    </p:spTree>
    <p:extLst>
      <p:ext uri="{BB962C8B-B14F-4D97-AF65-F5344CB8AC3E}">
        <p14:creationId xmlns:p14="http://schemas.microsoft.com/office/powerpoint/2010/main" val="328441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7DD-6522-4119-96D2-48FB8A6131EE}"/>
              </a:ext>
            </a:extLst>
          </p:cNvPr>
          <p:cNvSpPr>
            <a:spLocks noGrp="1"/>
          </p:cNvSpPr>
          <p:nvPr>
            <p:ph type="title"/>
          </p:nvPr>
        </p:nvSpPr>
        <p:spPr>
          <a:xfrm>
            <a:off x="154745" y="180622"/>
            <a:ext cx="12037255" cy="993422"/>
          </a:xfrm>
        </p:spPr>
        <p:txBody>
          <a:bodyPr>
            <a:normAutofit fontScale="90000"/>
          </a:bodyPr>
          <a:lstStyle/>
          <a:p>
            <a:r>
              <a:rPr lang="en-US" sz="2800" b="1" u="sng" dirty="0">
                <a:solidFill>
                  <a:schemeClr val="accent6">
                    <a:lumMod val="50000"/>
                  </a:schemeClr>
                </a:solidFill>
              </a:rPr>
              <a:t>Epidemiological Transition Model Stages</a:t>
            </a:r>
            <a:r>
              <a:rPr lang="en-US" sz="2800" b="1" dirty="0">
                <a:solidFill>
                  <a:schemeClr val="tx1"/>
                </a:solidFill>
              </a:rPr>
              <a:t>: </a:t>
            </a:r>
            <a:r>
              <a:rPr lang="en-US" sz="2800" dirty="0">
                <a:solidFill>
                  <a:schemeClr val="tx1"/>
                </a:solidFill>
              </a:rPr>
              <a:t>The predictable stages in disease and life expectancy that countries experience as they develop. / They correspond with the stages of the DTM</a:t>
            </a:r>
          </a:p>
        </p:txBody>
      </p:sp>
      <p:graphicFrame>
        <p:nvGraphicFramePr>
          <p:cNvPr id="4" name="Content Placeholder 3">
            <a:extLst>
              <a:ext uri="{FF2B5EF4-FFF2-40B4-BE49-F238E27FC236}">
                <a16:creationId xmlns:a16="http://schemas.microsoft.com/office/drawing/2014/main" id="{07B0E985-CBDB-4C78-87B8-D92CCE072015}"/>
              </a:ext>
            </a:extLst>
          </p:cNvPr>
          <p:cNvGraphicFramePr>
            <a:graphicFrameLocks noGrp="1"/>
          </p:cNvGraphicFramePr>
          <p:nvPr>
            <p:ph idx="1"/>
          </p:nvPr>
        </p:nvGraphicFramePr>
        <p:xfrm>
          <a:off x="267286" y="1389062"/>
          <a:ext cx="11721513" cy="5288315"/>
        </p:xfrm>
        <a:graphic>
          <a:graphicData uri="http://schemas.openxmlformats.org/drawingml/2006/table">
            <a:tbl>
              <a:tblPr firstRow="1" bandRow="1">
                <a:tableStyleId>{93296810-A885-4BE3-A3E7-6D5BEEA58F35}</a:tableStyleId>
              </a:tblPr>
              <a:tblGrid>
                <a:gridCol w="2095279">
                  <a:extLst>
                    <a:ext uri="{9D8B030D-6E8A-4147-A177-3AD203B41FA5}">
                      <a16:colId xmlns:a16="http://schemas.microsoft.com/office/drawing/2014/main" val="1425278863"/>
                    </a:ext>
                  </a:extLst>
                </a:gridCol>
                <a:gridCol w="5994641">
                  <a:extLst>
                    <a:ext uri="{9D8B030D-6E8A-4147-A177-3AD203B41FA5}">
                      <a16:colId xmlns:a16="http://schemas.microsoft.com/office/drawing/2014/main" val="3906407539"/>
                    </a:ext>
                  </a:extLst>
                </a:gridCol>
                <a:gridCol w="3631593">
                  <a:extLst>
                    <a:ext uri="{9D8B030D-6E8A-4147-A177-3AD203B41FA5}">
                      <a16:colId xmlns:a16="http://schemas.microsoft.com/office/drawing/2014/main" val="3565575872"/>
                    </a:ext>
                  </a:extLst>
                </a:gridCol>
              </a:tblGrid>
              <a:tr h="396760">
                <a:tc>
                  <a:txBody>
                    <a:bodyPr/>
                    <a:lstStyle/>
                    <a:p>
                      <a:r>
                        <a:rPr lang="en-US" dirty="0"/>
                        <a:t>        Stage</a:t>
                      </a:r>
                    </a:p>
                  </a:txBody>
                  <a:tcPr/>
                </a:tc>
                <a:tc>
                  <a:txBody>
                    <a:bodyPr/>
                    <a:lstStyle/>
                    <a:p>
                      <a:r>
                        <a:rPr lang="en-US" dirty="0"/>
                        <a:t>                                    Description</a:t>
                      </a:r>
                    </a:p>
                  </a:txBody>
                  <a:tcPr/>
                </a:tc>
                <a:tc>
                  <a:txBody>
                    <a:bodyPr/>
                    <a:lstStyle/>
                    <a:p>
                      <a:r>
                        <a:rPr lang="en-US" dirty="0"/>
                        <a:t>          Effects on Population</a:t>
                      </a:r>
                    </a:p>
                  </a:txBody>
                  <a:tcPr/>
                </a:tc>
                <a:extLst>
                  <a:ext uri="{0D108BD9-81ED-4DB2-BD59-A6C34878D82A}">
                    <a16:rowId xmlns:a16="http://schemas.microsoft.com/office/drawing/2014/main" val="3450500422"/>
                  </a:ext>
                </a:extLst>
              </a:tr>
              <a:tr h="684818">
                <a:tc>
                  <a:txBody>
                    <a:bodyPr/>
                    <a:lstStyle/>
                    <a:p>
                      <a:r>
                        <a:rPr lang="en-US" b="1" dirty="0"/>
                        <a:t>1. Pestilence and Famine</a:t>
                      </a:r>
                    </a:p>
                  </a:txBody>
                  <a:tcPr/>
                </a:tc>
                <a:tc>
                  <a:txBody>
                    <a:bodyPr/>
                    <a:lstStyle/>
                    <a:p>
                      <a:r>
                        <a:rPr lang="en-US" b="1" dirty="0"/>
                        <a:t>Parasitic or infectious diseases, accidents, animal attacks, or human conflicts cause most deaths</a:t>
                      </a:r>
                    </a:p>
                  </a:txBody>
                  <a:tcPr/>
                </a:tc>
                <a:tc>
                  <a:txBody>
                    <a:bodyPr/>
                    <a:lstStyle/>
                    <a:p>
                      <a:r>
                        <a:rPr lang="en-US" b="1" dirty="0"/>
                        <a:t>A high death rate and low life expectancy</a:t>
                      </a:r>
                    </a:p>
                  </a:txBody>
                  <a:tcPr/>
                </a:tc>
                <a:extLst>
                  <a:ext uri="{0D108BD9-81ED-4DB2-BD59-A6C34878D82A}">
                    <a16:rowId xmlns:a16="http://schemas.microsoft.com/office/drawing/2014/main" val="2980056285"/>
                  </a:ext>
                </a:extLst>
              </a:tr>
              <a:tr h="978311">
                <a:tc>
                  <a:txBody>
                    <a:bodyPr/>
                    <a:lstStyle/>
                    <a:p>
                      <a:r>
                        <a:rPr lang="en-US" b="1" dirty="0"/>
                        <a:t>2. Receding Pandemics</a:t>
                      </a:r>
                    </a:p>
                  </a:txBody>
                  <a:tcPr/>
                </a:tc>
                <a:tc>
                  <a:txBody>
                    <a:bodyPr/>
                    <a:lstStyle/>
                    <a:p>
                      <a:r>
                        <a:rPr lang="en-US" b="1" dirty="0"/>
                        <a:t>The number of pandemics (widespread diseases that affect large populations) declines as a result of improved sanitation, nutrition, and medicine</a:t>
                      </a:r>
                    </a:p>
                  </a:txBody>
                  <a:tcPr/>
                </a:tc>
                <a:tc>
                  <a:txBody>
                    <a:bodyPr/>
                    <a:lstStyle/>
                    <a:p>
                      <a:r>
                        <a:rPr lang="en-US" b="1" dirty="0"/>
                        <a:t>A decreasing death rate and increasing life expectancy</a:t>
                      </a:r>
                    </a:p>
                  </a:txBody>
                  <a:tcPr/>
                </a:tc>
                <a:extLst>
                  <a:ext uri="{0D108BD9-81ED-4DB2-BD59-A6C34878D82A}">
                    <a16:rowId xmlns:a16="http://schemas.microsoft.com/office/drawing/2014/main" val="1502605801"/>
                  </a:ext>
                </a:extLst>
              </a:tr>
              <a:tr h="978311">
                <a:tc>
                  <a:txBody>
                    <a:bodyPr/>
                    <a:lstStyle/>
                    <a:p>
                      <a:r>
                        <a:rPr lang="en-US" b="1" dirty="0"/>
                        <a:t>3. Degenerative and Human Created Diseases </a:t>
                      </a:r>
                    </a:p>
                  </a:txBody>
                  <a:tcPr/>
                </a:tc>
                <a:tc>
                  <a:txBody>
                    <a:bodyPr/>
                    <a:lstStyle/>
                    <a:p>
                      <a:r>
                        <a:rPr lang="en-US" b="1" dirty="0"/>
                        <a:t>Infectious and parasitic diseases continue to decrease, but diseases associated with aging, such as heart disease and types of cancer – increase as people live</a:t>
                      </a:r>
                    </a:p>
                  </a:txBody>
                  <a:tcPr/>
                </a:tc>
                <a:tc>
                  <a:txBody>
                    <a:bodyPr/>
                    <a:lstStyle/>
                    <a:p>
                      <a:r>
                        <a:rPr lang="en-US" b="1" dirty="0"/>
                        <a:t>Death rate stabilizes at a low level and life expectancy increases</a:t>
                      </a:r>
                    </a:p>
                  </a:txBody>
                  <a:tcPr/>
                </a:tc>
                <a:extLst>
                  <a:ext uri="{0D108BD9-81ED-4DB2-BD59-A6C34878D82A}">
                    <a16:rowId xmlns:a16="http://schemas.microsoft.com/office/drawing/2014/main" val="4232937255"/>
                  </a:ext>
                </a:extLst>
              </a:tr>
              <a:tr h="1271804">
                <a:tc>
                  <a:txBody>
                    <a:bodyPr/>
                    <a:lstStyle/>
                    <a:p>
                      <a:r>
                        <a:rPr lang="en-US" b="1" dirty="0"/>
                        <a:t>4. Delayed Degenerative Diseases</a:t>
                      </a:r>
                    </a:p>
                  </a:txBody>
                  <a:tcPr/>
                </a:tc>
                <a:tc>
                  <a:txBody>
                    <a:bodyPr/>
                    <a:lstStyle/>
                    <a:p>
                      <a:r>
                        <a:rPr lang="en-US" b="1" dirty="0"/>
                        <a:t>Stage 4 is an extension of Stage 3, but the age – related diseases are put off as medical procedures delay the onset of these diseases through advanced procedures. Diseases such as Alzheimer's and dementia increases</a:t>
                      </a:r>
                    </a:p>
                  </a:txBody>
                  <a:tcPr/>
                </a:tc>
                <a:tc>
                  <a:txBody>
                    <a:bodyPr/>
                    <a:lstStyle/>
                    <a:p>
                      <a:r>
                        <a:rPr lang="en-US" b="1" dirty="0"/>
                        <a:t>Death rate reaches its lowest level and life expectancy reaches a peak</a:t>
                      </a:r>
                    </a:p>
                  </a:txBody>
                  <a:tcPr/>
                </a:tc>
                <a:extLst>
                  <a:ext uri="{0D108BD9-81ED-4DB2-BD59-A6C34878D82A}">
                    <a16:rowId xmlns:a16="http://schemas.microsoft.com/office/drawing/2014/main" val="2394928901"/>
                  </a:ext>
                </a:extLst>
              </a:tr>
              <a:tr h="978311">
                <a:tc>
                  <a:txBody>
                    <a:bodyPr/>
                    <a:lstStyle/>
                    <a:p>
                      <a:r>
                        <a:rPr lang="en-US" b="1" dirty="0"/>
                        <a:t>5. Reemerging of Infectious and Parasitic Diseases</a:t>
                      </a:r>
                    </a:p>
                  </a:txBody>
                  <a:tcPr/>
                </a:tc>
                <a:tc>
                  <a:txBody>
                    <a:bodyPr/>
                    <a:lstStyle/>
                    <a:p>
                      <a:r>
                        <a:rPr lang="en-US" b="1" dirty="0"/>
                        <a:t>Infectious and parasitic diseases increases as some bacteria and parasites become resistant to antibiotics and vaccines</a:t>
                      </a:r>
                    </a:p>
                  </a:txBody>
                  <a:tcPr/>
                </a:tc>
                <a:tc>
                  <a:txBody>
                    <a:bodyPr/>
                    <a:lstStyle/>
                    <a:p>
                      <a:r>
                        <a:rPr lang="en-US" b="1" dirty="0"/>
                        <a:t>Life expectancy decreases</a:t>
                      </a:r>
                    </a:p>
                  </a:txBody>
                  <a:tcPr/>
                </a:tc>
                <a:extLst>
                  <a:ext uri="{0D108BD9-81ED-4DB2-BD59-A6C34878D82A}">
                    <a16:rowId xmlns:a16="http://schemas.microsoft.com/office/drawing/2014/main" val="480114808"/>
                  </a:ext>
                </a:extLst>
              </a:tr>
            </a:tbl>
          </a:graphicData>
        </a:graphic>
      </p:graphicFrame>
    </p:spTree>
    <p:extLst>
      <p:ext uri="{BB962C8B-B14F-4D97-AF65-F5344CB8AC3E}">
        <p14:creationId xmlns:p14="http://schemas.microsoft.com/office/powerpoint/2010/main" val="385570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1541-7AD4-4D91-8CF6-525D6793EA48}"/>
              </a:ext>
            </a:extLst>
          </p:cNvPr>
          <p:cNvSpPr>
            <a:spLocks noGrp="1"/>
          </p:cNvSpPr>
          <p:nvPr>
            <p:ph type="title"/>
          </p:nvPr>
        </p:nvSpPr>
        <p:spPr>
          <a:xfrm>
            <a:off x="838200" y="1"/>
            <a:ext cx="10515600" cy="861390"/>
          </a:xfrm>
        </p:spPr>
        <p:txBody>
          <a:bodyPr/>
          <a:lstStyle/>
          <a:p>
            <a:r>
              <a:rPr lang="en-US" dirty="0"/>
              <a:t>Migration</a:t>
            </a:r>
          </a:p>
        </p:txBody>
      </p:sp>
      <p:sp>
        <p:nvSpPr>
          <p:cNvPr id="4" name="Content Placeholder 3">
            <a:extLst>
              <a:ext uri="{FF2B5EF4-FFF2-40B4-BE49-F238E27FC236}">
                <a16:creationId xmlns:a16="http://schemas.microsoft.com/office/drawing/2014/main" id="{2DA56B91-CCD5-4D94-9E6E-54F7E3429625}"/>
              </a:ext>
            </a:extLst>
          </p:cNvPr>
          <p:cNvSpPr>
            <a:spLocks noGrp="1"/>
          </p:cNvSpPr>
          <p:nvPr>
            <p:ph sz="half" idx="2"/>
          </p:nvPr>
        </p:nvSpPr>
        <p:spPr>
          <a:xfrm>
            <a:off x="6172200" y="1192696"/>
            <a:ext cx="5847522" cy="5473147"/>
          </a:xfrm>
        </p:spPr>
        <p:txBody>
          <a:bodyPr>
            <a:normAutofit fontScale="85000" lnSpcReduction="10000"/>
          </a:bodyPr>
          <a:lstStyle/>
          <a:p>
            <a:r>
              <a:rPr lang="en-US" sz="2000" b="1" u="sng" dirty="0">
                <a:solidFill>
                  <a:srgbClr val="C00000"/>
                </a:solidFill>
              </a:rPr>
              <a:t>Consequence of migration on a receiving country</a:t>
            </a:r>
          </a:p>
          <a:p>
            <a:pPr lvl="0"/>
            <a:r>
              <a:rPr lang="en-US" sz="2000" b="1" dirty="0">
                <a:solidFill>
                  <a:srgbClr val="002060"/>
                </a:solidFill>
              </a:rPr>
              <a:t>Adds to available low wage labor pool</a:t>
            </a:r>
          </a:p>
          <a:p>
            <a:pPr lvl="0"/>
            <a:r>
              <a:rPr lang="en-US" sz="2000" b="1" dirty="0"/>
              <a:t>Competition with locals for limited jobs</a:t>
            </a:r>
          </a:p>
          <a:p>
            <a:pPr lvl="0"/>
            <a:r>
              <a:rPr lang="en-US" sz="2000" b="1" dirty="0">
                <a:solidFill>
                  <a:srgbClr val="002060"/>
                </a:solidFill>
              </a:rPr>
              <a:t>Additional cost on receiving country to provide services (food, housing, education, healthcare)</a:t>
            </a:r>
          </a:p>
          <a:p>
            <a:pPr lvl="0"/>
            <a:r>
              <a:rPr lang="en-US" sz="2000" b="1" dirty="0"/>
              <a:t>May result in higher taxes</a:t>
            </a:r>
          </a:p>
          <a:p>
            <a:pPr lvl="0"/>
            <a:r>
              <a:rPr lang="en-US" sz="2000" b="1" dirty="0">
                <a:solidFill>
                  <a:srgbClr val="002060"/>
                </a:solidFill>
              </a:rPr>
              <a:t>Increased demand for goods and services (housing, food) that may result in price increases</a:t>
            </a:r>
          </a:p>
          <a:p>
            <a:pPr lvl="0"/>
            <a:r>
              <a:rPr lang="en-US" sz="2000" b="1" dirty="0"/>
              <a:t>Increased strain on natural resources (water, energy, food supply)</a:t>
            </a:r>
          </a:p>
          <a:p>
            <a:pPr lvl="0"/>
            <a:r>
              <a:rPr lang="en-US" sz="2000" b="1" dirty="0">
                <a:solidFill>
                  <a:srgbClr val="002060"/>
                </a:solidFill>
              </a:rPr>
              <a:t>Refugee camps financially depend on receiving country</a:t>
            </a:r>
          </a:p>
          <a:p>
            <a:pPr lvl="0"/>
            <a:r>
              <a:rPr lang="en-US" sz="2000" b="1" dirty="0"/>
              <a:t>May pose costly security risks for receiving country</a:t>
            </a:r>
          </a:p>
          <a:p>
            <a:pPr lvl="0"/>
            <a:r>
              <a:rPr lang="en-US" sz="2000" b="1" dirty="0">
                <a:solidFill>
                  <a:srgbClr val="002060"/>
                </a:solidFill>
              </a:rPr>
              <a:t>Strain on local schools for educating immigrating children, supplying ESL teachers</a:t>
            </a:r>
          </a:p>
          <a:p>
            <a:pPr lvl="0"/>
            <a:r>
              <a:rPr lang="en-US" sz="2000" b="1" dirty="0"/>
              <a:t>Refugees may provide skills and knowledge (skilled workers among refugees… doctors, scientists, </a:t>
            </a:r>
            <a:r>
              <a:rPr lang="en-US" sz="2000" b="1" dirty="0" err="1"/>
              <a:t>etc</a:t>
            </a:r>
            <a:r>
              <a:rPr lang="en-US" sz="2000" b="1" dirty="0"/>
              <a:t>)</a:t>
            </a:r>
          </a:p>
          <a:p>
            <a:r>
              <a:rPr lang="en-US" sz="2000" b="1" dirty="0">
                <a:solidFill>
                  <a:srgbClr val="002060"/>
                </a:solidFill>
              </a:rPr>
              <a:t>Replacement population that satisfies the need in countries with an aging population to work decreasing a need to raise taxes on citizens</a:t>
            </a:r>
          </a:p>
          <a:p>
            <a:endParaRPr lang="en-US" sz="2000" dirty="0"/>
          </a:p>
        </p:txBody>
      </p:sp>
      <p:pic>
        <p:nvPicPr>
          <p:cNvPr id="5" name="Content Placeholder 4">
            <a:extLst>
              <a:ext uri="{FF2B5EF4-FFF2-40B4-BE49-F238E27FC236}">
                <a16:creationId xmlns:a16="http://schemas.microsoft.com/office/drawing/2014/main" id="{1CBFCD88-8C43-42B8-BFD3-590CD4C6E655}"/>
              </a:ext>
            </a:extLst>
          </p:cNvPr>
          <p:cNvPicPr>
            <a:picLocks noGrp="1" noChangeAspect="1"/>
          </p:cNvPicPr>
          <p:nvPr>
            <p:ph sz="half" idx="1"/>
          </p:nvPr>
        </p:nvPicPr>
        <p:blipFill>
          <a:blip r:embed="rId2"/>
          <a:stretch>
            <a:fillRect/>
          </a:stretch>
        </p:blipFill>
        <p:spPr>
          <a:xfrm>
            <a:off x="0" y="1497496"/>
            <a:ext cx="6019800" cy="5168347"/>
          </a:xfrm>
        </p:spPr>
      </p:pic>
    </p:spTree>
    <p:extLst>
      <p:ext uri="{BB962C8B-B14F-4D97-AF65-F5344CB8AC3E}">
        <p14:creationId xmlns:p14="http://schemas.microsoft.com/office/powerpoint/2010/main" val="194156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9CD0-FC4E-41C8-A656-DD757E241EDF}"/>
              </a:ext>
            </a:extLst>
          </p:cNvPr>
          <p:cNvSpPr>
            <a:spLocks noGrp="1"/>
          </p:cNvSpPr>
          <p:nvPr>
            <p:ph type="title"/>
          </p:nvPr>
        </p:nvSpPr>
        <p:spPr>
          <a:xfrm>
            <a:off x="1371600" y="0"/>
            <a:ext cx="9601200" cy="628650"/>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DFB1AA27-9E29-4721-9352-3F06AFD48098}"/>
              </a:ext>
            </a:extLst>
          </p:cNvPr>
          <p:cNvGraphicFramePr>
            <a:graphicFrameLocks noGrp="1"/>
          </p:cNvGraphicFramePr>
          <p:nvPr>
            <p:ph idx="1"/>
          </p:nvPr>
        </p:nvGraphicFramePr>
        <p:xfrm>
          <a:off x="811161" y="86240"/>
          <a:ext cx="11380838" cy="6977976"/>
        </p:xfrm>
        <a:graphic>
          <a:graphicData uri="http://schemas.openxmlformats.org/drawingml/2006/table">
            <a:tbl>
              <a:tblPr firstRow="1" firstCol="1" bandRow="1">
                <a:tableStyleId>{5C22544A-7EE6-4342-B048-85BDC9FD1C3A}</a:tableStyleId>
              </a:tblPr>
              <a:tblGrid>
                <a:gridCol w="1402223">
                  <a:extLst>
                    <a:ext uri="{9D8B030D-6E8A-4147-A177-3AD203B41FA5}">
                      <a16:colId xmlns:a16="http://schemas.microsoft.com/office/drawing/2014/main" val="3698299479"/>
                    </a:ext>
                  </a:extLst>
                </a:gridCol>
                <a:gridCol w="2690313">
                  <a:extLst>
                    <a:ext uri="{9D8B030D-6E8A-4147-A177-3AD203B41FA5}">
                      <a16:colId xmlns:a16="http://schemas.microsoft.com/office/drawing/2014/main" val="1592839539"/>
                    </a:ext>
                  </a:extLst>
                </a:gridCol>
                <a:gridCol w="7288302">
                  <a:extLst>
                    <a:ext uri="{9D8B030D-6E8A-4147-A177-3AD203B41FA5}">
                      <a16:colId xmlns:a16="http://schemas.microsoft.com/office/drawing/2014/main" val="3672799811"/>
                    </a:ext>
                  </a:extLst>
                </a:gridCol>
              </a:tblGrid>
              <a:tr h="139192">
                <a:tc>
                  <a:txBody>
                    <a:bodyPr/>
                    <a:lstStyle/>
                    <a:p>
                      <a:pPr marL="0" marR="0">
                        <a:spcBef>
                          <a:spcPts val="0"/>
                        </a:spcBef>
                        <a:spcAft>
                          <a:spcPts val="0"/>
                        </a:spcAft>
                      </a:pPr>
                      <a:r>
                        <a:rPr lang="en-US" sz="1200">
                          <a:effectLst/>
                        </a:rPr>
                        <a:t>Country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a:effectLst/>
                        </a:rPr>
                        <a:t>Why they left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dirty="0">
                          <a:effectLst/>
                        </a:rPr>
                        <a:t>Explanation (1 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5189670"/>
                  </a:ext>
                </a:extLst>
              </a:tr>
              <a:tr h="139192">
                <a:tc rowSpan="3">
                  <a:txBody>
                    <a:bodyPr/>
                    <a:lstStyle/>
                    <a:p>
                      <a:pPr marL="0" marR="0">
                        <a:spcBef>
                          <a:spcPts val="0"/>
                        </a:spcBef>
                        <a:spcAft>
                          <a:spcPts val="0"/>
                        </a:spcAft>
                      </a:pPr>
                      <a:r>
                        <a:rPr lang="en-US" sz="1600">
                          <a:effectLst/>
                        </a:rPr>
                        <a:t>Syria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a:effectLst/>
                        </a:rPr>
                        <a:t>Conflict/ War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dirty="0">
                          <a:effectLst/>
                        </a:rPr>
                        <a:t>Internal Civil War, ISIS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738609876"/>
                  </a:ext>
                </a:extLst>
              </a:tr>
              <a:tr h="549776">
                <a:tc vMerge="1">
                  <a:txBody>
                    <a:bodyPr/>
                    <a:lstStyle/>
                    <a:p>
                      <a:endParaRPr lang="en-US"/>
                    </a:p>
                  </a:txBody>
                  <a:tcPr/>
                </a:tc>
                <a:tc>
                  <a:txBody>
                    <a:bodyPr/>
                    <a:lstStyle/>
                    <a:p>
                      <a:pPr marL="0" marR="0">
                        <a:spcBef>
                          <a:spcPts val="0"/>
                        </a:spcBef>
                        <a:spcAft>
                          <a:spcPts val="0"/>
                        </a:spcAft>
                      </a:pPr>
                      <a:r>
                        <a:rPr lang="en-US" sz="1600">
                          <a:effectLst/>
                        </a:rPr>
                        <a:t>Religious Ethnic 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Sunni or ISIS vs Shia vs Non Muslim, Arabs vs Kurds, rights or opportunities denied based on gender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476290093"/>
                  </a:ext>
                </a:extLst>
              </a:tr>
              <a:tr h="531238">
                <a:tc vMerge="1">
                  <a:txBody>
                    <a:bodyPr/>
                    <a:lstStyle/>
                    <a:p>
                      <a:endParaRPr lang="en-US"/>
                    </a:p>
                  </a:txBody>
                  <a:tcPr/>
                </a:tc>
                <a:tc>
                  <a:txBody>
                    <a:bodyPr/>
                    <a:lstStyle/>
                    <a:p>
                      <a:pPr marL="0" marR="0">
                        <a:spcBef>
                          <a:spcPts val="0"/>
                        </a:spcBef>
                        <a:spcAft>
                          <a:spcPts val="0"/>
                        </a:spcAft>
                      </a:pPr>
                      <a:r>
                        <a:rPr lang="en-US" sz="1600">
                          <a:effectLst/>
                        </a:rPr>
                        <a:t>Lack of infrastructure- as a result of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Lack of medical care, lack of education, lack of available food as a result of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10418739"/>
                  </a:ext>
                </a:extLst>
              </a:tr>
              <a:tr h="531238">
                <a:tc rowSpan="3">
                  <a:txBody>
                    <a:bodyPr/>
                    <a:lstStyle/>
                    <a:p>
                      <a:pPr marL="0" marR="0">
                        <a:spcBef>
                          <a:spcPts val="0"/>
                        </a:spcBef>
                        <a:spcAft>
                          <a:spcPts val="0"/>
                        </a:spcAft>
                      </a:pPr>
                      <a:r>
                        <a:rPr lang="en-US" sz="1600" dirty="0">
                          <a:effectLst/>
                        </a:rPr>
                        <a:t>Afghanistan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 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Taliban vs NATO (or US) or Taliban vs Afghanistan (NO POINTS FOR RUSSIA OR USSR)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304195759"/>
                  </a:ext>
                </a:extLst>
              </a:tr>
              <a:tr h="858456">
                <a:tc vMerge="1">
                  <a:txBody>
                    <a:bodyPr/>
                    <a:lstStyle/>
                    <a:p>
                      <a:endParaRPr lang="en-US"/>
                    </a:p>
                  </a:txBody>
                  <a:tcPr/>
                </a:tc>
                <a:tc>
                  <a:txBody>
                    <a:bodyPr/>
                    <a:lstStyle/>
                    <a:p>
                      <a:pPr marL="0" marR="0">
                        <a:spcBef>
                          <a:spcPts val="0"/>
                        </a:spcBef>
                        <a:spcAft>
                          <a:spcPts val="0"/>
                        </a:spcAft>
                      </a:pPr>
                      <a:r>
                        <a:rPr lang="en-US" sz="1600" dirty="0">
                          <a:effectLst/>
                        </a:rPr>
                        <a:t>Religious/Ethnic/Gender Persecution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Taliban Wahhabis persecuting other </a:t>
                      </a:r>
                      <a:r>
                        <a:rPr lang="en-US" sz="1600" dirty="0" err="1">
                          <a:effectLst/>
                        </a:rPr>
                        <a:t>Sunis</a:t>
                      </a:r>
                      <a:r>
                        <a:rPr lang="en-US" sz="1600" dirty="0">
                          <a:effectLst/>
                        </a:rPr>
                        <a:t> or Shiites/Pashtun dominance over other ethnic groups; rights or opportunities denied based on gender or sexuality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984051523"/>
                  </a:ext>
                </a:extLst>
              </a:tr>
              <a:tr h="531238">
                <a:tc vMerge="1">
                  <a:txBody>
                    <a:bodyPr/>
                    <a:lstStyle/>
                    <a:p>
                      <a:endParaRPr lang="en-US"/>
                    </a:p>
                  </a:txBody>
                  <a:tcPr/>
                </a:tc>
                <a:tc>
                  <a:txBody>
                    <a:bodyPr/>
                    <a:lstStyle/>
                    <a:p>
                      <a:pPr marL="0" marR="0">
                        <a:spcBef>
                          <a:spcPts val="0"/>
                        </a:spcBef>
                        <a:spcAft>
                          <a:spcPts val="0"/>
                        </a:spcAft>
                      </a:pPr>
                      <a:r>
                        <a:rPr lang="en-US" sz="1600">
                          <a:effectLst/>
                        </a:rPr>
                        <a:t>Poverty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Food Insecurity, lack of water, little infrastructure, education, or medical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743090829"/>
                  </a:ext>
                </a:extLst>
              </a:tr>
              <a:tr h="531238">
                <a:tc rowSpan="3">
                  <a:txBody>
                    <a:bodyPr/>
                    <a:lstStyle/>
                    <a:p>
                      <a:pPr marL="0" marR="0">
                        <a:spcBef>
                          <a:spcPts val="0"/>
                        </a:spcBef>
                        <a:spcAft>
                          <a:spcPts val="0"/>
                        </a:spcAft>
                      </a:pPr>
                      <a:r>
                        <a:rPr lang="en-US" sz="1600">
                          <a:effectLst/>
                        </a:rPr>
                        <a:t>South Sudan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Civil war over control over the oil fields.</a:t>
                      </a:r>
                    </a:p>
                    <a:p>
                      <a:pPr marL="0" marR="0">
                        <a:spcBef>
                          <a:spcPts val="0"/>
                        </a:spcBef>
                        <a:spcAft>
                          <a:spcPts val="0"/>
                        </a:spcAft>
                      </a:pPr>
                      <a:r>
                        <a:rPr lang="en-US" sz="1600">
                          <a:effectLst/>
                        </a:rPr>
                        <a:t>War with Sudan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887660322"/>
                  </a:ext>
                </a:extLst>
              </a:tr>
              <a:tr h="531238">
                <a:tc vMerge="1">
                  <a:txBody>
                    <a:bodyPr/>
                    <a:lstStyle/>
                    <a:p>
                      <a:endParaRPr lang="en-US"/>
                    </a:p>
                  </a:txBody>
                  <a:tcPr/>
                </a:tc>
                <a:tc>
                  <a:txBody>
                    <a:bodyPr/>
                    <a:lstStyle/>
                    <a:p>
                      <a:pPr marL="0" marR="0">
                        <a:spcBef>
                          <a:spcPts val="0"/>
                        </a:spcBef>
                        <a:spcAft>
                          <a:spcPts val="0"/>
                        </a:spcAft>
                      </a:pPr>
                      <a:r>
                        <a:rPr lang="en-US" sz="1600">
                          <a:effectLst/>
                        </a:rPr>
                        <a:t>Ethnic/Gender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 between Ethnic groups</a:t>
                      </a:r>
                    </a:p>
                    <a:p>
                      <a:pPr marL="0" marR="0">
                        <a:spcBef>
                          <a:spcPts val="0"/>
                        </a:spcBef>
                        <a:spcAft>
                          <a:spcPts val="0"/>
                        </a:spcAft>
                      </a:pPr>
                      <a:r>
                        <a:rPr lang="en-US" sz="1600">
                          <a:effectLst/>
                        </a:rPr>
                        <a:t>Persecution of women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078342258"/>
                  </a:ext>
                </a:extLst>
              </a:tr>
              <a:tr h="384840">
                <a:tc vMerge="1">
                  <a:txBody>
                    <a:bodyPr/>
                    <a:lstStyle/>
                    <a:p>
                      <a:endParaRPr lang="en-US"/>
                    </a:p>
                  </a:txBody>
                  <a:tcPr/>
                </a:tc>
                <a:tc>
                  <a:txBody>
                    <a:bodyPr/>
                    <a:lstStyle/>
                    <a:p>
                      <a:pPr marL="0" marR="0">
                        <a:spcBef>
                          <a:spcPts val="0"/>
                        </a:spcBef>
                        <a:spcAft>
                          <a:spcPts val="0"/>
                        </a:spcAft>
                      </a:pPr>
                      <a:r>
                        <a:rPr lang="en-US" sz="1600">
                          <a:effectLst/>
                        </a:rPr>
                        <a:t>Poverty/ Famine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Drought, lack of infrastructure, spread of disease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83970585"/>
                  </a:ext>
                </a:extLst>
              </a:tr>
              <a:tr h="531238">
                <a:tc>
                  <a:txBody>
                    <a:bodyPr/>
                    <a:lstStyle/>
                    <a:p>
                      <a:pPr marL="0" marR="0">
                        <a:spcBef>
                          <a:spcPts val="0"/>
                        </a:spcBef>
                        <a:spcAft>
                          <a:spcPts val="0"/>
                        </a:spcAft>
                      </a:pPr>
                      <a:r>
                        <a:rPr lang="en-US" sz="1600">
                          <a:effectLst/>
                        </a:rPr>
                        <a:t>Myanmar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Religious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Buddhist vs Muslims, with the buddhist government leading genocide/ethnic cleansing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180626851"/>
                  </a:ext>
                </a:extLst>
              </a:tr>
              <a:tr h="333005">
                <a:tc rowSpan="3">
                  <a:txBody>
                    <a:bodyPr/>
                    <a:lstStyle/>
                    <a:p>
                      <a:pPr marL="0" marR="0">
                        <a:spcBef>
                          <a:spcPts val="0"/>
                        </a:spcBef>
                        <a:spcAft>
                          <a:spcPts val="0"/>
                        </a:spcAft>
                      </a:pPr>
                      <a:r>
                        <a:rPr lang="en-US" sz="1600">
                          <a:effectLst/>
                        </a:rPr>
                        <a:t>Somalia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Conflict/War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Between Warlords; warlords or militants vs UN back government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101290777"/>
                  </a:ext>
                </a:extLst>
              </a:tr>
              <a:tr h="811161">
                <a:tc vMerge="1">
                  <a:txBody>
                    <a:bodyPr/>
                    <a:lstStyle/>
                    <a:p>
                      <a:endParaRPr lang="en-US"/>
                    </a:p>
                  </a:txBody>
                  <a:tcPr/>
                </a:tc>
                <a:tc>
                  <a:txBody>
                    <a:bodyPr/>
                    <a:lstStyle/>
                    <a:p>
                      <a:pPr marL="0" marR="0">
                        <a:spcBef>
                          <a:spcPts val="0"/>
                        </a:spcBef>
                        <a:spcAft>
                          <a:spcPts val="0"/>
                        </a:spcAft>
                      </a:pPr>
                      <a:r>
                        <a:rPr lang="en-US" sz="1600">
                          <a:effectLst/>
                        </a:rPr>
                        <a:t>Ethnic/Gender Persecution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a:effectLst/>
                        </a:rPr>
                        <a:t>Militant Wahhabis persecuting other Sunnis, Animists or Christians; conflict based on tribal differences; rights or opportunities denied based on gender or sexuality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994231890"/>
                  </a:ext>
                </a:extLst>
              </a:tr>
              <a:tr h="531238">
                <a:tc vMerge="1">
                  <a:txBody>
                    <a:bodyPr/>
                    <a:lstStyle/>
                    <a:p>
                      <a:endParaRPr lang="en-US"/>
                    </a:p>
                  </a:txBody>
                  <a:tcPr/>
                </a:tc>
                <a:tc>
                  <a:txBody>
                    <a:bodyPr/>
                    <a:lstStyle/>
                    <a:p>
                      <a:pPr marL="0" marR="0">
                        <a:spcBef>
                          <a:spcPts val="0"/>
                        </a:spcBef>
                        <a:spcAft>
                          <a:spcPts val="0"/>
                        </a:spcAft>
                      </a:pPr>
                      <a:r>
                        <a:rPr lang="en-US" sz="1600">
                          <a:effectLst/>
                        </a:rPr>
                        <a:t>Poverty/ Famine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dirty="0">
                          <a:effectLst/>
                        </a:rPr>
                        <a:t>Food Insecurity, lack of water, little infrastructure outside of Mogadishu, education or medical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627394395"/>
                  </a:ext>
                </a:extLst>
              </a:tr>
            </a:tbl>
          </a:graphicData>
        </a:graphic>
      </p:graphicFrame>
      <p:sp>
        <p:nvSpPr>
          <p:cNvPr id="5" name="Rectangle 1">
            <a:extLst>
              <a:ext uri="{FF2B5EF4-FFF2-40B4-BE49-F238E27FC236}">
                <a16:creationId xmlns:a16="http://schemas.microsoft.com/office/drawing/2014/main" id="{2AB36161-8358-45E9-A453-6469D24C7076}"/>
              </a:ext>
            </a:extLst>
          </p:cNvPr>
          <p:cNvSpPr>
            <a:spLocks noChangeArrowheads="1"/>
          </p:cNvSpPr>
          <p:nvPr/>
        </p:nvSpPr>
        <p:spPr bwMode="auto">
          <a:xfrm>
            <a:off x="-10392146" y="86240"/>
            <a:ext cx="26157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22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1B1B-13F1-4BE3-BE77-843B70124F24}"/>
              </a:ext>
            </a:extLst>
          </p:cNvPr>
          <p:cNvSpPr>
            <a:spLocks noGrp="1"/>
          </p:cNvSpPr>
          <p:nvPr>
            <p:ph type="title"/>
          </p:nvPr>
        </p:nvSpPr>
        <p:spPr>
          <a:xfrm>
            <a:off x="967409" y="119270"/>
            <a:ext cx="11078817" cy="821634"/>
          </a:xfrm>
        </p:spPr>
        <p:txBody>
          <a:bodyPr/>
          <a:lstStyle/>
          <a:p>
            <a:r>
              <a:rPr lang="en-US" dirty="0"/>
              <a:t>                      </a:t>
            </a:r>
            <a:r>
              <a:rPr lang="en-US" b="1" u="sng" dirty="0">
                <a:solidFill>
                  <a:srgbClr val="3366FF"/>
                </a:solidFill>
              </a:rPr>
              <a:t>Obstacles to Migration</a:t>
            </a:r>
          </a:p>
        </p:txBody>
      </p:sp>
      <p:pic>
        <p:nvPicPr>
          <p:cNvPr id="5" name="Content Placeholder 4">
            <a:extLst>
              <a:ext uri="{FF2B5EF4-FFF2-40B4-BE49-F238E27FC236}">
                <a16:creationId xmlns:a16="http://schemas.microsoft.com/office/drawing/2014/main" id="{EED2E8FC-B12B-46CC-A28E-D8249DA30535}"/>
              </a:ext>
            </a:extLst>
          </p:cNvPr>
          <p:cNvPicPr>
            <a:picLocks noGrp="1" noChangeAspect="1"/>
          </p:cNvPicPr>
          <p:nvPr>
            <p:ph idx="1"/>
          </p:nvPr>
        </p:nvPicPr>
        <p:blipFill>
          <a:blip r:embed="rId2"/>
          <a:stretch>
            <a:fillRect/>
          </a:stretch>
        </p:blipFill>
        <p:spPr>
          <a:xfrm>
            <a:off x="79023" y="1060174"/>
            <a:ext cx="11967204" cy="5797826"/>
          </a:xfrm>
        </p:spPr>
      </p:pic>
    </p:spTree>
    <p:extLst>
      <p:ext uri="{BB962C8B-B14F-4D97-AF65-F5344CB8AC3E}">
        <p14:creationId xmlns:p14="http://schemas.microsoft.com/office/powerpoint/2010/main" val="422453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2D3C-1B0A-4F56-8C5D-B03A42015F0C}"/>
              </a:ext>
            </a:extLst>
          </p:cNvPr>
          <p:cNvSpPr>
            <a:spLocks noGrp="1"/>
          </p:cNvSpPr>
          <p:nvPr>
            <p:ph type="title"/>
          </p:nvPr>
        </p:nvSpPr>
        <p:spPr>
          <a:xfrm>
            <a:off x="838200" y="132523"/>
            <a:ext cx="10515600" cy="954155"/>
          </a:xfrm>
        </p:spPr>
        <p:txBody>
          <a:bodyPr/>
          <a:lstStyle/>
          <a:p>
            <a:r>
              <a:rPr lang="en-US" dirty="0"/>
              <a:t>                          </a:t>
            </a:r>
            <a:r>
              <a:rPr lang="en-US" b="1" u="sng" dirty="0"/>
              <a:t>Migration</a:t>
            </a:r>
          </a:p>
        </p:txBody>
      </p:sp>
      <p:pic>
        <p:nvPicPr>
          <p:cNvPr id="5" name="Content Placeholder 4">
            <a:extLst>
              <a:ext uri="{FF2B5EF4-FFF2-40B4-BE49-F238E27FC236}">
                <a16:creationId xmlns:a16="http://schemas.microsoft.com/office/drawing/2014/main" id="{DC5CF530-5115-4C70-9FCF-124AEDA305D8}"/>
              </a:ext>
            </a:extLst>
          </p:cNvPr>
          <p:cNvPicPr>
            <a:picLocks noGrp="1" noChangeAspect="1"/>
          </p:cNvPicPr>
          <p:nvPr>
            <p:ph sz="half" idx="1"/>
          </p:nvPr>
        </p:nvPicPr>
        <p:blipFill>
          <a:blip r:embed="rId2"/>
          <a:stretch>
            <a:fillRect/>
          </a:stretch>
        </p:blipFill>
        <p:spPr>
          <a:xfrm>
            <a:off x="119270" y="1391477"/>
            <a:ext cx="5900530" cy="5333999"/>
          </a:xfrm>
        </p:spPr>
      </p:pic>
      <p:pic>
        <p:nvPicPr>
          <p:cNvPr id="6" name="Content Placeholder 4">
            <a:extLst>
              <a:ext uri="{FF2B5EF4-FFF2-40B4-BE49-F238E27FC236}">
                <a16:creationId xmlns:a16="http://schemas.microsoft.com/office/drawing/2014/main" id="{E9C4BDCA-18C7-41C3-A08C-8F3CFE56DE97}"/>
              </a:ext>
            </a:extLst>
          </p:cNvPr>
          <p:cNvPicPr>
            <a:picLocks noGrp="1" noChangeAspect="1"/>
          </p:cNvPicPr>
          <p:nvPr>
            <p:ph sz="half" idx="2"/>
          </p:nvPr>
        </p:nvPicPr>
        <p:blipFill>
          <a:blip r:embed="rId3"/>
          <a:stretch>
            <a:fillRect/>
          </a:stretch>
        </p:blipFill>
        <p:spPr>
          <a:xfrm>
            <a:off x="6172200" y="1391477"/>
            <a:ext cx="5181600" cy="5208106"/>
          </a:xfrm>
        </p:spPr>
      </p:pic>
    </p:spTree>
    <p:extLst>
      <p:ext uri="{BB962C8B-B14F-4D97-AF65-F5344CB8AC3E}">
        <p14:creationId xmlns:p14="http://schemas.microsoft.com/office/powerpoint/2010/main" val="134903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9DE2-35A6-4CE4-BC57-1931D561176B}"/>
              </a:ext>
            </a:extLst>
          </p:cNvPr>
          <p:cNvSpPr>
            <a:spLocks noGrp="1"/>
          </p:cNvSpPr>
          <p:nvPr>
            <p:ph type="title"/>
          </p:nvPr>
        </p:nvSpPr>
        <p:spPr>
          <a:xfrm>
            <a:off x="838200" y="106018"/>
            <a:ext cx="10515600" cy="914400"/>
          </a:xfrm>
        </p:spPr>
        <p:txBody>
          <a:bodyPr/>
          <a:lstStyle/>
          <a:p>
            <a:r>
              <a:rPr lang="en-US" dirty="0"/>
              <a:t>                               Unit 1 Maps</a:t>
            </a:r>
          </a:p>
        </p:txBody>
      </p:sp>
      <p:pic>
        <p:nvPicPr>
          <p:cNvPr id="5" name="Content Placeholder 4">
            <a:extLst>
              <a:ext uri="{FF2B5EF4-FFF2-40B4-BE49-F238E27FC236}">
                <a16:creationId xmlns:a16="http://schemas.microsoft.com/office/drawing/2014/main" id="{47F364CF-71E1-44E5-B4E5-F22368BF0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78" y="1020418"/>
            <a:ext cx="10515600" cy="5837581"/>
          </a:xfrm>
        </p:spPr>
      </p:pic>
    </p:spTree>
    <p:extLst>
      <p:ext uri="{BB962C8B-B14F-4D97-AF65-F5344CB8AC3E}">
        <p14:creationId xmlns:p14="http://schemas.microsoft.com/office/powerpoint/2010/main" val="243069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B250-C7AA-4735-8434-BEAF5B0FE9A8}"/>
              </a:ext>
            </a:extLst>
          </p:cNvPr>
          <p:cNvSpPr>
            <a:spLocks noGrp="1"/>
          </p:cNvSpPr>
          <p:nvPr>
            <p:ph type="title"/>
          </p:nvPr>
        </p:nvSpPr>
        <p:spPr>
          <a:xfrm>
            <a:off x="808383" y="0"/>
            <a:ext cx="11383617" cy="990600"/>
          </a:xfrm>
        </p:spPr>
        <p:txBody>
          <a:bodyPr>
            <a:normAutofit/>
          </a:bodyPr>
          <a:lstStyle/>
          <a:p>
            <a:r>
              <a:rPr lang="en-US" dirty="0"/>
              <a:t>                              Unit 3 Culture:</a:t>
            </a:r>
            <a:endParaRPr lang="en-US" b="1" u="sng" dirty="0">
              <a:solidFill>
                <a:srgbClr val="C00000"/>
              </a:solidFill>
            </a:endParaRPr>
          </a:p>
        </p:txBody>
      </p:sp>
      <p:sp>
        <p:nvSpPr>
          <p:cNvPr id="3" name="Content Placeholder 2">
            <a:extLst>
              <a:ext uri="{FF2B5EF4-FFF2-40B4-BE49-F238E27FC236}">
                <a16:creationId xmlns:a16="http://schemas.microsoft.com/office/drawing/2014/main" id="{31E97F71-6D16-46CB-A431-F9F3F80EAA26}"/>
              </a:ext>
            </a:extLst>
          </p:cNvPr>
          <p:cNvSpPr>
            <a:spLocks noGrp="1"/>
          </p:cNvSpPr>
          <p:nvPr>
            <p:ph sz="half" idx="1"/>
          </p:nvPr>
        </p:nvSpPr>
        <p:spPr>
          <a:xfrm>
            <a:off x="106017" y="1126435"/>
            <a:ext cx="6188766" cy="5731565"/>
          </a:xfrm>
        </p:spPr>
        <p:txBody>
          <a:bodyPr>
            <a:normAutofit fontScale="62500" lnSpcReduction="20000"/>
          </a:bodyPr>
          <a:lstStyle/>
          <a:p>
            <a:r>
              <a:rPr lang="en-US" sz="2800" b="1" u="sng" dirty="0">
                <a:solidFill>
                  <a:srgbClr val="C00000"/>
                </a:solidFill>
              </a:rPr>
              <a:t> </a:t>
            </a:r>
            <a:r>
              <a:rPr lang="en-US" b="1" u="sng" dirty="0">
                <a:solidFill>
                  <a:srgbClr val="C00000"/>
                </a:solidFill>
              </a:rPr>
              <a:t>Culture</a:t>
            </a:r>
            <a:r>
              <a:rPr lang="en-US" b="1" dirty="0"/>
              <a:t> is all of a group’s learned behaviors, actions, beliefs, and objects .  It is a </a:t>
            </a:r>
            <a:r>
              <a:rPr lang="en-US" b="1" dirty="0">
                <a:solidFill>
                  <a:srgbClr val="7030A0"/>
                </a:solidFill>
              </a:rPr>
              <a:t>visible force </a:t>
            </a:r>
            <a:r>
              <a:rPr lang="en-US" b="1" dirty="0"/>
              <a:t>seen in a group’s actions, possessions, and influence on the lands space: </a:t>
            </a:r>
          </a:p>
          <a:p>
            <a:r>
              <a:rPr lang="en-US" b="1" u="sng" dirty="0">
                <a:solidFill>
                  <a:srgbClr val="C00000"/>
                </a:solidFill>
              </a:rPr>
              <a:t>Visible Force Example</a:t>
            </a:r>
            <a:r>
              <a:rPr lang="en-US" b="1" dirty="0"/>
              <a:t>: in a large city you can see factories, stores, high rise apartments, offices, architecture, land use patterns, houses, churches, road, arrangement of </a:t>
            </a:r>
            <a:r>
              <a:rPr lang="en-US" b="1" dirty="0" err="1"/>
              <a:t>buildingss</a:t>
            </a:r>
            <a:endParaRPr lang="en-US" b="1" dirty="0"/>
          </a:p>
          <a:p>
            <a:r>
              <a:rPr lang="en-US" b="1" u="sng" dirty="0">
                <a:solidFill>
                  <a:srgbClr val="C00000"/>
                </a:solidFill>
              </a:rPr>
              <a:t>Culture is also Invisible force </a:t>
            </a:r>
            <a:r>
              <a:rPr lang="en-US" b="1" dirty="0"/>
              <a:t>that guides people through shared belief systems, customs, traditions, manners, values, humor/jokes, food preferences, behaviors, </a:t>
            </a:r>
            <a:r>
              <a:rPr lang="en-US" b="1" dirty="0">
                <a:solidFill>
                  <a:srgbClr val="00B050"/>
                </a:solidFill>
              </a:rPr>
              <a:t>Norms</a:t>
            </a:r>
            <a:r>
              <a:rPr lang="en-US" b="1" dirty="0">
                <a:solidFill>
                  <a:srgbClr val="92D050"/>
                </a:solidFill>
              </a:rPr>
              <a:t>:  </a:t>
            </a:r>
            <a:r>
              <a:rPr lang="en-US" b="1" dirty="0"/>
              <a:t>the rules and expectations by which a society guides the behavior of its members</a:t>
            </a:r>
          </a:p>
          <a:p>
            <a:r>
              <a:rPr lang="en-US" sz="2800" b="1" u="sng" dirty="0">
                <a:solidFill>
                  <a:srgbClr val="C00000"/>
                </a:solidFill>
              </a:rPr>
              <a:t>Children learn Culture by</a:t>
            </a:r>
          </a:p>
          <a:p>
            <a:r>
              <a:rPr lang="en-US" sz="2800" b="1" u="sng" dirty="0">
                <a:solidFill>
                  <a:srgbClr val="002060"/>
                </a:solidFill>
              </a:rPr>
              <a:t>Imitation</a:t>
            </a:r>
            <a:r>
              <a:rPr lang="en-US" sz="2800" dirty="0">
                <a:solidFill>
                  <a:srgbClr val="002060"/>
                </a:solidFill>
              </a:rPr>
              <a:t>, </a:t>
            </a:r>
            <a:r>
              <a:rPr lang="en-US" sz="2800" b="1" dirty="0">
                <a:solidFill>
                  <a:srgbClr val="002060"/>
                </a:solidFill>
              </a:rPr>
              <a:t>as when a child learns a language by repeating sounds</a:t>
            </a:r>
          </a:p>
          <a:p>
            <a:r>
              <a:rPr lang="en-US" sz="2800" b="1" dirty="0"/>
              <a:t> </a:t>
            </a:r>
            <a:r>
              <a:rPr lang="en-US" sz="2800" b="1" u="sng" dirty="0">
                <a:solidFill>
                  <a:srgbClr val="008000"/>
                </a:solidFill>
              </a:rPr>
              <a:t>Informal instruction</a:t>
            </a:r>
            <a:r>
              <a:rPr lang="en-US" sz="2800" b="1" dirty="0">
                <a:solidFill>
                  <a:srgbClr val="008000"/>
                </a:solidFill>
              </a:rPr>
              <a:t>, as when a parent reminds a child to say “please and thank you” or in the south Yes sir and no ma’am</a:t>
            </a:r>
          </a:p>
          <a:p>
            <a:r>
              <a:rPr lang="en-US" sz="2800" b="1" dirty="0"/>
              <a:t> </a:t>
            </a:r>
            <a:r>
              <a:rPr lang="en-US" sz="2800" b="1" u="sng" dirty="0">
                <a:solidFill>
                  <a:srgbClr val="D60093"/>
                </a:solidFill>
              </a:rPr>
              <a:t>Formal instruction</a:t>
            </a:r>
            <a:r>
              <a:rPr lang="en-US" sz="2800" b="1" dirty="0">
                <a:solidFill>
                  <a:srgbClr val="D60093"/>
                </a:solidFill>
              </a:rPr>
              <a:t>: as when a school teaches students history, math or driving a car</a:t>
            </a:r>
          </a:p>
          <a:p>
            <a:r>
              <a:rPr lang="en-US" b="1" u="sng" dirty="0">
                <a:solidFill>
                  <a:srgbClr val="00B050"/>
                </a:solidFill>
              </a:rPr>
              <a:t>Cultural Complex </a:t>
            </a:r>
            <a:r>
              <a:rPr lang="en-US" dirty="0"/>
              <a:t>: interrelated traits political parties, a football game, baseball team,</a:t>
            </a:r>
            <a:r>
              <a:rPr lang="en-US" sz="1800" dirty="0"/>
              <a:t> </a:t>
            </a:r>
            <a:br>
              <a:rPr lang="en-US" sz="1800" dirty="0"/>
            </a:br>
            <a:r>
              <a:rPr lang="en-US" sz="1800" dirty="0"/>
              <a:t>(What are some examples of College football Culture?)</a:t>
            </a:r>
            <a:endParaRPr lang="en-US" sz="2800" b="1" dirty="0">
              <a:solidFill>
                <a:srgbClr val="D60093"/>
              </a:solidFill>
            </a:endParaRPr>
          </a:p>
        </p:txBody>
      </p:sp>
      <p:pic>
        <p:nvPicPr>
          <p:cNvPr id="6" name="Content Placeholder 5">
            <a:extLst>
              <a:ext uri="{FF2B5EF4-FFF2-40B4-BE49-F238E27FC236}">
                <a16:creationId xmlns:a16="http://schemas.microsoft.com/office/drawing/2014/main" id="{D50EDF1B-C89D-400F-9C04-5052DC0CF2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626087" y="1126436"/>
            <a:ext cx="5459896" cy="5605668"/>
          </a:xfrm>
        </p:spPr>
      </p:pic>
    </p:spTree>
    <p:extLst>
      <p:ext uri="{BB962C8B-B14F-4D97-AF65-F5344CB8AC3E}">
        <p14:creationId xmlns:p14="http://schemas.microsoft.com/office/powerpoint/2010/main" val="254056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E0CA-7E40-43B4-8566-80D4060E02F9}"/>
              </a:ext>
            </a:extLst>
          </p:cNvPr>
          <p:cNvSpPr>
            <a:spLocks noGrp="1"/>
          </p:cNvSpPr>
          <p:nvPr>
            <p:ph type="title"/>
          </p:nvPr>
        </p:nvSpPr>
        <p:spPr>
          <a:xfrm>
            <a:off x="821635" y="0"/>
            <a:ext cx="10151165" cy="954157"/>
          </a:xfrm>
        </p:spPr>
        <p:txBody>
          <a:bodyPr>
            <a:normAutofit/>
          </a:bodyPr>
          <a:lstStyle/>
          <a:p>
            <a:r>
              <a:rPr lang="en-US" dirty="0"/>
              <a:t> </a:t>
            </a:r>
            <a:r>
              <a:rPr lang="en-US" b="1" u="sng" dirty="0">
                <a:solidFill>
                  <a:srgbClr val="C00000"/>
                </a:solidFill>
              </a:rPr>
              <a:t>Cultural Convergence and Divergence</a:t>
            </a:r>
          </a:p>
        </p:txBody>
      </p:sp>
      <p:sp>
        <p:nvSpPr>
          <p:cNvPr id="3" name="Content Placeholder 2">
            <a:extLst>
              <a:ext uri="{FF2B5EF4-FFF2-40B4-BE49-F238E27FC236}">
                <a16:creationId xmlns:a16="http://schemas.microsoft.com/office/drawing/2014/main" id="{3A3E90B8-FD33-49A8-8ADB-0911ABAB4155}"/>
              </a:ext>
            </a:extLst>
          </p:cNvPr>
          <p:cNvSpPr>
            <a:spLocks noGrp="1"/>
          </p:cNvSpPr>
          <p:nvPr>
            <p:ph sz="half" idx="1"/>
          </p:nvPr>
        </p:nvSpPr>
        <p:spPr>
          <a:xfrm>
            <a:off x="185531" y="1232453"/>
            <a:ext cx="5633856" cy="5625548"/>
          </a:xfrm>
        </p:spPr>
        <p:txBody>
          <a:bodyPr>
            <a:normAutofit/>
          </a:bodyPr>
          <a:lstStyle/>
          <a:p>
            <a:r>
              <a:rPr lang="en-US" sz="2400" b="1" dirty="0">
                <a:solidFill>
                  <a:srgbClr val="C00000"/>
                </a:solidFill>
              </a:rPr>
              <a:t>When cultures collide, they change.</a:t>
            </a:r>
          </a:p>
          <a:p>
            <a:r>
              <a:rPr lang="en-US" sz="2400" b="1" dirty="0"/>
              <a:t> ➤ </a:t>
            </a:r>
            <a:r>
              <a:rPr lang="en-US" sz="2400" b="1" u="sng" dirty="0">
                <a:solidFill>
                  <a:srgbClr val="C00000"/>
                </a:solidFill>
              </a:rPr>
              <a:t>cultural convergence </a:t>
            </a:r>
            <a:r>
              <a:rPr lang="en-US" sz="2400" b="1" dirty="0"/>
              <a:t>occurs when two cultures adopt each other’s traits and become more alike (examples?) </a:t>
            </a:r>
          </a:p>
          <a:p>
            <a:r>
              <a:rPr lang="en-US" sz="2400" b="1" dirty="0"/>
              <a:t>➤ </a:t>
            </a:r>
            <a:r>
              <a:rPr lang="en-US" sz="2400" b="1" u="sng" dirty="0">
                <a:solidFill>
                  <a:srgbClr val="C00000"/>
                </a:solidFill>
              </a:rPr>
              <a:t>cultural divergence </a:t>
            </a:r>
            <a:r>
              <a:rPr lang="en-US" sz="2400" b="1" dirty="0"/>
              <a:t>occurs when two cultures become increasingly different, often when one group moves away from the territory of one culture group. </a:t>
            </a:r>
            <a:r>
              <a:rPr lang="en-US" sz="2400" b="1" i="1" u="sng" dirty="0">
                <a:solidFill>
                  <a:srgbClr val="006600"/>
                </a:solidFill>
              </a:rPr>
              <a:t>Cultural Divergence </a:t>
            </a:r>
            <a:r>
              <a:rPr lang="en-US" sz="2400" b="1" dirty="0">
                <a:solidFill>
                  <a:srgbClr val="006600"/>
                </a:solidFill>
              </a:rPr>
              <a:t>is the divide in culture into different directions, usually because the two cultures have become so dissimilar</a:t>
            </a:r>
            <a:r>
              <a:rPr lang="en-US" sz="2400" b="1" dirty="0"/>
              <a:t> </a:t>
            </a:r>
          </a:p>
          <a:p>
            <a:r>
              <a:rPr lang="en-US" sz="2400" b="1" dirty="0"/>
              <a:t>EX: when India unified and the migration of Hindu and Muslims</a:t>
            </a:r>
          </a:p>
          <a:p>
            <a:r>
              <a:rPr lang="en-US" sz="2400" b="1" dirty="0"/>
              <a:t>The Amish in the US</a:t>
            </a:r>
          </a:p>
          <a:p>
            <a:pPr marL="0" indent="0">
              <a:buNone/>
            </a:pPr>
            <a:endParaRPr lang="en-US" dirty="0"/>
          </a:p>
          <a:p>
            <a:endParaRPr lang="en-US" sz="2400" b="1" dirty="0"/>
          </a:p>
        </p:txBody>
      </p:sp>
      <p:pic>
        <p:nvPicPr>
          <p:cNvPr id="6" name="Content Placeholder 5">
            <a:extLst>
              <a:ext uri="{FF2B5EF4-FFF2-40B4-BE49-F238E27FC236}">
                <a16:creationId xmlns:a16="http://schemas.microsoft.com/office/drawing/2014/main" id="{A839D26C-09F3-4927-B94E-E95AC3FAD60E}"/>
              </a:ext>
            </a:extLst>
          </p:cNvPr>
          <p:cNvPicPr>
            <a:picLocks noGrp="1" noChangeAspect="1"/>
          </p:cNvPicPr>
          <p:nvPr>
            <p:ph sz="half" idx="2"/>
          </p:nvPr>
        </p:nvPicPr>
        <p:blipFill>
          <a:blip r:embed="rId2"/>
          <a:stretch>
            <a:fillRect/>
          </a:stretch>
        </p:blipFill>
        <p:spPr>
          <a:xfrm>
            <a:off x="6042991" y="1126435"/>
            <a:ext cx="5963479" cy="5486399"/>
          </a:xfrm>
        </p:spPr>
      </p:pic>
    </p:spTree>
    <p:extLst>
      <p:ext uri="{BB962C8B-B14F-4D97-AF65-F5344CB8AC3E}">
        <p14:creationId xmlns:p14="http://schemas.microsoft.com/office/powerpoint/2010/main" val="169333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AE9D-0DD5-4E34-852D-9BDD13F70EB9}"/>
              </a:ext>
            </a:extLst>
          </p:cNvPr>
          <p:cNvSpPr>
            <a:spLocks noGrp="1"/>
          </p:cNvSpPr>
          <p:nvPr>
            <p:ph type="title"/>
          </p:nvPr>
        </p:nvSpPr>
        <p:spPr>
          <a:xfrm>
            <a:off x="901147" y="92766"/>
            <a:ext cx="11078817" cy="874643"/>
          </a:xfrm>
        </p:spPr>
        <p:txBody>
          <a:bodyPr/>
          <a:lstStyle/>
          <a:p>
            <a:r>
              <a:rPr lang="en-US" dirty="0"/>
              <a:t>                </a:t>
            </a:r>
            <a:r>
              <a:rPr lang="en-US" b="1" u="sng" dirty="0">
                <a:solidFill>
                  <a:srgbClr val="C00000"/>
                </a:solidFill>
              </a:rPr>
              <a:t>Acculturation - Assimilation </a:t>
            </a:r>
          </a:p>
        </p:txBody>
      </p:sp>
      <p:sp>
        <p:nvSpPr>
          <p:cNvPr id="3" name="Content Placeholder 2">
            <a:extLst>
              <a:ext uri="{FF2B5EF4-FFF2-40B4-BE49-F238E27FC236}">
                <a16:creationId xmlns:a16="http://schemas.microsoft.com/office/drawing/2014/main" id="{14A4F74A-AC28-4952-B1D0-661223F2547B}"/>
              </a:ext>
            </a:extLst>
          </p:cNvPr>
          <p:cNvSpPr>
            <a:spLocks noGrp="1"/>
          </p:cNvSpPr>
          <p:nvPr>
            <p:ph sz="half" idx="1"/>
          </p:nvPr>
        </p:nvSpPr>
        <p:spPr>
          <a:xfrm>
            <a:off x="159026" y="1086679"/>
            <a:ext cx="6365599" cy="5771322"/>
          </a:xfrm>
        </p:spPr>
        <p:txBody>
          <a:bodyPr>
            <a:normAutofit fontScale="70000" lnSpcReduction="20000"/>
          </a:bodyPr>
          <a:lstStyle/>
          <a:p>
            <a:r>
              <a:rPr lang="en-US" sz="2800" b="1" u="sng" dirty="0">
                <a:solidFill>
                  <a:srgbClr val="C00000"/>
                </a:solidFill>
              </a:rPr>
              <a:t>Acculturation</a:t>
            </a:r>
            <a:r>
              <a:rPr lang="en-US" dirty="0">
                <a:solidFill>
                  <a:srgbClr val="002060"/>
                </a:solidFill>
              </a:rPr>
              <a:t> </a:t>
            </a:r>
            <a:r>
              <a:rPr lang="en-US" sz="2800" b="1" dirty="0">
                <a:solidFill>
                  <a:srgbClr val="002060"/>
                </a:solidFill>
              </a:rPr>
              <a:t>occurs when two cultures come into contact with one another and the “weaker” (politically or with less mainstream acceptance) of the two adopts traits from the more dominant culture.</a:t>
            </a:r>
          </a:p>
          <a:p>
            <a:r>
              <a:rPr lang="en-US" sz="2800" b="1" dirty="0"/>
              <a:t> </a:t>
            </a:r>
            <a:r>
              <a:rPr lang="en-US" sz="2200" b="1" dirty="0">
                <a:solidFill>
                  <a:srgbClr val="006600"/>
                </a:solidFill>
              </a:rPr>
              <a:t>Example: A family migrates here from Denmark settling in a Danish enclave in Iowa. The mother and father gave most of their children common Danish names, and commonly ate Danish foods. Within 3 generations their descendants still ate some of the Danish foods but had common US names</a:t>
            </a:r>
          </a:p>
          <a:p>
            <a:r>
              <a:rPr lang="en-US" sz="2200" b="1" dirty="0">
                <a:solidFill>
                  <a:srgbClr val="006600"/>
                </a:solidFill>
              </a:rPr>
              <a:t>Assimilation: </a:t>
            </a:r>
            <a:r>
              <a:rPr lang="en-US" sz="2400" b="1" dirty="0">
                <a:solidFill>
                  <a:srgbClr val="D60093"/>
                </a:solidFill>
              </a:rPr>
              <a:t>Sometimes acculturation leads to </a:t>
            </a:r>
            <a:r>
              <a:rPr lang="en-US" sz="2400" b="1" u="sng" dirty="0">
                <a:solidFill>
                  <a:srgbClr val="D60093"/>
                </a:solidFill>
              </a:rPr>
              <a:t>assimilation</a:t>
            </a:r>
            <a:r>
              <a:rPr lang="en-US" sz="2400" b="1" dirty="0">
                <a:solidFill>
                  <a:srgbClr val="D60093"/>
                </a:solidFill>
              </a:rPr>
              <a:t>, when the original traits of the weaker culture are completely replaced by the traits of the more dominant </a:t>
            </a:r>
            <a:r>
              <a:rPr lang="en-US" sz="2400" dirty="0">
                <a:solidFill>
                  <a:srgbClr val="D60093"/>
                </a:solidFill>
              </a:rPr>
              <a:t>culture and you can no longer distinguish them from the receiving group </a:t>
            </a:r>
          </a:p>
          <a:p>
            <a:r>
              <a:rPr lang="en-US" sz="2400" b="1" dirty="0">
                <a:solidFill>
                  <a:srgbClr val="006600"/>
                </a:solidFill>
              </a:rPr>
              <a:t>This often occurs as ethnic groups become more affluent and leave their ethnic areas. Complete assimilation rarely happens through, often one trait that is retained the longest is religion. For example grandchildren on immigrants from India might not longer speak Hindi but they might still practice their Hindu faith.</a:t>
            </a:r>
          </a:p>
          <a:p>
            <a:r>
              <a:rPr lang="en-US" sz="2400" b="1" u="sng" dirty="0">
                <a:solidFill>
                  <a:schemeClr val="accent5">
                    <a:lumMod val="75000"/>
                  </a:schemeClr>
                </a:solidFill>
              </a:rPr>
              <a:t>Assimilation of Native American Children:  </a:t>
            </a:r>
            <a:r>
              <a:rPr lang="en-US" sz="2400" b="1" dirty="0"/>
              <a:t>Schools created by US government in the late 1800s where Native American children were forcibly removed from families and forced to adopt American culture. </a:t>
            </a:r>
          </a:p>
          <a:p>
            <a:r>
              <a:rPr lang="en-US" sz="2400" b="1" dirty="0"/>
              <a:t> </a:t>
            </a:r>
            <a:r>
              <a:rPr lang="en-US" sz="2400" b="1" u="sng" dirty="0">
                <a:solidFill>
                  <a:srgbClr val="C00000"/>
                </a:solidFill>
              </a:rPr>
              <a:t>Forced to</a:t>
            </a:r>
            <a:r>
              <a:rPr lang="en-US" sz="2400" b="1" dirty="0"/>
              <a:t>: </a:t>
            </a:r>
            <a:r>
              <a:rPr lang="en-US" sz="2400" dirty="0"/>
              <a:t>  </a:t>
            </a:r>
            <a:r>
              <a:rPr lang="en-US" sz="2400" b="1" dirty="0"/>
              <a:t>learn English, wear western clothing </a:t>
            </a:r>
          </a:p>
          <a:p>
            <a:pPr marL="0" indent="0">
              <a:buNone/>
            </a:pPr>
            <a:r>
              <a:rPr lang="en-US" sz="2400" b="1" dirty="0"/>
              <a:t>      convert to Christianity</a:t>
            </a:r>
          </a:p>
          <a:p>
            <a:endParaRPr lang="en-US" sz="2200" dirty="0">
              <a:solidFill>
                <a:srgbClr val="006600"/>
              </a:solidFill>
            </a:endParaRPr>
          </a:p>
        </p:txBody>
      </p:sp>
      <p:pic>
        <p:nvPicPr>
          <p:cNvPr id="7" name="Content Placeholder 10">
            <a:extLst>
              <a:ext uri="{FF2B5EF4-FFF2-40B4-BE49-F238E27FC236}">
                <a16:creationId xmlns:a16="http://schemas.microsoft.com/office/drawing/2014/main" id="{6D6423C9-04C2-44A0-96D7-6F1163B00CE1}"/>
              </a:ext>
            </a:extLst>
          </p:cNvPr>
          <p:cNvPicPr>
            <a:picLocks noGrp="1" noChangeAspect="1"/>
          </p:cNvPicPr>
          <p:nvPr>
            <p:ph sz="half" idx="2"/>
          </p:nvPr>
        </p:nvPicPr>
        <p:blipFill>
          <a:blip r:embed="rId2"/>
          <a:stretch>
            <a:fillRect/>
          </a:stretch>
        </p:blipFill>
        <p:spPr>
          <a:xfrm>
            <a:off x="6943725" y="1219200"/>
            <a:ext cx="5089249" cy="5208104"/>
          </a:xfrm>
        </p:spPr>
      </p:pic>
    </p:spTree>
    <p:extLst>
      <p:ext uri="{BB962C8B-B14F-4D97-AF65-F5344CB8AC3E}">
        <p14:creationId xmlns:p14="http://schemas.microsoft.com/office/powerpoint/2010/main" val="185052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1F3B-1AA6-4C7C-B3CB-0257056AF8CA}"/>
              </a:ext>
            </a:extLst>
          </p:cNvPr>
          <p:cNvSpPr>
            <a:spLocks noGrp="1"/>
          </p:cNvSpPr>
          <p:nvPr>
            <p:ph type="title"/>
          </p:nvPr>
        </p:nvSpPr>
        <p:spPr>
          <a:xfrm>
            <a:off x="1371600" y="0"/>
            <a:ext cx="9601200" cy="1086678"/>
          </a:xfrm>
        </p:spPr>
        <p:txBody>
          <a:bodyPr/>
          <a:lstStyle/>
          <a:p>
            <a:r>
              <a:rPr lang="en-US" dirty="0"/>
              <a:t>                  </a:t>
            </a:r>
            <a:r>
              <a:rPr lang="en-US" b="1" u="sng" dirty="0">
                <a:solidFill>
                  <a:srgbClr val="C00000"/>
                </a:solidFill>
              </a:rPr>
              <a:t>Classifying Languages</a:t>
            </a:r>
          </a:p>
        </p:txBody>
      </p:sp>
      <p:sp>
        <p:nvSpPr>
          <p:cNvPr id="3" name="Content Placeholder 2">
            <a:extLst>
              <a:ext uri="{FF2B5EF4-FFF2-40B4-BE49-F238E27FC236}">
                <a16:creationId xmlns:a16="http://schemas.microsoft.com/office/drawing/2014/main" id="{5B6D9FAA-50F8-4B25-AB29-CEB401B8BA74}"/>
              </a:ext>
            </a:extLst>
          </p:cNvPr>
          <p:cNvSpPr>
            <a:spLocks noGrp="1"/>
          </p:cNvSpPr>
          <p:nvPr>
            <p:ph sz="half" idx="1"/>
          </p:nvPr>
        </p:nvSpPr>
        <p:spPr>
          <a:xfrm>
            <a:off x="145774" y="1232453"/>
            <a:ext cx="7102519" cy="5625548"/>
          </a:xfrm>
        </p:spPr>
        <p:txBody>
          <a:bodyPr>
            <a:normAutofit fontScale="77500" lnSpcReduction="20000"/>
          </a:bodyPr>
          <a:lstStyle/>
          <a:p>
            <a:r>
              <a:rPr lang="en-US" b="1" u="sng" dirty="0">
                <a:solidFill>
                  <a:srgbClr val="C00000"/>
                </a:solidFill>
              </a:rPr>
              <a:t>Institutional Languages</a:t>
            </a:r>
            <a:r>
              <a:rPr lang="en-US" dirty="0"/>
              <a:t>: </a:t>
            </a:r>
            <a:r>
              <a:rPr lang="en-US" b="1" dirty="0">
                <a:solidFill>
                  <a:srgbClr val="002060"/>
                </a:solidFill>
              </a:rPr>
              <a:t>are used in education, work, mass media, and government</a:t>
            </a:r>
          </a:p>
          <a:p>
            <a:r>
              <a:rPr lang="en-US" b="1" dirty="0">
                <a:solidFill>
                  <a:srgbClr val="003300"/>
                </a:solidFill>
              </a:rPr>
              <a:t>Many countries designate at least one institutional language as an </a:t>
            </a:r>
            <a:r>
              <a:rPr lang="en-US" b="1" u="sng" dirty="0">
                <a:solidFill>
                  <a:srgbClr val="C00000"/>
                </a:solidFill>
              </a:rPr>
              <a:t>Official Language </a:t>
            </a:r>
            <a:r>
              <a:rPr lang="en-US" b="1" dirty="0">
                <a:solidFill>
                  <a:srgbClr val="003300"/>
                </a:solidFill>
              </a:rPr>
              <a:t>which is used by government for laws, reports, and public objects, such as road signs, money and stamps. It is a language that would be understood by most of the country’s citizens.</a:t>
            </a:r>
          </a:p>
          <a:p>
            <a:r>
              <a:rPr lang="en-US" b="1" dirty="0">
                <a:solidFill>
                  <a:srgbClr val="006600"/>
                </a:solidFill>
              </a:rPr>
              <a:t>The US has no official language</a:t>
            </a:r>
            <a:r>
              <a:rPr lang="en-US" dirty="0"/>
              <a:t>.</a:t>
            </a:r>
          </a:p>
          <a:p>
            <a:r>
              <a:rPr lang="en-US" b="1" dirty="0">
                <a:solidFill>
                  <a:srgbClr val="003300"/>
                </a:solidFill>
              </a:rPr>
              <a:t> Some British colonies designate English as the official language but few of their citizens can speak it. Some countries have more than one official language and require public documents to be in all official languages</a:t>
            </a:r>
          </a:p>
          <a:p>
            <a:r>
              <a:rPr lang="en-US" b="1" dirty="0">
                <a:solidFill>
                  <a:srgbClr val="006600"/>
                </a:solidFill>
              </a:rPr>
              <a:t>EX: Belgium, Albania, Canada, Finland</a:t>
            </a:r>
            <a:r>
              <a:rPr lang="en-US" dirty="0">
                <a:solidFill>
                  <a:srgbClr val="003300"/>
                </a:solidFill>
              </a:rPr>
              <a:t>, </a:t>
            </a:r>
            <a:r>
              <a:rPr lang="en-US" b="1" dirty="0">
                <a:solidFill>
                  <a:srgbClr val="006600"/>
                </a:solidFill>
              </a:rPr>
              <a:t>South Africa has 11 official languages – the most for a single country.</a:t>
            </a:r>
          </a:p>
          <a:p>
            <a:r>
              <a:rPr lang="en-US" b="1" u="sng" dirty="0">
                <a:solidFill>
                  <a:srgbClr val="C00000"/>
                </a:solidFill>
              </a:rPr>
              <a:t>Literary Language </a:t>
            </a:r>
            <a:r>
              <a:rPr lang="en-US" b="1" dirty="0">
                <a:solidFill>
                  <a:srgbClr val="7030A0"/>
                </a:solidFill>
              </a:rPr>
              <a:t>means it is written as well as spoken. The system of written communication includes a method of writing and rules of grammar.</a:t>
            </a:r>
          </a:p>
        </p:txBody>
      </p:sp>
      <p:sp>
        <p:nvSpPr>
          <p:cNvPr id="4" name="Content Placeholder 3">
            <a:extLst>
              <a:ext uri="{FF2B5EF4-FFF2-40B4-BE49-F238E27FC236}">
                <a16:creationId xmlns:a16="http://schemas.microsoft.com/office/drawing/2014/main" id="{2F0EAF11-8373-4343-9834-71C052917B87}"/>
              </a:ext>
            </a:extLst>
          </p:cNvPr>
          <p:cNvSpPr>
            <a:spLocks noGrp="1"/>
          </p:cNvSpPr>
          <p:nvPr>
            <p:ph sz="half" idx="2"/>
          </p:nvPr>
        </p:nvSpPr>
        <p:spPr>
          <a:xfrm>
            <a:off x="7616283" y="1232453"/>
            <a:ext cx="4575717" cy="5499651"/>
          </a:xfrm>
        </p:spPr>
        <p:txBody>
          <a:bodyPr>
            <a:normAutofit fontScale="77500" lnSpcReduction="20000"/>
          </a:bodyPr>
          <a:lstStyle/>
          <a:p>
            <a:r>
              <a:rPr lang="en-US" b="1" dirty="0">
                <a:solidFill>
                  <a:srgbClr val="006600"/>
                </a:solidFill>
              </a:rPr>
              <a:t>Nations with only one official language is called </a:t>
            </a:r>
            <a:r>
              <a:rPr lang="en-US" b="1" dirty="0">
                <a:solidFill>
                  <a:schemeClr val="tx1"/>
                </a:solidFill>
              </a:rPr>
              <a:t>monolingual</a:t>
            </a:r>
            <a:r>
              <a:rPr lang="en-US" b="1" dirty="0">
                <a:solidFill>
                  <a:srgbClr val="006600"/>
                </a:solidFill>
              </a:rPr>
              <a:t> (only one official language), but some nations are </a:t>
            </a:r>
            <a:r>
              <a:rPr lang="en-US" b="1" dirty="0">
                <a:solidFill>
                  <a:schemeClr val="tx1"/>
                </a:solidFill>
              </a:rPr>
              <a:t>multilingual</a:t>
            </a:r>
            <a:r>
              <a:rPr lang="en-US" b="1" dirty="0">
                <a:solidFill>
                  <a:srgbClr val="006600"/>
                </a:solidFill>
              </a:rPr>
              <a:t> (Belgium &amp; Switzerland)</a:t>
            </a:r>
          </a:p>
          <a:p>
            <a:r>
              <a:rPr lang="en-US" b="1" u="sng" dirty="0">
                <a:solidFill>
                  <a:srgbClr val="C00000"/>
                </a:solidFill>
              </a:rPr>
              <a:t>Developing Language</a:t>
            </a:r>
            <a:r>
              <a:rPr lang="en-US" dirty="0"/>
              <a:t>: </a:t>
            </a:r>
            <a:r>
              <a:rPr lang="en-US" b="1" dirty="0">
                <a:solidFill>
                  <a:srgbClr val="3333CC"/>
                </a:solidFill>
              </a:rPr>
              <a:t>is spoken in daily use by people of all ages, from children to elderly . It also has a literary tradition, through literature and the language may not be widely distributed</a:t>
            </a:r>
          </a:p>
          <a:p>
            <a:r>
              <a:rPr lang="en-US" b="1" u="sng" dirty="0">
                <a:solidFill>
                  <a:srgbClr val="C00000"/>
                </a:solidFill>
              </a:rPr>
              <a:t>Vigorous Language</a:t>
            </a:r>
            <a:r>
              <a:rPr lang="en-US" dirty="0"/>
              <a:t>: </a:t>
            </a:r>
            <a:r>
              <a:rPr lang="en-US" b="1" dirty="0">
                <a:solidFill>
                  <a:srgbClr val="006600"/>
                </a:solidFill>
              </a:rPr>
              <a:t>is spoken in daily use by people of all ages, but it lacks a literary tradition. Languages in danger of dying. Or disappearing from use</a:t>
            </a:r>
          </a:p>
          <a:p>
            <a:endParaRPr lang="en-US" b="1" dirty="0">
              <a:solidFill>
                <a:srgbClr val="006600"/>
              </a:solidFill>
            </a:endParaRPr>
          </a:p>
        </p:txBody>
      </p:sp>
    </p:spTree>
    <p:extLst>
      <p:ext uri="{BB962C8B-B14F-4D97-AF65-F5344CB8AC3E}">
        <p14:creationId xmlns:p14="http://schemas.microsoft.com/office/powerpoint/2010/main" val="66950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14FF-207A-4414-8576-FCD8477E69FD}"/>
              </a:ext>
            </a:extLst>
          </p:cNvPr>
          <p:cNvSpPr>
            <a:spLocks noGrp="1"/>
          </p:cNvSpPr>
          <p:nvPr>
            <p:ph type="title"/>
          </p:nvPr>
        </p:nvSpPr>
        <p:spPr>
          <a:xfrm>
            <a:off x="874643" y="0"/>
            <a:ext cx="11211340" cy="1020417"/>
          </a:xfrm>
        </p:spPr>
        <p:txBody>
          <a:bodyPr/>
          <a:lstStyle/>
          <a:p>
            <a:r>
              <a:rPr lang="en-US" dirty="0"/>
              <a:t>              </a:t>
            </a:r>
            <a:r>
              <a:rPr lang="en-US" b="1" u="sng" dirty="0">
                <a:solidFill>
                  <a:srgbClr val="C00000"/>
                </a:solidFill>
              </a:rPr>
              <a:t>Organizing Language Families</a:t>
            </a:r>
          </a:p>
        </p:txBody>
      </p:sp>
      <p:sp>
        <p:nvSpPr>
          <p:cNvPr id="3" name="Content Placeholder 2">
            <a:extLst>
              <a:ext uri="{FF2B5EF4-FFF2-40B4-BE49-F238E27FC236}">
                <a16:creationId xmlns:a16="http://schemas.microsoft.com/office/drawing/2014/main" id="{ED315B18-A17B-401D-A8F0-068F79573359}"/>
              </a:ext>
            </a:extLst>
          </p:cNvPr>
          <p:cNvSpPr>
            <a:spLocks noGrp="1"/>
          </p:cNvSpPr>
          <p:nvPr>
            <p:ph sz="half" idx="1"/>
          </p:nvPr>
        </p:nvSpPr>
        <p:spPr>
          <a:xfrm>
            <a:off x="106017" y="821635"/>
            <a:ext cx="6440557" cy="6036365"/>
          </a:xfrm>
        </p:spPr>
        <p:txBody>
          <a:bodyPr>
            <a:normAutofit fontScale="77500" lnSpcReduction="20000"/>
          </a:bodyPr>
          <a:lstStyle/>
          <a:p>
            <a:r>
              <a:rPr lang="en-US" b="1" u="sng" dirty="0">
                <a:solidFill>
                  <a:srgbClr val="C00000"/>
                </a:solidFill>
              </a:rPr>
              <a:t>Language Family</a:t>
            </a:r>
            <a:r>
              <a:rPr lang="en-US" dirty="0"/>
              <a:t>: </a:t>
            </a:r>
            <a:r>
              <a:rPr lang="en-US" b="1" dirty="0">
                <a:solidFill>
                  <a:srgbClr val="7030A0"/>
                </a:solidFill>
              </a:rPr>
              <a:t>is a collection of languages related through a common ancestral language that existed long before recorded history</a:t>
            </a:r>
          </a:p>
          <a:p>
            <a:r>
              <a:rPr lang="en-US" b="1" u="sng" dirty="0">
                <a:solidFill>
                  <a:srgbClr val="C00000"/>
                </a:solidFill>
              </a:rPr>
              <a:t>Language Branch</a:t>
            </a:r>
            <a:r>
              <a:rPr lang="en-US" dirty="0"/>
              <a:t>: </a:t>
            </a:r>
            <a:r>
              <a:rPr lang="en-US" b="1" dirty="0">
                <a:solidFill>
                  <a:srgbClr val="006600"/>
                </a:solidFill>
              </a:rPr>
              <a:t>is a collection of languages within a family related through a common ancestral language that existed several thousand years ago. Differences are not as extensive or as old as between language families and archeological evidence can confirm tat the branches derived from the same family EX: Germanic is a branch of Indo European </a:t>
            </a:r>
          </a:p>
          <a:p>
            <a:r>
              <a:rPr lang="en-US" b="1" u="sng" dirty="0">
                <a:solidFill>
                  <a:srgbClr val="C00000"/>
                </a:solidFill>
              </a:rPr>
              <a:t>Language Group</a:t>
            </a:r>
            <a:r>
              <a:rPr lang="en-US" dirty="0"/>
              <a:t>: </a:t>
            </a:r>
            <a:r>
              <a:rPr lang="en-US" b="1" dirty="0">
                <a:solidFill>
                  <a:srgbClr val="000099"/>
                </a:solidFill>
              </a:rPr>
              <a:t>is a collection of languages within a branch that share a common origin in the relatively recent past and display many similarities in grammar and vocabulary – EX; dialects</a:t>
            </a:r>
          </a:p>
          <a:p>
            <a:r>
              <a:rPr lang="en-US" b="1" dirty="0">
                <a:solidFill>
                  <a:srgbClr val="CC0066"/>
                </a:solidFill>
              </a:rPr>
              <a:t>Language families form the trunk of the tree</a:t>
            </a:r>
          </a:p>
          <a:p>
            <a:r>
              <a:rPr lang="en-US" b="1" dirty="0">
                <a:solidFill>
                  <a:srgbClr val="CC0066"/>
                </a:solidFill>
              </a:rPr>
              <a:t>Individual languages are displayed as leaves</a:t>
            </a:r>
          </a:p>
          <a:p>
            <a:r>
              <a:rPr lang="en-US" b="1" dirty="0">
                <a:solidFill>
                  <a:srgbClr val="CC0066"/>
                </a:solidFill>
              </a:rPr>
              <a:t>Some trunks divide into several branches, which represent language branches</a:t>
            </a:r>
          </a:p>
        </p:txBody>
      </p:sp>
      <p:pic>
        <p:nvPicPr>
          <p:cNvPr id="10" name="Content Placeholder 9">
            <a:extLst>
              <a:ext uri="{FF2B5EF4-FFF2-40B4-BE49-F238E27FC236}">
                <a16:creationId xmlns:a16="http://schemas.microsoft.com/office/drawing/2014/main" id="{85BB975A-C9AE-4882-A008-082824200AAF}"/>
              </a:ext>
            </a:extLst>
          </p:cNvPr>
          <p:cNvPicPr>
            <a:picLocks noGrp="1" noChangeAspect="1"/>
          </p:cNvPicPr>
          <p:nvPr>
            <p:ph sz="half" idx="2"/>
          </p:nvPr>
        </p:nvPicPr>
        <p:blipFill>
          <a:blip r:embed="rId2"/>
          <a:stretch>
            <a:fillRect/>
          </a:stretch>
        </p:blipFill>
        <p:spPr>
          <a:xfrm>
            <a:off x="6440557" y="821635"/>
            <a:ext cx="5645081" cy="6036365"/>
          </a:xfrm>
        </p:spPr>
      </p:pic>
    </p:spTree>
    <p:extLst>
      <p:ext uri="{BB962C8B-B14F-4D97-AF65-F5344CB8AC3E}">
        <p14:creationId xmlns:p14="http://schemas.microsoft.com/office/powerpoint/2010/main" val="355009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CEE6-4CBC-4951-B8FA-BBF72AA53D3B}"/>
              </a:ext>
            </a:extLst>
          </p:cNvPr>
          <p:cNvSpPr>
            <a:spLocks noGrp="1"/>
          </p:cNvSpPr>
          <p:nvPr>
            <p:ph type="title"/>
          </p:nvPr>
        </p:nvSpPr>
        <p:spPr>
          <a:xfrm>
            <a:off x="1371600" y="0"/>
            <a:ext cx="9601200" cy="954157"/>
          </a:xfrm>
        </p:spPr>
        <p:txBody>
          <a:bodyPr/>
          <a:lstStyle/>
          <a:p>
            <a:r>
              <a:rPr lang="en-US" b="1" u="sng" dirty="0">
                <a:solidFill>
                  <a:srgbClr val="FF6600"/>
                </a:solidFill>
              </a:rPr>
              <a:t>Distribution of Indo European Branches</a:t>
            </a:r>
          </a:p>
        </p:txBody>
      </p:sp>
      <p:sp>
        <p:nvSpPr>
          <p:cNvPr id="3" name="Content Placeholder 2">
            <a:extLst>
              <a:ext uri="{FF2B5EF4-FFF2-40B4-BE49-F238E27FC236}">
                <a16:creationId xmlns:a16="http://schemas.microsoft.com/office/drawing/2014/main" id="{4FE5EC21-854C-4BB2-B2F0-693078B1B6C2}"/>
              </a:ext>
            </a:extLst>
          </p:cNvPr>
          <p:cNvSpPr>
            <a:spLocks noGrp="1"/>
          </p:cNvSpPr>
          <p:nvPr>
            <p:ph sz="half" idx="1"/>
          </p:nvPr>
        </p:nvSpPr>
        <p:spPr>
          <a:xfrm>
            <a:off x="92765" y="1046922"/>
            <a:ext cx="6559826" cy="5811077"/>
          </a:xfrm>
        </p:spPr>
        <p:txBody>
          <a:bodyPr>
            <a:normAutofit fontScale="85000" lnSpcReduction="20000"/>
          </a:bodyPr>
          <a:lstStyle/>
          <a:p>
            <a:r>
              <a:rPr lang="en-US" sz="2400" b="1" dirty="0">
                <a:solidFill>
                  <a:srgbClr val="C00000"/>
                </a:solidFill>
              </a:rPr>
              <a:t>. </a:t>
            </a:r>
            <a:r>
              <a:rPr lang="en-US" sz="2400" b="1" u="sng" dirty="0">
                <a:solidFill>
                  <a:srgbClr val="C00000"/>
                </a:solidFill>
              </a:rPr>
              <a:t>Indo-European</a:t>
            </a:r>
            <a:r>
              <a:rPr lang="en-US" sz="2400" b="1" dirty="0">
                <a:solidFill>
                  <a:srgbClr val="C00000"/>
                </a:solidFill>
              </a:rPr>
              <a:t> </a:t>
            </a:r>
            <a:r>
              <a:rPr lang="en-US" sz="2400" b="1" dirty="0">
                <a:solidFill>
                  <a:srgbClr val="000099"/>
                </a:solidFill>
              </a:rPr>
              <a:t>–Is the most widely used language family , it is the Predominate language family in Europe, South Asia, North America and Latin America.</a:t>
            </a:r>
          </a:p>
          <a:p>
            <a:r>
              <a:rPr lang="en-US" sz="2400" b="1" dirty="0">
                <a:solidFill>
                  <a:srgbClr val="000099"/>
                </a:solidFill>
              </a:rPr>
              <a:t>Indo-European   language family developed as a result of migration and subsequent isolation of people that can only be reconstructed through linguistic and archeological theories</a:t>
            </a:r>
          </a:p>
          <a:p>
            <a:r>
              <a:rPr lang="en-US" sz="2400" b="1" dirty="0">
                <a:solidFill>
                  <a:srgbClr val="002060"/>
                </a:solidFill>
              </a:rPr>
              <a:t>Germanic:</a:t>
            </a:r>
            <a:r>
              <a:rPr lang="en-US" sz="2400" b="1" dirty="0">
                <a:solidFill>
                  <a:srgbClr val="FF6600"/>
                </a:solidFill>
              </a:rPr>
              <a:t> English belongs to the West Germanic branch of the Indo-European family</a:t>
            </a:r>
          </a:p>
          <a:p>
            <a:r>
              <a:rPr lang="en-US" sz="2400" b="1" dirty="0">
                <a:solidFill>
                  <a:srgbClr val="FF6600"/>
                </a:solidFill>
              </a:rPr>
              <a:t>. </a:t>
            </a:r>
            <a:r>
              <a:rPr lang="en-US" b="1" u="sng" dirty="0"/>
              <a:t>Branches of Indo-European</a:t>
            </a:r>
            <a:endParaRPr lang="en-US" dirty="0"/>
          </a:p>
          <a:p>
            <a:pPr lvl="0"/>
            <a:r>
              <a:rPr lang="en-US" b="1" dirty="0">
                <a:solidFill>
                  <a:srgbClr val="FF6600"/>
                </a:solidFill>
              </a:rPr>
              <a:t>Indo-Iranian (Southwest and South Asia - includes Hindi and Farsi</a:t>
            </a:r>
            <a:r>
              <a:rPr lang="en-US" b="1" dirty="0"/>
              <a:t>)</a:t>
            </a:r>
          </a:p>
          <a:p>
            <a:pPr lvl="0"/>
            <a:r>
              <a:rPr lang="en-US" b="1" dirty="0"/>
              <a:t>Romance (Southwest Europe and Latin America - includes Spanish, French, Italian)</a:t>
            </a:r>
          </a:p>
          <a:p>
            <a:pPr lvl="0"/>
            <a:r>
              <a:rPr lang="en-US" b="1" dirty="0">
                <a:solidFill>
                  <a:srgbClr val="FF6600"/>
                </a:solidFill>
              </a:rPr>
              <a:t>Germanic (Northwestern Europe and North America - includes English, German, Swedish, Danish Norwegian and Iceland derived from old Norse)</a:t>
            </a:r>
          </a:p>
          <a:p>
            <a:pPr lvl="0"/>
            <a:r>
              <a:rPr lang="en-US" b="1" dirty="0"/>
              <a:t>Balto-Slavic (Eastern Europe - includes Russian and Polish), </a:t>
            </a:r>
            <a:r>
              <a:rPr lang="en-US" b="1" dirty="0">
                <a:solidFill>
                  <a:srgbClr val="FF6600"/>
                </a:solidFill>
              </a:rPr>
              <a:t>Albanian, </a:t>
            </a:r>
            <a:r>
              <a:rPr lang="en-US" b="1" dirty="0"/>
              <a:t>Armenian, </a:t>
            </a:r>
            <a:r>
              <a:rPr lang="en-US" b="1" dirty="0">
                <a:solidFill>
                  <a:srgbClr val="FF6600"/>
                </a:solidFill>
              </a:rPr>
              <a:t>Greek, </a:t>
            </a:r>
            <a:r>
              <a:rPr lang="en-US" b="1" dirty="0"/>
              <a:t>Celtic</a:t>
            </a:r>
          </a:p>
          <a:p>
            <a:endParaRPr lang="en-US" sz="2400" b="1" dirty="0">
              <a:solidFill>
                <a:srgbClr val="FF6600"/>
              </a:solidFill>
            </a:endParaRPr>
          </a:p>
        </p:txBody>
      </p:sp>
      <p:pic>
        <p:nvPicPr>
          <p:cNvPr id="8" name="Content Placeholder 5">
            <a:extLst>
              <a:ext uri="{FF2B5EF4-FFF2-40B4-BE49-F238E27FC236}">
                <a16:creationId xmlns:a16="http://schemas.microsoft.com/office/drawing/2014/main" id="{84F026FF-D4F6-4FBD-8B49-4099BF6224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036904" y="1205948"/>
            <a:ext cx="5062330" cy="5340626"/>
          </a:xfrm>
        </p:spPr>
      </p:pic>
    </p:spTree>
    <p:extLst>
      <p:ext uri="{BB962C8B-B14F-4D97-AF65-F5344CB8AC3E}">
        <p14:creationId xmlns:p14="http://schemas.microsoft.com/office/powerpoint/2010/main" val="294642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93CF-D6EC-4A50-A959-54CC45BE560C}"/>
              </a:ext>
            </a:extLst>
          </p:cNvPr>
          <p:cNvSpPr>
            <a:spLocks noGrp="1"/>
          </p:cNvSpPr>
          <p:nvPr>
            <p:ph type="title"/>
          </p:nvPr>
        </p:nvSpPr>
        <p:spPr>
          <a:xfrm>
            <a:off x="838200" y="145775"/>
            <a:ext cx="10515600" cy="901147"/>
          </a:xfrm>
        </p:spPr>
        <p:txBody>
          <a:bodyPr/>
          <a:lstStyle/>
          <a:p>
            <a:r>
              <a:rPr lang="en-US" dirty="0"/>
              <a:t>                     </a:t>
            </a:r>
            <a:r>
              <a:rPr lang="en-US" b="1" u="sng" dirty="0">
                <a:solidFill>
                  <a:srgbClr val="0070C0"/>
                </a:solidFill>
              </a:rPr>
              <a:t>The Basis of English</a:t>
            </a:r>
          </a:p>
        </p:txBody>
      </p:sp>
      <p:pic>
        <p:nvPicPr>
          <p:cNvPr id="7" name="Content Placeholder 7">
            <a:extLst>
              <a:ext uri="{FF2B5EF4-FFF2-40B4-BE49-F238E27FC236}">
                <a16:creationId xmlns:a16="http://schemas.microsoft.com/office/drawing/2014/main" id="{D5BF2079-E20D-4BC8-B5E3-811AEBF1D1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035" y="1404730"/>
            <a:ext cx="5807765" cy="5181600"/>
          </a:xfrm>
        </p:spPr>
      </p:pic>
      <p:pic>
        <p:nvPicPr>
          <p:cNvPr id="10" name="Content Placeholder 5">
            <a:extLst>
              <a:ext uri="{FF2B5EF4-FFF2-40B4-BE49-F238E27FC236}">
                <a16:creationId xmlns:a16="http://schemas.microsoft.com/office/drawing/2014/main" id="{CC36D163-B10E-4F5D-A657-38D792040D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272209"/>
            <a:ext cx="5807765" cy="5181600"/>
          </a:xfrm>
        </p:spPr>
      </p:pic>
    </p:spTree>
    <p:extLst>
      <p:ext uri="{BB962C8B-B14F-4D97-AF65-F5344CB8AC3E}">
        <p14:creationId xmlns:p14="http://schemas.microsoft.com/office/powerpoint/2010/main" val="243521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02D9-AABC-4B8D-934E-79E81F1654EE}"/>
              </a:ext>
            </a:extLst>
          </p:cNvPr>
          <p:cNvSpPr>
            <a:spLocks noGrp="1"/>
          </p:cNvSpPr>
          <p:nvPr>
            <p:ph type="title"/>
          </p:nvPr>
        </p:nvSpPr>
        <p:spPr>
          <a:xfrm>
            <a:off x="159027" y="0"/>
            <a:ext cx="11873946" cy="990600"/>
          </a:xfrm>
        </p:spPr>
        <p:txBody>
          <a:bodyPr>
            <a:normAutofit/>
          </a:bodyPr>
          <a:lstStyle/>
          <a:p>
            <a:r>
              <a:rPr lang="en-US" dirty="0"/>
              <a:t> </a:t>
            </a:r>
            <a:r>
              <a:rPr lang="en-US" b="1" u="sng" dirty="0">
                <a:solidFill>
                  <a:srgbClr val="00B050"/>
                </a:solidFill>
              </a:rPr>
              <a:t>Creole Languages, Pidgin Language &amp; Lingua Franca</a:t>
            </a:r>
          </a:p>
        </p:txBody>
      </p:sp>
      <p:sp>
        <p:nvSpPr>
          <p:cNvPr id="3" name="Content Placeholder 2">
            <a:extLst>
              <a:ext uri="{FF2B5EF4-FFF2-40B4-BE49-F238E27FC236}">
                <a16:creationId xmlns:a16="http://schemas.microsoft.com/office/drawing/2014/main" id="{CE36AF51-84CF-491E-B834-B7E4B0B316C9}"/>
              </a:ext>
            </a:extLst>
          </p:cNvPr>
          <p:cNvSpPr>
            <a:spLocks noGrp="1"/>
          </p:cNvSpPr>
          <p:nvPr>
            <p:ph sz="half" idx="1"/>
          </p:nvPr>
        </p:nvSpPr>
        <p:spPr>
          <a:xfrm>
            <a:off x="159027" y="990600"/>
            <a:ext cx="6838121" cy="5966791"/>
          </a:xfrm>
        </p:spPr>
        <p:txBody>
          <a:bodyPr>
            <a:normAutofit fontScale="62500" lnSpcReduction="20000"/>
          </a:bodyPr>
          <a:lstStyle/>
          <a:p>
            <a:r>
              <a:rPr lang="en-US" b="1" dirty="0">
                <a:solidFill>
                  <a:srgbClr val="0070C0"/>
                </a:solidFill>
              </a:rPr>
              <a:t>Over time, two or more separate languages can mix and develop a more formal structure and vocabulary so that they are no longer pidgin language. They create a new combined language known as creole language. Afrikaans is a creole language spoken in South Africa that combines Dutch with several European and African languages</a:t>
            </a:r>
          </a:p>
          <a:p>
            <a:r>
              <a:rPr lang="en-US" b="1" dirty="0">
                <a:solidFill>
                  <a:srgbClr val="CC0066"/>
                </a:solidFill>
              </a:rPr>
              <a:t>On the islands of the Caribbean, creole languages are common. Africans captured and brought to enslavement in the Americas between 1500’s and 1800’s were unable to transplant their languages, Stolen from their communities they were forced onto ships with captives from various regions in Africa, With no common language among the groups of captives communication was difficult, Because of this linguistic isolation most lost their languages, after a generation in the Americas. Yet they were able to  create creole languages by combining parts of their African languages with the European colonizer's languages of English, Spanish or Portuguese </a:t>
            </a:r>
          </a:p>
          <a:p>
            <a:r>
              <a:rPr lang="en-US" b="1" dirty="0">
                <a:solidFill>
                  <a:srgbClr val="CC0066"/>
                </a:solidFill>
              </a:rPr>
              <a:t>The most widely used creole language in the Americas is found in Haiti. Haitian Creole is derived mostly from French with influences from numerous languages of West Africa. It has become the official language of Haiti and a source of national pride and cultural identity </a:t>
            </a:r>
            <a:endParaRPr lang="en-US" b="1" dirty="0"/>
          </a:p>
          <a:p>
            <a:r>
              <a:rPr lang="en-US" b="1" u="sng" dirty="0">
                <a:solidFill>
                  <a:srgbClr val="FF6600"/>
                </a:solidFill>
              </a:rPr>
              <a:t>Swahili i</a:t>
            </a:r>
            <a:r>
              <a:rPr lang="en-US" b="1" dirty="0">
                <a:solidFill>
                  <a:srgbClr val="FF6600"/>
                </a:solidFill>
              </a:rPr>
              <a:t>n East Africa is an example of creole when early trade between Arab speaking merchants and Bantu speaking resident resulted in the development of Swahili and is an official language of four African nations</a:t>
            </a:r>
          </a:p>
          <a:p>
            <a:endParaRPr lang="en-US" b="1" dirty="0">
              <a:solidFill>
                <a:srgbClr val="CC0066"/>
              </a:solidFill>
            </a:endParaRPr>
          </a:p>
          <a:p>
            <a:endParaRPr lang="en-US" b="1" dirty="0">
              <a:solidFill>
                <a:srgbClr val="CC0066"/>
              </a:solidFill>
            </a:endParaRPr>
          </a:p>
        </p:txBody>
      </p:sp>
      <p:sp>
        <p:nvSpPr>
          <p:cNvPr id="4" name="Content Placeholder 3">
            <a:extLst>
              <a:ext uri="{FF2B5EF4-FFF2-40B4-BE49-F238E27FC236}">
                <a16:creationId xmlns:a16="http://schemas.microsoft.com/office/drawing/2014/main" id="{E695D51A-CBAC-4F2C-81A0-23A9C90783BC}"/>
              </a:ext>
            </a:extLst>
          </p:cNvPr>
          <p:cNvSpPr>
            <a:spLocks noGrp="1"/>
          </p:cNvSpPr>
          <p:nvPr>
            <p:ph sz="half" idx="2"/>
          </p:nvPr>
        </p:nvSpPr>
        <p:spPr>
          <a:xfrm>
            <a:off x="6997148" y="990601"/>
            <a:ext cx="5035825" cy="5622234"/>
          </a:xfrm>
        </p:spPr>
        <p:txBody>
          <a:bodyPr>
            <a:noAutofit/>
          </a:bodyPr>
          <a:lstStyle/>
          <a:p>
            <a:r>
              <a:rPr lang="en-US" sz="1800" b="1" u="sng" dirty="0">
                <a:solidFill>
                  <a:srgbClr val="0070C0"/>
                </a:solidFill>
              </a:rPr>
              <a:t>Pidgin Language: </a:t>
            </a:r>
            <a:r>
              <a:rPr lang="en-US" sz="1800" b="1" dirty="0"/>
              <a:t>When speakers of  two different languages have extensive contract with each other – often because of trade – they sometimes develop pidgin language, a simplified mixture of two languages that has fewer grammar rules and a smaller vocabulary but is not the native language of either group.  In Papua New Guinea, the pidgin combines English and Papuan Languages </a:t>
            </a:r>
          </a:p>
          <a:p>
            <a:r>
              <a:rPr lang="en-US" sz="2000" b="1" dirty="0"/>
              <a:t>Lingua Franca</a:t>
            </a:r>
            <a:r>
              <a:rPr lang="en-US" sz="2000" dirty="0"/>
              <a:t>. </a:t>
            </a:r>
            <a:r>
              <a:rPr lang="en-US" sz="2000" b="1" dirty="0"/>
              <a:t>Definition</a:t>
            </a:r>
            <a:r>
              <a:rPr lang="en-US" sz="2000" b="1" dirty="0">
                <a:solidFill>
                  <a:srgbClr val="7030A0"/>
                </a:solidFill>
              </a:rPr>
              <a:t>: A language mutually understood and commonly used in trade by people who have different native languages. Example: ENGLISH. Application: English, being the Lingua Franca, is the most important language in the world because the majority of trade conducted is done in English</a:t>
            </a:r>
            <a:r>
              <a:rPr lang="en-US" b="1" dirty="0">
                <a:solidFill>
                  <a:srgbClr val="7030A0"/>
                </a:solidFill>
              </a:rPr>
              <a:t>.</a:t>
            </a:r>
          </a:p>
          <a:p>
            <a:r>
              <a:rPr lang="en-US" sz="1800" b="1" dirty="0">
                <a:solidFill>
                  <a:srgbClr val="3333CC"/>
                </a:solidFill>
              </a:rPr>
              <a:t>Dialect</a:t>
            </a:r>
            <a:r>
              <a:rPr lang="en-US" sz="1800" dirty="0"/>
              <a:t> </a:t>
            </a:r>
            <a:r>
              <a:rPr lang="en-US" sz="1800" b="1" dirty="0"/>
              <a:t>is a regional variation of a language distinguished by distinctive vocabulary, spelling and pronunciation</a:t>
            </a:r>
          </a:p>
          <a:p>
            <a:endParaRPr lang="en-US" sz="1800" b="1" dirty="0">
              <a:solidFill>
                <a:srgbClr val="003300"/>
              </a:solidFill>
            </a:endParaRPr>
          </a:p>
        </p:txBody>
      </p:sp>
    </p:spTree>
    <p:extLst>
      <p:ext uri="{BB962C8B-B14F-4D97-AF65-F5344CB8AC3E}">
        <p14:creationId xmlns:p14="http://schemas.microsoft.com/office/powerpoint/2010/main" val="1982820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582" y="-113146"/>
            <a:ext cx="8021637"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4000" b="1" dirty="0"/>
              <a:t>Prevailing World Religions Map</a:t>
            </a:r>
            <a:endParaRPr lang="en-US" sz="4000" dirty="0"/>
          </a:p>
        </p:txBody>
      </p:sp>
      <p:sp>
        <p:nvSpPr>
          <p:cNvPr id="5" name="TextBox 4"/>
          <p:cNvSpPr txBox="1"/>
          <p:nvPr/>
        </p:nvSpPr>
        <p:spPr>
          <a:xfrm>
            <a:off x="861392" y="5027474"/>
            <a:ext cx="4929808" cy="17543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solidFill>
                  <a:schemeClr val="bg1"/>
                </a:solidFill>
                <a:effectLst>
                  <a:outerShdw blurRad="38100" dist="38100" dir="2700000" algn="tl">
                    <a:srgbClr val="000000">
                      <a:alpha val="43137"/>
                    </a:srgbClr>
                  </a:outerShdw>
                </a:effectLst>
              </a:rPr>
              <a:t>Major Religions (Chronological Order)</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Hinduism ~2500 BCE (900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Judaism ~ 2000BCE (14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Christianity 33 CE (2.1 billion)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Islam ~610 CE (1.5 billion)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Sikhism 1469 CE (30 million)</a:t>
            </a:r>
          </a:p>
        </p:txBody>
      </p:sp>
      <p:sp>
        <p:nvSpPr>
          <p:cNvPr id="7" name="TextBox 6"/>
          <p:cNvSpPr txBox="1"/>
          <p:nvPr/>
        </p:nvSpPr>
        <p:spPr>
          <a:xfrm>
            <a:off x="5867400" y="5181600"/>
            <a:ext cx="6192078" cy="147732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solidFill>
                  <a:schemeClr val="bg1"/>
                </a:solidFill>
                <a:effectLst>
                  <a:outerShdw blurRad="38100" dist="38100" dir="2700000" algn="tl">
                    <a:srgbClr val="000000">
                      <a:alpha val="43137"/>
                    </a:srgbClr>
                  </a:outerShdw>
                </a:effectLst>
              </a:rPr>
              <a:t>Major Life Philosophies (Chronological Order)</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Taoism 550 BCE (20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Buddhism 520 BCE (360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Confucianism ~495 BCE (5-6 million)</a:t>
            </a:r>
          </a:p>
          <a:p>
            <a:pPr marL="285750" indent="-285750"/>
            <a:endParaRPr lang="en-US" b="1" dirty="0">
              <a:effectLst>
                <a:outerShdw blurRad="38100" dist="38100" dir="2700000" algn="tl">
                  <a:srgbClr val="000000">
                    <a:alpha val="43137"/>
                  </a:srgbClr>
                </a:outerShdw>
              </a:effectLst>
            </a:endParaRPr>
          </a:p>
        </p:txBody>
      </p:sp>
      <p:sp>
        <p:nvSpPr>
          <p:cNvPr id="6" name="TextBox 5"/>
          <p:cNvSpPr txBox="1"/>
          <p:nvPr/>
        </p:nvSpPr>
        <p:spPr>
          <a:xfrm>
            <a:off x="2819400" y="534360"/>
            <a:ext cx="655320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effectLst>
                  <a:outerShdw blurRad="38100" dist="38100" dir="2700000" algn="tl">
                    <a:srgbClr val="000000">
                      <a:alpha val="43137"/>
                    </a:srgbClr>
                  </a:outerShdw>
                </a:effectLst>
              </a:rPr>
              <a:t>&gt;93% (6.8 billion) of the world claim a religious affiliation</a:t>
            </a:r>
          </a:p>
        </p:txBody>
      </p:sp>
      <p:pic>
        <p:nvPicPr>
          <p:cNvPr id="120834" name="Picture 2" descr="https://upload.wikimedia.org/wikipedia/commons/a/a6/Religion_distribution.png"/>
          <p:cNvPicPr>
            <a:picLocks noChangeAspect="1" noChangeArrowheads="1"/>
          </p:cNvPicPr>
          <p:nvPr/>
        </p:nvPicPr>
        <p:blipFill>
          <a:blip r:embed="rId3" cstate="print"/>
          <a:srcRect/>
          <a:stretch>
            <a:fillRect/>
          </a:stretch>
        </p:blipFill>
        <p:spPr bwMode="auto">
          <a:xfrm>
            <a:off x="357809" y="630301"/>
            <a:ext cx="11410121" cy="4138983"/>
          </a:xfrm>
          <a:prstGeom prst="rect">
            <a:avLst/>
          </a:prstGeom>
          <a:noFill/>
        </p:spPr>
      </p:pic>
    </p:spTree>
    <p:extLst>
      <p:ext uri="{BB962C8B-B14F-4D97-AF65-F5344CB8AC3E}">
        <p14:creationId xmlns:p14="http://schemas.microsoft.com/office/powerpoint/2010/main" val="9468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A5F9-E0BA-496C-BFBC-A4566C564723}"/>
              </a:ext>
            </a:extLst>
          </p:cNvPr>
          <p:cNvSpPr>
            <a:spLocks noGrp="1"/>
          </p:cNvSpPr>
          <p:nvPr>
            <p:ph type="title"/>
          </p:nvPr>
        </p:nvSpPr>
        <p:spPr>
          <a:xfrm>
            <a:off x="0" y="1"/>
            <a:ext cx="12046226" cy="1179442"/>
          </a:xfrm>
        </p:spPr>
        <p:txBody>
          <a:bodyPr>
            <a:normAutofit fontScale="90000"/>
          </a:bodyPr>
          <a:lstStyle/>
          <a:p>
            <a:r>
              <a:rPr lang="en-US" b="1" u="sng" dirty="0">
                <a:solidFill>
                  <a:srgbClr val="7030A0"/>
                </a:solidFill>
                <a:latin typeface="Palatino" pitchFamily="18" charset="0"/>
              </a:rPr>
              <a:t>Religion</a:t>
            </a:r>
            <a:r>
              <a:rPr lang="en-US" b="1" dirty="0">
                <a:solidFill>
                  <a:srgbClr val="7030A0"/>
                </a:solidFill>
                <a:latin typeface="Palatino" pitchFamily="18" charset="0"/>
              </a:rPr>
              <a:t>: </a:t>
            </a:r>
            <a:r>
              <a:rPr lang="en-US" dirty="0"/>
              <a:t> </a:t>
            </a:r>
            <a:r>
              <a:rPr lang="en-US" b="1" dirty="0"/>
              <a:t>the belief in and worship of a god or gods or any such system of belief and worship</a:t>
            </a:r>
            <a:endParaRPr lang="en-US" dirty="0"/>
          </a:p>
        </p:txBody>
      </p:sp>
      <p:sp>
        <p:nvSpPr>
          <p:cNvPr id="3" name="Content Placeholder 2">
            <a:extLst>
              <a:ext uri="{FF2B5EF4-FFF2-40B4-BE49-F238E27FC236}">
                <a16:creationId xmlns:a16="http://schemas.microsoft.com/office/drawing/2014/main" id="{119DD304-F6F6-4C82-84E8-44709F3E50D5}"/>
              </a:ext>
            </a:extLst>
          </p:cNvPr>
          <p:cNvSpPr>
            <a:spLocks noGrp="1"/>
          </p:cNvSpPr>
          <p:nvPr>
            <p:ph sz="half" idx="1"/>
          </p:nvPr>
        </p:nvSpPr>
        <p:spPr>
          <a:xfrm>
            <a:off x="0" y="1364974"/>
            <a:ext cx="7328452" cy="5300869"/>
          </a:xfrm>
        </p:spPr>
        <p:txBody>
          <a:bodyPr>
            <a:noAutofit/>
          </a:bodyPr>
          <a:lstStyle/>
          <a:p>
            <a:r>
              <a:rPr lang="en-US" sz="2000" b="1" u="sng" dirty="0">
                <a:solidFill>
                  <a:srgbClr val="660066"/>
                </a:solidFill>
                <a:effectLst>
                  <a:outerShdw blurRad="38100" dist="38100" dir="2700000" algn="tl">
                    <a:srgbClr val="C0C0C0"/>
                  </a:outerShdw>
                </a:effectLst>
              </a:rPr>
              <a:t>Religions are divided into</a:t>
            </a:r>
            <a:endParaRPr lang="en-US" altLang="en-US" sz="2000" b="1" u="sng" dirty="0">
              <a:solidFill>
                <a:srgbClr val="7030A0"/>
              </a:solidFill>
            </a:endParaRPr>
          </a:p>
          <a:p>
            <a:r>
              <a:rPr lang="en-US" altLang="en-US" sz="2000" b="1" u="sng" dirty="0">
                <a:solidFill>
                  <a:srgbClr val="7030A0"/>
                </a:solidFill>
              </a:rPr>
              <a:t>Branches</a:t>
            </a:r>
            <a:r>
              <a:rPr lang="en-US" altLang="en-US" sz="2000" b="1" dirty="0">
                <a:solidFill>
                  <a:schemeClr val="accent2"/>
                </a:solidFill>
              </a:rPr>
              <a:t> </a:t>
            </a:r>
            <a:r>
              <a:rPr lang="en-US" altLang="en-US" sz="2000" b="1" dirty="0"/>
              <a:t>-a large and fundamental division within a religion – </a:t>
            </a:r>
          </a:p>
          <a:p>
            <a:pPr lvl="1"/>
            <a:r>
              <a:rPr lang="en-US" altLang="en-US" sz="2000" b="1" dirty="0"/>
              <a:t>Catholic, Protestant and Orthodox branches of Christianity.</a:t>
            </a:r>
          </a:p>
          <a:p>
            <a:pPr lvl="1"/>
            <a:r>
              <a:rPr lang="en-US" altLang="en-US" sz="2000" b="1" dirty="0"/>
              <a:t>Sunni, Shi'ite, Sufi Mystic branches of Islam</a:t>
            </a:r>
          </a:p>
          <a:p>
            <a:pPr lvl="1"/>
            <a:r>
              <a:rPr lang="en-US" altLang="en-US" sz="2000" b="1" dirty="0"/>
              <a:t>Mahayana, Theravada branches of Buddhism</a:t>
            </a:r>
          </a:p>
          <a:p>
            <a:r>
              <a:rPr lang="en-US" altLang="en-US" sz="2000" b="1" u="sng" dirty="0">
                <a:solidFill>
                  <a:srgbClr val="7030A0"/>
                </a:solidFill>
              </a:rPr>
              <a:t>Denomination</a:t>
            </a:r>
            <a:r>
              <a:rPr lang="en-US" altLang="en-US" sz="2000" b="1" dirty="0">
                <a:solidFill>
                  <a:srgbClr val="7030A0"/>
                </a:solidFill>
              </a:rPr>
              <a:t> </a:t>
            </a:r>
            <a:r>
              <a:rPr lang="en-US" altLang="en-US" sz="2000" b="1" dirty="0"/>
              <a:t>-a division or a within a branch that unites a number of local congregations into a single administrative body-</a:t>
            </a:r>
          </a:p>
          <a:p>
            <a:pPr lvl="1"/>
            <a:r>
              <a:rPr lang="en-US" altLang="en-US" sz="2000" b="1" dirty="0"/>
              <a:t>Protestant Denominations: Baptist, Lutheran, Methodist</a:t>
            </a:r>
          </a:p>
          <a:p>
            <a:pPr lvl="1"/>
            <a:r>
              <a:rPr lang="en-US" altLang="en-US" sz="2000" b="1" dirty="0"/>
              <a:t>Orthodox Denominations: Eastern, Russian, Greek, Coptic</a:t>
            </a:r>
          </a:p>
          <a:p>
            <a:r>
              <a:rPr lang="en-US" altLang="en-US" sz="2000" b="1" u="sng" dirty="0">
                <a:solidFill>
                  <a:srgbClr val="7030A0"/>
                </a:solidFill>
              </a:rPr>
              <a:t>Sect</a:t>
            </a:r>
            <a:r>
              <a:rPr lang="en-US" altLang="en-US" sz="2000" b="1" u="sng" dirty="0">
                <a:solidFill>
                  <a:schemeClr val="accent2"/>
                </a:solidFill>
              </a:rPr>
              <a:t> </a:t>
            </a:r>
            <a:r>
              <a:rPr lang="en-US" altLang="en-US" sz="2000" b="1" dirty="0"/>
              <a:t>- a small group that has broken away from the established denomination (may be viewed as radical)</a:t>
            </a:r>
            <a:endParaRPr lang="en-US" sz="2000" dirty="0"/>
          </a:p>
        </p:txBody>
      </p:sp>
      <p:sp>
        <p:nvSpPr>
          <p:cNvPr id="4" name="Content Placeholder 3">
            <a:extLst>
              <a:ext uri="{FF2B5EF4-FFF2-40B4-BE49-F238E27FC236}">
                <a16:creationId xmlns:a16="http://schemas.microsoft.com/office/drawing/2014/main" id="{D19A2272-DD28-4679-8B1D-251E42BB0637}"/>
              </a:ext>
            </a:extLst>
          </p:cNvPr>
          <p:cNvSpPr>
            <a:spLocks noGrp="1"/>
          </p:cNvSpPr>
          <p:nvPr>
            <p:ph sz="half" idx="2"/>
          </p:nvPr>
        </p:nvSpPr>
        <p:spPr>
          <a:xfrm>
            <a:off x="8123583" y="1825625"/>
            <a:ext cx="3750364" cy="4351338"/>
          </a:xfrm>
        </p:spPr>
        <p:txBody>
          <a:bodyPr>
            <a:normAutofit fontScale="62500" lnSpcReduction="20000"/>
          </a:bodyPr>
          <a:lstStyle/>
          <a:p>
            <a:r>
              <a:rPr lang="en-US" b="1" u="sng" dirty="0">
                <a:solidFill>
                  <a:srgbClr val="7030A0"/>
                </a:solidFill>
                <a:latin typeface="Arial" pitchFamily="34" charset="0"/>
                <a:cs typeface="Arial" pitchFamily="34" charset="0"/>
              </a:rPr>
              <a:t>Universalizing Religions</a:t>
            </a:r>
          </a:p>
          <a:p>
            <a:r>
              <a:rPr lang="en-US" b="1" u="sng" dirty="0">
                <a:solidFill>
                  <a:srgbClr val="7030A0"/>
                </a:solidFill>
                <a:latin typeface="Arial" pitchFamily="34" charset="0"/>
                <a:cs typeface="Arial" pitchFamily="34" charset="0"/>
              </a:rPr>
              <a:t>Islam</a:t>
            </a:r>
          </a:p>
          <a:p>
            <a:r>
              <a:rPr lang="en-US" b="1" u="sng" dirty="0">
                <a:solidFill>
                  <a:srgbClr val="7030A0"/>
                </a:solidFill>
                <a:latin typeface="Arial" pitchFamily="34" charset="0"/>
                <a:cs typeface="Arial" pitchFamily="34" charset="0"/>
              </a:rPr>
              <a:t>Christianity</a:t>
            </a:r>
          </a:p>
          <a:p>
            <a:r>
              <a:rPr lang="en-US" b="1" u="sng" dirty="0">
                <a:solidFill>
                  <a:srgbClr val="7030A0"/>
                </a:solidFill>
                <a:latin typeface="Arial" pitchFamily="34" charset="0"/>
                <a:cs typeface="Arial" pitchFamily="34" charset="0"/>
              </a:rPr>
              <a:t>Buddhism</a:t>
            </a:r>
          </a:p>
          <a:p>
            <a:r>
              <a:rPr lang="en-US" b="1" dirty="0">
                <a:solidFill>
                  <a:srgbClr val="7030A0"/>
                </a:solidFill>
              </a:rPr>
              <a:t>Sikhism</a:t>
            </a:r>
          </a:p>
          <a:p>
            <a:r>
              <a:rPr lang="en-US" b="1" dirty="0">
                <a:solidFill>
                  <a:srgbClr val="7030A0"/>
                </a:solidFill>
              </a:rPr>
              <a:t>Baha’i</a:t>
            </a:r>
          </a:p>
          <a:p>
            <a:endParaRPr lang="en-US" dirty="0"/>
          </a:p>
          <a:p>
            <a:r>
              <a:rPr lang="en-US" b="1" u="sng" dirty="0">
                <a:solidFill>
                  <a:srgbClr val="006600"/>
                </a:solidFill>
              </a:rPr>
              <a:t>Ethnic Religions</a:t>
            </a:r>
            <a:r>
              <a:rPr lang="en-US" b="1" dirty="0">
                <a:solidFill>
                  <a:srgbClr val="006600"/>
                </a:solidFill>
              </a:rPr>
              <a:t>:</a:t>
            </a:r>
          </a:p>
          <a:p>
            <a:r>
              <a:rPr lang="en-US" b="1" dirty="0">
                <a:solidFill>
                  <a:srgbClr val="006600"/>
                </a:solidFill>
              </a:rPr>
              <a:t>Hinduism</a:t>
            </a:r>
          </a:p>
          <a:p>
            <a:r>
              <a:rPr lang="en-US" b="1" dirty="0">
                <a:solidFill>
                  <a:srgbClr val="006600"/>
                </a:solidFill>
              </a:rPr>
              <a:t>Judaism</a:t>
            </a:r>
          </a:p>
          <a:p>
            <a:r>
              <a:rPr lang="en-US" b="1" dirty="0">
                <a:solidFill>
                  <a:srgbClr val="006600"/>
                </a:solidFill>
              </a:rPr>
              <a:t>Daoism </a:t>
            </a:r>
          </a:p>
          <a:p>
            <a:r>
              <a:rPr lang="en-US" b="1" dirty="0">
                <a:solidFill>
                  <a:srgbClr val="006600"/>
                </a:solidFill>
              </a:rPr>
              <a:t>Shintoism</a:t>
            </a:r>
          </a:p>
          <a:p>
            <a:r>
              <a:rPr lang="en-US" b="1" dirty="0">
                <a:solidFill>
                  <a:srgbClr val="006600"/>
                </a:solidFill>
              </a:rPr>
              <a:t>Confucius</a:t>
            </a:r>
          </a:p>
          <a:p>
            <a:endParaRPr lang="en-US" dirty="0"/>
          </a:p>
        </p:txBody>
      </p:sp>
    </p:spTree>
    <p:extLst>
      <p:ext uri="{BB962C8B-B14F-4D97-AF65-F5344CB8AC3E}">
        <p14:creationId xmlns:p14="http://schemas.microsoft.com/office/powerpoint/2010/main" val="347487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280C-618D-4E41-9C6E-9751EB59EBFE}"/>
              </a:ext>
            </a:extLst>
          </p:cNvPr>
          <p:cNvSpPr>
            <a:spLocks noGrp="1"/>
          </p:cNvSpPr>
          <p:nvPr>
            <p:ph type="title"/>
          </p:nvPr>
        </p:nvSpPr>
        <p:spPr>
          <a:xfrm>
            <a:off x="1371600" y="0"/>
            <a:ext cx="9601200" cy="757238"/>
          </a:xfrm>
        </p:spPr>
        <p:txBody>
          <a:bodyPr/>
          <a:lstStyle/>
          <a:p>
            <a:r>
              <a:rPr lang="en-US" dirty="0"/>
              <a:t>                            Regions</a:t>
            </a:r>
          </a:p>
        </p:txBody>
      </p:sp>
      <p:graphicFrame>
        <p:nvGraphicFramePr>
          <p:cNvPr id="6" name="Table 6">
            <a:extLst>
              <a:ext uri="{FF2B5EF4-FFF2-40B4-BE49-F238E27FC236}">
                <a16:creationId xmlns:a16="http://schemas.microsoft.com/office/drawing/2014/main" id="{8DAEF1FC-A470-486E-90DB-850CF3D53EC7}"/>
              </a:ext>
            </a:extLst>
          </p:cNvPr>
          <p:cNvGraphicFramePr>
            <a:graphicFrameLocks noGrp="1"/>
          </p:cNvGraphicFramePr>
          <p:nvPr>
            <p:ph idx="1"/>
          </p:nvPr>
        </p:nvGraphicFramePr>
        <p:xfrm>
          <a:off x="371061" y="871537"/>
          <a:ext cx="11687589" cy="5569020"/>
        </p:xfrm>
        <a:graphic>
          <a:graphicData uri="http://schemas.openxmlformats.org/drawingml/2006/table">
            <a:tbl>
              <a:tblPr firstRow="1" bandRow="1">
                <a:tableStyleId>{5C22544A-7EE6-4342-B048-85BDC9FD1C3A}</a:tableStyleId>
              </a:tblPr>
              <a:tblGrid>
                <a:gridCol w="2209747">
                  <a:extLst>
                    <a:ext uri="{9D8B030D-6E8A-4147-A177-3AD203B41FA5}">
                      <a16:colId xmlns:a16="http://schemas.microsoft.com/office/drawing/2014/main" val="20245384"/>
                    </a:ext>
                  </a:extLst>
                </a:gridCol>
                <a:gridCol w="3999287">
                  <a:extLst>
                    <a:ext uri="{9D8B030D-6E8A-4147-A177-3AD203B41FA5}">
                      <a16:colId xmlns:a16="http://schemas.microsoft.com/office/drawing/2014/main" val="794008023"/>
                    </a:ext>
                  </a:extLst>
                </a:gridCol>
                <a:gridCol w="5478555">
                  <a:extLst>
                    <a:ext uri="{9D8B030D-6E8A-4147-A177-3AD203B41FA5}">
                      <a16:colId xmlns:a16="http://schemas.microsoft.com/office/drawing/2014/main" val="3072979143"/>
                    </a:ext>
                  </a:extLst>
                </a:gridCol>
              </a:tblGrid>
              <a:tr h="481911">
                <a:tc>
                  <a:txBody>
                    <a:bodyPr/>
                    <a:lstStyle/>
                    <a:p>
                      <a:r>
                        <a:rPr lang="en-US" b="1" dirty="0"/>
                        <a:t>Type of Region</a:t>
                      </a:r>
                    </a:p>
                  </a:txBody>
                  <a:tcPr/>
                </a:tc>
                <a:tc>
                  <a:txBody>
                    <a:bodyPr/>
                    <a:lstStyle/>
                    <a:p>
                      <a:r>
                        <a:rPr lang="en-US" b="1" dirty="0"/>
                        <a:t>                   Definition</a:t>
                      </a:r>
                    </a:p>
                  </a:txBody>
                  <a:tcPr/>
                </a:tc>
                <a:tc>
                  <a:txBody>
                    <a:bodyPr/>
                    <a:lstStyle/>
                    <a:p>
                      <a:r>
                        <a:rPr lang="en-US" b="1" dirty="0"/>
                        <a:t>                                Examples</a:t>
                      </a:r>
                    </a:p>
                  </a:txBody>
                  <a:tcPr/>
                </a:tc>
                <a:extLst>
                  <a:ext uri="{0D108BD9-81ED-4DB2-BD59-A6C34878D82A}">
                    <a16:rowId xmlns:a16="http://schemas.microsoft.com/office/drawing/2014/main" val="2635841368"/>
                  </a:ext>
                </a:extLst>
              </a:tr>
              <a:tr h="1911956">
                <a:tc>
                  <a:txBody>
                    <a:bodyPr/>
                    <a:lstStyle/>
                    <a:p>
                      <a:endParaRPr lang="en-US" b="1" dirty="0"/>
                    </a:p>
                    <a:p>
                      <a:endParaRPr lang="en-US" b="1" dirty="0"/>
                    </a:p>
                    <a:p>
                      <a:r>
                        <a:rPr lang="en-US" b="1" dirty="0"/>
                        <a:t>Formal or uniform </a:t>
                      </a:r>
                    </a:p>
                  </a:txBody>
                  <a:tcPr/>
                </a:tc>
                <a:tc>
                  <a:txBody>
                    <a:bodyPr/>
                    <a:lstStyle/>
                    <a:p>
                      <a:r>
                        <a:rPr lang="en-US" b="1" dirty="0"/>
                        <a:t>A region with a high level of consistency in a certain cultural or physical attribute</a:t>
                      </a:r>
                    </a:p>
                  </a:txBody>
                  <a:tcPr/>
                </a:tc>
                <a:tc>
                  <a:txBody>
                    <a:bodyPr/>
                    <a:lstStyle/>
                    <a:p>
                      <a:r>
                        <a:rPr lang="en-US" b="1" dirty="0"/>
                        <a:t>French speaking region of Canada</a:t>
                      </a:r>
                    </a:p>
                    <a:p>
                      <a:r>
                        <a:rPr lang="en-US" b="1" dirty="0"/>
                        <a:t>Dairying region or North America</a:t>
                      </a:r>
                    </a:p>
                    <a:p>
                      <a:r>
                        <a:rPr lang="en-US" b="1" dirty="0"/>
                        <a:t>Official boundaries demarcating states such as Poland, Thailand or subdivisions like Iowa and Georgia</a:t>
                      </a:r>
                    </a:p>
                    <a:p>
                      <a:r>
                        <a:rPr lang="en-US" b="1" dirty="0"/>
                        <a:t>Tropical region or desert region</a:t>
                      </a:r>
                    </a:p>
                  </a:txBody>
                  <a:tcPr/>
                </a:tc>
                <a:extLst>
                  <a:ext uri="{0D108BD9-81ED-4DB2-BD59-A6C34878D82A}">
                    <a16:rowId xmlns:a16="http://schemas.microsoft.com/office/drawing/2014/main" val="1872263342"/>
                  </a:ext>
                </a:extLst>
              </a:tr>
              <a:tr h="1804003">
                <a:tc>
                  <a:txBody>
                    <a:bodyPr/>
                    <a:lstStyle/>
                    <a:p>
                      <a:endParaRPr lang="en-US" b="1" dirty="0"/>
                    </a:p>
                    <a:p>
                      <a:endParaRPr lang="en-US" b="1" dirty="0"/>
                    </a:p>
                    <a:p>
                      <a:r>
                        <a:rPr lang="en-US" b="1" dirty="0"/>
                        <a:t>Functional or nodal</a:t>
                      </a:r>
                    </a:p>
                  </a:txBody>
                  <a:tcPr/>
                </a:tc>
                <a:tc>
                  <a:txBody>
                    <a:bodyPr/>
                    <a:lstStyle/>
                    <a:p>
                      <a:r>
                        <a:rPr lang="en-US" b="1" dirty="0"/>
                        <a:t>A region with a node or center hub, surrounded by interconnecting linkages. Usually connections relate to trade, communications, transportation</a:t>
                      </a:r>
                    </a:p>
                  </a:txBody>
                  <a:tcPr/>
                </a:tc>
                <a:tc>
                  <a:txBody>
                    <a:bodyPr/>
                    <a:lstStyle/>
                    <a:p>
                      <a:r>
                        <a:rPr lang="en-US" b="1" dirty="0"/>
                        <a:t>Metropolitan area of Chicago</a:t>
                      </a:r>
                    </a:p>
                    <a:p>
                      <a:r>
                        <a:rPr lang="en-US" b="1" dirty="0"/>
                        <a:t>News stations, newspaper delivery, local bus routes, radio stations</a:t>
                      </a:r>
                    </a:p>
                  </a:txBody>
                  <a:tcPr/>
                </a:tc>
                <a:extLst>
                  <a:ext uri="{0D108BD9-81ED-4DB2-BD59-A6C34878D82A}">
                    <a16:rowId xmlns:a16="http://schemas.microsoft.com/office/drawing/2014/main" val="1303469924"/>
                  </a:ext>
                </a:extLst>
              </a:tr>
              <a:tr h="1371150">
                <a:tc>
                  <a:txBody>
                    <a:bodyPr/>
                    <a:lstStyle/>
                    <a:p>
                      <a:r>
                        <a:rPr lang="en-US" b="1" dirty="0"/>
                        <a:t>Perceptual or vernacular</a:t>
                      </a:r>
                    </a:p>
                  </a:txBody>
                  <a:tcPr/>
                </a:tc>
                <a:tc>
                  <a:txBody>
                    <a:bodyPr/>
                    <a:lstStyle/>
                    <a:p>
                      <a:r>
                        <a:rPr lang="en-US" b="1" dirty="0"/>
                        <a:t>A region defined by feelings and prejudices that may or may not be true. A construct of one’s  mental map</a:t>
                      </a:r>
                    </a:p>
                  </a:txBody>
                  <a:tcPr/>
                </a:tc>
                <a:tc>
                  <a:txBody>
                    <a:bodyPr/>
                    <a:lstStyle/>
                    <a:p>
                      <a:r>
                        <a:rPr lang="en-US" b="1" dirty="0"/>
                        <a:t>Dixie, Bible Belt, Rust Belt, Hillbilly region, Urban street gang’s turf, China town, Hillbilly region, the Heartland,</a:t>
                      </a:r>
                    </a:p>
                  </a:txBody>
                  <a:tcPr/>
                </a:tc>
                <a:extLst>
                  <a:ext uri="{0D108BD9-81ED-4DB2-BD59-A6C34878D82A}">
                    <a16:rowId xmlns:a16="http://schemas.microsoft.com/office/drawing/2014/main" val="99673150"/>
                  </a:ext>
                </a:extLst>
              </a:tr>
            </a:tbl>
          </a:graphicData>
        </a:graphic>
      </p:graphicFrame>
    </p:spTree>
    <p:extLst>
      <p:ext uri="{BB962C8B-B14F-4D97-AF65-F5344CB8AC3E}">
        <p14:creationId xmlns:p14="http://schemas.microsoft.com/office/powerpoint/2010/main" val="258201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768626"/>
          </a:xfrm>
        </p:spPr>
        <p:txBody>
          <a:bodyPr/>
          <a:lstStyle/>
          <a:p>
            <a:pPr eaLnBrk="1" hangingPunct="1">
              <a:defRPr/>
            </a:pPr>
            <a:r>
              <a:rPr lang="en-US" b="1" u="sng" dirty="0">
                <a:solidFill>
                  <a:srgbClr val="660066"/>
                </a:solidFill>
                <a:effectLst>
                  <a:outerShdw blurRad="38100" dist="38100" dir="2700000" algn="tl">
                    <a:srgbClr val="C0C0C0"/>
                  </a:outerShdw>
                </a:effectLst>
              </a:rPr>
              <a:t>Classifications of Religions</a:t>
            </a:r>
            <a:endParaRPr lang="en-US" u="sng" dirty="0"/>
          </a:p>
        </p:txBody>
      </p:sp>
      <p:sp>
        <p:nvSpPr>
          <p:cNvPr id="5123" name="Content Placeholder 2"/>
          <p:cNvSpPr>
            <a:spLocks noGrp="1"/>
          </p:cNvSpPr>
          <p:nvPr>
            <p:ph sz="half" idx="1"/>
          </p:nvPr>
        </p:nvSpPr>
        <p:spPr>
          <a:xfrm>
            <a:off x="132522" y="768626"/>
            <a:ext cx="5734878" cy="6089374"/>
          </a:xfrm>
        </p:spPr>
        <p:txBody>
          <a:bodyPr>
            <a:normAutofit fontScale="77500" lnSpcReduction="20000"/>
          </a:bodyPr>
          <a:lstStyle/>
          <a:p>
            <a:pPr>
              <a:buNone/>
            </a:pPr>
            <a:r>
              <a:rPr lang="en-US" altLang="en-US" sz="3100" b="1" u="sng" dirty="0">
                <a:solidFill>
                  <a:srgbClr val="C00000"/>
                </a:solidFill>
              </a:rPr>
              <a:t>Universalizing</a:t>
            </a:r>
            <a:r>
              <a:rPr lang="en-US" altLang="en-US" sz="2200" b="1" u="sng" dirty="0">
                <a:solidFill>
                  <a:srgbClr val="002060"/>
                </a:solidFill>
              </a:rPr>
              <a:t> </a:t>
            </a:r>
            <a:r>
              <a:rPr lang="en-US" altLang="en-US" b="1" dirty="0">
                <a:solidFill>
                  <a:srgbClr val="002060"/>
                </a:solidFill>
              </a:rPr>
              <a:t>(60% adherents) </a:t>
            </a:r>
          </a:p>
          <a:p>
            <a:pPr>
              <a:buNone/>
            </a:pPr>
            <a:r>
              <a:rPr lang="en-US" altLang="en-US" b="1" dirty="0">
                <a:solidFill>
                  <a:srgbClr val="002060"/>
                </a:solidFill>
              </a:rPr>
              <a:t> religions that claim </a:t>
            </a:r>
            <a:r>
              <a:rPr lang="en-US" b="1" dirty="0">
                <a:solidFill>
                  <a:srgbClr val="002060"/>
                </a:solidFill>
              </a:rPr>
              <a:t>applicability to all humans and that seek to transmit their beliefs through missionary work and conversions. And who choose to make some sort of symbolic commitment</a:t>
            </a:r>
            <a:endParaRPr lang="en-US" altLang="en-US" b="1" dirty="0">
              <a:solidFill>
                <a:srgbClr val="002060"/>
              </a:solidFill>
            </a:endParaRPr>
          </a:p>
          <a:p>
            <a:pPr eaLnBrk="1" hangingPunct="1"/>
            <a:r>
              <a:rPr lang="en-US" altLang="en-US" b="1" dirty="0">
                <a:solidFill>
                  <a:srgbClr val="002060"/>
                </a:solidFill>
              </a:rPr>
              <a:t>Appeal to people everywhere all over the world</a:t>
            </a:r>
          </a:p>
          <a:p>
            <a:pPr eaLnBrk="1" hangingPunct="1"/>
            <a:r>
              <a:rPr lang="en-US" altLang="en-US" b="1" dirty="0">
                <a:solidFill>
                  <a:srgbClr val="002060"/>
                </a:solidFill>
              </a:rPr>
              <a:t>Known individual founder (prophet) &amp; specific place of origin</a:t>
            </a:r>
          </a:p>
          <a:p>
            <a:pPr eaLnBrk="1" hangingPunct="1"/>
            <a:r>
              <a:rPr lang="en-US" altLang="en-US" b="1" dirty="0">
                <a:solidFill>
                  <a:srgbClr val="002060"/>
                </a:solidFill>
              </a:rPr>
              <a:t>Message diffused widely (missionaries)</a:t>
            </a:r>
          </a:p>
          <a:p>
            <a:pPr eaLnBrk="1" hangingPunct="1"/>
            <a:r>
              <a:rPr lang="en-US" altLang="en-US" b="1" dirty="0">
                <a:solidFill>
                  <a:srgbClr val="002060"/>
                </a:solidFill>
              </a:rPr>
              <a:t>Followers distributed widely.</a:t>
            </a:r>
          </a:p>
          <a:p>
            <a:pPr eaLnBrk="1" hangingPunct="1"/>
            <a:r>
              <a:rPr lang="en-US" altLang="en-US" b="1" dirty="0">
                <a:solidFill>
                  <a:srgbClr val="002060"/>
                </a:solidFill>
              </a:rPr>
              <a:t>Holidays based on events in founder’s life.</a:t>
            </a:r>
          </a:p>
          <a:p>
            <a:pPr eaLnBrk="1" hangingPunct="1"/>
            <a:r>
              <a:rPr lang="en-US" altLang="en-US" b="1" dirty="0">
                <a:solidFill>
                  <a:srgbClr val="002060"/>
                </a:solidFill>
              </a:rPr>
              <a:t>Holy places are associated with the founder</a:t>
            </a:r>
          </a:p>
          <a:p>
            <a:pPr eaLnBrk="1" hangingPunct="1"/>
            <a:r>
              <a:rPr lang="en-US" altLang="en-US" b="1" dirty="0">
                <a:solidFill>
                  <a:srgbClr val="002060"/>
                </a:solidFill>
              </a:rPr>
              <a:t>Religious calendar reflects the life of the founder</a:t>
            </a:r>
          </a:p>
          <a:p>
            <a:r>
              <a:rPr lang="en-US" altLang="en-US" b="1" dirty="0">
                <a:solidFill>
                  <a:srgbClr val="002060"/>
                </a:solidFill>
              </a:rPr>
              <a:t>Group is </a:t>
            </a:r>
            <a:r>
              <a:rPr lang="en-US" altLang="en-US" b="1" dirty="0">
                <a:solidFill>
                  <a:srgbClr val="008000"/>
                </a:solidFill>
              </a:rPr>
              <a:t>heterogeneous</a:t>
            </a:r>
            <a:endParaRPr lang="en-US" altLang="en-US" b="1" dirty="0">
              <a:solidFill>
                <a:srgbClr val="002060"/>
              </a:solidFill>
            </a:endParaRPr>
          </a:p>
        </p:txBody>
      </p:sp>
      <p:sp>
        <p:nvSpPr>
          <p:cNvPr id="5124" name="Content Placeholder 3"/>
          <p:cNvSpPr>
            <a:spLocks noGrp="1"/>
          </p:cNvSpPr>
          <p:nvPr>
            <p:ph sz="half" idx="2"/>
          </p:nvPr>
        </p:nvSpPr>
        <p:spPr>
          <a:xfrm>
            <a:off x="6019800" y="927652"/>
            <a:ext cx="6039678" cy="5804452"/>
          </a:xfrm>
        </p:spPr>
        <p:txBody>
          <a:bodyPr>
            <a:normAutofit fontScale="77500" lnSpcReduction="20000"/>
          </a:bodyPr>
          <a:lstStyle/>
          <a:p>
            <a:pPr eaLnBrk="1" hangingPunct="1">
              <a:buFontTx/>
              <a:buNone/>
            </a:pPr>
            <a:r>
              <a:rPr lang="en-US" altLang="en-US" sz="3100" b="1" u="sng" dirty="0">
                <a:solidFill>
                  <a:srgbClr val="C00000"/>
                </a:solidFill>
              </a:rPr>
              <a:t>Ethnic</a:t>
            </a:r>
            <a:r>
              <a:rPr lang="en-US" altLang="en-US" sz="2200" b="1" dirty="0">
                <a:solidFill>
                  <a:srgbClr val="008000"/>
                </a:solidFill>
              </a:rPr>
              <a:t> </a:t>
            </a:r>
            <a:r>
              <a:rPr lang="en-US" altLang="en-US" b="1" dirty="0">
                <a:solidFill>
                  <a:srgbClr val="008000"/>
                </a:solidFill>
              </a:rPr>
              <a:t>(25% adherents)</a:t>
            </a:r>
          </a:p>
          <a:p>
            <a:pPr eaLnBrk="1" hangingPunct="1"/>
            <a:r>
              <a:rPr lang="en-US" altLang="en-US" b="1" dirty="0">
                <a:solidFill>
                  <a:srgbClr val="008000"/>
                </a:solidFill>
              </a:rPr>
              <a:t>Appeals to mainly one group of people living in one place</a:t>
            </a:r>
          </a:p>
          <a:p>
            <a:pPr eaLnBrk="1" hangingPunct="1"/>
            <a:r>
              <a:rPr lang="en-US" altLang="en-US" b="1" dirty="0">
                <a:solidFill>
                  <a:srgbClr val="008000"/>
                </a:solidFill>
              </a:rPr>
              <a:t>Strong territorial identification</a:t>
            </a:r>
          </a:p>
          <a:p>
            <a:pPr eaLnBrk="1" hangingPunct="1"/>
            <a:r>
              <a:rPr lang="en-US" altLang="en-US" b="1" dirty="0">
                <a:solidFill>
                  <a:srgbClr val="008000"/>
                </a:solidFill>
              </a:rPr>
              <a:t>Strong cultural identification</a:t>
            </a:r>
          </a:p>
          <a:p>
            <a:pPr eaLnBrk="1" hangingPunct="1"/>
            <a:r>
              <a:rPr lang="en-US" altLang="en-US" b="1" dirty="0">
                <a:solidFill>
                  <a:srgbClr val="008000"/>
                </a:solidFill>
              </a:rPr>
              <a:t>Become a member at birth or by adoption of a complex lifestyle and cultural identity (conversion) </a:t>
            </a:r>
          </a:p>
          <a:p>
            <a:pPr eaLnBrk="1" hangingPunct="1"/>
            <a:r>
              <a:rPr lang="en-US" altLang="en-US" b="1" dirty="0">
                <a:solidFill>
                  <a:srgbClr val="008000"/>
                </a:solidFill>
              </a:rPr>
              <a:t>Unknown source.</a:t>
            </a:r>
          </a:p>
          <a:p>
            <a:pPr eaLnBrk="1" hangingPunct="1"/>
            <a:r>
              <a:rPr lang="en-US" altLang="en-US" b="1" dirty="0">
                <a:solidFill>
                  <a:srgbClr val="008000"/>
                </a:solidFill>
              </a:rPr>
              <a:t>Followers highly clustered.</a:t>
            </a:r>
          </a:p>
          <a:p>
            <a:pPr eaLnBrk="1" hangingPunct="1"/>
            <a:r>
              <a:rPr lang="en-US" altLang="en-US" b="1" dirty="0">
                <a:solidFill>
                  <a:srgbClr val="008000"/>
                </a:solidFill>
              </a:rPr>
              <a:t>Not just a statement of faith</a:t>
            </a:r>
          </a:p>
          <a:p>
            <a:pPr eaLnBrk="1" hangingPunct="1"/>
            <a:r>
              <a:rPr lang="en-US" altLang="en-US" b="1" dirty="0">
                <a:solidFill>
                  <a:srgbClr val="008000"/>
                </a:solidFill>
              </a:rPr>
              <a:t>Holidays based on local climate and agricultural practice</a:t>
            </a:r>
          </a:p>
          <a:p>
            <a:pPr eaLnBrk="1" hangingPunct="1"/>
            <a:r>
              <a:rPr lang="en-US" altLang="en-US" b="1" dirty="0">
                <a:solidFill>
                  <a:srgbClr val="008000"/>
                </a:solidFill>
              </a:rPr>
              <a:t>Holy places are associated with the physical environment of the hearth</a:t>
            </a:r>
          </a:p>
          <a:p>
            <a:pPr eaLnBrk="1" hangingPunct="1"/>
            <a:r>
              <a:rPr lang="en-US" altLang="en-US" b="1" dirty="0">
                <a:solidFill>
                  <a:srgbClr val="008000"/>
                </a:solidFill>
              </a:rPr>
              <a:t>Religious calendar reflects the seasons</a:t>
            </a:r>
          </a:p>
          <a:p>
            <a:r>
              <a:rPr lang="en-US" altLang="en-US" b="1" dirty="0">
                <a:solidFill>
                  <a:srgbClr val="008000"/>
                </a:solidFill>
              </a:rPr>
              <a:t>Group </a:t>
            </a:r>
            <a:r>
              <a:rPr lang="en-US" altLang="en-US" b="1" dirty="0">
                <a:solidFill>
                  <a:srgbClr val="00B050"/>
                </a:solidFill>
              </a:rPr>
              <a:t>homogeneous</a:t>
            </a:r>
            <a:r>
              <a:rPr lang="en-US" altLang="en-US" b="1" dirty="0">
                <a:solidFill>
                  <a:srgbClr val="008000"/>
                </a:solidFill>
              </a:rPr>
              <a:t> </a:t>
            </a:r>
          </a:p>
          <a:p>
            <a:pPr eaLnBrk="1" hangingPunct="1"/>
            <a:endParaRPr lang="en-US" altLang="en-US" dirty="0"/>
          </a:p>
        </p:txBody>
      </p:sp>
    </p:spTree>
    <p:extLst>
      <p:ext uri="{BB962C8B-B14F-4D97-AF65-F5344CB8AC3E}">
        <p14:creationId xmlns:p14="http://schemas.microsoft.com/office/powerpoint/2010/main" val="35249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additive="base">
                                        <p:cTn id="12"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 calcmode="lin" valueType="num">
                                      <p:cBhvr additive="base">
                                        <p:cTn id="17"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 calcmode="lin" valueType="num">
                                      <p:cBhvr additive="base">
                                        <p:cTn id="22"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 calcmode="lin" valueType="num">
                                      <p:cBhvr additive="base">
                                        <p:cTn id="27"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 calcmode="lin" valueType="num">
                                      <p:cBhvr additive="base">
                                        <p:cTn id="32"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 calcmode="lin" valueType="num">
                                      <p:cBhvr additive="base">
                                        <p:cTn id="37"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8" end="8"/>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5123">
                                            <p:txEl>
                                              <p:pRg st="9" end="9"/>
                                            </p:txEl>
                                          </p:spTgt>
                                        </p:tgtEl>
                                        <p:attrNameLst>
                                          <p:attrName>style.visibility</p:attrName>
                                        </p:attrNameLst>
                                      </p:cBhvr>
                                      <p:to>
                                        <p:strVal val="visible"/>
                                      </p:to>
                                    </p:set>
                                    <p:anim calcmode="lin" valueType="num">
                                      <p:cBhvr additive="base">
                                        <p:cTn id="42" dur="500" fill="hold"/>
                                        <p:tgtEl>
                                          <p:spTgt spid="5123">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1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5124">
                                            <p:txEl>
                                              <p:pRg st="1" end="1"/>
                                            </p:txEl>
                                          </p:spTgt>
                                        </p:tgtEl>
                                        <p:attrNameLst>
                                          <p:attrName>style.visibility</p:attrName>
                                        </p:attrNameLst>
                                      </p:cBhvr>
                                      <p:to>
                                        <p:strVal val="visible"/>
                                      </p:to>
                                    </p:set>
                                    <p:anim calcmode="lin" valueType="num">
                                      <p:cBhvr additive="base">
                                        <p:cTn id="48"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5124">
                                            <p:txEl>
                                              <p:pRg st="2" end="2"/>
                                            </p:txEl>
                                          </p:spTgt>
                                        </p:tgtEl>
                                        <p:attrNameLst>
                                          <p:attrName>style.visibility</p:attrName>
                                        </p:attrNameLst>
                                      </p:cBhvr>
                                      <p:to>
                                        <p:strVal val="visible"/>
                                      </p:to>
                                    </p:set>
                                    <p:anim calcmode="lin" valueType="num">
                                      <p:cBhvr additive="base">
                                        <p:cTn id="54"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5124">
                                            <p:txEl>
                                              <p:pRg st="3" end="3"/>
                                            </p:txEl>
                                          </p:spTgt>
                                        </p:tgtEl>
                                        <p:attrNameLst>
                                          <p:attrName>style.visibility</p:attrName>
                                        </p:attrNameLst>
                                      </p:cBhvr>
                                      <p:to>
                                        <p:strVal val="visible"/>
                                      </p:to>
                                    </p:set>
                                    <p:anim calcmode="lin" valueType="num">
                                      <p:cBhvr additive="base">
                                        <p:cTn id="60" dur="500" fill="hold"/>
                                        <p:tgtEl>
                                          <p:spTgt spid="5124">
                                            <p:txEl>
                                              <p:pRg st="3" end="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124">
                                            <p:txEl>
                                              <p:pRg st="4" end="4"/>
                                            </p:txEl>
                                          </p:spTgt>
                                        </p:tgtEl>
                                        <p:attrNameLst>
                                          <p:attrName>style.visibility</p:attrName>
                                        </p:attrNameLst>
                                      </p:cBhvr>
                                      <p:to>
                                        <p:strVal val="visible"/>
                                      </p:to>
                                    </p:set>
                                    <p:anim calcmode="lin" valueType="num">
                                      <p:cBhvr additive="base">
                                        <p:cTn id="66" dur="500" fill="hold"/>
                                        <p:tgtEl>
                                          <p:spTgt spid="5124">
                                            <p:txEl>
                                              <p:pRg st="4" end="4"/>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124">
                                            <p:txEl>
                                              <p:pRg st="4" end="4"/>
                                            </p:txEl>
                                          </p:spTgt>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 presetClass="entr" presetSubtype="2" fill="hold" nodeType="afterEffect">
                                  <p:stCondLst>
                                    <p:cond delay="0"/>
                                  </p:stCondLst>
                                  <p:childTnLst>
                                    <p:set>
                                      <p:cBhvr>
                                        <p:cTn id="70" dur="1" fill="hold">
                                          <p:stCondLst>
                                            <p:cond delay="0"/>
                                          </p:stCondLst>
                                        </p:cTn>
                                        <p:tgtEl>
                                          <p:spTgt spid="5124">
                                            <p:txEl>
                                              <p:pRg st="5" end="5"/>
                                            </p:txEl>
                                          </p:spTgt>
                                        </p:tgtEl>
                                        <p:attrNameLst>
                                          <p:attrName>style.visibility</p:attrName>
                                        </p:attrNameLst>
                                      </p:cBhvr>
                                      <p:to>
                                        <p:strVal val="visible"/>
                                      </p:to>
                                    </p:set>
                                    <p:anim calcmode="lin" valueType="num">
                                      <p:cBhvr additive="base">
                                        <p:cTn id="71" dur="500" fill="hold"/>
                                        <p:tgtEl>
                                          <p:spTgt spid="5124">
                                            <p:txEl>
                                              <p:pRg st="5" end="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124">
                                            <p:txEl>
                                              <p:pRg st="5" end="5"/>
                                            </p:txEl>
                                          </p:spTgt>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2" presetClass="entr" presetSubtype="2" fill="hold" nodeType="afterEffect">
                                  <p:stCondLst>
                                    <p:cond delay="0"/>
                                  </p:stCondLst>
                                  <p:childTnLst>
                                    <p:set>
                                      <p:cBhvr>
                                        <p:cTn id="75" dur="1" fill="hold">
                                          <p:stCondLst>
                                            <p:cond delay="0"/>
                                          </p:stCondLst>
                                        </p:cTn>
                                        <p:tgtEl>
                                          <p:spTgt spid="5124">
                                            <p:txEl>
                                              <p:pRg st="6" end="6"/>
                                            </p:txEl>
                                          </p:spTgt>
                                        </p:tgtEl>
                                        <p:attrNameLst>
                                          <p:attrName>style.visibility</p:attrName>
                                        </p:attrNameLst>
                                      </p:cBhvr>
                                      <p:to>
                                        <p:strVal val="visible"/>
                                      </p:to>
                                    </p:set>
                                    <p:anim calcmode="lin" valueType="num">
                                      <p:cBhvr additive="base">
                                        <p:cTn id="76" dur="500" fill="hold"/>
                                        <p:tgtEl>
                                          <p:spTgt spid="5124">
                                            <p:txEl>
                                              <p:pRg st="6" end="6"/>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5124">
                                            <p:txEl>
                                              <p:pRg st="6" end="6"/>
                                            </p:txEl>
                                          </p:spTgt>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2" fill="hold" nodeType="afterEffect">
                                  <p:stCondLst>
                                    <p:cond delay="0"/>
                                  </p:stCondLst>
                                  <p:childTnLst>
                                    <p:set>
                                      <p:cBhvr>
                                        <p:cTn id="80" dur="1" fill="hold">
                                          <p:stCondLst>
                                            <p:cond delay="0"/>
                                          </p:stCondLst>
                                        </p:cTn>
                                        <p:tgtEl>
                                          <p:spTgt spid="5124">
                                            <p:txEl>
                                              <p:pRg st="7" end="7"/>
                                            </p:txEl>
                                          </p:spTgt>
                                        </p:tgtEl>
                                        <p:attrNameLst>
                                          <p:attrName>style.visibility</p:attrName>
                                        </p:attrNameLst>
                                      </p:cBhvr>
                                      <p:to>
                                        <p:strVal val="visible"/>
                                      </p:to>
                                    </p:set>
                                    <p:anim calcmode="lin" valueType="num">
                                      <p:cBhvr additive="base">
                                        <p:cTn id="81" dur="500" fill="hold"/>
                                        <p:tgtEl>
                                          <p:spTgt spid="5124">
                                            <p:txEl>
                                              <p:pRg st="7" end="7"/>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5124">
                                            <p:txEl>
                                              <p:pRg st="7" end="7"/>
                                            </p:txEl>
                                          </p:spTgt>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 presetClass="entr" presetSubtype="2" fill="hold" nodeType="afterEffect">
                                  <p:stCondLst>
                                    <p:cond delay="0"/>
                                  </p:stCondLst>
                                  <p:childTnLst>
                                    <p:set>
                                      <p:cBhvr>
                                        <p:cTn id="85" dur="1" fill="hold">
                                          <p:stCondLst>
                                            <p:cond delay="0"/>
                                          </p:stCondLst>
                                        </p:cTn>
                                        <p:tgtEl>
                                          <p:spTgt spid="5124">
                                            <p:txEl>
                                              <p:pRg st="8" end="8"/>
                                            </p:txEl>
                                          </p:spTgt>
                                        </p:tgtEl>
                                        <p:attrNameLst>
                                          <p:attrName>style.visibility</p:attrName>
                                        </p:attrNameLst>
                                      </p:cBhvr>
                                      <p:to>
                                        <p:strVal val="visible"/>
                                      </p:to>
                                    </p:set>
                                    <p:anim calcmode="lin" valueType="num">
                                      <p:cBhvr additive="base">
                                        <p:cTn id="86" dur="500" fill="hold"/>
                                        <p:tgtEl>
                                          <p:spTgt spid="5124">
                                            <p:txEl>
                                              <p:pRg st="8" end="8"/>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124">
                                            <p:txEl>
                                              <p:pRg st="8" end="8"/>
                                            </p:txEl>
                                          </p:spTgt>
                                        </p:tgtEl>
                                        <p:attrNameLst>
                                          <p:attrName>ppt_y</p:attrName>
                                        </p:attrNameLst>
                                      </p:cBhvr>
                                      <p:tavLst>
                                        <p:tav tm="0">
                                          <p:val>
                                            <p:strVal val="#ppt_y"/>
                                          </p:val>
                                        </p:tav>
                                        <p:tav tm="100000">
                                          <p:val>
                                            <p:strVal val="#ppt_y"/>
                                          </p:val>
                                        </p:tav>
                                      </p:tavLst>
                                    </p:anim>
                                  </p:childTnLst>
                                </p:cTn>
                              </p:par>
                            </p:childTnLst>
                          </p:cTn>
                        </p:par>
                        <p:par>
                          <p:cTn id="88" fill="hold">
                            <p:stCondLst>
                              <p:cond delay="2500"/>
                            </p:stCondLst>
                            <p:childTnLst>
                              <p:par>
                                <p:cTn id="89" presetID="2" presetClass="entr" presetSubtype="2" fill="hold" nodeType="afterEffect">
                                  <p:stCondLst>
                                    <p:cond delay="0"/>
                                  </p:stCondLst>
                                  <p:childTnLst>
                                    <p:set>
                                      <p:cBhvr>
                                        <p:cTn id="90" dur="1" fill="hold">
                                          <p:stCondLst>
                                            <p:cond delay="0"/>
                                          </p:stCondLst>
                                        </p:cTn>
                                        <p:tgtEl>
                                          <p:spTgt spid="5124">
                                            <p:txEl>
                                              <p:pRg st="9" end="9"/>
                                            </p:txEl>
                                          </p:spTgt>
                                        </p:tgtEl>
                                        <p:attrNameLst>
                                          <p:attrName>style.visibility</p:attrName>
                                        </p:attrNameLst>
                                      </p:cBhvr>
                                      <p:to>
                                        <p:strVal val="visible"/>
                                      </p:to>
                                    </p:set>
                                    <p:anim calcmode="lin" valueType="num">
                                      <p:cBhvr additive="base">
                                        <p:cTn id="91" dur="500" fill="hold"/>
                                        <p:tgtEl>
                                          <p:spTgt spid="5124">
                                            <p:txEl>
                                              <p:pRg st="9" end="9"/>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124">
                                            <p:txEl>
                                              <p:pRg st="9" end="9"/>
                                            </p:txEl>
                                          </p:spTgt>
                                        </p:tgtEl>
                                        <p:attrNameLst>
                                          <p:attrName>ppt_y</p:attrName>
                                        </p:attrNameLst>
                                      </p:cBhvr>
                                      <p:tavLst>
                                        <p:tav tm="0">
                                          <p:val>
                                            <p:strVal val="#ppt_y"/>
                                          </p:val>
                                        </p:tav>
                                        <p:tav tm="100000">
                                          <p:val>
                                            <p:strVal val="#ppt_y"/>
                                          </p:val>
                                        </p:tav>
                                      </p:tavLst>
                                    </p:anim>
                                  </p:childTnLst>
                                </p:cTn>
                              </p:par>
                            </p:childTnLst>
                          </p:cTn>
                        </p:par>
                        <p:par>
                          <p:cTn id="93" fill="hold">
                            <p:stCondLst>
                              <p:cond delay="3000"/>
                            </p:stCondLst>
                            <p:childTnLst>
                              <p:par>
                                <p:cTn id="94" presetID="2" presetClass="entr" presetSubtype="2" fill="hold" nodeType="afterEffect">
                                  <p:stCondLst>
                                    <p:cond delay="0"/>
                                  </p:stCondLst>
                                  <p:childTnLst>
                                    <p:set>
                                      <p:cBhvr>
                                        <p:cTn id="95" dur="1" fill="hold">
                                          <p:stCondLst>
                                            <p:cond delay="0"/>
                                          </p:stCondLst>
                                        </p:cTn>
                                        <p:tgtEl>
                                          <p:spTgt spid="5124">
                                            <p:txEl>
                                              <p:pRg st="10" end="10"/>
                                            </p:txEl>
                                          </p:spTgt>
                                        </p:tgtEl>
                                        <p:attrNameLst>
                                          <p:attrName>style.visibility</p:attrName>
                                        </p:attrNameLst>
                                      </p:cBhvr>
                                      <p:to>
                                        <p:strVal val="visible"/>
                                      </p:to>
                                    </p:set>
                                    <p:anim calcmode="lin" valueType="num">
                                      <p:cBhvr additive="base">
                                        <p:cTn id="96" dur="500" fill="hold"/>
                                        <p:tgtEl>
                                          <p:spTgt spid="5124">
                                            <p:txEl>
                                              <p:pRg st="10" end="1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5124">
                                            <p:txEl>
                                              <p:pRg st="10" end="10"/>
                                            </p:txEl>
                                          </p:spTgt>
                                        </p:tgtEl>
                                        <p:attrNameLst>
                                          <p:attrName>ppt_y</p:attrName>
                                        </p:attrNameLst>
                                      </p:cBhvr>
                                      <p:tavLst>
                                        <p:tav tm="0">
                                          <p:val>
                                            <p:strVal val="#ppt_y"/>
                                          </p:val>
                                        </p:tav>
                                        <p:tav tm="100000">
                                          <p:val>
                                            <p:strVal val="#ppt_y"/>
                                          </p:val>
                                        </p:tav>
                                      </p:tavLst>
                                    </p:anim>
                                  </p:childTnLst>
                                </p:cTn>
                              </p:par>
                            </p:childTnLst>
                          </p:cTn>
                        </p:par>
                        <p:par>
                          <p:cTn id="98" fill="hold">
                            <p:stCondLst>
                              <p:cond delay="3500"/>
                            </p:stCondLst>
                            <p:childTnLst>
                              <p:par>
                                <p:cTn id="99" presetID="2" presetClass="entr" presetSubtype="2" fill="hold" nodeType="afterEffect">
                                  <p:stCondLst>
                                    <p:cond delay="0"/>
                                  </p:stCondLst>
                                  <p:childTnLst>
                                    <p:set>
                                      <p:cBhvr>
                                        <p:cTn id="100" dur="1" fill="hold">
                                          <p:stCondLst>
                                            <p:cond delay="0"/>
                                          </p:stCondLst>
                                        </p:cTn>
                                        <p:tgtEl>
                                          <p:spTgt spid="5124">
                                            <p:txEl>
                                              <p:pRg st="11" end="11"/>
                                            </p:txEl>
                                          </p:spTgt>
                                        </p:tgtEl>
                                        <p:attrNameLst>
                                          <p:attrName>style.visibility</p:attrName>
                                        </p:attrNameLst>
                                      </p:cBhvr>
                                      <p:to>
                                        <p:strVal val="visible"/>
                                      </p:to>
                                    </p:set>
                                    <p:anim calcmode="lin" valueType="num">
                                      <p:cBhvr additive="base">
                                        <p:cTn id="101" dur="500" fill="hold"/>
                                        <p:tgtEl>
                                          <p:spTgt spid="5124">
                                            <p:txEl>
                                              <p:pRg st="11" end="11"/>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512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D0ED-D4E1-446A-9B40-AAD85DB0D534}"/>
              </a:ext>
            </a:extLst>
          </p:cNvPr>
          <p:cNvSpPr>
            <a:spLocks noGrp="1"/>
          </p:cNvSpPr>
          <p:nvPr>
            <p:ph type="title"/>
          </p:nvPr>
        </p:nvSpPr>
        <p:spPr>
          <a:xfrm>
            <a:off x="834887" y="0"/>
            <a:ext cx="11237845" cy="874643"/>
          </a:xfrm>
        </p:spPr>
        <p:txBody>
          <a:bodyPr/>
          <a:lstStyle/>
          <a:p>
            <a:r>
              <a:rPr lang="en-US" b="1" dirty="0"/>
              <a:t>                </a:t>
            </a:r>
            <a:r>
              <a:rPr lang="en-US" b="1" u="sng" dirty="0"/>
              <a:t>UNIVERSALIZING RELIGIONS</a:t>
            </a:r>
            <a:endParaRPr lang="en-US" dirty="0"/>
          </a:p>
        </p:txBody>
      </p:sp>
      <p:graphicFrame>
        <p:nvGraphicFramePr>
          <p:cNvPr id="4" name="Content Placeholder 3">
            <a:extLst>
              <a:ext uri="{FF2B5EF4-FFF2-40B4-BE49-F238E27FC236}">
                <a16:creationId xmlns:a16="http://schemas.microsoft.com/office/drawing/2014/main" id="{60892C83-9CDC-402A-BCD7-EE2CF5D4A1C0}"/>
              </a:ext>
            </a:extLst>
          </p:cNvPr>
          <p:cNvGraphicFramePr>
            <a:graphicFrameLocks noGrp="1"/>
          </p:cNvGraphicFramePr>
          <p:nvPr>
            <p:ph idx="1"/>
          </p:nvPr>
        </p:nvGraphicFramePr>
        <p:xfrm>
          <a:off x="238539" y="700088"/>
          <a:ext cx="11834193" cy="5911998"/>
        </p:xfrm>
        <a:graphic>
          <a:graphicData uri="http://schemas.openxmlformats.org/drawingml/2006/table">
            <a:tbl>
              <a:tblPr firstRow="1" firstCol="1" bandRow="1">
                <a:tableStyleId>{93296810-A885-4BE3-A3E7-6D5BEEA58F35}</a:tableStyleId>
              </a:tblPr>
              <a:tblGrid>
                <a:gridCol w="1437844">
                  <a:extLst>
                    <a:ext uri="{9D8B030D-6E8A-4147-A177-3AD203B41FA5}">
                      <a16:colId xmlns:a16="http://schemas.microsoft.com/office/drawing/2014/main" val="882127367"/>
                    </a:ext>
                  </a:extLst>
                </a:gridCol>
                <a:gridCol w="2362172">
                  <a:extLst>
                    <a:ext uri="{9D8B030D-6E8A-4147-A177-3AD203B41FA5}">
                      <a16:colId xmlns:a16="http://schemas.microsoft.com/office/drawing/2014/main" val="2431122424"/>
                    </a:ext>
                  </a:extLst>
                </a:gridCol>
                <a:gridCol w="4152608">
                  <a:extLst>
                    <a:ext uri="{9D8B030D-6E8A-4147-A177-3AD203B41FA5}">
                      <a16:colId xmlns:a16="http://schemas.microsoft.com/office/drawing/2014/main" val="96909995"/>
                    </a:ext>
                  </a:extLst>
                </a:gridCol>
                <a:gridCol w="1850618">
                  <a:extLst>
                    <a:ext uri="{9D8B030D-6E8A-4147-A177-3AD203B41FA5}">
                      <a16:colId xmlns:a16="http://schemas.microsoft.com/office/drawing/2014/main" val="2302354649"/>
                    </a:ext>
                  </a:extLst>
                </a:gridCol>
                <a:gridCol w="2030951">
                  <a:extLst>
                    <a:ext uri="{9D8B030D-6E8A-4147-A177-3AD203B41FA5}">
                      <a16:colId xmlns:a16="http://schemas.microsoft.com/office/drawing/2014/main" val="1810829238"/>
                    </a:ext>
                  </a:extLst>
                </a:gridCol>
              </a:tblGrid>
              <a:tr h="556691">
                <a:tc>
                  <a:txBody>
                    <a:bodyPr/>
                    <a:lstStyle/>
                    <a:p>
                      <a:pPr marL="0" marR="0">
                        <a:lnSpc>
                          <a:spcPct val="107000"/>
                        </a:lnSpc>
                        <a:spcBef>
                          <a:spcPts val="0"/>
                        </a:spcBef>
                        <a:spcAft>
                          <a:spcPts val="0"/>
                        </a:spcAft>
                      </a:pPr>
                      <a:r>
                        <a:rPr lang="en-US" sz="1600" b="1" dirty="0">
                          <a:effectLst/>
                        </a:rPr>
                        <a:t>          Religion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              Origins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                Diffusion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         Branches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   Cultural Landscape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649930327"/>
                  </a:ext>
                </a:extLst>
              </a:tr>
              <a:tr h="1157809">
                <a:tc>
                  <a:txBody>
                    <a:bodyPr/>
                    <a:lstStyle/>
                    <a:p>
                      <a:pPr marL="0" marR="0">
                        <a:lnSpc>
                          <a:spcPct val="107000"/>
                        </a:lnSpc>
                        <a:spcBef>
                          <a:spcPts val="0"/>
                        </a:spcBef>
                        <a:spcAft>
                          <a:spcPts val="0"/>
                        </a:spcAft>
                      </a:pPr>
                      <a:r>
                        <a:rPr lang="en-US" sz="1600" b="1" dirty="0">
                          <a:effectLst/>
                        </a:rPr>
                        <a:t> </a:t>
                      </a:r>
                    </a:p>
                    <a:p>
                      <a:pPr marL="0" marR="0">
                        <a:lnSpc>
                          <a:spcPct val="107000"/>
                        </a:lnSpc>
                        <a:spcBef>
                          <a:spcPts val="0"/>
                        </a:spcBef>
                        <a:spcAft>
                          <a:spcPts val="0"/>
                        </a:spcAft>
                      </a:pPr>
                      <a:r>
                        <a:rPr lang="en-US" sz="1600" b="1" dirty="0">
                          <a:effectLst/>
                        </a:rPr>
                        <a:t>Buddhism </a:t>
                      </a:r>
                    </a:p>
                    <a:p>
                      <a:pPr marL="0" marR="0">
                        <a:lnSpc>
                          <a:spcPct val="107000"/>
                        </a:lnSpc>
                        <a:spcBef>
                          <a:spcPts val="0"/>
                        </a:spcBef>
                        <a:spcAft>
                          <a:spcPts val="0"/>
                        </a:spcAft>
                      </a:pPr>
                      <a:r>
                        <a:rPr lang="en-US" sz="1600" b="1" dirty="0">
                          <a:effectLst/>
                        </a:rPr>
                        <a:t>(350 million)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Founded in South Asia in present day Nepal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Contagious:  Through the teachings spread out  India, to south and east Asia along the silk road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Theravada </a:t>
                      </a:r>
                    </a:p>
                    <a:p>
                      <a:pPr marL="0" marR="0">
                        <a:lnSpc>
                          <a:spcPct val="107000"/>
                        </a:lnSpc>
                        <a:spcBef>
                          <a:spcPts val="0"/>
                        </a:spcBef>
                        <a:spcAft>
                          <a:spcPts val="0"/>
                        </a:spcAft>
                      </a:pPr>
                      <a:r>
                        <a:rPr lang="en-US" sz="1600" b="1" dirty="0">
                          <a:effectLst/>
                        </a:rPr>
                        <a:t>Mahayana </a:t>
                      </a:r>
                    </a:p>
                    <a:p>
                      <a:pPr marL="0" marR="0">
                        <a:lnSpc>
                          <a:spcPct val="107000"/>
                        </a:lnSpc>
                        <a:spcBef>
                          <a:spcPts val="0"/>
                        </a:spcBef>
                        <a:spcAft>
                          <a:spcPts val="0"/>
                        </a:spcAft>
                      </a:pPr>
                      <a:r>
                        <a:rPr lang="en-US" sz="1600" b="1" dirty="0">
                          <a:effectLst/>
                        </a:rPr>
                        <a:t>Lamaism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Pagodas</a:t>
                      </a:r>
                    </a:p>
                    <a:p>
                      <a:pPr marL="0" marR="0">
                        <a:lnSpc>
                          <a:spcPct val="107000"/>
                        </a:lnSpc>
                        <a:spcBef>
                          <a:spcPts val="0"/>
                        </a:spcBef>
                        <a:spcAft>
                          <a:spcPts val="0"/>
                        </a:spcAft>
                      </a:pPr>
                      <a:r>
                        <a:rPr lang="en-US" sz="1600" b="1" dirty="0">
                          <a:effectLst/>
                        </a:rPr>
                        <a:t> Bodhi Trees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471684347"/>
                  </a:ext>
                </a:extLst>
              </a:tr>
              <a:tr h="2257425">
                <a:tc>
                  <a:txBody>
                    <a:bodyPr/>
                    <a:lstStyle/>
                    <a:p>
                      <a:pPr marL="0" marR="0">
                        <a:lnSpc>
                          <a:spcPct val="107000"/>
                        </a:lnSpc>
                        <a:spcBef>
                          <a:spcPts val="0"/>
                        </a:spcBef>
                        <a:spcAft>
                          <a:spcPts val="0"/>
                        </a:spcAft>
                      </a:pPr>
                      <a:r>
                        <a:rPr lang="en-US" sz="1600" b="1">
                          <a:effectLst/>
                        </a:rPr>
                        <a:t> </a:t>
                      </a:r>
                    </a:p>
                    <a:p>
                      <a:pPr marL="0" marR="0">
                        <a:lnSpc>
                          <a:spcPct val="107000"/>
                        </a:lnSpc>
                        <a:spcBef>
                          <a:spcPts val="0"/>
                        </a:spcBef>
                        <a:spcAft>
                          <a:spcPts val="0"/>
                        </a:spcAft>
                      </a:pPr>
                      <a:r>
                        <a:rPr lang="en-US" sz="1600" b="1">
                          <a:effectLst/>
                        </a:rPr>
                        <a:t>Christianity</a:t>
                      </a:r>
                    </a:p>
                    <a:p>
                      <a:pPr marL="0" marR="0">
                        <a:lnSpc>
                          <a:spcPct val="107000"/>
                        </a:lnSpc>
                        <a:spcBef>
                          <a:spcPts val="0"/>
                        </a:spcBef>
                        <a:spcAft>
                          <a:spcPts val="0"/>
                        </a:spcAft>
                      </a:pPr>
                      <a:r>
                        <a:rPr lang="en-US" sz="1600" b="1">
                          <a:effectLst/>
                        </a:rPr>
                        <a:t> (2 billion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Originated as an offshoot of Judaism in the Semitic Hearth (modern Israel)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u="sng" dirty="0">
                          <a:effectLst/>
                        </a:rPr>
                        <a:t>Hierarchical:  </a:t>
                      </a:r>
                      <a:r>
                        <a:rPr lang="en-US" sz="1600" b="1" u="none" dirty="0">
                          <a:effectLst/>
                        </a:rPr>
                        <a:t>diffusion through conversion of rulers who then forced their followers to adopt the faith. </a:t>
                      </a:r>
                      <a:r>
                        <a:rPr lang="en-US" sz="1600" b="1" dirty="0">
                          <a:effectLst/>
                        </a:rPr>
                        <a:t>Spread when Roman Empire adopted it, </a:t>
                      </a:r>
                    </a:p>
                    <a:p>
                      <a:pPr marL="0" marR="0">
                        <a:lnSpc>
                          <a:spcPct val="107000"/>
                        </a:lnSpc>
                        <a:spcBef>
                          <a:spcPts val="0"/>
                        </a:spcBef>
                        <a:spcAft>
                          <a:spcPts val="0"/>
                        </a:spcAft>
                      </a:pPr>
                      <a:r>
                        <a:rPr lang="en-US" sz="1600" b="1" u="sng" dirty="0">
                          <a:effectLst/>
                        </a:rPr>
                        <a:t>Relocation</a:t>
                      </a:r>
                      <a:r>
                        <a:rPr lang="en-US" sz="1600" b="1" dirty="0">
                          <a:effectLst/>
                        </a:rPr>
                        <a:t>: monarchs in Europe – expanded with colonial efforts&amp; missionaries</a:t>
                      </a:r>
                    </a:p>
                    <a:p>
                      <a:pPr marL="0" marR="0">
                        <a:lnSpc>
                          <a:spcPct val="107000"/>
                        </a:lnSpc>
                        <a:spcBef>
                          <a:spcPts val="0"/>
                        </a:spcBef>
                        <a:spcAft>
                          <a:spcPts val="0"/>
                        </a:spcAft>
                      </a:pPr>
                      <a:r>
                        <a:rPr lang="en-US" sz="1600" b="1" u="sng" dirty="0">
                          <a:effectLst/>
                        </a:rPr>
                        <a:t>Contagious</a:t>
                      </a:r>
                      <a:r>
                        <a:rPr lang="en-US" sz="1600" b="1" dirty="0">
                          <a:effectLst/>
                        </a:rPr>
                        <a:t> diffusion through the Middle East, Europe and Central Asia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Roman Catholic Protestant </a:t>
                      </a:r>
                    </a:p>
                    <a:p>
                      <a:pPr marL="0" marR="0">
                        <a:lnSpc>
                          <a:spcPct val="107000"/>
                        </a:lnSpc>
                        <a:spcBef>
                          <a:spcPts val="0"/>
                        </a:spcBef>
                        <a:spcAft>
                          <a:spcPts val="0"/>
                        </a:spcAft>
                      </a:pPr>
                      <a:r>
                        <a:rPr lang="en-US" sz="1600" b="1" dirty="0">
                          <a:effectLst/>
                        </a:rPr>
                        <a:t>Eastern Orthodox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Bible Cathedrals Churches Burial Grounds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264719884"/>
                  </a:ext>
                </a:extLst>
              </a:tr>
              <a:tr h="1105036">
                <a:tc>
                  <a:txBody>
                    <a:bodyPr/>
                    <a:lstStyle/>
                    <a:p>
                      <a:pPr marL="0" marR="0">
                        <a:lnSpc>
                          <a:spcPct val="107000"/>
                        </a:lnSpc>
                        <a:spcBef>
                          <a:spcPts val="0"/>
                        </a:spcBef>
                        <a:spcAft>
                          <a:spcPts val="0"/>
                        </a:spcAft>
                      </a:pPr>
                      <a:r>
                        <a:rPr lang="en-US" sz="1600" b="1">
                          <a:effectLst/>
                        </a:rPr>
                        <a:t> </a:t>
                      </a:r>
                    </a:p>
                    <a:p>
                      <a:pPr marL="0" marR="0">
                        <a:lnSpc>
                          <a:spcPct val="107000"/>
                        </a:lnSpc>
                        <a:spcBef>
                          <a:spcPts val="0"/>
                        </a:spcBef>
                        <a:spcAft>
                          <a:spcPts val="0"/>
                        </a:spcAft>
                      </a:pPr>
                      <a:r>
                        <a:rPr lang="en-US" sz="1600" b="1">
                          <a:effectLst/>
                        </a:rPr>
                        <a:t>Islam</a:t>
                      </a:r>
                    </a:p>
                    <a:p>
                      <a:pPr marL="0" marR="0">
                        <a:lnSpc>
                          <a:spcPct val="107000"/>
                        </a:lnSpc>
                        <a:spcBef>
                          <a:spcPts val="0"/>
                        </a:spcBef>
                        <a:spcAft>
                          <a:spcPts val="0"/>
                        </a:spcAft>
                      </a:pPr>
                      <a:r>
                        <a:rPr lang="en-US" sz="1600" b="1">
                          <a:effectLst/>
                        </a:rPr>
                        <a:t> (1.2 billion)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Originated in Mecca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Hierarchal: as Islamic empires developed in the middle east Relocation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Sunni Shiite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Quran, </a:t>
                      </a:r>
                    </a:p>
                    <a:p>
                      <a:pPr marL="0" marR="0">
                        <a:lnSpc>
                          <a:spcPct val="107000"/>
                        </a:lnSpc>
                        <a:spcBef>
                          <a:spcPts val="0"/>
                        </a:spcBef>
                        <a:spcAft>
                          <a:spcPts val="0"/>
                        </a:spcAft>
                      </a:pPr>
                      <a:r>
                        <a:rPr lang="en-US" sz="1600" b="1" dirty="0">
                          <a:effectLst/>
                        </a:rPr>
                        <a:t>Mosque </a:t>
                      </a:r>
                    </a:p>
                    <a:p>
                      <a:pPr marL="0" marR="0">
                        <a:lnSpc>
                          <a:spcPct val="107000"/>
                        </a:lnSpc>
                        <a:spcBef>
                          <a:spcPts val="0"/>
                        </a:spcBef>
                        <a:spcAft>
                          <a:spcPts val="0"/>
                        </a:spcAft>
                      </a:pPr>
                      <a:r>
                        <a:rPr lang="en-US" sz="1600" b="1" dirty="0">
                          <a:effectLst/>
                        </a:rPr>
                        <a:t>Minarets </a:t>
                      </a:r>
                    </a:p>
                    <a:p>
                      <a:pPr marL="0" marR="0">
                        <a:lnSpc>
                          <a:spcPct val="107000"/>
                        </a:lnSpc>
                        <a:spcBef>
                          <a:spcPts val="0"/>
                        </a:spcBef>
                        <a:spcAft>
                          <a:spcPts val="0"/>
                        </a:spcAft>
                      </a:pPr>
                      <a:r>
                        <a:rPr lang="en-US" sz="1600" b="1" dirty="0">
                          <a:effectLst/>
                        </a:rPr>
                        <a:t>Five Pillars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1158581534"/>
                  </a:ext>
                </a:extLst>
              </a:tr>
              <a:tr h="835037">
                <a:tc>
                  <a:txBody>
                    <a:bodyPr/>
                    <a:lstStyle/>
                    <a:p>
                      <a:pPr marL="0" marR="0">
                        <a:lnSpc>
                          <a:spcPct val="107000"/>
                        </a:lnSpc>
                        <a:spcBef>
                          <a:spcPts val="0"/>
                        </a:spcBef>
                        <a:spcAft>
                          <a:spcPts val="0"/>
                        </a:spcAft>
                      </a:pPr>
                      <a:r>
                        <a:rPr lang="en-US" sz="1600" b="1" dirty="0">
                          <a:effectLst/>
                        </a:rPr>
                        <a:t>Sikhism</a:t>
                      </a:r>
                    </a:p>
                    <a:p>
                      <a:pPr marL="0" marR="0">
                        <a:lnSpc>
                          <a:spcPct val="107000"/>
                        </a:lnSpc>
                        <a:spcBef>
                          <a:spcPts val="0"/>
                        </a:spcBef>
                        <a:spcAft>
                          <a:spcPts val="0"/>
                        </a:spcAft>
                      </a:pPr>
                      <a:r>
                        <a:rPr lang="en-US" sz="1600" b="1" dirty="0">
                          <a:effectLst/>
                        </a:rPr>
                        <a:t> (20 million)</a:t>
                      </a:r>
                    </a:p>
                    <a:p>
                      <a:pPr marL="0" marR="0">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Founded in Pakistan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Diffused outward toward India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Guru </a:t>
                      </a:r>
                      <a:r>
                        <a:rPr lang="en-US" sz="1600" b="1" dirty="0" err="1">
                          <a:effectLst/>
                        </a:rPr>
                        <a:t>Granth</a:t>
                      </a:r>
                      <a:r>
                        <a:rPr lang="en-US" sz="1600" b="1" dirty="0">
                          <a:effectLst/>
                        </a:rPr>
                        <a:t> Sahib Golden Temple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3829623997"/>
                  </a:ext>
                </a:extLst>
              </a:tr>
            </a:tbl>
          </a:graphicData>
        </a:graphic>
      </p:graphicFrame>
      <p:sp>
        <p:nvSpPr>
          <p:cNvPr id="5" name="Rectangle 1">
            <a:extLst>
              <a:ext uri="{FF2B5EF4-FFF2-40B4-BE49-F238E27FC236}">
                <a16:creationId xmlns:a16="http://schemas.microsoft.com/office/drawing/2014/main" id="{9ED76545-5D74-4E8A-BB00-F4987FF3984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252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C1E2-6781-4957-82AE-D8EE3A695ED8}"/>
              </a:ext>
            </a:extLst>
          </p:cNvPr>
          <p:cNvSpPr>
            <a:spLocks noGrp="1"/>
          </p:cNvSpPr>
          <p:nvPr>
            <p:ph type="title"/>
          </p:nvPr>
        </p:nvSpPr>
        <p:spPr>
          <a:xfrm>
            <a:off x="821635" y="0"/>
            <a:ext cx="11370365" cy="702365"/>
          </a:xfrm>
        </p:spPr>
        <p:txBody>
          <a:bodyPr/>
          <a:lstStyle/>
          <a:p>
            <a:r>
              <a:rPr lang="en-US" dirty="0"/>
              <a:t>               </a:t>
            </a:r>
            <a:r>
              <a:rPr lang="en-US" b="1" u="sng" dirty="0">
                <a:solidFill>
                  <a:srgbClr val="000099"/>
                </a:solidFill>
              </a:rPr>
              <a:t>Religious Hearths and Diffusion</a:t>
            </a:r>
          </a:p>
        </p:txBody>
      </p:sp>
      <p:graphicFrame>
        <p:nvGraphicFramePr>
          <p:cNvPr id="4" name="Content Placeholder 3">
            <a:extLst>
              <a:ext uri="{FF2B5EF4-FFF2-40B4-BE49-F238E27FC236}">
                <a16:creationId xmlns:a16="http://schemas.microsoft.com/office/drawing/2014/main" id="{032DAA58-C663-4CEF-A19B-FF16285CD335}"/>
              </a:ext>
            </a:extLst>
          </p:cNvPr>
          <p:cNvGraphicFramePr>
            <a:graphicFrameLocks noGrp="1"/>
          </p:cNvGraphicFramePr>
          <p:nvPr>
            <p:ph idx="1"/>
          </p:nvPr>
        </p:nvGraphicFramePr>
        <p:xfrm>
          <a:off x="212035" y="701675"/>
          <a:ext cx="11979966" cy="5491480"/>
        </p:xfrm>
        <a:graphic>
          <a:graphicData uri="http://schemas.openxmlformats.org/drawingml/2006/table">
            <a:tbl>
              <a:tblPr firstRow="1" bandRow="1">
                <a:tableStyleId>{5C22544A-7EE6-4342-B048-85BDC9FD1C3A}</a:tableStyleId>
              </a:tblPr>
              <a:tblGrid>
                <a:gridCol w="1577149">
                  <a:extLst>
                    <a:ext uri="{9D8B030D-6E8A-4147-A177-3AD203B41FA5}">
                      <a16:colId xmlns:a16="http://schemas.microsoft.com/office/drawing/2014/main" val="2980751122"/>
                    </a:ext>
                  </a:extLst>
                </a:gridCol>
                <a:gridCol w="3379171">
                  <a:extLst>
                    <a:ext uri="{9D8B030D-6E8A-4147-A177-3AD203B41FA5}">
                      <a16:colId xmlns:a16="http://schemas.microsoft.com/office/drawing/2014/main" val="2970364119"/>
                    </a:ext>
                  </a:extLst>
                </a:gridCol>
                <a:gridCol w="7023646">
                  <a:extLst>
                    <a:ext uri="{9D8B030D-6E8A-4147-A177-3AD203B41FA5}">
                      <a16:colId xmlns:a16="http://schemas.microsoft.com/office/drawing/2014/main" val="4087317639"/>
                    </a:ext>
                  </a:extLst>
                </a:gridCol>
              </a:tblGrid>
              <a:tr h="370840">
                <a:tc>
                  <a:txBody>
                    <a:bodyPr/>
                    <a:lstStyle/>
                    <a:p>
                      <a:r>
                        <a:rPr lang="en-US" dirty="0"/>
                        <a:t>Religion </a:t>
                      </a:r>
                    </a:p>
                  </a:txBody>
                  <a:tcPr/>
                </a:tc>
                <a:tc>
                  <a:txBody>
                    <a:bodyPr/>
                    <a:lstStyle/>
                    <a:p>
                      <a:r>
                        <a:rPr lang="en-US" dirty="0"/>
                        <a:t>Hearth</a:t>
                      </a:r>
                    </a:p>
                  </a:txBody>
                  <a:tcPr/>
                </a:tc>
                <a:tc>
                  <a:txBody>
                    <a:bodyPr/>
                    <a:lstStyle/>
                    <a:p>
                      <a:r>
                        <a:rPr lang="en-US" dirty="0"/>
                        <a:t>Type of Diffusion</a:t>
                      </a:r>
                    </a:p>
                  </a:txBody>
                  <a:tcPr/>
                </a:tc>
                <a:extLst>
                  <a:ext uri="{0D108BD9-81ED-4DB2-BD59-A6C34878D82A}">
                    <a16:rowId xmlns:a16="http://schemas.microsoft.com/office/drawing/2014/main" val="1150313108"/>
                  </a:ext>
                </a:extLst>
              </a:tr>
              <a:tr h="370840">
                <a:tc>
                  <a:txBody>
                    <a:bodyPr/>
                    <a:lstStyle/>
                    <a:p>
                      <a:endParaRPr lang="en-US" b="1" dirty="0"/>
                    </a:p>
                    <a:p>
                      <a:r>
                        <a:rPr lang="en-US" b="1" dirty="0"/>
                        <a:t>Hinduism</a:t>
                      </a:r>
                    </a:p>
                  </a:txBody>
                  <a:tcPr/>
                </a:tc>
                <a:tc>
                  <a:txBody>
                    <a:bodyPr/>
                    <a:lstStyle/>
                    <a:p>
                      <a:r>
                        <a:rPr lang="en-US" b="1" dirty="0"/>
                        <a:t>Along Indus River in present day Pakistan</a:t>
                      </a:r>
                    </a:p>
                  </a:txBody>
                  <a:tcPr/>
                </a:tc>
                <a:tc>
                  <a:txBody>
                    <a:bodyPr/>
                    <a:lstStyle/>
                    <a:p>
                      <a:pPr marL="285750" indent="-285750">
                        <a:buFont typeface="Arial" panose="020B0604020202020204" pitchFamily="34" charset="0"/>
                        <a:buChar char="•"/>
                      </a:pPr>
                      <a:r>
                        <a:rPr lang="en-US" b="1" dirty="0"/>
                        <a:t>Contagious diffusion across Indian subaccountant</a:t>
                      </a:r>
                    </a:p>
                    <a:p>
                      <a:pPr marL="285750" indent="-285750">
                        <a:buFont typeface="Arial" panose="020B0604020202020204" pitchFamily="34" charset="0"/>
                        <a:buChar char="•"/>
                      </a:pPr>
                      <a:r>
                        <a:rPr lang="en-US" b="1" dirty="0"/>
                        <a:t>Relocation diffusion in resent decades to Europe and the United States</a:t>
                      </a:r>
                    </a:p>
                  </a:txBody>
                  <a:tcPr/>
                </a:tc>
                <a:extLst>
                  <a:ext uri="{0D108BD9-81ED-4DB2-BD59-A6C34878D82A}">
                    <a16:rowId xmlns:a16="http://schemas.microsoft.com/office/drawing/2014/main" val="570672484"/>
                  </a:ext>
                </a:extLst>
              </a:tr>
              <a:tr h="370840">
                <a:tc>
                  <a:txBody>
                    <a:bodyPr/>
                    <a:lstStyle/>
                    <a:p>
                      <a:endParaRPr lang="en-US" b="1" dirty="0"/>
                    </a:p>
                    <a:p>
                      <a:r>
                        <a:rPr lang="en-US" b="1" dirty="0"/>
                        <a:t>Buddhism</a:t>
                      </a:r>
                    </a:p>
                  </a:txBody>
                  <a:tcPr/>
                </a:tc>
                <a:tc>
                  <a:txBody>
                    <a:bodyPr/>
                    <a:lstStyle/>
                    <a:p>
                      <a:r>
                        <a:rPr lang="en-US" b="1" dirty="0"/>
                        <a:t>South Asia in present day Nepal</a:t>
                      </a:r>
                    </a:p>
                  </a:txBody>
                  <a:tcPr/>
                </a:tc>
                <a:tc>
                  <a:txBody>
                    <a:bodyPr/>
                    <a:lstStyle/>
                    <a:p>
                      <a:r>
                        <a:rPr lang="en-US" b="1" dirty="0"/>
                        <a:t>*  Contagious diffusion as teachings spread throughout East and Southeast Asia</a:t>
                      </a:r>
                    </a:p>
                    <a:p>
                      <a:r>
                        <a:rPr lang="en-US" b="1" dirty="0"/>
                        <a:t>Relocation diffusion throughout the world</a:t>
                      </a:r>
                    </a:p>
                  </a:txBody>
                  <a:tcPr/>
                </a:tc>
                <a:extLst>
                  <a:ext uri="{0D108BD9-81ED-4DB2-BD59-A6C34878D82A}">
                    <a16:rowId xmlns:a16="http://schemas.microsoft.com/office/drawing/2014/main" val="3374711580"/>
                  </a:ext>
                </a:extLst>
              </a:tr>
              <a:tr h="370840">
                <a:tc>
                  <a:txBody>
                    <a:bodyPr/>
                    <a:lstStyle/>
                    <a:p>
                      <a:endParaRPr lang="en-US" b="1" dirty="0"/>
                    </a:p>
                    <a:p>
                      <a:r>
                        <a:rPr lang="en-US" b="1" dirty="0"/>
                        <a:t>Judaism</a:t>
                      </a:r>
                    </a:p>
                  </a:txBody>
                  <a:tcPr/>
                </a:tc>
                <a:tc>
                  <a:txBody>
                    <a:bodyPr/>
                    <a:lstStyle/>
                    <a:p>
                      <a:r>
                        <a:rPr lang="en-US" b="1" dirty="0"/>
                        <a:t>Eastern Mediterranean and Southwestern Asia</a:t>
                      </a:r>
                    </a:p>
                  </a:txBody>
                  <a:tcPr/>
                </a:tc>
                <a:tc>
                  <a:txBody>
                    <a:bodyPr/>
                    <a:lstStyle/>
                    <a:p>
                      <a:r>
                        <a:rPr lang="en-US" b="1" dirty="0"/>
                        <a:t>* Relocation diffusion throughout North Africa and Europe forced by the Romans beginning around 70 C.E</a:t>
                      </a:r>
                    </a:p>
                    <a:p>
                      <a:r>
                        <a:rPr lang="en-US" b="1" dirty="0"/>
                        <a:t>* Relocation diffusion to the United States and other countries</a:t>
                      </a:r>
                    </a:p>
                  </a:txBody>
                  <a:tcPr/>
                </a:tc>
                <a:extLst>
                  <a:ext uri="{0D108BD9-81ED-4DB2-BD59-A6C34878D82A}">
                    <a16:rowId xmlns:a16="http://schemas.microsoft.com/office/drawing/2014/main" val="44935196"/>
                  </a:ext>
                </a:extLst>
              </a:tr>
              <a:tr h="370840">
                <a:tc>
                  <a:txBody>
                    <a:bodyPr/>
                    <a:lstStyle/>
                    <a:p>
                      <a:endParaRPr lang="en-US" b="1" dirty="0"/>
                    </a:p>
                    <a:p>
                      <a:r>
                        <a:rPr lang="en-US" b="1" dirty="0"/>
                        <a:t>Christianity</a:t>
                      </a:r>
                    </a:p>
                  </a:txBody>
                  <a:tcPr/>
                </a:tc>
                <a:tc>
                  <a:txBody>
                    <a:bodyPr/>
                    <a:lstStyle/>
                    <a:p>
                      <a:r>
                        <a:rPr lang="en-US" b="1" dirty="0"/>
                        <a:t>Eastern Mediterranean and Southwestern Asia</a:t>
                      </a:r>
                    </a:p>
                  </a:txBody>
                  <a:tcPr/>
                </a:tc>
                <a:tc>
                  <a:txBody>
                    <a:bodyPr/>
                    <a:lstStyle/>
                    <a:p>
                      <a:pPr marL="285750" indent="-285750">
                        <a:buFont typeface="Arial" panose="020B0604020202020204" pitchFamily="34" charset="0"/>
                        <a:buChar char="•"/>
                      </a:pPr>
                      <a:r>
                        <a:rPr lang="en-US" b="1" dirty="0"/>
                        <a:t>Contagious diffusion through the Middle East, Europe, and Central Asia</a:t>
                      </a:r>
                    </a:p>
                    <a:p>
                      <a:pPr marL="285750" indent="-285750">
                        <a:buFont typeface="Arial" panose="020B0604020202020204" pitchFamily="34" charset="0"/>
                        <a:buChar char="•"/>
                      </a:pPr>
                      <a:r>
                        <a:rPr lang="en-US" b="1" dirty="0"/>
                        <a:t>Hierarchical diffusion through conversion of rulers, who then forced their followers to adopt the faith</a:t>
                      </a:r>
                    </a:p>
                    <a:p>
                      <a:pPr marL="285750" indent="-285750">
                        <a:buFont typeface="Arial" panose="020B0604020202020204" pitchFamily="34" charset="0"/>
                        <a:buChar char="•"/>
                      </a:pPr>
                      <a:r>
                        <a:rPr lang="en-US" b="1" dirty="0"/>
                        <a:t> Relocation diffusion throughout the world</a:t>
                      </a:r>
                    </a:p>
                  </a:txBody>
                  <a:tcPr/>
                </a:tc>
                <a:extLst>
                  <a:ext uri="{0D108BD9-81ED-4DB2-BD59-A6C34878D82A}">
                    <a16:rowId xmlns:a16="http://schemas.microsoft.com/office/drawing/2014/main" val="3459706407"/>
                  </a:ext>
                </a:extLst>
              </a:tr>
              <a:tr h="370840">
                <a:tc>
                  <a:txBody>
                    <a:bodyPr/>
                    <a:lstStyle/>
                    <a:p>
                      <a:r>
                        <a:rPr lang="en-US" b="1" dirty="0"/>
                        <a:t>Islam</a:t>
                      </a:r>
                    </a:p>
                  </a:txBody>
                  <a:tcPr/>
                </a:tc>
                <a:tc>
                  <a:txBody>
                    <a:bodyPr/>
                    <a:lstStyle/>
                    <a:p>
                      <a:r>
                        <a:rPr lang="en-US" b="1" dirty="0"/>
                        <a:t>Southwest Asia</a:t>
                      </a:r>
                    </a:p>
                  </a:txBody>
                  <a:tcPr/>
                </a:tc>
                <a:tc>
                  <a:txBody>
                    <a:bodyPr/>
                    <a:lstStyle/>
                    <a:p>
                      <a:pPr marL="285750" indent="-285750">
                        <a:buFont typeface="Arial" panose="020B0604020202020204" pitchFamily="34" charset="0"/>
                        <a:buChar char="•"/>
                      </a:pPr>
                      <a:r>
                        <a:rPr lang="en-US" b="1" dirty="0"/>
                        <a:t>Contagious diffusion by trade and conquest to Spain, Africa and much of Asia</a:t>
                      </a:r>
                    </a:p>
                    <a:p>
                      <a:pPr marL="285750" indent="-285750">
                        <a:buFont typeface="Arial" panose="020B0604020202020204" pitchFamily="34" charset="0"/>
                        <a:buChar char="•"/>
                      </a:pPr>
                      <a:r>
                        <a:rPr lang="en-US" b="1" dirty="0"/>
                        <a:t>Relocation diffusion throughout the world</a:t>
                      </a:r>
                    </a:p>
                  </a:txBody>
                  <a:tcPr/>
                </a:tc>
                <a:extLst>
                  <a:ext uri="{0D108BD9-81ED-4DB2-BD59-A6C34878D82A}">
                    <a16:rowId xmlns:a16="http://schemas.microsoft.com/office/drawing/2014/main" val="4010378960"/>
                  </a:ext>
                </a:extLst>
              </a:tr>
            </a:tbl>
          </a:graphicData>
        </a:graphic>
      </p:graphicFrame>
    </p:spTree>
    <p:extLst>
      <p:ext uri="{BB962C8B-B14F-4D97-AF65-F5344CB8AC3E}">
        <p14:creationId xmlns:p14="http://schemas.microsoft.com/office/powerpoint/2010/main" val="204878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B40-CB32-4EA5-A261-C15E70F667CE}"/>
              </a:ext>
            </a:extLst>
          </p:cNvPr>
          <p:cNvSpPr>
            <a:spLocks noGrp="1"/>
          </p:cNvSpPr>
          <p:nvPr>
            <p:ph type="title"/>
          </p:nvPr>
        </p:nvSpPr>
        <p:spPr>
          <a:xfrm>
            <a:off x="675861" y="1"/>
            <a:ext cx="11516139" cy="2001078"/>
          </a:xfrm>
        </p:spPr>
        <p:txBody>
          <a:bodyPr>
            <a:normAutofit fontScale="90000"/>
          </a:bodyPr>
          <a:lstStyle/>
          <a:p>
            <a:r>
              <a:rPr lang="en-US" dirty="0"/>
              <a:t>                           </a:t>
            </a:r>
            <a:r>
              <a:rPr lang="en-US" sz="3200" b="1" u="sng" dirty="0">
                <a:solidFill>
                  <a:srgbClr val="7030A0"/>
                </a:solidFill>
              </a:rPr>
              <a:t>Ethnic Religions </a:t>
            </a:r>
            <a:br>
              <a:rPr lang="en-US" sz="3200" dirty="0"/>
            </a:br>
            <a:r>
              <a:rPr lang="en-US" sz="2200" b="1" dirty="0">
                <a:solidFill>
                  <a:srgbClr val="7030A0"/>
                </a:solidFill>
              </a:rPr>
              <a:t>Shintoism</a:t>
            </a:r>
            <a:r>
              <a:rPr lang="en-US" sz="2200" b="1" dirty="0"/>
              <a:t> is a blending principals of Buddhism with a local religion of Japan.</a:t>
            </a:r>
            <a:br>
              <a:rPr lang="en-US" sz="2200" b="1" dirty="0"/>
            </a:br>
            <a:r>
              <a:rPr lang="en-US" sz="2200" b="1" dirty="0"/>
              <a:t> </a:t>
            </a:r>
            <a:r>
              <a:rPr lang="en-US" sz="2200" b="1" dirty="0">
                <a:solidFill>
                  <a:srgbClr val="7030A0"/>
                </a:solidFill>
              </a:rPr>
              <a:t>Taoism</a:t>
            </a:r>
            <a:r>
              <a:rPr lang="en-US" sz="2200" b="1" dirty="0"/>
              <a:t> teaches that all people should live in harmony with nature. </a:t>
            </a:r>
            <a:br>
              <a:rPr lang="en-US" sz="2200" b="1" dirty="0"/>
            </a:br>
            <a:r>
              <a:rPr lang="en-US" sz="2200" b="1" dirty="0">
                <a:solidFill>
                  <a:srgbClr val="7030A0"/>
                </a:solidFill>
              </a:rPr>
              <a:t>Confucianism</a:t>
            </a:r>
            <a:r>
              <a:rPr lang="en-US" sz="2200" b="1" dirty="0"/>
              <a:t> focuses more on the worldly life rather than heaven/hell. Maintaining Order in Society</a:t>
            </a:r>
            <a:br>
              <a:rPr lang="en-US" sz="2200" b="1" dirty="0"/>
            </a:br>
            <a:r>
              <a:rPr lang="en-US" sz="2200" b="1" dirty="0"/>
              <a:t> </a:t>
            </a:r>
            <a:r>
              <a:rPr lang="en-US" sz="2200" b="1" dirty="0">
                <a:solidFill>
                  <a:srgbClr val="7030A0"/>
                </a:solidFill>
              </a:rPr>
              <a:t>Shamanism</a:t>
            </a:r>
            <a:r>
              <a:rPr lang="en-US" sz="2200" b="1" dirty="0"/>
              <a:t> is ethnic religion that follows a local shaman. Animism belief that objects have a divine spirit</a:t>
            </a:r>
            <a:br>
              <a:rPr lang="en-US" dirty="0"/>
            </a:br>
            <a:endParaRPr lang="en-US" sz="3200" dirty="0"/>
          </a:p>
        </p:txBody>
      </p:sp>
      <p:graphicFrame>
        <p:nvGraphicFramePr>
          <p:cNvPr id="6" name="Content Placeholder 5">
            <a:extLst>
              <a:ext uri="{FF2B5EF4-FFF2-40B4-BE49-F238E27FC236}">
                <a16:creationId xmlns:a16="http://schemas.microsoft.com/office/drawing/2014/main" id="{47BFC9E7-2251-4B1B-9456-D80346F8E72C}"/>
              </a:ext>
            </a:extLst>
          </p:cNvPr>
          <p:cNvGraphicFramePr>
            <a:graphicFrameLocks noGrp="1"/>
          </p:cNvGraphicFramePr>
          <p:nvPr>
            <p:ph idx="1"/>
          </p:nvPr>
        </p:nvGraphicFramePr>
        <p:xfrm>
          <a:off x="159026" y="2001079"/>
          <a:ext cx="11900455" cy="4518992"/>
        </p:xfrm>
        <a:graphic>
          <a:graphicData uri="http://schemas.openxmlformats.org/drawingml/2006/table">
            <a:tbl>
              <a:tblPr firstRow="1" firstCol="1" bandRow="1">
                <a:tableStyleId>{5C22544A-7EE6-4342-B048-85BDC9FD1C3A}</a:tableStyleId>
              </a:tblPr>
              <a:tblGrid>
                <a:gridCol w="1934817">
                  <a:extLst>
                    <a:ext uri="{9D8B030D-6E8A-4147-A177-3AD203B41FA5}">
                      <a16:colId xmlns:a16="http://schemas.microsoft.com/office/drawing/2014/main" val="25445999"/>
                    </a:ext>
                  </a:extLst>
                </a:gridCol>
                <a:gridCol w="2825365">
                  <a:extLst>
                    <a:ext uri="{9D8B030D-6E8A-4147-A177-3AD203B41FA5}">
                      <a16:colId xmlns:a16="http://schemas.microsoft.com/office/drawing/2014/main" val="1273398261"/>
                    </a:ext>
                  </a:extLst>
                </a:gridCol>
                <a:gridCol w="2380091">
                  <a:extLst>
                    <a:ext uri="{9D8B030D-6E8A-4147-A177-3AD203B41FA5}">
                      <a16:colId xmlns:a16="http://schemas.microsoft.com/office/drawing/2014/main" val="1744943113"/>
                    </a:ext>
                  </a:extLst>
                </a:gridCol>
                <a:gridCol w="2380091">
                  <a:extLst>
                    <a:ext uri="{9D8B030D-6E8A-4147-A177-3AD203B41FA5}">
                      <a16:colId xmlns:a16="http://schemas.microsoft.com/office/drawing/2014/main" val="1049884969"/>
                    </a:ext>
                  </a:extLst>
                </a:gridCol>
                <a:gridCol w="2380091">
                  <a:extLst>
                    <a:ext uri="{9D8B030D-6E8A-4147-A177-3AD203B41FA5}">
                      <a16:colId xmlns:a16="http://schemas.microsoft.com/office/drawing/2014/main" val="2038044246"/>
                    </a:ext>
                  </a:extLst>
                </a:gridCol>
              </a:tblGrid>
              <a:tr h="812188">
                <a:tc>
                  <a:txBody>
                    <a:bodyPr/>
                    <a:lstStyle/>
                    <a:p>
                      <a:pPr marL="0" marR="0">
                        <a:lnSpc>
                          <a:spcPct val="107000"/>
                        </a:lnSpc>
                        <a:spcBef>
                          <a:spcPts val="0"/>
                        </a:spcBef>
                        <a:spcAft>
                          <a:spcPts val="0"/>
                        </a:spcAft>
                      </a:pPr>
                      <a:r>
                        <a:rPr lang="en-US" sz="2000" dirty="0">
                          <a:effectLst/>
                        </a:rPr>
                        <a:t>        Religion</a:t>
                      </a:r>
                    </a:p>
                  </a:txBody>
                  <a:tcPr marL="68580" marR="68580" marT="0" marB="0"/>
                </a:tc>
                <a:tc>
                  <a:txBody>
                    <a:bodyPr/>
                    <a:lstStyle/>
                    <a:p>
                      <a:pPr marL="0" marR="0">
                        <a:lnSpc>
                          <a:spcPct val="107000"/>
                        </a:lnSpc>
                        <a:spcBef>
                          <a:spcPts val="0"/>
                        </a:spcBef>
                        <a:spcAft>
                          <a:spcPts val="0"/>
                        </a:spcAft>
                      </a:pPr>
                      <a:r>
                        <a:rPr lang="en-US" sz="2000" dirty="0">
                          <a:effectLst/>
                        </a:rPr>
                        <a:t>          Origins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Diffusion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Branches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Cultural Landscape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286456"/>
                  </a:ext>
                </a:extLst>
              </a:tr>
              <a:tr h="2061644">
                <a:tc>
                  <a:txBody>
                    <a:bodyPr/>
                    <a:lstStyle/>
                    <a:p>
                      <a:pPr marL="0" marR="0">
                        <a:lnSpc>
                          <a:spcPct val="107000"/>
                        </a:lnSpc>
                        <a:spcBef>
                          <a:spcPts val="0"/>
                        </a:spcBef>
                        <a:spcAft>
                          <a:spcPts val="0"/>
                        </a:spcAft>
                      </a:pPr>
                      <a:endParaRPr lang="en-US" sz="2000" dirty="0">
                        <a:effectLst/>
                      </a:endParaRPr>
                    </a:p>
                    <a:p>
                      <a:pPr marL="0" marR="0">
                        <a:lnSpc>
                          <a:spcPct val="107000"/>
                        </a:lnSpc>
                        <a:spcBef>
                          <a:spcPts val="0"/>
                        </a:spcBef>
                        <a:spcAft>
                          <a:spcPts val="0"/>
                        </a:spcAft>
                      </a:pPr>
                      <a:r>
                        <a:rPr lang="en-US" sz="2000" dirty="0">
                          <a:effectLst/>
                        </a:rPr>
                        <a:t>Hinduism </a:t>
                      </a:r>
                    </a:p>
                    <a:p>
                      <a:pPr marL="0" marR="0">
                        <a:lnSpc>
                          <a:spcPct val="107000"/>
                        </a:lnSpc>
                        <a:spcBef>
                          <a:spcPts val="0"/>
                        </a:spcBef>
                        <a:spcAft>
                          <a:spcPts val="0"/>
                        </a:spcAft>
                      </a:pPr>
                      <a:r>
                        <a:rPr lang="en-US" sz="2000" dirty="0">
                          <a:effectLst/>
                        </a:rPr>
                        <a:t>(900 million)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Evolved in the Indo-Gangetic Hearth.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Spread east through the Ganges and south through India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Vedas Reincarnation Caste System Gandhi Temples Ganges River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951117"/>
                  </a:ext>
                </a:extLst>
              </a:tr>
              <a:tr h="1645160">
                <a:tc>
                  <a:txBody>
                    <a:bodyPr/>
                    <a:lstStyle/>
                    <a:p>
                      <a:pPr marL="0" marR="0">
                        <a:lnSpc>
                          <a:spcPct val="107000"/>
                        </a:lnSpc>
                        <a:spcBef>
                          <a:spcPts val="0"/>
                        </a:spcBef>
                        <a:spcAft>
                          <a:spcPts val="0"/>
                        </a:spcAft>
                      </a:pPr>
                      <a:endParaRPr lang="en-US" sz="2000" dirty="0">
                        <a:effectLst/>
                      </a:endParaRPr>
                    </a:p>
                    <a:p>
                      <a:pPr marL="0" marR="0">
                        <a:lnSpc>
                          <a:spcPct val="107000"/>
                        </a:lnSpc>
                        <a:spcBef>
                          <a:spcPts val="0"/>
                        </a:spcBef>
                        <a:spcAft>
                          <a:spcPts val="0"/>
                        </a:spcAft>
                      </a:pPr>
                      <a:r>
                        <a:rPr lang="en-US" sz="2000" dirty="0">
                          <a:effectLst/>
                        </a:rPr>
                        <a:t>Judaism</a:t>
                      </a:r>
                    </a:p>
                    <a:p>
                      <a:pPr marL="0" marR="0">
                        <a:lnSpc>
                          <a:spcPct val="107000"/>
                        </a:lnSpc>
                        <a:spcBef>
                          <a:spcPts val="0"/>
                        </a:spcBef>
                        <a:spcAft>
                          <a:spcPts val="0"/>
                        </a:spcAft>
                      </a:pPr>
                      <a:r>
                        <a:rPr lang="en-US" sz="2000" dirty="0">
                          <a:effectLst/>
                        </a:rPr>
                        <a:t>(14 million)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Originated in the Semitic Hearth.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Scattered throughout after Rome destroyed their holy city.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Orthodox Reform Conservative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Torah Talmud Synagogues Six Pointed Star Western Wall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998034"/>
                  </a:ext>
                </a:extLst>
              </a:tr>
            </a:tbl>
          </a:graphicData>
        </a:graphic>
      </p:graphicFrame>
      <p:sp>
        <p:nvSpPr>
          <p:cNvPr id="7" name="Rectangle 2">
            <a:extLst>
              <a:ext uri="{FF2B5EF4-FFF2-40B4-BE49-F238E27FC236}">
                <a16:creationId xmlns:a16="http://schemas.microsoft.com/office/drawing/2014/main" id="{DEEC6F6B-0DAE-4514-9D93-91C6BAF4AF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17317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7D16-1B0A-4C66-8158-7DF2684DAF4F}"/>
              </a:ext>
            </a:extLst>
          </p:cNvPr>
          <p:cNvSpPr>
            <a:spLocks noGrp="1"/>
          </p:cNvSpPr>
          <p:nvPr>
            <p:ph type="title"/>
          </p:nvPr>
        </p:nvSpPr>
        <p:spPr>
          <a:xfrm>
            <a:off x="92765" y="0"/>
            <a:ext cx="11940485" cy="1060174"/>
          </a:xfrm>
        </p:spPr>
        <p:txBody>
          <a:bodyPr>
            <a:normAutofit/>
          </a:bodyPr>
          <a:lstStyle/>
          <a:p>
            <a:r>
              <a:rPr lang="en-US" b="1" u="sng" dirty="0"/>
              <a:t>Unit 3</a:t>
            </a:r>
            <a:r>
              <a:rPr lang="en-US" dirty="0"/>
              <a:t> TERMINOLOGY – VARIATIONS ON A THEME</a:t>
            </a:r>
          </a:p>
        </p:txBody>
      </p:sp>
      <p:graphicFrame>
        <p:nvGraphicFramePr>
          <p:cNvPr id="4" name="Content Placeholder 3">
            <a:extLst>
              <a:ext uri="{FF2B5EF4-FFF2-40B4-BE49-F238E27FC236}">
                <a16:creationId xmlns:a16="http://schemas.microsoft.com/office/drawing/2014/main" id="{57788216-5DF5-483F-A392-4786638D7D88}"/>
              </a:ext>
            </a:extLst>
          </p:cNvPr>
          <p:cNvGraphicFramePr>
            <a:graphicFrameLocks noGrp="1"/>
          </p:cNvGraphicFramePr>
          <p:nvPr>
            <p:ph idx="1"/>
          </p:nvPr>
        </p:nvGraphicFramePr>
        <p:xfrm>
          <a:off x="728870" y="1060175"/>
          <a:ext cx="11463129" cy="5409902"/>
        </p:xfrm>
        <a:graphic>
          <a:graphicData uri="http://schemas.openxmlformats.org/drawingml/2006/table">
            <a:tbl>
              <a:tblPr firstRow="1" bandRow="1">
                <a:tableStyleId>{5C22544A-7EE6-4342-B048-85BDC9FD1C3A}</a:tableStyleId>
              </a:tblPr>
              <a:tblGrid>
                <a:gridCol w="2596664">
                  <a:extLst>
                    <a:ext uri="{9D8B030D-6E8A-4147-A177-3AD203B41FA5}">
                      <a16:colId xmlns:a16="http://schemas.microsoft.com/office/drawing/2014/main" val="1151849021"/>
                    </a:ext>
                  </a:extLst>
                </a:gridCol>
                <a:gridCol w="4175196">
                  <a:extLst>
                    <a:ext uri="{9D8B030D-6E8A-4147-A177-3AD203B41FA5}">
                      <a16:colId xmlns:a16="http://schemas.microsoft.com/office/drawing/2014/main" val="760734043"/>
                    </a:ext>
                  </a:extLst>
                </a:gridCol>
                <a:gridCol w="4691269">
                  <a:extLst>
                    <a:ext uri="{9D8B030D-6E8A-4147-A177-3AD203B41FA5}">
                      <a16:colId xmlns:a16="http://schemas.microsoft.com/office/drawing/2014/main" val="3201395243"/>
                    </a:ext>
                  </a:extLst>
                </a:gridCol>
              </a:tblGrid>
              <a:tr h="503582">
                <a:tc>
                  <a:txBody>
                    <a:bodyPr/>
                    <a:lstStyle/>
                    <a:p>
                      <a:r>
                        <a:rPr lang="en-US" b="1" dirty="0"/>
                        <a:t>Concept</a:t>
                      </a:r>
                    </a:p>
                  </a:txBody>
                  <a:tcPr/>
                </a:tc>
                <a:tc>
                  <a:txBody>
                    <a:bodyPr/>
                    <a:lstStyle/>
                    <a:p>
                      <a:r>
                        <a:rPr lang="en-US" b="1" dirty="0"/>
                        <a:t>                 Description </a:t>
                      </a:r>
                    </a:p>
                  </a:txBody>
                  <a:tcPr/>
                </a:tc>
                <a:tc>
                  <a:txBody>
                    <a:bodyPr/>
                    <a:lstStyle/>
                    <a:p>
                      <a:r>
                        <a:rPr lang="en-US" b="1" dirty="0"/>
                        <a:t>Example</a:t>
                      </a:r>
                    </a:p>
                  </a:txBody>
                  <a:tcPr/>
                </a:tc>
                <a:extLst>
                  <a:ext uri="{0D108BD9-81ED-4DB2-BD59-A6C34878D82A}">
                    <a16:rowId xmlns:a16="http://schemas.microsoft.com/office/drawing/2014/main" val="3562827686"/>
                  </a:ext>
                </a:extLst>
              </a:tr>
              <a:tr h="1040113">
                <a:tc>
                  <a:txBody>
                    <a:bodyPr/>
                    <a:lstStyle/>
                    <a:p>
                      <a:endParaRPr lang="en-US" b="1" dirty="0"/>
                    </a:p>
                    <a:p>
                      <a:r>
                        <a:rPr lang="en-US" b="1" dirty="0"/>
                        <a:t>Multi-national state</a:t>
                      </a:r>
                    </a:p>
                  </a:txBody>
                  <a:tcPr/>
                </a:tc>
                <a:tc>
                  <a:txBody>
                    <a:bodyPr/>
                    <a:lstStyle/>
                    <a:p>
                      <a:r>
                        <a:rPr lang="en-US" b="1" dirty="0"/>
                        <a:t>A country that contains more</a:t>
                      </a:r>
                    </a:p>
                    <a:p>
                      <a:r>
                        <a:rPr lang="en-US" b="1" dirty="0"/>
                        <a:t>than one nation; one nation is</a:t>
                      </a:r>
                    </a:p>
                    <a:p>
                      <a:r>
                        <a:rPr lang="en-US" b="1" dirty="0"/>
                        <a:t>usually dominant</a:t>
                      </a:r>
                    </a:p>
                  </a:txBody>
                  <a:tcPr/>
                </a:tc>
                <a:tc>
                  <a:txBody>
                    <a:bodyPr/>
                    <a:lstStyle/>
                    <a:p>
                      <a:r>
                        <a:rPr lang="en-US" b="1" dirty="0"/>
                        <a:t>Canada</a:t>
                      </a:r>
                    </a:p>
                    <a:p>
                      <a:r>
                        <a:rPr lang="en-US" b="1" dirty="0"/>
                        <a:t>French Province of Quebec</a:t>
                      </a:r>
                    </a:p>
                    <a:p>
                      <a:r>
                        <a:rPr lang="en-US" b="1" dirty="0"/>
                        <a:t>Inuit in Province of Nunavut</a:t>
                      </a:r>
                    </a:p>
                  </a:txBody>
                  <a:tcPr/>
                </a:tc>
                <a:extLst>
                  <a:ext uri="{0D108BD9-81ED-4DB2-BD59-A6C34878D82A}">
                    <a16:rowId xmlns:a16="http://schemas.microsoft.com/office/drawing/2014/main" val="4248246987"/>
                  </a:ext>
                </a:extLst>
              </a:tr>
              <a:tr h="1200253">
                <a:tc>
                  <a:txBody>
                    <a:bodyPr/>
                    <a:lstStyle/>
                    <a:p>
                      <a:endParaRPr lang="en-US" b="1" dirty="0"/>
                    </a:p>
                    <a:p>
                      <a:r>
                        <a:rPr lang="en-US" b="1" dirty="0"/>
                        <a:t>Autonomous region</a:t>
                      </a:r>
                    </a:p>
                  </a:txBody>
                  <a:tcPr/>
                </a:tc>
                <a:tc>
                  <a:txBody>
                    <a:bodyPr/>
                    <a:lstStyle/>
                    <a:p>
                      <a:r>
                        <a:rPr lang="en-US" b="1" dirty="0"/>
                        <a:t>A defined area within a state</a:t>
                      </a:r>
                    </a:p>
                    <a:p>
                      <a:r>
                        <a:rPr lang="en-US" b="1" dirty="0"/>
                        <a:t>that is somewhat independent.</a:t>
                      </a:r>
                    </a:p>
                  </a:txBody>
                  <a:tcPr/>
                </a:tc>
                <a:tc>
                  <a:txBody>
                    <a:bodyPr/>
                    <a:lstStyle/>
                    <a:p>
                      <a:r>
                        <a:rPr lang="en-US" b="1" dirty="0"/>
                        <a:t>Swedish people in the </a:t>
                      </a:r>
                      <a:r>
                        <a:rPr lang="en-US" b="1" dirty="0" err="1"/>
                        <a:t>Åland</a:t>
                      </a:r>
                      <a:r>
                        <a:rPr lang="en-US" b="1" dirty="0"/>
                        <a:t> Islands;</a:t>
                      </a:r>
                    </a:p>
                    <a:p>
                      <a:r>
                        <a:rPr lang="en-US" b="1" dirty="0"/>
                        <a:t>Finland won’t let them become independent,  but grants autonomy. Also: China does this.</a:t>
                      </a:r>
                    </a:p>
                  </a:txBody>
                  <a:tcPr/>
                </a:tc>
                <a:extLst>
                  <a:ext uri="{0D108BD9-81ED-4DB2-BD59-A6C34878D82A}">
                    <a16:rowId xmlns:a16="http://schemas.microsoft.com/office/drawing/2014/main" val="621314997"/>
                  </a:ext>
                </a:extLst>
              </a:tr>
              <a:tr h="1477234">
                <a:tc>
                  <a:txBody>
                    <a:bodyPr/>
                    <a:lstStyle/>
                    <a:p>
                      <a:endParaRPr lang="en-US" b="1" dirty="0"/>
                    </a:p>
                    <a:p>
                      <a:r>
                        <a:rPr lang="en-US" b="1" dirty="0"/>
                        <a:t>Stateless nation</a:t>
                      </a:r>
                    </a:p>
                  </a:txBody>
                  <a:tcPr/>
                </a:tc>
                <a:tc>
                  <a:txBody>
                    <a:bodyPr/>
                    <a:lstStyle/>
                    <a:p>
                      <a:r>
                        <a:rPr lang="en-US" b="1" dirty="0"/>
                        <a:t>Special desire to establish their own state</a:t>
                      </a:r>
                    </a:p>
                  </a:txBody>
                  <a:tcPr/>
                </a:tc>
                <a:tc>
                  <a:txBody>
                    <a:bodyPr/>
                    <a:lstStyle/>
                    <a:p>
                      <a:r>
                        <a:rPr lang="en-US" b="1" dirty="0"/>
                        <a:t>Kurdistan – largest (spread over Turkey,</a:t>
                      </a:r>
                    </a:p>
                    <a:p>
                      <a:r>
                        <a:rPr lang="en-US" b="1" dirty="0"/>
                        <a:t>Armenia, IRAQ, IRAN, Azerbaijan and</a:t>
                      </a:r>
                    </a:p>
                    <a:p>
                      <a:r>
                        <a:rPr lang="en-US" b="1" dirty="0"/>
                        <a:t>Syria)</a:t>
                      </a:r>
                    </a:p>
                    <a:p>
                      <a:r>
                        <a:rPr lang="en-US" b="1" dirty="0"/>
                        <a:t>Palestinians (Gaza Strip and West Bank)</a:t>
                      </a:r>
                    </a:p>
                    <a:p>
                      <a:r>
                        <a:rPr lang="en-US" b="1" dirty="0"/>
                        <a:t>Basque (NE Spain and SW France)</a:t>
                      </a:r>
                    </a:p>
                  </a:txBody>
                  <a:tcPr/>
                </a:tc>
                <a:extLst>
                  <a:ext uri="{0D108BD9-81ED-4DB2-BD59-A6C34878D82A}">
                    <a16:rowId xmlns:a16="http://schemas.microsoft.com/office/drawing/2014/main" val="2286951126"/>
                  </a:ext>
                </a:extLst>
              </a:tr>
              <a:tr h="1040113">
                <a:tc>
                  <a:txBody>
                    <a:bodyPr/>
                    <a:lstStyle/>
                    <a:p>
                      <a:endParaRPr lang="en-US" b="1" dirty="0"/>
                    </a:p>
                    <a:p>
                      <a:r>
                        <a:rPr lang="en-US" b="1" dirty="0"/>
                        <a:t>Multistate nation</a:t>
                      </a:r>
                    </a:p>
                  </a:txBody>
                  <a:tcPr/>
                </a:tc>
                <a:tc>
                  <a:txBody>
                    <a:bodyPr/>
                    <a:lstStyle/>
                    <a:p>
                      <a:r>
                        <a:rPr lang="en-US" b="1" dirty="0"/>
                        <a:t>When a nation has a State of its own but stretches across borders of other states.</a:t>
                      </a:r>
                    </a:p>
                  </a:txBody>
                  <a:tcPr/>
                </a:tc>
                <a:tc>
                  <a:txBody>
                    <a:bodyPr/>
                    <a:lstStyle/>
                    <a:p>
                      <a:r>
                        <a:rPr lang="en-US" b="1" dirty="0"/>
                        <a:t>Hungarians living in Romania, Kurds (who live in multiple states The state of Korea is in North and South</a:t>
                      </a:r>
                    </a:p>
                    <a:p>
                      <a:r>
                        <a:rPr lang="en-US" b="1" dirty="0"/>
                        <a:t>Korea, but also China and the US.</a:t>
                      </a:r>
                    </a:p>
                  </a:txBody>
                  <a:tcPr/>
                </a:tc>
                <a:extLst>
                  <a:ext uri="{0D108BD9-81ED-4DB2-BD59-A6C34878D82A}">
                    <a16:rowId xmlns:a16="http://schemas.microsoft.com/office/drawing/2014/main" val="1550271094"/>
                  </a:ext>
                </a:extLst>
              </a:tr>
            </a:tbl>
          </a:graphicData>
        </a:graphic>
      </p:graphicFrame>
    </p:spTree>
    <p:extLst>
      <p:ext uri="{BB962C8B-B14F-4D97-AF65-F5344CB8AC3E}">
        <p14:creationId xmlns:p14="http://schemas.microsoft.com/office/powerpoint/2010/main" val="137402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FA8C-A360-4FC2-98E2-0F389E9700BD}"/>
              </a:ext>
            </a:extLst>
          </p:cNvPr>
          <p:cNvSpPr>
            <a:spLocks noGrp="1"/>
          </p:cNvSpPr>
          <p:nvPr>
            <p:ph type="title"/>
          </p:nvPr>
        </p:nvSpPr>
        <p:spPr>
          <a:xfrm>
            <a:off x="838200" y="1"/>
            <a:ext cx="10515600" cy="886264"/>
          </a:xfrm>
        </p:spPr>
        <p:txBody>
          <a:bodyPr/>
          <a:lstStyle/>
          <a:p>
            <a:r>
              <a:rPr lang="en-US" dirty="0"/>
              <a:t>                             </a:t>
            </a:r>
            <a:r>
              <a:rPr lang="en-US" b="1" u="sng" dirty="0"/>
              <a:t>Boundaries</a:t>
            </a:r>
          </a:p>
        </p:txBody>
      </p:sp>
      <p:sp>
        <p:nvSpPr>
          <p:cNvPr id="3" name="Content Placeholder 2">
            <a:extLst>
              <a:ext uri="{FF2B5EF4-FFF2-40B4-BE49-F238E27FC236}">
                <a16:creationId xmlns:a16="http://schemas.microsoft.com/office/drawing/2014/main" id="{FCC9A02A-966E-452C-815D-4F9A1B9600C4}"/>
              </a:ext>
            </a:extLst>
          </p:cNvPr>
          <p:cNvSpPr>
            <a:spLocks noGrp="1"/>
          </p:cNvSpPr>
          <p:nvPr>
            <p:ph sz="half" idx="1"/>
          </p:nvPr>
        </p:nvSpPr>
        <p:spPr>
          <a:xfrm>
            <a:off x="0" y="1308296"/>
            <a:ext cx="7301132" cy="5345722"/>
          </a:xfrm>
        </p:spPr>
        <p:txBody>
          <a:bodyPr>
            <a:normAutofit fontScale="55000" lnSpcReduction="20000"/>
          </a:bodyPr>
          <a:lstStyle/>
          <a:p>
            <a:r>
              <a:rPr lang="en-US" dirty="0"/>
              <a:t>Boundary Disputes</a:t>
            </a:r>
          </a:p>
          <a:p>
            <a:pPr lvl="0"/>
            <a:r>
              <a:rPr lang="en-US" b="1" u="sng" dirty="0">
                <a:solidFill>
                  <a:srgbClr val="003366"/>
                </a:solidFill>
              </a:rPr>
              <a:t>Positional or definitional disputes</a:t>
            </a:r>
            <a:r>
              <a:rPr lang="en-US" dirty="0">
                <a:solidFill>
                  <a:srgbClr val="003366"/>
                </a:solidFill>
              </a:rPr>
              <a:t> </a:t>
            </a:r>
            <a:r>
              <a:rPr lang="en-US" b="1" dirty="0">
                <a:solidFill>
                  <a:srgbClr val="003366"/>
                </a:solidFill>
              </a:rPr>
              <a:t>occur when states argue about where the boarder actually is. The United States and Mexico feuded for years over their mutual border even after it was officially set by treaty in 1848.  The boundary between Argentina and Chile has been controversial because it follows the crests of the Andes Mountains and the watershed, which do not always coincide, </a:t>
            </a:r>
          </a:p>
          <a:p>
            <a:pPr lvl="0"/>
            <a:r>
              <a:rPr lang="en-US" b="1" u="sng" dirty="0">
                <a:solidFill>
                  <a:srgbClr val="006600"/>
                </a:solidFill>
              </a:rPr>
              <a:t>Territorial Disputes/Locational: </a:t>
            </a:r>
            <a:r>
              <a:rPr lang="en-US" b="1" dirty="0">
                <a:solidFill>
                  <a:srgbClr val="006600"/>
                </a:solidFill>
              </a:rPr>
              <a:t> arise over the ownership of a region, usually around mutual borders. Conflicts arise if the people of one state want to annex a territory whose population is ethnically related to them.  War between Mexico and the United States broke out in areas (such as Teas and California) where many US citizens had settled and yet the Mexican government controlled the land space. This type of expansionism is called </a:t>
            </a:r>
            <a:r>
              <a:rPr lang="en-US" b="1" dirty="0">
                <a:solidFill>
                  <a:srgbClr val="C00000"/>
                </a:solidFill>
              </a:rPr>
              <a:t>irredentism</a:t>
            </a:r>
            <a:r>
              <a:rPr lang="en-US" b="1" dirty="0">
                <a:solidFill>
                  <a:srgbClr val="006600"/>
                </a:solidFill>
              </a:rPr>
              <a:t> </a:t>
            </a:r>
            <a:r>
              <a:rPr lang="en-US" sz="2000" b="1" dirty="0">
                <a:solidFill>
                  <a:srgbClr val="006600"/>
                </a:solidFill>
              </a:rPr>
              <a:t>(a movement to unite by people who share a language or other cultural elements but are divided by a national boundary</a:t>
            </a:r>
            <a:r>
              <a:rPr lang="en-US" b="1" dirty="0">
                <a:solidFill>
                  <a:srgbClr val="006600"/>
                </a:solidFill>
              </a:rPr>
              <a:t>) . A 20</a:t>
            </a:r>
            <a:r>
              <a:rPr lang="en-US" b="1" baseline="30000" dirty="0">
                <a:solidFill>
                  <a:srgbClr val="006600"/>
                </a:solidFill>
              </a:rPr>
              <a:t>th</a:t>
            </a:r>
            <a:r>
              <a:rPr lang="en-US" b="1" dirty="0">
                <a:solidFill>
                  <a:srgbClr val="006600"/>
                </a:solidFill>
              </a:rPr>
              <a:t> century example is the German invasion of Czechoslovakia and Poland, areas with German minorities</a:t>
            </a:r>
          </a:p>
          <a:p>
            <a:pPr lvl="0"/>
            <a:r>
              <a:rPr lang="en-US" b="1" u="sng" dirty="0">
                <a:solidFill>
                  <a:srgbClr val="CC0066"/>
                </a:solidFill>
              </a:rPr>
              <a:t>Resource (or allocational) </a:t>
            </a:r>
            <a:r>
              <a:rPr lang="en-US" b="1" dirty="0">
                <a:solidFill>
                  <a:srgbClr val="CC0066"/>
                </a:solidFill>
              </a:rPr>
              <a:t>disputes involve disputes involve natural resources – such as mineral deposits, fertile farmland, or rich fishing groups – that lie in border areas, For example, the United States and Canada have feuded over fishing grounds in the Atlantic Ocean.  The spark for the Persian Gulf War of 1990-91 was a dispute between Iraq and Kuwait regarding rights to oil</a:t>
            </a:r>
          </a:p>
          <a:p>
            <a:pPr lvl="0"/>
            <a:r>
              <a:rPr lang="en-US" b="1" u="sng" dirty="0">
                <a:solidFill>
                  <a:srgbClr val="660066"/>
                </a:solidFill>
              </a:rPr>
              <a:t>Functional (or Operational) disputes </a:t>
            </a:r>
            <a:r>
              <a:rPr lang="en-US" b="1" dirty="0">
                <a:solidFill>
                  <a:srgbClr val="660066"/>
                </a:solidFill>
              </a:rPr>
              <a:t>arise when neighboring states cannot agree or policies that apply in border area, An example is the ongoing debate between the US and Mexico regarding the transport of people and goods across their long mutual border. The US has generally wanted stricter controls put on immigration from Mexico, and also has pressured the Mexican government to control drug trafficking across the border</a:t>
            </a:r>
          </a:p>
          <a:p>
            <a:endParaRPr lang="en-US" dirty="0"/>
          </a:p>
        </p:txBody>
      </p:sp>
      <p:sp>
        <p:nvSpPr>
          <p:cNvPr id="4" name="Content Placeholder 3">
            <a:extLst>
              <a:ext uri="{FF2B5EF4-FFF2-40B4-BE49-F238E27FC236}">
                <a16:creationId xmlns:a16="http://schemas.microsoft.com/office/drawing/2014/main" id="{CFEE563B-356F-4048-AC6C-7CBE958F464C}"/>
              </a:ext>
            </a:extLst>
          </p:cNvPr>
          <p:cNvSpPr>
            <a:spLocks noGrp="1"/>
          </p:cNvSpPr>
          <p:nvPr>
            <p:ph sz="half" idx="2"/>
          </p:nvPr>
        </p:nvSpPr>
        <p:spPr>
          <a:xfrm>
            <a:off x="7751298" y="1825625"/>
            <a:ext cx="4206240" cy="4351338"/>
          </a:xfrm>
        </p:spPr>
        <p:txBody>
          <a:bodyPr>
            <a:normAutofit fontScale="55000" lnSpcReduction="20000"/>
          </a:bodyPr>
          <a:lstStyle/>
          <a:p>
            <a:r>
              <a:rPr lang="en-US" b="1" u="sng" dirty="0">
                <a:solidFill>
                  <a:srgbClr val="002060"/>
                </a:solidFill>
              </a:rPr>
              <a:t>A defined boundary </a:t>
            </a:r>
            <a:r>
              <a:rPr lang="en-US" dirty="0">
                <a:solidFill>
                  <a:srgbClr val="002060"/>
                </a:solidFill>
              </a:rPr>
              <a:t>– legally documented.</a:t>
            </a:r>
          </a:p>
          <a:p>
            <a:r>
              <a:rPr lang="en-US" dirty="0">
                <a:solidFill>
                  <a:srgbClr val="002060"/>
                </a:solidFill>
              </a:rPr>
              <a:t>Treaty</a:t>
            </a:r>
          </a:p>
          <a:p>
            <a:r>
              <a:rPr lang="en-US" dirty="0">
                <a:solidFill>
                  <a:srgbClr val="002060"/>
                </a:solidFill>
              </a:rPr>
              <a:t>Homeowners property line.</a:t>
            </a:r>
          </a:p>
          <a:p>
            <a:r>
              <a:rPr lang="en-US" b="1" u="sng" dirty="0">
                <a:solidFill>
                  <a:srgbClr val="339933"/>
                </a:solidFill>
              </a:rPr>
              <a:t>A delimited boundary</a:t>
            </a:r>
            <a:r>
              <a:rPr lang="en-US" dirty="0">
                <a:solidFill>
                  <a:srgbClr val="339933"/>
                </a:solidFill>
              </a:rPr>
              <a:t>:</a:t>
            </a:r>
          </a:p>
          <a:p>
            <a:r>
              <a:rPr lang="en-US" dirty="0">
                <a:solidFill>
                  <a:srgbClr val="339933"/>
                </a:solidFill>
              </a:rPr>
              <a:t>a line on a map</a:t>
            </a:r>
            <a:r>
              <a:rPr lang="en-US" dirty="0"/>
              <a:t>.</a:t>
            </a:r>
          </a:p>
          <a:p>
            <a:r>
              <a:rPr lang="en-US" b="1" u="sng" dirty="0">
                <a:solidFill>
                  <a:srgbClr val="CC0066"/>
                </a:solidFill>
              </a:rPr>
              <a:t>A demarcated boundary</a:t>
            </a:r>
            <a:r>
              <a:rPr lang="en-US" dirty="0">
                <a:solidFill>
                  <a:srgbClr val="CC0066"/>
                </a:solidFill>
              </a:rPr>
              <a:t>:</a:t>
            </a:r>
          </a:p>
          <a:p>
            <a:r>
              <a:rPr lang="en-US" dirty="0">
                <a:solidFill>
                  <a:srgbClr val="CC0066"/>
                </a:solidFill>
              </a:rPr>
              <a:t>physical objects placed on a landscape</a:t>
            </a:r>
          </a:p>
          <a:p>
            <a:endParaRPr lang="en-US" dirty="0"/>
          </a:p>
        </p:txBody>
      </p:sp>
    </p:spTree>
    <p:extLst>
      <p:ext uri="{BB962C8B-B14F-4D97-AF65-F5344CB8AC3E}">
        <p14:creationId xmlns:p14="http://schemas.microsoft.com/office/powerpoint/2010/main" val="13887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24B6-0DAE-4D4C-A94B-1D54877E788B}"/>
              </a:ext>
            </a:extLst>
          </p:cNvPr>
          <p:cNvSpPr>
            <a:spLocks noGrp="1"/>
          </p:cNvSpPr>
          <p:nvPr>
            <p:ph type="title"/>
          </p:nvPr>
        </p:nvSpPr>
        <p:spPr>
          <a:xfrm>
            <a:off x="1371600" y="0"/>
            <a:ext cx="9601200" cy="1007390"/>
          </a:xfrm>
        </p:spPr>
        <p:txBody>
          <a:bodyPr/>
          <a:lstStyle/>
          <a:p>
            <a:r>
              <a:rPr lang="en-US" dirty="0"/>
              <a:t>             </a:t>
            </a:r>
            <a:r>
              <a:rPr lang="en-US" b="1" u="sng" dirty="0"/>
              <a:t>Federal and Unitary States</a:t>
            </a:r>
            <a:r>
              <a:rPr lang="en-US" dirty="0"/>
              <a:t>: </a:t>
            </a:r>
          </a:p>
        </p:txBody>
      </p:sp>
      <p:graphicFrame>
        <p:nvGraphicFramePr>
          <p:cNvPr id="6" name="Table 6">
            <a:extLst>
              <a:ext uri="{FF2B5EF4-FFF2-40B4-BE49-F238E27FC236}">
                <a16:creationId xmlns:a16="http://schemas.microsoft.com/office/drawing/2014/main" id="{854ADCBA-4056-43A4-AFA7-82125FBFB0D6}"/>
              </a:ext>
            </a:extLst>
          </p:cNvPr>
          <p:cNvGraphicFramePr>
            <a:graphicFrameLocks noGrp="1"/>
          </p:cNvGraphicFramePr>
          <p:nvPr>
            <p:ph idx="1"/>
          </p:nvPr>
        </p:nvGraphicFramePr>
        <p:xfrm>
          <a:off x="790414" y="1007391"/>
          <a:ext cx="11174280" cy="5452303"/>
        </p:xfrm>
        <a:graphic>
          <a:graphicData uri="http://schemas.openxmlformats.org/drawingml/2006/table">
            <a:tbl>
              <a:tblPr firstRow="1" bandRow="1">
                <a:tableStyleId>{5C22544A-7EE6-4342-B048-85BDC9FD1C3A}</a:tableStyleId>
              </a:tblPr>
              <a:tblGrid>
                <a:gridCol w="3724760">
                  <a:extLst>
                    <a:ext uri="{9D8B030D-6E8A-4147-A177-3AD203B41FA5}">
                      <a16:colId xmlns:a16="http://schemas.microsoft.com/office/drawing/2014/main" val="405332218"/>
                    </a:ext>
                  </a:extLst>
                </a:gridCol>
                <a:gridCol w="3724760">
                  <a:extLst>
                    <a:ext uri="{9D8B030D-6E8A-4147-A177-3AD203B41FA5}">
                      <a16:colId xmlns:a16="http://schemas.microsoft.com/office/drawing/2014/main" val="1234928505"/>
                    </a:ext>
                  </a:extLst>
                </a:gridCol>
                <a:gridCol w="3724760">
                  <a:extLst>
                    <a:ext uri="{9D8B030D-6E8A-4147-A177-3AD203B41FA5}">
                      <a16:colId xmlns:a16="http://schemas.microsoft.com/office/drawing/2014/main" val="1535093558"/>
                    </a:ext>
                  </a:extLst>
                </a:gridCol>
              </a:tblGrid>
              <a:tr h="101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t>                 Trait</a:t>
                      </a:r>
                    </a:p>
                  </a:txBody>
                  <a:tcPr/>
                </a:tc>
                <a:tc>
                  <a:txBody>
                    <a:bodyPr/>
                    <a:lstStyle/>
                    <a:p>
                      <a:r>
                        <a:rPr lang="en-US" sz="2400" b="1" u="none" dirty="0"/>
                        <a:t>                Federal</a:t>
                      </a:r>
                    </a:p>
                  </a:txBody>
                  <a:tcPr/>
                </a:tc>
                <a:tc>
                  <a:txBody>
                    <a:bodyPr/>
                    <a:lstStyle/>
                    <a:p>
                      <a:r>
                        <a:rPr lang="en-US" sz="2400" b="1" u="none" dirty="0"/>
                        <a:t>              Unitary</a:t>
                      </a:r>
                    </a:p>
                  </a:txBody>
                  <a:tcPr/>
                </a:tc>
                <a:extLst>
                  <a:ext uri="{0D108BD9-81ED-4DB2-BD59-A6C34878D82A}">
                    <a16:rowId xmlns:a16="http://schemas.microsoft.com/office/drawing/2014/main" val="2874438065"/>
                  </a:ext>
                </a:extLst>
              </a:tr>
              <a:tr h="1638304">
                <a:tc>
                  <a:txBody>
                    <a:bodyPr/>
                    <a:lstStyle/>
                    <a:p>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Authority of the Government</a:t>
                      </a:r>
                    </a:p>
                  </a:txBody>
                  <a:tcPr/>
                </a:tc>
                <a:tc>
                  <a:txBody>
                    <a:bodyPr/>
                    <a:lstStyle/>
                    <a:p>
                      <a:r>
                        <a:rPr lang="en-US" sz="2400" b="1" dirty="0"/>
                        <a:t>Shared between the central government and provincial, state, and local governments</a:t>
                      </a:r>
                    </a:p>
                  </a:txBody>
                  <a:tcPr/>
                </a:tc>
                <a:tc>
                  <a:txBody>
                    <a:bodyPr/>
                    <a:lstStyle/>
                    <a:p>
                      <a:r>
                        <a:rPr lang="en-US" sz="2400" b="1" dirty="0"/>
                        <a:t>Held primary by the central government with very little power given to local governments</a:t>
                      </a:r>
                    </a:p>
                  </a:txBody>
                  <a:tcPr/>
                </a:tc>
                <a:extLst>
                  <a:ext uri="{0D108BD9-81ED-4DB2-BD59-A6C34878D82A}">
                    <a16:rowId xmlns:a16="http://schemas.microsoft.com/office/drawing/2014/main" val="1347443571"/>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Hierarchy of Power</a:t>
                      </a:r>
                    </a:p>
                    <a:p>
                      <a:endParaRPr lang="en-US" sz="2400" b="1" dirty="0"/>
                    </a:p>
                  </a:txBody>
                  <a:tcPr/>
                </a:tc>
                <a:tc>
                  <a:txBody>
                    <a:bodyPr/>
                    <a:lstStyle/>
                    <a:p>
                      <a:r>
                        <a:rPr lang="en-US" sz="2400" b="1" dirty="0"/>
                        <a:t>Multiple levels of power; power diffused throughout the hierarchy </a:t>
                      </a:r>
                    </a:p>
                  </a:txBody>
                  <a:tcPr/>
                </a:tc>
                <a:tc>
                  <a:txBody>
                    <a:bodyPr/>
                    <a:lstStyle/>
                    <a:p>
                      <a:r>
                        <a:rPr lang="en-US" sz="2400" b="1" dirty="0"/>
                        <a:t>No Hierarchy of sovereign powers</a:t>
                      </a:r>
                    </a:p>
                  </a:txBody>
                  <a:tcPr/>
                </a:tc>
                <a:extLst>
                  <a:ext uri="{0D108BD9-81ED-4DB2-BD59-A6C34878D82A}">
                    <a16:rowId xmlns:a16="http://schemas.microsoft.com/office/drawing/2014/main" val="313263643"/>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Type of Country Where Commonly Used</a:t>
                      </a:r>
                    </a:p>
                    <a:p>
                      <a:endParaRPr lang="en-US" sz="2400" b="1" dirty="0"/>
                    </a:p>
                  </a:txBody>
                  <a:tcPr/>
                </a:tc>
                <a:tc>
                  <a:txBody>
                    <a:bodyPr/>
                    <a:lstStyle/>
                    <a:p>
                      <a:r>
                        <a:rPr lang="en-US" sz="2400" b="1" dirty="0"/>
                        <a:t>Multiple ethnic groups with significant minorities</a:t>
                      </a:r>
                    </a:p>
                  </a:txBody>
                  <a:tcPr/>
                </a:tc>
                <a:tc>
                  <a:txBody>
                    <a:bodyPr/>
                    <a:lstStyle/>
                    <a:p>
                      <a:r>
                        <a:rPr lang="en-US" sz="2400" b="1" dirty="0"/>
                        <a:t>Fewer cultural differences and small minorities </a:t>
                      </a:r>
                    </a:p>
                  </a:txBody>
                  <a:tcPr/>
                </a:tc>
                <a:extLst>
                  <a:ext uri="{0D108BD9-81ED-4DB2-BD59-A6C34878D82A}">
                    <a16:rowId xmlns:a16="http://schemas.microsoft.com/office/drawing/2014/main" val="1417954600"/>
                  </a:ext>
                </a:extLst>
              </a:tr>
            </a:tbl>
          </a:graphicData>
        </a:graphic>
      </p:graphicFrame>
    </p:spTree>
    <p:extLst>
      <p:ext uri="{BB962C8B-B14F-4D97-AF65-F5344CB8AC3E}">
        <p14:creationId xmlns:p14="http://schemas.microsoft.com/office/powerpoint/2010/main" val="256451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40E9-AE6B-46BB-9B54-8C67BA9CC990}"/>
              </a:ext>
            </a:extLst>
          </p:cNvPr>
          <p:cNvSpPr>
            <a:spLocks noGrp="1"/>
          </p:cNvSpPr>
          <p:nvPr>
            <p:ph type="title"/>
          </p:nvPr>
        </p:nvSpPr>
        <p:spPr>
          <a:xfrm>
            <a:off x="1371600" y="1"/>
            <a:ext cx="9601200" cy="768626"/>
          </a:xfrm>
        </p:spPr>
        <p:txBody>
          <a:bodyPr/>
          <a:lstStyle/>
          <a:p>
            <a:r>
              <a:rPr lang="en-US" dirty="0"/>
              <a:t>                      </a:t>
            </a:r>
            <a:r>
              <a:rPr lang="en-US" b="1" u="sng" dirty="0">
                <a:solidFill>
                  <a:srgbClr val="0070C0"/>
                </a:solidFill>
              </a:rPr>
              <a:t>The Law of the Sea</a:t>
            </a:r>
          </a:p>
        </p:txBody>
      </p:sp>
      <p:sp>
        <p:nvSpPr>
          <p:cNvPr id="3" name="Content Placeholder 2">
            <a:extLst>
              <a:ext uri="{FF2B5EF4-FFF2-40B4-BE49-F238E27FC236}">
                <a16:creationId xmlns:a16="http://schemas.microsoft.com/office/drawing/2014/main" id="{8828B3FA-30D4-446A-8E88-84915002ADA4}"/>
              </a:ext>
            </a:extLst>
          </p:cNvPr>
          <p:cNvSpPr>
            <a:spLocks noGrp="1"/>
          </p:cNvSpPr>
          <p:nvPr>
            <p:ph sz="half" idx="1"/>
          </p:nvPr>
        </p:nvSpPr>
        <p:spPr>
          <a:xfrm>
            <a:off x="781877" y="874643"/>
            <a:ext cx="7977809" cy="5817706"/>
          </a:xfrm>
        </p:spPr>
        <p:txBody>
          <a:bodyPr>
            <a:normAutofit fontScale="55000" lnSpcReduction="20000"/>
          </a:bodyPr>
          <a:lstStyle/>
          <a:p>
            <a:pPr marL="0" indent="0">
              <a:buNone/>
            </a:pPr>
            <a:r>
              <a:rPr lang="en-US" dirty="0"/>
              <a:t>Much of this </a:t>
            </a:r>
            <a:r>
              <a:rPr lang="en-US" b="1" dirty="0"/>
              <a:t>law</a:t>
            </a:r>
            <a:r>
              <a:rPr lang="en-US" dirty="0"/>
              <a:t> is codified in the United Nations Convention on the </a:t>
            </a:r>
            <a:r>
              <a:rPr lang="en-US" b="1" dirty="0">
                <a:solidFill>
                  <a:srgbClr val="0070C0"/>
                </a:solidFill>
              </a:rPr>
              <a:t>Law of the Sea</a:t>
            </a:r>
            <a:r>
              <a:rPr lang="en-US" dirty="0"/>
              <a:t>, signed Dec. 10, 1982 by 165 countries. The convention, described as a “constitution for the oceans,” represents an attempt to codify international </a:t>
            </a:r>
            <a:r>
              <a:rPr lang="en-US" b="1" dirty="0"/>
              <a:t>law</a:t>
            </a:r>
            <a:r>
              <a:rPr lang="en-US" dirty="0"/>
              <a:t> regarding territorial waters, </a:t>
            </a:r>
            <a:r>
              <a:rPr lang="en-US" b="1" dirty="0"/>
              <a:t>sea</a:t>
            </a:r>
            <a:r>
              <a:rPr lang="en-US" dirty="0"/>
              <a:t>-lanes, and ocean resources.</a:t>
            </a:r>
          </a:p>
          <a:p>
            <a:r>
              <a:rPr lang="en-US" dirty="0"/>
              <a:t>The </a:t>
            </a:r>
            <a:r>
              <a:rPr lang="en-US" b="1" dirty="0">
                <a:solidFill>
                  <a:srgbClr val="0070C0"/>
                </a:solidFill>
              </a:rPr>
              <a:t>law of the sea</a:t>
            </a:r>
            <a:r>
              <a:rPr lang="en-US" dirty="0"/>
              <a:t> is a body of customs, treaties, and international agreements by which governments maintain order, productivity, and peaceful relations on the </a:t>
            </a:r>
            <a:r>
              <a:rPr lang="en-US" b="1" dirty="0"/>
              <a:t>sea</a:t>
            </a:r>
            <a:r>
              <a:rPr lang="en-US" dirty="0"/>
              <a:t>. ... The United Nations (UN) held its first Conference on the </a:t>
            </a:r>
            <a:r>
              <a:rPr lang="en-US" b="1" dirty="0">
                <a:solidFill>
                  <a:srgbClr val="0070C0"/>
                </a:solidFill>
              </a:rPr>
              <a:t>Law of the Sea</a:t>
            </a:r>
            <a:r>
              <a:rPr lang="en-US" dirty="0"/>
              <a:t> (UNCLOS I) in 1956, which resulted in a 1958 Convention</a:t>
            </a:r>
          </a:p>
          <a:p>
            <a:pPr marL="0" indent="0">
              <a:buNone/>
            </a:pPr>
            <a:r>
              <a:rPr lang="en-US" dirty="0"/>
              <a:t>                         </a:t>
            </a:r>
            <a:r>
              <a:rPr lang="en-US" b="1" i="1" u="sng" dirty="0">
                <a:solidFill>
                  <a:srgbClr val="C00000"/>
                </a:solidFill>
              </a:rPr>
              <a:t>Three types of water boundaries</a:t>
            </a:r>
          </a:p>
          <a:p>
            <a:r>
              <a:rPr lang="en-US" b="1" u="sng" dirty="0">
                <a:solidFill>
                  <a:srgbClr val="7030A0"/>
                </a:solidFill>
              </a:rPr>
              <a:t>Territorial Waters</a:t>
            </a:r>
            <a:r>
              <a:rPr lang="en-US" dirty="0">
                <a:solidFill>
                  <a:srgbClr val="7030A0"/>
                </a:solidFill>
              </a:rPr>
              <a:t>: Up to 12 nautical miles from shore  (about 14 land miles) a state may set laws regulating passage by ships registered in other states</a:t>
            </a:r>
          </a:p>
          <a:p>
            <a:r>
              <a:rPr lang="en-US" b="1" u="sng" dirty="0">
                <a:solidFill>
                  <a:srgbClr val="000066"/>
                </a:solidFill>
              </a:rPr>
              <a:t>Contiguous Zone</a:t>
            </a:r>
            <a:r>
              <a:rPr lang="en-US" dirty="0">
                <a:solidFill>
                  <a:srgbClr val="000066"/>
                </a:solidFill>
              </a:rPr>
              <a:t>:  Between 12 and 24 nautical miles from shore, a state may enforce laws concerning pollution, taxation, customs and immigration</a:t>
            </a:r>
          </a:p>
          <a:p>
            <a:r>
              <a:rPr lang="en-US" b="1" u="sng" dirty="0">
                <a:solidFill>
                  <a:srgbClr val="0066CC"/>
                </a:solidFill>
              </a:rPr>
              <a:t>Exclusive Economic Zone</a:t>
            </a:r>
            <a:r>
              <a:rPr lang="en-US" dirty="0">
                <a:solidFill>
                  <a:srgbClr val="0066CC"/>
                </a:solidFill>
              </a:rPr>
              <a:t>: Between 24 and 200 nautical miles, a state has the sole righto the fish and other marine life</a:t>
            </a:r>
          </a:p>
          <a:p>
            <a:r>
              <a:rPr lang="en-US" dirty="0"/>
              <a:t>Disputes can be taken to the tribunal for the Law of the Sea or to the International Court</a:t>
            </a:r>
          </a:p>
          <a:p>
            <a:pPr lvl="1"/>
            <a:r>
              <a:rPr lang="en-US" b="1" dirty="0"/>
              <a:t>Maritime Boundaries dictate the ownership of oceans and waterways off the coasts</a:t>
            </a:r>
          </a:p>
          <a:p>
            <a:pPr lvl="1"/>
            <a:r>
              <a:rPr lang="en-US" dirty="0"/>
              <a:t>The UN created the </a:t>
            </a:r>
            <a:r>
              <a:rPr lang="en-US" b="1" dirty="0"/>
              <a:t>Law of the Sea (UNCLOS)</a:t>
            </a:r>
            <a:endParaRPr lang="en-US" dirty="0"/>
          </a:p>
          <a:p>
            <a:r>
              <a:rPr lang="en-US" sz="2200" b="1" dirty="0">
                <a:solidFill>
                  <a:srgbClr val="002060"/>
                </a:solidFill>
              </a:rPr>
              <a:t>Each country has the right 12-nautical miles of territorial sea off the coast - no other countries can enter this zone without permission</a:t>
            </a:r>
          </a:p>
          <a:p>
            <a:r>
              <a:rPr lang="en-US" sz="2200" b="1" dirty="0">
                <a:solidFill>
                  <a:srgbClr val="7030A0"/>
                </a:solidFill>
              </a:rPr>
              <a:t>Countries also have 200-nautical miles of </a:t>
            </a:r>
            <a:r>
              <a:rPr lang="en-US" sz="2200" b="1" dirty="0">
                <a:solidFill>
                  <a:srgbClr val="C00000"/>
                </a:solidFill>
              </a:rPr>
              <a:t>Exclusive Economic Zone (EEZ) </a:t>
            </a:r>
            <a:r>
              <a:rPr lang="en-US" sz="2200" b="1" dirty="0">
                <a:solidFill>
                  <a:srgbClr val="7030A0"/>
                </a:solidFill>
              </a:rPr>
              <a:t>- the country will have the right to profit from this area (fishing, drilling, etc.) but other countries can use the water to travel</a:t>
            </a:r>
          </a:p>
          <a:p>
            <a:r>
              <a:rPr lang="en-US" sz="2200" b="1" dirty="0">
                <a:solidFill>
                  <a:srgbClr val="CC0066"/>
                </a:solidFill>
              </a:rPr>
              <a:t>Anything beyond the 200 miles is part of the high seas - this water does not belong to any one country and is not held to the laws of any one country, but rather is subject to international admiralty law</a:t>
            </a:r>
          </a:p>
          <a:p>
            <a:r>
              <a:rPr lang="en-US" sz="2200" b="1" dirty="0">
                <a:solidFill>
                  <a:srgbClr val="CC0066"/>
                </a:solidFill>
              </a:rPr>
              <a:t>If the distance between two countries is less than 24 miles this creates a choke point - the countries will establish median lines halfway between both countries waterways</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84C0051C-4A99-4082-A03E-E25FA38C7262}"/>
              </a:ext>
            </a:extLst>
          </p:cNvPr>
          <p:cNvPicPr>
            <a:picLocks noGrp="1" noChangeAspect="1"/>
          </p:cNvPicPr>
          <p:nvPr>
            <p:ph sz="half" idx="2"/>
          </p:nvPr>
        </p:nvPicPr>
        <p:blipFill>
          <a:blip r:embed="rId2"/>
          <a:stretch>
            <a:fillRect/>
          </a:stretch>
        </p:blipFill>
        <p:spPr>
          <a:xfrm>
            <a:off x="8759686" y="1139687"/>
            <a:ext cx="3432313" cy="5552661"/>
          </a:xfrm>
        </p:spPr>
      </p:pic>
    </p:spTree>
    <p:extLst>
      <p:ext uri="{BB962C8B-B14F-4D97-AF65-F5344CB8AC3E}">
        <p14:creationId xmlns:p14="http://schemas.microsoft.com/office/powerpoint/2010/main" val="1747078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79B5-DC12-4806-8937-C054B5DE0A72}"/>
              </a:ext>
            </a:extLst>
          </p:cNvPr>
          <p:cNvSpPr>
            <a:spLocks noGrp="1"/>
          </p:cNvSpPr>
          <p:nvPr>
            <p:ph type="title"/>
          </p:nvPr>
        </p:nvSpPr>
        <p:spPr>
          <a:xfrm>
            <a:off x="1371600" y="0"/>
            <a:ext cx="9601200" cy="212035"/>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0C7CB832-B1CB-49E2-A894-7189D36DEA4F}"/>
              </a:ext>
            </a:extLst>
          </p:cNvPr>
          <p:cNvGraphicFramePr>
            <a:graphicFrameLocks noGrp="1"/>
          </p:cNvGraphicFramePr>
          <p:nvPr>
            <p:ph idx="1"/>
          </p:nvPr>
        </p:nvGraphicFramePr>
        <p:xfrm>
          <a:off x="808384" y="0"/>
          <a:ext cx="11290852" cy="6867476"/>
        </p:xfrm>
        <a:graphic>
          <a:graphicData uri="http://schemas.openxmlformats.org/drawingml/2006/table">
            <a:tbl>
              <a:tblPr firstRow="1" firstCol="1" bandRow="1">
                <a:tableStyleId>{5C22544A-7EE6-4342-B048-85BDC9FD1C3A}</a:tableStyleId>
              </a:tblPr>
              <a:tblGrid>
                <a:gridCol w="2493649">
                  <a:extLst>
                    <a:ext uri="{9D8B030D-6E8A-4147-A177-3AD203B41FA5}">
                      <a16:colId xmlns:a16="http://schemas.microsoft.com/office/drawing/2014/main" val="1720196446"/>
                    </a:ext>
                  </a:extLst>
                </a:gridCol>
                <a:gridCol w="4129917">
                  <a:extLst>
                    <a:ext uri="{9D8B030D-6E8A-4147-A177-3AD203B41FA5}">
                      <a16:colId xmlns:a16="http://schemas.microsoft.com/office/drawing/2014/main" val="2522148238"/>
                    </a:ext>
                  </a:extLst>
                </a:gridCol>
                <a:gridCol w="4667286">
                  <a:extLst>
                    <a:ext uri="{9D8B030D-6E8A-4147-A177-3AD203B41FA5}">
                      <a16:colId xmlns:a16="http://schemas.microsoft.com/office/drawing/2014/main" val="2905544518"/>
                    </a:ext>
                  </a:extLst>
                </a:gridCol>
              </a:tblGrid>
              <a:tr h="378076">
                <a:tc gridSpan="3">
                  <a:txBody>
                    <a:bodyPr/>
                    <a:lstStyle/>
                    <a:p>
                      <a:pPr marL="0" marR="0">
                        <a:lnSpc>
                          <a:spcPct val="107000"/>
                        </a:lnSpc>
                        <a:spcBef>
                          <a:spcPts val="0"/>
                        </a:spcBef>
                        <a:spcAft>
                          <a:spcPts val="0"/>
                        </a:spcAft>
                      </a:pPr>
                      <a:r>
                        <a:rPr lang="en-US" sz="2000" dirty="0">
                          <a:effectLst/>
                        </a:rPr>
                        <a:t>                                                               Classifications of Boundaries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867711"/>
                  </a:ext>
                </a:extLst>
              </a:tr>
              <a:tr h="378076">
                <a:tc>
                  <a:txBody>
                    <a:bodyPr/>
                    <a:lstStyle/>
                    <a:p>
                      <a:pPr marL="0" marR="0">
                        <a:lnSpc>
                          <a:spcPct val="107000"/>
                        </a:lnSpc>
                        <a:spcBef>
                          <a:spcPts val="0"/>
                        </a:spcBef>
                        <a:spcAft>
                          <a:spcPts val="0"/>
                        </a:spcAft>
                      </a:pPr>
                      <a:r>
                        <a:rPr lang="en-US" sz="2000" b="1" dirty="0">
                          <a:effectLst/>
                        </a:rPr>
                        <a:t>        Type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Definitions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                           Examples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136085"/>
                  </a:ext>
                </a:extLst>
              </a:tr>
              <a:tr h="820857">
                <a:tc>
                  <a:txBody>
                    <a:bodyPr/>
                    <a:lstStyle/>
                    <a:p>
                      <a:pPr marL="0" marR="0">
                        <a:lnSpc>
                          <a:spcPct val="107000"/>
                        </a:lnSpc>
                        <a:spcBef>
                          <a:spcPts val="0"/>
                        </a:spcBef>
                        <a:spcAft>
                          <a:spcPts val="0"/>
                        </a:spcAft>
                      </a:pPr>
                      <a:r>
                        <a:rPr lang="en-US" sz="2000" b="1" dirty="0">
                          <a:effectLst/>
                        </a:rPr>
                        <a:t>        Antecedent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drawn before a large population was present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The boundary between the United States and Canada along the 49</a:t>
                      </a:r>
                      <a:r>
                        <a:rPr lang="en-US" sz="2000" b="1" baseline="30000">
                          <a:effectLst/>
                        </a:rPr>
                        <a:t>th</a:t>
                      </a:r>
                      <a:r>
                        <a:rPr lang="en-US" sz="2000" b="1">
                          <a:effectLst/>
                        </a:rPr>
                        <a:t> parallel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7171189"/>
                  </a:ext>
                </a:extLst>
              </a:tr>
              <a:tr h="1104644">
                <a:tc>
                  <a:txBody>
                    <a:bodyPr/>
                    <a:lstStyle/>
                    <a:p>
                      <a:pPr marL="0" marR="0">
                        <a:lnSpc>
                          <a:spcPct val="107000"/>
                        </a:lnSpc>
                        <a:spcBef>
                          <a:spcPts val="0"/>
                        </a:spcBef>
                        <a:spcAft>
                          <a:spcPts val="0"/>
                        </a:spcAft>
                      </a:pPr>
                      <a:r>
                        <a:rPr lang="en-US" sz="2000" b="1">
                          <a:effectLst/>
                        </a:rPr>
                        <a:t>Subsequent (Ethnographic)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drawn to accommodate religious, ethnic, linguistic, or economic differences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Northern Ireland (part of the United Kingdom) and the Republic of Ireland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749514"/>
                  </a:ext>
                </a:extLst>
              </a:tr>
              <a:tr h="1059513">
                <a:tc>
                  <a:txBody>
                    <a:bodyPr/>
                    <a:lstStyle/>
                    <a:p>
                      <a:pPr marL="0" marR="0">
                        <a:lnSpc>
                          <a:spcPct val="107000"/>
                        </a:lnSpc>
                        <a:spcBef>
                          <a:spcPts val="0"/>
                        </a:spcBef>
                        <a:spcAft>
                          <a:spcPts val="0"/>
                        </a:spcAft>
                      </a:pPr>
                      <a:r>
                        <a:rPr lang="en-US" sz="2000" b="1">
                          <a:effectLst/>
                        </a:rPr>
                        <a:t> </a:t>
                      </a:r>
                    </a:p>
                    <a:p>
                      <a:pPr marL="0" marR="0">
                        <a:lnSpc>
                          <a:spcPct val="107000"/>
                        </a:lnSpc>
                        <a:spcBef>
                          <a:spcPts val="0"/>
                        </a:spcBef>
                        <a:spcAft>
                          <a:spcPts val="0"/>
                        </a:spcAft>
                      </a:pPr>
                      <a:r>
                        <a:rPr lang="en-US" sz="2000" b="1">
                          <a:effectLst/>
                        </a:rPr>
                        <a:t>          Relic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that no longer exists, but evidence of it still exists on the landscape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east and West Germany (states that are now combined)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865915"/>
                  </a:ext>
                </a:extLst>
              </a:tr>
              <a:tr h="1118014">
                <a:tc>
                  <a:txBody>
                    <a:bodyPr/>
                    <a:lstStyle/>
                    <a:p>
                      <a:pPr marL="0" marR="0">
                        <a:lnSpc>
                          <a:spcPct val="107000"/>
                        </a:lnSpc>
                        <a:spcBef>
                          <a:spcPts val="0"/>
                        </a:spcBef>
                        <a:spcAft>
                          <a:spcPts val="0"/>
                        </a:spcAft>
                      </a:pPr>
                      <a:r>
                        <a:rPr lang="en-US" sz="2000" b="1">
                          <a:effectLst/>
                        </a:rPr>
                        <a:t> </a:t>
                      </a:r>
                    </a:p>
                    <a:p>
                      <a:pPr marL="0" marR="0">
                        <a:lnSpc>
                          <a:spcPct val="107000"/>
                        </a:lnSpc>
                        <a:spcBef>
                          <a:spcPts val="0"/>
                        </a:spcBef>
                        <a:spcAft>
                          <a:spcPts val="0"/>
                        </a:spcAft>
                      </a:pPr>
                      <a:r>
                        <a:rPr lang="en-US" sz="2000" b="1">
                          <a:effectLst/>
                        </a:rPr>
                        <a:t>Superimposed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A boundary drawn by outside powers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Mali and Mauritania (very common throughout Africa and Southwest Asia)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052342"/>
                  </a:ext>
                </a:extLst>
              </a:tr>
              <a:tr h="834344">
                <a:tc>
                  <a:txBody>
                    <a:bodyPr/>
                    <a:lstStyle/>
                    <a:p>
                      <a:pPr marL="0" marR="0">
                        <a:lnSpc>
                          <a:spcPct val="107000"/>
                        </a:lnSpc>
                        <a:spcBef>
                          <a:spcPts val="0"/>
                        </a:spcBef>
                        <a:spcAft>
                          <a:spcPts val="0"/>
                        </a:spcAft>
                      </a:pPr>
                      <a:r>
                        <a:rPr lang="en-US" sz="2000" b="1">
                          <a:effectLst/>
                        </a:rPr>
                        <a:t>Militarized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that is heavily guarded and discourages crossing movement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boundary between North Korea and South Korea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230427"/>
                  </a:ext>
                </a:extLst>
              </a:tr>
              <a:tr h="1173952">
                <a:tc>
                  <a:txBody>
                    <a:bodyPr/>
                    <a:lstStyle/>
                    <a:p>
                      <a:pPr marL="0" marR="0">
                        <a:lnSpc>
                          <a:spcPct val="107000"/>
                        </a:lnSpc>
                        <a:spcBef>
                          <a:spcPts val="0"/>
                        </a:spcBef>
                        <a:spcAft>
                          <a:spcPts val="0"/>
                        </a:spcAft>
                      </a:pPr>
                      <a:r>
                        <a:rPr lang="en-US" sz="2000" b="1">
                          <a:effectLst/>
                        </a:rPr>
                        <a:t>Open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 boundary where crossing is unimpeded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boundaries between countries in Europe that signed the Schengen Agreement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361740"/>
                  </a:ext>
                </a:extLst>
              </a:tr>
            </a:tbl>
          </a:graphicData>
        </a:graphic>
      </p:graphicFrame>
      <p:sp>
        <p:nvSpPr>
          <p:cNvPr id="5" name="Rectangle 1">
            <a:extLst>
              <a:ext uri="{FF2B5EF4-FFF2-40B4-BE49-F238E27FC236}">
                <a16:creationId xmlns:a16="http://schemas.microsoft.com/office/drawing/2014/main" id="{C543AA2B-EC96-4C60-ABA9-9027D226670A}"/>
              </a:ext>
            </a:extLst>
          </p:cNvPr>
          <p:cNvSpPr>
            <a:spLocks noChangeArrowheads="1"/>
          </p:cNvSpPr>
          <p:nvPr/>
        </p:nvSpPr>
        <p:spPr bwMode="auto">
          <a:xfrm>
            <a:off x="0" y="0"/>
            <a:ext cx="108567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5988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24B6-0DAE-4D4C-A94B-1D54877E788B}"/>
              </a:ext>
            </a:extLst>
          </p:cNvPr>
          <p:cNvSpPr>
            <a:spLocks noGrp="1"/>
          </p:cNvSpPr>
          <p:nvPr>
            <p:ph type="title"/>
          </p:nvPr>
        </p:nvSpPr>
        <p:spPr>
          <a:xfrm>
            <a:off x="1371600" y="0"/>
            <a:ext cx="9601200" cy="1007390"/>
          </a:xfrm>
        </p:spPr>
        <p:txBody>
          <a:bodyPr/>
          <a:lstStyle/>
          <a:p>
            <a:r>
              <a:rPr lang="en-US" dirty="0"/>
              <a:t>             </a:t>
            </a:r>
            <a:r>
              <a:rPr lang="en-US" b="1" u="sng" dirty="0"/>
              <a:t>Federal and Unitary States</a:t>
            </a:r>
            <a:r>
              <a:rPr lang="en-US" dirty="0"/>
              <a:t>: </a:t>
            </a:r>
          </a:p>
        </p:txBody>
      </p:sp>
      <p:graphicFrame>
        <p:nvGraphicFramePr>
          <p:cNvPr id="6" name="Table 6">
            <a:extLst>
              <a:ext uri="{FF2B5EF4-FFF2-40B4-BE49-F238E27FC236}">
                <a16:creationId xmlns:a16="http://schemas.microsoft.com/office/drawing/2014/main" id="{854ADCBA-4056-43A4-AFA7-82125FBFB0D6}"/>
              </a:ext>
            </a:extLst>
          </p:cNvPr>
          <p:cNvGraphicFramePr>
            <a:graphicFrameLocks noGrp="1"/>
          </p:cNvGraphicFramePr>
          <p:nvPr>
            <p:ph idx="1"/>
          </p:nvPr>
        </p:nvGraphicFramePr>
        <p:xfrm>
          <a:off x="929898" y="1007391"/>
          <a:ext cx="11034796" cy="5452303"/>
        </p:xfrm>
        <a:graphic>
          <a:graphicData uri="http://schemas.openxmlformats.org/drawingml/2006/table">
            <a:tbl>
              <a:tblPr firstRow="1" bandRow="1">
                <a:tableStyleId>{5C22544A-7EE6-4342-B048-85BDC9FD1C3A}</a:tableStyleId>
              </a:tblPr>
              <a:tblGrid>
                <a:gridCol w="3585276">
                  <a:extLst>
                    <a:ext uri="{9D8B030D-6E8A-4147-A177-3AD203B41FA5}">
                      <a16:colId xmlns:a16="http://schemas.microsoft.com/office/drawing/2014/main" val="405332218"/>
                    </a:ext>
                  </a:extLst>
                </a:gridCol>
                <a:gridCol w="3724760">
                  <a:extLst>
                    <a:ext uri="{9D8B030D-6E8A-4147-A177-3AD203B41FA5}">
                      <a16:colId xmlns:a16="http://schemas.microsoft.com/office/drawing/2014/main" val="1234928505"/>
                    </a:ext>
                  </a:extLst>
                </a:gridCol>
                <a:gridCol w="3724760">
                  <a:extLst>
                    <a:ext uri="{9D8B030D-6E8A-4147-A177-3AD203B41FA5}">
                      <a16:colId xmlns:a16="http://schemas.microsoft.com/office/drawing/2014/main" val="1535093558"/>
                    </a:ext>
                  </a:extLst>
                </a:gridCol>
              </a:tblGrid>
              <a:tr h="101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t>                 Trait</a:t>
                      </a:r>
                    </a:p>
                  </a:txBody>
                  <a:tcPr/>
                </a:tc>
                <a:tc>
                  <a:txBody>
                    <a:bodyPr/>
                    <a:lstStyle/>
                    <a:p>
                      <a:r>
                        <a:rPr lang="en-US" sz="2400" b="1" u="none" dirty="0"/>
                        <a:t>                Federal</a:t>
                      </a:r>
                    </a:p>
                  </a:txBody>
                  <a:tcPr/>
                </a:tc>
                <a:tc>
                  <a:txBody>
                    <a:bodyPr/>
                    <a:lstStyle/>
                    <a:p>
                      <a:r>
                        <a:rPr lang="en-US" sz="2400" b="1" u="none" dirty="0"/>
                        <a:t>              Unitary</a:t>
                      </a:r>
                    </a:p>
                  </a:txBody>
                  <a:tcPr/>
                </a:tc>
                <a:extLst>
                  <a:ext uri="{0D108BD9-81ED-4DB2-BD59-A6C34878D82A}">
                    <a16:rowId xmlns:a16="http://schemas.microsoft.com/office/drawing/2014/main" val="2874438065"/>
                  </a:ext>
                </a:extLst>
              </a:tr>
              <a:tr h="1638304">
                <a:tc>
                  <a:txBody>
                    <a:bodyPr/>
                    <a:lstStyle/>
                    <a:p>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Authority of the Government</a:t>
                      </a:r>
                    </a:p>
                  </a:txBody>
                  <a:tcPr/>
                </a:tc>
                <a:tc>
                  <a:txBody>
                    <a:bodyPr/>
                    <a:lstStyle/>
                    <a:p>
                      <a:r>
                        <a:rPr lang="en-US" sz="2400" b="1" dirty="0"/>
                        <a:t>Shared between the central government and provincial, state, and local governments</a:t>
                      </a:r>
                    </a:p>
                  </a:txBody>
                  <a:tcPr/>
                </a:tc>
                <a:tc>
                  <a:txBody>
                    <a:bodyPr/>
                    <a:lstStyle/>
                    <a:p>
                      <a:r>
                        <a:rPr lang="en-US" sz="2400" b="1" dirty="0"/>
                        <a:t>Held primary by the central government with very little power given to local governments</a:t>
                      </a:r>
                    </a:p>
                  </a:txBody>
                  <a:tcPr/>
                </a:tc>
                <a:extLst>
                  <a:ext uri="{0D108BD9-81ED-4DB2-BD59-A6C34878D82A}">
                    <a16:rowId xmlns:a16="http://schemas.microsoft.com/office/drawing/2014/main" val="1347443571"/>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Hierarchy of Power</a:t>
                      </a:r>
                    </a:p>
                    <a:p>
                      <a:endParaRPr lang="en-US" sz="2400" b="1" dirty="0"/>
                    </a:p>
                  </a:txBody>
                  <a:tcPr/>
                </a:tc>
                <a:tc>
                  <a:txBody>
                    <a:bodyPr/>
                    <a:lstStyle/>
                    <a:p>
                      <a:r>
                        <a:rPr lang="en-US" sz="2400" b="1" dirty="0"/>
                        <a:t>Multiple levels of power; power diffused throughout the hierarchy </a:t>
                      </a:r>
                    </a:p>
                  </a:txBody>
                  <a:tcPr/>
                </a:tc>
                <a:tc>
                  <a:txBody>
                    <a:bodyPr/>
                    <a:lstStyle/>
                    <a:p>
                      <a:r>
                        <a:rPr lang="en-US" sz="2400" b="1" dirty="0"/>
                        <a:t>No Hierarchy of sovereign powers</a:t>
                      </a:r>
                    </a:p>
                  </a:txBody>
                  <a:tcPr/>
                </a:tc>
                <a:extLst>
                  <a:ext uri="{0D108BD9-81ED-4DB2-BD59-A6C34878D82A}">
                    <a16:rowId xmlns:a16="http://schemas.microsoft.com/office/drawing/2014/main" val="313263643"/>
                  </a:ext>
                </a:extLst>
              </a:tr>
              <a:tr h="140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Type of Country Where Commonly Used</a:t>
                      </a:r>
                    </a:p>
                    <a:p>
                      <a:endParaRPr lang="en-US" sz="2400" b="1" dirty="0"/>
                    </a:p>
                  </a:txBody>
                  <a:tcPr/>
                </a:tc>
                <a:tc>
                  <a:txBody>
                    <a:bodyPr/>
                    <a:lstStyle/>
                    <a:p>
                      <a:r>
                        <a:rPr lang="en-US" sz="2400" b="1" dirty="0"/>
                        <a:t>Multiple ethnic groups with significant minorities</a:t>
                      </a:r>
                    </a:p>
                  </a:txBody>
                  <a:tcPr/>
                </a:tc>
                <a:tc>
                  <a:txBody>
                    <a:bodyPr/>
                    <a:lstStyle/>
                    <a:p>
                      <a:r>
                        <a:rPr lang="en-US" sz="2400" b="1" dirty="0"/>
                        <a:t>Fewer cultural differences and small minorities </a:t>
                      </a:r>
                    </a:p>
                  </a:txBody>
                  <a:tcPr/>
                </a:tc>
                <a:extLst>
                  <a:ext uri="{0D108BD9-81ED-4DB2-BD59-A6C34878D82A}">
                    <a16:rowId xmlns:a16="http://schemas.microsoft.com/office/drawing/2014/main" val="1417954600"/>
                  </a:ext>
                </a:extLst>
              </a:tr>
            </a:tbl>
          </a:graphicData>
        </a:graphic>
      </p:graphicFrame>
    </p:spTree>
    <p:extLst>
      <p:ext uri="{BB962C8B-B14F-4D97-AF65-F5344CB8AC3E}">
        <p14:creationId xmlns:p14="http://schemas.microsoft.com/office/powerpoint/2010/main" val="131327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98BC-2234-4798-8A6D-8D39B2E54E3E}"/>
              </a:ext>
            </a:extLst>
          </p:cNvPr>
          <p:cNvSpPr>
            <a:spLocks noGrp="1"/>
          </p:cNvSpPr>
          <p:nvPr>
            <p:ph type="title"/>
          </p:nvPr>
        </p:nvSpPr>
        <p:spPr>
          <a:xfrm>
            <a:off x="81648" y="225287"/>
            <a:ext cx="11966917" cy="993913"/>
          </a:xfrm>
        </p:spPr>
        <p:txBody>
          <a:bodyPr>
            <a:normAutofit fontScale="90000"/>
          </a:bodyPr>
          <a:lstStyle/>
          <a:p>
            <a:r>
              <a:rPr lang="en-US" dirty="0"/>
              <a:t> </a:t>
            </a:r>
            <a:r>
              <a:rPr lang="en-US" b="1" u="sng" dirty="0">
                <a:solidFill>
                  <a:srgbClr val="C00000"/>
                </a:solidFill>
              </a:rPr>
              <a:t>Density: </a:t>
            </a:r>
            <a:r>
              <a:rPr lang="en-US" sz="3100" b="1" dirty="0"/>
              <a:t>is the number of things—which could be people, animals, plants, or objects—in a certain area. The frequency something occurs</a:t>
            </a:r>
            <a:endParaRPr lang="en-US" sz="3100" b="1" u="sng" dirty="0">
              <a:solidFill>
                <a:srgbClr val="C00000"/>
              </a:solidFill>
            </a:endParaRPr>
          </a:p>
        </p:txBody>
      </p:sp>
      <p:sp>
        <p:nvSpPr>
          <p:cNvPr id="3" name="Content Placeholder 2">
            <a:extLst>
              <a:ext uri="{FF2B5EF4-FFF2-40B4-BE49-F238E27FC236}">
                <a16:creationId xmlns:a16="http://schemas.microsoft.com/office/drawing/2014/main" id="{9829011F-77D6-444E-B256-1E90E864A3BA}"/>
              </a:ext>
            </a:extLst>
          </p:cNvPr>
          <p:cNvSpPr>
            <a:spLocks noGrp="1"/>
          </p:cNvSpPr>
          <p:nvPr>
            <p:ph idx="1"/>
          </p:nvPr>
        </p:nvSpPr>
        <p:spPr>
          <a:xfrm>
            <a:off x="225083" y="1546413"/>
            <a:ext cx="11966917" cy="5311588"/>
          </a:xfrm>
        </p:spPr>
        <p:txBody>
          <a:bodyPr>
            <a:normAutofit lnSpcReduction="10000"/>
          </a:bodyPr>
          <a:lstStyle/>
          <a:p>
            <a:r>
              <a:rPr lang="en-US" sz="2800" b="1" u="sng" dirty="0">
                <a:solidFill>
                  <a:srgbClr val="7030A0"/>
                </a:solidFill>
              </a:rPr>
              <a:t>Arithmetic density</a:t>
            </a:r>
            <a:r>
              <a:rPr lang="en-US" sz="2800" dirty="0">
                <a:solidFill>
                  <a:srgbClr val="7030A0"/>
                </a:solidFill>
              </a:rPr>
              <a:t>: Number of objects in an area, commonly used to compare distribution of population in different countries. (# people / sq. kilometer / mile, Areas that are urbanized</a:t>
            </a:r>
          </a:p>
          <a:p>
            <a:r>
              <a:rPr lang="en-US" sz="2800" b="1" u="sng" dirty="0">
                <a:solidFill>
                  <a:srgbClr val="003300"/>
                </a:solidFill>
              </a:rPr>
              <a:t>Physiological density</a:t>
            </a:r>
            <a:r>
              <a:rPr lang="en-US" sz="2800" dirty="0">
                <a:solidFill>
                  <a:srgbClr val="003300"/>
                </a:solidFill>
              </a:rPr>
              <a:t>: Number of persons per unit of area suitable for agriculture. Could mean a country has difﬁculty growing enough food</a:t>
            </a:r>
            <a:r>
              <a:rPr lang="en-US" sz="2800" dirty="0"/>
              <a:t>. Areas where food isn’t being produced, lets us know how much food is being produced in an area for the people the land supports </a:t>
            </a:r>
          </a:p>
          <a:p>
            <a:r>
              <a:rPr lang="en-US" sz="2800" b="1" u="sng" dirty="0">
                <a:solidFill>
                  <a:srgbClr val="FF6600"/>
                </a:solidFill>
              </a:rPr>
              <a:t>Agricultural density:  </a:t>
            </a:r>
            <a:r>
              <a:rPr lang="en-US" sz="2800" dirty="0">
                <a:solidFill>
                  <a:srgbClr val="FF6600"/>
                </a:solidFill>
              </a:rPr>
              <a:t>Number of farmers per unit area of </a:t>
            </a:r>
            <a:r>
              <a:rPr lang="en-US" sz="2800" u="sng" dirty="0">
                <a:solidFill>
                  <a:srgbClr val="FF6600"/>
                </a:solidFill>
              </a:rPr>
              <a:t>farmland</a:t>
            </a:r>
            <a:r>
              <a:rPr lang="en-US" sz="2800" dirty="0">
                <a:solidFill>
                  <a:srgbClr val="FF6600"/>
                </a:solidFill>
              </a:rPr>
              <a:t>. Could mean that a country has inefﬁcient agriculture if it is high density. A low agricultural density like the US means that there is high development, lots of mechanization, you need fewer farmers. Number helps to understand the level of development of a country</a:t>
            </a:r>
          </a:p>
          <a:p>
            <a:r>
              <a:rPr lang="en-US" sz="2800" dirty="0"/>
              <a:t> </a:t>
            </a:r>
            <a:r>
              <a:rPr lang="en-US" sz="2800" b="1" u="sng" dirty="0">
                <a:solidFill>
                  <a:srgbClr val="7030A0"/>
                </a:solidFill>
              </a:rPr>
              <a:t>Housing density-: </a:t>
            </a:r>
            <a:r>
              <a:rPr lang="en-US" sz="2800" dirty="0">
                <a:solidFill>
                  <a:srgbClr val="7030A0"/>
                </a:solidFill>
              </a:rPr>
              <a:t>Number of dwelling units per unit of area -- may mean people live in overcrowded housing, cities – apartments, suburbs - houses</a:t>
            </a:r>
          </a:p>
        </p:txBody>
      </p:sp>
    </p:spTree>
    <p:extLst>
      <p:ext uri="{BB962C8B-B14F-4D97-AF65-F5344CB8AC3E}">
        <p14:creationId xmlns:p14="http://schemas.microsoft.com/office/powerpoint/2010/main" val="2705288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29F-9632-411F-B092-4F112505281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276EB14-7840-4A2E-9112-D3C3D8B08D0D}"/>
              </a:ext>
            </a:extLst>
          </p:cNvPr>
          <p:cNvPicPr>
            <a:picLocks noGrp="1" noChangeAspect="1"/>
          </p:cNvPicPr>
          <p:nvPr>
            <p:ph sz="half" idx="1"/>
          </p:nvPr>
        </p:nvPicPr>
        <p:blipFill>
          <a:blip r:embed="rId2"/>
          <a:stretch>
            <a:fillRect/>
          </a:stretch>
        </p:blipFill>
        <p:spPr>
          <a:xfrm>
            <a:off x="755374" y="0"/>
            <a:ext cx="5769251" cy="6858000"/>
          </a:xfrm>
        </p:spPr>
      </p:pic>
      <p:pic>
        <p:nvPicPr>
          <p:cNvPr id="8" name="Content Placeholder 7">
            <a:extLst>
              <a:ext uri="{FF2B5EF4-FFF2-40B4-BE49-F238E27FC236}">
                <a16:creationId xmlns:a16="http://schemas.microsoft.com/office/drawing/2014/main" id="{DB0502D1-D94B-4280-8CAE-E9DDFC5A6A32}"/>
              </a:ext>
            </a:extLst>
          </p:cNvPr>
          <p:cNvPicPr>
            <a:picLocks noGrp="1" noChangeAspect="1"/>
          </p:cNvPicPr>
          <p:nvPr>
            <p:ph sz="half" idx="2"/>
          </p:nvPr>
        </p:nvPicPr>
        <p:blipFill>
          <a:blip r:embed="rId3"/>
          <a:stretch>
            <a:fillRect/>
          </a:stretch>
        </p:blipFill>
        <p:spPr>
          <a:xfrm>
            <a:off x="6524625" y="0"/>
            <a:ext cx="5667375" cy="6758609"/>
          </a:xfrm>
        </p:spPr>
      </p:pic>
    </p:spTree>
    <p:extLst>
      <p:ext uri="{BB962C8B-B14F-4D97-AF65-F5344CB8AC3E}">
        <p14:creationId xmlns:p14="http://schemas.microsoft.com/office/powerpoint/2010/main" val="3256242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14CD-CA60-41F6-855F-4B83AE74663F}"/>
              </a:ext>
            </a:extLst>
          </p:cNvPr>
          <p:cNvSpPr>
            <a:spLocks noGrp="1"/>
          </p:cNvSpPr>
          <p:nvPr>
            <p:ph type="title"/>
          </p:nvPr>
        </p:nvSpPr>
        <p:spPr>
          <a:xfrm>
            <a:off x="821635" y="119271"/>
            <a:ext cx="11145077" cy="212034"/>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2CF11D7C-FC25-4EB8-8068-9977459CF097}"/>
              </a:ext>
            </a:extLst>
          </p:cNvPr>
          <p:cNvGraphicFramePr>
            <a:graphicFrameLocks noGrp="1"/>
          </p:cNvGraphicFramePr>
          <p:nvPr>
            <p:ph idx="1"/>
          </p:nvPr>
        </p:nvGraphicFramePr>
        <p:xfrm>
          <a:off x="821635" y="119271"/>
          <a:ext cx="11370364" cy="6738728"/>
        </p:xfrm>
        <a:graphic>
          <a:graphicData uri="http://schemas.openxmlformats.org/drawingml/2006/table">
            <a:tbl>
              <a:tblPr firstRow="1" firstCol="1" bandRow="1">
                <a:tableStyleId>{5C22544A-7EE6-4342-B048-85BDC9FD1C3A}</a:tableStyleId>
              </a:tblPr>
              <a:tblGrid>
                <a:gridCol w="2841983">
                  <a:extLst>
                    <a:ext uri="{9D8B030D-6E8A-4147-A177-3AD203B41FA5}">
                      <a16:colId xmlns:a16="http://schemas.microsoft.com/office/drawing/2014/main" val="1575552697"/>
                    </a:ext>
                  </a:extLst>
                </a:gridCol>
                <a:gridCol w="2841983">
                  <a:extLst>
                    <a:ext uri="{9D8B030D-6E8A-4147-A177-3AD203B41FA5}">
                      <a16:colId xmlns:a16="http://schemas.microsoft.com/office/drawing/2014/main" val="166046241"/>
                    </a:ext>
                  </a:extLst>
                </a:gridCol>
                <a:gridCol w="2843199">
                  <a:extLst>
                    <a:ext uri="{9D8B030D-6E8A-4147-A177-3AD203B41FA5}">
                      <a16:colId xmlns:a16="http://schemas.microsoft.com/office/drawing/2014/main" val="3863125217"/>
                    </a:ext>
                  </a:extLst>
                </a:gridCol>
                <a:gridCol w="2843199">
                  <a:extLst>
                    <a:ext uri="{9D8B030D-6E8A-4147-A177-3AD203B41FA5}">
                      <a16:colId xmlns:a16="http://schemas.microsoft.com/office/drawing/2014/main" val="1802077121"/>
                    </a:ext>
                  </a:extLst>
                </a:gridCol>
              </a:tblGrid>
              <a:tr h="435521">
                <a:tc gridSpan="4">
                  <a:txBody>
                    <a:bodyPr/>
                    <a:lstStyle/>
                    <a:p>
                      <a:pPr marL="0" marR="0">
                        <a:lnSpc>
                          <a:spcPct val="107000"/>
                        </a:lnSpc>
                        <a:spcBef>
                          <a:spcPts val="0"/>
                        </a:spcBef>
                        <a:spcAft>
                          <a:spcPts val="0"/>
                        </a:spcAft>
                      </a:pPr>
                      <a:r>
                        <a:rPr lang="en-US" sz="1800" dirty="0">
                          <a:effectLst/>
                        </a:rPr>
                        <a:t>                                                                               Supranational Organizations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621920"/>
                  </a:ext>
                </a:extLst>
              </a:tr>
              <a:tr h="435521">
                <a:tc>
                  <a:txBody>
                    <a:bodyPr/>
                    <a:lstStyle/>
                    <a:p>
                      <a:pPr marL="0" marR="0">
                        <a:lnSpc>
                          <a:spcPct val="107000"/>
                        </a:lnSpc>
                        <a:spcBef>
                          <a:spcPts val="0"/>
                        </a:spcBef>
                        <a:spcAft>
                          <a:spcPts val="0"/>
                        </a:spcAft>
                      </a:pPr>
                      <a:r>
                        <a:rPr lang="en-US" sz="1800" b="1" dirty="0">
                          <a:effectLst/>
                        </a:rPr>
                        <a:t>Organization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Mission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        Headquarters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752978"/>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United Nations (UN) 1945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193 countries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Taking on issues facing humanity such as peace and security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New York City United States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152854"/>
                  </a:ext>
                </a:extLst>
              </a:tr>
              <a:tr h="1810723">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North Atlantic Treaty Organization (NATO) 1949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United Sates, Canada, Iceland, Western and Central Europe, and Turkey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mutual defense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Brussels, Belgium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230555"/>
                  </a:ext>
                </a:extLst>
              </a:tr>
              <a:tr h="1352321">
                <a:tc>
                  <a:txBody>
                    <a:bodyPr/>
                    <a:lstStyle/>
                    <a:p>
                      <a:pPr marL="0" marR="0">
                        <a:lnSpc>
                          <a:spcPct val="107000"/>
                        </a:lnSpc>
                        <a:spcBef>
                          <a:spcPts val="0"/>
                        </a:spcBef>
                        <a:spcAft>
                          <a:spcPts val="0"/>
                        </a:spcAft>
                      </a:pPr>
                      <a:endParaRPr lang="en-US" sz="1800" b="1" dirty="0">
                        <a:effectLst/>
                      </a:endParaRPr>
                    </a:p>
                    <a:p>
                      <a:pPr marL="0" marR="0">
                        <a:lnSpc>
                          <a:spcPct val="107000"/>
                        </a:lnSpc>
                        <a:spcBef>
                          <a:spcPts val="0"/>
                        </a:spcBef>
                        <a:spcAft>
                          <a:spcPts val="0"/>
                        </a:spcAft>
                      </a:pPr>
                      <a:r>
                        <a:rPr lang="en-US" sz="1800" b="1" dirty="0">
                          <a:effectLst/>
                        </a:rPr>
                        <a:t>European Union (EU) 1993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28 members mostly in Western and Central Europe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 political and economic integration of member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Brussels, Belgium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97836"/>
                  </a:ext>
                </a:extLst>
              </a:tr>
              <a:tr h="1352321">
                <a:tc>
                  <a:txBody>
                    <a:bodyPr/>
                    <a:lstStyle/>
                    <a:p>
                      <a:pPr marL="0" marR="0">
                        <a:lnSpc>
                          <a:spcPct val="107000"/>
                        </a:lnSpc>
                        <a:spcBef>
                          <a:spcPts val="0"/>
                        </a:spcBef>
                        <a:spcAft>
                          <a:spcPts val="0"/>
                        </a:spcAft>
                      </a:pPr>
                      <a:r>
                        <a:rPr lang="en-US" sz="1800" b="1" dirty="0">
                          <a:effectLst/>
                        </a:rPr>
                        <a:t>North American Free Trade Agreement (NAFTA) 1994)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United States, Canada and Mexico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Free grade among members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Washington D.C. and Mexico 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358631"/>
                  </a:ext>
                </a:extLst>
              </a:tr>
            </a:tbl>
          </a:graphicData>
        </a:graphic>
      </p:graphicFrame>
    </p:spTree>
    <p:extLst>
      <p:ext uri="{BB962C8B-B14F-4D97-AF65-F5344CB8AC3E}">
        <p14:creationId xmlns:p14="http://schemas.microsoft.com/office/powerpoint/2010/main" val="428605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96D-74A5-47B1-AFF4-CE137E1646CD}"/>
              </a:ext>
            </a:extLst>
          </p:cNvPr>
          <p:cNvSpPr>
            <a:spLocks noGrp="1"/>
          </p:cNvSpPr>
          <p:nvPr>
            <p:ph type="title"/>
          </p:nvPr>
        </p:nvSpPr>
        <p:spPr>
          <a:xfrm>
            <a:off x="742950" y="1"/>
            <a:ext cx="10229850" cy="901148"/>
          </a:xfrm>
        </p:spPr>
        <p:txBody>
          <a:bodyPr/>
          <a:lstStyle/>
          <a:p>
            <a:r>
              <a:rPr lang="en-US" b="1" u="sng" dirty="0">
                <a:solidFill>
                  <a:srgbClr val="C00000"/>
                </a:solidFill>
              </a:rPr>
              <a:t>Why devolution Occurs </a:t>
            </a:r>
          </a:p>
        </p:txBody>
      </p:sp>
      <p:pic>
        <p:nvPicPr>
          <p:cNvPr id="5" name="Content Placeholder 4">
            <a:extLst>
              <a:ext uri="{FF2B5EF4-FFF2-40B4-BE49-F238E27FC236}">
                <a16:creationId xmlns:a16="http://schemas.microsoft.com/office/drawing/2014/main" id="{7B29E46A-FE3E-4B74-B95D-1E9B6A921F4A}"/>
              </a:ext>
            </a:extLst>
          </p:cNvPr>
          <p:cNvPicPr>
            <a:picLocks noGrp="1" noChangeAspect="1"/>
          </p:cNvPicPr>
          <p:nvPr>
            <p:ph idx="1"/>
          </p:nvPr>
        </p:nvPicPr>
        <p:blipFill>
          <a:blip r:embed="rId2"/>
          <a:stretch>
            <a:fillRect/>
          </a:stretch>
        </p:blipFill>
        <p:spPr>
          <a:xfrm>
            <a:off x="874642" y="901148"/>
            <a:ext cx="11317357" cy="5956852"/>
          </a:xfrm>
        </p:spPr>
      </p:pic>
    </p:spTree>
    <p:extLst>
      <p:ext uri="{BB962C8B-B14F-4D97-AF65-F5344CB8AC3E}">
        <p14:creationId xmlns:p14="http://schemas.microsoft.com/office/powerpoint/2010/main" val="2284140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5E5E-2B5C-41F0-A9BA-87844DEDE74F}"/>
              </a:ext>
            </a:extLst>
          </p:cNvPr>
          <p:cNvSpPr>
            <a:spLocks noGrp="1"/>
          </p:cNvSpPr>
          <p:nvPr>
            <p:ph type="title"/>
          </p:nvPr>
        </p:nvSpPr>
        <p:spPr>
          <a:xfrm>
            <a:off x="1371600" y="114300"/>
            <a:ext cx="9601200" cy="671513"/>
          </a:xfrm>
        </p:spPr>
        <p:txBody>
          <a:bodyPr>
            <a:normAutofit fontScale="90000"/>
          </a:bodyPr>
          <a:lstStyle/>
          <a:p>
            <a:r>
              <a:rPr lang="en-US" b="1" u="sng" dirty="0">
                <a:solidFill>
                  <a:srgbClr val="C00000"/>
                </a:solidFill>
              </a:rPr>
              <a:t>Colonization and Imperialism </a:t>
            </a:r>
            <a:br>
              <a:rPr lang="en-US" b="1" u="sng" dirty="0">
                <a:solidFill>
                  <a:srgbClr val="C00000"/>
                </a:solidFill>
              </a:rPr>
            </a:br>
            <a:r>
              <a:rPr lang="en-US" b="1" u="sng" dirty="0">
                <a:solidFill>
                  <a:srgbClr val="C00000"/>
                </a:solidFill>
              </a:rPr>
              <a:t> </a:t>
            </a:r>
            <a:endParaRPr lang="en-US" dirty="0"/>
          </a:p>
        </p:txBody>
      </p:sp>
      <p:sp>
        <p:nvSpPr>
          <p:cNvPr id="3" name="Content Placeholder 2">
            <a:extLst>
              <a:ext uri="{FF2B5EF4-FFF2-40B4-BE49-F238E27FC236}">
                <a16:creationId xmlns:a16="http://schemas.microsoft.com/office/drawing/2014/main" id="{73CF24AC-CC28-4B6D-AEEA-09100EBABF61}"/>
              </a:ext>
            </a:extLst>
          </p:cNvPr>
          <p:cNvSpPr>
            <a:spLocks noGrp="1"/>
          </p:cNvSpPr>
          <p:nvPr>
            <p:ph sz="half" idx="1"/>
          </p:nvPr>
        </p:nvSpPr>
        <p:spPr>
          <a:xfrm>
            <a:off x="785813" y="1128713"/>
            <a:ext cx="5310187" cy="5729287"/>
          </a:xfrm>
        </p:spPr>
        <p:txBody>
          <a:bodyPr>
            <a:normAutofit fontScale="85000" lnSpcReduction="20000"/>
          </a:bodyPr>
          <a:lstStyle/>
          <a:p>
            <a:r>
              <a:rPr lang="en-US" b="1" u="sng" dirty="0">
                <a:solidFill>
                  <a:srgbClr val="C00000"/>
                </a:solidFill>
              </a:rPr>
              <a:t>Colonization</a:t>
            </a:r>
          </a:p>
          <a:p>
            <a:r>
              <a:rPr lang="en-US" b="1" dirty="0">
                <a:solidFill>
                  <a:srgbClr val="002060"/>
                </a:solidFill>
              </a:rPr>
              <a:t>A colonizer takes over another place, putting its own government in charge and either moving its own people into the place or bringing in indentured outsiders to gain control or the people and the land</a:t>
            </a:r>
          </a:p>
          <a:p>
            <a:r>
              <a:rPr lang="en-US" b="1" u="sng" dirty="0">
                <a:solidFill>
                  <a:srgbClr val="C00000"/>
                </a:solidFill>
              </a:rPr>
              <a:t>Reasons for Colonization</a:t>
            </a:r>
          </a:p>
          <a:p>
            <a:r>
              <a:rPr lang="en-US" b="1" u="sng" dirty="0">
                <a:solidFill>
                  <a:srgbClr val="003300"/>
                </a:solidFill>
              </a:rPr>
              <a:t>Economic Motives</a:t>
            </a:r>
            <a:r>
              <a:rPr lang="en-US" b="1" dirty="0">
                <a:solidFill>
                  <a:srgbClr val="003300"/>
                </a:solidFill>
              </a:rPr>
              <a:t>: To grow cash crops or raw materials and new markets for industries</a:t>
            </a:r>
          </a:p>
          <a:p>
            <a:r>
              <a:rPr lang="en-US" b="1" u="sng" dirty="0">
                <a:solidFill>
                  <a:srgbClr val="000099"/>
                </a:solidFill>
              </a:rPr>
              <a:t>Religion</a:t>
            </a:r>
            <a:r>
              <a:rPr lang="en-US" b="1" dirty="0">
                <a:solidFill>
                  <a:srgbClr val="000099"/>
                </a:solidFill>
              </a:rPr>
              <a:t>: Spread of that country’s religion to </a:t>
            </a:r>
            <a:r>
              <a:rPr lang="en-US" b="1" dirty="0" err="1">
                <a:solidFill>
                  <a:srgbClr val="000099"/>
                </a:solidFill>
              </a:rPr>
              <a:t>to</a:t>
            </a:r>
            <a:r>
              <a:rPr lang="en-US" b="1" dirty="0">
                <a:solidFill>
                  <a:srgbClr val="000099"/>
                </a:solidFill>
              </a:rPr>
              <a:t> natives</a:t>
            </a:r>
          </a:p>
          <a:p>
            <a:r>
              <a:rPr lang="en-US" b="1" u="sng" dirty="0">
                <a:solidFill>
                  <a:srgbClr val="7030A0"/>
                </a:solidFill>
              </a:rPr>
              <a:t>Power: </a:t>
            </a:r>
            <a:r>
              <a:rPr lang="en-US" b="1" dirty="0">
                <a:solidFill>
                  <a:srgbClr val="7030A0"/>
                </a:solidFill>
              </a:rPr>
              <a:t>The most powerful had the most land and resources</a:t>
            </a:r>
          </a:p>
          <a:p>
            <a:r>
              <a:rPr lang="en-US" b="1" u="sng" dirty="0">
                <a:solidFill>
                  <a:srgbClr val="CC0066"/>
                </a:solidFill>
              </a:rPr>
              <a:t>Trade: </a:t>
            </a:r>
            <a:r>
              <a:rPr lang="en-US" b="1" dirty="0">
                <a:solidFill>
                  <a:srgbClr val="CC0066"/>
                </a:solidFill>
              </a:rPr>
              <a:t>To protect trade routes and increase their influence</a:t>
            </a:r>
          </a:p>
          <a:p>
            <a:endParaRPr lang="en-US" b="1" dirty="0">
              <a:solidFill>
                <a:srgbClr val="002060"/>
              </a:solidFill>
            </a:endParaRPr>
          </a:p>
          <a:p>
            <a:endParaRPr lang="en-US" dirty="0"/>
          </a:p>
        </p:txBody>
      </p:sp>
      <p:sp>
        <p:nvSpPr>
          <p:cNvPr id="4" name="Content Placeholder 3">
            <a:extLst>
              <a:ext uri="{FF2B5EF4-FFF2-40B4-BE49-F238E27FC236}">
                <a16:creationId xmlns:a16="http://schemas.microsoft.com/office/drawing/2014/main" id="{B490F706-4D0C-40DF-B4F0-2F1DD697E395}"/>
              </a:ext>
            </a:extLst>
          </p:cNvPr>
          <p:cNvSpPr>
            <a:spLocks noGrp="1"/>
          </p:cNvSpPr>
          <p:nvPr>
            <p:ph sz="half" idx="2"/>
          </p:nvPr>
        </p:nvSpPr>
        <p:spPr>
          <a:xfrm>
            <a:off x="6525402" y="1128713"/>
            <a:ext cx="5547535" cy="5614987"/>
          </a:xfrm>
        </p:spPr>
        <p:txBody>
          <a:bodyPr>
            <a:normAutofit fontScale="85000" lnSpcReduction="20000"/>
          </a:bodyPr>
          <a:lstStyle/>
          <a:p>
            <a:r>
              <a:rPr lang="en-US" b="1" u="sng" dirty="0">
                <a:solidFill>
                  <a:srgbClr val="C00000"/>
                </a:solidFill>
              </a:rPr>
              <a:t>Imperialism</a:t>
            </a:r>
            <a:r>
              <a:rPr lang="en-US" b="1" dirty="0"/>
              <a:t>: Continuation of a colonial empire even after it is no longer politically official</a:t>
            </a:r>
          </a:p>
          <a:p>
            <a:r>
              <a:rPr lang="en-US" b="1" u="sng" dirty="0">
                <a:solidFill>
                  <a:srgbClr val="C00000"/>
                </a:solidFill>
              </a:rPr>
              <a:t>Nationalism</a:t>
            </a:r>
            <a:r>
              <a:rPr lang="en-US" b="1" u="sng" dirty="0"/>
              <a:t>: </a:t>
            </a:r>
            <a:r>
              <a:rPr lang="en-US" b="1" dirty="0"/>
              <a:t>Pride in one’s own country</a:t>
            </a:r>
          </a:p>
          <a:p>
            <a:r>
              <a:rPr lang="en-US" b="1" u="sng" dirty="0">
                <a:solidFill>
                  <a:srgbClr val="C00000"/>
                </a:solidFill>
              </a:rPr>
              <a:t>Reasons for Imperialism</a:t>
            </a:r>
          </a:p>
          <a:p>
            <a:r>
              <a:rPr lang="en-US" b="1" u="sng" dirty="0">
                <a:solidFill>
                  <a:srgbClr val="003300"/>
                </a:solidFill>
              </a:rPr>
              <a:t>Economic Motives</a:t>
            </a:r>
            <a:r>
              <a:rPr lang="en-US" b="1" dirty="0">
                <a:solidFill>
                  <a:srgbClr val="003300"/>
                </a:solidFill>
              </a:rPr>
              <a:t>: Industrial revolution created a great demand for cheap raw materials</a:t>
            </a:r>
          </a:p>
          <a:p>
            <a:r>
              <a:rPr lang="en-US" b="1" u="sng" dirty="0">
                <a:solidFill>
                  <a:srgbClr val="000066"/>
                </a:solidFill>
              </a:rPr>
              <a:t>Nationalism</a:t>
            </a:r>
            <a:r>
              <a:rPr lang="en-US" b="1" dirty="0">
                <a:solidFill>
                  <a:srgbClr val="000066"/>
                </a:solidFill>
              </a:rPr>
              <a:t>: European nations wanted to demonstrate their power and prestige to the world</a:t>
            </a:r>
          </a:p>
          <a:p>
            <a:r>
              <a:rPr lang="en-US" b="1" u="sng" dirty="0">
                <a:solidFill>
                  <a:srgbClr val="7030A0"/>
                </a:solidFill>
              </a:rPr>
              <a:t>Power</a:t>
            </a:r>
            <a:r>
              <a:rPr lang="en-US" b="1" dirty="0">
                <a:solidFill>
                  <a:srgbClr val="7030A0"/>
                </a:solidFill>
              </a:rPr>
              <a:t>: European nations had to get new colonies to balance out power with their neighbors</a:t>
            </a:r>
          </a:p>
          <a:p>
            <a:endParaRPr lang="en-US" b="1" dirty="0"/>
          </a:p>
          <a:p>
            <a:endParaRPr lang="en-US" dirty="0"/>
          </a:p>
        </p:txBody>
      </p:sp>
    </p:spTree>
    <p:extLst>
      <p:ext uri="{BB962C8B-B14F-4D97-AF65-F5344CB8AC3E}">
        <p14:creationId xmlns:p14="http://schemas.microsoft.com/office/powerpoint/2010/main" val="396128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7CEB-BA40-436E-8FAA-910BAEDA1B16}"/>
              </a:ext>
            </a:extLst>
          </p:cNvPr>
          <p:cNvSpPr>
            <a:spLocks noGrp="1"/>
          </p:cNvSpPr>
          <p:nvPr>
            <p:ph type="title"/>
          </p:nvPr>
        </p:nvSpPr>
        <p:spPr>
          <a:xfrm>
            <a:off x="822960" y="121920"/>
            <a:ext cx="11170920" cy="706755"/>
          </a:xfrm>
        </p:spPr>
        <p:txBody>
          <a:bodyPr>
            <a:normAutofit/>
          </a:bodyPr>
          <a:lstStyle/>
          <a:p>
            <a:r>
              <a:rPr lang="en-US" sz="3600" dirty="0"/>
              <a:t>  </a:t>
            </a:r>
            <a:r>
              <a:rPr lang="en-US" sz="3600" b="1" u="sng" dirty="0"/>
              <a:t>Consequences of Superimposed Boundaries in Africa</a:t>
            </a:r>
          </a:p>
        </p:txBody>
      </p:sp>
      <p:graphicFrame>
        <p:nvGraphicFramePr>
          <p:cNvPr id="4" name="Content Placeholder 3">
            <a:extLst>
              <a:ext uri="{FF2B5EF4-FFF2-40B4-BE49-F238E27FC236}">
                <a16:creationId xmlns:a16="http://schemas.microsoft.com/office/drawing/2014/main" id="{00876979-65F1-4C55-B7BD-C70EF11D8055}"/>
              </a:ext>
            </a:extLst>
          </p:cNvPr>
          <p:cNvGraphicFramePr>
            <a:graphicFrameLocks noGrp="1"/>
          </p:cNvGraphicFramePr>
          <p:nvPr>
            <p:ph idx="1"/>
          </p:nvPr>
        </p:nvGraphicFramePr>
        <p:xfrm>
          <a:off x="635431" y="681926"/>
          <a:ext cx="11556569" cy="6054152"/>
        </p:xfrm>
        <a:graphic>
          <a:graphicData uri="http://schemas.openxmlformats.org/drawingml/2006/table">
            <a:tbl>
              <a:tblPr firstRow="1" bandRow="1">
                <a:tableStyleId>{5C22544A-7EE6-4342-B048-85BDC9FD1C3A}</a:tableStyleId>
              </a:tblPr>
              <a:tblGrid>
                <a:gridCol w="4556501">
                  <a:extLst>
                    <a:ext uri="{9D8B030D-6E8A-4147-A177-3AD203B41FA5}">
                      <a16:colId xmlns:a16="http://schemas.microsoft.com/office/drawing/2014/main" val="3583245700"/>
                    </a:ext>
                  </a:extLst>
                </a:gridCol>
                <a:gridCol w="7000068">
                  <a:extLst>
                    <a:ext uri="{9D8B030D-6E8A-4147-A177-3AD203B41FA5}">
                      <a16:colId xmlns:a16="http://schemas.microsoft.com/office/drawing/2014/main" val="3912302449"/>
                    </a:ext>
                  </a:extLst>
                </a:gridCol>
              </a:tblGrid>
              <a:tr h="383689">
                <a:tc>
                  <a:txBody>
                    <a:bodyPr/>
                    <a:lstStyle/>
                    <a:p>
                      <a:r>
                        <a:rPr lang="en-US" sz="1800" b="1" dirty="0"/>
                        <a:t>Multinational or multiethnic state</a:t>
                      </a:r>
                    </a:p>
                  </a:txBody>
                  <a:tcPr/>
                </a:tc>
                <a:tc>
                  <a:txBody>
                    <a:bodyPr/>
                    <a:lstStyle/>
                    <a:p>
                      <a:r>
                        <a:rPr lang="en-US" sz="1800" b="1" dirty="0"/>
                        <a:t>Separate nations within the same territory</a:t>
                      </a:r>
                    </a:p>
                  </a:txBody>
                  <a:tcPr/>
                </a:tc>
                <a:extLst>
                  <a:ext uri="{0D108BD9-81ED-4DB2-BD59-A6C34878D82A}">
                    <a16:rowId xmlns:a16="http://schemas.microsoft.com/office/drawing/2014/main" val="3537198542"/>
                  </a:ext>
                </a:extLst>
              </a:tr>
              <a:tr h="383689">
                <a:tc>
                  <a:txBody>
                    <a:bodyPr/>
                    <a:lstStyle/>
                    <a:p>
                      <a:r>
                        <a:rPr lang="en-US" sz="1800" b="1" dirty="0"/>
                        <a:t>Internal struggles</a:t>
                      </a:r>
                    </a:p>
                  </a:txBody>
                  <a:tcPr/>
                </a:tc>
                <a:tc>
                  <a:txBody>
                    <a:bodyPr/>
                    <a:lstStyle/>
                    <a:p>
                      <a:r>
                        <a:rPr lang="en-US" sz="1800" b="1" dirty="0"/>
                        <a:t>Increased likelihood of religious, ethnic, or tribal conflict</a:t>
                      </a:r>
                    </a:p>
                  </a:txBody>
                  <a:tcPr/>
                </a:tc>
                <a:extLst>
                  <a:ext uri="{0D108BD9-81ED-4DB2-BD59-A6C34878D82A}">
                    <a16:rowId xmlns:a16="http://schemas.microsoft.com/office/drawing/2014/main" val="4206114282"/>
                  </a:ext>
                </a:extLst>
              </a:tr>
              <a:tr h="671456">
                <a:tc>
                  <a:txBody>
                    <a:bodyPr/>
                    <a:lstStyle/>
                    <a:p>
                      <a:r>
                        <a:rPr lang="en-US" sz="1800" b="1" dirty="0"/>
                        <a:t>External struggles</a:t>
                      </a:r>
                    </a:p>
                  </a:txBody>
                  <a:tcPr/>
                </a:tc>
                <a:tc>
                  <a:txBody>
                    <a:bodyPr/>
                    <a:lstStyle/>
                    <a:p>
                      <a:r>
                        <a:rPr lang="en-US" sz="1800" b="1" dirty="0"/>
                        <a:t>Increase likelihood of international, regional, or cross boarder conflict</a:t>
                      </a:r>
                    </a:p>
                  </a:txBody>
                  <a:tcPr/>
                </a:tc>
                <a:extLst>
                  <a:ext uri="{0D108BD9-81ED-4DB2-BD59-A6C34878D82A}">
                    <a16:rowId xmlns:a16="http://schemas.microsoft.com/office/drawing/2014/main" val="374425945"/>
                  </a:ext>
                </a:extLst>
              </a:tr>
              <a:tr h="383689">
                <a:tc>
                  <a:txBody>
                    <a:bodyPr/>
                    <a:lstStyle/>
                    <a:p>
                      <a:r>
                        <a:rPr lang="en-US" sz="1800" b="1" dirty="0"/>
                        <a:t>Loss of Culture</a:t>
                      </a:r>
                    </a:p>
                  </a:txBody>
                  <a:tcPr/>
                </a:tc>
                <a:tc>
                  <a:txBody>
                    <a:bodyPr/>
                    <a:lstStyle/>
                    <a:p>
                      <a:r>
                        <a:rPr lang="en-US" sz="1800" b="1" dirty="0"/>
                        <a:t>Loss of language, cultural traditions </a:t>
                      </a:r>
                      <a:r>
                        <a:rPr lang="en-US" sz="1800" b="1" dirty="0" err="1"/>
                        <a:t>etc</a:t>
                      </a:r>
                      <a:endParaRPr lang="en-US" sz="1800" b="1" dirty="0"/>
                    </a:p>
                  </a:txBody>
                  <a:tcPr/>
                </a:tc>
                <a:extLst>
                  <a:ext uri="{0D108BD9-81ED-4DB2-BD59-A6C34878D82A}">
                    <a16:rowId xmlns:a16="http://schemas.microsoft.com/office/drawing/2014/main" val="1612593885"/>
                  </a:ext>
                </a:extLst>
              </a:tr>
              <a:tr h="671456">
                <a:tc>
                  <a:txBody>
                    <a:bodyPr/>
                    <a:lstStyle/>
                    <a:p>
                      <a:r>
                        <a:rPr lang="en-US" sz="1800" b="1" dirty="0"/>
                        <a:t>New language</a:t>
                      </a:r>
                    </a:p>
                  </a:txBody>
                  <a:tcPr/>
                </a:tc>
                <a:tc>
                  <a:txBody>
                    <a:bodyPr/>
                    <a:lstStyle/>
                    <a:p>
                      <a:r>
                        <a:rPr lang="en-US" sz="1800" b="1" dirty="0"/>
                        <a:t>European or regional languages (Swahili) become official languages or lingua franca</a:t>
                      </a:r>
                    </a:p>
                  </a:txBody>
                  <a:tcPr/>
                </a:tc>
                <a:extLst>
                  <a:ext uri="{0D108BD9-81ED-4DB2-BD59-A6C34878D82A}">
                    <a16:rowId xmlns:a16="http://schemas.microsoft.com/office/drawing/2014/main" val="4107423223"/>
                  </a:ext>
                </a:extLst>
              </a:tr>
              <a:tr h="383689">
                <a:tc>
                  <a:txBody>
                    <a:bodyPr/>
                    <a:lstStyle/>
                    <a:p>
                      <a:r>
                        <a:rPr lang="en-US" sz="1800" b="1" dirty="0"/>
                        <a:t>Cultural syncretism (synthesis)</a:t>
                      </a:r>
                    </a:p>
                  </a:txBody>
                  <a:tcPr/>
                </a:tc>
                <a:tc>
                  <a:txBody>
                    <a:bodyPr/>
                    <a:lstStyle/>
                    <a:p>
                      <a:r>
                        <a:rPr lang="en-US" sz="1800" b="1" dirty="0"/>
                        <a:t>Between culture groups of a single country</a:t>
                      </a:r>
                    </a:p>
                  </a:txBody>
                  <a:tcPr/>
                </a:tc>
                <a:extLst>
                  <a:ext uri="{0D108BD9-81ED-4DB2-BD59-A6C34878D82A}">
                    <a16:rowId xmlns:a16="http://schemas.microsoft.com/office/drawing/2014/main" val="3761490802"/>
                  </a:ext>
                </a:extLst>
              </a:tr>
              <a:tr h="857431">
                <a:tc>
                  <a:txBody>
                    <a:bodyPr/>
                    <a:lstStyle/>
                    <a:p>
                      <a:r>
                        <a:rPr lang="en-US" sz="1800" b="1" dirty="0"/>
                        <a:t>Migration</a:t>
                      </a:r>
                    </a:p>
                  </a:txBody>
                  <a:tcPr/>
                </a:tc>
                <a:tc>
                  <a:txBody>
                    <a:bodyPr/>
                    <a:lstStyle/>
                    <a:p>
                      <a:r>
                        <a:rPr lang="en-US" sz="1800" b="1" dirty="0"/>
                        <a:t>May increase number of refuges or internally displaced persons; traditional or seasonal migration patterns disrupted</a:t>
                      </a:r>
                    </a:p>
                  </a:txBody>
                  <a:tcPr/>
                </a:tc>
                <a:extLst>
                  <a:ext uri="{0D108BD9-81ED-4DB2-BD59-A6C34878D82A}">
                    <a16:rowId xmlns:a16="http://schemas.microsoft.com/office/drawing/2014/main" val="2372335605"/>
                  </a:ext>
                </a:extLst>
              </a:tr>
              <a:tr h="671456">
                <a:tc>
                  <a:txBody>
                    <a:bodyPr/>
                    <a:lstStyle/>
                    <a:p>
                      <a:r>
                        <a:rPr lang="en-US" sz="1800" b="1" dirty="0"/>
                        <a:t>Government change </a:t>
                      </a:r>
                    </a:p>
                  </a:txBody>
                  <a:tcPr/>
                </a:tc>
                <a:tc>
                  <a:txBody>
                    <a:bodyPr/>
                    <a:lstStyle/>
                    <a:p>
                      <a:r>
                        <a:rPr lang="en-US" sz="1800" b="1" dirty="0"/>
                        <a:t>Nation-building difficulties, non-viable states, formation of new independent states, relocated capitals</a:t>
                      </a:r>
                    </a:p>
                  </a:txBody>
                  <a:tcPr/>
                </a:tc>
                <a:extLst>
                  <a:ext uri="{0D108BD9-81ED-4DB2-BD59-A6C34878D82A}">
                    <a16:rowId xmlns:a16="http://schemas.microsoft.com/office/drawing/2014/main" val="2428212171"/>
                  </a:ext>
                </a:extLst>
              </a:tr>
              <a:tr h="383689">
                <a:tc>
                  <a:txBody>
                    <a:bodyPr/>
                    <a:lstStyle/>
                    <a:p>
                      <a:r>
                        <a:rPr lang="en-US" sz="1800" b="1" dirty="0"/>
                        <a:t>Lost or limited access to natural resources</a:t>
                      </a:r>
                    </a:p>
                  </a:txBody>
                  <a:tcPr/>
                </a:tc>
                <a:tc>
                  <a:txBody>
                    <a:bodyPr/>
                    <a:lstStyle/>
                    <a:p>
                      <a:r>
                        <a:rPr lang="en-US" sz="1800" b="1" dirty="0"/>
                        <a:t>Economic dependency</a:t>
                      </a:r>
                    </a:p>
                  </a:txBody>
                  <a:tcPr/>
                </a:tc>
                <a:extLst>
                  <a:ext uri="{0D108BD9-81ED-4DB2-BD59-A6C34878D82A}">
                    <a16:rowId xmlns:a16="http://schemas.microsoft.com/office/drawing/2014/main" val="1763550491"/>
                  </a:ext>
                </a:extLst>
              </a:tr>
              <a:tr h="597604">
                <a:tc>
                  <a:txBody>
                    <a:bodyPr/>
                    <a:lstStyle/>
                    <a:p>
                      <a:r>
                        <a:rPr lang="en-US" sz="1800" b="1" dirty="0"/>
                        <a:t>Ineffective governance</a:t>
                      </a:r>
                    </a:p>
                  </a:txBody>
                  <a:tcPr/>
                </a:tc>
                <a:tc>
                  <a:txBody>
                    <a:bodyPr/>
                    <a:lstStyle/>
                    <a:p>
                      <a:r>
                        <a:rPr lang="en-US" sz="1800" b="1" dirty="0"/>
                        <a:t>Governments, antecedent treaties and laws of less effective</a:t>
                      </a:r>
                    </a:p>
                  </a:txBody>
                  <a:tcPr/>
                </a:tc>
                <a:extLst>
                  <a:ext uri="{0D108BD9-81ED-4DB2-BD59-A6C34878D82A}">
                    <a16:rowId xmlns:a16="http://schemas.microsoft.com/office/drawing/2014/main" val="855640064"/>
                  </a:ext>
                </a:extLst>
              </a:tr>
              <a:tr h="666304">
                <a:tc>
                  <a:txBody>
                    <a:bodyPr/>
                    <a:lstStyle/>
                    <a:p>
                      <a:r>
                        <a:rPr lang="en-US" sz="1800" b="1" dirty="0"/>
                        <a:t>Political and economic hubs</a:t>
                      </a:r>
                    </a:p>
                  </a:txBody>
                  <a:tcPr/>
                </a:tc>
                <a:tc>
                  <a:txBody>
                    <a:bodyPr/>
                    <a:lstStyle/>
                    <a:p>
                      <a:r>
                        <a:rPr lang="en-US" sz="1800" b="1" dirty="0"/>
                        <a:t>Diffusion patterns extend from ports along coasts to points inland</a:t>
                      </a:r>
                    </a:p>
                  </a:txBody>
                  <a:tcPr/>
                </a:tc>
                <a:extLst>
                  <a:ext uri="{0D108BD9-81ED-4DB2-BD59-A6C34878D82A}">
                    <a16:rowId xmlns:a16="http://schemas.microsoft.com/office/drawing/2014/main" val="4252574793"/>
                  </a:ext>
                </a:extLst>
              </a:tr>
            </a:tbl>
          </a:graphicData>
        </a:graphic>
      </p:graphicFrame>
    </p:spTree>
    <p:extLst>
      <p:ext uri="{BB962C8B-B14F-4D97-AF65-F5344CB8AC3E}">
        <p14:creationId xmlns:p14="http://schemas.microsoft.com/office/powerpoint/2010/main" val="195725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EB1B-1EF2-4410-967C-8D21AA6F8F21}"/>
              </a:ext>
            </a:extLst>
          </p:cNvPr>
          <p:cNvSpPr>
            <a:spLocks noGrp="1"/>
          </p:cNvSpPr>
          <p:nvPr>
            <p:ph type="title"/>
          </p:nvPr>
        </p:nvSpPr>
        <p:spPr>
          <a:xfrm>
            <a:off x="838200" y="99391"/>
            <a:ext cx="10515600" cy="987287"/>
          </a:xfrm>
        </p:spPr>
        <p:txBody>
          <a:bodyPr/>
          <a:lstStyle/>
          <a:p>
            <a:r>
              <a:rPr lang="en-US" dirty="0"/>
              <a:t>First 2 Agricultural Revolutions</a:t>
            </a:r>
          </a:p>
        </p:txBody>
      </p:sp>
      <p:sp>
        <p:nvSpPr>
          <p:cNvPr id="3" name="Content Placeholder 2">
            <a:extLst>
              <a:ext uri="{FF2B5EF4-FFF2-40B4-BE49-F238E27FC236}">
                <a16:creationId xmlns:a16="http://schemas.microsoft.com/office/drawing/2014/main" id="{26EE9AE3-B90F-41B0-82F8-2BBCEFEE9B40}"/>
              </a:ext>
            </a:extLst>
          </p:cNvPr>
          <p:cNvSpPr>
            <a:spLocks noGrp="1"/>
          </p:cNvSpPr>
          <p:nvPr>
            <p:ph sz="half" idx="1"/>
          </p:nvPr>
        </p:nvSpPr>
        <p:spPr>
          <a:xfrm>
            <a:off x="0" y="1192696"/>
            <a:ext cx="6019800" cy="5565913"/>
          </a:xfrm>
        </p:spPr>
        <p:txBody>
          <a:bodyPr>
            <a:normAutofit fontScale="55000" lnSpcReduction="20000"/>
          </a:bodyPr>
          <a:lstStyle/>
          <a:p>
            <a:r>
              <a:rPr lang="en-US" b="1" dirty="0">
                <a:solidFill>
                  <a:srgbClr val="C00000"/>
                </a:solidFill>
              </a:rPr>
              <a:t>First Agricultural Revolution </a:t>
            </a:r>
            <a:r>
              <a:rPr lang="en-US" b="1" dirty="0"/>
              <a:t>The origin of farming, the time when humans first domesticated plants and animals and no longer relied entirely on hunting and gathering around 8,000 BCE. This allowed humans to create larger and more stable sources of food thus increasing the population.</a:t>
            </a:r>
          </a:p>
          <a:p>
            <a:r>
              <a:rPr lang="en-US" b="1" u="sng" dirty="0">
                <a:solidFill>
                  <a:srgbClr val="006600"/>
                </a:solidFill>
              </a:rPr>
              <a:t>Domestication</a:t>
            </a:r>
            <a:r>
              <a:rPr lang="en-US" b="1" dirty="0"/>
              <a:t> – manipulating genetics of plants and animals to make them useful for humans. Domesticated animals: Pigs, Goats, Sheep, Cattle</a:t>
            </a:r>
          </a:p>
          <a:p>
            <a:r>
              <a:rPr lang="en-US" b="1" dirty="0"/>
              <a:t>Much of the farming was </a:t>
            </a:r>
            <a:r>
              <a:rPr lang="en-US" b="1" dirty="0">
                <a:solidFill>
                  <a:srgbClr val="006600"/>
                </a:solidFill>
              </a:rPr>
              <a:t>subsistence farming</a:t>
            </a:r>
            <a:r>
              <a:rPr lang="en-US" b="1" dirty="0"/>
              <a:t>, when farmers consume the crops they grow, using simple tools and manual labor</a:t>
            </a:r>
          </a:p>
          <a:p>
            <a:r>
              <a:rPr lang="en-US" b="1" u="sng" dirty="0">
                <a:solidFill>
                  <a:srgbClr val="006600"/>
                </a:solidFill>
              </a:rPr>
              <a:t>Environmental Factors</a:t>
            </a:r>
            <a:r>
              <a:rPr lang="en-US" b="1" dirty="0"/>
              <a:t>: The end of the ice age resulted in massive redistribution of humans, animals and plants at that time</a:t>
            </a:r>
          </a:p>
          <a:p>
            <a:r>
              <a:rPr lang="en-US" b="1" u="sng" dirty="0">
                <a:solidFill>
                  <a:srgbClr val="006600"/>
                </a:solidFill>
              </a:rPr>
              <a:t>Cultural Factors</a:t>
            </a:r>
            <a:r>
              <a:rPr lang="en-US" b="1" dirty="0"/>
              <a:t>:  While gathering vegetables seeds were dropped and were observed growing plants were seeds dropped and slowly began watering and fertilizing the soil. Probably in combination of accident and deliberate experiment</a:t>
            </a:r>
          </a:p>
          <a:p>
            <a:r>
              <a:rPr lang="en-US" b="1" u="sng" dirty="0">
                <a:solidFill>
                  <a:srgbClr val="006600"/>
                </a:solidFill>
              </a:rPr>
              <a:t>Increase in reliable food supplies</a:t>
            </a:r>
            <a:r>
              <a:rPr lang="en-US" dirty="0">
                <a:solidFill>
                  <a:srgbClr val="006600"/>
                </a:solidFill>
              </a:rPr>
              <a:t>: </a:t>
            </a:r>
            <a:r>
              <a:rPr lang="en-US" b="1" dirty="0">
                <a:solidFill>
                  <a:srgbClr val="006600"/>
                </a:solidFill>
              </a:rPr>
              <a:t>people can control food production and domesticated animals. Both helped to make agricultural production more efficient and increased the availability of food</a:t>
            </a:r>
          </a:p>
          <a:p>
            <a:r>
              <a:rPr lang="en-US" b="1" u="sng" dirty="0">
                <a:solidFill>
                  <a:srgbClr val="000099"/>
                </a:solidFill>
              </a:rPr>
              <a:t>Rapid increase in the total human population</a:t>
            </a:r>
            <a:r>
              <a:rPr lang="en-US" b="1" dirty="0">
                <a:solidFill>
                  <a:srgbClr val="000099"/>
                </a:solidFill>
              </a:rPr>
              <a:t>. More food means more people, you are less likely to starve to death. Life spans increased thus more people to tend the land and animals</a:t>
            </a:r>
          </a:p>
          <a:p>
            <a:r>
              <a:rPr lang="en-US" b="1" dirty="0">
                <a:solidFill>
                  <a:srgbClr val="FF6600"/>
                </a:solidFill>
              </a:rPr>
              <a:t>Created the first calendars</a:t>
            </a:r>
            <a:r>
              <a:rPr lang="en-US" b="1" u="sng" dirty="0">
                <a:solidFill>
                  <a:srgbClr val="FF6600"/>
                </a:solidFill>
              </a:rPr>
              <a:t> </a:t>
            </a:r>
            <a:r>
              <a:rPr lang="en-US" b="1" dirty="0">
                <a:solidFill>
                  <a:srgbClr val="FF6600"/>
                </a:solidFill>
              </a:rPr>
              <a:t>to determine when to plant and harvest</a:t>
            </a:r>
          </a:p>
          <a:p>
            <a:endParaRPr lang="en-US" dirty="0"/>
          </a:p>
        </p:txBody>
      </p:sp>
      <p:sp>
        <p:nvSpPr>
          <p:cNvPr id="4" name="Content Placeholder 3">
            <a:extLst>
              <a:ext uri="{FF2B5EF4-FFF2-40B4-BE49-F238E27FC236}">
                <a16:creationId xmlns:a16="http://schemas.microsoft.com/office/drawing/2014/main" id="{52B09545-01E3-4C48-9A05-30A22C5621CC}"/>
              </a:ext>
            </a:extLst>
          </p:cNvPr>
          <p:cNvSpPr>
            <a:spLocks noGrp="1"/>
          </p:cNvSpPr>
          <p:nvPr>
            <p:ph sz="half" idx="2"/>
          </p:nvPr>
        </p:nvSpPr>
        <p:spPr>
          <a:xfrm>
            <a:off x="6172199" y="1086678"/>
            <a:ext cx="6019799" cy="5671931"/>
          </a:xfrm>
        </p:spPr>
        <p:txBody>
          <a:bodyPr>
            <a:normAutofit fontScale="55000" lnSpcReduction="20000"/>
          </a:bodyPr>
          <a:lstStyle/>
          <a:p>
            <a:r>
              <a:rPr lang="en-US" sz="3300" b="1" u="sng" dirty="0">
                <a:solidFill>
                  <a:srgbClr val="002060"/>
                </a:solidFill>
              </a:rPr>
              <a:t>Second Agricultural Revolution </a:t>
            </a:r>
          </a:p>
          <a:p>
            <a:r>
              <a:rPr lang="en-US" sz="3300" b="1" dirty="0">
                <a:solidFill>
                  <a:srgbClr val="002060"/>
                </a:solidFill>
              </a:rPr>
              <a:t>Started before Industrial Revolution in </a:t>
            </a:r>
            <a:r>
              <a:rPr lang="en-US" sz="3300" b="1" dirty="0"/>
              <a:t>in the 1700’s and used the advances of the Industrial Revolution to increase food supply, better diets, longer life expectancy, support population growth, more people available to work</a:t>
            </a:r>
            <a:endParaRPr lang="en-US" sz="3300" dirty="0"/>
          </a:p>
          <a:p>
            <a:r>
              <a:rPr lang="en-US" sz="3300" b="1" dirty="0">
                <a:solidFill>
                  <a:srgbClr val="002060"/>
                </a:solidFill>
              </a:rPr>
              <a:t>It increased food production and supported population growth and because less farmers were needed people flocked to cities to work in factories</a:t>
            </a:r>
          </a:p>
          <a:p>
            <a:r>
              <a:rPr lang="en-US" sz="3300" b="1" dirty="0"/>
              <a:t>New innovations (fertilizers, plow collars meant less farms could make more food</a:t>
            </a:r>
          </a:p>
          <a:p>
            <a:r>
              <a:rPr lang="en-US" sz="3300" b="1" dirty="0">
                <a:solidFill>
                  <a:srgbClr val="002060"/>
                </a:solidFill>
              </a:rPr>
              <a:t>Farmers moved towards the </a:t>
            </a:r>
            <a:r>
              <a:rPr lang="en-US" sz="3300" b="1" u="sng" dirty="0">
                <a:solidFill>
                  <a:srgbClr val="002060"/>
                </a:solidFill>
              </a:rPr>
              <a:t>enclosure system </a:t>
            </a:r>
            <a:r>
              <a:rPr lang="en-US" sz="3300" b="1" dirty="0">
                <a:solidFill>
                  <a:srgbClr val="002060"/>
                </a:solidFill>
              </a:rPr>
              <a:t>(land that had been treated as “common land” and used by non land owners was enclosed by the wealthy owners to create large, individual farms)</a:t>
            </a:r>
          </a:p>
          <a:p>
            <a:r>
              <a:rPr lang="en-US" sz="3300" b="1" dirty="0"/>
              <a:t>Innovations like the seed drill, cotton gin, crop rotation, tractors, reapers, and threshers continued to drive crop production</a:t>
            </a:r>
          </a:p>
          <a:p>
            <a:r>
              <a:rPr lang="en-US" sz="3300" b="1" dirty="0">
                <a:solidFill>
                  <a:srgbClr val="002060"/>
                </a:solidFill>
              </a:rPr>
              <a:t>Railroads increased the speed of transportation so it doesn’t rot before it reaches the consumers</a:t>
            </a:r>
          </a:p>
          <a:p>
            <a:r>
              <a:rPr lang="en-US" sz="3300" b="1" dirty="0">
                <a:solidFill>
                  <a:srgbClr val="002060"/>
                </a:solidFill>
              </a:rPr>
              <a:t>Supportive government policies</a:t>
            </a:r>
          </a:p>
          <a:p>
            <a:endParaRPr lang="en-US" dirty="0"/>
          </a:p>
        </p:txBody>
      </p:sp>
    </p:spTree>
    <p:extLst>
      <p:ext uri="{BB962C8B-B14F-4D97-AF65-F5344CB8AC3E}">
        <p14:creationId xmlns:p14="http://schemas.microsoft.com/office/powerpoint/2010/main" val="419207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CD15-7005-4A13-8AF2-58FCD3E19B8F}"/>
              </a:ext>
            </a:extLst>
          </p:cNvPr>
          <p:cNvSpPr>
            <a:spLocks noGrp="1"/>
          </p:cNvSpPr>
          <p:nvPr>
            <p:ph type="title"/>
          </p:nvPr>
        </p:nvSpPr>
        <p:spPr>
          <a:xfrm>
            <a:off x="765543" y="95693"/>
            <a:ext cx="11426455" cy="871869"/>
          </a:xfrm>
        </p:spPr>
        <p:txBody>
          <a:bodyPr>
            <a:normAutofit fontScale="90000"/>
          </a:bodyPr>
          <a:lstStyle/>
          <a:p>
            <a:r>
              <a:rPr lang="en-US" sz="2400" b="1" u="sng" dirty="0">
                <a:solidFill>
                  <a:srgbClr val="00B050"/>
                </a:solidFill>
              </a:rPr>
              <a:t>The Third Agricultural Revolution </a:t>
            </a:r>
            <a:r>
              <a:rPr lang="en-US" sz="2400" dirty="0"/>
              <a:t>began in 1960’s included the </a:t>
            </a:r>
            <a:r>
              <a:rPr lang="en-US" sz="2400" b="1" dirty="0">
                <a:solidFill>
                  <a:srgbClr val="00B050"/>
                </a:solidFill>
              </a:rPr>
              <a:t>Green Revolution</a:t>
            </a:r>
            <a:r>
              <a:rPr lang="en-US" sz="2400" dirty="0"/>
              <a:t>, the agribusiness model of companies controlling the development, planting, processing and selling of food to the consumer</a:t>
            </a:r>
          </a:p>
        </p:txBody>
      </p:sp>
      <p:pic>
        <p:nvPicPr>
          <p:cNvPr id="5" name="Content Placeholder 4">
            <a:extLst>
              <a:ext uri="{FF2B5EF4-FFF2-40B4-BE49-F238E27FC236}">
                <a16:creationId xmlns:a16="http://schemas.microsoft.com/office/drawing/2014/main" id="{91FB9494-36F2-4A18-A7E0-A331BBCA7FE5}"/>
              </a:ext>
            </a:extLst>
          </p:cNvPr>
          <p:cNvPicPr>
            <a:picLocks noGrp="1" noChangeAspect="1"/>
          </p:cNvPicPr>
          <p:nvPr>
            <p:ph idx="1"/>
          </p:nvPr>
        </p:nvPicPr>
        <p:blipFill>
          <a:blip r:embed="rId2"/>
          <a:stretch>
            <a:fillRect/>
          </a:stretch>
        </p:blipFill>
        <p:spPr>
          <a:xfrm>
            <a:off x="765545" y="1073889"/>
            <a:ext cx="11426455" cy="5688418"/>
          </a:xfrm>
        </p:spPr>
      </p:pic>
    </p:spTree>
    <p:extLst>
      <p:ext uri="{BB962C8B-B14F-4D97-AF65-F5344CB8AC3E}">
        <p14:creationId xmlns:p14="http://schemas.microsoft.com/office/powerpoint/2010/main" val="808044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AC7-F05B-45A0-A29F-7F1FF6935A24}"/>
              </a:ext>
            </a:extLst>
          </p:cNvPr>
          <p:cNvSpPr>
            <a:spLocks noGrp="1"/>
          </p:cNvSpPr>
          <p:nvPr>
            <p:ph type="title"/>
          </p:nvPr>
        </p:nvSpPr>
        <p:spPr>
          <a:xfrm>
            <a:off x="821635" y="119270"/>
            <a:ext cx="4598505" cy="628015"/>
          </a:xfrm>
        </p:spPr>
        <p:txBody>
          <a:bodyPr>
            <a:normAutofit fontScale="90000"/>
          </a:bodyPr>
          <a:lstStyle/>
          <a:p>
            <a:r>
              <a:rPr lang="en-US" dirty="0">
                <a:solidFill>
                  <a:srgbClr val="C00000"/>
                </a:solidFill>
              </a:rPr>
              <a:t>Agricultural Hearths</a:t>
            </a:r>
          </a:p>
        </p:txBody>
      </p:sp>
      <p:pic>
        <p:nvPicPr>
          <p:cNvPr id="6" name="Content Placeholder 5">
            <a:extLst>
              <a:ext uri="{FF2B5EF4-FFF2-40B4-BE49-F238E27FC236}">
                <a16:creationId xmlns:a16="http://schemas.microsoft.com/office/drawing/2014/main" id="{EAEE0DD2-1902-489E-8894-974098919671}"/>
              </a:ext>
            </a:extLst>
          </p:cNvPr>
          <p:cNvPicPr>
            <a:picLocks noGrp="1" noChangeAspect="1"/>
          </p:cNvPicPr>
          <p:nvPr>
            <p:ph sz="half" idx="1"/>
          </p:nvPr>
        </p:nvPicPr>
        <p:blipFill>
          <a:blip r:embed="rId2"/>
          <a:stretch>
            <a:fillRect/>
          </a:stretch>
        </p:blipFill>
        <p:spPr>
          <a:xfrm>
            <a:off x="728870" y="747284"/>
            <a:ext cx="4691270" cy="5991445"/>
          </a:xfrm>
        </p:spPr>
      </p:pic>
      <p:pic>
        <p:nvPicPr>
          <p:cNvPr id="8" name="Content Placeholder 7">
            <a:extLst>
              <a:ext uri="{FF2B5EF4-FFF2-40B4-BE49-F238E27FC236}">
                <a16:creationId xmlns:a16="http://schemas.microsoft.com/office/drawing/2014/main" id="{9B2B5960-18ED-4BB9-98BC-46FDC952B7E0}"/>
              </a:ext>
            </a:extLst>
          </p:cNvPr>
          <p:cNvPicPr>
            <a:picLocks noGrp="1" noChangeAspect="1"/>
          </p:cNvPicPr>
          <p:nvPr>
            <p:ph sz="half" idx="2"/>
          </p:nvPr>
        </p:nvPicPr>
        <p:blipFill>
          <a:blip r:embed="rId3"/>
          <a:stretch>
            <a:fillRect/>
          </a:stretch>
        </p:blipFill>
        <p:spPr>
          <a:xfrm>
            <a:off x="5526158" y="0"/>
            <a:ext cx="6665842" cy="6738731"/>
          </a:xfrm>
        </p:spPr>
      </p:pic>
    </p:spTree>
    <p:extLst>
      <p:ext uri="{BB962C8B-B14F-4D97-AF65-F5344CB8AC3E}">
        <p14:creationId xmlns:p14="http://schemas.microsoft.com/office/powerpoint/2010/main" val="3856852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7CB4-FCAE-4399-BFD6-6379FD58CDF6}"/>
              </a:ext>
            </a:extLst>
          </p:cNvPr>
          <p:cNvSpPr>
            <a:spLocks noGrp="1"/>
          </p:cNvSpPr>
          <p:nvPr>
            <p:ph type="title"/>
          </p:nvPr>
        </p:nvSpPr>
        <p:spPr>
          <a:xfrm>
            <a:off x="1371600" y="0"/>
            <a:ext cx="9601200" cy="990600"/>
          </a:xfrm>
        </p:spPr>
        <p:txBody>
          <a:bodyPr/>
          <a:lstStyle/>
          <a:p>
            <a:r>
              <a:rPr lang="en-US" dirty="0"/>
              <a:t>                 </a:t>
            </a:r>
            <a:r>
              <a:rPr lang="en-US" b="1" u="sng" dirty="0">
                <a:solidFill>
                  <a:srgbClr val="A50021"/>
                </a:solidFill>
              </a:rPr>
              <a:t>Subsistence Farming </a:t>
            </a:r>
          </a:p>
        </p:txBody>
      </p:sp>
      <p:sp>
        <p:nvSpPr>
          <p:cNvPr id="3" name="Content Placeholder 2">
            <a:extLst>
              <a:ext uri="{FF2B5EF4-FFF2-40B4-BE49-F238E27FC236}">
                <a16:creationId xmlns:a16="http://schemas.microsoft.com/office/drawing/2014/main" id="{38E69F4A-C68A-4263-AACC-48DD2AE14C5B}"/>
              </a:ext>
            </a:extLst>
          </p:cNvPr>
          <p:cNvSpPr>
            <a:spLocks noGrp="1"/>
          </p:cNvSpPr>
          <p:nvPr>
            <p:ph sz="half" idx="1"/>
          </p:nvPr>
        </p:nvSpPr>
        <p:spPr>
          <a:xfrm>
            <a:off x="159028" y="1258957"/>
            <a:ext cx="6626086" cy="5599043"/>
          </a:xfrm>
        </p:spPr>
        <p:txBody>
          <a:bodyPr>
            <a:normAutofit fontScale="62500" lnSpcReduction="20000"/>
          </a:bodyPr>
          <a:lstStyle/>
          <a:p>
            <a:r>
              <a:rPr lang="en-US" b="1" dirty="0">
                <a:solidFill>
                  <a:srgbClr val="C00000"/>
                </a:solidFill>
              </a:rPr>
              <a:t>Producing food needed to survive on a daily basis </a:t>
            </a:r>
          </a:p>
          <a:p>
            <a:r>
              <a:rPr lang="en-US" b="1" dirty="0">
                <a:solidFill>
                  <a:srgbClr val="C00000"/>
                </a:solidFill>
              </a:rPr>
              <a:t> Involves nearly total self-sufficiency </a:t>
            </a:r>
            <a:r>
              <a:rPr lang="en-US" b="1" dirty="0"/>
              <a:t>on the part of its members. No exchange (or minimal, if any). food for themselves only.</a:t>
            </a:r>
          </a:p>
          <a:p>
            <a:r>
              <a:rPr lang="en-US" b="1" dirty="0"/>
              <a:t> No knowledge of soil chemistry, fertilizing, or irrigation, once the soil become infertile, they move to another parcel of land, clear the vegetation, turn the soil and try again. 150 to 200 million people in Africa, Middle America, tropical South America and parts of Southeast Asia. </a:t>
            </a:r>
          </a:p>
          <a:p>
            <a:r>
              <a:rPr lang="en-US" b="1" dirty="0"/>
              <a:t>In Africa, South and East Asia, Latin America </a:t>
            </a:r>
          </a:p>
          <a:p>
            <a:r>
              <a:rPr lang="en-US" b="1" u="sng" dirty="0">
                <a:solidFill>
                  <a:srgbClr val="C00000"/>
                </a:solidFill>
              </a:rPr>
              <a:t>Two types </a:t>
            </a:r>
            <a:r>
              <a:rPr lang="en-US" b="1" dirty="0"/>
              <a:t>– </a:t>
            </a:r>
          </a:p>
          <a:p>
            <a:r>
              <a:rPr lang="en-US" b="1" dirty="0">
                <a:solidFill>
                  <a:srgbClr val="C00000"/>
                </a:solidFill>
              </a:rPr>
              <a:t>Extensive</a:t>
            </a:r>
            <a:r>
              <a:rPr lang="en-US" b="1" dirty="0"/>
              <a:t>: large areas of land and minimal labor input per unit area. Production and pop density is low. – </a:t>
            </a:r>
          </a:p>
          <a:p>
            <a:r>
              <a:rPr lang="en-US" b="1" dirty="0">
                <a:solidFill>
                  <a:srgbClr val="C00000"/>
                </a:solidFill>
              </a:rPr>
              <a:t>Intensive</a:t>
            </a:r>
            <a:r>
              <a:rPr lang="en-US" b="1" dirty="0"/>
              <a:t>: cultivation of small landholdings through the expenditure of great amounts of labor per unit area. Production and pop density are both high</a:t>
            </a:r>
          </a:p>
        </p:txBody>
      </p:sp>
      <p:sp>
        <p:nvSpPr>
          <p:cNvPr id="5" name="Content Placeholder 4">
            <a:extLst>
              <a:ext uri="{FF2B5EF4-FFF2-40B4-BE49-F238E27FC236}">
                <a16:creationId xmlns:a16="http://schemas.microsoft.com/office/drawing/2014/main" id="{4C8C374D-7BF6-40D0-AA5D-91BC9060F2CF}"/>
              </a:ext>
            </a:extLst>
          </p:cNvPr>
          <p:cNvSpPr>
            <a:spLocks noGrp="1"/>
          </p:cNvSpPr>
          <p:nvPr>
            <p:ph sz="half" idx="2"/>
          </p:nvPr>
        </p:nvSpPr>
        <p:spPr>
          <a:xfrm>
            <a:off x="7050156" y="1351722"/>
            <a:ext cx="4982817" cy="4825241"/>
          </a:xfrm>
        </p:spPr>
        <p:txBody>
          <a:bodyPr>
            <a:normAutofit fontScale="62500" lnSpcReduction="20000"/>
          </a:bodyPr>
          <a:lstStyle/>
          <a:p>
            <a:pPr marL="0" indent="0">
              <a:buNone/>
            </a:pPr>
            <a:r>
              <a:rPr lang="en-US" sz="3600" b="1" i="1" u="sng" dirty="0">
                <a:solidFill>
                  <a:srgbClr val="006600"/>
                </a:solidFill>
              </a:rPr>
              <a:t>Agricultural Regions in predominately   </a:t>
            </a:r>
          </a:p>
          <a:p>
            <a:pPr marL="0" indent="0">
              <a:buNone/>
            </a:pPr>
            <a:r>
              <a:rPr lang="en-US" sz="3600" b="1" i="1" dirty="0">
                <a:solidFill>
                  <a:srgbClr val="006600"/>
                </a:solidFill>
              </a:rPr>
              <a:t>                     </a:t>
            </a:r>
            <a:r>
              <a:rPr lang="en-US" sz="3600" b="1" i="1" u="sng" dirty="0">
                <a:solidFill>
                  <a:srgbClr val="006600"/>
                </a:solidFill>
              </a:rPr>
              <a:t>developing countries </a:t>
            </a:r>
          </a:p>
          <a:p>
            <a:r>
              <a:rPr lang="en-US" b="1" u="sng" dirty="0"/>
              <a:t>Intensive subsistence</a:t>
            </a:r>
            <a:r>
              <a:rPr lang="en-US" b="1" dirty="0"/>
              <a:t>, wet-rice dominant: the large population concentrations of east Asia and South Asia</a:t>
            </a:r>
          </a:p>
          <a:p>
            <a:r>
              <a:rPr lang="en-US" b="1" u="sng" dirty="0">
                <a:solidFill>
                  <a:srgbClr val="006600"/>
                </a:solidFill>
              </a:rPr>
              <a:t>Intensive subsistence</a:t>
            </a:r>
            <a:r>
              <a:rPr lang="en-US" b="1" dirty="0">
                <a:solidFill>
                  <a:srgbClr val="006600"/>
                </a:solidFill>
              </a:rPr>
              <a:t>, crops other than rice dominate: The large population concentrations of East Asia and South Asia, there growing rice is difficult</a:t>
            </a:r>
          </a:p>
          <a:p>
            <a:r>
              <a:rPr lang="en-US" b="1" u="sng" dirty="0"/>
              <a:t>Pastoral nomadism</a:t>
            </a:r>
            <a:r>
              <a:rPr lang="en-US" b="1" dirty="0"/>
              <a:t>: the drylands of Southwest Asia and East Asia</a:t>
            </a:r>
          </a:p>
          <a:p>
            <a:r>
              <a:rPr lang="en-US" b="1" u="sng" dirty="0">
                <a:solidFill>
                  <a:srgbClr val="006600"/>
                </a:solidFill>
              </a:rPr>
              <a:t>Shifting cultivation</a:t>
            </a:r>
            <a:r>
              <a:rPr lang="en-US" b="1" dirty="0">
                <a:solidFill>
                  <a:srgbClr val="006600"/>
                </a:solidFill>
              </a:rPr>
              <a:t>: The tropical regions of Latin America, sub-Saharan Africa, and Southeast Asia</a:t>
            </a:r>
          </a:p>
          <a:p>
            <a:r>
              <a:rPr lang="en-US" b="1" u="sng" dirty="0"/>
              <a:t>Plantation</a:t>
            </a:r>
            <a:r>
              <a:rPr lang="en-US" b="1" dirty="0"/>
              <a:t>: A form of commercial agriculture found in tropical and subtropical developing countries of Latin America, sub-Saharan Africa, South Asia and Southeast Asia</a:t>
            </a:r>
          </a:p>
          <a:p>
            <a:endParaRPr lang="en-US" dirty="0"/>
          </a:p>
        </p:txBody>
      </p:sp>
    </p:spTree>
    <p:extLst>
      <p:ext uri="{BB962C8B-B14F-4D97-AF65-F5344CB8AC3E}">
        <p14:creationId xmlns:p14="http://schemas.microsoft.com/office/powerpoint/2010/main" val="383584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73FF-6FE3-4D85-A733-40F8226433C4}"/>
              </a:ext>
            </a:extLst>
          </p:cNvPr>
          <p:cNvSpPr>
            <a:spLocks noGrp="1"/>
          </p:cNvSpPr>
          <p:nvPr>
            <p:ph type="title"/>
          </p:nvPr>
        </p:nvSpPr>
        <p:spPr>
          <a:xfrm>
            <a:off x="1371600" y="0"/>
            <a:ext cx="9601200" cy="990600"/>
          </a:xfrm>
        </p:spPr>
        <p:txBody>
          <a:bodyPr/>
          <a:lstStyle/>
          <a:p>
            <a:r>
              <a:rPr lang="en-US" dirty="0"/>
              <a:t>              </a:t>
            </a:r>
            <a:r>
              <a:rPr lang="en-US" b="1" u="sng" dirty="0">
                <a:solidFill>
                  <a:srgbClr val="002060"/>
                </a:solidFill>
              </a:rPr>
              <a:t>Subsistence Agriculture </a:t>
            </a:r>
          </a:p>
        </p:txBody>
      </p:sp>
      <p:pic>
        <p:nvPicPr>
          <p:cNvPr id="6" name="Content Placeholder 5">
            <a:extLst>
              <a:ext uri="{FF2B5EF4-FFF2-40B4-BE49-F238E27FC236}">
                <a16:creationId xmlns:a16="http://schemas.microsoft.com/office/drawing/2014/main" id="{7E64CB99-CAA7-4F64-BB5A-8CBF494895A2}"/>
              </a:ext>
            </a:extLst>
          </p:cNvPr>
          <p:cNvPicPr>
            <a:picLocks noGrp="1" noChangeAspect="1"/>
          </p:cNvPicPr>
          <p:nvPr>
            <p:ph sz="half" idx="1"/>
          </p:nvPr>
        </p:nvPicPr>
        <p:blipFill>
          <a:blip r:embed="rId2"/>
          <a:stretch>
            <a:fillRect/>
          </a:stretch>
        </p:blipFill>
        <p:spPr>
          <a:xfrm>
            <a:off x="782638" y="1139687"/>
            <a:ext cx="5313362" cy="5526155"/>
          </a:xfrm>
        </p:spPr>
      </p:pic>
      <p:pic>
        <p:nvPicPr>
          <p:cNvPr id="8" name="Content Placeholder 7">
            <a:extLst>
              <a:ext uri="{FF2B5EF4-FFF2-40B4-BE49-F238E27FC236}">
                <a16:creationId xmlns:a16="http://schemas.microsoft.com/office/drawing/2014/main" id="{FFA83C7B-A546-4F50-9804-6CFC827763F1}"/>
              </a:ext>
            </a:extLst>
          </p:cNvPr>
          <p:cNvPicPr>
            <a:picLocks noGrp="1" noChangeAspect="1"/>
          </p:cNvPicPr>
          <p:nvPr>
            <p:ph sz="half" idx="2"/>
          </p:nvPr>
        </p:nvPicPr>
        <p:blipFill>
          <a:blip r:embed="rId3"/>
          <a:stretch>
            <a:fillRect/>
          </a:stretch>
        </p:blipFill>
        <p:spPr>
          <a:xfrm>
            <a:off x="6372227" y="1139688"/>
            <a:ext cx="5819773" cy="5526155"/>
          </a:xfrm>
        </p:spPr>
      </p:pic>
    </p:spTree>
    <p:extLst>
      <p:ext uri="{BB962C8B-B14F-4D97-AF65-F5344CB8AC3E}">
        <p14:creationId xmlns:p14="http://schemas.microsoft.com/office/powerpoint/2010/main" val="2981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9EA-C961-4360-9FED-1D2A2947B49E}"/>
              </a:ext>
            </a:extLst>
          </p:cNvPr>
          <p:cNvSpPr>
            <a:spLocks noGrp="1"/>
          </p:cNvSpPr>
          <p:nvPr>
            <p:ph type="title"/>
          </p:nvPr>
        </p:nvSpPr>
        <p:spPr>
          <a:xfrm>
            <a:off x="1371600" y="0"/>
            <a:ext cx="9601200" cy="1114425"/>
          </a:xfrm>
        </p:spPr>
        <p:txBody>
          <a:bodyPr/>
          <a:lstStyle/>
          <a:p>
            <a:r>
              <a:rPr lang="en-US" dirty="0"/>
              <a:t>                           </a:t>
            </a:r>
            <a:r>
              <a:rPr lang="en-US" b="1" u="sng" dirty="0">
                <a:solidFill>
                  <a:srgbClr val="0070C0"/>
                </a:solidFill>
              </a:rPr>
              <a:t>Diffusion</a:t>
            </a:r>
          </a:p>
        </p:txBody>
      </p:sp>
      <p:graphicFrame>
        <p:nvGraphicFramePr>
          <p:cNvPr id="6" name="Table 6">
            <a:extLst>
              <a:ext uri="{FF2B5EF4-FFF2-40B4-BE49-F238E27FC236}">
                <a16:creationId xmlns:a16="http://schemas.microsoft.com/office/drawing/2014/main" id="{04C021EE-6730-46A4-A056-B004394EF99D}"/>
              </a:ext>
            </a:extLst>
          </p:cNvPr>
          <p:cNvGraphicFramePr>
            <a:graphicFrameLocks noGrp="1"/>
          </p:cNvGraphicFramePr>
          <p:nvPr>
            <p:ph idx="1"/>
          </p:nvPr>
        </p:nvGraphicFramePr>
        <p:xfrm>
          <a:off x="132522" y="1114425"/>
          <a:ext cx="11868977" cy="5772927"/>
        </p:xfrm>
        <a:graphic>
          <a:graphicData uri="http://schemas.openxmlformats.org/drawingml/2006/table">
            <a:tbl>
              <a:tblPr firstRow="1" bandRow="1">
                <a:tableStyleId>{5C22544A-7EE6-4342-B048-85BDC9FD1C3A}</a:tableStyleId>
              </a:tblPr>
              <a:tblGrid>
                <a:gridCol w="2982153">
                  <a:extLst>
                    <a:ext uri="{9D8B030D-6E8A-4147-A177-3AD203B41FA5}">
                      <a16:colId xmlns:a16="http://schemas.microsoft.com/office/drawing/2014/main" val="406480628"/>
                    </a:ext>
                  </a:extLst>
                </a:gridCol>
                <a:gridCol w="5167312">
                  <a:extLst>
                    <a:ext uri="{9D8B030D-6E8A-4147-A177-3AD203B41FA5}">
                      <a16:colId xmlns:a16="http://schemas.microsoft.com/office/drawing/2014/main" val="3081172045"/>
                    </a:ext>
                  </a:extLst>
                </a:gridCol>
                <a:gridCol w="3719512">
                  <a:extLst>
                    <a:ext uri="{9D8B030D-6E8A-4147-A177-3AD203B41FA5}">
                      <a16:colId xmlns:a16="http://schemas.microsoft.com/office/drawing/2014/main" val="445222119"/>
                    </a:ext>
                  </a:extLst>
                </a:gridCol>
              </a:tblGrid>
              <a:tr h="642938">
                <a:tc>
                  <a:txBody>
                    <a:bodyPr/>
                    <a:lstStyle/>
                    <a:p>
                      <a:r>
                        <a:rPr lang="en-US" b="1" dirty="0"/>
                        <a:t>Type of Diffusion </a:t>
                      </a:r>
                    </a:p>
                  </a:txBody>
                  <a:tcPr/>
                </a:tc>
                <a:tc>
                  <a:txBody>
                    <a:bodyPr/>
                    <a:lstStyle/>
                    <a:p>
                      <a:r>
                        <a:rPr lang="en-US" b="1" dirty="0"/>
                        <a:t>                                 Definition         </a:t>
                      </a:r>
                    </a:p>
                  </a:txBody>
                  <a:tcPr/>
                </a:tc>
                <a:tc>
                  <a:txBody>
                    <a:bodyPr/>
                    <a:lstStyle/>
                    <a:p>
                      <a:r>
                        <a:rPr lang="en-US" b="1" dirty="0"/>
                        <a:t>                    Examples</a:t>
                      </a:r>
                    </a:p>
                  </a:txBody>
                  <a:tcPr/>
                </a:tc>
                <a:extLst>
                  <a:ext uri="{0D108BD9-81ED-4DB2-BD59-A6C34878D82A}">
                    <a16:rowId xmlns:a16="http://schemas.microsoft.com/office/drawing/2014/main" val="923865439"/>
                  </a:ext>
                </a:extLst>
              </a:tr>
              <a:tr h="1198069">
                <a:tc>
                  <a:txBody>
                    <a:bodyPr/>
                    <a:lstStyle/>
                    <a:p>
                      <a:r>
                        <a:rPr lang="en-US" b="1" dirty="0"/>
                        <a:t>Relocation</a:t>
                      </a:r>
                    </a:p>
                  </a:txBody>
                  <a:tcPr/>
                </a:tc>
                <a:tc>
                  <a:txBody>
                    <a:bodyPr/>
                    <a:lstStyle/>
                    <a:p>
                      <a:r>
                        <a:rPr lang="en-US" b="1" dirty="0"/>
                        <a:t>Physical transfer of an idea, trait, or artifact to a new region</a:t>
                      </a:r>
                    </a:p>
                  </a:txBody>
                  <a:tcPr/>
                </a:tc>
                <a:tc>
                  <a:txBody>
                    <a:bodyPr/>
                    <a:lstStyle/>
                    <a:p>
                      <a:r>
                        <a:rPr lang="en-US" b="1" dirty="0"/>
                        <a:t>Christianity to the New World by Spaniards; Islam to Indonesia by Muslim traders</a:t>
                      </a:r>
                    </a:p>
                  </a:txBody>
                  <a:tcPr/>
                </a:tc>
                <a:extLst>
                  <a:ext uri="{0D108BD9-81ED-4DB2-BD59-A6C34878D82A}">
                    <a16:rowId xmlns:a16="http://schemas.microsoft.com/office/drawing/2014/main" val="2401366912"/>
                  </a:ext>
                </a:extLst>
              </a:tr>
              <a:tr h="3545505">
                <a:tc>
                  <a:txBody>
                    <a:bodyPr/>
                    <a:lstStyle/>
                    <a:p>
                      <a:r>
                        <a:rPr lang="en-US" b="1" u="sng" dirty="0"/>
                        <a:t>Expansion</a:t>
                      </a:r>
                      <a:r>
                        <a:rPr lang="en-US" b="1" dirty="0"/>
                        <a:t> (types of expansion are shown below)</a:t>
                      </a:r>
                    </a:p>
                    <a:p>
                      <a:endParaRPr lang="en-US" b="1" dirty="0"/>
                    </a:p>
                    <a:p>
                      <a:r>
                        <a:rPr lang="en-US" b="1" u="sng" dirty="0"/>
                        <a:t>Hierarchical </a:t>
                      </a:r>
                    </a:p>
                    <a:p>
                      <a:endParaRPr lang="en-US" b="1" dirty="0"/>
                    </a:p>
                    <a:p>
                      <a:endParaRPr lang="en-US" b="1" dirty="0"/>
                    </a:p>
                    <a:p>
                      <a:endParaRPr lang="en-US" b="1" dirty="0"/>
                    </a:p>
                    <a:p>
                      <a:r>
                        <a:rPr lang="en-US" b="1" u="sng" dirty="0"/>
                        <a:t>Contagious</a:t>
                      </a:r>
                    </a:p>
                    <a:p>
                      <a:endParaRPr lang="en-US" b="1" dirty="0"/>
                    </a:p>
                    <a:p>
                      <a:endParaRPr lang="en-US" b="1" dirty="0"/>
                    </a:p>
                    <a:p>
                      <a:r>
                        <a:rPr lang="en-US" b="1" u="sng" dirty="0"/>
                        <a:t>Stimulus</a:t>
                      </a:r>
                    </a:p>
                  </a:txBody>
                  <a:tcPr/>
                </a:tc>
                <a:tc>
                  <a:txBody>
                    <a:bodyPr/>
                    <a:lstStyle/>
                    <a:p>
                      <a:r>
                        <a:rPr lang="en-US" b="1" dirty="0"/>
                        <a:t>Spread of ideas, traits, or artifact usage to neighboring regions</a:t>
                      </a:r>
                    </a:p>
                    <a:p>
                      <a:endParaRPr lang="en-US" b="1" dirty="0"/>
                    </a:p>
                    <a:p>
                      <a:r>
                        <a:rPr lang="en-US" b="1" dirty="0"/>
                        <a:t>Spread of ideas, </a:t>
                      </a:r>
                      <a:r>
                        <a:rPr lang="en-US" b="1" dirty="0" err="1"/>
                        <a:t>etc</a:t>
                      </a:r>
                      <a:r>
                        <a:rPr lang="en-US" b="1" dirty="0"/>
                        <a:t> first to ruler, king, or highest authority and then downward to subjects or less prominent people</a:t>
                      </a:r>
                    </a:p>
                    <a:p>
                      <a:endParaRPr lang="en-US" b="1" dirty="0"/>
                    </a:p>
                    <a:p>
                      <a:r>
                        <a:rPr lang="en-US" b="1" dirty="0"/>
                        <a:t>Idea, trait </a:t>
                      </a:r>
                      <a:r>
                        <a:rPr lang="en-US" b="1" dirty="0" err="1"/>
                        <a:t>etc</a:t>
                      </a:r>
                      <a:r>
                        <a:rPr lang="en-US" b="1" dirty="0"/>
                        <a:t> spreads evenly outward from diffusion origin or hearth</a:t>
                      </a:r>
                    </a:p>
                    <a:p>
                      <a:endParaRPr lang="en-US" b="1" dirty="0"/>
                    </a:p>
                    <a:p>
                      <a:r>
                        <a:rPr lang="en-US" b="1" dirty="0"/>
                        <a:t>The spread of a general concept throughout a population</a:t>
                      </a:r>
                    </a:p>
                    <a:p>
                      <a:endParaRPr lang="en-US" b="1" dirty="0"/>
                    </a:p>
                  </a:txBody>
                  <a:tcPr/>
                </a:tc>
                <a:tc>
                  <a:txBody>
                    <a:bodyPr/>
                    <a:lstStyle/>
                    <a:p>
                      <a:endParaRPr lang="en-US" b="1" dirty="0"/>
                    </a:p>
                    <a:p>
                      <a:endParaRPr lang="en-US" b="1" dirty="0"/>
                    </a:p>
                    <a:p>
                      <a:endParaRPr lang="en-US" b="1" dirty="0"/>
                    </a:p>
                    <a:p>
                      <a:r>
                        <a:rPr lang="en-US" b="1" dirty="0"/>
                        <a:t>Spread of English in India under British rule so those in prominent positions needed to learn it first</a:t>
                      </a:r>
                    </a:p>
                    <a:p>
                      <a:endParaRPr lang="en-US" b="1" dirty="0"/>
                    </a:p>
                    <a:p>
                      <a:r>
                        <a:rPr lang="en-US" b="1" dirty="0"/>
                        <a:t>Christianity’s spread throughout Europe from monasteries and Roman settlements</a:t>
                      </a:r>
                    </a:p>
                    <a:p>
                      <a:endParaRPr lang="en-US" b="1" dirty="0"/>
                    </a:p>
                    <a:p>
                      <a:r>
                        <a:rPr lang="en-US" b="1" dirty="0"/>
                        <a:t>McDonalds restaurants to foreign countries and changing the menu  to fit that culture’s </a:t>
                      </a:r>
                      <a:r>
                        <a:rPr lang="en-US" b="1" dirty="0" err="1"/>
                        <a:t>tast</a:t>
                      </a:r>
                      <a:endParaRPr lang="en-US" b="1" dirty="0"/>
                    </a:p>
                  </a:txBody>
                  <a:tcPr/>
                </a:tc>
                <a:extLst>
                  <a:ext uri="{0D108BD9-81ED-4DB2-BD59-A6C34878D82A}">
                    <a16:rowId xmlns:a16="http://schemas.microsoft.com/office/drawing/2014/main" val="134060465"/>
                  </a:ext>
                </a:extLst>
              </a:tr>
            </a:tbl>
          </a:graphicData>
        </a:graphic>
      </p:graphicFrame>
    </p:spTree>
    <p:extLst>
      <p:ext uri="{BB962C8B-B14F-4D97-AF65-F5344CB8AC3E}">
        <p14:creationId xmlns:p14="http://schemas.microsoft.com/office/powerpoint/2010/main" val="2192228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5D83-81E1-47F1-8DD2-E63171EEEE52}"/>
              </a:ext>
            </a:extLst>
          </p:cNvPr>
          <p:cNvSpPr>
            <a:spLocks noGrp="1"/>
          </p:cNvSpPr>
          <p:nvPr>
            <p:ph type="title"/>
          </p:nvPr>
        </p:nvSpPr>
        <p:spPr>
          <a:xfrm>
            <a:off x="755374" y="0"/>
            <a:ext cx="11436626" cy="854439"/>
          </a:xfrm>
        </p:spPr>
        <p:txBody>
          <a:bodyPr>
            <a:normAutofit fontScale="90000"/>
          </a:bodyPr>
          <a:lstStyle/>
          <a:p>
            <a:r>
              <a:rPr lang="en-US" sz="3200" b="1" u="sng" dirty="0">
                <a:solidFill>
                  <a:srgbClr val="C00000"/>
                </a:solidFill>
              </a:rPr>
              <a:t>Shifting Cultivation- </a:t>
            </a:r>
            <a:r>
              <a:rPr lang="en-US" sz="3200" dirty="0">
                <a:solidFill>
                  <a:srgbClr val="C00000"/>
                </a:solidFill>
              </a:rPr>
              <a:t>often referred to as slash and burn or </a:t>
            </a:r>
            <a:r>
              <a:rPr lang="en-US" sz="3200" dirty="0" err="1">
                <a:solidFill>
                  <a:srgbClr val="C00000"/>
                </a:solidFill>
              </a:rPr>
              <a:t>swidden</a:t>
            </a:r>
            <a:r>
              <a:rPr lang="en-US" sz="3200" dirty="0">
                <a:solidFill>
                  <a:srgbClr val="C00000"/>
                </a:solidFill>
              </a:rPr>
              <a:t> agriculture. Vegetation is slashed then burned</a:t>
            </a:r>
          </a:p>
        </p:txBody>
      </p:sp>
      <p:sp>
        <p:nvSpPr>
          <p:cNvPr id="3" name="Content Placeholder 2">
            <a:extLst>
              <a:ext uri="{FF2B5EF4-FFF2-40B4-BE49-F238E27FC236}">
                <a16:creationId xmlns:a16="http://schemas.microsoft.com/office/drawing/2014/main" id="{6FDD4581-A545-4701-A390-6567F78C35D4}"/>
              </a:ext>
            </a:extLst>
          </p:cNvPr>
          <p:cNvSpPr>
            <a:spLocks noGrp="1"/>
          </p:cNvSpPr>
          <p:nvPr>
            <p:ph sz="half" idx="1"/>
          </p:nvPr>
        </p:nvSpPr>
        <p:spPr>
          <a:xfrm>
            <a:off x="132523" y="854439"/>
            <a:ext cx="7257628" cy="6003562"/>
          </a:xfrm>
        </p:spPr>
        <p:txBody>
          <a:bodyPr>
            <a:normAutofit fontScale="47500" lnSpcReduction="20000"/>
          </a:bodyPr>
          <a:lstStyle/>
          <a:p>
            <a:r>
              <a:rPr lang="en-US" sz="3300" b="1" dirty="0"/>
              <a:t>slash and burn or </a:t>
            </a:r>
            <a:r>
              <a:rPr lang="en-US" sz="3300" b="1" dirty="0" err="1"/>
              <a:t>swidden</a:t>
            </a:r>
            <a:r>
              <a:rPr lang="en-US" sz="3300" b="1" dirty="0"/>
              <a:t> agriculture. Vegetation is slashed then burned. The burnt areas is very fertile but the nutrients are depleted after 2-3 years so farmers move on to slash and burn another piece of jungle</a:t>
            </a:r>
          </a:p>
          <a:p>
            <a:r>
              <a:rPr lang="en-US" sz="3300" b="1" u="sng" dirty="0" err="1">
                <a:solidFill>
                  <a:srgbClr val="006600"/>
                </a:solidFill>
              </a:rPr>
              <a:t>Swidden</a:t>
            </a:r>
            <a:r>
              <a:rPr lang="en-US" sz="3300" b="1" dirty="0">
                <a:solidFill>
                  <a:srgbClr val="006600"/>
                </a:solidFill>
              </a:rPr>
              <a:t>: a patch of land cleared for planting through slashing and burning</a:t>
            </a:r>
          </a:p>
          <a:p>
            <a:r>
              <a:rPr lang="en-US" sz="3300" b="1" u="sng" dirty="0" err="1"/>
              <a:t>Intertillage</a:t>
            </a:r>
            <a:r>
              <a:rPr lang="en-US" sz="3300" b="1" dirty="0"/>
              <a:t> or the growing of various types of crops is common. The village chief or council assigns a plot of land to each family and allows them to keep what they raise. Farming is done almost exclusively by hand an plows and animals are not generally used. When the nutrients are used up they move on to another site and allow the old site to return to its natural vegetation and come back to it years later</a:t>
            </a:r>
          </a:p>
          <a:p>
            <a:r>
              <a:rPr lang="en-US" sz="3300" b="1" dirty="0">
                <a:solidFill>
                  <a:srgbClr val="006600"/>
                </a:solidFill>
              </a:rPr>
              <a:t>Future of Slash and burn: Deforestation is a serous problem  and shifting cultivation , logging, cash crops, ranching,  are all contributing to climate change</a:t>
            </a:r>
            <a:r>
              <a:rPr lang="en-US" sz="3300" b="1" dirty="0"/>
              <a:t>.</a:t>
            </a:r>
          </a:p>
          <a:p>
            <a:r>
              <a:rPr lang="en-US" sz="3300" b="1" dirty="0"/>
              <a:t>Shifting Cultivation is known as Cultivation because it lacks the technology and updates of true agriculture</a:t>
            </a:r>
          </a:p>
          <a:p>
            <a:r>
              <a:rPr lang="en-US" sz="3300" b="1" dirty="0" err="1">
                <a:solidFill>
                  <a:srgbClr val="A50021"/>
                </a:solidFill>
              </a:rPr>
              <a:t>Swidden</a:t>
            </a:r>
            <a:r>
              <a:rPr lang="en-US" sz="3300" b="1" dirty="0">
                <a:solidFill>
                  <a:srgbClr val="A50021"/>
                </a:solidFill>
              </a:rPr>
              <a:t> will vary from region to region, but they will not resemble the rectangular shape of MDC’s</a:t>
            </a:r>
          </a:p>
          <a:p>
            <a:r>
              <a:rPr lang="en-US" sz="3300" b="1" dirty="0"/>
              <a:t>The land belongs to the village, so elders will decide which area will be the food of one family and that might be a different crop than the other portions</a:t>
            </a:r>
          </a:p>
          <a:p>
            <a:r>
              <a:rPr lang="en-US" sz="3300" b="1" dirty="0">
                <a:solidFill>
                  <a:srgbClr val="A50021"/>
                </a:solidFill>
              </a:rPr>
              <a:t>Crops vary, but include</a:t>
            </a:r>
            <a:r>
              <a:rPr lang="en-US" sz="3300" b="1" dirty="0"/>
              <a:t>:</a:t>
            </a:r>
          </a:p>
          <a:p>
            <a:r>
              <a:rPr lang="en-US" sz="3300" b="1" dirty="0"/>
              <a:t>Rice, maize, </a:t>
            </a:r>
            <a:r>
              <a:rPr lang="en-US" sz="3300" b="1" dirty="0" err="1"/>
              <a:t>manoic</a:t>
            </a:r>
            <a:r>
              <a:rPr lang="en-US" sz="3300" b="1" dirty="0"/>
              <a:t> (root that provides carbs for large populations of the world) millet (grain), sorghum (grain), yams, sugarcane, plantains, </a:t>
            </a:r>
            <a:r>
              <a:rPr lang="en-US" sz="3300" b="1" dirty="0" err="1"/>
              <a:t>etc</a:t>
            </a:r>
            <a:endParaRPr lang="en-US" sz="3300" b="1" dirty="0"/>
          </a:p>
          <a:p>
            <a:endParaRPr lang="en-US" dirty="0"/>
          </a:p>
        </p:txBody>
      </p:sp>
      <p:pic>
        <p:nvPicPr>
          <p:cNvPr id="7" name="Content Placeholder 4">
            <a:extLst>
              <a:ext uri="{FF2B5EF4-FFF2-40B4-BE49-F238E27FC236}">
                <a16:creationId xmlns:a16="http://schemas.microsoft.com/office/drawing/2014/main" id="{609F8ABD-7870-4363-95A0-5D183BDF1A97}"/>
              </a:ext>
            </a:extLst>
          </p:cNvPr>
          <p:cNvPicPr>
            <a:picLocks noGrp="1" noChangeAspect="1"/>
          </p:cNvPicPr>
          <p:nvPr>
            <p:ph sz="half" idx="2"/>
          </p:nvPr>
        </p:nvPicPr>
        <p:blipFill>
          <a:blip r:embed="rId2"/>
          <a:stretch>
            <a:fillRect/>
          </a:stretch>
        </p:blipFill>
        <p:spPr>
          <a:xfrm>
            <a:off x="7389813" y="1364974"/>
            <a:ext cx="4670425" cy="4389559"/>
          </a:xfrm>
        </p:spPr>
      </p:pic>
    </p:spTree>
    <p:extLst>
      <p:ext uri="{BB962C8B-B14F-4D97-AF65-F5344CB8AC3E}">
        <p14:creationId xmlns:p14="http://schemas.microsoft.com/office/powerpoint/2010/main" val="94973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F76B-161D-4979-8C7A-9D81E14DCC78}"/>
              </a:ext>
            </a:extLst>
          </p:cNvPr>
          <p:cNvSpPr>
            <a:spLocks noGrp="1"/>
          </p:cNvSpPr>
          <p:nvPr>
            <p:ph type="title"/>
          </p:nvPr>
        </p:nvSpPr>
        <p:spPr>
          <a:xfrm>
            <a:off x="773723" y="0"/>
            <a:ext cx="11418277" cy="1477108"/>
          </a:xfrm>
        </p:spPr>
        <p:txBody>
          <a:bodyPr>
            <a:normAutofit/>
          </a:bodyPr>
          <a:lstStyle/>
          <a:p>
            <a:r>
              <a:rPr lang="en-US" sz="3600" b="1" dirty="0"/>
              <a:t>Reasons why shifting cultivation is expected to diminish during the twenty-first century</a:t>
            </a:r>
          </a:p>
        </p:txBody>
      </p:sp>
      <p:graphicFrame>
        <p:nvGraphicFramePr>
          <p:cNvPr id="4" name="Table 4">
            <a:extLst>
              <a:ext uri="{FF2B5EF4-FFF2-40B4-BE49-F238E27FC236}">
                <a16:creationId xmlns:a16="http://schemas.microsoft.com/office/drawing/2014/main" id="{1E6D443F-6E28-4FF2-8311-EF881CFA19AC}"/>
              </a:ext>
            </a:extLst>
          </p:cNvPr>
          <p:cNvGraphicFramePr>
            <a:graphicFrameLocks noGrp="1"/>
          </p:cNvGraphicFramePr>
          <p:nvPr>
            <p:ph idx="1"/>
          </p:nvPr>
        </p:nvGraphicFramePr>
        <p:xfrm>
          <a:off x="773722" y="1477108"/>
          <a:ext cx="11183816" cy="5115950"/>
        </p:xfrm>
        <a:graphic>
          <a:graphicData uri="http://schemas.openxmlformats.org/drawingml/2006/table">
            <a:tbl>
              <a:tblPr firstRow="1" bandRow="1">
                <a:tableStyleId>{7DF18680-E054-41AD-8BC1-D1AEF772440D}</a:tableStyleId>
              </a:tblPr>
              <a:tblGrid>
                <a:gridCol w="5134709">
                  <a:extLst>
                    <a:ext uri="{9D8B030D-6E8A-4147-A177-3AD203B41FA5}">
                      <a16:colId xmlns:a16="http://schemas.microsoft.com/office/drawing/2014/main" val="2913044351"/>
                    </a:ext>
                  </a:extLst>
                </a:gridCol>
                <a:gridCol w="6049107">
                  <a:extLst>
                    <a:ext uri="{9D8B030D-6E8A-4147-A177-3AD203B41FA5}">
                      <a16:colId xmlns:a16="http://schemas.microsoft.com/office/drawing/2014/main" val="3542123166"/>
                    </a:ext>
                  </a:extLst>
                </a:gridCol>
              </a:tblGrid>
              <a:tr h="618978">
                <a:tc>
                  <a:txBody>
                    <a:bodyPr/>
                    <a:lstStyle/>
                    <a:p>
                      <a:r>
                        <a:rPr lang="en-US" dirty="0"/>
                        <a:t>                            </a:t>
                      </a:r>
                      <a:r>
                        <a:rPr lang="en-US" u="sng" dirty="0"/>
                        <a:t>Reasons</a:t>
                      </a:r>
                    </a:p>
                  </a:txBody>
                  <a:tcPr/>
                </a:tc>
                <a:tc>
                  <a:txBody>
                    <a:bodyPr/>
                    <a:lstStyle/>
                    <a:p>
                      <a:r>
                        <a:rPr lang="en-US" dirty="0"/>
                        <a:t>                                </a:t>
                      </a:r>
                      <a:r>
                        <a:rPr lang="en-US" u="sng" dirty="0"/>
                        <a:t>Explanations</a:t>
                      </a:r>
                    </a:p>
                  </a:txBody>
                  <a:tcPr/>
                </a:tc>
                <a:extLst>
                  <a:ext uri="{0D108BD9-81ED-4DB2-BD59-A6C34878D82A}">
                    <a16:rowId xmlns:a16="http://schemas.microsoft.com/office/drawing/2014/main" val="3418737010"/>
                  </a:ext>
                </a:extLst>
              </a:tr>
              <a:tr h="839372">
                <a:tc>
                  <a:txBody>
                    <a:bodyPr/>
                    <a:lstStyle/>
                    <a:p>
                      <a:r>
                        <a:rPr lang="en-US" b="1" dirty="0"/>
                        <a:t>Technological advancements (e.g., fertilizers, hybrid seeds, pesticides)</a:t>
                      </a:r>
                    </a:p>
                  </a:txBody>
                  <a:tcPr/>
                </a:tc>
                <a:tc>
                  <a:txBody>
                    <a:bodyPr/>
                    <a:lstStyle/>
                    <a:p>
                      <a:r>
                        <a:rPr lang="en-US" b="1" dirty="0"/>
                        <a:t>* Leads to increased yields/food quantity</a:t>
                      </a:r>
                    </a:p>
                    <a:p>
                      <a:r>
                        <a:rPr lang="en-US" b="1" dirty="0"/>
                        <a:t> • Leads to sedentary farming </a:t>
                      </a:r>
                    </a:p>
                    <a:p>
                      <a:r>
                        <a:rPr lang="en-US" b="1" dirty="0"/>
                        <a:t>• NOT just “Green Revolution”</a:t>
                      </a:r>
                    </a:p>
                  </a:txBody>
                  <a:tcPr/>
                </a:tc>
                <a:extLst>
                  <a:ext uri="{0D108BD9-81ED-4DB2-BD59-A6C34878D82A}">
                    <a16:rowId xmlns:a16="http://schemas.microsoft.com/office/drawing/2014/main" val="2377888905"/>
                  </a:ext>
                </a:extLst>
              </a:tr>
              <a:tr h="839372">
                <a:tc>
                  <a:txBody>
                    <a:bodyPr/>
                    <a:lstStyle/>
                    <a:p>
                      <a:r>
                        <a:rPr lang="en-US" b="1" dirty="0"/>
                        <a:t>Expanding/growing population (NOT just “world population”)</a:t>
                      </a:r>
                    </a:p>
                  </a:txBody>
                  <a:tcPr/>
                </a:tc>
                <a:tc>
                  <a:txBody>
                    <a:bodyPr/>
                    <a:lstStyle/>
                    <a:p>
                      <a:r>
                        <a:rPr lang="en-US" b="1" dirty="0"/>
                        <a:t>* Less available land</a:t>
                      </a:r>
                    </a:p>
                    <a:p>
                      <a:r>
                        <a:rPr lang="en-US" b="1" dirty="0"/>
                        <a:t> • Higher physiologic/nutritional/agricultural density </a:t>
                      </a:r>
                    </a:p>
                    <a:p>
                      <a:r>
                        <a:rPr lang="en-US" b="1" dirty="0"/>
                        <a:t>• Reduced soil fertility owing to shortened fallow period</a:t>
                      </a:r>
                    </a:p>
                  </a:txBody>
                  <a:tcPr/>
                </a:tc>
                <a:extLst>
                  <a:ext uri="{0D108BD9-81ED-4DB2-BD59-A6C34878D82A}">
                    <a16:rowId xmlns:a16="http://schemas.microsoft.com/office/drawing/2014/main" val="3555840449"/>
                  </a:ext>
                </a:extLst>
              </a:tr>
              <a:tr h="839372">
                <a:tc>
                  <a:txBody>
                    <a:bodyPr/>
                    <a:lstStyle/>
                    <a:p>
                      <a:r>
                        <a:rPr lang="en-US" b="1" dirty="0"/>
                        <a:t>Commercial agriculture</a:t>
                      </a:r>
                    </a:p>
                  </a:txBody>
                  <a:tcPr/>
                </a:tc>
                <a:tc>
                  <a:txBody>
                    <a:bodyPr/>
                    <a:lstStyle/>
                    <a:p>
                      <a:r>
                        <a:rPr lang="en-US" b="1" dirty="0"/>
                        <a:t>• Profitable • Efficient</a:t>
                      </a:r>
                    </a:p>
                    <a:p>
                      <a:r>
                        <a:rPr lang="en-US" b="1" dirty="0"/>
                        <a:t> • Plantation/agribusiness/cash cropping/ranching</a:t>
                      </a:r>
                    </a:p>
                  </a:txBody>
                  <a:tcPr/>
                </a:tc>
                <a:extLst>
                  <a:ext uri="{0D108BD9-81ED-4DB2-BD59-A6C34878D82A}">
                    <a16:rowId xmlns:a16="http://schemas.microsoft.com/office/drawing/2014/main" val="2603682524"/>
                  </a:ext>
                </a:extLst>
              </a:tr>
              <a:tr h="839372">
                <a:tc>
                  <a:txBody>
                    <a:bodyPr/>
                    <a:lstStyle/>
                    <a:p>
                      <a:r>
                        <a:rPr lang="en-US" b="1" dirty="0"/>
                        <a:t>Competing land-use activities (e.g., logging, corporate investment, other employment opportunities)</a:t>
                      </a:r>
                    </a:p>
                  </a:txBody>
                  <a:tcPr/>
                </a:tc>
                <a:tc>
                  <a:txBody>
                    <a:bodyPr/>
                    <a:lstStyle/>
                    <a:p>
                      <a:r>
                        <a:rPr lang="en-US" b="1" dirty="0"/>
                        <a:t> must state that these occur at the expense of shifting cultivation (e.g., that they lead to environmental degradation) Government/environmental policy </a:t>
                      </a:r>
                    </a:p>
                  </a:txBody>
                  <a:tcPr/>
                </a:tc>
                <a:extLst>
                  <a:ext uri="{0D108BD9-81ED-4DB2-BD59-A6C34878D82A}">
                    <a16:rowId xmlns:a16="http://schemas.microsoft.com/office/drawing/2014/main" val="3321338060"/>
                  </a:ext>
                </a:extLst>
              </a:tr>
              <a:tr h="839372">
                <a:tc>
                  <a:txBody>
                    <a:bodyPr/>
                    <a:lstStyle/>
                    <a:p>
                      <a:r>
                        <a:rPr lang="en-US" b="1" dirty="0"/>
                        <a:t>Government/environmental policy</a:t>
                      </a:r>
                    </a:p>
                  </a:txBody>
                  <a:tcPr/>
                </a:tc>
                <a:tc>
                  <a:txBody>
                    <a:bodyPr/>
                    <a:lstStyle/>
                    <a:p>
                      <a:r>
                        <a:rPr lang="en-US" b="1" dirty="0"/>
                        <a:t>* Controls on deforestation </a:t>
                      </a:r>
                    </a:p>
                    <a:p>
                      <a:r>
                        <a:rPr lang="en-US" b="1" dirty="0"/>
                        <a:t>• Restrictions on land rights or usage </a:t>
                      </a:r>
                    </a:p>
                    <a:p>
                      <a:r>
                        <a:rPr lang="en-US" b="1" dirty="0"/>
                        <a:t>• Limiting carbon dioxide emissions</a:t>
                      </a:r>
                    </a:p>
                  </a:txBody>
                  <a:tcPr/>
                </a:tc>
                <a:extLst>
                  <a:ext uri="{0D108BD9-81ED-4DB2-BD59-A6C34878D82A}">
                    <a16:rowId xmlns:a16="http://schemas.microsoft.com/office/drawing/2014/main" val="1849263671"/>
                  </a:ext>
                </a:extLst>
              </a:tr>
            </a:tbl>
          </a:graphicData>
        </a:graphic>
      </p:graphicFrame>
    </p:spTree>
    <p:extLst>
      <p:ext uri="{BB962C8B-B14F-4D97-AF65-F5344CB8AC3E}">
        <p14:creationId xmlns:p14="http://schemas.microsoft.com/office/powerpoint/2010/main" val="1937247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5E7E-7C7D-4554-ADAD-7CFD556EDB60}"/>
              </a:ext>
            </a:extLst>
          </p:cNvPr>
          <p:cNvSpPr>
            <a:spLocks noGrp="1"/>
          </p:cNvSpPr>
          <p:nvPr>
            <p:ph type="title"/>
          </p:nvPr>
        </p:nvSpPr>
        <p:spPr>
          <a:xfrm>
            <a:off x="0" y="0"/>
            <a:ext cx="12192000" cy="1258958"/>
          </a:xfrm>
        </p:spPr>
        <p:txBody>
          <a:bodyPr>
            <a:noAutofit/>
          </a:bodyPr>
          <a:lstStyle/>
          <a:p>
            <a:r>
              <a:rPr lang="en-US" sz="2800" b="1" u="sng" dirty="0">
                <a:solidFill>
                  <a:srgbClr val="C00000"/>
                </a:solidFill>
              </a:rPr>
              <a:t>Pastoral Nomads </a:t>
            </a:r>
            <a:r>
              <a:rPr lang="en-US" sz="2800" b="1" dirty="0">
                <a:solidFill>
                  <a:srgbClr val="C00000"/>
                </a:solidFill>
              </a:rPr>
              <a:t>select the type and number of animals for herd according to  local cultural and physical characteristics. Choice depends of the relative prestige of animals and the ability of species to adapt to a particular climate and vegetation  </a:t>
            </a:r>
          </a:p>
        </p:txBody>
      </p:sp>
      <p:sp>
        <p:nvSpPr>
          <p:cNvPr id="3" name="Content Placeholder 2">
            <a:extLst>
              <a:ext uri="{FF2B5EF4-FFF2-40B4-BE49-F238E27FC236}">
                <a16:creationId xmlns:a16="http://schemas.microsoft.com/office/drawing/2014/main" id="{3AD8156F-DD4E-45DB-B51B-F5E7333C8125}"/>
              </a:ext>
            </a:extLst>
          </p:cNvPr>
          <p:cNvSpPr>
            <a:spLocks noGrp="1"/>
          </p:cNvSpPr>
          <p:nvPr>
            <p:ph sz="half" idx="1"/>
          </p:nvPr>
        </p:nvSpPr>
        <p:spPr>
          <a:xfrm>
            <a:off x="0" y="1378227"/>
            <a:ext cx="5830958" cy="5479774"/>
          </a:xfrm>
        </p:spPr>
        <p:txBody>
          <a:bodyPr>
            <a:noAutofit/>
          </a:bodyPr>
          <a:lstStyle/>
          <a:p>
            <a:r>
              <a:rPr lang="en-US" b="1" u="sng" dirty="0">
                <a:solidFill>
                  <a:srgbClr val="006600"/>
                </a:solidFill>
              </a:rPr>
              <a:t>Camels</a:t>
            </a:r>
            <a:r>
              <a:rPr lang="en-US" dirty="0">
                <a:solidFill>
                  <a:srgbClr val="006600"/>
                </a:solidFill>
              </a:rPr>
              <a:t>: </a:t>
            </a:r>
            <a:r>
              <a:rPr lang="en-US" b="1" dirty="0">
                <a:solidFill>
                  <a:srgbClr val="006600"/>
                </a:solidFill>
              </a:rPr>
              <a:t>well suited to arid climates because they can go long periods without water, carry heavy baggage, and move rapidly, </a:t>
            </a:r>
          </a:p>
          <a:p>
            <a:r>
              <a:rPr lang="en-US" b="1" u="sng" dirty="0">
                <a:solidFill>
                  <a:srgbClr val="CC3399"/>
                </a:solidFill>
              </a:rPr>
              <a:t>Goats</a:t>
            </a:r>
            <a:r>
              <a:rPr lang="en-US" b="1" dirty="0">
                <a:solidFill>
                  <a:srgbClr val="CC3399"/>
                </a:solidFill>
              </a:rPr>
              <a:t>: need more water than camels but are tough and agile and can survive on virtually any vegetation. No matter how poor</a:t>
            </a:r>
          </a:p>
          <a:p>
            <a:r>
              <a:rPr lang="en-US" b="1" u="sng" dirty="0">
                <a:solidFill>
                  <a:srgbClr val="003366"/>
                </a:solidFill>
              </a:rPr>
              <a:t>Sheep</a:t>
            </a:r>
            <a:r>
              <a:rPr lang="en-US" b="1" dirty="0">
                <a:solidFill>
                  <a:srgbClr val="003366"/>
                </a:solidFill>
              </a:rPr>
              <a:t> : relatively slow moving and affected by climate changes. Require more water than camels and goats and are more selective about which plants they will eat.</a:t>
            </a:r>
            <a:endParaRPr lang="en-US" dirty="0"/>
          </a:p>
          <a:p>
            <a:endParaRPr lang="en-US" b="1" dirty="0">
              <a:solidFill>
                <a:srgbClr val="003366"/>
              </a:solidFill>
            </a:endParaRPr>
          </a:p>
        </p:txBody>
      </p:sp>
      <p:sp>
        <p:nvSpPr>
          <p:cNvPr id="7" name="Content Placeholder 6">
            <a:extLst>
              <a:ext uri="{FF2B5EF4-FFF2-40B4-BE49-F238E27FC236}">
                <a16:creationId xmlns:a16="http://schemas.microsoft.com/office/drawing/2014/main" id="{E11A9EC5-814B-410C-BA43-07A4FCE810A8}"/>
              </a:ext>
            </a:extLst>
          </p:cNvPr>
          <p:cNvSpPr>
            <a:spLocks noGrp="1"/>
          </p:cNvSpPr>
          <p:nvPr>
            <p:ph sz="half" idx="2"/>
          </p:nvPr>
        </p:nvSpPr>
        <p:spPr>
          <a:xfrm>
            <a:off x="5830958" y="1563757"/>
            <a:ext cx="6247106" cy="5294243"/>
          </a:xfrm>
        </p:spPr>
        <p:txBody>
          <a:bodyPr>
            <a:normAutofit fontScale="70000" lnSpcReduction="20000"/>
          </a:bodyPr>
          <a:lstStyle/>
          <a:p>
            <a:r>
              <a:rPr lang="en-US" b="1" dirty="0">
                <a:solidFill>
                  <a:srgbClr val="003366"/>
                </a:solidFill>
              </a:rPr>
              <a:t>Pastoral nomads do not wander randomly but have a strong sense of territoriality and every group controls a piece of territory but will invade another groups territory in an emergency or war declared. The actual amount of land a group controls depends on its wealth and power </a:t>
            </a:r>
            <a:r>
              <a:rPr lang="en-US" b="1" dirty="0"/>
              <a:t>.</a:t>
            </a:r>
          </a:p>
          <a:p>
            <a:r>
              <a:rPr lang="en-US" sz="2400" b="1" u="sng" dirty="0">
                <a:solidFill>
                  <a:srgbClr val="A50021"/>
                </a:solidFill>
              </a:rPr>
              <a:t>Transhumance</a:t>
            </a:r>
            <a:r>
              <a:rPr lang="en-US" b="1" dirty="0">
                <a:solidFill>
                  <a:srgbClr val="006600"/>
                </a:solidFill>
              </a:rPr>
              <a:t> is the seasonal migration of livestock between mountains and lowland pasture areas. Pasture is grass or other plants for feeding grazing animals as well as land for grazing.. Sheep may pasture in alpine meadows in summer and herded into valleys in the winter pasture</a:t>
            </a:r>
          </a:p>
          <a:p>
            <a:r>
              <a:rPr lang="en-US" b="1" dirty="0">
                <a:solidFill>
                  <a:srgbClr val="003366"/>
                </a:solidFill>
              </a:rPr>
              <a:t>Pastoral nomadism is declining in part as a victim of modern technology (they would carry goods and information across sparsely inhabited drylands) and because of new modern weapons and national government they are no longer very powerful</a:t>
            </a:r>
          </a:p>
          <a:p>
            <a:r>
              <a:rPr lang="en-US" b="1" dirty="0">
                <a:solidFill>
                  <a:srgbClr val="006600"/>
                </a:solidFill>
              </a:rPr>
              <a:t>Governments have forced groups into confined areas or forced them to give up pastoral nomadism because they want the land for other uses</a:t>
            </a:r>
          </a:p>
        </p:txBody>
      </p:sp>
    </p:spTree>
    <p:extLst>
      <p:ext uri="{BB962C8B-B14F-4D97-AF65-F5344CB8AC3E}">
        <p14:creationId xmlns:p14="http://schemas.microsoft.com/office/powerpoint/2010/main" val="1709314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D808-5515-4763-B965-73892B194AD4}"/>
              </a:ext>
            </a:extLst>
          </p:cNvPr>
          <p:cNvSpPr>
            <a:spLocks noGrp="1"/>
          </p:cNvSpPr>
          <p:nvPr>
            <p:ph type="title"/>
          </p:nvPr>
        </p:nvSpPr>
        <p:spPr>
          <a:xfrm>
            <a:off x="809469" y="0"/>
            <a:ext cx="11382531" cy="990600"/>
          </a:xfrm>
        </p:spPr>
        <p:txBody>
          <a:bodyPr>
            <a:normAutofit/>
          </a:bodyPr>
          <a:lstStyle/>
          <a:p>
            <a:r>
              <a:rPr lang="en-US" dirty="0"/>
              <a:t>            </a:t>
            </a:r>
            <a:r>
              <a:rPr lang="en-US" b="1" u="sng" dirty="0"/>
              <a:t>Planting around the World / LDC vs MDC</a:t>
            </a:r>
          </a:p>
        </p:txBody>
      </p:sp>
      <p:sp>
        <p:nvSpPr>
          <p:cNvPr id="3" name="Content Placeholder 2">
            <a:extLst>
              <a:ext uri="{FF2B5EF4-FFF2-40B4-BE49-F238E27FC236}">
                <a16:creationId xmlns:a16="http://schemas.microsoft.com/office/drawing/2014/main" id="{AF0C2373-1BF1-4E45-BBB8-010EAB369FCC}"/>
              </a:ext>
            </a:extLst>
          </p:cNvPr>
          <p:cNvSpPr>
            <a:spLocks noGrp="1"/>
          </p:cNvSpPr>
          <p:nvPr>
            <p:ph sz="half" idx="1"/>
          </p:nvPr>
        </p:nvSpPr>
        <p:spPr>
          <a:xfrm>
            <a:off x="124919" y="990600"/>
            <a:ext cx="6752959" cy="5867399"/>
          </a:xfrm>
        </p:spPr>
        <p:txBody>
          <a:bodyPr>
            <a:normAutofit fontScale="77500" lnSpcReduction="20000"/>
          </a:bodyPr>
          <a:lstStyle/>
          <a:p>
            <a:pPr marL="0" indent="0">
              <a:buNone/>
            </a:pPr>
            <a:r>
              <a:rPr lang="en-US" b="1" dirty="0">
                <a:solidFill>
                  <a:srgbClr val="006600"/>
                </a:solidFill>
              </a:rPr>
              <a:t>                                 </a:t>
            </a:r>
            <a:r>
              <a:rPr lang="en-US" sz="2400" b="1" u="sng" dirty="0">
                <a:solidFill>
                  <a:srgbClr val="006600"/>
                </a:solidFill>
              </a:rPr>
              <a:t>LDC</a:t>
            </a:r>
          </a:p>
          <a:p>
            <a:r>
              <a:rPr lang="en-US" sz="2400" b="1" dirty="0">
                <a:solidFill>
                  <a:srgbClr val="006600"/>
                </a:solidFill>
              </a:rPr>
              <a:t>Most farm for their own food</a:t>
            </a:r>
          </a:p>
          <a:p>
            <a:r>
              <a:rPr lang="en-US" sz="2400" b="1" dirty="0">
                <a:solidFill>
                  <a:srgbClr val="006600"/>
                </a:solidFill>
              </a:rPr>
              <a:t>Almost 50% of population involved in farming</a:t>
            </a:r>
          </a:p>
          <a:p>
            <a:r>
              <a:rPr lang="en-US" sz="2400" b="1" dirty="0">
                <a:solidFill>
                  <a:srgbClr val="006600"/>
                </a:solidFill>
              </a:rPr>
              <a:t>Traditional and local methods</a:t>
            </a:r>
          </a:p>
          <a:p>
            <a:r>
              <a:rPr lang="en-US" sz="2400" b="1" dirty="0">
                <a:solidFill>
                  <a:srgbClr val="006600"/>
                </a:solidFill>
              </a:rPr>
              <a:t>Less land can be farmed (due to a lack of mechanization)</a:t>
            </a:r>
          </a:p>
          <a:p>
            <a:r>
              <a:rPr lang="en-US" sz="2400" b="1" dirty="0">
                <a:solidFill>
                  <a:srgbClr val="006600"/>
                </a:solidFill>
              </a:rPr>
              <a:t>Less output per person</a:t>
            </a:r>
          </a:p>
          <a:p>
            <a:r>
              <a:rPr lang="en-US" sz="2400" b="1" dirty="0">
                <a:solidFill>
                  <a:srgbClr val="006600"/>
                </a:solidFill>
              </a:rPr>
              <a:t>This type of farming is Labor intensive (using man power to produce output</a:t>
            </a:r>
          </a:p>
          <a:p>
            <a:r>
              <a:rPr lang="en-US" sz="2400" b="1" u="sng" dirty="0">
                <a:solidFill>
                  <a:schemeClr val="tx1"/>
                </a:solidFill>
              </a:rPr>
              <a:t>Pros and Cons </a:t>
            </a:r>
            <a:r>
              <a:rPr lang="en-US" sz="2400" b="1" i="1" u="sng" dirty="0">
                <a:solidFill>
                  <a:schemeClr val="tx1"/>
                </a:solidFill>
              </a:rPr>
              <a:t>of Agricultural Methods in the LDC’S</a:t>
            </a:r>
            <a:endParaRPr lang="en-US" sz="2400" b="1" u="sng" dirty="0">
              <a:solidFill>
                <a:schemeClr val="tx1"/>
              </a:solidFill>
            </a:endParaRPr>
          </a:p>
          <a:p>
            <a:r>
              <a:rPr lang="en-US" sz="2400" b="1" u="sng" dirty="0">
                <a:solidFill>
                  <a:srgbClr val="006600"/>
                </a:solidFill>
              </a:rPr>
              <a:t>Shifting Cultivation</a:t>
            </a:r>
            <a:r>
              <a:rPr lang="en-US" sz="2400" b="1" dirty="0">
                <a:solidFill>
                  <a:srgbClr val="006600"/>
                </a:solidFill>
              </a:rPr>
              <a:t>: Ineffective and land consuming but environmentally friendly (in small doses) but would contribute to deforestation and global warming (burning) at large scales</a:t>
            </a:r>
          </a:p>
          <a:p>
            <a:r>
              <a:rPr lang="en-US" sz="2400" b="1" u="sng" dirty="0">
                <a:solidFill>
                  <a:srgbClr val="A50021"/>
                </a:solidFill>
              </a:rPr>
              <a:t>Pastoral Nomadism</a:t>
            </a:r>
            <a:r>
              <a:rPr lang="en-US" sz="2400" b="1" dirty="0">
                <a:solidFill>
                  <a:srgbClr val="A50021"/>
                </a:solidFill>
              </a:rPr>
              <a:t>; Disliked by government who would like to use the land for their own purposes but seems to be an effective form of farming in areas with little water – used to be the main source of movement across difficult terrains but replaced by transportation and technology</a:t>
            </a:r>
          </a:p>
          <a:p>
            <a:r>
              <a:rPr lang="en-US" sz="2400" b="1" u="sng" dirty="0">
                <a:solidFill>
                  <a:srgbClr val="002060"/>
                </a:solidFill>
              </a:rPr>
              <a:t>Intensive Subsistence Farming</a:t>
            </a:r>
            <a:r>
              <a:rPr lang="en-US" sz="2400" b="1" dirty="0">
                <a:solidFill>
                  <a:srgbClr val="002060"/>
                </a:solidFill>
              </a:rPr>
              <a:t>: Provides the majority of the planet wit food but was ineffective  for years in East and Southeast Asia due to communes (shared Communist farms)</a:t>
            </a:r>
          </a:p>
          <a:p>
            <a:endParaRPr lang="en-US" sz="2400" b="1" dirty="0">
              <a:solidFill>
                <a:srgbClr val="006600"/>
              </a:solidFill>
            </a:endParaRPr>
          </a:p>
        </p:txBody>
      </p:sp>
      <p:sp>
        <p:nvSpPr>
          <p:cNvPr id="4" name="Content Placeholder 3">
            <a:extLst>
              <a:ext uri="{FF2B5EF4-FFF2-40B4-BE49-F238E27FC236}">
                <a16:creationId xmlns:a16="http://schemas.microsoft.com/office/drawing/2014/main" id="{72FECCDC-B60C-46D5-83A4-4E819DDE0629}"/>
              </a:ext>
            </a:extLst>
          </p:cNvPr>
          <p:cNvSpPr>
            <a:spLocks noGrp="1"/>
          </p:cNvSpPr>
          <p:nvPr>
            <p:ph sz="half" idx="2"/>
          </p:nvPr>
        </p:nvSpPr>
        <p:spPr>
          <a:xfrm>
            <a:off x="7235687" y="1139253"/>
            <a:ext cx="4831394" cy="5531370"/>
          </a:xfrm>
        </p:spPr>
        <p:txBody>
          <a:bodyPr>
            <a:normAutofit fontScale="77500" lnSpcReduction="20000"/>
          </a:bodyPr>
          <a:lstStyle/>
          <a:p>
            <a:pPr marL="0" indent="0">
              <a:buNone/>
            </a:pPr>
            <a:r>
              <a:rPr lang="en-US" b="1" dirty="0">
                <a:solidFill>
                  <a:srgbClr val="002060"/>
                </a:solidFill>
              </a:rPr>
              <a:t>                                     </a:t>
            </a:r>
            <a:r>
              <a:rPr lang="en-US" sz="2600" b="1" u="sng" dirty="0">
                <a:solidFill>
                  <a:srgbClr val="002060"/>
                </a:solidFill>
              </a:rPr>
              <a:t>MDC</a:t>
            </a:r>
          </a:p>
          <a:p>
            <a:r>
              <a:rPr lang="en-US" sz="2600" b="1" dirty="0">
                <a:solidFill>
                  <a:srgbClr val="002060"/>
                </a:solidFill>
              </a:rPr>
              <a:t>Farmers in MDC’s are Commercial Farmers</a:t>
            </a:r>
          </a:p>
          <a:p>
            <a:r>
              <a:rPr lang="en-US" sz="2600" b="1" dirty="0">
                <a:solidFill>
                  <a:srgbClr val="002060"/>
                </a:solidFill>
              </a:rPr>
              <a:t>Food to sell</a:t>
            </a:r>
          </a:p>
          <a:p>
            <a:r>
              <a:rPr lang="en-US" sz="2600" b="1" dirty="0">
                <a:solidFill>
                  <a:srgbClr val="002060"/>
                </a:solidFill>
              </a:rPr>
              <a:t>Less than 5% of population</a:t>
            </a:r>
          </a:p>
          <a:p>
            <a:r>
              <a:rPr lang="en-US" sz="2600" b="1" dirty="0">
                <a:solidFill>
                  <a:srgbClr val="002060"/>
                </a:solidFill>
              </a:rPr>
              <a:t>Large farms over 400 acres</a:t>
            </a:r>
          </a:p>
          <a:p>
            <a:r>
              <a:rPr lang="en-US" sz="2600" b="1" dirty="0">
                <a:solidFill>
                  <a:srgbClr val="002060"/>
                </a:solidFill>
              </a:rPr>
              <a:t>4% of farmers in the US account for ½ of the crops</a:t>
            </a:r>
          </a:p>
          <a:p>
            <a:r>
              <a:rPr lang="en-US" sz="2600" b="1" dirty="0">
                <a:solidFill>
                  <a:srgbClr val="002060"/>
                </a:solidFill>
              </a:rPr>
              <a:t>Half of all famers in the US generate less than $10,000 yearly</a:t>
            </a:r>
          </a:p>
          <a:p>
            <a:r>
              <a:rPr lang="en-US" sz="2600" b="1" dirty="0">
                <a:solidFill>
                  <a:srgbClr val="002060"/>
                </a:solidFill>
              </a:rPr>
              <a:t>Use of technology (tractors, GPS) transportation (railroads, and trucks) and scientific advancements (fertilizers and pesticides)</a:t>
            </a:r>
          </a:p>
          <a:p>
            <a:r>
              <a:rPr lang="en-US" sz="2600" b="1" dirty="0">
                <a:solidFill>
                  <a:srgbClr val="002060"/>
                </a:solidFill>
              </a:rPr>
              <a:t>This type of farming is Capital Intensive (use cash to buy machinery to increase output</a:t>
            </a:r>
          </a:p>
        </p:txBody>
      </p:sp>
    </p:spTree>
    <p:extLst>
      <p:ext uri="{BB962C8B-B14F-4D97-AF65-F5344CB8AC3E}">
        <p14:creationId xmlns:p14="http://schemas.microsoft.com/office/powerpoint/2010/main" val="3772081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4FDA-6B66-4E73-9B51-925E2CB38728}"/>
              </a:ext>
            </a:extLst>
          </p:cNvPr>
          <p:cNvSpPr>
            <a:spLocks noGrp="1"/>
          </p:cNvSpPr>
          <p:nvPr>
            <p:ph type="title"/>
          </p:nvPr>
        </p:nvSpPr>
        <p:spPr>
          <a:xfrm>
            <a:off x="1371600" y="132522"/>
            <a:ext cx="9601200" cy="596348"/>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D15528D9-112B-4281-81C3-F111DC15E426}"/>
              </a:ext>
            </a:extLst>
          </p:cNvPr>
          <p:cNvPicPr>
            <a:picLocks noGrp="1" noChangeAspect="1"/>
          </p:cNvPicPr>
          <p:nvPr>
            <p:ph idx="1"/>
          </p:nvPr>
        </p:nvPicPr>
        <p:blipFill>
          <a:blip r:embed="rId2"/>
          <a:stretch>
            <a:fillRect/>
          </a:stretch>
        </p:blipFill>
        <p:spPr>
          <a:xfrm>
            <a:off x="768626" y="132522"/>
            <a:ext cx="11423374" cy="6592956"/>
          </a:xfrm>
        </p:spPr>
      </p:pic>
    </p:spTree>
    <p:extLst>
      <p:ext uri="{BB962C8B-B14F-4D97-AF65-F5344CB8AC3E}">
        <p14:creationId xmlns:p14="http://schemas.microsoft.com/office/powerpoint/2010/main" val="2161983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C71B-DD35-445E-801A-6D2F67793B5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14936DA-C46A-4D4C-A957-F7DFC6610610}"/>
              </a:ext>
            </a:extLst>
          </p:cNvPr>
          <p:cNvSpPr>
            <a:spLocks noGrp="1"/>
          </p:cNvSpPr>
          <p:nvPr>
            <p:ph sz="half" idx="2"/>
          </p:nvPr>
        </p:nvSpPr>
        <p:spPr/>
        <p:txBody>
          <a:bodyPr>
            <a:normAutofit/>
          </a:bodyPr>
          <a:lstStyle/>
          <a:p>
            <a:endParaRPr lang="en-US"/>
          </a:p>
        </p:txBody>
      </p:sp>
      <p:pic>
        <p:nvPicPr>
          <p:cNvPr id="5" name="Content Placeholder 4">
            <a:extLst>
              <a:ext uri="{FF2B5EF4-FFF2-40B4-BE49-F238E27FC236}">
                <a16:creationId xmlns:a16="http://schemas.microsoft.com/office/drawing/2014/main" id="{C2ED57CA-5511-430A-89FE-81DEB7343B32}"/>
              </a:ext>
            </a:extLst>
          </p:cNvPr>
          <p:cNvPicPr>
            <a:picLocks noGrp="1" noChangeAspect="1"/>
          </p:cNvPicPr>
          <p:nvPr>
            <p:ph sz="half" idx="1"/>
          </p:nvPr>
        </p:nvPicPr>
        <p:blipFill>
          <a:blip r:embed="rId2"/>
          <a:stretch>
            <a:fillRect/>
          </a:stretch>
        </p:blipFill>
        <p:spPr>
          <a:xfrm>
            <a:off x="723900" y="2551112"/>
            <a:ext cx="4572000" cy="3429000"/>
          </a:xfrm>
        </p:spPr>
      </p:pic>
    </p:spTree>
    <p:extLst>
      <p:ext uri="{BB962C8B-B14F-4D97-AF65-F5344CB8AC3E}">
        <p14:creationId xmlns:p14="http://schemas.microsoft.com/office/powerpoint/2010/main" val="2733671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883B-7152-4382-9DD5-32E8E4982AF0}"/>
              </a:ext>
            </a:extLst>
          </p:cNvPr>
          <p:cNvSpPr>
            <a:spLocks noGrp="1"/>
          </p:cNvSpPr>
          <p:nvPr>
            <p:ph type="title"/>
          </p:nvPr>
        </p:nvSpPr>
        <p:spPr>
          <a:xfrm>
            <a:off x="755374" y="92765"/>
            <a:ext cx="3313043" cy="1007165"/>
          </a:xfrm>
        </p:spPr>
        <p:txBody>
          <a:bodyPr/>
          <a:lstStyle/>
          <a:p>
            <a:r>
              <a:rPr lang="en-US" b="1" u="sng" dirty="0">
                <a:solidFill>
                  <a:srgbClr val="C00000"/>
                </a:solidFill>
              </a:rPr>
              <a:t>Agribusiness</a:t>
            </a:r>
          </a:p>
        </p:txBody>
      </p:sp>
      <p:sp>
        <p:nvSpPr>
          <p:cNvPr id="3" name="Content Placeholder 2">
            <a:extLst>
              <a:ext uri="{FF2B5EF4-FFF2-40B4-BE49-F238E27FC236}">
                <a16:creationId xmlns:a16="http://schemas.microsoft.com/office/drawing/2014/main" id="{062E2B94-8B1D-42C8-9A2B-6CF63A1C7D8B}"/>
              </a:ext>
            </a:extLst>
          </p:cNvPr>
          <p:cNvSpPr>
            <a:spLocks noGrp="1"/>
          </p:cNvSpPr>
          <p:nvPr>
            <p:ph sz="half" idx="1"/>
          </p:nvPr>
        </p:nvSpPr>
        <p:spPr>
          <a:xfrm>
            <a:off x="0" y="848139"/>
            <a:ext cx="6003235" cy="5917096"/>
          </a:xfrm>
        </p:spPr>
        <p:txBody>
          <a:bodyPr>
            <a:normAutofit fontScale="77500" lnSpcReduction="20000"/>
          </a:bodyPr>
          <a:lstStyle/>
          <a:p>
            <a:r>
              <a:rPr lang="en-US" b="1" dirty="0">
                <a:solidFill>
                  <a:srgbClr val="C00000"/>
                </a:solidFill>
              </a:rPr>
              <a:t>Agribusiness</a:t>
            </a:r>
            <a:r>
              <a:rPr lang="en-US" b="1" dirty="0">
                <a:solidFill>
                  <a:schemeClr val="tx1"/>
                </a:solidFill>
              </a:rPr>
              <a:t> - Refers to the relationship between businesses and agricultural producers</a:t>
            </a:r>
          </a:p>
          <a:p>
            <a:r>
              <a:rPr lang="en-US" b="1" dirty="0">
                <a:solidFill>
                  <a:schemeClr val="tx1"/>
                </a:solidFill>
              </a:rPr>
              <a:t>The integration of various steps of production in the food processing industry.</a:t>
            </a:r>
          </a:p>
          <a:p>
            <a:r>
              <a:rPr lang="en-US" b="1" dirty="0"/>
              <a:t>The trend whereby large corporations buy and control many different steps in a food-processing industry is commonly referred to as  </a:t>
            </a:r>
            <a:r>
              <a:rPr lang="en-US" b="1" dirty="0">
                <a:solidFill>
                  <a:srgbClr val="C00000"/>
                </a:solidFill>
              </a:rPr>
              <a:t>agribusiness. </a:t>
            </a:r>
          </a:p>
          <a:p>
            <a:r>
              <a:rPr lang="en-US" b="1" dirty="0"/>
              <a:t>The </a:t>
            </a:r>
            <a:r>
              <a:rPr lang="en-US" b="1" u="sng" dirty="0">
                <a:solidFill>
                  <a:srgbClr val="C00000"/>
                </a:solidFill>
              </a:rPr>
              <a:t>primary purpose of commercial agriculture </a:t>
            </a:r>
            <a:r>
              <a:rPr lang="en-US" b="1" dirty="0"/>
              <a:t>is to </a:t>
            </a:r>
            <a:r>
              <a:rPr lang="en-US" b="1" dirty="0">
                <a:solidFill>
                  <a:srgbClr val="C00000"/>
                </a:solidFill>
              </a:rPr>
              <a:t>make a </a:t>
            </a:r>
            <a:r>
              <a:rPr lang="en-US" b="1" u="sng" dirty="0">
                <a:solidFill>
                  <a:srgbClr val="008000"/>
                </a:solidFill>
              </a:rPr>
              <a:t>profit</a:t>
            </a:r>
            <a:r>
              <a:rPr lang="en-US" b="1" dirty="0">
                <a:solidFill>
                  <a:srgbClr val="008000"/>
                </a:solidFill>
              </a:rPr>
              <a:t> $$$$</a:t>
            </a:r>
          </a:p>
          <a:p>
            <a:r>
              <a:rPr lang="en-US" b="1" dirty="0">
                <a:solidFill>
                  <a:srgbClr val="C00000"/>
                </a:solidFill>
              </a:rPr>
              <a:t>Agribusiness has largely contributed to the demise of the family farm</a:t>
            </a:r>
            <a:r>
              <a:rPr lang="en-US" b="1" dirty="0">
                <a:solidFill>
                  <a:schemeClr val="tx1"/>
                </a:solidFill>
              </a:rPr>
              <a:t>, As agriculture becomes increasingly controlled by large corporations that have the technology to mass produce goods without much human capital, it loses its need for human labor. Furthermore, the agricultural activities that require large amounts of labor have been relocated to parts of the globe where human labor is cheaper</a:t>
            </a:r>
          </a:p>
        </p:txBody>
      </p:sp>
      <p:pic>
        <p:nvPicPr>
          <p:cNvPr id="6" name="Content Placeholder 5">
            <a:extLst>
              <a:ext uri="{FF2B5EF4-FFF2-40B4-BE49-F238E27FC236}">
                <a16:creationId xmlns:a16="http://schemas.microsoft.com/office/drawing/2014/main" id="{AD45C050-452C-47CD-A46B-0E8F4EB182E6}"/>
              </a:ext>
            </a:extLst>
          </p:cNvPr>
          <p:cNvPicPr>
            <a:picLocks noGrp="1" noChangeAspect="1"/>
          </p:cNvPicPr>
          <p:nvPr>
            <p:ph sz="half" idx="2"/>
          </p:nvPr>
        </p:nvPicPr>
        <p:blipFill>
          <a:blip r:embed="rId2"/>
          <a:stretch>
            <a:fillRect/>
          </a:stretch>
        </p:blipFill>
        <p:spPr>
          <a:xfrm>
            <a:off x="6096000" y="92765"/>
            <a:ext cx="6096000" cy="6672469"/>
          </a:xfrm>
        </p:spPr>
      </p:pic>
    </p:spTree>
    <p:extLst>
      <p:ext uri="{BB962C8B-B14F-4D97-AF65-F5344CB8AC3E}">
        <p14:creationId xmlns:p14="http://schemas.microsoft.com/office/powerpoint/2010/main" val="3337709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715F-9C96-4182-AC44-901F1285C0FD}"/>
              </a:ext>
            </a:extLst>
          </p:cNvPr>
          <p:cNvSpPr>
            <a:spLocks noGrp="1"/>
          </p:cNvSpPr>
          <p:nvPr>
            <p:ph type="title"/>
          </p:nvPr>
        </p:nvSpPr>
        <p:spPr>
          <a:xfrm>
            <a:off x="989351" y="104932"/>
            <a:ext cx="11017769" cy="884419"/>
          </a:xfrm>
        </p:spPr>
        <p:txBody>
          <a:bodyPr/>
          <a:lstStyle/>
          <a:p>
            <a:r>
              <a:rPr lang="en-US" dirty="0"/>
              <a:t>             </a:t>
            </a:r>
            <a:r>
              <a:rPr lang="en-US" b="1" u="sng" dirty="0">
                <a:solidFill>
                  <a:srgbClr val="C00000"/>
                </a:solidFill>
              </a:rPr>
              <a:t>Mixed Crop and Livestock Farming</a:t>
            </a:r>
          </a:p>
        </p:txBody>
      </p:sp>
      <p:sp>
        <p:nvSpPr>
          <p:cNvPr id="3" name="Content Placeholder 2">
            <a:extLst>
              <a:ext uri="{FF2B5EF4-FFF2-40B4-BE49-F238E27FC236}">
                <a16:creationId xmlns:a16="http://schemas.microsoft.com/office/drawing/2014/main" id="{02EB5736-22AA-413C-8E7B-E19B3970B02B}"/>
              </a:ext>
            </a:extLst>
          </p:cNvPr>
          <p:cNvSpPr>
            <a:spLocks noGrp="1"/>
          </p:cNvSpPr>
          <p:nvPr>
            <p:ph sz="half" idx="1"/>
          </p:nvPr>
        </p:nvSpPr>
        <p:spPr>
          <a:xfrm>
            <a:off x="49968" y="989351"/>
            <a:ext cx="5931107" cy="5763717"/>
          </a:xfrm>
        </p:spPr>
        <p:txBody>
          <a:bodyPr>
            <a:normAutofit fontScale="77500" lnSpcReduction="20000"/>
          </a:bodyPr>
          <a:lstStyle/>
          <a:p>
            <a:r>
              <a:rPr lang="en-US" b="1" dirty="0">
                <a:solidFill>
                  <a:srgbClr val="006600"/>
                </a:solidFill>
              </a:rPr>
              <a:t>Common in the US and Europe</a:t>
            </a:r>
          </a:p>
          <a:p>
            <a:r>
              <a:rPr lang="en-US" b="1" dirty="0">
                <a:solidFill>
                  <a:srgbClr val="006600"/>
                </a:solidFill>
              </a:rPr>
              <a:t>A mixture of farming and raising animals</a:t>
            </a:r>
          </a:p>
          <a:p>
            <a:r>
              <a:rPr lang="en-US" b="1" dirty="0">
                <a:solidFill>
                  <a:srgbClr val="006600"/>
                </a:solidFill>
              </a:rPr>
              <a:t>Most of the crops are used to feed the animals then manure is used to fertilize the fields</a:t>
            </a:r>
          </a:p>
          <a:p>
            <a:r>
              <a:rPr lang="en-US" b="1" dirty="0">
                <a:solidFill>
                  <a:srgbClr val="006600"/>
                </a:solidFill>
              </a:rPr>
              <a:t>Most land goes to the crops, but most of the money comes from the animal products (beef, milk, eggs)</a:t>
            </a:r>
          </a:p>
          <a:p>
            <a:r>
              <a:rPr lang="en-US" b="1" dirty="0">
                <a:solidFill>
                  <a:srgbClr val="006600"/>
                </a:solidFill>
              </a:rPr>
              <a:t>The cops are rotated through two seasons, but animals are year long (these also reflect the time of year these items can be sold</a:t>
            </a:r>
          </a:p>
          <a:p>
            <a:r>
              <a:rPr lang="en-US" b="1" dirty="0">
                <a:solidFill>
                  <a:srgbClr val="006600"/>
                </a:solidFill>
              </a:rPr>
              <a:t>Farmers plan their crop rotation years in advance to get the most nutrients from each crop</a:t>
            </a:r>
          </a:p>
        </p:txBody>
      </p:sp>
      <p:sp>
        <p:nvSpPr>
          <p:cNvPr id="4" name="Content Placeholder 3">
            <a:extLst>
              <a:ext uri="{FF2B5EF4-FFF2-40B4-BE49-F238E27FC236}">
                <a16:creationId xmlns:a16="http://schemas.microsoft.com/office/drawing/2014/main" id="{81DE2EEC-35AE-4DB2-A2FF-899C92C8FBA9}"/>
              </a:ext>
            </a:extLst>
          </p:cNvPr>
          <p:cNvSpPr>
            <a:spLocks noGrp="1"/>
          </p:cNvSpPr>
          <p:nvPr>
            <p:ph sz="half" idx="2"/>
          </p:nvPr>
        </p:nvSpPr>
        <p:spPr>
          <a:xfrm>
            <a:off x="6525402" y="1124262"/>
            <a:ext cx="5616630" cy="5441429"/>
          </a:xfrm>
        </p:spPr>
        <p:txBody>
          <a:bodyPr>
            <a:normAutofit fontScale="77500" lnSpcReduction="20000"/>
          </a:bodyPr>
          <a:lstStyle/>
          <a:p>
            <a:r>
              <a:rPr lang="en-US" b="1" dirty="0">
                <a:solidFill>
                  <a:srgbClr val="660066"/>
                </a:solidFill>
              </a:rPr>
              <a:t>Corn is the most often produced crop in the US</a:t>
            </a:r>
          </a:p>
          <a:p>
            <a:r>
              <a:rPr lang="en-US" b="1" dirty="0">
                <a:solidFill>
                  <a:srgbClr val="660066"/>
                </a:solidFill>
              </a:rPr>
              <a:t>Used for human and animal consumption</a:t>
            </a:r>
          </a:p>
          <a:p>
            <a:r>
              <a:rPr lang="en-US" b="1" dirty="0">
                <a:solidFill>
                  <a:srgbClr val="660066"/>
                </a:solidFill>
              </a:rPr>
              <a:t>The Corn Belt is the major region (Ohio to the Dakotas)</a:t>
            </a:r>
          </a:p>
          <a:p>
            <a:r>
              <a:rPr lang="en-US" b="1" dirty="0">
                <a:solidFill>
                  <a:srgbClr val="660066"/>
                </a:solidFill>
              </a:rPr>
              <a:t>Corn subsidies are available from the US government in order to support farmers and control the amount of any given agricultural commodity</a:t>
            </a:r>
          </a:p>
          <a:p>
            <a:r>
              <a:rPr lang="en-US" b="1" dirty="0">
                <a:solidFill>
                  <a:srgbClr val="660066"/>
                </a:solidFill>
              </a:rPr>
              <a:t>Many small and family farms are threatened by rising costs and completion from corporate farms</a:t>
            </a:r>
          </a:p>
          <a:p>
            <a:r>
              <a:rPr lang="en-US" b="1" dirty="0">
                <a:solidFill>
                  <a:srgbClr val="660066"/>
                </a:solidFill>
              </a:rPr>
              <a:t>Soybeans are the second most important crop in the US (mixed commercial)</a:t>
            </a:r>
          </a:p>
          <a:p>
            <a:r>
              <a:rPr lang="en-US" b="1" dirty="0">
                <a:solidFill>
                  <a:srgbClr val="660066"/>
                </a:solidFill>
              </a:rPr>
              <a:t>Produce both human and animal food</a:t>
            </a:r>
          </a:p>
          <a:p>
            <a:r>
              <a:rPr lang="en-US" b="1" dirty="0">
                <a:solidFill>
                  <a:srgbClr val="660066"/>
                </a:solidFill>
              </a:rPr>
              <a:t>Tofu (soybean mild) in Asia and soybean oil in the US are major food</a:t>
            </a:r>
          </a:p>
        </p:txBody>
      </p:sp>
    </p:spTree>
    <p:extLst>
      <p:ext uri="{BB962C8B-B14F-4D97-AF65-F5344CB8AC3E}">
        <p14:creationId xmlns:p14="http://schemas.microsoft.com/office/powerpoint/2010/main" val="2865752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055-8AFB-4E4E-9FAA-F823C3AA4DE9}"/>
              </a:ext>
            </a:extLst>
          </p:cNvPr>
          <p:cNvSpPr>
            <a:spLocks noGrp="1"/>
          </p:cNvSpPr>
          <p:nvPr>
            <p:ph type="title"/>
          </p:nvPr>
        </p:nvSpPr>
        <p:spPr>
          <a:xfrm>
            <a:off x="1371600" y="0"/>
            <a:ext cx="9601200" cy="884420"/>
          </a:xfrm>
        </p:spPr>
        <p:txBody>
          <a:bodyPr/>
          <a:lstStyle/>
          <a:p>
            <a:r>
              <a:rPr lang="en-US" dirty="0"/>
              <a:t>                    </a:t>
            </a:r>
            <a:r>
              <a:rPr lang="en-US" b="1" i="1" u="sng" dirty="0">
                <a:solidFill>
                  <a:srgbClr val="663300"/>
                </a:solidFill>
              </a:rPr>
              <a:t>Grain Farming</a:t>
            </a:r>
          </a:p>
        </p:txBody>
      </p:sp>
      <p:sp>
        <p:nvSpPr>
          <p:cNvPr id="3" name="Content Placeholder 2">
            <a:extLst>
              <a:ext uri="{FF2B5EF4-FFF2-40B4-BE49-F238E27FC236}">
                <a16:creationId xmlns:a16="http://schemas.microsoft.com/office/drawing/2014/main" id="{894B7A4A-7187-4CBE-AC3D-C79114D7B92A}"/>
              </a:ext>
            </a:extLst>
          </p:cNvPr>
          <p:cNvSpPr>
            <a:spLocks noGrp="1"/>
          </p:cNvSpPr>
          <p:nvPr>
            <p:ph sz="half" idx="1"/>
          </p:nvPr>
        </p:nvSpPr>
        <p:spPr>
          <a:xfrm>
            <a:off x="152401" y="884420"/>
            <a:ext cx="5943599" cy="5973579"/>
          </a:xfrm>
        </p:spPr>
        <p:txBody>
          <a:bodyPr>
            <a:normAutofit fontScale="85000" lnSpcReduction="20000"/>
          </a:bodyPr>
          <a:lstStyle/>
          <a:p>
            <a:r>
              <a:rPr lang="en-US" b="1" dirty="0">
                <a:solidFill>
                  <a:srgbClr val="660066"/>
                </a:solidFill>
              </a:rPr>
              <a:t>Grain is the seed from different types of grasses (wheat, corn, oats, barley, rice, millet, </a:t>
            </a:r>
            <a:r>
              <a:rPr lang="en-US" b="1" dirty="0" err="1">
                <a:solidFill>
                  <a:srgbClr val="660066"/>
                </a:solidFill>
              </a:rPr>
              <a:t>etc</a:t>
            </a:r>
            <a:r>
              <a:rPr lang="en-US" b="1" dirty="0">
                <a:solidFill>
                  <a:srgbClr val="660066"/>
                </a:solidFill>
              </a:rPr>
              <a:t>)</a:t>
            </a:r>
          </a:p>
          <a:p>
            <a:r>
              <a:rPr lang="en-US" b="1" dirty="0">
                <a:solidFill>
                  <a:srgbClr val="660066"/>
                </a:solidFill>
              </a:rPr>
              <a:t>Grain represents the major crop on most farms, these are staple crops (can be the base for feeding an entire civilization)</a:t>
            </a:r>
          </a:p>
          <a:p>
            <a:r>
              <a:rPr lang="en-US" b="1" dirty="0">
                <a:solidFill>
                  <a:srgbClr val="660066"/>
                </a:solidFill>
              </a:rPr>
              <a:t>On grain farms the purpose is not to produce food for animals, but food to sell for humans</a:t>
            </a:r>
          </a:p>
          <a:p>
            <a:r>
              <a:rPr lang="en-US" b="1" dirty="0">
                <a:solidFill>
                  <a:srgbClr val="660066"/>
                </a:solidFill>
              </a:rPr>
              <a:t>Wheat is most important (in grain farming) because of its uses (bread), ease of transport and profitability </a:t>
            </a:r>
          </a:p>
          <a:p>
            <a:r>
              <a:rPr lang="en-US" b="1" dirty="0">
                <a:solidFill>
                  <a:srgbClr val="660066"/>
                </a:solidFill>
              </a:rPr>
              <a:t>The US is the largest commercial producer of grain</a:t>
            </a:r>
          </a:p>
          <a:p>
            <a:r>
              <a:rPr lang="en-US" b="1" dirty="0">
                <a:solidFill>
                  <a:srgbClr val="660066"/>
                </a:solidFill>
              </a:rPr>
              <a:t>All locations are found in areas that are too dry for mixed crop and livestock)</a:t>
            </a:r>
          </a:p>
        </p:txBody>
      </p:sp>
      <p:sp>
        <p:nvSpPr>
          <p:cNvPr id="4" name="Content Placeholder 3">
            <a:extLst>
              <a:ext uri="{FF2B5EF4-FFF2-40B4-BE49-F238E27FC236}">
                <a16:creationId xmlns:a16="http://schemas.microsoft.com/office/drawing/2014/main" id="{5125E167-15DA-460B-9EE9-2524D4D15BDF}"/>
              </a:ext>
            </a:extLst>
          </p:cNvPr>
          <p:cNvSpPr>
            <a:spLocks noGrp="1"/>
          </p:cNvSpPr>
          <p:nvPr>
            <p:ph sz="half" idx="2"/>
          </p:nvPr>
        </p:nvSpPr>
        <p:spPr>
          <a:xfrm>
            <a:off x="6525402" y="884421"/>
            <a:ext cx="5666597" cy="5846164"/>
          </a:xfrm>
        </p:spPr>
        <p:txBody>
          <a:bodyPr>
            <a:normAutofit fontScale="85000" lnSpcReduction="20000"/>
          </a:bodyPr>
          <a:lstStyle/>
          <a:p>
            <a:r>
              <a:rPr lang="en-US" b="1" dirty="0">
                <a:solidFill>
                  <a:srgbClr val="008000"/>
                </a:solidFill>
              </a:rPr>
              <a:t>Grain Farming in the US</a:t>
            </a:r>
          </a:p>
          <a:p>
            <a:r>
              <a:rPr lang="en-US" b="1" dirty="0">
                <a:solidFill>
                  <a:srgbClr val="008000"/>
                </a:solidFill>
              </a:rPr>
              <a:t>Most US grain comes from winter and spring wheat</a:t>
            </a:r>
          </a:p>
          <a:p>
            <a:r>
              <a:rPr lang="en-US" b="1" dirty="0">
                <a:solidFill>
                  <a:srgbClr val="008000"/>
                </a:solidFill>
              </a:rPr>
              <a:t>Most wheat farms are large and heavily reliant on machinery</a:t>
            </a:r>
          </a:p>
          <a:p>
            <a:r>
              <a:rPr lang="en-US" b="1" dirty="0">
                <a:solidFill>
                  <a:srgbClr val="008000"/>
                </a:solidFill>
              </a:rPr>
              <a:t>The reaper was the first machine to cut the grain</a:t>
            </a:r>
          </a:p>
          <a:p>
            <a:r>
              <a:rPr lang="en-US" b="1" dirty="0">
                <a:solidFill>
                  <a:srgbClr val="008000"/>
                </a:solidFill>
              </a:rPr>
              <a:t>The combine has replaced the reaper because it can reap, thresh and clean the grain</a:t>
            </a:r>
          </a:p>
          <a:p>
            <a:r>
              <a:rPr lang="en-US" b="1" dirty="0">
                <a:solidFill>
                  <a:srgbClr val="008000"/>
                </a:solidFill>
              </a:rPr>
              <a:t>The workload on a grain farm depends on the season of planting</a:t>
            </a:r>
          </a:p>
          <a:p>
            <a:r>
              <a:rPr lang="en-US" b="1" dirty="0">
                <a:solidFill>
                  <a:srgbClr val="008000"/>
                </a:solidFill>
              </a:rPr>
              <a:t>Wheat is the largest export crop worldwide with about 50% coming from the US and Canada (large scale grain farms)</a:t>
            </a:r>
          </a:p>
          <a:p>
            <a:r>
              <a:rPr lang="en-US" b="1" dirty="0">
                <a:solidFill>
                  <a:srgbClr val="008000"/>
                </a:solidFill>
              </a:rPr>
              <a:t>The North American prairie states are such big producers that they are known as the “World’s Breadbasket </a:t>
            </a:r>
          </a:p>
          <a:p>
            <a:endParaRPr lang="en-US" dirty="0"/>
          </a:p>
        </p:txBody>
      </p:sp>
    </p:spTree>
    <p:extLst>
      <p:ext uri="{BB962C8B-B14F-4D97-AF65-F5344CB8AC3E}">
        <p14:creationId xmlns:p14="http://schemas.microsoft.com/office/powerpoint/2010/main" val="22769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9C30-D803-494A-9DA4-4680DC7234EE}"/>
              </a:ext>
            </a:extLst>
          </p:cNvPr>
          <p:cNvSpPr>
            <a:spLocks noGrp="1"/>
          </p:cNvSpPr>
          <p:nvPr>
            <p:ph type="title"/>
          </p:nvPr>
        </p:nvSpPr>
        <p:spPr>
          <a:xfrm>
            <a:off x="1023562" y="0"/>
            <a:ext cx="10493524" cy="990600"/>
          </a:xfrm>
        </p:spPr>
        <p:txBody>
          <a:bodyPr vert="horz" lIns="91440" tIns="45720" rIns="91440" bIns="45720" rtlCol="0" anchor="t">
            <a:normAutofit/>
          </a:bodyPr>
          <a:lstStyle/>
          <a:p>
            <a:r>
              <a:rPr lang="en-US" b="1" dirty="0"/>
              <a:t>                   </a:t>
            </a:r>
            <a:r>
              <a:rPr lang="en-US" b="1" u="sng" dirty="0">
                <a:solidFill>
                  <a:srgbClr val="663300"/>
                </a:solidFill>
              </a:rPr>
              <a:t>Livestock Ranching</a:t>
            </a:r>
            <a:endParaRPr lang="en-US" dirty="0">
              <a:solidFill>
                <a:srgbClr val="663300"/>
              </a:solidFill>
            </a:endParaRPr>
          </a:p>
        </p:txBody>
      </p:sp>
      <p:sp>
        <p:nvSpPr>
          <p:cNvPr id="3" name="Content Placeholder 2">
            <a:extLst>
              <a:ext uri="{FF2B5EF4-FFF2-40B4-BE49-F238E27FC236}">
                <a16:creationId xmlns:a16="http://schemas.microsoft.com/office/drawing/2014/main" id="{B0D63D98-66D4-49C6-8745-AF03DB292743}"/>
              </a:ext>
            </a:extLst>
          </p:cNvPr>
          <p:cNvSpPr>
            <a:spLocks noGrp="1"/>
          </p:cNvSpPr>
          <p:nvPr>
            <p:ph sz="half" idx="1"/>
          </p:nvPr>
        </p:nvSpPr>
        <p:spPr>
          <a:xfrm>
            <a:off x="1" y="807720"/>
            <a:ext cx="6268277" cy="6156960"/>
          </a:xfrm>
        </p:spPr>
        <p:txBody>
          <a:bodyPr vert="horz" lIns="91440" tIns="45720" rIns="91440" bIns="45720" rtlCol="0">
            <a:noAutofit/>
          </a:bodyPr>
          <a:lstStyle/>
          <a:p>
            <a:r>
              <a:rPr lang="en-US" sz="2400" b="1" u="sng" dirty="0">
                <a:solidFill>
                  <a:srgbClr val="008000"/>
                </a:solidFill>
              </a:rPr>
              <a:t>Livestock Ranching </a:t>
            </a:r>
            <a:r>
              <a:rPr lang="en-US" sz="2400" b="1" dirty="0">
                <a:solidFill>
                  <a:srgbClr val="008000"/>
                </a:solidFill>
              </a:rPr>
              <a:t>is an agricultural activity that takes place over large expanses of land and is an example of extensive commercial agriculture. Additionally, it doesn’t require a large amount of human labor or capital inputs</a:t>
            </a:r>
          </a:p>
          <a:p>
            <a:r>
              <a:rPr lang="en-US" sz="2400" b="1" dirty="0">
                <a:solidFill>
                  <a:srgbClr val="002060"/>
                </a:solidFill>
              </a:rPr>
              <a:t>Ranching takes place in the drier climates across the globe where wide expanses of land that are not very good for cultivation exist.  </a:t>
            </a:r>
          </a:p>
          <a:p>
            <a:r>
              <a:rPr lang="en-US" sz="2400" b="1" dirty="0">
                <a:solidFill>
                  <a:srgbClr val="A50021"/>
                </a:solidFill>
              </a:rPr>
              <a:t>Livestock Ranching and Pastoral Nomadism both exist in environments too harsh for crop production</a:t>
            </a:r>
          </a:p>
          <a:p>
            <a:r>
              <a:rPr lang="en-US" sz="2400" b="1" dirty="0">
                <a:solidFill>
                  <a:srgbClr val="660066"/>
                </a:solidFill>
              </a:rPr>
              <a:t>The largest cattle markets were located in Chicago and herds were  move their by foot and then on cattle cars (railroads) </a:t>
            </a:r>
          </a:p>
          <a:p>
            <a:r>
              <a:rPr lang="en-US" sz="2400" b="1" dirty="0">
                <a:solidFill>
                  <a:schemeClr val="accent5">
                    <a:lumMod val="50000"/>
                  </a:schemeClr>
                </a:solidFill>
              </a:rPr>
              <a:t>In recent years Livestock Ranching has been most responsible for deforestation of the rain forest in parts of Central and South America?</a:t>
            </a:r>
            <a:br>
              <a:rPr lang="en-US" sz="2400" b="1" dirty="0"/>
            </a:br>
            <a:endParaRPr lang="en-US" sz="2400" dirty="0"/>
          </a:p>
        </p:txBody>
      </p:sp>
      <p:sp>
        <p:nvSpPr>
          <p:cNvPr id="5" name="Content Placeholder 4">
            <a:extLst>
              <a:ext uri="{FF2B5EF4-FFF2-40B4-BE49-F238E27FC236}">
                <a16:creationId xmlns:a16="http://schemas.microsoft.com/office/drawing/2014/main" id="{3993048B-D4BD-41B3-A666-E6A292B0E84F}"/>
              </a:ext>
            </a:extLst>
          </p:cNvPr>
          <p:cNvSpPr>
            <a:spLocks noGrp="1"/>
          </p:cNvSpPr>
          <p:nvPr>
            <p:ph sz="half" idx="2"/>
          </p:nvPr>
        </p:nvSpPr>
        <p:spPr>
          <a:xfrm>
            <a:off x="6679096" y="990600"/>
            <a:ext cx="5380382" cy="5741504"/>
          </a:xfrm>
        </p:spPr>
        <p:txBody>
          <a:bodyPr>
            <a:normAutofit fontScale="62500" lnSpcReduction="20000"/>
          </a:bodyPr>
          <a:lstStyle/>
          <a:p>
            <a:r>
              <a:rPr lang="en-US" b="1" u="sng" dirty="0">
                <a:solidFill>
                  <a:srgbClr val="7030A0"/>
                </a:solidFill>
              </a:rPr>
              <a:t>Advantages of cattle feedlots over traditional methods of livestock ranching, moving the cattle around</a:t>
            </a:r>
          </a:p>
          <a:p>
            <a:pPr lvl="0" fontAlgn="base"/>
            <a:r>
              <a:rPr lang="en-US" b="1" dirty="0"/>
              <a:t>Feedlots combine a number of steps in the meat packing industry in one location. </a:t>
            </a:r>
          </a:p>
          <a:p>
            <a:pPr lvl="0" fontAlgn="base"/>
            <a:r>
              <a:rPr lang="en-US" b="1" dirty="0">
                <a:solidFill>
                  <a:srgbClr val="7030A0"/>
                </a:solidFill>
              </a:rPr>
              <a:t>Feedlots are more efficient at adding weight to cattle. </a:t>
            </a:r>
          </a:p>
          <a:p>
            <a:pPr lvl="0" fontAlgn="base"/>
            <a:r>
              <a:rPr lang="en-US" b="1" dirty="0"/>
              <a:t>Feedlots reduce transportation costs of cattle prior to being slaughtered</a:t>
            </a:r>
            <a:r>
              <a:rPr lang="en-US" b="1" dirty="0">
                <a:solidFill>
                  <a:srgbClr val="7030A0"/>
                </a:solidFill>
              </a:rPr>
              <a:t>. </a:t>
            </a:r>
          </a:p>
          <a:p>
            <a:pPr lvl="0" fontAlgn="base"/>
            <a:r>
              <a:rPr lang="en-US" b="1" dirty="0">
                <a:solidFill>
                  <a:srgbClr val="7030A0"/>
                </a:solidFill>
              </a:rPr>
              <a:t>Feedlots reduce transportation costs of the finished product</a:t>
            </a:r>
          </a:p>
          <a:p>
            <a:pPr lvl="0" fontAlgn="base"/>
            <a:r>
              <a:rPr lang="en-US" b="1" dirty="0"/>
              <a:t>Because feedlots use a smaller amount of land compared to cattle ranching costs are minimized</a:t>
            </a:r>
          </a:p>
          <a:p>
            <a:r>
              <a:rPr lang="en-US" b="1" dirty="0">
                <a:solidFill>
                  <a:srgbClr val="000099"/>
                </a:solidFill>
              </a:rPr>
              <a:t>Many feed fattening farms (feedlots) have located in the southeast and west of the United States because of  proximity to growing markets in the south and west. And less severe weather. </a:t>
            </a:r>
          </a:p>
          <a:p>
            <a:r>
              <a:rPr lang="en-US" b="1" dirty="0">
                <a:solidFill>
                  <a:srgbClr val="006600"/>
                </a:solidFill>
              </a:rPr>
              <a:t>The greatest concentration of cattle feedlots, where cattle are fattened in a mechanized, factory-like process, exists in a corridor from South Dakota to Texas. Feedlots are also found in large numbers in Washington, Utah, Idaho, and Arizona. Some feedlots can hold more than 1 million head of cattle</a:t>
            </a:r>
          </a:p>
          <a:p>
            <a:pPr lvl="0" fontAlgn="base"/>
            <a:endParaRPr lang="en-US" dirty="0"/>
          </a:p>
          <a:p>
            <a:endParaRPr lang="en-US" dirty="0"/>
          </a:p>
        </p:txBody>
      </p:sp>
    </p:spTree>
    <p:extLst>
      <p:ext uri="{BB962C8B-B14F-4D97-AF65-F5344CB8AC3E}">
        <p14:creationId xmlns:p14="http://schemas.microsoft.com/office/powerpoint/2010/main" val="110775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942A-7D9A-4702-B0CB-47F9A919C5B7}"/>
              </a:ext>
            </a:extLst>
          </p:cNvPr>
          <p:cNvSpPr>
            <a:spLocks noGrp="1"/>
          </p:cNvSpPr>
          <p:nvPr>
            <p:ph type="title"/>
          </p:nvPr>
        </p:nvSpPr>
        <p:spPr>
          <a:xfrm>
            <a:off x="1" y="0"/>
            <a:ext cx="12192000" cy="1628775"/>
          </a:xfrm>
        </p:spPr>
        <p:txBody>
          <a:bodyPr>
            <a:noAutofit/>
          </a:bodyPr>
          <a:lstStyle/>
          <a:p>
            <a:r>
              <a:rPr lang="en-US" sz="2000" b="1" u="sng" dirty="0">
                <a:solidFill>
                  <a:srgbClr val="C00000"/>
                </a:solidFill>
              </a:rPr>
              <a:t>Globalization</a:t>
            </a:r>
            <a:r>
              <a:rPr lang="en-US" sz="2000" dirty="0">
                <a:solidFill>
                  <a:srgbClr val="C00000"/>
                </a:solidFill>
              </a:rPr>
              <a:t> </a:t>
            </a:r>
            <a:r>
              <a:rPr lang="en-US" sz="2000" b="1" dirty="0">
                <a:solidFill>
                  <a:srgbClr val="C00000"/>
                </a:solidFill>
              </a:rPr>
              <a:t>is the process by which businesses or other organizations develop international influence or start operating on an international scale.</a:t>
            </a:r>
            <a:br>
              <a:rPr lang="en-US" sz="2000" b="1" dirty="0">
                <a:solidFill>
                  <a:srgbClr val="C00000"/>
                </a:solidFill>
              </a:rPr>
            </a:br>
            <a:r>
              <a:rPr lang="en-US" sz="2000" b="1" u="sng" dirty="0">
                <a:solidFill>
                  <a:srgbClr val="002060"/>
                </a:solidFill>
              </a:rPr>
              <a:t>Globalization</a:t>
            </a:r>
            <a:r>
              <a:rPr lang="en-US" sz="2000" b="1" dirty="0">
                <a:solidFill>
                  <a:srgbClr val="002060"/>
                </a:solidFill>
              </a:rPr>
              <a:t> is about the interconnectedness of people and businesses across the world that eventually leads to global cultural, political and economic integration. It is the ability to move and communicate easily with others all over the world in order to conduct business internationally</a:t>
            </a:r>
          </a:p>
        </p:txBody>
      </p:sp>
      <p:sp>
        <p:nvSpPr>
          <p:cNvPr id="3" name="Content Placeholder 2">
            <a:extLst>
              <a:ext uri="{FF2B5EF4-FFF2-40B4-BE49-F238E27FC236}">
                <a16:creationId xmlns:a16="http://schemas.microsoft.com/office/drawing/2014/main" id="{F1F84505-E652-4A6B-BEE4-47B35690D4B6}"/>
              </a:ext>
            </a:extLst>
          </p:cNvPr>
          <p:cNvSpPr>
            <a:spLocks noGrp="1"/>
          </p:cNvSpPr>
          <p:nvPr>
            <p:ph sz="half" idx="1"/>
          </p:nvPr>
        </p:nvSpPr>
        <p:spPr>
          <a:xfrm>
            <a:off x="176215" y="1628775"/>
            <a:ext cx="5919785" cy="5229225"/>
          </a:xfrm>
        </p:spPr>
        <p:txBody>
          <a:bodyPr>
            <a:normAutofit fontScale="85000" lnSpcReduction="10000"/>
          </a:bodyPr>
          <a:lstStyle/>
          <a:p>
            <a:r>
              <a:rPr lang="en-US" b="1" u="sng" dirty="0">
                <a:solidFill>
                  <a:srgbClr val="008000"/>
                </a:solidFill>
              </a:rPr>
              <a:t>Some Benefits of Globalization are</a:t>
            </a:r>
          </a:p>
          <a:p>
            <a:r>
              <a:rPr lang="en-US" b="1" dirty="0">
                <a:solidFill>
                  <a:srgbClr val="008000"/>
                </a:solidFill>
              </a:rPr>
              <a:t>more International trade.</a:t>
            </a:r>
          </a:p>
          <a:p>
            <a:r>
              <a:rPr lang="en-US" b="1" dirty="0">
                <a:solidFill>
                  <a:srgbClr val="008000"/>
                </a:solidFill>
              </a:rPr>
              <a:t>more goods &amp; services generally available at lower prices.</a:t>
            </a:r>
          </a:p>
          <a:p>
            <a:r>
              <a:rPr lang="en-US" b="1" dirty="0">
                <a:solidFill>
                  <a:srgbClr val="008000"/>
                </a:solidFill>
              </a:rPr>
              <a:t>higher quality goods &amp; services more generally available.</a:t>
            </a:r>
          </a:p>
          <a:p>
            <a:r>
              <a:rPr lang="en-US" b="1" dirty="0">
                <a:solidFill>
                  <a:srgbClr val="008000"/>
                </a:solidFill>
              </a:rPr>
              <a:t>more wealth in the world.</a:t>
            </a:r>
          </a:p>
          <a:p>
            <a:r>
              <a:rPr lang="en-US" b="1" dirty="0">
                <a:solidFill>
                  <a:srgbClr val="008000"/>
                </a:solidFill>
              </a:rPr>
              <a:t>lower cost of living.</a:t>
            </a:r>
          </a:p>
          <a:p>
            <a:r>
              <a:rPr lang="en-US" b="1" dirty="0">
                <a:solidFill>
                  <a:srgbClr val="008000"/>
                </a:solidFill>
              </a:rPr>
              <a:t>higher standard of living.</a:t>
            </a:r>
          </a:p>
          <a:p>
            <a:r>
              <a:rPr lang="en-US" b="1" dirty="0">
                <a:solidFill>
                  <a:srgbClr val="008000"/>
                </a:solidFill>
              </a:rPr>
              <a:t>Waste Reduction from greater economic efficiency.</a:t>
            </a:r>
          </a:p>
          <a:p>
            <a:endParaRPr lang="en-US" dirty="0"/>
          </a:p>
        </p:txBody>
      </p:sp>
      <p:sp>
        <p:nvSpPr>
          <p:cNvPr id="4" name="Content Placeholder 3">
            <a:extLst>
              <a:ext uri="{FF2B5EF4-FFF2-40B4-BE49-F238E27FC236}">
                <a16:creationId xmlns:a16="http://schemas.microsoft.com/office/drawing/2014/main" id="{37042386-8E08-4988-B44F-6C8F17433808}"/>
              </a:ext>
            </a:extLst>
          </p:cNvPr>
          <p:cNvSpPr>
            <a:spLocks noGrp="1"/>
          </p:cNvSpPr>
          <p:nvPr>
            <p:ph sz="half" idx="2"/>
          </p:nvPr>
        </p:nvSpPr>
        <p:spPr>
          <a:xfrm>
            <a:off x="6272214" y="1628775"/>
            <a:ext cx="5919786" cy="5114925"/>
          </a:xfrm>
        </p:spPr>
        <p:txBody>
          <a:bodyPr>
            <a:normAutofit fontScale="85000" lnSpcReduction="10000"/>
          </a:bodyPr>
          <a:lstStyle/>
          <a:p>
            <a:r>
              <a:rPr lang="en-US" b="1" u="sng" dirty="0">
                <a:solidFill>
                  <a:srgbClr val="7030A0"/>
                </a:solidFill>
              </a:rPr>
              <a:t>Some Disadvantages of Globalization:</a:t>
            </a:r>
          </a:p>
          <a:p>
            <a:r>
              <a:rPr lang="en-US" b="1" dirty="0">
                <a:solidFill>
                  <a:srgbClr val="7030A0"/>
                </a:solidFill>
              </a:rPr>
              <a:t>Developed countries can stifle development of undeveloped and under-developed countries.</a:t>
            </a:r>
          </a:p>
          <a:p>
            <a:r>
              <a:rPr lang="en-US" b="1" dirty="0">
                <a:solidFill>
                  <a:srgbClr val="7030A0"/>
                </a:solidFill>
              </a:rPr>
              <a:t>Economic depression in one country can trigger adverse reaction across the globe.</a:t>
            </a:r>
          </a:p>
          <a:p>
            <a:r>
              <a:rPr lang="en-US" b="1" dirty="0">
                <a:solidFill>
                  <a:srgbClr val="7030A0"/>
                </a:solidFill>
              </a:rPr>
              <a:t>It can increase spread of communicable diseases.</a:t>
            </a:r>
          </a:p>
          <a:p>
            <a:r>
              <a:rPr lang="en-US" b="1" dirty="0">
                <a:solidFill>
                  <a:srgbClr val="7030A0"/>
                </a:solidFill>
              </a:rPr>
              <a:t>Companies face much greater competition.</a:t>
            </a:r>
          </a:p>
          <a:p>
            <a:r>
              <a:rPr lang="en-US" b="1" dirty="0">
                <a:solidFill>
                  <a:srgbClr val="7030A0"/>
                </a:solidFill>
              </a:rPr>
              <a:t>Manufacturing jobs can be moved overseas causing many to lost jobs</a:t>
            </a:r>
          </a:p>
          <a:p>
            <a:r>
              <a:rPr lang="en-US" b="1" dirty="0">
                <a:solidFill>
                  <a:srgbClr val="7030A0"/>
                </a:solidFill>
              </a:rPr>
              <a:t>Heighten economic differences between places</a:t>
            </a:r>
          </a:p>
          <a:p>
            <a:r>
              <a:rPr lang="en-US" b="1" dirty="0">
                <a:solidFill>
                  <a:srgbClr val="7030A0"/>
                </a:solidFill>
              </a:rPr>
              <a:t>Decline of local cultures and traditions</a:t>
            </a:r>
          </a:p>
          <a:p>
            <a:endParaRPr lang="en-US" dirty="0"/>
          </a:p>
        </p:txBody>
      </p:sp>
    </p:spTree>
    <p:extLst>
      <p:ext uri="{BB962C8B-B14F-4D97-AF65-F5344CB8AC3E}">
        <p14:creationId xmlns:p14="http://schemas.microsoft.com/office/powerpoint/2010/main" val="3041858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FCB-D3A9-47EF-97C7-4139DF30E315}"/>
              </a:ext>
            </a:extLst>
          </p:cNvPr>
          <p:cNvSpPr>
            <a:spLocks noGrp="1"/>
          </p:cNvSpPr>
          <p:nvPr>
            <p:ph type="title"/>
          </p:nvPr>
        </p:nvSpPr>
        <p:spPr>
          <a:xfrm>
            <a:off x="795130" y="0"/>
            <a:ext cx="4625009" cy="1113235"/>
          </a:xfrm>
        </p:spPr>
        <p:txBody>
          <a:bodyPr/>
          <a:lstStyle/>
          <a:p>
            <a:r>
              <a:rPr lang="en-US" b="1" u="sng" dirty="0"/>
              <a:t>Dairy Farming</a:t>
            </a:r>
          </a:p>
        </p:txBody>
      </p:sp>
      <p:pic>
        <p:nvPicPr>
          <p:cNvPr id="8" name="Content Placeholder 7">
            <a:extLst>
              <a:ext uri="{FF2B5EF4-FFF2-40B4-BE49-F238E27FC236}">
                <a16:creationId xmlns:a16="http://schemas.microsoft.com/office/drawing/2014/main" id="{F6D1D260-9194-4557-9651-54F618EBBC3B}"/>
              </a:ext>
            </a:extLst>
          </p:cNvPr>
          <p:cNvPicPr>
            <a:picLocks noGrp="1" noChangeAspect="1"/>
          </p:cNvPicPr>
          <p:nvPr>
            <p:ph sz="half" idx="2"/>
          </p:nvPr>
        </p:nvPicPr>
        <p:blipFill>
          <a:blip r:embed="rId2"/>
          <a:stretch>
            <a:fillRect/>
          </a:stretch>
        </p:blipFill>
        <p:spPr>
          <a:xfrm>
            <a:off x="6400800" y="132522"/>
            <a:ext cx="5791200" cy="6546574"/>
          </a:xfrm>
        </p:spPr>
      </p:pic>
      <p:sp>
        <p:nvSpPr>
          <p:cNvPr id="4" name="Content Placeholder 3">
            <a:extLst>
              <a:ext uri="{FF2B5EF4-FFF2-40B4-BE49-F238E27FC236}">
                <a16:creationId xmlns:a16="http://schemas.microsoft.com/office/drawing/2014/main" id="{0D85B915-7656-434B-9847-291679956CA0}"/>
              </a:ext>
            </a:extLst>
          </p:cNvPr>
          <p:cNvSpPr>
            <a:spLocks noGrp="1"/>
          </p:cNvSpPr>
          <p:nvPr>
            <p:ph sz="half" idx="1"/>
          </p:nvPr>
        </p:nvSpPr>
        <p:spPr>
          <a:xfrm>
            <a:off x="0" y="1113236"/>
            <a:ext cx="6096000" cy="5565860"/>
          </a:xfrm>
        </p:spPr>
        <p:txBody>
          <a:bodyPr>
            <a:normAutofit fontScale="62500" lnSpcReduction="20000"/>
          </a:bodyPr>
          <a:lstStyle/>
          <a:p>
            <a:r>
              <a:rPr lang="en-US" b="1" dirty="0"/>
              <a:t>Common near urban areas in US, Canada, Europe, Russia, Australia and New Zealand</a:t>
            </a:r>
          </a:p>
          <a:p>
            <a:r>
              <a:rPr lang="en-US" b="1" dirty="0">
                <a:solidFill>
                  <a:srgbClr val="002060"/>
                </a:solidFill>
              </a:rPr>
              <a:t>Produce the majority of milk worldwide – sole to wholesalers and retailers to reach consumers</a:t>
            </a:r>
          </a:p>
          <a:p>
            <a:r>
              <a:rPr lang="en-US" b="1" dirty="0"/>
              <a:t>Increases in income and technology (railroads and refrigeration) made milk common</a:t>
            </a:r>
          </a:p>
          <a:p>
            <a:r>
              <a:rPr lang="en-US" b="1" dirty="0">
                <a:solidFill>
                  <a:srgbClr val="002060"/>
                </a:solidFill>
              </a:rPr>
              <a:t>The vast majority of diary producers used to be clustered in developed countries but this is changing (China is the world’s larges dairy producer)</a:t>
            </a:r>
          </a:p>
          <a:p>
            <a:r>
              <a:rPr lang="en-US" b="1" dirty="0"/>
              <a:t>Dairy farms need to be near to markets because it is perishable (milkshed is the area around a market that can be reached before spoiling)</a:t>
            </a:r>
          </a:p>
          <a:p>
            <a:r>
              <a:rPr lang="en-US" b="1" dirty="0">
                <a:solidFill>
                  <a:srgbClr val="002060"/>
                </a:solidFill>
              </a:rPr>
              <a:t>Modern milksheds are 300 miles</a:t>
            </a:r>
          </a:p>
          <a:p>
            <a:r>
              <a:rPr lang="en-US" b="1" dirty="0">
                <a:solidFill>
                  <a:srgbClr val="002060"/>
                </a:solidFill>
              </a:rPr>
              <a:t>The distance still influences the products, the farther the farm the more the focus on other products (cheese, butter, evaporated/condensed/dried milk)EX: NE farms focus on milk but Wisconsin focuses on cheese and New Zealand avoids fresh milk du to distance</a:t>
            </a:r>
          </a:p>
          <a:p>
            <a:r>
              <a:rPr lang="en-US" b="1" dirty="0"/>
              <a:t>Dairy farming is facing ongoing issues:   </a:t>
            </a:r>
            <a:r>
              <a:rPr lang="en-US" b="1" dirty="0">
                <a:solidFill>
                  <a:srgbClr val="002060"/>
                </a:solidFill>
              </a:rPr>
              <a:t>Labor intensive requirements (milking),   Cost of feed and machinery if possible,      Lower profits worldwide</a:t>
            </a:r>
            <a:endParaRPr lang="en-US" dirty="0"/>
          </a:p>
        </p:txBody>
      </p:sp>
    </p:spTree>
    <p:extLst>
      <p:ext uri="{BB962C8B-B14F-4D97-AF65-F5344CB8AC3E}">
        <p14:creationId xmlns:p14="http://schemas.microsoft.com/office/powerpoint/2010/main" val="36003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FAF9-3C47-4962-B607-6FF261091840}"/>
              </a:ext>
            </a:extLst>
          </p:cNvPr>
          <p:cNvSpPr>
            <a:spLocks noGrp="1"/>
          </p:cNvSpPr>
          <p:nvPr>
            <p:ph type="title"/>
          </p:nvPr>
        </p:nvSpPr>
        <p:spPr>
          <a:xfrm>
            <a:off x="1371600" y="112542"/>
            <a:ext cx="9601200" cy="878058"/>
          </a:xfrm>
        </p:spPr>
        <p:txBody>
          <a:bodyPr/>
          <a:lstStyle/>
          <a:p>
            <a:endParaRPr lang="en-US" dirty="0"/>
          </a:p>
        </p:txBody>
      </p:sp>
      <p:pic>
        <p:nvPicPr>
          <p:cNvPr id="5" name="Content Placeholder 4">
            <a:extLst>
              <a:ext uri="{FF2B5EF4-FFF2-40B4-BE49-F238E27FC236}">
                <a16:creationId xmlns:a16="http://schemas.microsoft.com/office/drawing/2014/main" id="{864AE741-B763-46F2-A9D0-BF9AA4BB7710}"/>
              </a:ext>
            </a:extLst>
          </p:cNvPr>
          <p:cNvPicPr>
            <a:picLocks noGrp="1" noChangeAspect="1"/>
          </p:cNvPicPr>
          <p:nvPr>
            <p:ph idx="1"/>
          </p:nvPr>
        </p:nvPicPr>
        <p:blipFill>
          <a:blip r:embed="rId2"/>
          <a:stretch>
            <a:fillRect/>
          </a:stretch>
        </p:blipFill>
        <p:spPr>
          <a:xfrm>
            <a:off x="717453" y="112542"/>
            <a:ext cx="11474548" cy="6632916"/>
          </a:xfrm>
        </p:spPr>
      </p:pic>
    </p:spTree>
    <p:extLst>
      <p:ext uri="{BB962C8B-B14F-4D97-AF65-F5344CB8AC3E}">
        <p14:creationId xmlns:p14="http://schemas.microsoft.com/office/powerpoint/2010/main" val="198557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5E43-9F0F-4B74-B21B-52E63CB852AE}"/>
              </a:ext>
            </a:extLst>
          </p:cNvPr>
          <p:cNvSpPr>
            <a:spLocks noGrp="1"/>
          </p:cNvSpPr>
          <p:nvPr>
            <p:ph type="title"/>
          </p:nvPr>
        </p:nvSpPr>
        <p:spPr>
          <a:xfrm>
            <a:off x="734518" y="0"/>
            <a:ext cx="11457482" cy="1439056"/>
          </a:xfrm>
        </p:spPr>
        <p:txBody>
          <a:bodyPr>
            <a:normAutofit fontScale="90000"/>
          </a:bodyPr>
          <a:lstStyle/>
          <a:p>
            <a:r>
              <a:rPr lang="en-US" sz="2800" b="1" i="1" u="sng" dirty="0">
                <a:solidFill>
                  <a:srgbClr val="C00000"/>
                </a:solidFill>
              </a:rPr>
              <a:t>Mediterranean Agriculture </a:t>
            </a:r>
            <a:r>
              <a:rPr lang="en-US" sz="2800" dirty="0"/>
              <a:t>exists primarily on the lands that border the Mediterranean Sea, western Asia, California, central Chile, southwestern part of South Africa, southwestern Australia and grown for human consumption.</a:t>
            </a:r>
            <a:br>
              <a:rPr lang="en-US" sz="2800" dirty="0"/>
            </a:br>
            <a:r>
              <a:rPr lang="en-US" sz="2800" b="1" i="1" u="sng" dirty="0">
                <a:solidFill>
                  <a:srgbClr val="C00000"/>
                </a:solidFill>
              </a:rPr>
              <a:t>Horticulture</a:t>
            </a:r>
            <a:r>
              <a:rPr lang="en-US" sz="2800" dirty="0"/>
              <a:t> is the growing of fruits, vegetables, flowers and tree crops </a:t>
            </a:r>
          </a:p>
        </p:txBody>
      </p:sp>
      <p:pic>
        <p:nvPicPr>
          <p:cNvPr id="8" name="Content Placeholder 7">
            <a:extLst>
              <a:ext uri="{FF2B5EF4-FFF2-40B4-BE49-F238E27FC236}">
                <a16:creationId xmlns:a16="http://schemas.microsoft.com/office/drawing/2014/main" id="{9AA20D64-4669-4649-AC78-E4C0C8151C81}"/>
              </a:ext>
            </a:extLst>
          </p:cNvPr>
          <p:cNvPicPr>
            <a:picLocks noGrp="1" noChangeAspect="1"/>
          </p:cNvPicPr>
          <p:nvPr>
            <p:ph sz="half" idx="1"/>
          </p:nvPr>
        </p:nvPicPr>
        <p:blipFill>
          <a:blip r:embed="rId2"/>
          <a:stretch>
            <a:fillRect/>
          </a:stretch>
        </p:blipFill>
        <p:spPr>
          <a:xfrm>
            <a:off x="735013" y="1439056"/>
            <a:ext cx="5667374" cy="5418944"/>
          </a:xfrm>
        </p:spPr>
      </p:pic>
      <p:pic>
        <p:nvPicPr>
          <p:cNvPr id="10" name="Content Placeholder 9">
            <a:extLst>
              <a:ext uri="{FF2B5EF4-FFF2-40B4-BE49-F238E27FC236}">
                <a16:creationId xmlns:a16="http://schemas.microsoft.com/office/drawing/2014/main" id="{80594186-1608-4258-B9CB-E30833AA882A}"/>
              </a:ext>
            </a:extLst>
          </p:cNvPr>
          <p:cNvPicPr>
            <a:picLocks noGrp="1" noChangeAspect="1"/>
          </p:cNvPicPr>
          <p:nvPr>
            <p:ph sz="half" idx="2"/>
          </p:nvPr>
        </p:nvPicPr>
        <p:blipFill>
          <a:blip r:embed="rId3"/>
          <a:stretch>
            <a:fillRect/>
          </a:stretch>
        </p:blipFill>
        <p:spPr>
          <a:xfrm>
            <a:off x="6524625" y="1573968"/>
            <a:ext cx="5667375" cy="5284032"/>
          </a:xfrm>
        </p:spPr>
      </p:pic>
    </p:spTree>
    <p:extLst>
      <p:ext uri="{BB962C8B-B14F-4D97-AF65-F5344CB8AC3E}">
        <p14:creationId xmlns:p14="http://schemas.microsoft.com/office/powerpoint/2010/main" val="244850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6A9B-FFD8-44F1-AAC9-4A9FD5E5A1AA}"/>
              </a:ext>
            </a:extLst>
          </p:cNvPr>
          <p:cNvSpPr>
            <a:spLocks noGrp="1"/>
          </p:cNvSpPr>
          <p:nvPr>
            <p:ph type="title"/>
          </p:nvPr>
        </p:nvSpPr>
        <p:spPr>
          <a:xfrm>
            <a:off x="1371600" y="0"/>
            <a:ext cx="9601200" cy="502920"/>
          </a:xfrm>
        </p:spPr>
        <p:txBody>
          <a:bodyPr>
            <a:normAutofit fontScale="90000"/>
          </a:bodyPr>
          <a:lstStyle/>
          <a:p>
            <a:r>
              <a:rPr lang="en-US" dirty="0"/>
              <a:t>                     </a:t>
            </a:r>
            <a:r>
              <a:rPr lang="en-US" b="1" i="1" u="sng" dirty="0"/>
              <a:t>Agricultural Regions</a:t>
            </a:r>
          </a:p>
        </p:txBody>
      </p:sp>
      <p:graphicFrame>
        <p:nvGraphicFramePr>
          <p:cNvPr id="4" name="Content Placeholder 3">
            <a:extLst>
              <a:ext uri="{FF2B5EF4-FFF2-40B4-BE49-F238E27FC236}">
                <a16:creationId xmlns:a16="http://schemas.microsoft.com/office/drawing/2014/main" id="{6D5D3583-6F1E-462C-A0E8-26FFD88F4982}"/>
              </a:ext>
            </a:extLst>
          </p:cNvPr>
          <p:cNvGraphicFramePr>
            <a:graphicFrameLocks noGrp="1"/>
          </p:cNvGraphicFramePr>
          <p:nvPr>
            <p:ph idx="1"/>
            <p:extLst>
              <p:ext uri="{D42A27DB-BD31-4B8C-83A1-F6EECF244321}">
                <p14:modId xmlns:p14="http://schemas.microsoft.com/office/powerpoint/2010/main" val="2742526951"/>
              </p:ext>
            </p:extLst>
          </p:nvPr>
        </p:nvGraphicFramePr>
        <p:xfrm>
          <a:off x="212035" y="502920"/>
          <a:ext cx="11979965" cy="6655694"/>
        </p:xfrm>
        <a:graphic>
          <a:graphicData uri="http://schemas.openxmlformats.org/drawingml/2006/table">
            <a:tbl>
              <a:tblPr firstRow="1" bandRow="1">
                <a:tableStyleId>{93296810-A885-4BE3-A3E7-6D5BEEA58F35}</a:tableStyleId>
              </a:tblPr>
              <a:tblGrid>
                <a:gridCol w="2903198">
                  <a:extLst>
                    <a:ext uri="{9D8B030D-6E8A-4147-A177-3AD203B41FA5}">
                      <a16:colId xmlns:a16="http://schemas.microsoft.com/office/drawing/2014/main" val="550979742"/>
                    </a:ext>
                  </a:extLst>
                </a:gridCol>
                <a:gridCol w="3590640">
                  <a:extLst>
                    <a:ext uri="{9D8B030D-6E8A-4147-A177-3AD203B41FA5}">
                      <a16:colId xmlns:a16="http://schemas.microsoft.com/office/drawing/2014/main" val="3224719889"/>
                    </a:ext>
                  </a:extLst>
                </a:gridCol>
                <a:gridCol w="5486127">
                  <a:extLst>
                    <a:ext uri="{9D8B030D-6E8A-4147-A177-3AD203B41FA5}">
                      <a16:colId xmlns:a16="http://schemas.microsoft.com/office/drawing/2014/main" val="516617175"/>
                    </a:ext>
                  </a:extLst>
                </a:gridCol>
              </a:tblGrid>
              <a:tr h="388524">
                <a:tc>
                  <a:txBody>
                    <a:bodyPr/>
                    <a:lstStyle/>
                    <a:p>
                      <a:r>
                        <a:rPr lang="en-US" b="1" dirty="0"/>
                        <a:t>Agricultural Practice</a:t>
                      </a:r>
                    </a:p>
                  </a:txBody>
                  <a:tcPr/>
                </a:tc>
                <a:tc>
                  <a:txBody>
                    <a:bodyPr/>
                    <a:lstStyle/>
                    <a:p>
                      <a:r>
                        <a:rPr lang="en-US" b="1" dirty="0"/>
                        <a:t>Climate</a:t>
                      </a:r>
                    </a:p>
                  </a:txBody>
                  <a:tcPr/>
                </a:tc>
                <a:tc>
                  <a:txBody>
                    <a:bodyPr/>
                    <a:lstStyle/>
                    <a:p>
                      <a:r>
                        <a:rPr lang="en-US" b="1" dirty="0"/>
                        <a:t>Locations</a:t>
                      </a:r>
                    </a:p>
                  </a:txBody>
                  <a:tcPr/>
                </a:tc>
                <a:extLst>
                  <a:ext uri="{0D108BD9-81ED-4DB2-BD59-A6C34878D82A}">
                    <a16:rowId xmlns:a16="http://schemas.microsoft.com/office/drawing/2014/main" val="267351038"/>
                  </a:ext>
                </a:extLst>
              </a:tr>
              <a:tr h="670604">
                <a:tc>
                  <a:txBody>
                    <a:bodyPr/>
                    <a:lstStyle/>
                    <a:p>
                      <a:r>
                        <a:rPr lang="en-US" b="1" dirty="0"/>
                        <a:t>Pastoral Nomadism</a:t>
                      </a:r>
                    </a:p>
                  </a:txBody>
                  <a:tcPr/>
                </a:tc>
                <a:tc>
                  <a:txBody>
                    <a:bodyPr/>
                    <a:lstStyle/>
                    <a:p>
                      <a:r>
                        <a:rPr lang="en-US" b="1" dirty="0"/>
                        <a:t>Drylands</a:t>
                      </a:r>
                    </a:p>
                  </a:txBody>
                  <a:tcPr/>
                </a:tc>
                <a:tc>
                  <a:txBody>
                    <a:bodyPr/>
                    <a:lstStyle/>
                    <a:p>
                      <a:r>
                        <a:rPr lang="en-US" b="1" dirty="0"/>
                        <a:t>Southwest, Central, and East Asia,  North America</a:t>
                      </a:r>
                    </a:p>
                  </a:txBody>
                  <a:tcPr/>
                </a:tc>
                <a:extLst>
                  <a:ext uri="{0D108BD9-81ED-4DB2-BD59-A6C34878D82A}">
                    <a16:rowId xmlns:a16="http://schemas.microsoft.com/office/drawing/2014/main" val="1214102056"/>
                  </a:ext>
                </a:extLst>
              </a:tr>
              <a:tr h="571552">
                <a:tc>
                  <a:txBody>
                    <a:bodyPr/>
                    <a:lstStyle/>
                    <a:p>
                      <a:r>
                        <a:rPr lang="en-US" b="1" dirty="0"/>
                        <a:t>Shifting Cultivation</a:t>
                      </a:r>
                    </a:p>
                  </a:txBody>
                  <a:tcPr/>
                </a:tc>
                <a:tc>
                  <a:txBody>
                    <a:bodyPr/>
                    <a:lstStyle/>
                    <a:p>
                      <a:r>
                        <a:rPr lang="en-US" b="1" dirty="0"/>
                        <a:t>Tropical </a:t>
                      </a:r>
                    </a:p>
                  </a:txBody>
                  <a:tcPr/>
                </a:tc>
                <a:tc>
                  <a:txBody>
                    <a:bodyPr/>
                    <a:lstStyle/>
                    <a:p>
                      <a:r>
                        <a:rPr lang="en-US" b="1" dirty="0"/>
                        <a:t>Latin America,  Sub-Saharan Africa, Southeast Asia</a:t>
                      </a:r>
                    </a:p>
                  </a:txBody>
                  <a:tcPr/>
                </a:tc>
                <a:extLst>
                  <a:ext uri="{0D108BD9-81ED-4DB2-BD59-A6C34878D82A}">
                    <a16:rowId xmlns:a16="http://schemas.microsoft.com/office/drawing/2014/main" val="4074682860"/>
                  </a:ext>
                </a:extLst>
              </a:tr>
              <a:tr h="670604">
                <a:tc>
                  <a:txBody>
                    <a:bodyPr/>
                    <a:lstStyle/>
                    <a:p>
                      <a:r>
                        <a:rPr lang="en-US" b="1" dirty="0"/>
                        <a:t>Plantation </a:t>
                      </a:r>
                    </a:p>
                  </a:txBody>
                  <a:tcPr/>
                </a:tc>
                <a:tc>
                  <a:txBody>
                    <a:bodyPr/>
                    <a:lstStyle/>
                    <a:p>
                      <a:r>
                        <a:rPr lang="en-US" b="1" dirty="0"/>
                        <a:t>Tropical / Sub tropical</a:t>
                      </a:r>
                    </a:p>
                  </a:txBody>
                  <a:tcPr/>
                </a:tc>
                <a:tc>
                  <a:txBody>
                    <a:bodyPr/>
                    <a:lstStyle/>
                    <a:p>
                      <a:r>
                        <a:rPr lang="en-US" b="1" dirty="0"/>
                        <a:t>Latin America, Sub-Saharan Africa</a:t>
                      </a:r>
                    </a:p>
                    <a:p>
                      <a:r>
                        <a:rPr lang="en-US" b="1" dirty="0"/>
                        <a:t>South and Southeast Asia</a:t>
                      </a:r>
                    </a:p>
                  </a:txBody>
                  <a:tcPr/>
                </a:tc>
                <a:extLst>
                  <a:ext uri="{0D108BD9-81ED-4DB2-BD59-A6C34878D82A}">
                    <a16:rowId xmlns:a16="http://schemas.microsoft.com/office/drawing/2014/main" val="3579857135"/>
                  </a:ext>
                </a:extLst>
              </a:tr>
              <a:tr h="548596">
                <a:tc>
                  <a:txBody>
                    <a:bodyPr/>
                    <a:lstStyle/>
                    <a:p>
                      <a:r>
                        <a:rPr lang="en-US" b="1" dirty="0"/>
                        <a:t>Mixed Crop / Livestock</a:t>
                      </a:r>
                    </a:p>
                  </a:txBody>
                  <a:tcPr/>
                </a:tc>
                <a:tc>
                  <a:txBody>
                    <a:bodyPr/>
                    <a:lstStyle/>
                    <a:p>
                      <a:r>
                        <a:rPr lang="en-US" b="1" dirty="0"/>
                        <a:t>Cold and Warm Mid-Latitude</a:t>
                      </a:r>
                    </a:p>
                  </a:txBody>
                  <a:tcPr/>
                </a:tc>
                <a:tc>
                  <a:txBody>
                    <a:bodyPr/>
                    <a:lstStyle/>
                    <a:p>
                      <a:r>
                        <a:rPr lang="en-US" b="1" dirty="0"/>
                        <a:t>Midwestern United States &amp; Canada, Central Europe</a:t>
                      </a:r>
                    </a:p>
                  </a:txBody>
                  <a:tcPr/>
                </a:tc>
                <a:extLst>
                  <a:ext uri="{0D108BD9-81ED-4DB2-BD59-A6C34878D82A}">
                    <a16:rowId xmlns:a16="http://schemas.microsoft.com/office/drawing/2014/main" val="877010311"/>
                  </a:ext>
                </a:extLst>
              </a:tr>
              <a:tr h="670604">
                <a:tc>
                  <a:txBody>
                    <a:bodyPr/>
                    <a:lstStyle/>
                    <a:p>
                      <a:r>
                        <a:rPr lang="en-US" b="1" dirty="0"/>
                        <a:t>Grain</a:t>
                      </a:r>
                    </a:p>
                  </a:txBody>
                  <a:tcPr/>
                </a:tc>
                <a:tc>
                  <a:txBody>
                    <a:bodyPr/>
                    <a:lstStyle/>
                    <a:p>
                      <a:r>
                        <a:rPr lang="en-US" b="1" dirty="0"/>
                        <a:t>Cold Mid Latitude </a:t>
                      </a:r>
                    </a:p>
                  </a:txBody>
                  <a:tcPr/>
                </a:tc>
                <a:tc>
                  <a:txBody>
                    <a:bodyPr/>
                    <a:lstStyle/>
                    <a:p>
                      <a:r>
                        <a:rPr lang="en-US" b="1" dirty="0"/>
                        <a:t>North Central United States</a:t>
                      </a:r>
                    </a:p>
                    <a:p>
                      <a:r>
                        <a:rPr lang="en-US" b="1" dirty="0"/>
                        <a:t>South Central Canada, Eastern Europe</a:t>
                      </a:r>
                    </a:p>
                  </a:txBody>
                  <a:tcPr/>
                </a:tc>
                <a:extLst>
                  <a:ext uri="{0D108BD9-81ED-4DB2-BD59-A6C34878D82A}">
                    <a16:rowId xmlns:a16="http://schemas.microsoft.com/office/drawing/2014/main" val="2486889693"/>
                  </a:ext>
                </a:extLst>
              </a:tr>
              <a:tr h="548596">
                <a:tc>
                  <a:txBody>
                    <a:bodyPr/>
                    <a:lstStyle/>
                    <a:p>
                      <a:r>
                        <a:rPr lang="en-US" b="1" dirty="0"/>
                        <a:t>Commercial Gardening</a:t>
                      </a:r>
                    </a:p>
                  </a:txBody>
                  <a:tcPr/>
                </a:tc>
                <a:tc>
                  <a:txBody>
                    <a:bodyPr/>
                    <a:lstStyle/>
                    <a:p>
                      <a:r>
                        <a:rPr lang="en-US" b="1" dirty="0"/>
                        <a:t>Warm Mid- Latitude</a:t>
                      </a:r>
                    </a:p>
                  </a:txBody>
                  <a:tcPr/>
                </a:tc>
                <a:tc>
                  <a:txBody>
                    <a:bodyPr/>
                    <a:lstStyle/>
                    <a:p>
                      <a:r>
                        <a:rPr lang="en-US" b="1" dirty="0"/>
                        <a:t>Southeastern United States, Southeastern Australia</a:t>
                      </a:r>
                    </a:p>
                  </a:txBody>
                  <a:tcPr/>
                </a:tc>
                <a:extLst>
                  <a:ext uri="{0D108BD9-81ED-4DB2-BD59-A6C34878D82A}">
                    <a16:rowId xmlns:a16="http://schemas.microsoft.com/office/drawing/2014/main" val="1246173928"/>
                  </a:ext>
                </a:extLst>
              </a:tr>
              <a:tr h="670604">
                <a:tc>
                  <a:txBody>
                    <a:bodyPr/>
                    <a:lstStyle/>
                    <a:p>
                      <a:r>
                        <a:rPr lang="en-US" b="1" dirty="0"/>
                        <a:t>Dairy</a:t>
                      </a:r>
                    </a:p>
                  </a:txBody>
                  <a:tcPr/>
                </a:tc>
                <a:tc>
                  <a:txBody>
                    <a:bodyPr/>
                    <a:lstStyle/>
                    <a:p>
                      <a:r>
                        <a:rPr lang="en-US" b="1" dirty="0"/>
                        <a:t>Cold and warm Mid- latitude</a:t>
                      </a:r>
                    </a:p>
                  </a:txBody>
                  <a:tcPr/>
                </a:tc>
                <a:tc>
                  <a:txBody>
                    <a:bodyPr/>
                    <a:lstStyle/>
                    <a:p>
                      <a:r>
                        <a:rPr lang="en-US" b="1" dirty="0"/>
                        <a:t>Northeastern United States, Southeastern Canada, Northwestern Europe </a:t>
                      </a:r>
                    </a:p>
                  </a:txBody>
                  <a:tcPr/>
                </a:tc>
                <a:extLst>
                  <a:ext uri="{0D108BD9-81ED-4DB2-BD59-A6C34878D82A}">
                    <a16:rowId xmlns:a16="http://schemas.microsoft.com/office/drawing/2014/main" val="1871884326"/>
                  </a:ext>
                </a:extLst>
              </a:tr>
              <a:tr h="958005">
                <a:tc>
                  <a:txBody>
                    <a:bodyPr/>
                    <a:lstStyle/>
                    <a:p>
                      <a:r>
                        <a:rPr lang="en-US" b="1" dirty="0"/>
                        <a:t>Mediterranean</a:t>
                      </a:r>
                    </a:p>
                  </a:txBody>
                  <a:tcPr/>
                </a:tc>
                <a:tc>
                  <a:txBody>
                    <a:bodyPr/>
                    <a:lstStyle/>
                    <a:p>
                      <a:r>
                        <a:rPr lang="en-US" b="1" dirty="0"/>
                        <a:t>Warm Mid latitude</a:t>
                      </a:r>
                    </a:p>
                  </a:txBody>
                  <a:tcPr/>
                </a:tc>
                <a:tc>
                  <a:txBody>
                    <a:bodyPr/>
                    <a:lstStyle/>
                    <a:p>
                      <a:r>
                        <a:rPr lang="en-US" b="1" dirty="0"/>
                        <a:t>Southern coast of Europe, Northern Coast of Africa, Pacific coast of the United States,  Southern tip of Africa, Chile</a:t>
                      </a:r>
                    </a:p>
                  </a:txBody>
                  <a:tcPr/>
                </a:tc>
                <a:extLst>
                  <a:ext uri="{0D108BD9-81ED-4DB2-BD59-A6C34878D82A}">
                    <a16:rowId xmlns:a16="http://schemas.microsoft.com/office/drawing/2014/main" val="2623364449"/>
                  </a:ext>
                </a:extLst>
              </a:tr>
              <a:tr h="958005">
                <a:tc>
                  <a:txBody>
                    <a:bodyPr/>
                    <a:lstStyle/>
                    <a:p>
                      <a:r>
                        <a:rPr lang="en-US" b="1" dirty="0"/>
                        <a:t>Livestock Ranching</a:t>
                      </a:r>
                    </a:p>
                  </a:txBody>
                  <a:tcPr/>
                </a:tc>
                <a:tc>
                  <a:txBody>
                    <a:bodyPr/>
                    <a:lstStyle/>
                    <a:p>
                      <a:r>
                        <a:rPr lang="en-US" b="1" dirty="0"/>
                        <a:t>Drylands</a:t>
                      </a:r>
                    </a:p>
                  </a:txBody>
                  <a:tcPr/>
                </a:tc>
                <a:tc>
                  <a:txBody>
                    <a:bodyPr/>
                    <a:lstStyle/>
                    <a:p>
                      <a:r>
                        <a:rPr lang="en-US" b="1" dirty="0"/>
                        <a:t>Western N. America, Southeastern S. America, Central Asia, Southern Africa</a:t>
                      </a:r>
                    </a:p>
                  </a:txBody>
                  <a:tcPr/>
                </a:tc>
                <a:extLst>
                  <a:ext uri="{0D108BD9-81ED-4DB2-BD59-A6C34878D82A}">
                    <a16:rowId xmlns:a16="http://schemas.microsoft.com/office/drawing/2014/main" val="549336521"/>
                  </a:ext>
                </a:extLst>
              </a:tr>
            </a:tbl>
          </a:graphicData>
        </a:graphic>
      </p:graphicFrame>
    </p:spTree>
    <p:extLst>
      <p:ext uri="{BB962C8B-B14F-4D97-AF65-F5344CB8AC3E}">
        <p14:creationId xmlns:p14="http://schemas.microsoft.com/office/powerpoint/2010/main" val="1990526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B05B-F3F5-4C96-B0C3-C7FE7ADADF71}"/>
              </a:ext>
            </a:extLst>
          </p:cNvPr>
          <p:cNvSpPr>
            <a:spLocks noGrp="1"/>
          </p:cNvSpPr>
          <p:nvPr>
            <p:ph type="title"/>
          </p:nvPr>
        </p:nvSpPr>
        <p:spPr>
          <a:xfrm>
            <a:off x="1371600" y="0"/>
            <a:ext cx="9601200" cy="884420"/>
          </a:xfrm>
        </p:spPr>
        <p:txBody>
          <a:bodyPr/>
          <a:lstStyle/>
          <a:p>
            <a:r>
              <a:rPr lang="en-US" dirty="0"/>
              <a:t>Plantation Agriculture</a:t>
            </a:r>
          </a:p>
        </p:txBody>
      </p:sp>
      <p:pic>
        <p:nvPicPr>
          <p:cNvPr id="6" name="Content Placeholder 5">
            <a:extLst>
              <a:ext uri="{FF2B5EF4-FFF2-40B4-BE49-F238E27FC236}">
                <a16:creationId xmlns:a16="http://schemas.microsoft.com/office/drawing/2014/main" id="{D325C809-82FD-48A3-A0CA-9811C5DD0536}"/>
              </a:ext>
            </a:extLst>
          </p:cNvPr>
          <p:cNvPicPr>
            <a:picLocks noGrp="1" noChangeAspect="1"/>
          </p:cNvPicPr>
          <p:nvPr>
            <p:ph sz="half" idx="1"/>
          </p:nvPr>
        </p:nvPicPr>
        <p:blipFill>
          <a:blip r:embed="rId2"/>
          <a:stretch>
            <a:fillRect/>
          </a:stretch>
        </p:blipFill>
        <p:spPr>
          <a:xfrm>
            <a:off x="704538" y="884419"/>
            <a:ext cx="5576341" cy="6475749"/>
          </a:xfrm>
        </p:spPr>
      </p:pic>
      <p:pic>
        <p:nvPicPr>
          <p:cNvPr id="8" name="Content Placeholder 7">
            <a:extLst>
              <a:ext uri="{FF2B5EF4-FFF2-40B4-BE49-F238E27FC236}">
                <a16:creationId xmlns:a16="http://schemas.microsoft.com/office/drawing/2014/main" id="{62F8472E-F2B3-4EF6-9506-87243A99F444}"/>
              </a:ext>
            </a:extLst>
          </p:cNvPr>
          <p:cNvPicPr>
            <a:picLocks noGrp="1" noChangeAspect="1"/>
          </p:cNvPicPr>
          <p:nvPr>
            <p:ph sz="half" idx="2"/>
          </p:nvPr>
        </p:nvPicPr>
        <p:blipFill>
          <a:blip r:embed="rId3"/>
          <a:stretch>
            <a:fillRect/>
          </a:stretch>
        </p:blipFill>
        <p:spPr>
          <a:xfrm>
            <a:off x="6280878" y="884420"/>
            <a:ext cx="5911121" cy="6475749"/>
          </a:xfrm>
        </p:spPr>
      </p:pic>
    </p:spTree>
    <p:extLst>
      <p:ext uri="{BB962C8B-B14F-4D97-AF65-F5344CB8AC3E}">
        <p14:creationId xmlns:p14="http://schemas.microsoft.com/office/powerpoint/2010/main" val="589926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B94E-4401-4DC3-8B5D-748348D6E4CA}"/>
              </a:ext>
            </a:extLst>
          </p:cNvPr>
          <p:cNvSpPr>
            <a:spLocks noGrp="1"/>
          </p:cNvSpPr>
          <p:nvPr>
            <p:ph type="title"/>
          </p:nvPr>
        </p:nvSpPr>
        <p:spPr>
          <a:xfrm>
            <a:off x="1371600" y="0"/>
            <a:ext cx="9601200" cy="993913"/>
          </a:xfrm>
        </p:spPr>
        <p:txBody>
          <a:bodyPr/>
          <a:lstStyle/>
          <a:p>
            <a:r>
              <a:rPr lang="en-US" dirty="0"/>
              <a:t>                </a:t>
            </a:r>
            <a:r>
              <a:rPr lang="en-US" b="1" u="sng" dirty="0">
                <a:solidFill>
                  <a:srgbClr val="C00000"/>
                </a:solidFill>
              </a:rPr>
              <a:t>Challenges to Agriculture</a:t>
            </a:r>
          </a:p>
        </p:txBody>
      </p:sp>
      <p:sp>
        <p:nvSpPr>
          <p:cNvPr id="3" name="Content Placeholder 2">
            <a:extLst>
              <a:ext uri="{FF2B5EF4-FFF2-40B4-BE49-F238E27FC236}">
                <a16:creationId xmlns:a16="http://schemas.microsoft.com/office/drawing/2014/main" id="{C47A34CC-BAAA-4E26-9442-005E4FF15C04}"/>
              </a:ext>
            </a:extLst>
          </p:cNvPr>
          <p:cNvSpPr>
            <a:spLocks noGrp="1"/>
          </p:cNvSpPr>
          <p:nvPr>
            <p:ph sz="half" idx="1"/>
          </p:nvPr>
        </p:nvSpPr>
        <p:spPr>
          <a:xfrm>
            <a:off x="92765" y="1086678"/>
            <a:ext cx="4598505" cy="5771323"/>
          </a:xfrm>
        </p:spPr>
        <p:txBody>
          <a:bodyPr>
            <a:normAutofit fontScale="55000" lnSpcReduction="20000"/>
          </a:bodyPr>
          <a:lstStyle/>
          <a:p>
            <a:r>
              <a:rPr lang="en-US" b="1" u="sng" dirty="0"/>
              <a:t>Seven Challenges of Agriculture</a:t>
            </a:r>
          </a:p>
          <a:p>
            <a:pPr marL="0" indent="0">
              <a:buNone/>
            </a:pPr>
            <a:r>
              <a:rPr lang="en-US" b="1" dirty="0">
                <a:solidFill>
                  <a:srgbClr val="003366"/>
                </a:solidFill>
              </a:rPr>
              <a:t>Losing agricultural land to competing uses</a:t>
            </a:r>
          </a:p>
          <a:p>
            <a:pPr marL="0" indent="0">
              <a:buNone/>
            </a:pPr>
            <a:r>
              <a:rPr lang="en-US" b="1" dirty="0">
                <a:solidFill>
                  <a:srgbClr val="006600"/>
                </a:solidFill>
              </a:rPr>
              <a:t>2. Improving the productivity of existing farmland</a:t>
            </a:r>
          </a:p>
          <a:p>
            <a:pPr marL="0" indent="0">
              <a:buNone/>
            </a:pPr>
            <a:r>
              <a:rPr lang="en-US" b="1" dirty="0">
                <a:solidFill>
                  <a:srgbClr val="CC3399"/>
                </a:solidFill>
              </a:rPr>
              <a:t>3. Conserving scarce resources, such as water and top soil</a:t>
            </a:r>
          </a:p>
          <a:p>
            <a:pPr marL="0" indent="0">
              <a:buNone/>
            </a:pPr>
            <a:r>
              <a:rPr lang="en-US" b="1" dirty="0">
                <a:solidFill>
                  <a:srgbClr val="7030A0"/>
                </a:solidFill>
              </a:rPr>
              <a:t>4. Identifying the appropriate role in agriculture for biotechnology</a:t>
            </a:r>
          </a:p>
          <a:p>
            <a:pPr marL="0" indent="0">
              <a:buNone/>
            </a:pPr>
            <a:r>
              <a:rPr lang="en-US" b="1" dirty="0">
                <a:solidFill>
                  <a:srgbClr val="0070C0"/>
                </a:solidFill>
              </a:rPr>
              <a:t>5. Balancing production of food for international trade rather than for   </a:t>
            </a:r>
          </a:p>
          <a:p>
            <a:pPr marL="0" indent="0">
              <a:buNone/>
            </a:pPr>
            <a:r>
              <a:rPr lang="en-US" b="1" dirty="0">
                <a:solidFill>
                  <a:srgbClr val="0070C0"/>
                </a:solidFill>
              </a:rPr>
              <a:t>      consumption at home</a:t>
            </a:r>
          </a:p>
          <a:p>
            <a:pPr marL="0" indent="0">
              <a:buNone/>
            </a:pPr>
            <a:r>
              <a:rPr lang="en-US" b="1" dirty="0">
                <a:solidFill>
                  <a:srgbClr val="FF3300"/>
                </a:solidFill>
              </a:rPr>
              <a:t>6. Meeting the needs of people who are undernourished</a:t>
            </a:r>
          </a:p>
          <a:p>
            <a:pPr marL="0" indent="0">
              <a:buNone/>
            </a:pPr>
            <a:r>
              <a:rPr lang="en-US" b="1" dirty="0">
                <a:solidFill>
                  <a:srgbClr val="00B050"/>
                </a:solidFill>
              </a:rPr>
              <a:t>7. Making greater use of organic farming</a:t>
            </a:r>
          </a:p>
          <a:p>
            <a:pPr marL="0" indent="0">
              <a:buNone/>
            </a:pPr>
            <a:endParaRPr lang="en-US" b="1" dirty="0">
              <a:solidFill>
                <a:srgbClr val="00B050"/>
              </a:solidFill>
            </a:endParaRPr>
          </a:p>
          <a:p>
            <a:endParaRPr lang="en-US" dirty="0"/>
          </a:p>
        </p:txBody>
      </p:sp>
      <p:sp>
        <p:nvSpPr>
          <p:cNvPr id="4" name="Content Placeholder 3">
            <a:extLst>
              <a:ext uri="{FF2B5EF4-FFF2-40B4-BE49-F238E27FC236}">
                <a16:creationId xmlns:a16="http://schemas.microsoft.com/office/drawing/2014/main" id="{4780AE9F-AB08-48F3-B457-D2CBF231CB53}"/>
              </a:ext>
            </a:extLst>
          </p:cNvPr>
          <p:cNvSpPr>
            <a:spLocks noGrp="1"/>
          </p:cNvSpPr>
          <p:nvPr>
            <p:ph sz="half" idx="2"/>
          </p:nvPr>
        </p:nvSpPr>
        <p:spPr>
          <a:xfrm>
            <a:off x="5499652" y="1351723"/>
            <a:ext cx="6599583" cy="5300868"/>
          </a:xfrm>
        </p:spPr>
        <p:txBody>
          <a:bodyPr>
            <a:normAutofit fontScale="55000" lnSpcReduction="20000"/>
          </a:bodyPr>
          <a:lstStyle/>
          <a:p>
            <a:pPr marL="0" indent="0">
              <a:buNone/>
            </a:pPr>
            <a:r>
              <a:rPr lang="en-US" b="1" i="1" u="sng" dirty="0"/>
              <a:t>Global Concerns</a:t>
            </a:r>
            <a:r>
              <a:rPr lang="en-US" b="1" dirty="0"/>
              <a:t>:</a:t>
            </a:r>
          </a:p>
          <a:p>
            <a:r>
              <a:rPr lang="en-US" b="1" dirty="0">
                <a:solidFill>
                  <a:srgbClr val="008000"/>
                </a:solidFill>
              </a:rPr>
              <a:t>More land being cleared and being farmed in an intensive manner created harsh landscapes</a:t>
            </a:r>
          </a:p>
          <a:p>
            <a:r>
              <a:rPr lang="en-US" b="1" dirty="0"/>
              <a:t>Erosion – Loss of soil (through wind, rain, </a:t>
            </a:r>
            <a:r>
              <a:rPr lang="en-US" b="1" dirty="0" err="1"/>
              <a:t>etc</a:t>
            </a:r>
            <a:r>
              <a:rPr lang="en-US" b="1" dirty="0"/>
              <a:t>)</a:t>
            </a:r>
          </a:p>
          <a:p>
            <a:r>
              <a:rPr lang="en-US" b="1" dirty="0">
                <a:solidFill>
                  <a:srgbClr val="008000"/>
                </a:solidFill>
              </a:rPr>
              <a:t>Overgrazing of grassland can lead to dry lands – leads to erosion and desertification</a:t>
            </a:r>
          </a:p>
          <a:p>
            <a:r>
              <a:rPr lang="en-US" b="1" dirty="0"/>
              <a:t>Soil – More farming equals less nutrients</a:t>
            </a:r>
          </a:p>
          <a:p>
            <a:r>
              <a:rPr lang="en-US" b="1" dirty="0">
                <a:solidFill>
                  <a:srgbClr val="008000"/>
                </a:solidFill>
              </a:rPr>
              <a:t>Loss of natural vegetation – Introducing new crops can lead to over powering of traditional ones</a:t>
            </a:r>
          </a:p>
          <a:p>
            <a:r>
              <a:rPr lang="en-US" b="1" dirty="0"/>
              <a:t>Increased chemicals – fertilizers and pesticides change the soil</a:t>
            </a:r>
          </a:p>
          <a:p>
            <a:r>
              <a:rPr lang="en-US" b="1" dirty="0">
                <a:solidFill>
                  <a:srgbClr val="008000"/>
                </a:solidFill>
              </a:rPr>
              <a:t>Loss of prime agricultural land (urban sprawl)</a:t>
            </a:r>
          </a:p>
          <a:p>
            <a:r>
              <a:rPr lang="en-US" b="1" u="sng" dirty="0">
                <a:solidFill>
                  <a:srgbClr val="C00000"/>
                </a:solidFill>
              </a:rPr>
              <a:t>Desertification</a:t>
            </a:r>
            <a:r>
              <a:rPr lang="en-US" b="1" dirty="0"/>
              <a:t> – land changing to desert like conditions</a:t>
            </a:r>
          </a:p>
          <a:p>
            <a:r>
              <a:rPr lang="en-US" b="1" u="sng" dirty="0"/>
              <a:t>Loss of Agricultural Land</a:t>
            </a:r>
          </a:p>
          <a:p>
            <a:r>
              <a:rPr lang="en-US" b="1" u="sng" dirty="0">
                <a:solidFill>
                  <a:srgbClr val="663300"/>
                </a:solidFill>
              </a:rPr>
              <a:t>Desertification</a:t>
            </a:r>
            <a:r>
              <a:rPr lang="en-US" dirty="0"/>
              <a:t>: </a:t>
            </a:r>
            <a:r>
              <a:rPr lang="en-US" b="1" dirty="0"/>
              <a:t>the degradation of land, especially in semiarid areas, primarily because of human actions such as excessive crop planning, animal grazing and tree cutting. Also known as semiarid land degradation</a:t>
            </a:r>
          </a:p>
          <a:p>
            <a:r>
              <a:rPr lang="en-US" b="1" dirty="0">
                <a:solidFill>
                  <a:srgbClr val="663300"/>
                </a:solidFill>
              </a:rPr>
              <a:t>Earth Policy Institute estimates that 5 million acres of land have been degraded around the world </a:t>
            </a:r>
          </a:p>
          <a:p>
            <a:r>
              <a:rPr lang="en-US" b="1" dirty="0"/>
              <a:t>Excessive water threatens other agricultural areas especially driver lands that receive water from human built irrigation systems with inadequate drainage causing underground water level rises to the point where roots become waterlogged </a:t>
            </a:r>
          </a:p>
          <a:p>
            <a:endParaRPr lang="en-US" b="1" dirty="0"/>
          </a:p>
          <a:p>
            <a:endParaRPr lang="en-US" dirty="0"/>
          </a:p>
        </p:txBody>
      </p:sp>
    </p:spTree>
    <p:extLst>
      <p:ext uri="{BB962C8B-B14F-4D97-AF65-F5344CB8AC3E}">
        <p14:creationId xmlns:p14="http://schemas.microsoft.com/office/powerpoint/2010/main" val="1665705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CE2F-DC8F-41F8-8AAC-364D7A0968E3}"/>
              </a:ext>
            </a:extLst>
          </p:cNvPr>
          <p:cNvSpPr>
            <a:spLocks noGrp="1"/>
          </p:cNvSpPr>
          <p:nvPr>
            <p:ph type="title"/>
          </p:nvPr>
        </p:nvSpPr>
        <p:spPr>
          <a:xfrm>
            <a:off x="779489" y="134912"/>
            <a:ext cx="11212642" cy="978324"/>
          </a:xfrm>
        </p:spPr>
        <p:txBody>
          <a:bodyPr>
            <a:normAutofit/>
          </a:bodyPr>
          <a:lstStyle/>
          <a:p>
            <a:r>
              <a:rPr lang="en-US" dirty="0">
                <a:solidFill>
                  <a:schemeClr val="accent6">
                    <a:lumMod val="75000"/>
                  </a:schemeClr>
                </a:solidFill>
              </a:rPr>
              <a:t>    </a:t>
            </a:r>
            <a:r>
              <a:rPr lang="en-US" b="1" u="sng" dirty="0">
                <a:solidFill>
                  <a:schemeClr val="accent6">
                    <a:lumMod val="75000"/>
                  </a:schemeClr>
                </a:solidFill>
              </a:rPr>
              <a:t>Commercial Gardening and Fruit Farming</a:t>
            </a:r>
          </a:p>
        </p:txBody>
      </p:sp>
      <p:pic>
        <p:nvPicPr>
          <p:cNvPr id="6" name="Content Placeholder 5">
            <a:extLst>
              <a:ext uri="{FF2B5EF4-FFF2-40B4-BE49-F238E27FC236}">
                <a16:creationId xmlns:a16="http://schemas.microsoft.com/office/drawing/2014/main" id="{078D2FCB-1C8D-474C-A62C-D40DF7344F55}"/>
              </a:ext>
            </a:extLst>
          </p:cNvPr>
          <p:cNvPicPr>
            <a:picLocks noGrp="1" noChangeAspect="1"/>
          </p:cNvPicPr>
          <p:nvPr>
            <p:ph sz="half" idx="1"/>
          </p:nvPr>
        </p:nvPicPr>
        <p:blipFill>
          <a:blip r:embed="rId2"/>
          <a:stretch>
            <a:fillRect/>
          </a:stretch>
        </p:blipFill>
        <p:spPr>
          <a:xfrm>
            <a:off x="779489" y="1004342"/>
            <a:ext cx="6096000" cy="5718746"/>
          </a:xfrm>
        </p:spPr>
      </p:pic>
      <p:pic>
        <p:nvPicPr>
          <p:cNvPr id="11" name="Content Placeholder 10">
            <a:extLst>
              <a:ext uri="{FF2B5EF4-FFF2-40B4-BE49-F238E27FC236}">
                <a16:creationId xmlns:a16="http://schemas.microsoft.com/office/drawing/2014/main" id="{ED11DF11-5BDB-420A-A902-4D1E78675C5F}"/>
              </a:ext>
            </a:extLst>
          </p:cNvPr>
          <p:cNvPicPr>
            <a:picLocks noGrp="1" noChangeAspect="1"/>
          </p:cNvPicPr>
          <p:nvPr>
            <p:ph sz="half" idx="2"/>
          </p:nvPr>
        </p:nvPicPr>
        <p:blipFill>
          <a:blip r:embed="rId3"/>
          <a:stretch>
            <a:fillRect/>
          </a:stretch>
        </p:blipFill>
        <p:spPr>
          <a:xfrm>
            <a:off x="6875490" y="1113236"/>
            <a:ext cx="5316510" cy="5609852"/>
          </a:xfrm>
        </p:spPr>
      </p:pic>
    </p:spTree>
    <p:extLst>
      <p:ext uri="{BB962C8B-B14F-4D97-AF65-F5344CB8AC3E}">
        <p14:creationId xmlns:p14="http://schemas.microsoft.com/office/powerpoint/2010/main" val="2770018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B7C5-D814-4B9C-A817-2FA5638E7169}"/>
              </a:ext>
            </a:extLst>
          </p:cNvPr>
          <p:cNvSpPr>
            <a:spLocks noGrp="1"/>
          </p:cNvSpPr>
          <p:nvPr>
            <p:ph type="title"/>
          </p:nvPr>
        </p:nvSpPr>
        <p:spPr>
          <a:xfrm>
            <a:off x="779490" y="0"/>
            <a:ext cx="11412510" cy="1124262"/>
          </a:xfrm>
        </p:spPr>
        <p:txBody>
          <a:bodyPr>
            <a:normAutofit fontScale="90000"/>
          </a:bodyPr>
          <a:lstStyle/>
          <a:p>
            <a:r>
              <a:rPr lang="en-US" sz="2800" b="1" u="sng" dirty="0">
                <a:solidFill>
                  <a:schemeClr val="accent4">
                    <a:lumMod val="75000"/>
                  </a:schemeClr>
                </a:solidFill>
              </a:rPr>
              <a:t>Von </a:t>
            </a:r>
            <a:r>
              <a:rPr lang="en-US" sz="2800" b="1" u="sng" dirty="0" err="1">
                <a:solidFill>
                  <a:schemeClr val="accent4">
                    <a:lumMod val="75000"/>
                  </a:schemeClr>
                </a:solidFill>
              </a:rPr>
              <a:t>Thunen</a:t>
            </a:r>
            <a:r>
              <a:rPr lang="en-US" sz="2800" b="1" u="sng" dirty="0">
                <a:solidFill>
                  <a:schemeClr val="accent4">
                    <a:lumMod val="75000"/>
                  </a:schemeClr>
                </a:solidFill>
              </a:rPr>
              <a:t> Model</a:t>
            </a:r>
            <a:r>
              <a:rPr lang="en-US" sz="2800" dirty="0"/>
              <a:t>: is used to help explain the importance of proximity to market  in the choice of crops on commercial farms. The farmer needs to compare two costs, the cost of the land and the cost of transporting products to market</a:t>
            </a:r>
          </a:p>
        </p:txBody>
      </p:sp>
      <p:pic>
        <p:nvPicPr>
          <p:cNvPr id="6" name="Content Placeholder 5">
            <a:extLst>
              <a:ext uri="{FF2B5EF4-FFF2-40B4-BE49-F238E27FC236}">
                <a16:creationId xmlns:a16="http://schemas.microsoft.com/office/drawing/2014/main" id="{CB79A56E-A684-427F-9F4F-1A13646EF3F2}"/>
              </a:ext>
            </a:extLst>
          </p:cNvPr>
          <p:cNvPicPr>
            <a:picLocks noGrp="1" noChangeAspect="1"/>
          </p:cNvPicPr>
          <p:nvPr>
            <p:ph sz="half" idx="1"/>
          </p:nvPr>
        </p:nvPicPr>
        <p:blipFill>
          <a:blip r:embed="rId2"/>
          <a:stretch>
            <a:fillRect/>
          </a:stretch>
        </p:blipFill>
        <p:spPr>
          <a:xfrm>
            <a:off x="779489" y="1124262"/>
            <a:ext cx="5745913" cy="5733738"/>
          </a:xfrm>
        </p:spPr>
      </p:pic>
      <p:sp>
        <p:nvSpPr>
          <p:cNvPr id="4" name="Content Placeholder 3">
            <a:extLst>
              <a:ext uri="{FF2B5EF4-FFF2-40B4-BE49-F238E27FC236}">
                <a16:creationId xmlns:a16="http://schemas.microsoft.com/office/drawing/2014/main" id="{33749502-A239-4CB9-B014-F58B1FC5358B}"/>
              </a:ext>
            </a:extLst>
          </p:cNvPr>
          <p:cNvSpPr>
            <a:spLocks noGrp="1"/>
          </p:cNvSpPr>
          <p:nvPr>
            <p:ph sz="half" idx="2"/>
          </p:nvPr>
        </p:nvSpPr>
        <p:spPr>
          <a:xfrm>
            <a:off x="6525402" y="1124262"/>
            <a:ext cx="5666598" cy="5733739"/>
          </a:xfrm>
        </p:spPr>
        <p:txBody>
          <a:bodyPr>
            <a:normAutofit fontScale="85000" lnSpcReduction="20000"/>
          </a:bodyPr>
          <a:lstStyle/>
          <a:p>
            <a:r>
              <a:rPr lang="en-US" b="1" u="sng" dirty="0">
                <a:solidFill>
                  <a:schemeClr val="accent4">
                    <a:lumMod val="50000"/>
                  </a:schemeClr>
                </a:solidFill>
              </a:rPr>
              <a:t>First Ring</a:t>
            </a:r>
            <a:r>
              <a:rPr lang="en-US" b="1" dirty="0">
                <a:solidFill>
                  <a:schemeClr val="accent4">
                    <a:lumMod val="50000"/>
                  </a:schemeClr>
                </a:solidFill>
              </a:rPr>
              <a:t>: market oriented gardens and milk producers were located in the first ring out from cities, These products are expensive to deliver and must reach market quickly because they are perishable</a:t>
            </a:r>
          </a:p>
          <a:p>
            <a:r>
              <a:rPr lang="en-US" b="1" u="sng" dirty="0">
                <a:solidFill>
                  <a:schemeClr val="accent5">
                    <a:lumMod val="50000"/>
                  </a:schemeClr>
                </a:solidFill>
              </a:rPr>
              <a:t>Second Ring</a:t>
            </a:r>
            <a:r>
              <a:rPr lang="en-US" b="1" dirty="0">
                <a:solidFill>
                  <a:schemeClr val="accent5">
                    <a:lumMod val="50000"/>
                  </a:schemeClr>
                </a:solidFill>
              </a:rPr>
              <a:t>: the next ring out from cities contained wood lots, where timber was cut for construction and fuel: closeness to market is important for this commodity because of its weight</a:t>
            </a:r>
          </a:p>
          <a:p>
            <a:r>
              <a:rPr lang="en-US" b="1" u="sng" dirty="0">
                <a:solidFill>
                  <a:schemeClr val="accent6">
                    <a:lumMod val="75000"/>
                  </a:schemeClr>
                </a:solidFill>
              </a:rPr>
              <a:t>Third Ring</a:t>
            </a:r>
            <a:r>
              <a:rPr lang="en-US" b="1" dirty="0">
                <a:solidFill>
                  <a:schemeClr val="accent6">
                    <a:lumMod val="75000"/>
                  </a:schemeClr>
                </a:solidFill>
              </a:rPr>
              <a:t>: The next ring was used for various crops and for pasture; the specific commodity was rotated from one year to the next</a:t>
            </a:r>
          </a:p>
          <a:p>
            <a:r>
              <a:rPr lang="en-US" b="1" u="sng" dirty="0">
                <a:solidFill>
                  <a:schemeClr val="accent5">
                    <a:lumMod val="75000"/>
                  </a:schemeClr>
                </a:solidFill>
              </a:rPr>
              <a:t>Fourth Ring</a:t>
            </a:r>
            <a:r>
              <a:rPr lang="en-US" b="1" dirty="0">
                <a:solidFill>
                  <a:schemeClr val="accent5">
                    <a:lumMod val="75000"/>
                  </a:schemeClr>
                </a:solidFill>
              </a:rPr>
              <a:t>: the outer most ring was devoted exclusively to animal grazing, which requires lots of space</a:t>
            </a:r>
          </a:p>
        </p:txBody>
      </p:sp>
    </p:spTree>
    <p:extLst>
      <p:ext uri="{BB962C8B-B14F-4D97-AF65-F5344CB8AC3E}">
        <p14:creationId xmlns:p14="http://schemas.microsoft.com/office/powerpoint/2010/main" val="3490211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3EF3-79FC-49E2-AF67-6D1DBF9B49F2}"/>
              </a:ext>
            </a:extLst>
          </p:cNvPr>
          <p:cNvSpPr>
            <a:spLocks noGrp="1"/>
          </p:cNvSpPr>
          <p:nvPr>
            <p:ph type="title"/>
          </p:nvPr>
        </p:nvSpPr>
        <p:spPr>
          <a:xfrm>
            <a:off x="1371600" y="164892"/>
            <a:ext cx="4594485" cy="989351"/>
          </a:xfrm>
        </p:spPr>
        <p:txBody>
          <a:bodyPr/>
          <a:lstStyle/>
          <a:p>
            <a:r>
              <a:rPr lang="en-US" dirty="0"/>
              <a:t>Green Revolution </a:t>
            </a:r>
          </a:p>
        </p:txBody>
      </p:sp>
      <p:pic>
        <p:nvPicPr>
          <p:cNvPr id="8" name="Content Placeholder 7">
            <a:extLst>
              <a:ext uri="{FF2B5EF4-FFF2-40B4-BE49-F238E27FC236}">
                <a16:creationId xmlns:a16="http://schemas.microsoft.com/office/drawing/2014/main" id="{D9A4CDB0-5693-4FF7-89C5-AEFE96AA61DF}"/>
              </a:ext>
            </a:extLst>
          </p:cNvPr>
          <p:cNvPicPr>
            <a:picLocks noGrp="1" noChangeAspect="1"/>
          </p:cNvPicPr>
          <p:nvPr>
            <p:ph sz="half" idx="1"/>
          </p:nvPr>
        </p:nvPicPr>
        <p:blipFill>
          <a:blip r:embed="rId2"/>
          <a:stretch>
            <a:fillRect/>
          </a:stretch>
        </p:blipFill>
        <p:spPr>
          <a:xfrm>
            <a:off x="185530" y="1259174"/>
            <a:ext cx="6275595" cy="5433934"/>
          </a:xfrm>
        </p:spPr>
      </p:pic>
      <p:pic>
        <p:nvPicPr>
          <p:cNvPr id="6" name="Content Placeholder 5">
            <a:extLst>
              <a:ext uri="{FF2B5EF4-FFF2-40B4-BE49-F238E27FC236}">
                <a16:creationId xmlns:a16="http://schemas.microsoft.com/office/drawing/2014/main" id="{43B7DA47-2076-41A5-8B79-D727018E78A1}"/>
              </a:ext>
            </a:extLst>
          </p:cNvPr>
          <p:cNvPicPr>
            <a:picLocks noGrp="1" noChangeAspect="1"/>
          </p:cNvPicPr>
          <p:nvPr>
            <p:ph sz="half" idx="2"/>
          </p:nvPr>
        </p:nvPicPr>
        <p:blipFill>
          <a:blip r:embed="rId3"/>
          <a:stretch>
            <a:fillRect/>
          </a:stretch>
        </p:blipFill>
        <p:spPr>
          <a:xfrm>
            <a:off x="6524625" y="164892"/>
            <a:ext cx="5667375" cy="6693108"/>
          </a:xfrm>
        </p:spPr>
      </p:pic>
    </p:spTree>
    <p:extLst>
      <p:ext uri="{BB962C8B-B14F-4D97-AF65-F5344CB8AC3E}">
        <p14:creationId xmlns:p14="http://schemas.microsoft.com/office/powerpoint/2010/main" val="3013096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0D67-8625-48A2-9315-1C319A14104C}"/>
              </a:ext>
            </a:extLst>
          </p:cNvPr>
          <p:cNvSpPr>
            <a:spLocks noGrp="1"/>
          </p:cNvSpPr>
          <p:nvPr>
            <p:ph type="title"/>
          </p:nvPr>
        </p:nvSpPr>
        <p:spPr>
          <a:xfrm>
            <a:off x="755374" y="92766"/>
            <a:ext cx="11251096" cy="897834"/>
          </a:xfrm>
        </p:spPr>
        <p:txBody>
          <a:bodyPr/>
          <a:lstStyle/>
          <a:p>
            <a:r>
              <a:rPr lang="en-US" dirty="0"/>
              <a:t>           </a:t>
            </a:r>
            <a:r>
              <a:rPr lang="en-US" b="1" u="sng" dirty="0">
                <a:solidFill>
                  <a:srgbClr val="006600"/>
                </a:solidFill>
              </a:rPr>
              <a:t>Green Revolution Pros and Cons</a:t>
            </a:r>
          </a:p>
        </p:txBody>
      </p:sp>
      <p:sp>
        <p:nvSpPr>
          <p:cNvPr id="3" name="Content Placeholder 2">
            <a:extLst>
              <a:ext uri="{FF2B5EF4-FFF2-40B4-BE49-F238E27FC236}">
                <a16:creationId xmlns:a16="http://schemas.microsoft.com/office/drawing/2014/main" id="{B6ED2E7D-DA10-4A94-A766-0B6BA220F882}"/>
              </a:ext>
            </a:extLst>
          </p:cNvPr>
          <p:cNvSpPr>
            <a:spLocks noGrp="1"/>
          </p:cNvSpPr>
          <p:nvPr>
            <p:ph sz="half" idx="1"/>
          </p:nvPr>
        </p:nvSpPr>
        <p:spPr>
          <a:xfrm>
            <a:off x="92765" y="990600"/>
            <a:ext cx="5726621" cy="5774633"/>
          </a:xfrm>
        </p:spPr>
        <p:txBody>
          <a:bodyPr>
            <a:normAutofit fontScale="62500" lnSpcReduction="20000"/>
          </a:bodyPr>
          <a:lstStyle/>
          <a:p>
            <a:pPr marL="0" indent="0">
              <a:buNone/>
            </a:pPr>
            <a:r>
              <a:rPr lang="en-US" dirty="0">
                <a:solidFill>
                  <a:srgbClr val="003366"/>
                </a:solidFill>
              </a:rPr>
              <a:t>                                          </a:t>
            </a:r>
            <a:r>
              <a:rPr lang="en-US" sz="2400" b="1" u="sng" dirty="0">
                <a:solidFill>
                  <a:srgbClr val="003366"/>
                </a:solidFill>
              </a:rPr>
              <a:t>Pros</a:t>
            </a:r>
          </a:p>
          <a:p>
            <a:r>
              <a:rPr lang="en-US" b="1" dirty="0"/>
              <a:t>Agricultural production now outpaces population growth, almost certainly avoiding disastrous famines that have plagued the past</a:t>
            </a:r>
          </a:p>
          <a:p>
            <a:r>
              <a:rPr lang="en-US" b="1" dirty="0">
                <a:solidFill>
                  <a:srgbClr val="003366"/>
                </a:solidFill>
              </a:rPr>
              <a:t>Nitrogen based fertilizers, now widely used, have greatly increased farm productivity in many countries of the world</a:t>
            </a:r>
          </a:p>
          <a:p>
            <a:r>
              <a:rPr lang="en-US" b="1" dirty="0"/>
              <a:t>Scientists continue to invent new food sources, including cultivating the oceans, developing higher protein cereals, and improving palatability of rarely consumed foods</a:t>
            </a:r>
          </a:p>
          <a:p>
            <a:r>
              <a:rPr lang="en-US" b="1" dirty="0">
                <a:solidFill>
                  <a:srgbClr val="003366"/>
                </a:solidFill>
              </a:rPr>
              <a:t>New irrigation process have greatly increased crop yields</a:t>
            </a:r>
          </a:p>
          <a:p>
            <a:r>
              <a:rPr lang="en-US" b="1" dirty="0"/>
              <a:t>Agribusiness has increased the productivity of cash crops, yielding profits for farmers and raising large amounts of basic crops to feed the world</a:t>
            </a:r>
          </a:p>
        </p:txBody>
      </p:sp>
      <p:sp>
        <p:nvSpPr>
          <p:cNvPr id="4" name="Content Placeholder 3">
            <a:extLst>
              <a:ext uri="{FF2B5EF4-FFF2-40B4-BE49-F238E27FC236}">
                <a16:creationId xmlns:a16="http://schemas.microsoft.com/office/drawing/2014/main" id="{E4A7FDF4-27E3-4140-BB4E-1FDFB2FE64B0}"/>
              </a:ext>
            </a:extLst>
          </p:cNvPr>
          <p:cNvSpPr>
            <a:spLocks noGrp="1"/>
          </p:cNvSpPr>
          <p:nvPr>
            <p:ph sz="half" idx="2"/>
          </p:nvPr>
        </p:nvSpPr>
        <p:spPr>
          <a:xfrm>
            <a:off x="6096000" y="990601"/>
            <a:ext cx="6003235" cy="5774632"/>
          </a:xfrm>
        </p:spPr>
        <p:txBody>
          <a:bodyPr>
            <a:normAutofit fontScale="62500" lnSpcReduction="20000"/>
          </a:bodyPr>
          <a:lstStyle/>
          <a:p>
            <a:pPr marL="0" indent="0">
              <a:buNone/>
            </a:pPr>
            <a:r>
              <a:rPr lang="en-US" dirty="0"/>
              <a:t>                                             </a:t>
            </a:r>
            <a:r>
              <a:rPr lang="en-US" sz="2400" b="1" u="sng" dirty="0">
                <a:solidFill>
                  <a:srgbClr val="008000"/>
                </a:solidFill>
              </a:rPr>
              <a:t>Cons</a:t>
            </a:r>
          </a:p>
          <a:p>
            <a:r>
              <a:rPr lang="en-US" b="1" dirty="0"/>
              <a:t>Poor countries cannot always afford the machinery, seeds ,and fertilizers necessary to raise the new crops. Leading to problems in getting the new foods to their citizens</a:t>
            </a:r>
          </a:p>
          <a:p>
            <a:r>
              <a:rPr lang="en-US" b="1" dirty="0">
                <a:solidFill>
                  <a:srgbClr val="008000"/>
                </a:solidFill>
              </a:rPr>
              <a:t>Farmers in poor countries cannot afford the fertilizers, increasing inequalities between rich and poor countries, Fertilizers also lead to groundwater pollution and the reduction of organic matter in the soil</a:t>
            </a:r>
          </a:p>
          <a:p>
            <a:r>
              <a:rPr lang="en-US" b="1" dirty="0"/>
              <a:t>Many fishing areas are already overfished and populations of many breeds of fish are dwindling. Cultural preferences shape food consumption, and production of rarely eaten foods will not change eating habits</a:t>
            </a:r>
          </a:p>
          <a:p>
            <a:r>
              <a:rPr lang="en-US" b="1" dirty="0">
                <a:solidFill>
                  <a:srgbClr val="008000"/>
                </a:solidFill>
              </a:rPr>
              <a:t>Many people in Sub-Saharan Africa are not getting enough to eat, with millions facing famine, Green Revolution techniques have made too few inroads and population is increasing faster than food production</a:t>
            </a:r>
          </a:p>
          <a:p>
            <a:r>
              <a:rPr lang="en-US" b="1" dirty="0"/>
              <a:t>Irrigation has led to serous groundwater depletion, negatively impacting water supplies of urban populations</a:t>
            </a:r>
          </a:p>
          <a:p>
            <a:r>
              <a:rPr lang="en-US" b="1" dirty="0">
                <a:solidFill>
                  <a:srgbClr val="008000"/>
                </a:solidFill>
              </a:rPr>
              <a:t>Agribusiness often means that land is devoted to raising one type of crop, rather than the variety needed for balanced diet, especially in poorer countries </a:t>
            </a:r>
          </a:p>
        </p:txBody>
      </p:sp>
    </p:spTree>
    <p:extLst>
      <p:ext uri="{BB962C8B-B14F-4D97-AF65-F5344CB8AC3E}">
        <p14:creationId xmlns:p14="http://schemas.microsoft.com/office/powerpoint/2010/main" val="307426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EE10-A7ED-488A-85F8-1B75328E22AC}"/>
              </a:ext>
            </a:extLst>
          </p:cNvPr>
          <p:cNvSpPr>
            <a:spLocks noGrp="1"/>
          </p:cNvSpPr>
          <p:nvPr>
            <p:ph type="title"/>
          </p:nvPr>
        </p:nvSpPr>
        <p:spPr>
          <a:xfrm>
            <a:off x="838200" y="92766"/>
            <a:ext cx="10515600" cy="1219200"/>
          </a:xfrm>
        </p:spPr>
        <p:txBody>
          <a:bodyPr/>
          <a:lstStyle/>
          <a:p>
            <a:r>
              <a:rPr lang="en-US" dirty="0"/>
              <a:t>                       Population: LDC - MDC</a:t>
            </a:r>
          </a:p>
        </p:txBody>
      </p:sp>
      <p:pic>
        <p:nvPicPr>
          <p:cNvPr id="5" name="Content Placeholder 7">
            <a:extLst>
              <a:ext uri="{FF2B5EF4-FFF2-40B4-BE49-F238E27FC236}">
                <a16:creationId xmlns:a16="http://schemas.microsoft.com/office/drawing/2014/main" id="{98F216D3-14BC-4BD0-A384-F1FFE8844104}"/>
              </a:ext>
            </a:extLst>
          </p:cNvPr>
          <p:cNvPicPr>
            <a:picLocks noGrp="1" noChangeAspect="1"/>
          </p:cNvPicPr>
          <p:nvPr>
            <p:ph sz="half" idx="1"/>
          </p:nvPr>
        </p:nvPicPr>
        <p:blipFill>
          <a:blip r:embed="rId2"/>
          <a:stretch>
            <a:fillRect/>
          </a:stretch>
        </p:blipFill>
        <p:spPr>
          <a:xfrm>
            <a:off x="159026" y="1311967"/>
            <a:ext cx="5860774" cy="5314120"/>
          </a:xfrm>
        </p:spPr>
      </p:pic>
      <p:pic>
        <p:nvPicPr>
          <p:cNvPr id="6" name="Content Placeholder 8">
            <a:extLst>
              <a:ext uri="{FF2B5EF4-FFF2-40B4-BE49-F238E27FC236}">
                <a16:creationId xmlns:a16="http://schemas.microsoft.com/office/drawing/2014/main" id="{A8A49963-2292-4D5F-98B7-449A69D98891}"/>
              </a:ext>
            </a:extLst>
          </p:cNvPr>
          <p:cNvPicPr>
            <a:picLocks noGrp="1" noChangeAspect="1"/>
          </p:cNvPicPr>
          <p:nvPr>
            <p:ph sz="half" idx="2"/>
          </p:nvPr>
        </p:nvPicPr>
        <p:blipFill>
          <a:blip r:embed="rId3"/>
          <a:stretch>
            <a:fillRect/>
          </a:stretch>
        </p:blipFill>
        <p:spPr>
          <a:xfrm>
            <a:off x="6172199" y="1431235"/>
            <a:ext cx="5860773" cy="5035826"/>
          </a:xfrm>
        </p:spPr>
      </p:pic>
    </p:spTree>
    <p:extLst>
      <p:ext uri="{BB962C8B-B14F-4D97-AF65-F5344CB8AC3E}">
        <p14:creationId xmlns:p14="http://schemas.microsoft.com/office/powerpoint/2010/main" val="4135923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4671-C34B-48DC-A757-BBF1E990F2EA}"/>
              </a:ext>
            </a:extLst>
          </p:cNvPr>
          <p:cNvSpPr>
            <a:spLocks noGrp="1"/>
          </p:cNvSpPr>
          <p:nvPr>
            <p:ph type="title"/>
          </p:nvPr>
        </p:nvSpPr>
        <p:spPr>
          <a:xfrm>
            <a:off x="251791" y="99391"/>
            <a:ext cx="11834191" cy="1292087"/>
          </a:xfrm>
        </p:spPr>
        <p:txBody>
          <a:bodyPr>
            <a:normAutofit/>
          </a:bodyPr>
          <a:lstStyle/>
          <a:p>
            <a:r>
              <a:rPr lang="en-US" sz="2200" b="1" u="sng" dirty="0">
                <a:solidFill>
                  <a:srgbClr val="008000"/>
                </a:solidFill>
              </a:rPr>
              <a:t>Genetically Modified Organisms </a:t>
            </a:r>
            <a:r>
              <a:rPr lang="en-US" sz="2200" dirty="0"/>
              <a:t>(</a:t>
            </a:r>
            <a:r>
              <a:rPr lang="en-US" sz="2200" b="1" dirty="0"/>
              <a:t>GMOs</a:t>
            </a:r>
            <a:r>
              <a:rPr lang="en-US" sz="2200" dirty="0"/>
              <a:t>) </a:t>
            </a:r>
            <a:r>
              <a:rPr lang="en-US" sz="2200" b="1" dirty="0"/>
              <a:t>can be defined as organisms (i.e. plants, animals or microorganisms) in which the genetic material (DNA) has been altered in a way that does not occur naturally by mating and/or natural recombination</a:t>
            </a:r>
            <a:endParaRPr lang="en-US" sz="2200" b="1" u="sng" dirty="0">
              <a:solidFill>
                <a:srgbClr val="C00000"/>
              </a:solidFill>
            </a:endParaRPr>
          </a:p>
        </p:txBody>
      </p:sp>
      <p:sp>
        <p:nvSpPr>
          <p:cNvPr id="3" name="Content Placeholder 2">
            <a:extLst>
              <a:ext uri="{FF2B5EF4-FFF2-40B4-BE49-F238E27FC236}">
                <a16:creationId xmlns:a16="http://schemas.microsoft.com/office/drawing/2014/main" id="{1E0C1A52-7D66-4188-B6D1-EC08AAE0F1CC}"/>
              </a:ext>
            </a:extLst>
          </p:cNvPr>
          <p:cNvSpPr>
            <a:spLocks noGrp="1"/>
          </p:cNvSpPr>
          <p:nvPr>
            <p:ph sz="half" idx="1"/>
          </p:nvPr>
        </p:nvSpPr>
        <p:spPr>
          <a:xfrm>
            <a:off x="0" y="1736035"/>
            <a:ext cx="5819386" cy="5121966"/>
          </a:xfrm>
        </p:spPr>
        <p:txBody>
          <a:bodyPr>
            <a:normAutofit fontScale="77500" lnSpcReduction="20000"/>
          </a:bodyPr>
          <a:lstStyle/>
          <a:p>
            <a:r>
              <a:rPr lang="en-US" b="1" u="sng" dirty="0">
                <a:solidFill>
                  <a:srgbClr val="C00000"/>
                </a:solidFill>
              </a:rPr>
              <a:t>Pros</a:t>
            </a:r>
          </a:p>
          <a:p>
            <a:pPr fontAlgn="base"/>
            <a:r>
              <a:rPr lang="en-US" b="1" dirty="0"/>
              <a:t>Insect Resistance Some GMO foods have been modified to make them more resistant to insect pests, This can reduce the amount of pesticide chemicals used on the plants, thus potentially reducing exposure to pesticides.</a:t>
            </a:r>
          </a:p>
          <a:p>
            <a:pPr fontAlgn="base"/>
            <a:r>
              <a:rPr lang="en-US" b="1" dirty="0"/>
              <a:t>Environmental Protection the increase of GMO crops and animals often requires less chemicals, time and tools, and may help to reduce environmental pollution, greenhouse gas emissions and soil erosion.</a:t>
            </a:r>
          </a:p>
          <a:p>
            <a:pPr fontAlgn="base"/>
            <a:r>
              <a:rPr lang="en-US" b="1" dirty="0"/>
              <a:t>More Nutritious Foods  some GMO foods have been engineered to be more nutritious in terms of mineral or vitamin content. Not only does this help you get the nutrients you need, it can also play a significant role in battling malnutrition in the developing world.</a:t>
            </a:r>
          </a:p>
          <a:p>
            <a:pPr fontAlgn="base"/>
            <a:r>
              <a:rPr lang="en-US" b="1" dirty="0"/>
              <a:t>It increases the food yields that we can produce on existing croplands.</a:t>
            </a:r>
            <a:endParaRPr lang="en-US" dirty="0"/>
          </a:p>
          <a:p>
            <a:pPr fontAlgn="base"/>
            <a:endParaRPr lang="en-US" dirty="0"/>
          </a:p>
          <a:p>
            <a:pPr fontAlgn="base"/>
            <a:endParaRPr lang="en-US" dirty="0"/>
          </a:p>
          <a:p>
            <a:endParaRPr lang="en-US" dirty="0"/>
          </a:p>
        </p:txBody>
      </p:sp>
      <p:sp>
        <p:nvSpPr>
          <p:cNvPr id="4" name="Content Placeholder 3">
            <a:extLst>
              <a:ext uri="{FF2B5EF4-FFF2-40B4-BE49-F238E27FC236}">
                <a16:creationId xmlns:a16="http://schemas.microsoft.com/office/drawing/2014/main" id="{9F4BA503-53C6-4F7C-9560-2E2300FF1499}"/>
              </a:ext>
            </a:extLst>
          </p:cNvPr>
          <p:cNvSpPr>
            <a:spLocks noGrp="1"/>
          </p:cNvSpPr>
          <p:nvPr>
            <p:ph sz="half" idx="2"/>
          </p:nvPr>
        </p:nvSpPr>
        <p:spPr>
          <a:xfrm>
            <a:off x="6525403" y="1736032"/>
            <a:ext cx="5414806" cy="5121967"/>
          </a:xfrm>
        </p:spPr>
        <p:txBody>
          <a:bodyPr>
            <a:normAutofit fontScale="77500" lnSpcReduction="20000"/>
          </a:bodyPr>
          <a:lstStyle/>
          <a:p>
            <a:r>
              <a:rPr lang="en-US" b="1" u="sng" dirty="0">
                <a:solidFill>
                  <a:srgbClr val="C00000"/>
                </a:solidFill>
              </a:rPr>
              <a:t>Cons</a:t>
            </a:r>
          </a:p>
          <a:p>
            <a:r>
              <a:rPr lang="en-US" b="1" dirty="0"/>
              <a:t>Allergic reactions: GMO foods can present significant allergy risks to people because Genetic modification often mixes or adds proteins that weren't indigenous to the original plant or animal, causing new allergic reactions in the human body. </a:t>
            </a:r>
          </a:p>
          <a:p>
            <a:pPr fontAlgn="base"/>
            <a:r>
              <a:rPr lang="en-US" b="1" dirty="0"/>
              <a:t>Decreased Antibiotic Efficacy Some GMO foods have had antibiotic features built into them to make them immune or resistant to diseases or viruses, but can make actual antibiotic medications less effective.</a:t>
            </a:r>
          </a:p>
          <a:p>
            <a:pPr fontAlgn="base"/>
            <a:r>
              <a:rPr lang="en-US" b="1" dirty="0"/>
              <a:t>Gene Transfer A constant risk of GMO foods is that the modified genes of the organisms may escape into the wild. and may cross into the wild weed population, thus creating "superweeds" that are impossible to kill with herbicides. </a:t>
            </a:r>
          </a:p>
        </p:txBody>
      </p:sp>
    </p:spTree>
    <p:extLst>
      <p:ext uri="{BB962C8B-B14F-4D97-AF65-F5344CB8AC3E}">
        <p14:creationId xmlns:p14="http://schemas.microsoft.com/office/powerpoint/2010/main" val="1463850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9526-6FA1-4AB3-84D1-5780DC773736}"/>
              </a:ext>
            </a:extLst>
          </p:cNvPr>
          <p:cNvSpPr>
            <a:spLocks noGrp="1"/>
          </p:cNvSpPr>
          <p:nvPr>
            <p:ph type="title"/>
          </p:nvPr>
        </p:nvSpPr>
        <p:spPr>
          <a:xfrm>
            <a:off x="1371600" y="0"/>
            <a:ext cx="9601200" cy="990600"/>
          </a:xfrm>
        </p:spPr>
        <p:txBody>
          <a:bodyPr/>
          <a:lstStyle/>
          <a:p>
            <a:r>
              <a:rPr lang="en-US" dirty="0"/>
              <a:t>                          </a:t>
            </a:r>
            <a:r>
              <a:rPr lang="en-US" dirty="0">
                <a:solidFill>
                  <a:srgbClr val="FF0000"/>
                </a:solidFill>
              </a:rPr>
              <a:t>Fair Trade</a:t>
            </a:r>
          </a:p>
        </p:txBody>
      </p:sp>
      <p:sp>
        <p:nvSpPr>
          <p:cNvPr id="3" name="Content Placeholder 2">
            <a:extLst>
              <a:ext uri="{FF2B5EF4-FFF2-40B4-BE49-F238E27FC236}">
                <a16:creationId xmlns:a16="http://schemas.microsoft.com/office/drawing/2014/main" id="{A66412B5-7FFC-4BFD-89DA-23D9A6CA01BE}"/>
              </a:ext>
            </a:extLst>
          </p:cNvPr>
          <p:cNvSpPr>
            <a:spLocks noGrp="1"/>
          </p:cNvSpPr>
          <p:nvPr>
            <p:ph idx="1"/>
          </p:nvPr>
        </p:nvSpPr>
        <p:spPr>
          <a:xfrm>
            <a:off x="159026" y="688769"/>
            <a:ext cx="12032973" cy="6169231"/>
          </a:xfrm>
        </p:spPr>
        <p:txBody>
          <a:bodyPr>
            <a:normAutofit fontScale="85000" lnSpcReduction="10000"/>
          </a:bodyPr>
          <a:lstStyle/>
          <a:p>
            <a:pPr marL="0" indent="0">
              <a:buNone/>
            </a:pPr>
            <a:r>
              <a:rPr lang="en-US" b="1" dirty="0"/>
              <a:t>“In recent years  many consumers became aware of the disparity between high incomes of those in developed countries who manage trade and the low incomes of the producers in the developing world.. One result of the awareness is the </a:t>
            </a:r>
            <a:r>
              <a:rPr lang="en-US" b="1" dirty="0">
                <a:solidFill>
                  <a:srgbClr val="C00000"/>
                </a:solidFill>
              </a:rPr>
              <a:t>Fair Trade </a:t>
            </a:r>
            <a:r>
              <a:rPr lang="en-US" b="1" dirty="0"/>
              <a:t>movement. whose stated goal is to help producers in developing countries achieve better trading conditions and to promote sustainability farming. Members of the movement advocate the payment of higher prices to exporters, as well as improved social and environmental standards. The movement focuses in particular on commodities, or products which are typically exported from developing countries to developed countries, but also consumed in domestic markets (e.g. Brazil, India and Bangladesh) most notably handicrafts, coffee, cocoa, wine, sugar, fresh fruit, chocolate, flowers, and gold. </a:t>
            </a:r>
          </a:p>
          <a:p>
            <a:pPr marL="0" indent="0">
              <a:buNone/>
            </a:pPr>
            <a:r>
              <a:rPr lang="en-US" b="1" dirty="0"/>
              <a:t>The movement seeks to promote greater equity in international trading partnerships through dialogue, transparency, and respect. It promotes sustainable development by offering better trading conditions to, and securing the rights of, marginalized producers and workers in developing countries .Fair trade is grounded in three core beliefs;</a:t>
            </a:r>
          </a:p>
          <a:p>
            <a:pPr marL="0" indent="0">
              <a:buNone/>
            </a:pPr>
            <a:r>
              <a:rPr lang="en-US" b="1" dirty="0"/>
              <a:t> first, producers have the power to express unity with consumers.</a:t>
            </a:r>
          </a:p>
          <a:p>
            <a:pPr marL="0" indent="0">
              <a:buNone/>
            </a:pPr>
            <a:r>
              <a:rPr lang="en-US" b="1" dirty="0"/>
              <a:t> Secondly, the world trade practices that currently exist promote the unequal distribution of wealth between nations.</a:t>
            </a:r>
          </a:p>
          <a:p>
            <a:pPr marL="0" indent="0">
              <a:buNone/>
            </a:pPr>
            <a:r>
              <a:rPr lang="en-US" b="1" dirty="0"/>
              <a:t> Lastly, buying products from producers in developing countries at a fair price is a more efficient way of promoting sustainable development than traditional charity and aid</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955785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E64-8DC0-4A6B-8505-68F52E2E2A03}"/>
              </a:ext>
            </a:extLst>
          </p:cNvPr>
          <p:cNvSpPr>
            <a:spLocks noGrp="1"/>
          </p:cNvSpPr>
          <p:nvPr>
            <p:ph type="title"/>
          </p:nvPr>
        </p:nvSpPr>
        <p:spPr>
          <a:xfrm>
            <a:off x="1371600" y="0"/>
            <a:ext cx="9601200" cy="990600"/>
          </a:xfrm>
        </p:spPr>
        <p:txBody>
          <a:bodyPr/>
          <a:lstStyle/>
          <a:p>
            <a:r>
              <a:rPr lang="en-US" dirty="0"/>
              <a:t>               </a:t>
            </a:r>
            <a:r>
              <a:rPr lang="en-US" b="1" u="sng" dirty="0">
                <a:solidFill>
                  <a:srgbClr val="008000"/>
                </a:solidFill>
              </a:rPr>
              <a:t>Government Subsidies</a:t>
            </a:r>
          </a:p>
        </p:txBody>
      </p:sp>
      <p:sp>
        <p:nvSpPr>
          <p:cNvPr id="3" name="Content Placeholder 2">
            <a:extLst>
              <a:ext uri="{FF2B5EF4-FFF2-40B4-BE49-F238E27FC236}">
                <a16:creationId xmlns:a16="http://schemas.microsoft.com/office/drawing/2014/main" id="{F05C572C-FA75-4E28-927F-9EF602B545E5}"/>
              </a:ext>
            </a:extLst>
          </p:cNvPr>
          <p:cNvSpPr>
            <a:spLocks noGrp="1"/>
          </p:cNvSpPr>
          <p:nvPr>
            <p:ph sz="half" idx="1"/>
          </p:nvPr>
        </p:nvSpPr>
        <p:spPr>
          <a:xfrm>
            <a:off x="92766" y="990600"/>
            <a:ext cx="4996070" cy="5867399"/>
          </a:xfrm>
        </p:spPr>
        <p:txBody>
          <a:bodyPr>
            <a:noAutofit/>
          </a:bodyPr>
          <a:lstStyle/>
          <a:p>
            <a:r>
              <a:rPr lang="en-US" sz="2400" b="1" dirty="0">
                <a:solidFill>
                  <a:srgbClr val="008000"/>
                </a:solidFill>
              </a:rPr>
              <a:t>Governments in the developed world often provide subsidies or public support, to farmers to ensure that consumers have a dependable, low-cost supply of food. The subsidies are designed to achieve three goals</a:t>
            </a:r>
          </a:p>
          <a:p>
            <a:r>
              <a:rPr lang="en-US" sz="2400" b="1" dirty="0">
                <a:solidFill>
                  <a:srgbClr val="008000"/>
                </a:solidFill>
              </a:rPr>
              <a:t>1, to protect national security by insuring a dependable food supply</a:t>
            </a:r>
          </a:p>
          <a:p>
            <a:r>
              <a:rPr lang="en-US" sz="2400" b="1" dirty="0">
                <a:solidFill>
                  <a:srgbClr val="008000"/>
                </a:solidFill>
              </a:rPr>
              <a:t>2. to help farmers by increasing agricultural exports</a:t>
            </a:r>
          </a:p>
          <a:p>
            <a:pPr marL="0" indent="0">
              <a:buNone/>
            </a:pPr>
            <a:endParaRPr lang="en-US" sz="2400" b="1" dirty="0">
              <a:solidFill>
                <a:srgbClr val="008000"/>
              </a:solidFill>
            </a:endParaRPr>
          </a:p>
          <a:p>
            <a:r>
              <a:rPr lang="en-US" sz="2400" b="1" dirty="0">
                <a:solidFill>
                  <a:srgbClr val="008000"/>
                </a:solidFill>
              </a:rPr>
              <a:t>3. To help consumers by reducing food costs</a:t>
            </a:r>
          </a:p>
        </p:txBody>
      </p:sp>
      <p:sp>
        <p:nvSpPr>
          <p:cNvPr id="12" name="Content Placeholder 11">
            <a:extLst>
              <a:ext uri="{FF2B5EF4-FFF2-40B4-BE49-F238E27FC236}">
                <a16:creationId xmlns:a16="http://schemas.microsoft.com/office/drawing/2014/main" id="{7DFFBF6C-1D72-4A95-B661-DDBE6CA206AF}"/>
              </a:ext>
            </a:extLst>
          </p:cNvPr>
          <p:cNvSpPr>
            <a:spLocks noGrp="1"/>
          </p:cNvSpPr>
          <p:nvPr>
            <p:ph sz="half" idx="2"/>
          </p:nvPr>
        </p:nvSpPr>
        <p:spPr>
          <a:xfrm>
            <a:off x="5274365" y="990600"/>
            <a:ext cx="6824870" cy="5582477"/>
          </a:xfrm>
        </p:spPr>
        <p:txBody>
          <a:bodyPr>
            <a:normAutofit fontScale="70000" lnSpcReduction="20000"/>
          </a:bodyPr>
          <a:lstStyle/>
          <a:p>
            <a:r>
              <a:rPr lang="en-US" b="1" u="sng" dirty="0">
                <a:solidFill>
                  <a:srgbClr val="006600"/>
                </a:solidFill>
              </a:rPr>
              <a:t>Agricultural Subsidies. </a:t>
            </a:r>
            <a:r>
              <a:rPr lang="en-US" b="1" dirty="0"/>
              <a:t>The federal government spends more than $20 billion a year on subsidies for farm businesses. About 39 percent of the nation's 2.1 million farms receive subsidies, with most going to  going to the largest producers of corn, soybeans, wheat, cotton, rice, tobacco, soybeans and milk</a:t>
            </a:r>
          </a:p>
          <a:p>
            <a:r>
              <a:rPr lang="en-US" b="1" dirty="0">
                <a:solidFill>
                  <a:srgbClr val="7030A0"/>
                </a:solidFill>
              </a:rPr>
              <a:t>enacted by the New Deal to help to regulate agricultural production by reducing surplus &amp; controlling the supply of agricultural products in society. </a:t>
            </a:r>
          </a:p>
          <a:p>
            <a:r>
              <a:rPr lang="en-US" b="1" dirty="0">
                <a:solidFill>
                  <a:srgbClr val="006600"/>
                </a:solidFill>
              </a:rPr>
              <a:t>Payments by the federal government to producers of agricultural products for the purpose of stabilizing food prices, ensuring plentiful food production, guaranteeing farmers' basic incomes, and generally strengthening the agricultural segment of the national economy</a:t>
            </a:r>
            <a:r>
              <a:rPr lang="en-US" dirty="0"/>
              <a:t>.</a:t>
            </a:r>
            <a:endParaRPr lang="en-US" b="1" dirty="0"/>
          </a:p>
          <a:p>
            <a:r>
              <a:rPr lang="en-US" b="1" dirty="0">
                <a:solidFill>
                  <a:srgbClr val="C00000"/>
                </a:solidFill>
              </a:rPr>
              <a:t>giving farmers a minimum price for their product regardless of market conditions. </a:t>
            </a:r>
          </a:p>
          <a:p>
            <a:pPr lvl="0" fontAlgn="base"/>
            <a:r>
              <a:rPr lang="en-US" b="1" dirty="0">
                <a:solidFill>
                  <a:srgbClr val="C00000"/>
                </a:solidFill>
              </a:rPr>
              <a:t>establishing import barriers on imported products. </a:t>
            </a:r>
          </a:p>
          <a:p>
            <a:pPr lvl="0" fontAlgn="base"/>
            <a:r>
              <a:rPr lang="en-US" b="1" dirty="0">
                <a:solidFill>
                  <a:srgbClr val="C00000"/>
                </a:solidFill>
              </a:rPr>
              <a:t>paying farmers not to produce more than a certain quantity of a particular crop. </a:t>
            </a:r>
          </a:p>
          <a:p>
            <a:pPr lvl="0" fontAlgn="base"/>
            <a:r>
              <a:rPr lang="en-US" b="1" dirty="0">
                <a:solidFill>
                  <a:srgbClr val="C00000"/>
                </a:solidFill>
              </a:rPr>
              <a:t>giving farmers special tax incentives for conservation efforts. </a:t>
            </a:r>
            <a:endParaRPr lang="en-US" dirty="0">
              <a:solidFill>
                <a:srgbClr val="C00000"/>
              </a:solidFill>
            </a:endParaRPr>
          </a:p>
          <a:p>
            <a:endParaRPr lang="en-US" dirty="0"/>
          </a:p>
        </p:txBody>
      </p:sp>
    </p:spTree>
    <p:extLst>
      <p:ext uri="{BB962C8B-B14F-4D97-AF65-F5344CB8AC3E}">
        <p14:creationId xmlns:p14="http://schemas.microsoft.com/office/powerpoint/2010/main" val="3145638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126D-779F-421E-B6E8-79A02CF2D21D}"/>
              </a:ext>
            </a:extLst>
          </p:cNvPr>
          <p:cNvSpPr>
            <a:spLocks noGrp="1"/>
          </p:cNvSpPr>
          <p:nvPr>
            <p:ph type="title"/>
          </p:nvPr>
        </p:nvSpPr>
        <p:spPr>
          <a:xfrm>
            <a:off x="824459" y="0"/>
            <a:ext cx="11367541" cy="1012874"/>
          </a:xfrm>
        </p:spPr>
        <p:txBody>
          <a:bodyPr/>
          <a:lstStyle/>
          <a:p>
            <a:r>
              <a:rPr lang="en-US" dirty="0">
                <a:solidFill>
                  <a:srgbClr val="003300"/>
                </a:solidFill>
              </a:rPr>
              <a:t>                </a:t>
            </a:r>
            <a:r>
              <a:rPr lang="en-US" b="1" u="sng" dirty="0">
                <a:solidFill>
                  <a:srgbClr val="006600"/>
                </a:solidFill>
              </a:rPr>
              <a:t>Sustainable Land Management</a:t>
            </a:r>
          </a:p>
        </p:txBody>
      </p:sp>
      <p:sp>
        <p:nvSpPr>
          <p:cNvPr id="3" name="Content Placeholder 2">
            <a:extLst>
              <a:ext uri="{FF2B5EF4-FFF2-40B4-BE49-F238E27FC236}">
                <a16:creationId xmlns:a16="http://schemas.microsoft.com/office/drawing/2014/main" id="{D8025B55-5208-404E-A5C9-C723752020BA}"/>
              </a:ext>
            </a:extLst>
          </p:cNvPr>
          <p:cNvSpPr>
            <a:spLocks noGrp="1"/>
          </p:cNvSpPr>
          <p:nvPr>
            <p:ph sz="half" idx="1"/>
          </p:nvPr>
        </p:nvSpPr>
        <p:spPr>
          <a:xfrm>
            <a:off x="106017" y="1209822"/>
            <a:ext cx="6238512" cy="5648177"/>
          </a:xfrm>
        </p:spPr>
        <p:txBody>
          <a:bodyPr>
            <a:normAutofit fontScale="85000" lnSpcReduction="10000"/>
          </a:bodyPr>
          <a:lstStyle/>
          <a:p>
            <a:r>
              <a:rPr lang="en-US" b="1" u="sng" dirty="0">
                <a:solidFill>
                  <a:srgbClr val="006600"/>
                </a:solidFill>
              </a:rPr>
              <a:t>Sustainable agriculture</a:t>
            </a:r>
            <a:r>
              <a:rPr lang="en-US" b="1" dirty="0"/>
              <a:t> is a type of agriculture that focuses on producing long-term crops and livestock while having minimal effects on the environment. </a:t>
            </a:r>
          </a:p>
          <a:p>
            <a:r>
              <a:rPr lang="en-US" b="1" dirty="0"/>
              <a:t>This type of agriculture tries to find a good balance between the need for food production and the preservation of the ecological system within the environment. In addition to producing food, there are several overall goals associated with sustainable agriculture, including conserving water, reducing the use of fertilizers and pesticides, and promoting biodiversity in crops grown and the ecosystem.</a:t>
            </a:r>
          </a:p>
          <a:p>
            <a:r>
              <a:rPr lang="en-US" b="1" dirty="0"/>
              <a:t> </a:t>
            </a:r>
            <a:r>
              <a:rPr lang="en-US" b="1" u="sng" dirty="0">
                <a:solidFill>
                  <a:srgbClr val="006600"/>
                </a:solidFill>
              </a:rPr>
              <a:t>Sustainable agriculture </a:t>
            </a:r>
            <a:r>
              <a:rPr lang="en-US" b="1" dirty="0"/>
              <a:t>also focuses on maintaining economic stability of farms and helping farmers improve their techniques and quality of life.</a:t>
            </a:r>
          </a:p>
        </p:txBody>
      </p:sp>
      <p:sp>
        <p:nvSpPr>
          <p:cNvPr id="5" name="Content Placeholder 4">
            <a:extLst>
              <a:ext uri="{FF2B5EF4-FFF2-40B4-BE49-F238E27FC236}">
                <a16:creationId xmlns:a16="http://schemas.microsoft.com/office/drawing/2014/main" id="{E38557F8-D759-4FFB-A87B-C59ACE4CBF61}"/>
              </a:ext>
            </a:extLst>
          </p:cNvPr>
          <p:cNvSpPr>
            <a:spLocks noGrp="1"/>
          </p:cNvSpPr>
          <p:nvPr>
            <p:ph sz="half" idx="2"/>
          </p:nvPr>
        </p:nvSpPr>
        <p:spPr>
          <a:xfrm>
            <a:off x="6525402" y="1012875"/>
            <a:ext cx="5655211" cy="5480690"/>
          </a:xfrm>
        </p:spPr>
        <p:txBody>
          <a:bodyPr>
            <a:normAutofit fontScale="85000" lnSpcReduction="10000"/>
          </a:bodyPr>
          <a:lstStyle/>
          <a:p>
            <a:r>
              <a:rPr lang="en-US" b="1" u="sng" dirty="0">
                <a:solidFill>
                  <a:srgbClr val="006600"/>
                </a:solidFill>
              </a:rPr>
              <a:t>Benefits of Sustainable Agriculture</a:t>
            </a:r>
          </a:p>
          <a:p>
            <a:r>
              <a:rPr lang="en-US" b="1" dirty="0"/>
              <a:t>There are many benefits of sustainable agriculture, and overall, they can be divided into human health benefits and environmental benefits.</a:t>
            </a:r>
          </a:p>
          <a:p>
            <a:r>
              <a:rPr lang="en-US" b="1" dirty="0"/>
              <a:t> </a:t>
            </a:r>
            <a:r>
              <a:rPr lang="en-US" b="1" dirty="0">
                <a:solidFill>
                  <a:srgbClr val="006600"/>
                </a:solidFill>
              </a:rPr>
              <a:t>In terms of human health, crops grown through sustainable agriculture are better for people. Due to the lack of chemical pesticides and fertilizers, people are not being exposed to or consuming synthetic materials. This limits the risk of people becoming ill from exposure to these chemicals.</a:t>
            </a:r>
          </a:p>
          <a:p>
            <a:r>
              <a:rPr lang="en-US" b="1" dirty="0"/>
              <a:t> In addition, the crops produced through sustainable agriculture can also be more nutritious because the overall crops are healthier and more natural.</a:t>
            </a:r>
          </a:p>
          <a:p>
            <a:endParaRPr lang="en-US" dirty="0"/>
          </a:p>
        </p:txBody>
      </p:sp>
    </p:spTree>
    <p:extLst>
      <p:ext uri="{BB962C8B-B14F-4D97-AF65-F5344CB8AC3E}">
        <p14:creationId xmlns:p14="http://schemas.microsoft.com/office/powerpoint/2010/main" val="2703550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F358-4055-44E5-BDC8-87209F74F08F}"/>
              </a:ext>
            </a:extLst>
          </p:cNvPr>
          <p:cNvSpPr>
            <a:spLocks noGrp="1"/>
          </p:cNvSpPr>
          <p:nvPr>
            <p:ph type="title"/>
          </p:nvPr>
        </p:nvSpPr>
        <p:spPr>
          <a:xfrm>
            <a:off x="1371600" y="98474"/>
            <a:ext cx="9601200" cy="576775"/>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2CF69409-9685-434E-90AC-317F1B92480B}"/>
              </a:ext>
            </a:extLst>
          </p:cNvPr>
          <p:cNvPicPr>
            <a:picLocks noGrp="1" noChangeAspect="1"/>
          </p:cNvPicPr>
          <p:nvPr>
            <p:ph sz="half" idx="1"/>
          </p:nvPr>
        </p:nvPicPr>
        <p:blipFill>
          <a:blip r:embed="rId2"/>
          <a:stretch>
            <a:fillRect/>
          </a:stretch>
        </p:blipFill>
        <p:spPr>
          <a:xfrm>
            <a:off x="717453" y="98474"/>
            <a:ext cx="4164036" cy="6661052"/>
          </a:xfrm>
        </p:spPr>
      </p:pic>
      <p:pic>
        <p:nvPicPr>
          <p:cNvPr id="10" name="Content Placeholder 9">
            <a:extLst>
              <a:ext uri="{FF2B5EF4-FFF2-40B4-BE49-F238E27FC236}">
                <a16:creationId xmlns:a16="http://schemas.microsoft.com/office/drawing/2014/main" id="{E2069282-4828-411C-BE61-99A50F4A15EC}"/>
              </a:ext>
            </a:extLst>
          </p:cNvPr>
          <p:cNvPicPr>
            <a:picLocks noGrp="1" noChangeAspect="1"/>
          </p:cNvPicPr>
          <p:nvPr>
            <p:ph sz="half" idx="2"/>
          </p:nvPr>
        </p:nvPicPr>
        <p:blipFill>
          <a:blip r:embed="rId3"/>
          <a:stretch>
            <a:fillRect/>
          </a:stretch>
        </p:blipFill>
        <p:spPr>
          <a:xfrm>
            <a:off x="4881489" y="98474"/>
            <a:ext cx="7310511" cy="6661052"/>
          </a:xfrm>
        </p:spPr>
      </p:pic>
    </p:spTree>
    <p:extLst>
      <p:ext uri="{BB962C8B-B14F-4D97-AF65-F5344CB8AC3E}">
        <p14:creationId xmlns:p14="http://schemas.microsoft.com/office/powerpoint/2010/main" val="1465646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674D-C7BD-484D-867C-0F8AF7FD475D}"/>
              </a:ext>
            </a:extLst>
          </p:cNvPr>
          <p:cNvSpPr>
            <a:spLocks noGrp="1"/>
          </p:cNvSpPr>
          <p:nvPr>
            <p:ph type="title"/>
          </p:nvPr>
        </p:nvSpPr>
        <p:spPr>
          <a:xfrm>
            <a:off x="1371600" y="152401"/>
            <a:ext cx="9601200" cy="881270"/>
          </a:xfrm>
        </p:spPr>
        <p:txBody>
          <a:bodyPr/>
          <a:lstStyle/>
          <a:p>
            <a:r>
              <a:rPr lang="en-US" dirty="0"/>
              <a:t>                     </a:t>
            </a:r>
            <a:r>
              <a:rPr lang="en-US" b="1" u="sng" dirty="0"/>
              <a:t>Food Deserts</a:t>
            </a:r>
          </a:p>
        </p:txBody>
      </p:sp>
      <p:sp>
        <p:nvSpPr>
          <p:cNvPr id="3" name="Content Placeholder 2">
            <a:extLst>
              <a:ext uri="{FF2B5EF4-FFF2-40B4-BE49-F238E27FC236}">
                <a16:creationId xmlns:a16="http://schemas.microsoft.com/office/drawing/2014/main" id="{05F89165-E540-4800-A42C-C9C4537B622A}"/>
              </a:ext>
            </a:extLst>
          </p:cNvPr>
          <p:cNvSpPr>
            <a:spLocks noGrp="1"/>
          </p:cNvSpPr>
          <p:nvPr>
            <p:ph sz="half" idx="1"/>
          </p:nvPr>
        </p:nvSpPr>
        <p:spPr>
          <a:xfrm>
            <a:off x="92765" y="1033671"/>
            <a:ext cx="5221357" cy="5671930"/>
          </a:xfrm>
        </p:spPr>
        <p:txBody>
          <a:bodyPr>
            <a:normAutofit fontScale="70000" lnSpcReduction="20000"/>
          </a:bodyPr>
          <a:lstStyle/>
          <a:p>
            <a:r>
              <a:rPr lang="en-US" dirty="0"/>
              <a:t>A </a:t>
            </a:r>
            <a:r>
              <a:rPr lang="en-US" b="1" u="sng" dirty="0">
                <a:solidFill>
                  <a:srgbClr val="C00000"/>
                </a:solidFill>
              </a:rPr>
              <a:t>food desert </a:t>
            </a:r>
            <a:r>
              <a:rPr lang="en-US" b="1" dirty="0"/>
              <a:t>is an area, especially one with low-income and minority residents, that has limited access to affordable and nutritious food. In contrast, an area with supermarkets is termed a food oasis</a:t>
            </a:r>
          </a:p>
          <a:p>
            <a:endParaRPr lang="en-US" b="1" u="sng" dirty="0">
              <a:solidFill>
                <a:srgbClr val="C00000"/>
              </a:solidFill>
            </a:endParaRPr>
          </a:p>
          <a:p>
            <a:r>
              <a:rPr lang="en-US" b="1" u="sng" dirty="0">
                <a:solidFill>
                  <a:srgbClr val="C00000"/>
                </a:solidFill>
              </a:rPr>
              <a:t>Information used to map food deserts</a:t>
            </a:r>
          </a:p>
          <a:p>
            <a:r>
              <a:rPr lang="en-US" b="1" dirty="0"/>
              <a:t>1. Geographers can map access to a resource (grocery stores, supermarkets, supercenters) and where people live (distance from a store) </a:t>
            </a:r>
          </a:p>
          <a:p>
            <a:r>
              <a:rPr lang="en-US" b="1" dirty="0">
                <a:solidFill>
                  <a:srgbClr val="A50021"/>
                </a:solidFill>
              </a:rPr>
              <a:t>2. Geographers can map where stores are located versus socioeconomic and demographic information (income, race, and age) </a:t>
            </a:r>
          </a:p>
          <a:p>
            <a:r>
              <a:rPr lang="en-US" b="1" dirty="0"/>
              <a:t>3. Geographers can map the location of local residents and access to public transportation or a private vehicle</a:t>
            </a:r>
          </a:p>
          <a:p>
            <a:endParaRPr lang="en-US" dirty="0"/>
          </a:p>
        </p:txBody>
      </p:sp>
      <p:sp>
        <p:nvSpPr>
          <p:cNvPr id="4" name="Content Placeholder 3">
            <a:extLst>
              <a:ext uri="{FF2B5EF4-FFF2-40B4-BE49-F238E27FC236}">
                <a16:creationId xmlns:a16="http://schemas.microsoft.com/office/drawing/2014/main" id="{51E12F7D-801B-4201-9B4F-6AC5988D106B}"/>
              </a:ext>
            </a:extLst>
          </p:cNvPr>
          <p:cNvSpPr>
            <a:spLocks noGrp="1"/>
          </p:cNvSpPr>
          <p:nvPr>
            <p:ph sz="half" idx="2"/>
          </p:nvPr>
        </p:nvSpPr>
        <p:spPr>
          <a:xfrm>
            <a:off x="5658678" y="1033671"/>
            <a:ext cx="6440557" cy="5671930"/>
          </a:xfrm>
        </p:spPr>
        <p:txBody>
          <a:bodyPr>
            <a:normAutofit fontScale="70000" lnSpcReduction="20000"/>
          </a:bodyPr>
          <a:lstStyle/>
          <a:p>
            <a:r>
              <a:rPr lang="en-US" b="1" u="sng" dirty="0">
                <a:solidFill>
                  <a:srgbClr val="006600"/>
                </a:solidFill>
              </a:rPr>
              <a:t>Impact of living in a food desert: Health, Social Economic</a:t>
            </a:r>
          </a:p>
          <a:p>
            <a:r>
              <a:rPr lang="en-US" b="1" dirty="0"/>
              <a:t>Likely to have unbalanced diets and may suffer from malnutrition or undernutrition, which may affect long-term health issues and childhood development</a:t>
            </a:r>
          </a:p>
          <a:p>
            <a:r>
              <a:rPr lang="en-US" b="1" dirty="0"/>
              <a:t>  </a:t>
            </a:r>
            <a:r>
              <a:rPr lang="en-US" b="1" dirty="0">
                <a:solidFill>
                  <a:srgbClr val="006600"/>
                </a:solidFill>
              </a:rPr>
              <a:t>Diet-related health problems, such as obesity, diabetes, cardiovascular disease, hypertension and/or cancer</a:t>
            </a:r>
          </a:p>
          <a:p>
            <a:r>
              <a:rPr lang="en-US" b="1" dirty="0"/>
              <a:t>  Food deserts in minority communities may exacerbate other socioeconomic problems (e.g., lack of social mobility) </a:t>
            </a:r>
          </a:p>
          <a:p>
            <a:r>
              <a:rPr lang="en-US" b="1" dirty="0">
                <a:solidFill>
                  <a:srgbClr val="006600"/>
                </a:solidFill>
              </a:rPr>
              <a:t> Desire for unhealthful foods can be difficult to overcome if they are more readily accessible</a:t>
            </a:r>
            <a:r>
              <a:rPr lang="en-US" b="1" dirty="0"/>
              <a:t>. </a:t>
            </a:r>
          </a:p>
          <a:p>
            <a:r>
              <a:rPr lang="en-US" b="1" dirty="0"/>
              <a:t> Available foods may not be culturally appropriate for the local population. </a:t>
            </a:r>
          </a:p>
          <a:p>
            <a:r>
              <a:rPr lang="en-US" b="1" dirty="0"/>
              <a:t> </a:t>
            </a:r>
            <a:r>
              <a:rPr lang="en-US" b="1" dirty="0">
                <a:solidFill>
                  <a:srgbClr val="006600"/>
                </a:solidFill>
              </a:rPr>
              <a:t>Food insecurity may impact educational attainment </a:t>
            </a:r>
          </a:p>
          <a:p>
            <a:r>
              <a:rPr lang="en-US" b="1" dirty="0"/>
              <a:t> Residents work together for community gardens, community supported agriculture, and other alternative food access options </a:t>
            </a:r>
          </a:p>
          <a:p>
            <a:endParaRPr lang="en-US" dirty="0"/>
          </a:p>
        </p:txBody>
      </p:sp>
    </p:spTree>
    <p:extLst>
      <p:ext uri="{BB962C8B-B14F-4D97-AF65-F5344CB8AC3E}">
        <p14:creationId xmlns:p14="http://schemas.microsoft.com/office/powerpoint/2010/main" val="3387043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0FCA-F917-46BC-B03C-C9909E4FD925}"/>
              </a:ext>
            </a:extLst>
          </p:cNvPr>
          <p:cNvSpPr>
            <a:spLocks noGrp="1"/>
          </p:cNvSpPr>
          <p:nvPr>
            <p:ph type="title"/>
          </p:nvPr>
        </p:nvSpPr>
        <p:spPr>
          <a:xfrm>
            <a:off x="872197" y="0"/>
            <a:ext cx="11057205" cy="543339"/>
          </a:xfrm>
        </p:spPr>
        <p:txBody>
          <a:bodyPr>
            <a:normAutofit fontScale="90000"/>
          </a:bodyPr>
          <a:lstStyle/>
          <a:p>
            <a:br>
              <a:rPr lang="en-US" sz="2800" b="1" u="sng" dirty="0"/>
            </a:br>
            <a:r>
              <a:rPr lang="en-US" sz="2800" b="1" u="sng" dirty="0"/>
              <a:t>Reasons food deserts exist in urban areas within developed countries</a:t>
            </a:r>
          </a:p>
        </p:txBody>
      </p:sp>
      <p:graphicFrame>
        <p:nvGraphicFramePr>
          <p:cNvPr id="4" name="Table 4">
            <a:extLst>
              <a:ext uri="{FF2B5EF4-FFF2-40B4-BE49-F238E27FC236}">
                <a16:creationId xmlns:a16="http://schemas.microsoft.com/office/drawing/2014/main" id="{522DA02C-BCFA-42B1-9F68-F5A89F852154}"/>
              </a:ext>
            </a:extLst>
          </p:cNvPr>
          <p:cNvGraphicFramePr>
            <a:graphicFrameLocks noGrp="1"/>
          </p:cNvGraphicFramePr>
          <p:nvPr>
            <p:ph idx="1"/>
            <p:extLst>
              <p:ext uri="{D42A27DB-BD31-4B8C-83A1-F6EECF244321}">
                <p14:modId xmlns:p14="http://schemas.microsoft.com/office/powerpoint/2010/main" val="2804595501"/>
              </p:ext>
            </p:extLst>
          </p:nvPr>
        </p:nvGraphicFramePr>
        <p:xfrm>
          <a:off x="0" y="795131"/>
          <a:ext cx="12192000" cy="6279205"/>
        </p:xfrm>
        <a:graphic>
          <a:graphicData uri="http://schemas.openxmlformats.org/drawingml/2006/table">
            <a:tbl>
              <a:tblPr firstRow="1" bandRow="1">
                <a:tableStyleId>{93296810-A885-4BE3-A3E7-6D5BEEA58F35}</a:tableStyleId>
              </a:tblPr>
              <a:tblGrid>
                <a:gridCol w="1916437">
                  <a:extLst>
                    <a:ext uri="{9D8B030D-6E8A-4147-A177-3AD203B41FA5}">
                      <a16:colId xmlns:a16="http://schemas.microsoft.com/office/drawing/2014/main" val="1520187712"/>
                    </a:ext>
                  </a:extLst>
                </a:gridCol>
                <a:gridCol w="10275563">
                  <a:extLst>
                    <a:ext uri="{9D8B030D-6E8A-4147-A177-3AD203B41FA5}">
                      <a16:colId xmlns:a16="http://schemas.microsoft.com/office/drawing/2014/main" val="466060361"/>
                    </a:ext>
                  </a:extLst>
                </a:gridCol>
              </a:tblGrid>
              <a:tr h="560682">
                <a:tc>
                  <a:txBody>
                    <a:bodyPr/>
                    <a:lstStyle/>
                    <a:p>
                      <a:r>
                        <a:rPr lang="en-US" u="sng" dirty="0"/>
                        <a:t>Identification</a:t>
                      </a:r>
                    </a:p>
                  </a:txBody>
                  <a:tcPr/>
                </a:tc>
                <a:tc>
                  <a:txBody>
                    <a:bodyPr/>
                    <a:lstStyle/>
                    <a:p>
                      <a:r>
                        <a:rPr lang="en-US" dirty="0"/>
                        <a:t>                                        </a:t>
                      </a:r>
                      <a:r>
                        <a:rPr lang="en-US" u="sng" dirty="0"/>
                        <a:t>Explanation</a:t>
                      </a:r>
                    </a:p>
                  </a:txBody>
                  <a:tcPr/>
                </a:tc>
                <a:extLst>
                  <a:ext uri="{0D108BD9-81ED-4DB2-BD59-A6C34878D82A}">
                    <a16:rowId xmlns:a16="http://schemas.microsoft.com/office/drawing/2014/main" val="2145313593"/>
                  </a:ext>
                </a:extLst>
              </a:tr>
              <a:tr h="1559665">
                <a:tc>
                  <a:txBody>
                    <a:bodyPr/>
                    <a:lstStyle/>
                    <a:p>
                      <a:r>
                        <a:rPr lang="en-US" dirty="0"/>
                        <a:t>Economic reasons, poverty, low income</a:t>
                      </a:r>
                      <a:endParaRPr lang="en-US" b="1" dirty="0"/>
                    </a:p>
                  </a:txBody>
                  <a:tcPr/>
                </a:tc>
                <a:tc>
                  <a:txBody>
                    <a:bodyPr/>
                    <a:lstStyle/>
                    <a:p>
                      <a:r>
                        <a:rPr lang="en-US" dirty="0"/>
                        <a:t>People in poverty may not be able to afford or have access to healthful foods even if available and may turn to cheaper fast food </a:t>
                      </a:r>
                    </a:p>
                    <a:p>
                      <a:r>
                        <a:rPr lang="en-US" dirty="0"/>
                        <a:t>Less incentive for large grocery stores to open in poor neighborhoods, as those residents are seen to have less money to spend on food </a:t>
                      </a:r>
                    </a:p>
                    <a:p>
                      <a:r>
                        <a:rPr lang="en-US" dirty="0"/>
                        <a:t>Declining investment in low-income neighborhoods or inner suburbs may result in a closing of grocery stores </a:t>
                      </a:r>
                      <a:endParaRPr lang="en-US" b="1" dirty="0"/>
                    </a:p>
                  </a:txBody>
                  <a:tcPr/>
                </a:tc>
                <a:extLst>
                  <a:ext uri="{0D108BD9-81ED-4DB2-BD59-A6C34878D82A}">
                    <a16:rowId xmlns:a16="http://schemas.microsoft.com/office/drawing/2014/main" val="513258886"/>
                  </a:ext>
                </a:extLst>
              </a:tr>
              <a:tr h="677024">
                <a:tc>
                  <a:txBody>
                    <a:bodyPr/>
                    <a:lstStyle/>
                    <a:p>
                      <a:r>
                        <a:rPr lang="en-US" dirty="0"/>
                        <a:t>Social or cultural reasons</a:t>
                      </a:r>
                      <a:endParaRPr lang="en-US" b="1" dirty="0"/>
                    </a:p>
                  </a:txBody>
                  <a:tcPr/>
                </a:tc>
                <a:tc>
                  <a:txBody>
                    <a:bodyPr/>
                    <a:lstStyle/>
                    <a:p>
                      <a:r>
                        <a:rPr lang="en-US" dirty="0"/>
                        <a:t>Immigrant residents may find it difficult to locate foods that are culturally appropriate for them.</a:t>
                      </a:r>
                      <a:endParaRPr lang="en-US" b="1" dirty="0"/>
                    </a:p>
                  </a:txBody>
                  <a:tcPr/>
                </a:tc>
                <a:extLst>
                  <a:ext uri="{0D108BD9-81ED-4DB2-BD59-A6C34878D82A}">
                    <a16:rowId xmlns:a16="http://schemas.microsoft.com/office/drawing/2014/main" val="1799180181"/>
                  </a:ext>
                </a:extLst>
              </a:tr>
              <a:tr h="967176">
                <a:tc>
                  <a:txBody>
                    <a:bodyPr/>
                    <a:lstStyle/>
                    <a:p>
                      <a:r>
                        <a:rPr lang="en-US" dirty="0"/>
                        <a:t>Transportation access</a:t>
                      </a:r>
                      <a:endParaRPr lang="en-US" b="1" dirty="0"/>
                    </a:p>
                  </a:txBody>
                  <a:tcPr/>
                </a:tc>
                <a:tc>
                  <a:txBody>
                    <a:bodyPr/>
                    <a:lstStyle/>
                    <a:p>
                      <a:r>
                        <a:rPr lang="en-US" dirty="0"/>
                        <a:t>Lack of automobiles can result in lack of access to grocery stores because most large grocery stores are in the suburbs. </a:t>
                      </a:r>
                    </a:p>
                    <a:p>
                      <a:r>
                        <a:rPr lang="en-US" dirty="0"/>
                        <a:t> Lack of public transportation to areas with supermarkets can limit access</a:t>
                      </a:r>
                      <a:endParaRPr lang="en-US" b="1" dirty="0"/>
                    </a:p>
                  </a:txBody>
                  <a:tcPr/>
                </a:tc>
                <a:extLst>
                  <a:ext uri="{0D108BD9-81ED-4DB2-BD59-A6C34878D82A}">
                    <a16:rowId xmlns:a16="http://schemas.microsoft.com/office/drawing/2014/main" val="1357236311"/>
                  </a:ext>
                </a:extLst>
              </a:tr>
              <a:tr h="1257329">
                <a:tc>
                  <a:txBody>
                    <a:bodyPr/>
                    <a:lstStyle/>
                    <a:p>
                      <a:r>
                        <a:rPr lang="en-US" dirty="0"/>
                        <a:t>Demographic reasons</a:t>
                      </a:r>
                      <a:endParaRPr lang="en-US" b="1" dirty="0"/>
                    </a:p>
                  </a:txBody>
                  <a:tcPr/>
                </a:tc>
                <a:tc>
                  <a:txBody>
                    <a:bodyPr/>
                    <a:lstStyle/>
                    <a:p>
                      <a:r>
                        <a:rPr lang="en-US" dirty="0"/>
                        <a:t>. In areas such as retirement communities, elderly residents on fixed incomes many not be able to afford the healthful food they need. </a:t>
                      </a:r>
                    </a:p>
                    <a:p>
                      <a:r>
                        <a:rPr lang="en-US" dirty="0"/>
                        <a:t> Elderly residents may not have cars to access supermarkets.</a:t>
                      </a:r>
                    </a:p>
                    <a:p>
                      <a:r>
                        <a:rPr lang="en-US" dirty="0"/>
                        <a:t> Some stores may avoid neighborhoods with low income, minority, or immigrant populations</a:t>
                      </a:r>
                      <a:endParaRPr lang="en-US" b="1" dirty="0"/>
                    </a:p>
                  </a:txBody>
                  <a:tcPr/>
                </a:tc>
                <a:extLst>
                  <a:ext uri="{0D108BD9-81ED-4DB2-BD59-A6C34878D82A}">
                    <a16:rowId xmlns:a16="http://schemas.microsoft.com/office/drawing/2014/main" val="1716743816"/>
                  </a:ext>
                </a:extLst>
              </a:tr>
              <a:tr h="1257329">
                <a:tc>
                  <a:txBody>
                    <a:bodyPr/>
                    <a:lstStyle/>
                    <a:p>
                      <a:r>
                        <a:rPr lang="en-US" dirty="0"/>
                        <a:t>Political or historic reasons</a:t>
                      </a:r>
                      <a:endParaRPr lang="en-US" b="1" dirty="0"/>
                    </a:p>
                  </a:txBody>
                  <a:tcPr/>
                </a:tc>
                <a:tc>
                  <a:txBody>
                    <a:bodyPr/>
                    <a:lstStyle/>
                    <a:p>
                      <a:r>
                        <a:rPr lang="en-US" dirty="0"/>
                        <a:t>Land-use policies (such as zoning) alter distribution of food stores, resulting in fewer stores in cities and more in the suburbs</a:t>
                      </a:r>
                    </a:p>
                    <a:p>
                      <a:r>
                        <a:rPr lang="en-US" dirty="0"/>
                        <a:t> Institutional bias that prevents or leads to lack of investment in areas over time (e.g., banks, insurance, planning, and construction)</a:t>
                      </a:r>
                      <a:endParaRPr lang="en-US" b="1" dirty="0"/>
                    </a:p>
                  </a:txBody>
                  <a:tcPr/>
                </a:tc>
                <a:extLst>
                  <a:ext uri="{0D108BD9-81ED-4DB2-BD59-A6C34878D82A}">
                    <a16:rowId xmlns:a16="http://schemas.microsoft.com/office/drawing/2014/main" val="4171342074"/>
                  </a:ext>
                </a:extLst>
              </a:tr>
            </a:tbl>
          </a:graphicData>
        </a:graphic>
      </p:graphicFrame>
    </p:spTree>
    <p:extLst>
      <p:ext uri="{BB962C8B-B14F-4D97-AF65-F5344CB8AC3E}">
        <p14:creationId xmlns:p14="http://schemas.microsoft.com/office/powerpoint/2010/main" val="3937003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F064-E996-4C9E-BF28-415803C300EA}"/>
              </a:ext>
            </a:extLst>
          </p:cNvPr>
          <p:cNvSpPr>
            <a:spLocks noGrp="1"/>
          </p:cNvSpPr>
          <p:nvPr>
            <p:ph type="title"/>
          </p:nvPr>
        </p:nvSpPr>
        <p:spPr>
          <a:xfrm>
            <a:off x="801858" y="0"/>
            <a:ext cx="11390142" cy="990600"/>
          </a:xfrm>
        </p:spPr>
        <p:txBody>
          <a:bodyPr>
            <a:normAutofit/>
          </a:bodyPr>
          <a:lstStyle/>
          <a:p>
            <a:r>
              <a:rPr lang="en-US" sz="4000" b="1" u="sng" dirty="0">
                <a:solidFill>
                  <a:srgbClr val="0070C0"/>
                </a:solidFill>
              </a:rPr>
              <a:t>Women in the Labor Force Working in Agriculture</a:t>
            </a:r>
          </a:p>
        </p:txBody>
      </p:sp>
      <p:sp>
        <p:nvSpPr>
          <p:cNvPr id="3" name="Content Placeholder 2">
            <a:extLst>
              <a:ext uri="{FF2B5EF4-FFF2-40B4-BE49-F238E27FC236}">
                <a16:creationId xmlns:a16="http://schemas.microsoft.com/office/drawing/2014/main" id="{BF19B1B6-0137-48C3-92BC-E1A04F024C28}"/>
              </a:ext>
            </a:extLst>
          </p:cNvPr>
          <p:cNvSpPr>
            <a:spLocks noGrp="1"/>
          </p:cNvSpPr>
          <p:nvPr>
            <p:ph sz="half" idx="1"/>
          </p:nvPr>
        </p:nvSpPr>
        <p:spPr>
          <a:xfrm>
            <a:off x="0" y="848139"/>
            <a:ext cx="3154017" cy="5862150"/>
          </a:xfrm>
        </p:spPr>
        <p:txBody>
          <a:bodyPr>
            <a:normAutofit fontScale="70000" lnSpcReduction="20000"/>
          </a:bodyPr>
          <a:lstStyle/>
          <a:p>
            <a:r>
              <a:rPr lang="en-US" b="1" dirty="0"/>
              <a:t>Women compose one third to one half of all agricultural laborers in developing countries, yet empowerment and gender equality have been difficult to achieve</a:t>
            </a:r>
          </a:p>
          <a:p>
            <a:r>
              <a:rPr lang="en-US" b="1" dirty="0">
                <a:solidFill>
                  <a:srgbClr val="002060"/>
                </a:solidFill>
              </a:rPr>
              <a:t>Identify a country where more than 75% of the women in the labor force are active in agriculture</a:t>
            </a:r>
          </a:p>
          <a:p>
            <a:r>
              <a:rPr lang="en-US" b="1" dirty="0"/>
              <a:t>Afghanistan, Angola, Bhutan, Burkina Faso, Burundi, Chad, Djibouti, Equatorial Guinea, Eritrea, The Gambia, Guinea, Guinea-Bissau, Laos, Madagascar, Malawi, Mozambique, Nepal, Niger, Papua New Guinea, Rwanda, Senegal, Solomon Islands, Somalia, Tanzania, Uganda.</a:t>
            </a:r>
          </a:p>
        </p:txBody>
      </p:sp>
      <p:sp>
        <p:nvSpPr>
          <p:cNvPr id="5" name="Content Placeholder 4">
            <a:extLst>
              <a:ext uri="{FF2B5EF4-FFF2-40B4-BE49-F238E27FC236}">
                <a16:creationId xmlns:a16="http://schemas.microsoft.com/office/drawing/2014/main" id="{CA976AB3-E3DB-43DC-91E3-24BC4EB61641}"/>
              </a:ext>
            </a:extLst>
          </p:cNvPr>
          <p:cNvSpPr>
            <a:spLocks noGrp="1"/>
          </p:cNvSpPr>
          <p:nvPr>
            <p:ph sz="half" idx="2"/>
          </p:nvPr>
        </p:nvSpPr>
        <p:spPr>
          <a:xfrm>
            <a:off x="3657600" y="990600"/>
            <a:ext cx="8415129" cy="5719689"/>
          </a:xfrm>
        </p:spPr>
        <p:txBody>
          <a:bodyPr>
            <a:normAutofit fontScale="70000" lnSpcReduction="20000"/>
          </a:bodyPr>
          <a:lstStyle/>
          <a:p>
            <a:r>
              <a:rPr lang="en-US" b="1" u="sng" dirty="0">
                <a:solidFill>
                  <a:srgbClr val="006600"/>
                </a:solidFill>
              </a:rPr>
              <a:t>Economic obstacles to Empowerment</a:t>
            </a:r>
            <a:endParaRPr lang="en-US" dirty="0"/>
          </a:p>
          <a:p>
            <a:r>
              <a:rPr lang="en-US" b="1" dirty="0">
                <a:solidFill>
                  <a:schemeClr val="tx1"/>
                </a:solidFill>
              </a:rPr>
              <a:t>E1.Small-scale farming requires all family members to participate</a:t>
            </a:r>
            <a:r>
              <a:rPr lang="en-US" b="1" dirty="0">
                <a:solidFill>
                  <a:srgbClr val="003300"/>
                </a:solidFill>
              </a:rPr>
              <a:t>.</a:t>
            </a:r>
          </a:p>
          <a:p>
            <a:r>
              <a:rPr lang="en-US" b="1" dirty="0">
                <a:solidFill>
                  <a:srgbClr val="003300"/>
                </a:solidFill>
              </a:rPr>
              <a:t> </a:t>
            </a:r>
            <a:r>
              <a:rPr lang="en-US" b="1" dirty="0">
                <a:solidFill>
                  <a:srgbClr val="006600"/>
                </a:solidFill>
              </a:rPr>
              <a:t>E2. Men have been taking jobs in cities, on commercial farms, as labor migrants, in the military, at sea, or in mines leaving the women to grow food for home consumption and for sale.</a:t>
            </a:r>
          </a:p>
          <a:p>
            <a:r>
              <a:rPr lang="en-US" b="1" dirty="0">
                <a:solidFill>
                  <a:srgbClr val="003300"/>
                </a:solidFill>
              </a:rPr>
              <a:t> </a:t>
            </a:r>
            <a:r>
              <a:rPr lang="en-US" b="1" dirty="0">
                <a:solidFill>
                  <a:schemeClr val="tx1"/>
                </a:solidFill>
              </a:rPr>
              <a:t>E3. Women are frequently denied loans or financial support, cannot afford tuition or fees; or rural communities lack funding to provide schools. </a:t>
            </a:r>
          </a:p>
          <a:p>
            <a:r>
              <a:rPr lang="en-US" b="1" dirty="0">
                <a:solidFill>
                  <a:srgbClr val="006600"/>
                </a:solidFill>
              </a:rPr>
              <a:t>E4. Women may be unable to obtain or access inputs to improve productivity (e.g., land, animals, equipment, seeds, fertilizer, or infrastructure). </a:t>
            </a:r>
          </a:p>
          <a:p>
            <a:r>
              <a:rPr lang="en-US" b="1" dirty="0">
                <a:solidFill>
                  <a:schemeClr val="tx1"/>
                </a:solidFill>
              </a:rPr>
              <a:t>E5. Women without formal education may lack economic information</a:t>
            </a:r>
            <a:r>
              <a:rPr lang="en-US" b="1" dirty="0">
                <a:solidFill>
                  <a:srgbClr val="003300"/>
                </a:solidFill>
              </a:rPr>
              <a:t>.</a:t>
            </a:r>
          </a:p>
          <a:p>
            <a:r>
              <a:rPr lang="en-US" b="1" dirty="0">
                <a:solidFill>
                  <a:srgbClr val="003300"/>
                </a:solidFill>
              </a:rPr>
              <a:t> </a:t>
            </a:r>
            <a:r>
              <a:rPr lang="en-US" b="1" dirty="0">
                <a:solidFill>
                  <a:srgbClr val="006600"/>
                </a:solidFill>
              </a:rPr>
              <a:t>E6. Women provide labor for childcare and household work as well as farming</a:t>
            </a:r>
            <a:r>
              <a:rPr lang="en-US" b="1" dirty="0">
                <a:solidFill>
                  <a:srgbClr val="003300"/>
                </a:solidFill>
              </a:rPr>
              <a:t>. </a:t>
            </a:r>
          </a:p>
          <a:p>
            <a:r>
              <a:rPr lang="en-US" b="1" dirty="0">
                <a:solidFill>
                  <a:schemeClr val="tx1"/>
                </a:solidFill>
              </a:rPr>
              <a:t>E7. The distance to healthcare facilities from rural areas limits women’s access to specialized care, i.e. OB-GYN</a:t>
            </a:r>
            <a:r>
              <a:rPr lang="en-US" b="1" dirty="0">
                <a:solidFill>
                  <a:srgbClr val="003300"/>
                </a:solidFill>
              </a:rPr>
              <a:t>.</a:t>
            </a:r>
          </a:p>
          <a:p>
            <a:r>
              <a:rPr lang="en-US" b="1" dirty="0">
                <a:solidFill>
                  <a:srgbClr val="003300"/>
                </a:solidFill>
              </a:rPr>
              <a:t> </a:t>
            </a:r>
            <a:r>
              <a:rPr lang="en-US" b="1" dirty="0">
                <a:solidFill>
                  <a:srgbClr val="006600"/>
                </a:solidFill>
              </a:rPr>
              <a:t>E8. Women practicing subsistence agriculture may not be able to generate a surplus</a:t>
            </a:r>
            <a:r>
              <a:rPr lang="en-US" b="1" dirty="0">
                <a:solidFill>
                  <a:srgbClr val="003300"/>
                </a:solidFill>
              </a:rPr>
              <a:t>.</a:t>
            </a:r>
          </a:p>
          <a:p>
            <a:r>
              <a:rPr lang="en-US" b="1" dirty="0">
                <a:solidFill>
                  <a:srgbClr val="003300"/>
                </a:solidFill>
              </a:rPr>
              <a:t> </a:t>
            </a:r>
            <a:r>
              <a:rPr lang="en-US" b="1" dirty="0">
                <a:solidFill>
                  <a:schemeClr val="tx1"/>
                </a:solidFill>
              </a:rPr>
              <a:t>E9. Impacts of exposure to environmental hazards (agricultural pollution, chemicals, groundwater pollution) that cause health problems for women and children which have an economic impact (household, local, or national </a:t>
            </a:r>
          </a:p>
          <a:p>
            <a:endParaRPr lang="en-US" dirty="0"/>
          </a:p>
        </p:txBody>
      </p:sp>
    </p:spTree>
    <p:extLst>
      <p:ext uri="{BB962C8B-B14F-4D97-AF65-F5344CB8AC3E}">
        <p14:creationId xmlns:p14="http://schemas.microsoft.com/office/powerpoint/2010/main" val="42128652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EF76-738C-4101-B091-69CE81003DB5}"/>
              </a:ext>
            </a:extLst>
          </p:cNvPr>
          <p:cNvSpPr>
            <a:spLocks noGrp="1"/>
          </p:cNvSpPr>
          <p:nvPr>
            <p:ph type="title"/>
          </p:nvPr>
        </p:nvSpPr>
        <p:spPr>
          <a:xfrm>
            <a:off x="759655" y="105508"/>
            <a:ext cx="11432344" cy="949569"/>
          </a:xfrm>
        </p:spPr>
        <p:txBody>
          <a:bodyPr>
            <a:normAutofit/>
          </a:bodyPr>
          <a:lstStyle/>
          <a:p>
            <a:r>
              <a:rPr lang="en-US" sz="3200" b="1" u="sng" dirty="0"/>
              <a:t>Cultural, Political &amp; Economic obstacles to equality and empowerment </a:t>
            </a:r>
          </a:p>
        </p:txBody>
      </p:sp>
      <p:sp>
        <p:nvSpPr>
          <p:cNvPr id="3" name="Content Placeholder 2">
            <a:extLst>
              <a:ext uri="{FF2B5EF4-FFF2-40B4-BE49-F238E27FC236}">
                <a16:creationId xmlns:a16="http://schemas.microsoft.com/office/drawing/2014/main" id="{A861E5AF-4A5F-47EF-8821-C93F43B69346}"/>
              </a:ext>
            </a:extLst>
          </p:cNvPr>
          <p:cNvSpPr>
            <a:spLocks noGrp="1"/>
          </p:cNvSpPr>
          <p:nvPr>
            <p:ph sz="half" idx="1"/>
          </p:nvPr>
        </p:nvSpPr>
        <p:spPr>
          <a:xfrm>
            <a:off x="132522" y="928469"/>
            <a:ext cx="6127601" cy="5824024"/>
          </a:xfrm>
        </p:spPr>
        <p:txBody>
          <a:bodyPr>
            <a:normAutofit fontScale="77500" lnSpcReduction="20000"/>
          </a:bodyPr>
          <a:lstStyle/>
          <a:p>
            <a:r>
              <a:rPr lang="en-US" b="1" dirty="0">
                <a:solidFill>
                  <a:srgbClr val="002060"/>
                </a:solidFill>
              </a:rPr>
              <a:t>                               </a:t>
            </a:r>
            <a:r>
              <a:rPr lang="en-US" b="1" u="sng" dirty="0">
                <a:solidFill>
                  <a:srgbClr val="002060"/>
                </a:solidFill>
              </a:rPr>
              <a:t>Cultural</a:t>
            </a:r>
          </a:p>
          <a:p>
            <a:r>
              <a:rPr lang="en-US" b="1" dirty="0">
                <a:solidFill>
                  <a:srgbClr val="002060"/>
                </a:solidFill>
              </a:rPr>
              <a:t> C1. In many agricultural societies women have traditional gender roles. </a:t>
            </a:r>
          </a:p>
          <a:p>
            <a:r>
              <a:rPr lang="en-US" b="1" dirty="0">
                <a:solidFill>
                  <a:schemeClr val="tx1"/>
                </a:solidFill>
              </a:rPr>
              <a:t>C2. Men may occupy a privileged position in society, leaving women to do the physical labor</a:t>
            </a:r>
            <a:r>
              <a:rPr lang="en-US" b="1" dirty="0">
                <a:solidFill>
                  <a:srgbClr val="002060"/>
                </a:solidFill>
              </a:rPr>
              <a:t>. </a:t>
            </a:r>
          </a:p>
          <a:p>
            <a:r>
              <a:rPr lang="en-US" b="1" dirty="0">
                <a:solidFill>
                  <a:srgbClr val="002060"/>
                </a:solidFill>
              </a:rPr>
              <a:t>C3. In many societies women hold agricultural knowledge and skills passed down to daughters.</a:t>
            </a:r>
          </a:p>
          <a:p>
            <a:r>
              <a:rPr lang="en-US" b="1" dirty="0">
                <a:solidFill>
                  <a:srgbClr val="002060"/>
                </a:solidFill>
              </a:rPr>
              <a:t> </a:t>
            </a:r>
            <a:r>
              <a:rPr lang="en-US" b="1" dirty="0">
                <a:solidFill>
                  <a:schemeClr val="tx1"/>
                </a:solidFill>
              </a:rPr>
              <a:t>C4. In many societies women represent a spiritual ideal of fertility that is tied to beliefs regarding agricultural productivity</a:t>
            </a:r>
          </a:p>
          <a:p>
            <a:r>
              <a:rPr lang="en-US" b="1" dirty="0">
                <a:solidFill>
                  <a:srgbClr val="002060"/>
                </a:solidFill>
              </a:rPr>
              <a:t>. C5. High fertility rates and raising more children hinders women’s ability to achieve equality. </a:t>
            </a:r>
          </a:p>
          <a:p>
            <a:r>
              <a:rPr lang="en-US" b="1" dirty="0">
                <a:solidFill>
                  <a:schemeClr val="tx1"/>
                </a:solidFill>
              </a:rPr>
              <a:t>C6. Social norms preventing women from acquiring land tenure, owning, or inheriting land.</a:t>
            </a:r>
          </a:p>
          <a:p>
            <a:r>
              <a:rPr lang="en-US" b="1" dirty="0">
                <a:solidFill>
                  <a:srgbClr val="002060"/>
                </a:solidFill>
              </a:rPr>
              <a:t> C7. Impacts of exposure to environmental hazards (agricultural pollution, chemicals, groundwater pollution) that disproportionately affect women and children in rural, traditional, or indigenous communities</a:t>
            </a:r>
          </a:p>
        </p:txBody>
      </p:sp>
      <p:sp>
        <p:nvSpPr>
          <p:cNvPr id="4" name="Content Placeholder 3">
            <a:extLst>
              <a:ext uri="{FF2B5EF4-FFF2-40B4-BE49-F238E27FC236}">
                <a16:creationId xmlns:a16="http://schemas.microsoft.com/office/drawing/2014/main" id="{205DC718-C8F2-4508-BF50-773D4C1A6982}"/>
              </a:ext>
            </a:extLst>
          </p:cNvPr>
          <p:cNvSpPr>
            <a:spLocks noGrp="1"/>
          </p:cNvSpPr>
          <p:nvPr>
            <p:ph sz="half" idx="2"/>
          </p:nvPr>
        </p:nvSpPr>
        <p:spPr>
          <a:xfrm>
            <a:off x="6525402" y="1055077"/>
            <a:ext cx="5666597" cy="5697416"/>
          </a:xfrm>
        </p:spPr>
        <p:txBody>
          <a:bodyPr>
            <a:noAutofit/>
          </a:bodyPr>
          <a:lstStyle/>
          <a:p>
            <a:r>
              <a:rPr lang="en-US" b="1" dirty="0">
                <a:solidFill>
                  <a:srgbClr val="006600"/>
                </a:solidFill>
              </a:rPr>
              <a:t>                                   </a:t>
            </a:r>
            <a:r>
              <a:rPr lang="en-US" b="1" u="sng" dirty="0">
                <a:solidFill>
                  <a:srgbClr val="006600"/>
                </a:solidFill>
              </a:rPr>
              <a:t>Political</a:t>
            </a:r>
            <a:r>
              <a:rPr lang="en-US" b="1" dirty="0">
                <a:solidFill>
                  <a:srgbClr val="006600"/>
                </a:solidFill>
              </a:rPr>
              <a:t> </a:t>
            </a:r>
          </a:p>
          <a:p>
            <a:r>
              <a:rPr lang="en-US" b="1" dirty="0">
                <a:solidFill>
                  <a:srgbClr val="006600"/>
                </a:solidFill>
              </a:rPr>
              <a:t> P1. Laws and government policies preventing women from acquiring land tenure, owning, or inheriting land.</a:t>
            </a:r>
          </a:p>
          <a:p>
            <a:r>
              <a:rPr lang="en-US" b="1" dirty="0">
                <a:solidFill>
                  <a:srgbClr val="006600"/>
                </a:solidFill>
              </a:rPr>
              <a:t> </a:t>
            </a:r>
            <a:r>
              <a:rPr lang="en-US" b="1" dirty="0">
                <a:solidFill>
                  <a:schemeClr val="tx1"/>
                </a:solidFill>
              </a:rPr>
              <a:t>P2. Armed conflict or unstable governments in rural areas increases hardship and prevents women from making social network connections.</a:t>
            </a:r>
          </a:p>
          <a:p>
            <a:r>
              <a:rPr lang="en-US" b="1" dirty="0">
                <a:solidFill>
                  <a:srgbClr val="006600"/>
                </a:solidFill>
              </a:rPr>
              <a:t> P3. Women may lack access to political processes (voting), and institutions (representative government); or females lack political power to improve law and policy affecting women’s issues.</a:t>
            </a:r>
          </a:p>
          <a:p>
            <a:r>
              <a:rPr lang="en-US" b="1" dirty="0">
                <a:solidFill>
                  <a:srgbClr val="006600"/>
                </a:solidFill>
              </a:rPr>
              <a:t> </a:t>
            </a:r>
            <a:r>
              <a:rPr lang="en-US" b="1" dirty="0">
                <a:solidFill>
                  <a:schemeClr val="tx1"/>
                </a:solidFill>
              </a:rPr>
              <a:t>P4. Women may lack access to government programs intended to alleviate poverty</a:t>
            </a:r>
            <a:r>
              <a:rPr lang="en-US" dirty="0">
                <a:solidFill>
                  <a:schemeClr val="tx1"/>
                </a:solidFill>
              </a:rPr>
              <a:t>.</a:t>
            </a:r>
          </a:p>
        </p:txBody>
      </p:sp>
    </p:spTree>
    <p:extLst>
      <p:ext uri="{BB962C8B-B14F-4D97-AF65-F5344CB8AC3E}">
        <p14:creationId xmlns:p14="http://schemas.microsoft.com/office/powerpoint/2010/main" val="152913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8C0E-0D2C-4895-9AA0-14241FBA3636}"/>
              </a:ext>
            </a:extLst>
          </p:cNvPr>
          <p:cNvSpPr>
            <a:spLocks noGrp="1"/>
          </p:cNvSpPr>
          <p:nvPr>
            <p:ph type="title"/>
          </p:nvPr>
        </p:nvSpPr>
        <p:spPr>
          <a:xfrm>
            <a:off x="838200" y="132523"/>
            <a:ext cx="10515600" cy="781083"/>
          </a:xfrm>
        </p:spPr>
        <p:txBody>
          <a:bodyPr/>
          <a:lstStyle/>
          <a:p>
            <a:r>
              <a:rPr lang="en-US" dirty="0"/>
              <a:t>                    Population Terms</a:t>
            </a:r>
          </a:p>
        </p:txBody>
      </p:sp>
      <p:pic>
        <p:nvPicPr>
          <p:cNvPr id="5" name="Picture 1026" descr="pop_increase_define">
            <a:extLst>
              <a:ext uri="{FF2B5EF4-FFF2-40B4-BE49-F238E27FC236}">
                <a16:creationId xmlns:a16="http://schemas.microsoft.com/office/drawing/2014/main" id="{8A7C7D40-2687-4BDC-8FF6-3F29873D27C1}"/>
              </a:ext>
            </a:extLst>
          </p:cNvPr>
          <p:cNvPicPr>
            <a:picLocks noGrp="1" noChangeAspect="1" noChangeArrowheads="1"/>
          </p:cNvPicPr>
          <p:nvPr>
            <p:ph sz="half" idx="1"/>
          </p:nvPr>
        </p:nvPicPr>
        <p:blipFill>
          <a:blip r:embed="rId2"/>
          <a:srcRect/>
          <a:stretch>
            <a:fillRect/>
          </a:stretch>
        </p:blipFill>
        <p:spPr bwMode="auto">
          <a:xfrm>
            <a:off x="0" y="913605"/>
            <a:ext cx="6019800" cy="5811871"/>
          </a:xfrm>
          <a:prstGeom prst="rect">
            <a:avLst/>
          </a:prstGeom>
          <a:noFill/>
          <a:ln w="9525">
            <a:noFill/>
            <a:miter lim="800000"/>
            <a:headEnd/>
            <a:tailEnd/>
          </a:ln>
        </p:spPr>
      </p:pic>
      <p:pic>
        <p:nvPicPr>
          <p:cNvPr id="6" name="Picture 2" descr="pop_mortality_define">
            <a:extLst>
              <a:ext uri="{FF2B5EF4-FFF2-40B4-BE49-F238E27FC236}">
                <a16:creationId xmlns:a16="http://schemas.microsoft.com/office/drawing/2014/main" id="{E3D7F4CD-3F38-45D7-8D49-D37EA76C3514}"/>
              </a:ext>
            </a:extLst>
          </p:cNvPr>
          <p:cNvPicPr>
            <a:picLocks noGrp="1" noChangeAspect="1" noChangeArrowheads="1"/>
          </p:cNvPicPr>
          <p:nvPr>
            <p:ph sz="half" idx="2"/>
          </p:nvPr>
        </p:nvPicPr>
        <p:blipFill>
          <a:blip r:embed="rId3"/>
          <a:srcRect/>
          <a:stretch>
            <a:fillRect/>
          </a:stretch>
        </p:blipFill>
        <p:spPr bwMode="auto">
          <a:xfrm>
            <a:off x="6172199" y="1099930"/>
            <a:ext cx="5675243" cy="5274366"/>
          </a:xfrm>
          <a:prstGeom prst="rect">
            <a:avLst/>
          </a:prstGeom>
          <a:noFill/>
          <a:ln w="9525">
            <a:noFill/>
            <a:miter lim="800000"/>
            <a:headEnd/>
            <a:tailEnd/>
          </a:ln>
        </p:spPr>
      </p:pic>
    </p:spTree>
    <p:extLst>
      <p:ext uri="{BB962C8B-B14F-4D97-AF65-F5344CB8AC3E}">
        <p14:creationId xmlns:p14="http://schemas.microsoft.com/office/powerpoint/2010/main" val="68011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CC55-65F0-4AD9-9C7C-68B98A4D7A21}"/>
              </a:ext>
            </a:extLst>
          </p:cNvPr>
          <p:cNvSpPr>
            <a:spLocks noGrp="1"/>
          </p:cNvSpPr>
          <p:nvPr>
            <p:ph type="title"/>
          </p:nvPr>
        </p:nvSpPr>
        <p:spPr>
          <a:xfrm>
            <a:off x="1371600" y="0"/>
            <a:ext cx="9601200" cy="728663"/>
          </a:xfrm>
        </p:spPr>
        <p:txBody>
          <a:bodyPr/>
          <a:lstStyle/>
          <a:p>
            <a:r>
              <a:rPr lang="en-US" dirty="0"/>
              <a:t>                      </a:t>
            </a:r>
            <a:r>
              <a:rPr lang="en-US" b="1" u="sng" dirty="0"/>
              <a:t>DTM and Why</a:t>
            </a:r>
          </a:p>
        </p:txBody>
      </p:sp>
      <p:pic>
        <p:nvPicPr>
          <p:cNvPr id="5" name="Content Placeholder 4" descr="A close up of text on a white background&#10;&#10;Description automatically generated">
            <a:extLst>
              <a:ext uri="{FF2B5EF4-FFF2-40B4-BE49-F238E27FC236}">
                <a16:creationId xmlns:a16="http://schemas.microsoft.com/office/drawing/2014/main" id="{12885265-7065-4308-A30E-2DF3E8E136AD}"/>
              </a:ext>
            </a:extLst>
          </p:cNvPr>
          <p:cNvPicPr>
            <a:picLocks noGrp="1" noChangeAspect="1"/>
          </p:cNvPicPr>
          <p:nvPr>
            <p:ph idx="1"/>
          </p:nvPr>
        </p:nvPicPr>
        <p:blipFill>
          <a:blip r:embed="rId2"/>
          <a:stretch>
            <a:fillRect/>
          </a:stretch>
        </p:blipFill>
        <p:spPr>
          <a:xfrm>
            <a:off x="757238" y="728663"/>
            <a:ext cx="11315699" cy="6129337"/>
          </a:xfrm>
        </p:spPr>
      </p:pic>
    </p:spTree>
    <p:extLst>
      <p:ext uri="{BB962C8B-B14F-4D97-AF65-F5344CB8AC3E}">
        <p14:creationId xmlns:p14="http://schemas.microsoft.com/office/powerpoint/2010/main" val="3558181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12375</Words>
  <Application>Microsoft Office PowerPoint</Application>
  <PresentationFormat>Widescreen</PresentationFormat>
  <Paragraphs>961</Paragraphs>
  <Slides>78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Abscissa</vt:lpstr>
      <vt:lpstr>Arial</vt:lpstr>
      <vt:lpstr>Calibri</vt:lpstr>
      <vt:lpstr>Calibri Light</vt:lpstr>
      <vt:lpstr>Palatino</vt:lpstr>
      <vt:lpstr>Office Theme</vt:lpstr>
      <vt:lpstr>Most Important Charts and info from Units 1-5</vt:lpstr>
      <vt:lpstr>                               Unit 1 Maps</vt:lpstr>
      <vt:lpstr>                            Regions</vt:lpstr>
      <vt:lpstr> Density: is the number of things—which could be people, animals, plants, or objects—in a certain area. The frequency something occurs</vt:lpstr>
      <vt:lpstr>                           Diffusion</vt:lpstr>
      <vt:lpstr>Globalization is the process by which businesses or other organizations develop international influence or start operating on an international scale. Globalization is about the interconnectedness of people and businesses across the world that eventually leads to global cultural, political and economic integration. It is the ability to move and communicate easily with others all over the world in order to conduct business internationally</vt:lpstr>
      <vt:lpstr>                       Population: LDC - MDC</vt:lpstr>
      <vt:lpstr>                    Population Terms</vt:lpstr>
      <vt:lpstr>                      DTM and Why</vt:lpstr>
      <vt:lpstr>       Gotta Knows about the DTM Stages</vt:lpstr>
      <vt:lpstr>            Characteristics of the DTM Stages</vt:lpstr>
      <vt:lpstr>                 Population Pyramids</vt:lpstr>
      <vt:lpstr>Thomas Malthus: Coined the term over population. In An Essay on the Principle of Population (1798) Stating Earth’s population was growing much more rapidly than the Earth’s food supply. Food shortages and chaos inevitable. Possible checks on population growth: War, poverty, pestilence (epidemics), or famine.</vt:lpstr>
      <vt:lpstr>Role of Women  - Consequences of aging pop</vt:lpstr>
      <vt:lpstr>Epidemiological Transition Model Stages: The predictable stages in disease and life expectancy that countries experience as they develop. / They correspond with the stages of the DTM</vt:lpstr>
      <vt:lpstr>Migration</vt:lpstr>
      <vt:lpstr>PowerPoint Presentation</vt:lpstr>
      <vt:lpstr>                      Obstacles to Migration</vt:lpstr>
      <vt:lpstr>                          Migration</vt:lpstr>
      <vt:lpstr>                              Unit 3 Culture:</vt:lpstr>
      <vt:lpstr> Cultural Convergence and Divergence</vt:lpstr>
      <vt:lpstr>                Acculturation - Assimilation </vt:lpstr>
      <vt:lpstr>                  Classifying Languages</vt:lpstr>
      <vt:lpstr>              Organizing Language Families</vt:lpstr>
      <vt:lpstr>Distribution of Indo European Branches</vt:lpstr>
      <vt:lpstr>                     The Basis of English</vt:lpstr>
      <vt:lpstr> Creole Languages, Pidgin Language &amp; Lingua Franca</vt:lpstr>
      <vt:lpstr>PowerPoint Presentation</vt:lpstr>
      <vt:lpstr>Religion:  the belief in and worship of a god or gods or any such system of belief and worship</vt:lpstr>
      <vt:lpstr>Classifications of Religions</vt:lpstr>
      <vt:lpstr>                UNIVERSALIZING RELIGIONS</vt:lpstr>
      <vt:lpstr>               Religious Hearths and Diffusion</vt:lpstr>
      <vt:lpstr>                           Ethnic Religions  Shintoism is a blending principals of Buddhism with a local religion of Japan.  Taoism teaches that all people should live in harmony with nature.  Confucianism focuses more on the worldly life rather than heaven/hell. Maintaining Order in Society  Shamanism is ethnic religion that follows a local shaman. Animism belief that objects have a divine spirit </vt:lpstr>
      <vt:lpstr>Unit 3 TERMINOLOGY – VARIATIONS ON A THEME</vt:lpstr>
      <vt:lpstr>                             Boundaries</vt:lpstr>
      <vt:lpstr>             Federal and Unitary States: </vt:lpstr>
      <vt:lpstr>                      The Law of the Sea</vt:lpstr>
      <vt:lpstr>PowerPoint Presentation</vt:lpstr>
      <vt:lpstr>             Federal and Unitary States: </vt:lpstr>
      <vt:lpstr>PowerPoint Presentation</vt:lpstr>
      <vt:lpstr>PowerPoint Presentation</vt:lpstr>
      <vt:lpstr>Why devolution Occurs </vt:lpstr>
      <vt:lpstr>Colonization and Imperialism   </vt:lpstr>
      <vt:lpstr>  Consequences of Superimposed Boundaries in Africa</vt:lpstr>
      <vt:lpstr>First 2 Agricultural Revolutions</vt:lpstr>
      <vt:lpstr>The Third Agricultural Revolution began in 1960’s included the Green Revolution, the agribusiness model of companies controlling the development, planting, processing and selling of food to the consumer</vt:lpstr>
      <vt:lpstr>Agricultural Hearths</vt:lpstr>
      <vt:lpstr>                 Subsistence Farming </vt:lpstr>
      <vt:lpstr>              Subsistence Agriculture </vt:lpstr>
      <vt:lpstr>Shifting Cultivation- often referred to as slash and burn or swidden agriculture. Vegetation is slashed then burned</vt:lpstr>
      <vt:lpstr>Reasons why shifting cultivation is expected to diminish during the twenty-first century</vt:lpstr>
      <vt:lpstr>Pastoral Nomads select the type and number of animals for herd according to  local cultural and physical characteristics. Choice depends of the relative prestige of animals and the ability of species to adapt to a particular climate and vegetation  </vt:lpstr>
      <vt:lpstr>            Planting around the World / LDC vs MDC</vt:lpstr>
      <vt:lpstr>PowerPoint Presentation</vt:lpstr>
      <vt:lpstr>PowerPoint Presentation</vt:lpstr>
      <vt:lpstr>Agribusiness</vt:lpstr>
      <vt:lpstr>             Mixed Crop and Livestock Farming</vt:lpstr>
      <vt:lpstr>                    Grain Farming</vt:lpstr>
      <vt:lpstr>                   Livestock Ranching</vt:lpstr>
      <vt:lpstr>Dairy Farming</vt:lpstr>
      <vt:lpstr>PowerPoint Presentation</vt:lpstr>
      <vt:lpstr>Mediterranean Agriculture exists primarily on the lands that border the Mediterranean Sea, western Asia, California, central Chile, southwestern part of South Africa, southwestern Australia and grown for human consumption. Horticulture is the growing of fruits, vegetables, flowers and tree crops </vt:lpstr>
      <vt:lpstr>                     Agricultural Regions</vt:lpstr>
      <vt:lpstr>Plantation Agriculture</vt:lpstr>
      <vt:lpstr>                Challenges to Agriculture</vt:lpstr>
      <vt:lpstr>    Commercial Gardening and Fruit Farming</vt:lpstr>
      <vt:lpstr>Von Thunen Model: is used to help explain the importance of proximity to market  in the choice of crops on commercial farms. The farmer needs to compare two costs, the cost of the land and the cost of transporting products to market</vt:lpstr>
      <vt:lpstr>Green Revolution </vt:lpstr>
      <vt:lpstr>           Green Revolution Pros and Cons</vt:lpstr>
      <vt:lpstr>Genetically Modified Organisms (GMOs) can be defined as organisms (i.e. plants, animals or microorganisms) in which the genetic material (DNA) has been altered in a way that does not occur naturally by mating and/or natural recombination</vt:lpstr>
      <vt:lpstr>                          Fair Trade</vt:lpstr>
      <vt:lpstr>               Government Subsidies</vt:lpstr>
      <vt:lpstr>                Sustainable Land Management</vt:lpstr>
      <vt:lpstr>PowerPoint Presentation</vt:lpstr>
      <vt:lpstr>                     Food Deserts</vt:lpstr>
      <vt:lpstr> Reasons food deserts exist in urban areas within developed countries</vt:lpstr>
      <vt:lpstr>Women in the Labor Force Working in Agriculture</vt:lpstr>
      <vt:lpstr>Cultural, Political &amp; Economic obstacles to equality and empowerment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19</cp:revision>
  <dcterms:created xsi:type="dcterms:W3CDTF">2020-05-10T21:16:14Z</dcterms:created>
  <dcterms:modified xsi:type="dcterms:W3CDTF">2020-05-11T00:26:35Z</dcterms:modified>
</cp:coreProperties>
</file>