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5" r:id="rId3"/>
    <p:sldId id="274" r:id="rId4"/>
    <p:sldId id="393" r:id="rId5"/>
    <p:sldId id="264" r:id="rId6"/>
    <p:sldId id="371" r:id="rId7"/>
    <p:sldId id="367" r:id="rId8"/>
    <p:sldId id="423" r:id="rId9"/>
    <p:sldId id="343" r:id="rId10"/>
    <p:sldId id="404" r:id="rId11"/>
    <p:sldId id="406" r:id="rId12"/>
    <p:sldId id="405" r:id="rId13"/>
    <p:sldId id="403" r:id="rId14"/>
    <p:sldId id="366" r:id="rId15"/>
    <p:sldId id="272" r:id="rId16"/>
    <p:sldId id="285" r:id="rId17"/>
    <p:sldId id="289" r:id="rId18"/>
    <p:sldId id="430" r:id="rId19"/>
    <p:sldId id="427" r:id="rId20"/>
    <p:sldId id="315" r:id="rId21"/>
    <p:sldId id="432" r:id="rId22"/>
    <p:sldId id="434" r:id="rId23"/>
    <p:sldId id="394" r:id="rId24"/>
    <p:sldId id="395" r:id="rId25"/>
    <p:sldId id="372" r:id="rId26"/>
    <p:sldId id="331" r:id="rId27"/>
    <p:sldId id="335" r:id="rId28"/>
    <p:sldId id="437" r:id="rId29"/>
    <p:sldId id="441" r:id="rId30"/>
    <p:sldId id="363" r:id="rId31"/>
    <p:sldId id="362" r:id="rId32"/>
    <p:sldId id="413" r:id="rId33"/>
    <p:sldId id="350" r:id="rId34"/>
    <p:sldId id="425" r:id="rId35"/>
    <p:sldId id="409" r:id="rId36"/>
    <p:sldId id="376" r:id="rId37"/>
    <p:sldId id="457" r:id="rId38"/>
    <p:sldId id="410" r:id="rId39"/>
    <p:sldId id="456" r:id="rId40"/>
    <p:sldId id="37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D79B4-2FF3-4EC1-9198-088D23137816}"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4E44B-D99D-4E2A-862F-A00E238AA7B9}" type="slidenum">
              <a:rPr lang="en-US" smtClean="0"/>
              <a:t>‹#›</a:t>
            </a:fld>
            <a:endParaRPr lang="en-US"/>
          </a:p>
        </p:txBody>
      </p:sp>
    </p:spTree>
    <p:extLst>
      <p:ext uri="{BB962C8B-B14F-4D97-AF65-F5344CB8AC3E}">
        <p14:creationId xmlns:p14="http://schemas.microsoft.com/office/powerpoint/2010/main" val="124531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pulationpyramid.net/world/199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Take your twizzlers and create the mens side of pyramid on your blank sheet of paper.  You should have 21 groups.  </a:t>
            </a:r>
            <a:endParaRPr/>
          </a:p>
          <a:p>
            <a:pPr marL="228600" lvl="0" indent="-228600" algn="l" rtl="0">
              <a:spcBef>
                <a:spcPts val="0"/>
              </a:spcBef>
              <a:spcAft>
                <a:spcPts val="0"/>
              </a:spcAft>
              <a:buClr>
                <a:schemeClr val="dk1"/>
              </a:buClr>
              <a:buSzPts val="1200"/>
              <a:buFont typeface="Calibri"/>
              <a:buAutoNum type="arabicPeriod"/>
            </a:pPr>
            <a:r>
              <a:rPr lang="en-US"/>
              <a:t>Make sure to label the age groups (0-4), (5-9) – etc.  </a:t>
            </a:r>
            <a:endParaRPr/>
          </a:p>
          <a:p>
            <a:pPr marL="228600" lvl="0" indent="-228600" algn="l" rtl="0">
              <a:spcBef>
                <a:spcPts val="0"/>
              </a:spcBef>
              <a:spcAft>
                <a:spcPts val="0"/>
              </a:spcAft>
              <a:buClr>
                <a:schemeClr val="dk1"/>
              </a:buClr>
              <a:buSzPts val="1200"/>
              <a:buFont typeface="Calibri"/>
              <a:buAutoNum type="arabicPeriod"/>
            </a:pPr>
            <a:r>
              <a:rPr lang="en-US"/>
              <a:t>Create the women’s side with twizzlers </a:t>
            </a:r>
            <a:endParaRPr/>
          </a:p>
          <a:p>
            <a:pPr marL="228600" lvl="0" indent="-228600" algn="l" rtl="0">
              <a:spcBef>
                <a:spcPts val="0"/>
              </a:spcBef>
              <a:spcAft>
                <a:spcPts val="0"/>
              </a:spcAft>
              <a:buClr>
                <a:schemeClr val="dk1"/>
              </a:buClr>
              <a:buSzPts val="1200"/>
              <a:buFont typeface="Calibri"/>
              <a:buAutoNum type="arabicPeriod"/>
            </a:pPr>
            <a:r>
              <a:rPr lang="en-US"/>
              <a:t>Then go over the three areas of the pyramid – youth depends, working population, elder dependents </a:t>
            </a:r>
            <a:endParaRPr/>
          </a:p>
          <a:p>
            <a:pPr marL="228600" lvl="0" indent="-228600" algn="l" rtl="0">
              <a:spcBef>
                <a:spcPts val="0"/>
              </a:spcBef>
              <a:spcAft>
                <a:spcPts val="0"/>
              </a:spcAft>
              <a:buClr>
                <a:schemeClr val="dk1"/>
              </a:buClr>
              <a:buSzPts val="1200"/>
              <a:buFont typeface="Calibri"/>
              <a:buAutoNum type="arabicPeriod"/>
            </a:pPr>
            <a:r>
              <a:rPr lang="en-US"/>
              <a:t>When you’re done going over the basic components, discuss how population pyramids are meant to change … use the link below to give students a visual of how pyramids change over time </a:t>
            </a:r>
            <a:endParaRPr/>
          </a:p>
          <a:p>
            <a:pPr marL="228600" lvl="0" indent="-228600" algn="l" rtl="0">
              <a:spcBef>
                <a:spcPts val="0"/>
              </a:spcBef>
              <a:spcAft>
                <a:spcPts val="0"/>
              </a:spcAft>
              <a:buClr>
                <a:schemeClr val="dk1"/>
              </a:buClr>
              <a:buSzPts val="1200"/>
              <a:buFont typeface="Calibri"/>
              <a:buAutoNum type="arabicPeriod"/>
            </a:pPr>
            <a:r>
              <a:rPr lang="en-US" u="sng">
                <a:solidFill>
                  <a:schemeClr val="hlink"/>
                </a:solidFill>
                <a:hlinkClick r:id="rId3"/>
              </a:rPr>
              <a:t>https://www.populationpyramid.net/world/1996/</a:t>
            </a:r>
            <a:r>
              <a:rPr lang="en-US"/>
              <a:t> </a:t>
            </a:r>
            <a:endParaRPr/>
          </a:p>
        </p:txBody>
      </p:sp>
      <p:sp>
        <p:nvSpPr>
          <p:cNvPr id="98" name="Google Shape;9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AA59-0576-4BF4-A8A2-C5FA7A97E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7BD2A-54B7-405E-8B28-629CD2F7C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04D38-65EE-4907-BF9A-53E45BD29C28}"/>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5" name="Footer Placeholder 4">
            <a:extLst>
              <a:ext uri="{FF2B5EF4-FFF2-40B4-BE49-F238E27FC236}">
                <a16:creationId xmlns:a16="http://schemas.microsoft.com/office/drawing/2014/main" id="{2155123B-3057-45D8-8079-088B67B95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16A66-321A-442A-B33A-54D97F041637}"/>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194270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EF34-D6DE-4DA7-AE13-28CABC4B9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B31B-F777-454D-B536-F4A75E960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4DA94-9485-4249-98D8-433362487488}"/>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5" name="Footer Placeholder 4">
            <a:extLst>
              <a:ext uri="{FF2B5EF4-FFF2-40B4-BE49-F238E27FC236}">
                <a16:creationId xmlns:a16="http://schemas.microsoft.com/office/drawing/2014/main" id="{E0725845-DC84-4388-8614-B53EDB205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A1282-0393-4653-90CC-DFC1BB789D86}"/>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24773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D267C-2792-496E-AD95-35E911570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C8A0EF-BA35-4485-94D3-A1E7303B78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F5A3A-581F-433C-8CF7-2F8078417BE3}"/>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5" name="Footer Placeholder 4">
            <a:extLst>
              <a:ext uri="{FF2B5EF4-FFF2-40B4-BE49-F238E27FC236}">
                <a16:creationId xmlns:a16="http://schemas.microsoft.com/office/drawing/2014/main" id="{33B7E8C9-71CD-466E-A461-A6019873A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4AFC9-8562-4571-8C63-3BCBCE5B7544}"/>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335184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ACEA-6B3F-4284-98AC-304F53B31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63D4E-A927-47B4-B61B-6BCBB2B3D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6D35C-C48F-4220-A9AD-A1F368428087}"/>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5" name="Footer Placeholder 4">
            <a:extLst>
              <a:ext uri="{FF2B5EF4-FFF2-40B4-BE49-F238E27FC236}">
                <a16:creationId xmlns:a16="http://schemas.microsoft.com/office/drawing/2014/main" id="{1DF7BF06-D3CB-48F0-9F68-5892D89C0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9636D-E0C1-4D02-936A-4FDD14678185}"/>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48392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2A00-5E77-4DF7-A5FA-10BE1A1B5D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1A3AF7-67E1-4E04-BB84-5CE61D1DF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E0515-C5D4-4D0E-8AE1-5E10AEB50419}"/>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5" name="Footer Placeholder 4">
            <a:extLst>
              <a:ext uri="{FF2B5EF4-FFF2-40B4-BE49-F238E27FC236}">
                <a16:creationId xmlns:a16="http://schemas.microsoft.com/office/drawing/2014/main" id="{25D01EA1-EF84-4782-B1ED-BB10D946B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E7152-D1DB-48BB-9540-83FED7DAF824}"/>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4785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0A09-50C9-4AA1-A040-A6A0CF5D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7A574-899F-42C3-8398-4E60223A4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DB3C6-F869-4C43-A40E-F4942CF207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2A422-6136-43C5-8328-0CC88A819B47}"/>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6" name="Footer Placeholder 5">
            <a:extLst>
              <a:ext uri="{FF2B5EF4-FFF2-40B4-BE49-F238E27FC236}">
                <a16:creationId xmlns:a16="http://schemas.microsoft.com/office/drawing/2014/main" id="{947858F7-1F68-4485-997A-CA96123E0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9EE77-E525-4519-AB4F-E4F34697F9DA}"/>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97428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AE3C-5D20-4DC5-B50B-69A26A49F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E0F11A-80FE-4C7C-B4D0-DE88FB389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DF4E82-C155-4E89-B3E6-B8FC877B3C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428C66-FF76-47A6-9D51-01A3BE6FB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9B66E-3257-441F-85E3-7A6F867F5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EFD97-0488-4411-BA67-73A68ABAEB6F}"/>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8" name="Footer Placeholder 7">
            <a:extLst>
              <a:ext uri="{FF2B5EF4-FFF2-40B4-BE49-F238E27FC236}">
                <a16:creationId xmlns:a16="http://schemas.microsoft.com/office/drawing/2014/main" id="{A7289106-397D-4F60-BD06-9B457E9AED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95444E-5FC0-4BCD-BA42-BE22929FB32D}"/>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359784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B39B-BB7E-49D3-AADB-9A808551A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13455F-ED50-4317-BE6F-91C5A64D0569}"/>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4" name="Footer Placeholder 3">
            <a:extLst>
              <a:ext uri="{FF2B5EF4-FFF2-40B4-BE49-F238E27FC236}">
                <a16:creationId xmlns:a16="http://schemas.microsoft.com/office/drawing/2014/main" id="{11F3661B-7AE8-43C5-982B-D465B34CFF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8183DE-039F-4AD5-9D22-76F10B42A227}"/>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294460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1380D-1A02-46D3-90BB-96C7E63B59FA}"/>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3" name="Footer Placeholder 2">
            <a:extLst>
              <a:ext uri="{FF2B5EF4-FFF2-40B4-BE49-F238E27FC236}">
                <a16:creationId xmlns:a16="http://schemas.microsoft.com/office/drawing/2014/main" id="{9937F355-B94A-493C-A31F-1053F9C7D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0C7F45-FDDF-4709-8972-8136F0072713}"/>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34890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FA2-EB78-4E1A-9042-B5BB92E88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EC26B4-A326-4ECB-A1BF-E0C6AF30F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E3E40-4F1A-46CF-9808-A836A30F7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6F017-0D38-40F6-8B96-0EF5BA345B7E}"/>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6" name="Footer Placeholder 5">
            <a:extLst>
              <a:ext uri="{FF2B5EF4-FFF2-40B4-BE49-F238E27FC236}">
                <a16:creationId xmlns:a16="http://schemas.microsoft.com/office/drawing/2014/main" id="{64D716B8-603E-42F9-835D-FDDEBC86C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0D55E-19D9-443E-A212-ACE815692820}"/>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185708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7807-9F69-49ED-92C7-33342833A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C9F93-F340-4341-BE7C-819278153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6CAE2-4FEE-493A-A1A2-1BCC504C9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E3F37-3538-4EFA-957B-857FC3FD7521}"/>
              </a:ext>
            </a:extLst>
          </p:cNvPr>
          <p:cNvSpPr>
            <a:spLocks noGrp="1"/>
          </p:cNvSpPr>
          <p:nvPr>
            <p:ph type="dt" sz="half" idx="10"/>
          </p:nvPr>
        </p:nvSpPr>
        <p:spPr/>
        <p:txBody>
          <a:bodyPr/>
          <a:lstStyle/>
          <a:p>
            <a:fld id="{4F53F7A0-6A3A-4BC1-BB11-0351016D9D05}" type="datetimeFigureOut">
              <a:rPr lang="en-US" smtClean="0"/>
              <a:t>5/4/2020</a:t>
            </a:fld>
            <a:endParaRPr lang="en-US"/>
          </a:p>
        </p:txBody>
      </p:sp>
      <p:sp>
        <p:nvSpPr>
          <p:cNvPr id="6" name="Footer Placeholder 5">
            <a:extLst>
              <a:ext uri="{FF2B5EF4-FFF2-40B4-BE49-F238E27FC236}">
                <a16:creationId xmlns:a16="http://schemas.microsoft.com/office/drawing/2014/main" id="{41A110DE-8F0F-4E81-8325-D3BFE889A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24BFE-8543-4D06-A858-AA971F361A16}"/>
              </a:ext>
            </a:extLst>
          </p:cNvPr>
          <p:cNvSpPr>
            <a:spLocks noGrp="1"/>
          </p:cNvSpPr>
          <p:nvPr>
            <p:ph type="sldNum" sz="quarter" idx="12"/>
          </p:nvPr>
        </p:nvSpPr>
        <p:spPr/>
        <p:txBody>
          <a:bodyPr/>
          <a:lstStyle/>
          <a:p>
            <a:fld id="{76E9F9C7-DEF9-46BF-8ABB-4485DF763DD7}" type="slidenum">
              <a:rPr lang="en-US" smtClean="0"/>
              <a:t>‹#›</a:t>
            </a:fld>
            <a:endParaRPr lang="en-US"/>
          </a:p>
        </p:txBody>
      </p:sp>
    </p:spTree>
    <p:extLst>
      <p:ext uri="{BB962C8B-B14F-4D97-AF65-F5344CB8AC3E}">
        <p14:creationId xmlns:p14="http://schemas.microsoft.com/office/powerpoint/2010/main" val="188506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2A665-27A2-45AB-9478-314F53FE45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9F540E-9064-4D73-9A39-803B9B310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D1B07-4BCE-40E2-A062-F9A2EBB2B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F7A0-6A3A-4BC1-BB11-0351016D9D05}" type="datetimeFigureOut">
              <a:rPr lang="en-US" smtClean="0"/>
              <a:t>5/4/2020</a:t>
            </a:fld>
            <a:endParaRPr lang="en-US"/>
          </a:p>
        </p:txBody>
      </p:sp>
      <p:sp>
        <p:nvSpPr>
          <p:cNvPr id="5" name="Footer Placeholder 4">
            <a:extLst>
              <a:ext uri="{FF2B5EF4-FFF2-40B4-BE49-F238E27FC236}">
                <a16:creationId xmlns:a16="http://schemas.microsoft.com/office/drawing/2014/main" id="{A875773D-23A5-4585-9252-273F1190D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7D456-7A2C-407B-B406-5F2407E6A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9F9C7-DEF9-46BF-8ABB-4485DF763DD7}" type="slidenum">
              <a:rPr lang="en-US" smtClean="0"/>
              <a:t>‹#›</a:t>
            </a:fld>
            <a:endParaRPr lang="en-US"/>
          </a:p>
        </p:txBody>
      </p:sp>
    </p:spTree>
    <p:extLst>
      <p:ext uri="{BB962C8B-B14F-4D97-AF65-F5344CB8AC3E}">
        <p14:creationId xmlns:p14="http://schemas.microsoft.com/office/powerpoint/2010/main" val="100982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tktAW8z-VHg" TargetMode="Externa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E3D0-1CEB-48F6-AD9A-68DFC8405C9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D7B7C07-8CAB-4243-8FE0-F45247451E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691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2B17-4DD4-462F-B079-8972625F43A3}"/>
              </a:ext>
            </a:extLst>
          </p:cNvPr>
          <p:cNvSpPr>
            <a:spLocks noGrp="1"/>
          </p:cNvSpPr>
          <p:nvPr>
            <p:ph type="title"/>
          </p:nvPr>
        </p:nvSpPr>
        <p:spPr>
          <a:xfrm>
            <a:off x="1371600" y="106018"/>
            <a:ext cx="9601200" cy="887896"/>
          </a:xfrm>
        </p:spPr>
        <p:txBody>
          <a:bodyPr/>
          <a:lstStyle/>
          <a:p>
            <a:r>
              <a:rPr lang="en-US" dirty="0"/>
              <a:t>               Classification of Countries</a:t>
            </a:r>
          </a:p>
        </p:txBody>
      </p:sp>
      <p:pic>
        <p:nvPicPr>
          <p:cNvPr id="5" name="Content Placeholder 4">
            <a:extLst>
              <a:ext uri="{FF2B5EF4-FFF2-40B4-BE49-F238E27FC236}">
                <a16:creationId xmlns:a16="http://schemas.microsoft.com/office/drawing/2014/main" id="{AB6C6A7C-5BCC-4A55-9FAF-C7A405E5BB3C}"/>
              </a:ext>
            </a:extLst>
          </p:cNvPr>
          <p:cNvPicPr>
            <a:picLocks noGrp="1" noChangeAspect="1"/>
          </p:cNvPicPr>
          <p:nvPr>
            <p:ph idx="1"/>
          </p:nvPr>
        </p:nvPicPr>
        <p:blipFill>
          <a:blip r:embed="rId2"/>
          <a:stretch>
            <a:fillRect/>
          </a:stretch>
        </p:blipFill>
        <p:spPr>
          <a:xfrm>
            <a:off x="198783" y="1126435"/>
            <a:ext cx="11794434" cy="5731565"/>
          </a:xfrm>
        </p:spPr>
      </p:pic>
    </p:spTree>
    <p:extLst>
      <p:ext uri="{BB962C8B-B14F-4D97-AF65-F5344CB8AC3E}">
        <p14:creationId xmlns:p14="http://schemas.microsoft.com/office/powerpoint/2010/main" val="327462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4589-FD74-4514-8F32-9C62DF2D4144}"/>
              </a:ext>
            </a:extLst>
          </p:cNvPr>
          <p:cNvSpPr>
            <a:spLocks noGrp="1"/>
          </p:cNvSpPr>
          <p:nvPr>
            <p:ph type="title"/>
          </p:nvPr>
        </p:nvSpPr>
        <p:spPr>
          <a:xfrm>
            <a:off x="967409" y="132522"/>
            <a:ext cx="10840277" cy="954156"/>
          </a:xfrm>
        </p:spPr>
        <p:txBody>
          <a:bodyPr>
            <a:normAutofit/>
          </a:bodyPr>
          <a:lstStyle/>
          <a:p>
            <a:r>
              <a:rPr lang="en-US" dirty="0"/>
              <a:t>                     </a:t>
            </a:r>
            <a:r>
              <a:rPr lang="en-US" b="1" u="sng" dirty="0">
                <a:solidFill>
                  <a:srgbClr val="0070C0"/>
                </a:solidFill>
              </a:rPr>
              <a:t>Comparing Countries</a:t>
            </a:r>
          </a:p>
        </p:txBody>
      </p:sp>
      <p:pic>
        <p:nvPicPr>
          <p:cNvPr id="5" name="Content Placeholder 4">
            <a:extLst>
              <a:ext uri="{FF2B5EF4-FFF2-40B4-BE49-F238E27FC236}">
                <a16:creationId xmlns:a16="http://schemas.microsoft.com/office/drawing/2014/main" id="{134D6FC6-93CC-4138-8299-07D89FA838EB}"/>
              </a:ext>
            </a:extLst>
          </p:cNvPr>
          <p:cNvPicPr>
            <a:picLocks noGrp="1" noChangeAspect="1"/>
          </p:cNvPicPr>
          <p:nvPr>
            <p:ph idx="1"/>
          </p:nvPr>
        </p:nvPicPr>
        <p:blipFill>
          <a:blip r:embed="rId2"/>
          <a:stretch>
            <a:fillRect/>
          </a:stretch>
        </p:blipFill>
        <p:spPr>
          <a:xfrm>
            <a:off x="212035" y="1192696"/>
            <a:ext cx="11767930" cy="5512904"/>
          </a:xfrm>
        </p:spPr>
      </p:pic>
    </p:spTree>
    <p:extLst>
      <p:ext uri="{BB962C8B-B14F-4D97-AF65-F5344CB8AC3E}">
        <p14:creationId xmlns:p14="http://schemas.microsoft.com/office/powerpoint/2010/main" val="409551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1010-78DB-4993-BD62-CF2B0030AF8B}"/>
              </a:ext>
            </a:extLst>
          </p:cNvPr>
          <p:cNvSpPr>
            <a:spLocks noGrp="1"/>
          </p:cNvSpPr>
          <p:nvPr>
            <p:ph type="title"/>
          </p:nvPr>
        </p:nvSpPr>
        <p:spPr>
          <a:xfrm>
            <a:off x="1371600" y="225287"/>
            <a:ext cx="9601200" cy="848139"/>
          </a:xfrm>
        </p:spPr>
        <p:txBody>
          <a:bodyPr/>
          <a:lstStyle/>
          <a:p>
            <a:r>
              <a:rPr lang="en-US" dirty="0"/>
              <a:t>                </a:t>
            </a:r>
            <a:r>
              <a:rPr lang="en-US" b="1" u="sng" dirty="0">
                <a:solidFill>
                  <a:srgbClr val="0070C0"/>
                </a:solidFill>
              </a:rPr>
              <a:t>Developed Countries</a:t>
            </a:r>
          </a:p>
        </p:txBody>
      </p:sp>
      <p:pic>
        <p:nvPicPr>
          <p:cNvPr id="8" name="Content Placeholder 7">
            <a:extLst>
              <a:ext uri="{FF2B5EF4-FFF2-40B4-BE49-F238E27FC236}">
                <a16:creationId xmlns:a16="http://schemas.microsoft.com/office/drawing/2014/main" id="{F8BB7C96-91AC-414A-BE04-26D4089CA332}"/>
              </a:ext>
            </a:extLst>
          </p:cNvPr>
          <p:cNvPicPr>
            <a:picLocks noGrp="1" noChangeAspect="1"/>
          </p:cNvPicPr>
          <p:nvPr>
            <p:ph sz="half" idx="1"/>
          </p:nvPr>
        </p:nvPicPr>
        <p:blipFill>
          <a:blip r:embed="rId2"/>
          <a:stretch>
            <a:fillRect/>
          </a:stretch>
        </p:blipFill>
        <p:spPr>
          <a:xfrm>
            <a:off x="331305" y="1073426"/>
            <a:ext cx="7355370" cy="5685183"/>
          </a:xfrm>
        </p:spPr>
      </p:pic>
      <p:pic>
        <p:nvPicPr>
          <p:cNvPr id="10" name="Content Placeholder 9">
            <a:extLst>
              <a:ext uri="{FF2B5EF4-FFF2-40B4-BE49-F238E27FC236}">
                <a16:creationId xmlns:a16="http://schemas.microsoft.com/office/drawing/2014/main" id="{05A5CB24-6A2C-4562-B957-1E29AB9E63B3}"/>
              </a:ext>
            </a:extLst>
          </p:cNvPr>
          <p:cNvPicPr>
            <a:picLocks noGrp="1" noChangeAspect="1"/>
          </p:cNvPicPr>
          <p:nvPr>
            <p:ph sz="half" idx="2"/>
          </p:nvPr>
        </p:nvPicPr>
        <p:blipFill>
          <a:blip r:embed="rId3"/>
          <a:stretch>
            <a:fillRect/>
          </a:stretch>
        </p:blipFill>
        <p:spPr>
          <a:xfrm>
            <a:off x="7686674" y="1378226"/>
            <a:ext cx="4505325" cy="5247861"/>
          </a:xfrm>
        </p:spPr>
      </p:pic>
    </p:spTree>
    <p:extLst>
      <p:ext uri="{BB962C8B-B14F-4D97-AF65-F5344CB8AC3E}">
        <p14:creationId xmlns:p14="http://schemas.microsoft.com/office/powerpoint/2010/main" val="109477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B3B2-E34D-4A12-AAD0-9B4D5C918B16}"/>
              </a:ext>
            </a:extLst>
          </p:cNvPr>
          <p:cNvSpPr>
            <a:spLocks noGrp="1"/>
          </p:cNvSpPr>
          <p:nvPr>
            <p:ph type="title"/>
          </p:nvPr>
        </p:nvSpPr>
        <p:spPr>
          <a:xfrm>
            <a:off x="821636" y="106017"/>
            <a:ext cx="11237842" cy="979833"/>
          </a:xfrm>
        </p:spPr>
        <p:txBody>
          <a:bodyPr>
            <a:normAutofit fontScale="90000"/>
          </a:bodyPr>
          <a:lstStyle/>
          <a:p>
            <a:r>
              <a:rPr lang="en-US" b="1" u="sng" dirty="0">
                <a:solidFill>
                  <a:srgbClr val="92D050"/>
                </a:solidFill>
              </a:rPr>
              <a:t>Developing Countries </a:t>
            </a:r>
            <a:r>
              <a:rPr lang="en-US" sz="1600" b="1" u="sng" dirty="0">
                <a:solidFill>
                  <a:srgbClr val="92D050"/>
                </a:solidFill>
              </a:rPr>
              <a:t>where MDC and LDC are located 9 min:  </a:t>
            </a:r>
            <a:r>
              <a:rPr lang="en-US" sz="1600" b="1" u="sng" dirty="0">
                <a:solidFill>
                  <a:srgbClr val="92D050"/>
                </a:solidFill>
                <a:hlinkClick r:id="rId2"/>
              </a:rPr>
              <a:t>https://www.youtube.com/watch?v=tktAW8z-VHg</a:t>
            </a:r>
            <a:br>
              <a:rPr lang="en-US" sz="1600" b="1" u="sng" dirty="0">
                <a:solidFill>
                  <a:srgbClr val="92D050"/>
                </a:solidFill>
              </a:rPr>
            </a:br>
            <a:endParaRPr lang="en-US" sz="1600" b="1" u="sng" dirty="0">
              <a:solidFill>
                <a:srgbClr val="92D050"/>
              </a:solidFill>
            </a:endParaRPr>
          </a:p>
        </p:txBody>
      </p:sp>
      <p:pic>
        <p:nvPicPr>
          <p:cNvPr id="11" name="Content Placeholder 10">
            <a:extLst>
              <a:ext uri="{FF2B5EF4-FFF2-40B4-BE49-F238E27FC236}">
                <a16:creationId xmlns:a16="http://schemas.microsoft.com/office/drawing/2014/main" id="{D4FD3A22-20DF-4901-AE49-49C39FB88691}"/>
              </a:ext>
            </a:extLst>
          </p:cNvPr>
          <p:cNvPicPr>
            <a:picLocks noGrp="1" noChangeAspect="1"/>
          </p:cNvPicPr>
          <p:nvPr>
            <p:ph sz="half" idx="2"/>
          </p:nvPr>
        </p:nvPicPr>
        <p:blipFill>
          <a:blip r:embed="rId3"/>
          <a:stretch>
            <a:fillRect/>
          </a:stretch>
        </p:blipFill>
        <p:spPr>
          <a:xfrm>
            <a:off x="7758113" y="1285875"/>
            <a:ext cx="4301364" cy="5572125"/>
          </a:xfrm>
        </p:spPr>
      </p:pic>
      <p:pic>
        <p:nvPicPr>
          <p:cNvPr id="9" name="Content Placeholder 8">
            <a:extLst>
              <a:ext uri="{FF2B5EF4-FFF2-40B4-BE49-F238E27FC236}">
                <a16:creationId xmlns:a16="http://schemas.microsoft.com/office/drawing/2014/main" id="{C2FF6683-CC1B-431E-AA5B-B577CE3C52A1}"/>
              </a:ext>
            </a:extLst>
          </p:cNvPr>
          <p:cNvPicPr>
            <a:picLocks noGrp="1" noChangeAspect="1"/>
          </p:cNvPicPr>
          <p:nvPr>
            <p:ph sz="half" idx="1"/>
          </p:nvPr>
        </p:nvPicPr>
        <p:blipFill>
          <a:blip r:embed="rId4"/>
          <a:stretch>
            <a:fillRect/>
          </a:stretch>
        </p:blipFill>
        <p:spPr>
          <a:xfrm>
            <a:off x="291548" y="1085850"/>
            <a:ext cx="7466565" cy="5772150"/>
          </a:xfrm>
        </p:spPr>
      </p:pic>
    </p:spTree>
    <p:extLst>
      <p:ext uri="{BB962C8B-B14F-4D97-AF65-F5344CB8AC3E}">
        <p14:creationId xmlns:p14="http://schemas.microsoft.com/office/powerpoint/2010/main" val="82661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DD95-02B3-4FD8-A2BA-012F745AC4A2}"/>
              </a:ext>
            </a:extLst>
          </p:cNvPr>
          <p:cNvSpPr>
            <a:spLocks noGrp="1"/>
          </p:cNvSpPr>
          <p:nvPr>
            <p:ph type="title"/>
          </p:nvPr>
        </p:nvSpPr>
        <p:spPr>
          <a:xfrm>
            <a:off x="1371600" y="1"/>
            <a:ext cx="9601200" cy="728662"/>
          </a:xfrm>
        </p:spPr>
        <p:txBody>
          <a:bodyPr>
            <a:normAutofit/>
          </a:bodyPr>
          <a:lstStyle/>
          <a:p>
            <a:r>
              <a:rPr lang="en-US" dirty="0"/>
              <a:t>                   </a:t>
            </a:r>
            <a:r>
              <a:rPr lang="en-US" b="1" u="sng" dirty="0">
                <a:solidFill>
                  <a:srgbClr val="0070C0"/>
                </a:solidFill>
              </a:rPr>
              <a:t>Dependency Ratio</a:t>
            </a:r>
          </a:p>
        </p:txBody>
      </p:sp>
      <p:sp>
        <p:nvSpPr>
          <p:cNvPr id="3" name="Content Placeholder 2">
            <a:extLst>
              <a:ext uri="{FF2B5EF4-FFF2-40B4-BE49-F238E27FC236}">
                <a16:creationId xmlns:a16="http://schemas.microsoft.com/office/drawing/2014/main" id="{69EE9E1E-0BBB-4D00-BBC1-A52C1CB31C0B}"/>
              </a:ext>
            </a:extLst>
          </p:cNvPr>
          <p:cNvSpPr>
            <a:spLocks noGrp="1"/>
          </p:cNvSpPr>
          <p:nvPr>
            <p:ph sz="half" idx="1"/>
          </p:nvPr>
        </p:nvSpPr>
        <p:spPr>
          <a:xfrm>
            <a:off x="225287" y="728664"/>
            <a:ext cx="7289938" cy="6129338"/>
          </a:xfrm>
        </p:spPr>
        <p:txBody>
          <a:bodyPr>
            <a:normAutofit/>
          </a:bodyPr>
          <a:lstStyle/>
          <a:p>
            <a:r>
              <a:rPr lang="en-US" dirty="0"/>
              <a:t>                    </a:t>
            </a:r>
            <a:r>
              <a:rPr lang="en-US" b="1" u="sng" dirty="0">
                <a:solidFill>
                  <a:srgbClr val="0070C0"/>
                </a:solidFill>
              </a:rPr>
              <a:t>Potential Workforce</a:t>
            </a:r>
            <a:r>
              <a:rPr lang="en-US" dirty="0"/>
              <a:t>: </a:t>
            </a:r>
          </a:p>
          <a:p>
            <a:r>
              <a:rPr lang="en-US" sz="2400" b="1" dirty="0"/>
              <a:t>Demographers consider people ages 15 – 64 the </a:t>
            </a:r>
            <a:r>
              <a:rPr lang="en-US" sz="2400" b="1" u="sng" dirty="0">
                <a:solidFill>
                  <a:srgbClr val="0070C0"/>
                </a:solidFill>
              </a:rPr>
              <a:t>Potential Workforce</a:t>
            </a:r>
            <a:r>
              <a:rPr lang="en-US" sz="2400" b="1" dirty="0"/>
              <a:t>, the group expected to be the society’s labor force.</a:t>
            </a:r>
          </a:p>
          <a:p>
            <a:r>
              <a:rPr lang="en-US" sz="2400" b="1" dirty="0"/>
              <a:t>Everyone else – people under 15 or over 64 – are the </a:t>
            </a:r>
            <a:r>
              <a:rPr lang="en-US" sz="2400" b="1" u="sng" dirty="0">
                <a:solidFill>
                  <a:srgbClr val="0070C0"/>
                </a:solidFill>
              </a:rPr>
              <a:t>dependent population</a:t>
            </a:r>
            <a:r>
              <a:rPr lang="en-US" sz="2400" b="1" dirty="0"/>
              <a:t>, because they are considered too young or too old to work full time. </a:t>
            </a:r>
          </a:p>
          <a:p>
            <a:r>
              <a:rPr lang="en-US" sz="2400" b="1" dirty="0"/>
              <a:t>Dividing the potential work force by the dependent population results in the dependency ratio.  Since many people who are 15 to 64 do not work for pay, and since many  people under 15 and over 64 do, this number is only an estimate</a:t>
            </a:r>
          </a:p>
        </p:txBody>
      </p:sp>
      <p:pic>
        <p:nvPicPr>
          <p:cNvPr id="6" name="Content Placeholder 5">
            <a:extLst>
              <a:ext uri="{FF2B5EF4-FFF2-40B4-BE49-F238E27FC236}">
                <a16:creationId xmlns:a16="http://schemas.microsoft.com/office/drawing/2014/main" id="{9C11406E-DDD6-4404-B0CC-DD0E51F2D8F7}"/>
              </a:ext>
            </a:extLst>
          </p:cNvPr>
          <p:cNvPicPr>
            <a:picLocks noGrp="1" noChangeAspect="1"/>
          </p:cNvPicPr>
          <p:nvPr>
            <p:ph sz="half" idx="2"/>
          </p:nvPr>
        </p:nvPicPr>
        <p:blipFill>
          <a:blip r:embed="rId2"/>
          <a:stretch>
            <a:fillRect/>
          </a:stretch>
        </p:blipFill>
        <p:spPr>
          <a:xfrm>
            <a:off x="7906656" y="1161143"/>
            <a:ext cx="4389765" cy="5442857"/>
          </a:xfrm>
        </p:spPr>
      </p:pic>
    </p:spTree>
    <p:extLst>
      <p:ext uri="{BB962C8B-B14F-4D97-AF65-F5344CB8AC3E}">
        <p14:creationId xmlns:p14="http://schemas.microsoft.com/office/powerpoint/2010/main" val="9840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8195-E250-4AB9-AD3F-E187EB04D6EE}"/>
              </a:ext>
            </a:extLst>
          </p:cNvPr>
          <p:cNvSpPr>
            <a:spLocks noGrp="1"/>
          </p:cNvSpPr>
          <p:nvPr>
            <p:ph type="title"/>
          </p:nvPr>
        </p:nvSpPr>
        <p:spPr>
          <a:xfrm>
            <a:off x="702365" y="159026"/>
            <a:ext cx="11383618" cy="2126973"/>
          </a:xfrm>
        </p:spPr>
        <p:txBody>
          <a:bodyPr>
            <a:normAutofit fontScale="90000"/>
          </a:bodyPr>
          <a:lstStyle/>
          <a:p>
            <a:r>
              <a:rPr lang="en-US" dirty="0"/>
              <a:t> </a:t>
            </a:r>
            <a:r>
              <a:rPr lang="en-US" sz="3600" b="1" u="sng" dirty="0">
                <a:solidFill>
                  <a:srgbClr val="009900"/>
                </a:solidFill>
              </a:rPr>
              <a:t>Measuring Population</a:t>
            </a:r>
            <a:r>
              <a:rPr lang="en-US" sz="3600" dirty="0">
                <a:solidFill>
                  <a:srgbClr val="009900"/>
                </a:solidFill>
              </a:rPr>
              <a:t>: Population increases rapidly in places were more people are born than die, and it declines in places were deaths outnumber births. Populations also increase and decrease when people move in and out </a:t>
            </a:r>
          </a:p>
        </p:txBody>
      </p:sp>
      <p:sp>
        <p:nvSpPr>
          <p:cNvPr id="3" name="Content Placeholder 2">
            <a:extLst>
              <a:ext uri="{FF2B5EF4-FFF2-40B4-BE49-F238E27FC236}">
                <a16:creationId xmlns:a16="http://schemas.microsoft.com/office/drawing/2014/main" id="{D2DD57D5-B6D4-4570-A6F6-9813BA7F9E36}"/>
              </a:ext>
            </a:extLst>
          </p:cNvPr>
          <p:cNvSpPr>
            <a:spLocks noGrp="1"/>
          </p:cNvSpPr>
          <p:nvPr>
            <p:ph sz="half" idx="1"/>
          </p:nvPr>
        </p:nvSpPr>
        <p:spPr>
          <a:xfrm>
            <a:off x="702366" y="2285999"/>
            <a:ext cx="3958844" cy="4572001"/>
          </a:xfrm>
        </p:spPr>
        <p:txBody>
          <a:bodyPr>
            <a:normAutofit/>
          </a:bodyPr>
          <a:lstStyle/>
          <a:p>
            <a:r>
              <a:rPr lang="en-US" sz="3200" b="1" dirty="0">
                <a:solidFill>
                  <a:srgbClr val="CC3399"/>
                </a:solidFill>
                <a:latin typeface="Abscissa"/>
              </a:rPr>
              <a:t>Geographers /</a:t>
            </a:r>
          </a:p>
          <a:p>
            <a:pPr marL="0" indent="0">
              <a:buNone/>
            </a:pPr>
            <a:r>
              <a:rPr lang="en-US" sz="3200" b="1" dirty="0">
                <a:solidFill>
                  <a:srgbClr val="CC3399"/>
                </a:solidFill>
                <a:latin typeface="Abscissa"/>
              </a:rPr>
              <a:t>Demographers most frequently measure population change in a country through 3 measures </a:t>
            </a:r>
          </a:p>
          <a:p>
            <a:endParaRPr lang="en-US" dirty="0"/>
          </a:p>
        </p:txBody>
      </p:sp>
      <p:sp>
        <p:nvSpPr>
          <p:cNvPr id="4" name="Content Placeholder 3">
            <a:extLst>
              <a:ext uri="{FF2B5EF4-FFF2-40B4-BE49-F238E27FC236}">
                <a16:creationId xmlns:a16="http://schemas.microsoft.com/office/drawing/2014/main" id="{B4960C7A-C13D-4B56-8D28-408C06E66F67}"/>
              </a:ext>
            </a:extLst>
          </p:cNvPr>
          <p:cNvSpPr>
            <a:spLocks noGrp="1"/>
          </p:cNvSpPr>
          <p:nvPr>
            <p:ph sz="half" idx="2"/>
          </p:nvPr>
        </p:nvSpPr>
        <p:spPr>
          <a:xfrm>
            <a:off x="5194852" y="2285999"/>
            <a:ext cx="6891131" cy="4572001"/>
          </a:xfrm>
        </p:spPr>
        <p:txBody>
          <a:bodyPr>
            <a:normAutofit/>
          </a:bodyPr>
          <a:lstStyle/>
          <a:p>
            <a:pPr lvl="1">
              <a:lnSpc>
                <a:spcPct val="90000"/>
              </a:lnSpc>
            </a:pPr>
            <a:r>
              <a:rPr lang="en-US" sz="3600" b="1" dirty="0">
                <a:solidFill>
                  <a:srgbClr val="7030A0"/>
                </a:solidFill>
                <a:latin typeface="Abscissa"/>
              </a:rPr>
              <a:t>Crude Birth Rate (CBR)</a:t>
            </a:r>
          </a:p>
          <a:p>
            <a:pPr lvl="1">
              <a:lnSpc>
                <a:spcPct val="90000"/>
              </a:lnSpc>
            </a:pPr>
            <a:r>
              <a:rPr lang="en-US" sz="3600" b="1" dirty="0">
                <a:solidFill>
                  <a:srgbClr val="7030A0"/>
                </a:solidFill>
                <a:latin typeface="Abscissa"/>
              </a:rPr>
              <a:t>Crude Death Rate (CDR)</a:t>
            </a:r>
          </a:p>
          <a:p>
            <a:pPr lvl="1">
              <a:lnSpc>
                <a:spcPct val="90000"/>
              </a:lnSpc>
            </a:pPr>
            <a:r>
              <a:rPr lang="en-US" sz="3600" b="1" dirty="0">
                <a:solidFill>
                  <a:srgbClr val="7030A0"/>
                </a:solidFill>
                <a:latin typeface="Abscissa"/>
              </a:rPr>
              <a:t>Natural Increase Rate  (NIR)</a:t>
            </a:r>
          </a:p>
          <a:p>
            <a:pPr>
              <a:lnSpc>
                <a:spcPct val="90000"/>
              </a:lnSpc>
            </a:pPr>
            <a:r>
              <a:rPr lang="en-US" sz="3800" b="1" i="1" dirty="0">
                <a:solidFill>
                  <a:srgbClr val="7030A0"/>
                </a:solidFill>
                <a:latin typeface="Abscissa"/>
              </a:rPr>
              <a:t>Natural means excluding migration</a:t>
            </a:r>
          </a:p>
          <a:p>
            <a:pPr>
              <a:lnSpc>
                <a:spcPct val="90000"/>
              </a:lnSpc>
            </a:pPr>
            <a:r>
              <a:rPr lang="en-US" sz="3800" b="1" i="1" dirty="0">
                <a:solidFill>
                  <a:srgbClr val="7030A0"/>
                </a:solidFill>
                <a:latin typeface="Abscissa"/>
              </a:rPr>
              <a:t>Crude means looking at society as a whole </a:t>
            </a:r>
          </a:p>
          <a:p>
            <a:endParaRPr lang="en-US" dirty="0"/>
          </a:p>
        </p:txBody>
      </p:sp>
    </p:spTree>
    <p:extLst>
      <p:ext uri="{BB962C8B-B14F-4D97-AF65-F5344CB8AC3E}">
        <p14:creationId xmlns:p14="http://schemas.microsoft.com/office/powerpoint/2010/main" val="165223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026" descr="pop_increase_define"/>
          <p:cNvPicPr>
            <a:picLocks noChangeAspect="1" noChangeArrowheads="1"/>
          </p:cNvPicPr>
          <p:nvPr/>
        </p:nvPicPr>
        <p:blipFill>
          <a:blip r:embed="rId2"/>
          <a:srcRect/>
          <a:stretch>
            <a:fillRect/>
          </a:stretch>
        </p:blipFill>
        <p:spPr bwMode="auto">
          <a:xfrm>
            <a:off x="755374" y="0"/>
            <a:ext cx="11436626" cy="6858000"/>
          </a:xfrm>
          <a:prstGeom prst="rect">
            <a:avLst/>
          </a:prstGeom>
          <a:noFill/>
          <a:ln w="9525">
            <a:noFill/>
            <a:miter lim="800000"/>
            <a:headEnd/>
            <a:tailEnd/>
          </a:ln>
        </p:spPr>
      </p:pic>
    </p:spTree>
    <p:extLst>
      <p:ext uri="{BB962C8B-B14F-4D97-AF65-F5344CB8AC3E}">
        <p14:creationId xmlns:p14="http://schemas.microsoft.com/office/powerpoint/2010/main" val="245284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pop_mortality_define"/>
          <p:cNvPicPr>
            <a:picLocks noChangeAspect="1" noChangeArrowheads="1"/>
          </p:cNvPicPr>
          <p:nvPr/>
        </p:nvPicPr>
        <p:blipFill>
          <a:blip r:embed="rId2"/>
          <a:srcRect/>
          <a:stretch>
            <a:fillRect/>
          </a:stretch>
        </p:blipFill>
        <p:spPr bwMode="auto">
          <a:xfrm>
            <a:off x="278297" y="0"/>
            <a:ext cx="11247660" cy="6858000"/>
          </a:xfrm>
          <a:prstGeom prst="rect">
            <a:avLst/>
          </a:prstGeom>
          <a:noFill/>
          <a:ln w="9525">
            <a:noFill/>
            <a:miter lim="800000"/>
            <a:headEnd/>
            <a:tailEnd/>
          </a:ln>
        </p:spPr>
      </p:pic>
      <p:sp>
        <p:nvSpPr>
          <p:cNvPr id="91138" name="Line 4"/>
          <p:cNvSpPr>
            <a:spLocks noChangeShapeType="1"/>
          </p:cNvSpPr>
          <p:nvPr/>
        </p:nvSpPr>
        <p:spPr bwMode="auto">
          <a:xfrm>
            <a:off x="2590800" y="3352800"/>
            <a:ext cx="3429000" cy="0"/>
          </a:xfrm>
          <a:prstGeom prst="line">
            <a:avLst/>
          </a:prstGeom>
          <a:noFill/>
          <a:ln w="12700">
            <a:solidFill>
              <a:schemeClr val="bg2"/>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75878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F1A2-79CA-4585-83D1-6F1930AD96A2}"/>
              </a:ext>
            </a:extLst>
          </p:cNvPr>
          <p:cNvSpPr>
            <a:spLocks noGrp="1"/>
          </p:cNvSpPr>
          <p:nvPr>
            <p:ph type="title"/>
          </p:nvPr>
        </p:nvSpPr>
        <p:spPr>
          <a:xfrm>
            <a:off x="871538" y="0"/>
            <a:ext cx="11187112" cy="871538"/>
          </a:xfrm>
        </p:spPr>
        <p:txBody>
          <a:bodyPr/>
          <a:lstStyle/>
          <a:p>
            <a:r>
              <a:rPr lang="en-US" dirty="0"/>
              <a:t>       </a:t>
            </a:r>
            <a:r>
              <a:rPr lang="en-US" b="1" u="sng" dirty="0">
                <a:solidFill>
                  <a:srgbClr val="002060"/>
                </a:solidFill>
              </a:rPr>
              <a:t>Population Replacement level is </a:t>
            </a:r>
            <a:r>
              <a:rPr lang="en-US" b="1" u="sng" dirty="0">
                <a:solidFill>
                  <a:srgbClr val="C00000"/>
                </a:solidFill>
              </a:rPr>
              <a:t>2.1</a:t>
            </a:r>
          </a:p>
        </p:txBody>
      </p:sp>
      <p:sp>
        <p:nvSpPr>
          <p:cNvPr id="3" name="Content Placeholder 2">
            <a:extLst>
              <a:ext uri="{FF2B5EF4-FFF2-40B4-BE49-F238E27FC236}">
                <a16:creationId xmlns:a16="http://schemas.microsoft.com/office/drawing/2014/main" id="{819727A8-F35D-440A-9457-57B5F1891613}"/>
              </a:ext>
            </a:extLst>
          </p:cNvPr>
          <p:cNvSpPr>
            <a:spLocks noGrp="1"/>
          </p:cNvSpPr>
          <p:nvPr>
            <p:ph sz="half" idx="1"/>
          </p:nvPr>
        </p:nvSpPr>
        <p:spPr>
          <a:xfrm>
            <a:off x="133350" y="771525"/>
            <a:ext cx="6391275" cy="6086475"/>
          </a:xfrm>
        </p:spPr>
        <p:txBody>
          <a:bodyPr>
            <a:normAutofit/>
          </a:bodyPr>
          <a:lstStyle/>
          <a:p>
            <a:r>
              <a:rPr lang="en-US" sz="3200" b="1" dirty="0">
                <a:solidFill>
                  <a:srgbClr val="CC0099"/>
                </a:solidFill>
              </a:rPr>
              <a:t>Replacement level fertility is the level of fertility at which a population exactly replaces itself from one generation to the next. In developed countries, replacement level fertility can be taken as requiring an average of </a:t>
            </a:r>
            <a:r>
              <a:rPr lang="en-US" sz="3200" b="1" u="sng" dirty="0">
                <a:solidFill>
                  <a:schemeClr val="tx1"/>
                </a:solidFill>
              </a:rPr>
              <a:t>2.1 </a:t>
            </a:r>
            <a:r>
              <a:rPr lang="en-US" sz="3200" b="1" dirty="0">
                <a:solidFill>
                  <a:srgbClr val="CC0099"/>
                </a:solidFill>
              </a:rPr>
              <a:t>children per woman.</a:t>
            </a:r>
          </a:p>
        </p:txBody>
      </p:sp>
      <p:pic>
        <p:nvPicPr>
          <p:cNvPr id="6" name="Content Placeholder 5" descr="A screenshot of a map&#10;&#10;Description automatically generated">
            <a:extLst>
              <a:ext uri="{FF2B5EF4-FFF2-40B4-BE49-F238E27FC236}">
                <a16:creationId xmlns:a16="http://schemas.microsoft.com/office/drawing/2014/main" id="{045689B9-366A-4126-92F7-F9C81C7D0EF3}"/>
              </a:ext>
            </a:extLst>
          </p:cNvPr>
          <p:cNvPicPr>
            <a:picLocks noGrp="1" noChangeAspect="1"/>
          </p:cNvPicPr>
          <p:nvPr>
            <p:ph sz="half" idx="2"/>
          </p:nvPr>
        </p:nvPicPr>
        <p:blipFill>
          <a:blip r:embed="rId2"/>
          <a:stretch>
            <a:fillRect/>
          </a:stretch>
        </p:blipFill>
        <p:spPr>
          <a:xfrm>
            <a:off x="6524625" y="871538"/>
            <a:ext cx="5534025" cy="5772150"/>
          </a:xfrm>
        </p:spPr>
      </p:pic>
    </p:spTree>
    <p:extLst>
      <p:ext uri="{BB962C8B-B14F-4D97-AF65-F5344CB8AC3E}">
        <p14:creationId xmlns:p14="http://schemas.microsoft.com/office/powerpoint/2010/main" val="37007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3AE9-C451-41BE-94A1-C2CD179AE17B}"/>
              </a:ext>
            </a:extLst>
          </p:cNvPr>
          <p:cNvSpPr>
            <a:spLocks noGrp="1"/>
          </p:cNvSpPr>
          <p:nvPr>
            <p:ph type="title"/>
          </p:nvPr>
        </p:nvSpPr>
        <p:spPr>
          <a:xfrm>
            <a:off x="1371600" y="0"/>
            <a:ext cx="10820400" cy="742950"/>
          </a:xfrm>
        </p:spPr>
        <p:txBody>
          <a:bodyPr/>
          <a:lstStyle/>
          <a:p>
            <a:r>
              <a:rPr lang="en-US" dirty="0"/>
              <a:t>               </a:t>
            </a:r>
            <a:r>
              <a:rPr lang="en-US" b="1" u="sng" dirty="0">
                <a:solidFill>
                  <a:srgbClr val="C00000"/>
                </a:solidFill>
              </a:rPr>
              <a:t>NIR and Doubling Time</a:t>
            </a:r>
          </a:p>
        </p:txBody>
      </p:sp>
      <p:sp>
        <p:nvSpPr>
          <p:cNvPr id="3" name="Content Placeholder 2">
            <a:extLst>
              <a:ext uri="{FF2B5EF4-FFF2-40B4-BE49-F238E27FC236}">
                <a16:creationId xmlns:a16="http://schemas.microsoft.com/office/drawing/2014/main" id="{858BDDE9-9AAD-4885-87AC-DFB49FDEAFD7}"/>
              </a:ext>
            </a:extLst>
          </p:cNvPr>
          <p:cNvSpPr>
            <a:spLocks noGrp="1"/>
          </p:cNvSpPr>
          <p:nvPr>
            <p:ph idx="1"/>
          </p:nvPr>
        </p:nvSpPr>
        <p:spPr>
          <a:xfrm>
            <a:off x="172278" y="1000125"/>
            <a:ext cx="12019722" cy="5857875"/>
          </a:xfrm>
        </p:spPr>
        <p:txBody>
          <a:bodyPr>
            <a:normAutofit fontScale="85000" lnSpcReduction="20000"/>
          </a:bodyPr>
          <a:lstStyle/>
          <a:p>
            <a:pPr fontAlgn="base"/>
            <a:r>
              <a:rPr lang="en-US" b="1" u="sng" dirty="0">
                <a:solidFill>
                  <a:srgbClr val="C00000"/>
                </a:solidFill>
              </a:rPr>
              <a:t>Natural increase rate NIR </a:t>
            </a:r>
            <a:r>
              <a:rPr lang="en-US" b="1" dirty="0">
                <a:solidFill>
                  <a:srgbClr val="002060"/>
                </a:solidFill>
              </a:rPr>
              <a:t>is the percentage by which the population grows in a year. The Term </a:t>
            </a:r>
            <a:r>
              <a:rPr lang="en-US" b="1" dirty="0">
                <a:solidFill>
                  <a:srgbClr val="C00000"/>
                </a:solidFill>
              </a:rPr>
              <a:t>natural</a:t>
            </a:r>
            <a:r>
              <a:rPr lang="en-US" b="1" dirty="0">
                <a:solidFill>
                  <a:srgbClr val="002060"/>
                </a:solidFill>
              </a:rPr>
              <a:t> means that a country's birth rate excludes migration. During the twenty first century the world NIR has been 1.2 meaning the population of the world has been growing each year by 1.2 percent</a:t>
            </a:r>
          </a:p>
          <a:p>
            <a:pPr marL="0" indent="0" fontAlgn="base">
              <a:buNone/>
            </a:pPr>
            <a:endParaRPr lang="en-US" b="1" dirty="0">
              <a:solidFill>
                <a:srgbClr val="002060"/>
              </a:solidFill>
            </a:endParaRPr>
          </a:p>
          <a:p>
            <a:pPr fontAlgn="base"/>
            <a:r>
              <a:rPr lang="en-US" b="1" dirty="0">
                <a:solidFill>
                  <a:srgbClr val="002060"/>
                </a:solidFill>
              </a:rPr>
              <a:t>The </a:t>
            </a:r>
            <a:r>
              <a:rPr lang="en-US" b="1" dirty="0">
                <a:solidFill>
                  <a:srgbClr val="C00000"/>
                </a:solidFill>
              </a:rPr>
              <a:t>NIR</a:t>
            </a:r>
            <a:r>
              <a:rPr lang="en-US" b="1" dirty="0">
                <a:solidFill>
                  <a:srgbClr val="002060"/>
                </a:solidFill>
              </a:rPr>
              <a:t> was essentially zero for most of humanity's several hundred-thousand-year occupancy on earth. The . The number of people added each year has dropped from a historic peak of 88 million in 1989 to current 75 million.   </a:t>
            </a:r>
          </a:p>
          <a:p>
            <a:pPr fontAlgn="base"/>
            <a:r>
              <a:rPr lang="en-US" b="1" dirty="0">
                <a:solidFill>
                  <a:srgbClr val="006600"/>
                </a:solidFill>
              </a:rPr>
              <a:t>The natural increase rate affects the </a:t>
            </a:r>
            <a:r>
              <a:rPr lang="en-US" b="1" u="sng" dirty="0">
                <a:solidFill>
                  <a:srgbClr val="C00000"/>
                </a:solidFill>
              </a:rPr>
              <a:t>doubling time </a:t>
            </a:r>
            <a:r>
              <a:rPr lang="en-US" b="1" dirty="0">
                <a:solidFill>
                  <a:srgbClr val="006600"/>
                </a:solidFill>
              </a:rPr>
              <a:t>which is the number of years to double the population assuming a constant rate of natural increase. At the current rate of 1.2 percent per year, world population would double in about 54 years. If the same NIR continued through the twenty first century,, global population in the year 2100 would reach 24 billion. When the NIR was 2.2 percent in 1963 doubling time was 35 years. had the 2.2% rate continued into the twenty first century earths population would currently exceed 10 billion instead of 7 billion. and the NIR through the 21st century would be more  50 billion in 2100</a:t>
            </a:r>
          </a:p>
          <a:p>
            <a:pPr marL="0" indent="0" fontAlgn="base">
              <a:buNone/>
            </a:pPr>
            <a:endParaRPr lang="en-US" b="1" dirty="0">
              <a:solidFill>
                <a:srgbClr val="006600"/>
              </a:solidFill>
            </a:endParaRPr>
          </a:p>
          <a:p>
            <a:pPr fontAlgn="base"/>
            <a:r>
              <a:rPr lang="en-US" b="1" dirty="0">
                <a:solidFill>
                  <a:srgbClr val="006600"/>
                </a:solidFill>
              </a:rPr>
              <a:t> Regional variations of NIR More that 96% of the NIR is clustered in developing countries. the NIR exceeds 2.0 in most countries of sub Saharan Africa whereas it is negative in Europe meaning that in the absence of immigration, population is actually declining</a:t>
            </a:r>
          </a:p>
          <a:p>
            <a:endParaRPr lang="en-US" dirty="0"/>
          </a:p>
        </p:txBody>
      </p:sp>
    </p:spTree>
    <p:extLst>
      <p:ext uri="{BB962C8B-B14F-4D97-AF65-F5344CB8AC3E}">
        <p14:creationId xmlns:p14="http://schemas.microsoft.com/office/powerpoint/2010/main" val="115194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EB4A-BF91-4866-B5B3-10890EB8A004}"/>
              </a:ext>
            </a:extLst>
          </p:cNvPr>
          <p:cNvSpPr>
            <a:spLocks noGrp="1"/>
          </p:cNvSpPr>
          <p:nvPr>
            <p:ph type="title"/>
          </p:nvPr>
        </p:nvSpPr>
        <p:spPr>
          <a:xfrm>
            <a:off x="834887" y="106018"/>
            <a:ext cx="11224591" cy="821634"/>
          </a:xfrm>
        </p:spPr>
        <p:txBody>
          <a:bodyPr>
            <a:normAutofit/>
          </a:bodyPr>
          <a:lstStyle/>
          <a:p>
            <a:r>
              <a:rPr lang="en-US"/>
              <a:t>                  </a:t>
            </a:r>
            <a:r>
              <a:rPr lang="en-US" u="sng" dirty="0">
                <a:solidFill>
                  <a:srgbClr val="0070C0"/>
                </a:solidFill>
              </a:rPr>
              <a:t>Unit II- </a:t>
            </a:r>
            <a:r>
              <a:rPr lang="en-US" u="sng">
                <a:solidFill>
                  <a:srgbClr val="0070C0"/>
                </a:solidFill>
              </a:rPr>
              <a:t>Population Condensed </a:t>
            </a:r>
            <a:endParaRPr lang="en-US" u="sng" dirty="0">
              <a:solidFill>
                <a:srgbClr val="0070C0"/>
              </a:solidFill>
            </a:endParaRPr>
          </a:p>
        </p:txBody>
      </p:sp>
      <p:pic>
        <p:nvPicPr>
          <p:cNvPr id="5" name="Content Placeholder 4">
            <a:extLst>
              <a:ext uri="{FF2B5EF4-FFF2-40B4-BE49-F238E27FC236}">
                <a16:creationId xmlns:a16="http://schemas.microsoft.com/office/drawing/2014/main" id="{C2C8F30C-49AF-43B5-B96D-5060108B5A7D}"/>
              </a:ext>
            </a:extLst>
          </p:cNvPr>
          <p:cNvPicPr>
            <a:picLocks noGrp="1" noChangeAspect="1"/>
          </p:cNvPicPr>
          <p:nvPr>
            <p:ph idx="1"/>
          </p:nvPr>
        </p:nvPicPr>
        <p:blipFill>
          <a:blip r:embed="rId2"/>
          <a:stretch>
            <a:fillRect/>
          </a:stretch>
        </p:blipFill>
        <p:spPr>
          <a:xfrm>
            <a:off x="172279" y="1113183"/>
            <a:ext cx="11887200" cy="5618921"/>
          </a:xfrm>
        </p:spPr>
      </p:pic>
    </p:spTree>
    <p:extLst>
      <p:ext uri="{BB962C8B-B14F-4D97-AF65-F5344CB8AC3E}">
        <p14:creationId xmlns:p14="http://schemas.microsoft.com/office/powerpoint/2010/main" val="326404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0F87-B29D-4807-A45C-4BA57774CEB0}"/>
              </a:ext>
            </a:extLst>
          </p:cNvPr>
          <p:cNvSpPr>
            <a:spLocks noGrp="1"/>
          </p:cNvSpPr>
          <p:nvPr>
            <p:ph type="title"/>
          </p:nvPr>
        </p:nvSpPr>
        <p:spPr>
          <a:xfrm>
            <a:off x="724829" y="0"/>
            <a:ext cx="11374243" cy="1650380"/>
          </a:xfrm>
        </p:spPr>
        <p:txBody>
          <a:bodyPr>
            <a:normAutofit fontScale="90000"/>
          </a:bodyPr>
          <a:lstStyle/>
          <a:p>
            <a:r>
              <a:rPr lang="en-US" b="1" u="sng" dirty="0">
                <a:solidFill>
                  <a:srgbClr val="7030A0"/>
                </a:solidFill>
              </a:rPr>
              <a:t>Demographic Transition Model</a:t>
            </a:r>
            <a:r>
              <a:rPr lang="en-US" dirty="0">
                <a:solidFill>
                  <a:srgbClr val="7030A0"/>
                </a:solidFill>
              </a:rPr>
              <a:t>: </a:t>
            </a:r>
            <a:r>
              <a:rPr lang="en-US" b="1" dirty="0">
                <a:solidFill>
                  <a:srgbClr val="7030A0"/>
                </a:solidFill>
                <a:latin typeface="Ammys Handwriting"/>
              </a:rPr>
              <a:t>Model that shows changes in natural increase, fertility, and mortality rates. This  process has several stages</a:t>
            </a:r>
            <a:br>
              <a:rPr lang="en-US" b="1" dirty="0">
                <a:solidFill>
                  <a:schemeClr val="bg1"/>
                </a:solidFill>
                <a:latin typeface="Ammys Handwriting"/>
              </a:rPr>
            </a:br>
            <a:endParaRPr lang="en-US" b="1" dirty="0"/>
          </a:p>
        </p:txBody>
      </p:sp>
      <p:pic>
        <p:nvPicPr>
          <p:cNvPr id="5" name="Content Placeholder 4">
            <a:extLst>
              <a:ext uri="{FF2B5EF4-FFF2-40B4-BE49-F238E27FC236}">
                <a16:creationId xmlns:a16="http://schemas.microsoft.com/office/drawing/2014/main" id="{DC45A1BF-C4AA-4398-8946-42654A9BA692}"/>
              </a:ext>
            </a:extLst>
          </p:cNvPr>
          <p:cNvPicPr>
            <a:picLocks noGrp="1" noChangeAspect="1"/>
          </p:cNvPicPr>
          <p:nvPr>
            <p:ph idx="1"/>
          </p:nvPr>
        </p:nvPicPr>
        <p:blipFill>
          <a:blip r:embed="rId2"/>
          <a:stretch>
            <a:fillRect/>
          </a:stretch>
        </p:blipFill>
        <p:spPr>
          <a:xfrm>
            <a:off x="291549" y="1650380"/>
            <a:ext cx="11807524" cy="5207620"/>
          </a:xfrm>
        </p:spPr>
      </p:pic>
    </p:spTree>
    <p:extLst>
      <p:ext uri="{BB962C8B-B14F-4D97-AF65-F5344CB8AC3E}">
        <p14:creationId xmlns:p14="http://schemas.microsoft.com/office/powerpoint/2010/main" val="743544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CC55-65F0-4AD9-9C7C-68B98A4D7A21}"/>
              </a:ext>
            </a:extLst>
          </p:cNvPr>
          <p:cNvSpPr>
            <a:spLocks noGrp="1"/>
          </p:cNvSpPr>
          <p:nvPr>
            <p:ph type="title"/>
          </p:nvPr>
        </p:nvSpPr>
        <p:spPr>
          <a:xfrm>
            <a:off x="1371600" y="0"/>
            <a:ext cx="9601200" cy="728663"/>
          </a:xfrm>
        </p:spPr>
        <p:txBody>
          <a:bodyPr/>
          <a:lstStyle/>
          <a:p>
            <a:r>
              <a:rPr lang="en-US" dirty="0"/>
              <a:t>                      </a:t>
            </a:r>
            <a:r>
              <a:rPr lang="en-US" b="1" u="sng" dirty="0"/>
              <a:t>DTM and Why</a:t>
            </a:r>
          </a:p>
        </p:txBody>
      </p:sp>
      <p:pic>
        <p:nvPicPr>
          <p:cNvPr id="5" name="Content Placeholder 4" descr="A close up of text on a white background&#10;&#10;Description automatically generated">
            <a:extLst>
              <a:ext uri="{FF2B5EF4-FFF2-40B4-BE49-F238E27FC236}">
                <a16:creationId xmlns:a16="http://schemas.microsoft.com/office/drawing/2014/main" id="{12885265-7065-4308-A30E-2DF3E8E136AD}"/>
              </a:ext>
            </a:extLst>
          </p:cNvPr>
          <p:cNvPicPr>
            <a:picLocks noGrp="1" noChangeAspect="1"/>
          </p:cNvPicPr>
          <p:nvPr>
            <p:ph idx="1"/>
          </p:nvPr>
        </p:nvPicPr>
        <p:blipFill>
          <a:blip r:embed="rId2"/>
          <a:stretch>
            <a:fillRect/>
          </a:stretch>
        </p:blipFill>
        <p:spPr>
          <a:xfrm>
            <a:off x="757238" y="728663"/>
            <a:ext cx="11315699" cy="6129337"/>
          </a:xfrm>
        </p:spPr>
      </p:pic>
    </p:spTree>
    <p:extLst>
      <p:ext uri="{BB962C8B-B14F-4D97-AF65-F5344CB8AC3E}">
        <p14:creationId xmlns:p14="http://schemas.microsoft.com/office/powerpoint/2010/main" val="355818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A845-94C0-46AB-86C3-738EA0CAB957}"/>
              </a:ext>
            </a:extLst>
          </p:cNvPr>
          <p:cNvSpPr>
            <a:spLocks noGrp="1"/>
          </p:cNvSpPr>
          <p:nvPr>
            <p:ph type="title"/>
          </p:nvPr>
        </p:nvSpPr>
        <p:spPr>
          <a:xfrm>
            <a:off x="742950" y="1"/>
            <a:ext cx="11315700" cy="857250"/>
          </a:xfrm>
        </p:spPr>
        <p:txBody>
          <a:bodyPr/>
          <a:lstStyle/>
          <a:p>
            <a:r>
              <a:rPr lang="en-US" dirty="0"/>
              <a:t>       </a:t>
            </a:r>
            <a:r>
              <a:rPr lang="en-US" b="1" u="sng" dirty="0" err="1"/>
              <a:t>Gotta</a:t>
            </a:r>
            <a:r>
              <a:rPr lang="en-US" b="1" u="sng" dirty="0"/>
              <a:t> Knows about the DTM Stages</a:t>
            </a:r>
          </a:p>
        </p:txBody>
      </p:sp>
      <p:sp>
        <p:nvSpPr>
          <p:cNvPr id="3" name="Content Placeholder 2">
            <a:extLst>
              <a:ext uri="{FF2B5EF4-FFF2-40B4-BE49-F238E27FC236}">
                <a16:creationId xmlns:a16="http://schemas.microsoft.com/office/drawing/2014/main" id="{3387FEA4-C53E-42BF-B30C-DC84A3A4E94F}"/>
              </a:ext>
            </a:extLst>
          </p:cNvPr>
          <p:cNvSpPr>
            <a:spLocks noGrp="1"/>
          </p:cNvSpPr>
          <p:nvPr>
            <p:ph idx="1"/>
          </p:nvPr>
        </p:nvSpPr>
        <p:spPr>
          <a:xfrm>
            <a:off x="265043" y="742951"/>
            <a:ext cx="11926957" cy="6115050"/>
          </a:xfrm>
        </p:spPr>
        <p:txBody>
          <a:bodyPr>
            <a:normAutofit fontScale="92500" lnSpcReduction="20000"/>
          </a:bodyPr>
          <a:lstStyle/>
          <a:p>
            <a:r>
              <a:rPr lang="en-US" b="1" u="sng" dirty="0">
                <a:solidFill>
                  <a:srgbClr val="006600"/>
                </a:solidFill>
              </a:rPr>
              <a:t>Stage 1: </a:t>
            </a:r>
            <a:r>
              <a:rPr lang="en-US" b="1" dirty="0">
                <a:solidFill>
                  <a:srgbClr val="006600"/>
                </a:solidFill>
              </a:rPr>
              <a:t>Slow population growth, when the birth rate and death rates are both high. Most of the world before the Industrial Revolution was stage 1. Because Pandemics, wars, and weather catastrophes had big effects of population</a:t>
            </a:r>
          </a:p>
          <a:p>
            <a:r>
              <a:rPr lang="en-US" b="1" u="sng" dirty="0">
                <a:solidFill>
                  <a:srgbClr val="002060"/>
                </a:solidFill>
              </a:rPr>
              <a:t>Stage 2: </a:t>
            </a:r>
            <a:r>
              <a:rPr lang="en-US" b="1" dirty="0">
                <a:solidFill>
                  <a:srgbClr val="002060"/>
                </a:solidFill>
              </a:rPr>
              <a:t>The population increases greatly as the death rates (especially with children) drops due to improvements in  medical care but birth rates stay high so population growth occurs at a fast pace. Many of the least developed countries today are in this stage</a:t>
            </a:r>
          </a:p>
          <a:p>
            <a:r>
              <a:rPr lang="en-US" b="1" u="sng" dirty="0">
                <a:solidFill>
                  <a:srgbClr val="CC3399"/>
                </a:solidFill>
              </a:rPr>
              <a:t>Stage 3: </a:t>
            </a:r>
            <a:r>
              <a:rPr lang="en-US" b="1" dirty="0">
                <a:solidFill>
                  <a:srgbClr val="CC3399"/>
                </a:solidFill>
              </a:rPr>
              <a:t>The population growth slows because of a falling birth rate due to improvements in economic conditions, status of women and access to contraception.  Population continues to grow but at a slower rate. More developed countries (MDC’s) are in this stage today</a:t>
            </a:r>
          </a:p>
          <a:p>
            <a:r>
              <a:rPr lang="en-US" b="1" u="sng" dirty="0">
                <a:solidFill>
                  <a:srgbClr val="7030A0"/>
                </a:solidFill>
              </a:rPr>
              <a:t>Stage 4</a:t>
            </a:r>
            <a:r>
              <a:rPr lang="en-US" b="1" dirty="0">
                <a:solidFill>
                  <a:srgbClr val="7030A0"/>
                </a:solidFill>
              </a:rPr>
              <a:t>: The rate of natural increase is low or decreasing because of low death rates and low birth rates with a stable population rates. There is a higher levels of education, stronger economies, improved health care, more women in the workforce and a fertility rate of approximately 2 children per women. Mode developed countries are in this stage</a:t>
            </a:r>
          </a:p>
          <a:p>
            <a:r>
              <a:rPr lang="en-US" b="1" u="sng" dirty="0">
                <a:solidFill>
                  <a:srgbClr val="C00000"/>
                </a:solidFill>
              </a:rPr>
              <a:t>Stage 5</a:t>
            </a:r>
            <a:r>
              <a:rPr lang="en-US" b="1" dirty="0">
                <a:solidFill>
                  <a:srgbClr val="C00000"/>
                </a:solidFill>
              </a:rPr>
              <a:t>: There appears to be an emerging 5</a:t>
            </a:r>
            <a:r>
              <a:rPr lang="en-US" b="1" baseline="30000" dirty="0">
                <a:solidFill>
                  <a:srgbClr val="C00000"/>
                </a:solidFill>
              </a:rPr>
              <a:t>th</a:t>
            </a:r>
            <a:r>
              <a:rPr lang="en-US" b="1" dirty="0">
                <a:solidFill>
                  <a:srgbClr val="C00000"/>
                </a:solidFill>
              </a:rPr>
              <a:t> state represented by man European countries and Japan. That have achieved this stage of have sub replacement birth rates and the population of elderly is greater than the youthful population</a:t>
            </a:r>
            <a:r>
              <a:rPr lang="en-US" b="1" dirty="0">
                <a:solidFill>
                  <a:srgbClr val="FF33CC"/>
                </a:solidFill>
              </a:rPr>
              <a:t>. </a:t>
            </a:r>
          </a:p>
        </p:txBody>
      </p:sp>
    </p:spTree>
    <p:extLst>
      <p:ext uri="{BB962C8B-B14F-4D97-AF65-F5344CB8AC3E}">
        <p14:creationId xmlns:p14="http://schemas.microsoft.com/office/powerpoint/2010/main" val="129923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D6B2-EE14-4D81-8B4F-85CDCEDC4FB4}"/>
              </a:ext>
            </a:extLst>
          </p:cNvPr>
          <p:cNvSpPr>
            <a:spLocks noGrp="1"/>
          </p:cNvSpPr>
          <p:nvPr>
            <p:ph type="title"/>
          </p:nvPr>
        </p:nvSpPr>
        <p:spPr>
          <a:xfrm>
            <a:off x="914400" y="101600"/>
            <a:ext cx="11176000" cy="609600"/>
          </a:xfrm>
        </p:spPr>
        <p:txBody>
          <a:bodyPr>
            <a:normAutofit fontScale="90000"/>
          </a:bodyPr>
          <a:lstStyle/>
          <a:p>
            <a:r>
              <a:rPr lang="en-US" dirty="0"/>
              <a:t>                   </a:t>
            </a:r>
            <a:r>
              <a:rPr lang="en-US" b="1" u="sng" dirty="0"/>
              <a:t>Causes of Industrial Revolution </a:t>
            </a:r>
          </a:p>
        </p:txBody>
      </p:sp>
      <p:pic>
        <p:nvPicPr>
          <p:cNvPr id="5" name="Content Placeholder 4">
            <a:extLst>
              <a:ext uri="{FF2B5EF4-FFF2-40B4-BE49-F238E27FC236}">
                <a16:creationId xmlns:a16="http://schemas.microsoft.com/office/drawing/2014/main" id="{3176E81D-F5A8-4EA8-A87E-AFA7279B4C33}"/>
              </a:ext>
            </a:extLst>
          </p:cNvPr>
          <p:cNvPicPr>
            <a:picLocks noGrp="1" noChangeAspect="1"/>
          </p:cNvPicPr>
          <p:nvPr>
            <p:ph idx="1"/>
          </p:nvPr>
        </p:nvPicPr>
        <p:blipFill>
          <a:blip r:embed="rId2"/>
          <a:stretch>
            <a:fillRect/>
          </a:stretch>
        </p:blipFill>
        <p:spPr>
          <a:xfrm>
            <a:off x="238539" y="827313"/>
            <a:ext cx="11851861" cy="5805715"/>
          </a:xfrm>
        </p:spPr>
      </p:pic>
    </p:spTree>
    <p:extLst>
      <p:ext uri="{BB962C8B-B14F-4D97-AF65-F5344CB8AC3E}">
        <p14:creationId xmlns:p14="http://schemas.microsoft.com/office/powerpoint/2010/main" val="315599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B7E7-67FA-4362-A5CC-4E8C688A742A}"/>
              </a:ext>
            </a:extLst>
          </p:cNvPr>
          <p:cNvSpPr>
            <a:spLocks noGrp="1"/>
          </p:cNvSpPr>
          <p:nvPr>
            <p:ph type="title"/>
          </p:nvPr>
        </p:nvSpPr>
        <p:spPr>
          <a:xfrm>
            <a:off x="870857" y="1"/>
            <a:ext cx="11146971" cy="609600"/>
          </a:xfrm>
        </p:spPr>
        <p:txBody>
          <a:bodyPr>
            <a:normAutofit fontScale="90000"/>
          </a:bodyPr>
          <a:lstStyle/>
          <a:p>
            <a:r>
              <a:rPr lang="en-US" dirty="0"/>
              <a:t>            </a:t>
            </a:r>
            <a:r>
              <a:rPr lang="en-US" b="1" u="sng" dirty="0">
                <a:solidFill>
                  <a:srgbClr val="009900"/>
                </a:solidFill>
              </a:rPr>
              <a:t>Effects of the Industrial Revolution </a:t>
            </a:r>
          </a:p>
        </p:txBody>
      </p:sp>
      <p:pic>
        <p:nvPicPr>
          <p:cNvPr id="5" name="Content Placeholder 4">
            <a:extLst>
              <a:ext uri="{FF2B5EF4-FFF2-40B4-BE49-F238E27FC236}">
                <a16:creationId xmlns:a16="http://schemas.microsoft.com/office/drawing/2014/main" id="{A0CD3CFE-30B1-4A77-BEEA-39CE68EDA61A}"/>
              </a:ext>
            </a:extLst>
          </p:cNvPr>
          <p:cNvPicPr>
            <a:picLocks noGrp="1" noChangeAspect="1"/>
          </p:cNvPicPr>
          <p:nvPr>
            <p:ph idx="1"/>
          </p:nvPr>
        </p:nvPicPr>
        <p:blipFill>
          <a:blip r:embed="rId2"/>
          <a:stretch>
            <a:fillRect/>
          </a:stretch>
        </p:blipFill>
        <p:spPr>
          <a:xfrm>
            <a:off x="291549" y="754744"/>
            <a:ext cx="11813366" cy="6103256"/>
          </a:xfrm>
        </p:spPr>
      </p:pic>
    </p:spTree>
    <p:extLst>
      <p:ext uri="{BB962C8B-B14F-4D97-AF65-F5344CB8AC3E}">
        <p14:creationId xmlns:p14="http://schemas.microsoft.com/office/powerpoint/2010/main" val="379121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8D5F-87B1-43CA-9FD1-F11B0CF05CF4}"/>
              </a:ext>
            </a:extLst>
          </p:cNvPr>
          <p:cNvSpPr>
            <a:spLocks noGrp="1"/>
          </p:cNvSpPr>
          <p:nvPr>
            <p:ph type="title"/>
          </p:nvPr>
        </p:nvSpPr>
        <p:spPr>
          <a:xfrm>
            <a:off x="970844" y="101600"/>
            <a:ext cx="11040534" cy="1286933"/>
          </a:xfrm>
        </p:spPr>
        <p:txBody>
          <a:bodyPr/>
          <a:lstStyle/>
          <a:p>
            <a:r>
              <a:rPr lang="en-US" dirty="0"/>
              <a:t>            </a:t>
            </a:r>
            <a:r>
              <a:rPr lang="en-US" b="1" u="sng" dirty="0">
                <a:solidFill>
                  <a:schemeClr val="accent5">
                    <a:lumMod val="75000"/>
                  </a:schemeClr>
                </a:solidFill>
              </a:rPr>
              <a:t>Characteristics of the DTM Stages</a:t>
            </a:r>
          </a:p>
        </p:txBody>
      </p:sp>
      <p:graphicFrame>
        <p:nvGraphicFramePr>
          <p:cNvPr id="4" name="Content Placeholder 3">
            <a:extLst>
              <a:ext uri="{FF2B5EF4-FFF2-40B4-BE49-F238E27FC236}">
                <a16:creationId xmlns:a16="http://schemas.microsoft.com/office/drawing/2014/main" id="{47788C39-7037-43A4-9B3B-923B65C37D94}"/>
              </a:ext>
            </a:extLst>
          </p:cNvPr>
          <p:cNvGraphicFramePr>
            <a:graphicFrameLocks noGrp="1"/>
          </p:cNvGraphicFramePr>
          <p:nvPr>
            <p:ph idx="1"/>
            <p:extLst>
              <p:ext uri="{D42A27DB-BD31-4B8C-83A1-F6EECF244321}">
                <p14:modId xmlns:p14="http://schemas.microsoft.com/office/powerpoint/2010/main" val="2724835133"/>
              </p:ext>
            </p:extLst>
          </p:nvPr>
        </p:nvGraphicFramePr>
        <p:xfrm>
          <a:off x="424070" y="936978"/>
          <a:ext cx="11586956" cy="5925369"/>
        </p:xfrm>
        <a:graphic>
          <a:graphicData uri="http://schemas.openxmlformats.org/drawingml/2006/table">
            <a:tbl>
              <a:tblPr firstRow="1" bandRow="1">
                <a:tableStyleId>{7DF18680-E054-41AD-8BC1-D1AEF772440D}</a:tableStyleId>
              </a:tblPr>
              <a:tblGrid>
                <a:gridCol w="1720819">
                  <a:extLst>
                    <a:ext uri="{9D8B030D-6E8A-4147-A177-3AD203B41FA5}">
                      <a16:colId xmlns:a16="http://schemas.microsoft.com/office/drawing/2014/main" val="402639156"/>
                    </a:ext>
                  </a:extLst>
                </a:gridCol>
                <a:gridCol w="2167467">
                  <a:extLst>
                    <a:ext uri="{9D8B030D-6E8A-4147-A177-3AD203B41FA5}">
                      <a16:colId xmlns:a16="http://schemas.microsoft.com/office/drawing/2014/main" val="799062557"/>
                    </a:ext>
                  </a:extLst>
                </a:gridCol>
                <a:gridCol w="2031294">
                  <a:extLst>
                    <a:ext uri="{9D8B030D-6E8A-4147-A177-3AD203B41FA5}">
                      <a16:colId xmlns:a16="http://schemas.microsoft.com/office/drawing/2014/main" val="3697091893"/>
                    </a:ext>
                  </a:extLst>
                </a:gridCol>
                <a:gridCol w="1930930">
                  <a:extLst>
                    <a:ext uri="{9D8B030D-6E8A-4147-A177-3AD203B41FA5}">
                      <a16:colId xmlns:a16="http://schemas.microsoft.com/office/drawing/2014/main" val="2024168008"/>
                    </a:ext>
                  </a:extLst>
                </a:gridCol>
                <a:gridCol w="1868223">
                  <a:extLst>
                    <a:ext uri="{9D8B030D-6E8A-4147-A177-3AD203B41FA5}">
                      <a16:colId xmlns:a16="http://schemas.microsoft.com/office/drawing/2014/main" val="3632351821"/>
                    </a:ext>
                  </a:extLst>
                </a:gridCol>
                <a:gridCol w="1868223">
                  <a:extLst>
                    <a:ext uri="{9D8B030D-6E8A-4147-A177-3AD203B41FA5}">
                      <a16:colId xmlns:a16="http://schemas.microsoft.com/office/drawing/2014/main" val="3085191423"/>
                    </a:ext>
                  </a:extLst>
                </a:gridCol>
              </a:tblGrid>
              <a:tr h="383037">
                <a:tc>
                  <a:txBody>
                    <a:bodyPr/>
                    <a:lstStyle/>
                    <a:p>
                      <a:r>
                        <a:rPr lang="en-US" dirty="0"/>
                        <a:t>   Factor</a:t>
                      </a:r>
                    </a:p>
                  </a:txBody>
                  <a:tcPr/>
                </a:tc>
                <a:tc>
                  <a:txBody>
                    <a:bodyPr/>
                    <a:lstStyle/>
                    <a:p>
                      <a:r>
                        <a:rPr lang="en-US" dirty="0"/>
                        <a:t>1. High Stationary</a:t>
                      </a:r>
                    </a:p>
                  </a:txBody>
                  <a:tcPr/>
                </a:tc>
                <a:tc>
                  <a:txBody>
                    <a:bodyPr/>
                    <a:lstStyle/>
                    <a:p>
                      <a:r>
                        <a:rPr lang="en-US" dirty="0"/>
                        <a:t>2. Early Expanding</a:t>
                      </a:r>
                    </a:p>
                  </a:txBody>
                  <a:tcPr/>
                </a:tc>
                <a:tc>
                  <a:txBody>
                    <a:bodyPr/>
                    <a:lstStyle/>
                    <a:p>
                      <a:r>
                        <a:rPr lang="en-US" dirty="0"/>
                        <a:t>3. Late Expanding</a:t>
                      </a:r>
                    </a:p>
                  </a:txBody>
                  <a:tcPr/>
                </a:tc>
                <a:tc>
                  <a:txBody>
                    <a:bodyPr/>
                    <a:lstStyle/>
                    <a:p>
                      <a:r>
                        <a:rPr lang="en-US" dirty="0"/>
                        <a:t>4. Low Stationary</a:t>
                      </a:r>
                    </a:p>
                  </a:txBody>
                  <a:tcPr/>
                </a:tc>
                <a:tc>
                  <a:txBody>
                    <a:bodyPr/>
                    <a:lstStyle/>
                    <a:p>
                      <a:r>
                        <a:rPr lang="en-US" dirty="0"/>
                        <a:t>5. Declining</a:t>
                      </a:r>
                    </a:p>
                  </a:txBody>
                  <a:tcPr/>
                </a:tc>
                <a:extLst>
                  <a:ext uri="{0D108BD9-81ED-4DB2-BD59-A6C34878D82A}">
                    <a16:rowId xmlns:a16="http://schemas.microsoft.com/office/drawing/2014/main" val="3308733066"/>
                  </a:ext>
                </a:extLst>
              </a:tr>
              <a:tr h="1511161">
                <a:tc>
                  <a:txBody>
                    <a:bodyPr/>
                    <a:lstStyle/>
                    <a:p>
                      <a:endParaRPr lang="en-US" b="1" dirty="0"/>
                    </a:p>
                    <a:p>
                      <a:r>
                        <a:rPr lang="en-US" b="1" dirty="0"/>
                        <a:t>Birth Rates</a:t>
                      </a:r>
                    </a:p>
                  </a:txBody>
                  <a:tcPr/>
                </a:tc>
                <a:tc>
                  <a:txBody>
                    <a:bodyPr/>
                    <a:lstStyle/>
                    <a:p>
                      <a:r>
                        <a:rPr lang="en-US" b="1" dirty="0"/>
                        <a:t>High, but fluctuating as need for farm labor changes</a:t>
                      </a:r>
                    </a:p>
                  </a:txBody>
                  <a:tcPr/>
                </a:tc>
                <a:tc>
                  <a:txBody>
                    <a:bodyPr/>
                    <a:lstStyle/>
                    <a:p>
                      <a:r>
                        <a:rPr lang="en-US" b="1" dirty="0"/>
                        <a:t>High, but fluctuating to reflect desires for big families</a:t>
                      </a:r>
                    </a:p>
                  </a:txBody>
                  <a:tcPr/>
                </a:tc>
                <a:tc>
                  <a:txBody>
                    <a:bodyPr/>
                    <a:lstStyle/>
                    <a:p>
                      <a:r>
                        <a:rPr lang="en-US" b="1" dirty="0"/>
                        <a:t>Declining as urbanization decreases the need for child labor</a:t>
                      </a:r>
                    </a:p>
                  </a:txBody>
                  <a:tcPr/>
                </a:tc>
                <a:tc>
                  <a:txBody>
                    <a:bodyPr/>
                    <a:lstStyle/>
                    <a:p>
                      <a:r>
                        <a:rPr lang="en-US" b="1" dirty="0"/>
                        <a:t>Low but enough to keep the population stable</a:t>
                      </a:r>
                    </a:p>
                  </a:txBody>
                  <a:tcPr/>
                </a:tc>
                <a:tc>
                  <a:txBody>
                    <a:bodyPr/>
                    <a:lstStyle/>
                    <a:p>
                      <a:r>
                        <a:rPr lang="en-US" b="1" dirty="0"/>
                        <a:t>So low it falls below the death rate</a:t>
                      </a:r>
                    </a:p>
                  </a:txBody>
                  <a:tcPr/>
                </a:tc>
                <a:extLst>
                  <a:ext uri="{0D108BD9-81ED-4DB2-BD59-A6C34878D82A}">
                    <a16:rowId xmlns:a16="http://schemas.microsoft.com/office/drawing/2014/main" val="2694786070"/>
                  </a:ext>
                </a:extLst>
              </a:tr>
              <a:tr h="1227819">
                <a:tc>
                  <a:txBody>
                    <a:bodyPr/>
                    <a:lstStyle/>
                    <a:p>
                      <a:endParaRPr lang="en-US" b="1" dirty="0"/>
                    </a:p>
                    <a:p>
                      <a:r>
                        <a:rPr lang="en-US" b="1" dirty="0"/>
                        <a:t>Death Rate</a:t>
                      </a:r>
                    </a:p>
                  </a:txBody>
                  <a:tcPr/>
                </a:tc>
                <a:tc>
                  <a:txBody>
                    <a:bodyPr/>
                    <a:lstStyle/>
                    <a:p>
                      <a:r>
                        <a:rPr lang="en-US" b="1" dirty="0"/>
                        <a:t>High, but fluctuating to reflect diseases and poor sanitation</a:t>
                      </a:r>
                    </a:p>
                  </a:txBody>
                  <a:tcPr/>
                </a:tc>
                <a:tc>
                  <a:txBody>
                    <a:bodyPr/>
                    <a:lstStyle/>
                    <a:p>
                      <a:r>
                        <a:rPr lang="en-US" b="1" dirty="0"/>
                        <a:t>Rapidly declining as nutrition, sanitation and medicine improve</a:t>
                      </a:r>
                    </a:p>
                  </a:txBody>
                  <a:tcPr/>
                </a:tc>
                <a:tc>
                  <a:txBody>
                    <a:bodyPr/>
                    <a:lstStyle/>
                    <a:p>
                      <a:r>
                        <a:rPr lang="en-US" b="1" dirty="0"/>
                        <a:t>Declining but not as fast as in previous stage</a:t>
                      </a:r>
                    </a:p>
                  </a:txBody>
                  <a:tcPr/>
                </a:tc>
                <a:tc>
                  <a:txBody>
                    <a:bodyPr/>
                    <a:lstStyle/>
                    <a:p>
                      <a:r>
                        <a:rPr lang="en-US" b="1" dirty="0"/>
                        <a:t>Low and stable</a:t>
                      </a:r>
                    </a:p>
                  </a:txBody>
                  <a:tcPr/>
                </a:tc>
                <a:tc>
                  <a:txBody>
                    <a:bodyPr/>
                    <a:lstStyle/>
                    <a:p>
                      <a:r>
                        <a:rPr lang="en-US" b="1" dirty="0"/>
                        <a:t>Low, sometimes increasing as the population ages</a:t>
                      </a:r>
                    </a:p>
                  </a:txBody>
                  <a:tcPr/>
                </a:tc>
                <a:extLst>
                  <a:ext uri="{0D108BD9-81ED-4DB2-BD59-A6C34878D82A}">
                    <a16:rowId xmlns:a16="http://schemas.microsoft.com/office/drawing/2014/main" val="4212782463"/>
                  </a:ext>
                </a:extLst>
              </a:tr>
              <a:tr h="1227819">
                <a:tc>
                  <a:txBody>
                    <a:bodyPr/>
                    <a:lstStyle/>
                    <a:p>
                      <a:r>
                        <a:rPr lang="en-US" b="1" dirty="0"/>
                        <a:t>Population Change</a:t>
                      </a:r>
                    </a:p>
                  </a:txBody>
                  <a:tcPr/>
                </a:tc>
                <a:tc>
                  <a:txBody>
                    <a:bodyPr/>
                    <a:lstStyle/>
                    <a:p>
                      <a:r>
                        <a:rPr lang="en-US" b="1" dirty="0"/>
                        <a:t>Very low growth because births and deaths are both high</a:t>
                      </a:r>
                    </a:p>
                  </a:txBody>
                  <a:tcPr/>
                </a:tc>
                <a:tc>
                  <a:txBody>
                    <a:bodyPr/>
                    <a:lstStyle/>
                    <a:p>
                      <a:r>
                        <a:rPr lang="en-US" b="1" dirty="0"/>
                        <a:t>Rapid growth as death rates fall faster than birth rates</a:t>
                      </a:r>
                    </a:p>
                  </a:txBody>
                  <a:tcPr/>
                </a:tc>
                <a:tc>
                  <a:txBody>
                    <a:bodyPr/>
                    <a:lstStyle/>
                    <a:p>
                      <a:r>
                        <a:rPr lang="en-US" b="1" dirty="0"/>
                        <a:t>Rapid but slowing growth as birth rates decline</a:t>
                      </a:r>
                    </a:p>
                  </a:txBody>
                  <a:tcPr/>
                </a:tc>
                <a:tc>
                  <a:txBody>
                    <a:bodyPr/>
                    <a:lstStyle/>
                    <a:p>
                      <a:r>
                        <a:rPr lang="en-US" b="1" dirty="0"/>
                        <a:t>Very low growth because births and deaths are both low</a:t>
                      </a:r>
                    </a:p>
                  </a:txBody>
                  <a:tcPr/>
                </a:tc>
                <a:tc>
                  <a:txBody>
                    <a:bodyPr/>
                    <a:lstStyle/>
                    <a:p>
                      <a:r>
                        <a:rPr lang="en-US" b="1" dirty="0"/>
                        <a:t>Very low decline as births fall below deaths</a:t>
                      </a:r>
                    </a:p>
                  </a:txBody>
                  <a:tcPr/>
                </a:tc>
                <a:extLst>
                  <a:ext uri="{0D108BD9-81ED-4DB2-BD59-A6C34878D82A}">
                    <a16:rowId xmlns:a16="http://schemas.microsoft.com/office/drawing/2014/main" val="2228710875"/>
                  </a:ext>
                </a:extLst>
              </a:tr>
              <a:tr h="661133">
                <a:tc>
                  <a:txBody>
                    <a:bodyPr/>
                    <a:lstStyle/>
                    <a:p>
                      <a:r>
                        <a:rPr lang="en-US" b="1" dirty="0"/>
                        <a:t>Examples Today</a:t>
                      </a:r>
                    </a:p>
                  </a:txBody>
                  <a:tcPr/>
                </a:tc>
                <a:tc>
                  <a:txBody>
                    <a:bodyPr/>
                    <a:lstStyle/>
                    <a:p>
                      <a:r>
                        <a:rPr lang="en-US" b="1" dirty="0"/>
                        <a:t>Scattered isolated groups</a:t>
                      </a:r>
                    </a:p>
                  </a:txBody>
                  <a:tcPr/>
                </a:tc>
                <a:tc>
                  <a:txBody>
                    <a:bodyPr/>
                    <a:lstStyle/>
                    <a:p>
                      <a:r>
                        <a:rPr lang="en-US" b="1" dirty="0"/>
                        <a:t>Mali</a:t>
                      </a:r>
                    </a:p>
                    <a:p>
                      <a:r>
                        <a:rPr lang="en-US" b="1" dirty="0"/>
                        <a:t>South Sudan</a:t>
                      </a:r>
                    </a:p>
                  </a:txBody>
                  <a:tcPr/>
                </a:tc>
                <a:tc>
                  <a:txBody>
                    <a:bodyPr/>
                    <a:lstStyle/>
                    <a:p>
                      <a:r>
                        <a:rPr lang="en-US" b="1" dirty="0"/>
                        <a:t>Mexico</a:t>
                      </a:r>
                    </a:p>
                    <a:p>
                      <a:r>
                        <a:rPr lang="en-US" b="1" dirty="0"/>
                        <a:t>Turkey</a:t>
                      </a:r>
                    </a:p>
                    <a:p>
                      <a:r>
                        <a:rPr lang="en-US" b="1" dirty="0"/>
                        <a:t>Indonesia</a:t>
                      </a:r>
                    </a:p>
                  </a:txBody>
                  <a:tcPr/>
                </a:tc>
                <a:tc>
                  <a:txBody>
                    <a:bodyPr/>
                    <a:lstStyle/>
                    <a:p>
                      <a:r>
                        <a:rPr lang="en-US" b="1" dirty="0"/>
                        <a:t>United States</a:t>
                      </a:r>
                    </a:p>
                    <a:p>
                      <a:r>
                        <a:rPr lang="en-US" b="1" dirty="0"/>
                        <a:t>China</a:t>
                      </a:r>
                    </a:p>
                  </a:txBody>
                  <a:tcPr/>
                </a:tc>
                <a:tc>
                  <a:txBody>
                    <a:bodyPr/>
                    <a:lstStyle/>
                    <a:p>
                      <a:r>
                        <a:rPr lang="en-US" b="1" dirty="0"/>
                        <a:t>Japan</a:t>
                      </a:r>
                    </a:p>
                    <a:p>
                      <a:r>
                        <a:rPr lang="en-US" b="1" dirty="0"/>
                        <a:t>Germany</a:t>
                      </a:r>
                    </a:p>
                  </a:txBody>
                  <a:tcPr/>
                </a:tc>
                <a:extLst>
                  <a:ext uri="{0D108BD9-81ED-4DB2-BD59-A6C34878D82A}">
                    <a16:rowId xmlns:a16="http://schemas.microsoft.com/office/drawing/2014/main" val="2408366181"/>
                  </a:ext>
                </a:extLst>
              </a:tr>
              <a:tr h="661133">
                <a:tc>
                  <a:txBody>
                    <a:bodyPr/>
                    <a:lstStyle/>
                    <a:p>
                      <a:r>
                        <a:rPr lang="en-US" b="1" dirty="0"/>
                        <a:t>Population Structure</a:t>
                      </a:r>
                    </a:p>
                  </a:txBody>
                  <a:tcPr/>
                </a:tc>
                <a:tc>
                  <a:txBody>
                    <a:bodyPr/>
                    <a:lstStyle/>
                    <a:p>
                      <a:r>
                        <a:rPr lang="en-US" b="1" dirty="0"/>
                        <a:t>Very Young</a:t>
                      </a:r>
                    </a:p>
                  </a:txBody>
                  <a:tcPr/>
                </a:tc>
                <a:tc>
                  <a:txBody>
                    <a:bodyPr/>
                    <a:lstStyle/>
                    <a:p>
                      <a:r>
                        <a:rPr lang="en-US" b="1" dirty="0"/>
                        <a:t>Very Young</a:t>
                      </a:r>
                    </a:p>
                  </a:txBody>
                  <a:tcPr/>
                </a:tc>
                <a:tc>
                  <a:txBody>
                    <a:bodyPr/>
                    <a:lstStyle/>
                    <a:p>
                      <a:r>
                        <a:rPr lang="en-US" b="1" dirty="0"/>
                        <a:t>Young, with rising life expectancy</a:t>
                      </a:r>
                    </a:p>
                  </a:txBody>
                  <a:tcPr/>
                </a:tc>
                <a:tc>
                  <a:txBody>
                    <a:bodyPr/>
                    <a:lstStyle/>
                    <a:p>
                      <a:r>
                        <a:rPr lang="en-US" b="1" dirty="0"/>
                        <a:t>Balanced with more aging </a:t>
                      </a:r>
                    </a:p>
                  </a:txBody>
                  <a:tcPr/>
                </a:tc>
                <a:tc>
                  <a:txBody>
                    <a:bodyPr/>
                    <a:lstStyle/>
                    <a:p>
                      <a:r>
                        <a:rPr lang="en-US" b="1" dirty="0"/>
                        <a:t>Very old</a:t>
                      </a:r>
                    </a:p>
                  </a:txBody>
                  <a:tcPr/>
                </a:tc>
                <a:extLst>
                  <a:ext uri="{0D108BD9-81ED-4DB2-BD59-A6C34878D82A}">
                    <a16:rowId xmlns:a16="http://schemas.microsoft.com/office/drawing/2014/main" val="1997800051"/>
                  </a:ext>
                </a:extLst>
              </a:tr>
            </a:tbl>
          </a:graphicData>
        </a:graphic>
      </p:graphicFrame>
    </p:spTree>
    <p:extLst>
      <p:ext uri="{BB962C8B-B14F-4D97-AF65-F5344CB8AC3E}">
        <p14:creationId xmlns:p14="http://schemas.microsoft.com/office/powerpoint/2010/main" val="27825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pop_pyramid_define"/>
          <p:cNvPicPr>
            <a:picLocks noChangeAspect="1" noChangeArrowheads="1"/>
          </p:cNvPicPr>
          <p:nvPr/>
        </p:nvPicPr>
        <p:blipFill>
          <a:blip r:embed="rId2"/>
          <a:srcRect/>
          <a:stretch>
            <a:fillRect/>
          </a:stretch>
        </p:blipFill>
        <p:spPr bwMode="auto">
          <a:xfrm>
            <a:off x="238539" y="304800"/>
            <a:ext cx="11716394" cy="6858000"/>
          </a:xfrm>
          <a:prstGeom prst="rect">
            <a:avLst/>
          </a:prstGeom>
          <a:noFill/>
          <a:ln w="9525">
            <a:noFill/>
            <a:miter lim="800000"/>
            <a:headEnd/>
            <a:tailEnd/>
          </a:ln>
        </p:spPr>
      </p:pic>
    </p:spTree>
    <p:extLst>
      <p:ext uri="{BB962C8B-B14F-4D97-AF65-F5344CB8AC3E}">
        <p14:creationId xmlns:p14="http://schemas.microsoft.com/office/powerpoint/2010/main" val="166260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BEFC-2E83-4246-A88F-5493CE28D976}"/>
              </a:ext>
            </a:extLst>
          </p:cNvPr>
          <p:cNvSpPr>
            <a:spLocks noGrp="1"/>
          </p:cNvSpPr>
          <p:nvPr>
            <p:ph type="title"/>
          </p:nvPr>
        </p:nvSpPr>
        <p:spPr>
          <a:xfrm>
            <a:off x="1371600" y="141112"/>
            <a:ext cx="9601200" cy="801863"/>
          </a:xfrm>
        </p:spPr>
        <p:txBody>
          <a:bodyPr/>
          <a:lstStyle/>
          <a:p>
            <a:r>
              <a:rPr lang="en-US" dirty="0"/>
              <a:t>                </a:t>
            </a:r>
            <a:r>
              <a:rPr lang="en-US" b="1" u="sng" dirty="0">
                <a:solidFill>
                  <a:srgbClr val="009900"/>
                </a:solidFill>
              </a:rPr>
              <a:t>Population Pyramid Info</a:t>
            </a:r>
          </a:p>
        </p:txBody>
      </p:sp>
      <p:sp>
        <p:nvSpPr>
          <p:cNvPr id="3" name="Content Placeholder 2">
            <a:extLst>
              <a:ext uri="{FF2B5EF4-FFF2-40B4-BE49-F238E27FC236}">
                <a16:creationId xmlns:a16="http://schemas.microsoft.com/office/drawing/2014/main" id="{46C8C3DB-D7CC-4A87-92DC-3C1402106157}"/>
              </a:ext>
            </a:extLst>
          </p:cNvPr>
          <p:cNvSpPr>
            <a:spLocks noGrp="1"/>
          </p:cNvSpPr>
          <p:nvPr>
            <p:ph sz="half" idx="1"/>
          </p:nvPr>
        </p:nvSpPr>
        <p:spPr>
          <a:xfrm>
            <a:off x="265043" y="1042988"/>
            <a:ext cx="5830957" cy="5673901"/>
          </a:xfrm>
        </p:spPr>
        <p:txBody>
          <a:bodyPr>
            <a:normAutofit/>
          </a:bodyPr>
          <a:lstStyle/>
          <a:p>
            <a:r>
              <a:rPr lang="en-US" dirty="0">
                <a:solidFill>
                  <a:srgbClr val="0070C0"/>
                </a:solidFill>
              </a:rPr>
              <a:t>               </a:t>
            </a:r>
            <a:r>
              <a:rPr lang="en-US" b="1" u="sng" dirty="0">
                <a:solidFill>
                  <a:srgbClr val="0070C0"/>
                </a:solidFill>
              </a:rPr>
              <a:t>Age Distribution</a:t>
            </a:r>
          </a:p>
          <a:p>
            <a:r>
              <a:rPr lang="en-US" sz="2400" b="1" u="sng" dirty="0">
                <a:solidFill>
                  <a:srgbClr val="0070C0"/>
                </a:solidFill>
                <a:latin typeface="Abscissa"/>
              </a:rPr>
              <a:t>Dependency Ratio</a:t>
            </a:r>
            <a:r>
              <a:rPr lang="en-US" sz="2400" b="1" dirty="0">
                <a:solidFill>
                  <a:srgbClr val="0070C0"/>
                </a:solidFill>
                <a:latin typeface="Abscissa"/>
              </a:rPr>
              <a:t>: number of people who are too young or too old to work, compared to the number of people in their productive years </a:t>
            </a:r>
          </a:p>
          <a:p>
            <a:endParaRPr lang="en-US" dirty="0">
              <a:solidFill>
                <a:srgbClr val="0070C0"/>
              </a:solidFill>
              <a:latin typeface="Abscissa"/>
            </a:endParaRPr>
          </a:p>
          <a:p>
            <a:r>
              <a:rPr lang="en-US" sz="2600" b="1" u="sng" dirty="0">
                <a:solidFill>
                  <a:srgbClr val="0070C0"/>
                </a:solidFill>
                <a:latin typeface="Abscissa"/>
              </a:rPr>
              <a:t>Three Age Groupings</a:t>
            </a:r>
          </a:p>
          <a:p>
            <a:r>
              <a:rPr lang="en-US" sz="2800" dirty="0">
                <a:solidFill>
                  <a:srgbClr val="0070C0"/>
                </a:solidFill>
                <a:latin typeface="Abscissa"/>
              </a:rPr>
              <a:t>0-14 = Dependents</a:t>
            </a:r>
          </a:p>
          <a:p>
            <a:r>
              <a:rPr lang="en-US" sz="2800" dirty="0">
                <a:solidFill>
                  <a:srgbClr val="0070C0"/>
                </a:solidFill>
                <a:latin typeface="Abscissa"/>
              </a:rPr>
              <a:t>15-64 = Workers</a:t>
            </a:r>
          </a:p>
          <a:p>
            <a:r>
              <a:rPr lang="en-US" sz="2800" dirty="0">
                <a:solidFill>
                  <a:srgbClr val="0070C0"/>
                </a:solidFill>
                <a:latin typeface="Abscissa"/>
              </a:rPr>
              <a:t>64+ = Dependents</a:t>
            </a:r>
            <a:r>
              <a:rPr lang="en-US" dirty="0">
                <a:solidFill>
                  <a:srgbClr val="0070C0"/>
                </a:solidFill>
                <a:latin typeface="Abscissa"/>
              </a:rPr>
              <a:t>  </a:t>
            </a:r>
          </a:p>
          <a:p>
            <a:r>
              <a:rPr lang="en-US" dirty="0">
                <a:solidFill>
                  <a:srgbClr val="0070C0"/>
                </a:solidFill>
                <a:latin typeface="Abscissa"/>
              </a:rPr>
              <a:t>Stage 2 Countries = 1:1 </a:t>
            </a:r>
          </a:p>
          <a:p>
            <a:r>
              <a:rPr lang="en-US" dirty="0">
                <a:solidFill>
                  <a:srgbClr val="0070C0"/>
                </a:solidFill>
                <a:latin typeface="Abscissa"/>
              </a:rPr>
              <a:t>Stage 4 Countries = 1:2 </a:t>
            </a:r>
          </a:p>
          <a:p>
            <a:endParaRPr lang="en-US" dirty="0">
              <a:latin typeface="Abscissa"/>
            </a:endParaRPr>
          </a:p>
          <a:p>
            <a:endParaRPr lang="en-US" dirty="0"/>
          </a:p>
        </p:txBody>
      </p:sp>
      <p:sp>
        <p:nvSpPr>
          <p:cNvPr id="4" name="Content Placeholder 3">
            <a:extLst>
              <a:ext uri="{FF2B5EF4-FFF2-40B4-BE49-F238E27FC236}">
                <a16:creationId xmlns:a16="http://schemas.microsoft.com/office/drawing/2014/main" id="{CCA6DFAB-A117-46CA-A5C8-2C8C8A8133AA}"/>
              </a:ext>
            </a:extLst>
          </p:cNvPr>
          <p:cNvSpPr>
            <a:spLocks noGrp="1"/>
          </p:cNvSpPr>
          <p:nvPr>
            <p:ph sz="half" idx="2"/>
          </p:nvPr>
        </p:nvSpPr>
        <p:spPr>
          <a:xfrm>
            <a:off x="6525403" y="1184100"/>
            <a:ext cx="5553708" cy="5673901"/>
          </a:xfrm>
        </p:spPr>
        <p:txBody>
          <a:bodyPr>
            <a:normAutofit/>
          </a:bodyPr>
          <a:lstStyle/>
          <a:p>
            <a:r>
              <a:rPr lang="en-US" dirty="0">
                <a:solidFill>
                  <a:srgbClr val="CC3399"/>
                </a:solidFill>
              </a:rPr>
              <a:t>               </a:t>
            </a:r>
            <a:r>
              <a:rPr lang="en-US" sz="2800" b="1" u="sng" dirty="0">
                <a:solidFill>
                  <a:srgbClr val="CC3399"/>
                </a:solidFill>
              </a:rPr>
              <a:t>Sex Ratio</a:t>
            </a:r>
          </a:p>
          <a:p>
            <a:r>
              <a:rPr lang="en-US" sz="2800" b="1" dirty="0">
                <a:solidFill>
                  <a:srgbClr val="CC3399"/>
                </a:solidFill>
                <a:latin typeface="Abscissa"/>
              </a:rPr>
              <a:t>Sex Ratio: number of males per hundred females </a:t>
            </a:r>
          </a:p>
          <a:p>
            <a:r>
              <a:rPr lang="en-US" sz="2800" b="1" dirty="0">
                <a:solidFill>
                  <a:srgbClr val="CC3399"/>
                </a:solidFill>
                <a:latin typeface="Abscissa"/>
              </a:rPr>
              <a:t>In general more males are born than females</a:t>
            </a:r>
          </a:p>
          <a:p>
            <a:r>
              <a:rPr lang="en-US" sz="2800" b="1" dirty="0">
                <a:solidFill>
                  <a:srgbClr val="CC3399"/>
                </a:solidFill>
                <a:latin typeface="Abscissa"/>
              </a:rPr>
              <a:t>Males have higher death rates </a:t>
            </a:r>
          </a:p>
          <a:p>
            <a:endParaRPr lang="en-US" sz="2800" b="1" dirty="0">
              <a:solidFill>
                <a:srgbClr val="CC3399"/>
              </a:solidFill>
              <a:latin typeface="Abscissa"/>
            </a:endParaRPr>
          </a:p>
          <a:p>
            <a:r>
              <a:rPr lang="en-US" sz="2800" b="1" dirty="0">
                <a:solidFill>
                  <a:srgbClr val="CC3399"/>
                </a:solidFill>
                <a:latin typeface="Abscissa"/>
              </a:rPr>
              <a:t>Europe and North America = 95:100 </a:t>
            </a:r>
          </a:p>
          <a:p>
            <a:r>
              <a:rPr lang="en-US" sz="2800" b="1" dirty="0">
                <a:solidFill>
                  <a:srgbClr val="CC3399"/>
                </a:solidFill>
                <a:latin typeface="Abscissa"/>
              </a:rPr>
              <a:t>Rest of World = 102:100</a:t>
            </a:r>
          </a:p>
          <a:p>
            <a:endParaRPr lang="en-US" sz="2800" dirty="0">
              <a:latin typeface="Abscissa"/>
            </a:endParaRPr>
          </a:p>
          <a:p>
            <a:endParaRPr lang="en-US" dirty="0"/>
          </a:p>
        </p:txBody>
      </p:sp>
    </p:spTree>
    <p:extLst>
      <p:ext uri="{BB962C8B-B14F-4D97-AF65-F5344CB8AC3E}">
        <p14:creationId xmlns:p14="http://schemas.microsoft.com/office/powerpoint/2010/main" val="256715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752600" y="0"/>
            <a:ext cx="87630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7030A0"/>
              </a:buClr>
              <a:buSzPts val="3959"/>
            </a:pPr>
            <a:r>
              <a:rPr lang="en-US" sz="3959" b="1" u="sng" dirty="0">
                <a:solidFill>
                  <a:srgbClr val="000000"/>
                </a:solidFill>
                <a:latin typeface="Overlock"/>
                <a:ea typeface="Overlock"/>
                <a:cs typeface="Overlock"/>
                <a:sym typeface="Overlock"/>
              </a:rPr>
              <a:t>How to read a Population Pyramid</a:t>
            </a:r>
            <a:endParaRPr sz="3959" b="1" u="sng" dirty="0">
              <a:solidFill>
                <a:srgbClr val="000000"/>
              </a:solidFill>
              <a:latin typeface="Overlock"/>
              <a:ea typeface="Overlock"/>
              <a:cs typeface="Overlock"/>
              <a:sym typeface="Overlock"/>
            </a:endParaRPr>
          </a:p>
        </p:txBody>
      </p:sp>
      <p:pic>
        <p:nvPicPr>
          <p:cNvPr id="101" name="Google Shape;101;p15" descr="Image result for population pyramid rapid growth"/>
          <p:cNvPicPr preferRelativeResize="0"/>
          <p:nvPr/>
        </p:nvPicPr>
        <p:blipFill rotWithShape="1">
          <a:blip r:embed="rId3">
            <a:alphaModFix/>
          </a:blip>
          <a:srcRect t="6154" b="3076"/>
          <a:stretch/>
        </p:blipFill>
        <p:spPr>
          <a:xfrm>
            <a:off x="212036" y="1600200"/>
            <a:ext cx="9573246" cy="4443413"/>
          </a:xfrm>
          <a:prstGeom prst="rect">
            <a:avLst/>
          </a:prstGeom>
          <a:noFill/>
          <a:ln>
            <a:noFill/>
          </a:ln>
        </p:spPr>
      </p:pic>
      <p:sp>
        <p:nvSpPr>
          <p:cNvPr id="102" name="Google Shape;102;p15"/>
          <p:cNvSpPr/>
          <p:nvPr/>
        </p:nvSpPr>
        <p:spPr>
          <a:xfrm>
            <a:off x="2057400" y="4572000"/>
            <a:ext cx="6400800" cy="6858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3" name="Google Shape;103;p15"/>
          <p:cNvSpPr txBox="1"/>
          <p:nvPr/>
        </p:nvSpPr>
        <p:spPr>
          <a:xfrm>
            <a:off x="10515600" y="4419601"/>
            <a:ext cx="1464362" cy="646331"/>
          </a:xfrm>
          <a:prstGeom prst="rect">
            <a:avLst/>
          </a:prstGeom>
          <a:noFill/>
          <a:ln>
            <a:noFill/>
          </a:ln>
        </p:spPr>
        <p:txBody>
          <a:bodyPr spcFirstLastPara="1" wrap="square" lIns="91425" tIns="45700" rIns="91425" bIns="45700" anchor="t" anchorCtr="0">
            <a:noAutofit/>
          </a:bodyPr>
          <a:lstStyle/>
          <a:p>
            <a:pPr algn="ctr"/>
            <a:r>
              <a:rPr lang="en-US" dirty="0">
                <a:solidFill>
                  <a:schemeClr val="dk1"/>
                </a:solidFill>
                <a:latin typeface="Candara"/>
                <a:ea typeface="Candara"/>
                <a:cs typeface="Candara"/>
                <a:sym typeface="Candara"/>
              </a:rPr>
              <a:t>Youth dependents </a:t>
            </a:r>
            <a:endParaRPr dirty="0">
              <a:solidFill>
                <a:schemeClr val="dk1"/>
              </a:solidFill>
              <a:latin typeface="Candara"/>
              <a:ea typeface="Candara"/>
              <a:cs typeface="Candara"/>
              <a:sym typeface="Candara"/>
            </a:endParaRPr>
          </a:p>
        </p:txBody>
      </p:sp>
      <p:cxnSp>
        <p:nvCxnSpPr>
          <p:cNvPr id="104" name="Google Shape;104;p15"/>
          <p:cNvCxnSpPr>
            <a:cxnSpLocks/>
            <a:stCxn id="102" idx="3"/>
            <a:endCxn id="103" idx="1"/>
          </p:cNvCxnSpPr>
          <p:nvPr/>
        </p:nvCxnSpPr>
        <p:spPr>
          <a:xfrm flipV="1">
            <a:off x="8458200" y="4742767"/>
            <a:ext cx="2057400" cy="172133"/>
          </a:xfrm>
          <a:prstGeom prst="straightConnector1">
            <a:avLst/>
          </a:prstGeom>
          <a:noFill/>
          <a:ln w="9525" cap="flat" cmpd="sng">
            <a:solidFill>
              <a:schemeClr val="dk1"/>
            </a:solidFill>
            <a:prstDash val="solid"/>
            <a:round/>
            <a:headEnd type="none" w="sm" len="sm"/>
            <a:tailEnd type="stealth" w="med" len="med"/>
          </a:ln>
        </p:spPr>
      </p:cxnSp>
      <p:sp>
        <p:nvSpPr>
          <p:cNvPr id="105" name="Google Shape;105;p15"/>
          <p:cNvSpPr/>
          <p:nvPr/>
        </p:nvSpPr>
        <p:spPr>
          <a:xfrm>
            <a:off x="2057400" y="2971800"/>
            <a:ext cx="6400800" cy="1524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106" name="Google Shape;106;p15"/>
          <p:cNvCxnSpPr/>
          <p:nvPr/>
        </p:nvCxnSpPr>
        <p:spPr>
          <a:xfrm rot="10800000" flipH="1">
            <a:off x="8458200" y="3657600"/>
            <a:ext cx="609600" cy="95934"/>
          </a:xfrm>
          <a:prstGeom prst="straightConnector1">
            <a:avLst/>
          </a:prstGeom>
          <a:noFill/>
          <a:ln w="9525" cap="flat" cmpd="sng">
            <a:solidFill>
              <a:schemeClr val="dk1"/>
            </a:solidFill>
            <a:prstDash val="solid"/>
            <a:round/>
            <a:headEnd type="none" w="sm" len="sm"/>
            <a:tailEnd type="stealth" w="med" len="med"/>
          </a:ln>
        </p:spPr>
      </p:cxnSp>
      <p:sp>
        <p:nvSpPr>
          <p:cNvPr id="107" name="Google Shape;107;p15"/>
          <p:cNvSpPr txBox="1"/>
          <p:nvPr/>
        </p:nvSpPr>
        <p:spPr>
          <a:xfrm>
            <a:off x="10257182" y="3352801"/>
            <a:ext cx="1722781" cy="646331"/>
          </a:xfrm>
          <a:prstGeom prst="rect">
            <a:avLst/>
          </a:prstGeom>
          <a:noFill/>
          <a:ln>
            <a:noFill/>
          </a:ln>
        </p:spPr>
        <p:txBody>
          <a:bodyPr spcFirstLastPara="1" wrap="square" lIns="91425" tIns="45700" rIns="91425" bIns="45700" anchor="t" anchorCtr="0">
            <a:noAutofit/>
          </a:bodyPr>
          <a:lstStyle/>
          <a:p>
            <a:pPr algn="ctr"/>
            <a:r>
              <a:rPr lang="en-US" dirty="0">
                <a:solidFill>
                  <a:schemeClr val="dk1"/>
                </a:solidFill>
                <a:latin typeface="Candara"/>
                <a:ea typeface="Candara"/>
                <a:cs typeface="Candara"/>
                <a:sym typeface="Candara"/>
              </a:rPr>
              <a:t>Working Population</a:t>
            </a:r>
            <a:endParaRPr dirty="0">
              <a:solidFill>
                <a:schemeClr val="dk1"/>
              </a:solidFill>
              <a:latin typeface="Candara"/>
              <a:ea typeface="Candara"/>
              <a:cs typeface="Candara"/>
              <a:sym typeface="Candara"/>
            </a:endParaRPr>
          </a:p>
        </p:txBody>
      </p:sp>
      <p:sp>
        <p:nvSpPr>
          <p:cNvPr id="108" name="Google Shape;108;p15"/>
          <p:cNvSpPr/>
          <p:nvPr/>
        </p:nvSpPr>
        <p:spPr>
          <a:xfrm>
            <a:off x="2057400" y="1600200"/>
            <a:ext cx="6400800" cy="1371600"/>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109" name="Google Shape;109;p15"/>
          <p:cNvCxnSpPr/>
          <p:nvPr/>
        </p:nvCxnSpPr>
        <p:spPr>
          <a:xfrm rot="10800000" flipH="1">
            <a:off x="8534400" y="1981200"/>
            <a:ext cx="609600" cy="95934"/>
          </a:xfrm>
          <a:prstGeom prst="straightConnector1">
            <a:avLst/>
          </a:prstGeom>
          <a:noFill/>
          <a:ln w="9525" cap="flat" cmpd="sng">
            <a:solidFill>
              <a:schemeClr val="dk1"/>
            </a:solidFill>
            <a:prstDash val="solid"/>
            <a:round/>
            <a:headEnd type="none" w="sm" len="sm"/>
            <a:tailEnd type="stealth" w="med" len="med"/>
          </a:ln>
        </p:spPr>
      </p:cxnSp>
      <p:sp>
        <p:nvSpPr>
          <p:cNvPr id="110" name="Google Shape;110;p15"/>
          <p:cNvSpPr txBox="1"/>
          <p:nvPr/>
        </p:nvSpPr>
        <p:spPr>
          <a:xfrm>
            <a:off x="9965635" y="1600201"/>
            <a:ext cx="2014329" cy="646331"/>
          </a:xfrm>
          <a:prstGeom prst="rect">
            <a:avLst/>
          </a:prstGeom>
          <a:noFill/>
          <a:ln>
            <a:noFill/>
          </a:ln>
        </p:spPr>
        <p:txBody>
          <a:bodyPr spcFirstLastPara="1" wrap="square" lIns="91425" tIns="45700" rIns="91425" bIns="45700" anchor="t" anchorCtr="0">
            <a:noAutofit/>
          </a:bodyPr>
          <a:lstStyle/>
          <a:p>
            <a:pPr algn="ctr"/>
            <a:r>
              <a:rPr lang="en-US" dirty="0">
                <a:solidFill>
                  <a:schemeClr val="dk1"/>
                </a:solidFill>
                <a:latin typeface="Candara"/>
                <a:ea typeface="Candara"/>
                <a:cs typeface="Candara"/>
                <a:sym typeface="Candara"/>
              </a:rPr>
              <a:t>Elder Dependents</a:t>
            </a:r>
            <a:endParaRPr dirty="0">
              <a:solidFill>
                <a:schemeClr val="dk1"/>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p:tgtEl>
                                          <p:spTgt spid="102"/>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500"/>
                                        <p:tgtEl>
                                          <p:spTgt spid="10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
                                            <p:txEl>
                                              <p:pRg st="0" end="0"/>
                                            </p:txEl>
                                          </p:spTgt>
                                        </p:tgtEl>
                                        <p:attrNameLst>
                                          <p:attrName>style.visibility</p:attrName>
                                        </p:attrNameLst>
                                      </p:cBhvr>
                                      <p:to>
                                        <p:strVal val="visible"/>
                                      </p:to>
                                    </p:set>
                                    <p:anim calcmode="lin" valueType="num">
                                      <p:cBhvr additive="base">
                                        <p:cTn id="23" dur="500"/>
                                        <p:tgtEl>
                                          <p:spTgt spid="1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2000"/>
                                        <p:tgtEl>
                                          <p:spTgt spid="105"/>
                                        </p:tgtEl>
                                      </p:cBhvr>
                                    </p:animEffect>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p:tgtEl>
                                          <p:spTgt spid="106"/>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07">
                                            <p:txEl>
                                              <p:pRg st="0" end="0"/>
                                            </p:txEl>
                                          </p:spTgt>
                                        </p:tgtEl>
                                        <p:attrNameLst>
                                          <p:attrName>style.visibility</p:attrName>
                                        </p:attrNameLst>
                                      </p:cBhvr>
                                      <p:to>
                                        <p:strVal val="visible"/>
                                      </p:to>
                                    </p:set>
                                    <p:animEffect transition="in" filter="fade">
                                      <p:cBhvr>
                                        <p:cTn id="34" dur="2000"/>
                                        <p:tgtEl>
                                          <p:spTgt spid="10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par>
                                <p:cTn id="40" presetID="10" presetClass="entr" presetSubtype="0" fill="hold"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2000"/>
                                        <p:tgtEl>
                                          <p:spTgt spid="109"/>
                                        </p:tgtEl>
                                      </p:cBhvr>
                                    </p:animEffect>
                                  </p:childTnLst>
                                </p:cTn>
                              </p:par>
                              <p:par>
                                <p:cTn id="43" presetID="10" presetClass="entr" presetSubtype="0" fill="hold" nodeType="withEffect">
                                  <p:stCondLst>
                                    <p:cond delay="0"/>
                                  </p:stCondLst>
                                  <p:childTnLst>
                                    <p:set>
                                      <p:cBhvr>
                                        <p:cTn id="44" dur="1" fill="hold">
                                          <p:stCondLst>
                                            <p:cond delay="0"/>
                                          </p:stCondLst>
                                        </p:cTn>
                                        <p:tgtEl>
                                          <p:spTgt spid="110">
                                            <p:txEl>
                                              <p:pRg st="0" end="0"/>
                                            </p:txEl>
                                          </p:spTgt>
                                        </p:tgtEl>
                                        <p:attrNameLst>
                                          <p:attrName>style.visibility</p:attrName>
                                        </p:attrNameLst>
                                      </p:cBhvr>
                                      <p:to>
                                        <p:strVal val="visible"/>
                                      </p:to>
                                    </p:set>
                                    <p:animEffect transition="in" filter="fade">
                                      <p:cBhvr>
                                        <p:cTn id="45"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8D2B-4F6D-41D6-9C8F-8DF841A2CF53}"/>
              </a:ext>
            </a:extLst>
          </p:cNvPr>
          <p:cNvSpPr>
            <a:spLocks noGrp="1"/>
          </p:cNvSpPr>
          <p:nvPr>
            <p:ph type="title"/>
          </p:nvPr>
        </p:nvSpPr>
        <p:spPr>
          <a:xfrm>
            <a:off x="1371600" y="100013"/>
            <a:ext cx="9601200" cy="966787"/>
          </a:xfrm>
        </p:spPr>
        <p:txBody>
          <a:bodyPr/>
          <a:lstStyle/>
          <a:p>
            <a:r>
              <a:rPr lang="en-US" dirty="0"/>
              <a:t>                 </a:t>
            </a:r>
            <a:r>
              <a:rPr lang="en-US" b="1" u="sng" dirty="0"/>
              <a:t>Aging Populations</a:t>
            </a:r>
          </a:p>
        </p:txBody>
      </p:sp>
      <p:pic>
        <p:nvPicPr>
          <p:cNvPr id="5" name="Content Placeholder 4" descr="A screenshot of a cell phone&#10;&#10;Description automatically generated">
            <a:extLst>
              <a:ext uri="{FF2B5EF4-FFF2-40B4-BE49-F238E27FC236}">
                <a16:creationId xmlns:a16="http://schemas.microsoft.com/office/drawing/2014/main" id="{8E1B6FED-F4DA-4DC9-9692-6A9689BBEF21}"/>
              </a:ext>
            </a:extLst>
          </p:cNvPr>
          <p:cNvPicPr>
            <a:picLocks noGrp="1" noChangeAspect="1"/>
          </p:cNvPicPr>
          <p:nvPr>
            <p:ph idx="1"/>
          </p:nvPr>
        </p:nvPicPr>
        <p:blipFill>
          <a:blip r:embed="rId2"/>
          <a:stretch>
            <a:fillRect/>
          </a:stretch>
        </p:blipFill>
        <p:spPr>
          <a:xfrm>
            <a:off x="251792" y="1066800"/>
            <a:ext cx="11721134" cy="5691187"/>
          </a:xfrm>
        </p:spPr>
      </p:pic>
    </p:spTree>
    <p:extLst>
      <p:ext uri="{BB962C8B-B14F-4D97-AF65-F5344CB8AC3E}">
        <p14:creationId xmlns:p14="http://schemas.microsoft.com/office/powerpoint/2010/main" val="395289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DAA4-2D43-4239-96D6-7E22F0DCDFC3}"/>
              </a:ext>
            </a:extLst>
          </p:cNvPr>
          <p:cNvSpPr>
            <a:spLocks noGrp="1"/>
          </p:cNvSpPr>
          <p:nvPr>
            <p:ph type="title"/>
          </p:nvPr>
        </p:nvSpPr>
        <p:spPr>
          <a:xfrm>
            <a:off x="742122" y="0"/>
            <a:ext cx="11330608" cy="957263"/>
          </a:xfrm>
        </p:spPr>
        <p:txBody>
          <a:bodyPr/>
          <a:lstStyle/>
          <a:p>
            <a:r>
              <a:rPr lang="en-US" b="1" dirty="0"/>
              <a:t>    </a:t>
            </a:r>
            <a:r>
              <a:rPr lang="en-US" b="1" u="sng" dirty="0">
                <a:solidFill>
                  <a:srgbClr val="0070C0"/>
                </a:solidFill>
              </a:rPr>
              <a:t>A little information about World Population </a:t>
            </a:r>
          </a:p>
        </p:txBody>
      </p:sp>
      <p:sp>
        <p:nvSpPr>
          <p:cNvPr id="3" name="Content Placeholder 2">
            <a:extLst>
              <a:ext uri="{FF2B5EF4-FFF2-40B4-BE49-F238E27FC236}">
                <a16:creationId xmlns:a16="http://schemas.microsoft.com/office/drawing/2014/main" id="{F84A8D75-C435-4145-9DA8-38CAB4CD5F6B}"/>
              </a:ext>
            </a:extLst>
          </p:cNvPr>
          <p:cNvSpPr>
            <a:spLocks noGrp="1"/>
          </p:cNvSpPr>
          <p:nvPr>
            <p:ph sz="half" idx="1"/>
          </p:nvPr>
        </p:nvSpPr>
        <p:spPr>
          <a:xfrm>
            <a:off x="225083" y="957263"/>
            <a:ext cx="5594303" cy="5900737"/>
          </a:xfrm>
        </p:spPr>
        <p:txBody>
          <a:bodyPr>
            <a:normAutofit/>
          </a:bodyPr>
          <a:lstStyle/>
          <a:p>
            <a:r>
              <a:rPr lang="en-US" sz="2400" b="1" dirty="0">
                <a:solidFill>
                  <a:srgbClr val="CC3399"/>
                </a:solidFill>
                <a:latin typeface="Abscissa"/>
              </a:rPr>
              <a:t>80% of pop. Lives within 500 Mi. of an ocean</a:t>
            </a:r>
          </a:p>
          <a:p>
            <a:r>
              <a:rPr lang="en-US" sz="2400" b="1" dirty="0">
                <a:solidFill>
                  <a:srgbClr val="CC3399"/>
                </a:solidFill>
                <a:latin typeface="Abscissa"/>
              </a:rPr>
              <a:t>World inhabitants live on only 10% of the land </a:t>
            </a:r>
          </a:p>
          <a:p>
            <a:r>
              <a:rPr lang="en-US" sz="2400" b="1" dirty="0">
                <a:solidFill>
                  <a:srgbClr val="CC3399"/>
                </a:solidFill>
                <a:latin typeface="Abscissa"/>
              </a:rPr>
              <a:t>90% of pop. Lives North of the Equator</a:t>
            </a:r>
          </a:p>
          <a:p>
            <a:r>
              <a:rPr lang="en-US" sz="2400" b="1" dirty="0">
                <a:solidFill>
                  <a:srgbClr val="CC3399"/>
                </a:solidFill>
                <a:latin typeface="Abscissa"/>
              </a:rPr>
              <a:t>65% lives between 20</a:t>
            </a:r>
            <a:r>
              <a:rPr lang="en-US" sz="2400" b="1" dirty="0">
                <a:solidFill>
                  <a:srgbClr val="CC3399"/>
                </a:solidFill>
                <a:latin typeface="Abscissa"/>
                <a:cs typeface="Times New Roman" pitchFamily="18" charset="0"/>
              </a:rPr>
              <a:t>°N and 60 ° N latitude</a:t>
            </a:r>
          </a:p>
          <a:p>
            <a:endParaRPr lang="en-US" sz="2400" b="1" dirty="0">
              <a:solidFill>
                <a:srgbClr val="CC3399"/>
              </a:solidFill>
              <a:latin typeface="Abscissa"/>
              <a:cs typeface="Times New Roman" pitchFamily="18" charset="0"/>
            </a:endParaRPr>
          </a:p>
          <a:p>
            <a:endParaRPr lang="en-US" sz="2400" b="1" dirty="0">
              <a:solidFill>
                <a:srgbClr val="CC3399"/>
              </a:solidFill>
              <a:latin typeface="Abscissa"/>
              <a:cs typeface="Times New Roman" pitchFamily="18" charset="0"/>
            </a:endParaRPr>
          </a:p>
          <a:p>
            <a:endParaRPr lang="en-US" sz="2400" b="1" dirty="0">
              <a:solidFill>
                <a:srgbClr val="CC3399"/>
              </a:solidFill>
            </a:endParaRPr>
          </a:p>
          <a:p>
            <a:endParaRPr lang="en-US" dirty="0"/>
          </a:p>
        </p:txBody>
      </p:sp>
      <p:sp>
        <p:nvSpPr>
          <p:cNvPr id="4" name="Content Placeholder 3">
            <a:extLst>
              <a:ext uri="{FF2B5EF4-FFF2-40B4-BE49-F238E27FC236}">
                <a16:creationId xmlns:a16="http://schemas.microsoft.com/office/drawing/2014/main" id="{AC0CD966-771A-4658-8D3F-2661FAB6A554}"/>
              </a:ext>
            </a:extLst>
          </p:cNvPr>
          <p:cNvSpPr>
            <a:spLocks noGrp="1"/>
          </p:cNvSpPr>
          <p:nvPr>
            <p:ph sz="half" idx="2"/>
          </p:nvPr>
        </p:nvSpPr>
        <p:spPr>
          <a:xfrm>
            <a:off x="6096000" y="828675"/>
            <a:ext cx="5976729" cy="6029325"/>
          </a:xfrm>
        </p:spPr>
        <p:txBody>
          <a:bodyPr>
            <a:normAutofit/>
          </a:bodyPr>
          <a:lstStyle/>
          <a:p>
            <a:r>
              <a:rPr lang="en-US" sz="2400" b="1" dirty="0">
                <a:solidFill>
                  <a:srgbClr val="009900"/>
                </a:solidFill>
              </a:rPr>
              <a:t>Humans are NOT uniformly distributed across the Earth • We can understand the nature of its distribution by studying their concentration and density</a:t>
            </a:r>
          </a:p>
          <a:p>
            <a:r>
              <a:rPr lang="en-US" sz="2400" b="1" dirty="0">
                <a:solidFill>
                  <a:srgbClr val="009900"/>
                </a:solidFill>
              </a:rPr>
              <a:t> • </a:t>
            </a:r>
            <a:r>
              <a:rPr lang="en-US" sz="2400" b="1" u="sng" dirty="0">
                <a:solidFill>
                  <a:srgbClr val="009900"/>
                </a:solidFill>
              </a:rPr>
              <a:t>Concentration</a:t>
            </a:r>
            <a:r>
              <a:rPr lang="en-US" sz="2400" b="1" dirty="0">
                <a:solidFill>
                  <a:srgbClr val="009900"/>
                </a:solidFill>
              </a:rPr>
              <a:t> – </a:t>
            </a:r>
          </a:p>
          <a:p>
            <a:r>
              <a:rPr lang="en-US" sz="2400" b="1" dirty="0">
                <a:solidFill>
                  <a:srgbClr val="009900"/>
                </a:solidFill>
              </a:rPr>
              <a:t>2/3 of Earth’s population is concentrated in 4 regions: • East Asia • South Asia • Europe • Southeast Asia</a:t>
            </a:r>
          </a:p>
          <a:p>
            <a:r>
              <a:rPr lang="en-US" sz="2400" b="1" dirty="0">
                <a:solidFill>
                  <a:srgbClr val="00B050"/>
                </a:solidFill>
                <a:latin typeface="Abscissa"/>
              </a:rPr>
              <a:t>23 countries = 75% of world population (172)</a:t>
            </a:r>
          </a:p>
          <a:p>
            <a:r>
              <a:rPr lang="en-US" sz="2400" b="1" dirty="0">
                <a:solidFill>
                  <a:srgbClr val="00B050"/>
                </a:solidFill>
                <a:latin typeface="Abscissa"/>
              </a:rPr>
              <a:t>10 Countries have pops. Greater than 100M</a:t>
            </a:r>
          </a:p>
          <a:p>
            <a:r>
              <a:rPr lang="en-US" sz="2400" b="1" dirty="0">
                <a:solidFill>
                  <a:srgbClr val="00B050"/>
                </a:solidFill>
                <a:latin typeface="Abscissa"/>
              </a:rPr>
              <a:t>China, India, United States, Indonesia, Brazil </a:t>
            </a:r>
          </a:p>
          <a:p>
            <a:endParaRPr lang="en-US" sz="2400" b="1" dirty="0">
              <a:solidFill>
                <a:srgbClr val="009900"/>
              </a:solidFill>
            </a:endParaRPr>
          </a:p>
        </p:txBody>
      </p:sp>
    </p:spTree>
    <p:extLst>
      <p:ext uri="{BB962C8B-B14F-4D97-AF65-F5344CB8AC3E}">
        <p14:creationId xmlns:p14="http://schemas.microsoft.com/office/powerpoint/2010/main" val="2964627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1393-70D6-43DA-A56B-6D7C618405DA}"/>
              </a:ext>
            </a:extLst>
          </p:cNvPr>
          <p:cNvSpPr>
            <a:spLocks noGrp="1"/>
          </p:cNvSpPr>
          <p:nvPr>
            <p:ph type="title"/>
          </p:nvPr>
        </p:nvSpPr>
        <p:spPr>
          <a:xfrm>
            <a:off x="1371600" y="124178"/>
            <a:ext cx="9601200" cy="699911"/>
          </a:xfrm>
        </p:spPr>
        <p:txBody>
          <a:bodyPr/>
          <a:lstStyle/>
          <a:p>
            <a:r>
              <a:rPr lang="en-US" dirty="0"/>
              <a:t>             </a:t>
            </a:r>
            <a:r>
              <a:rPr lang="en-US" b="1" u="sng" dirty="0">
                <a:solidFill>
                  <a:srgbClr val="0070C0"/>
                </a:solidFill>
              </a:rPr>
              <a:t>Developing v</a:t>
            </a:r>
            <a:r>
              <a:rPr lang="en-US" b="1" u="sng" dirty="0">
                <a:solidFill>
                  <a:srgbClr val="C00000"/>
                </a:solidFill>
              </a:rPr>
              <a:t>s Developed</a:t>
            </a:r>
          </a:p>
        </p:txBody>
      </p:sp>
      <p:pic>
        <p:nvPicPr>
          <p:cNvPr id="5" name="Content Placeholder 4">
            <a:extLst>
              <a:ext uri="{FF2B5EF4-FFF2-40B4-BE49-F238E27FC236}">
                <a16:creationId xmlns:a16="http://schemas.microsoft.com/office/drawing/2014/main" id="{92554C20-3B57-408F-A01F-E8DA5D5456A5}"/>
              </a:ext>
            </a:extLst>
          </p:cNvPr>
          <p:cNvPicPr>
            <a:picLocks noGrp="1" noChangeAspect="1"/>
          </p:cNvPicPr>
          <p:nvPr>
            <p:ph idx="1"/>
          </p:nvPr>
        </p:nvPicPr>
        <p:blipFill>
          <a:blip r:embed="rId2"/>
          <a:stretch>
            <a:fillRect/>
          </a:stretch>
        </p:blipFill>
        <p:spPr>
          <a:xfrm>
            <a:off x="463827" y="914400"/>
            <a:ext cx="11423374" cy="4953000"/>
          </a:xfrm>
        </p:spPr>
      </p:pic>
    </p:spTree>
    <p:extLst>
      <p:ext uri="{BB962C8B-B14F-4D97-AF65-F5344CB8AC3E}">
        <p14:creationId xmlns:p14="http://schemas.microsoft.com/office/powerpoint/2010/main" val="143369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694C-094C-4037-92F7-4FF9843C66B3}"/>
              </a:ext>
            </a:extLst>
          </p:cNvPr>
          <p:cNvSpPr>
            <a:spLocks noGrp="1"/>
          </p:cNvSpPr>
          <p:nvPr>
            <p:ph type="title"/>
          </p:nvPr>
        </p:nvSpPr>
        <p:spPr>
          <a:xfrm>
            <a:off x="733777" y="112889"/>
            <a:ext cx="11322755" cy="1128889"/>
          </a:xfrm>
        </p:spPr>
        <p:txBody>
          <a:bodyPr>
            <a:normAutofit/>
          </a:bodyPr>
          <a:lstStyle/>
          <a:p>
            <a:r>
              <a:rPr lang="en-US" dirty="0"/>
              <a:t>          </a:t>
            </a:r>
            <a:r>
              <a:rPr lang="en-US" b="1" u="sng" dirty="0">
                <a:solidFill>
                  <a:srgbClr val="C00000"/>
                </a:solidFill>
              </a:rPr>
              <a:t>Comparing Stages looking at Pyramids</a:t>
            </a:r>
          </a:p>
        </p:txBody>
      </p:sp>
      <p:pic>
        <p:nvPicPr>
          <p:cNvPr id="5" name="Content Placeholder 4">
            <a:extLst>
              <a:ext uri="{FF2B5EF4-FFF2-40B4-BE49-F238E27FC236}">
                <a16:creationId xmlns:a16="http://schemas.microsoft.com/office/drawing/2014/main" id="{4400AF9D-E4CA-4D3D-B8D2-739FA8C5EDD5}"/>
              </a:ext>
            </a:extLst>
          </p:cNvPr>
          <p:cNvPicPr>
            <a:picLocks noGrp="1" noChangeAspect="1"/>
          </p:cNvPicPr>
          <p:nvPr>
            <p:ph idx="1"/>
          </p:nvPr>
        </p:nvPicPr>
        <p:blipFill>
          <a:blip r:embed="rId2"/>
          <a:stretch>
            <a:fillRect/>
          </a:stretch>
        </p:blipFill>
        <p:spPr>
          <a:xfrm>
            <a:off x="135468" y="869244"/>
            <a:ext cx="12056531" cy="4998156"/>
          </a:xfrm>
        </p:spPr>
      </p:pic>
    </p:spTree>
    <p:extLst>
      <p:ext uri="{BB962C8B-B14F-4D97-AF65-F5344CB8AC3E}">
        <p14:creationId xmlns:p14="http://schemas.microsoft.com/office/powerpoint/2010/main" val="3986779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2079458" cy="1683834"/>
          </a:xfrm>
        </p:spPr>
        <p:txBody>
          <a:bodyPr>
            <a:normAutofit fontScale="90000"/>
          </a:bodyPr>
          <a:lstStyle/>
          <a:p>
            <a:br>
              <a:rPr lang="en-US" sz="2700" b="1" u="sng" dirty="0">
                <a:solidFill>
                  <a:srgbClr val="FF0000"/>
                </a:solidFill>
              </a:rPr>
            </a:br>
            <a:r>
              <a:rPr lang="en-US" sz="2700" b="1" u="sng" dirty="0">
                <a:solidFill>
                  <a:srgbClr val="FF0000"/>
                </a:solidFill>
              </a:rPr>
              <a:t>Thomas Malthus</a:t>
            </a:r>
            <a:r>
              <a:rPr lang="en-US" sz="2700" b="1" dirty="0"/>
              <a:t>: Coined the term over population. In </a:t>
            </a:r>
            <a:r>
              <a:rPr lang="en-US" sz="2700" b="1" dirty="0">
                <a:latin typeface="Abscissa"/>
              </a:rPr>
              <a:t>An Essay on the Principle of Population (1798) Stating Earth’s population was growing much more rapidly than the Earth’s food supply. Food shortages and chaos inevitable. Possible checks on population growth: </a:t>
            </a:r>
            <a:r>
              <a:rPr lang="en-US" sz="2400" b="1" dirty="0"/>
              <a:t>War, poverty, pestilence (epidemics), or famine. </a:t>
            </a:r>
            <a:r>
              <a:rPr lang="en-US" sz="2700" b="1" dirty="0">
                <a:latin typeface="Abscissa"/>
              </a:rPr>
              <a:t> </a:t>
            </a:r>
            <a:br>
              <a:rPr lang="en-US" sz="2700" dirty="0">
                <a:latin typeface="Abscissa"/>
              </a:rPr>
            </a:br>
            <a:endParaRPr lang="en-US" sz="27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542" y="1895061"/>
            <a:ext cx="6412083" cy="436171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4625" y="1561172"/>
            <a:ext cx="5667375" cy="5296828"/>
          </a:xfrm>
        </p:spPr>
      </p:pic>
    </p:spTree>
    <p:extLst>
      <p:ext uri="{BB962C8B-B14F-4D97-AF65-F5344CB8AC3E}">
        <p14:creationId xmlns:p14="http://schemas.microsoft.com/office/powerpoint/2010/main" val="369870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73EA-2EF4-4BB2-809D-37A1C998A995}"/>
              </a:ext>
            </a:extLst>
          </p:cNvPr>
          <p:cNvSpPr>
            <a:spLocks noGrp="1"/>
          </p:cNvSpPr>
          <p:nvPr>
            <p:ph type="title"/>
          </p:nvPr>
        </p:nvSpPr>
        <p:spPr>
          <a:xfrm>
            <a:off x="891821" y="135468"/>
            <a:ext cx="11130845" cy="825427"/>
          </a:xfrm>
        </p:spPr>
        <p:txBody>
          <a:bodyPr>
            <a:normAutofit fontScale="90000"/>
          </a:bodyPr>
          <a:lstStyle/>
          <a:p>
            <a:r>
              <a:rPr lang="en-US" b="1" u="sng" dirty="0">
                <a:solidFill>
                  <a:srgbClr val="C00000"/>
                </a:solidFill>
              </a:rPr>
              <a:t>Malthus Critics and Neo Malthusians</a:t>
            </a:r>
            <a:br>
              <a:rPr lang="en-US" b="1" u="sng" dirty="0">
                <a:solidFill>
                  <a:srgbClr val="C00000"/>
                </a:solidFill>
              </a:rPr>
            </a:br>
            <a:r>
              <a:rPr lang="en-US" sz="1600" dirty="0">
                <a:solidFill>
                  <a:srgbClr val="C00000"/>
                </a:solidFill>
              </a:rPr>
              <a:t>  </a:t>
            </a:r>
          </a:p>
        </p:txBody>
      </p:sp>
      <p:pic>
        <p:nvPicPr>
          <p:cNvPr id="5" name="Content Placeholder 4">
            <a:extLst>
              <a:ext uri="{FF2B5EF4-FFF2-40B4-BE49-F238E27FC236}">
                <a16:creationId xmlns:a16="http://schemas.microsoft.com/office/drawing/2014/main" id="{FC8CD02D-B13C-45CD-846C-6EF58908EDCB}"/>
              </a:ext>
            </a:extLst>
          </p:cNvPr>
          <p:cNvPicPr>
            <a:picLocks noGrp="1" noChangeAspect="1"/>
          </p:cNvPicPr>
          <p:nvPr>
            <p:ph idx="1"/>
          </p:nvPr>
        </p:nvPicPr>
        <p:blipFill>
          <a:blip r:embed="rId2"/>
          <a:stretch>
            <a:fillRect/>
          </a:stretch>
        </p:blipFill>
        <p:spPr>
          <a:xfrm>
            <a:off x="331305" y="811748"/>
            <a:ext cx="11691362" cy="5688451"/>
          </a:xfrm>
        </p:spPr>
      </p:pic>
    </p:spTree>
    <p:extLst>
      <p:ext uri="{BB962C8B-B14F-4D97-AF65-F5344CB8AC3E}">
        <p14:creationId xmlns:p14="http://schemas.microsoft.com/office/powerpoint/2010/main" val="2385788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5688"/>
            <a:ext cx="9601200" cy="840175"/>
          </a:xfrm>
        </p:spPr>
        <p:txBody>
          <a:bodyPr/>
          <a:lstStyle/>
          <a:p>
            <a:r>
              <a:rPr lang="en-US" dirty="0"/>
              <a:t>            </a:t>
            </a:r>
            <a:r>
              <a:rPr lang="en-US" b="1" u="sng" dirty="0">
                <a:solidFill>
                  <a:srgbClr val="FF0000"/>
                </a:solidFill>
              </a:rPr>
              <a:t>Malthus did not foresee</a:t>
            </a:r>
          </a:p>
        </p:txBody>
      </p:sp>
      <p:sp>
        <p:nvSpPr>
          <p:cNvPr id="3" name="Content Placeholder 2"/>
          <p:cNvSpPr>
            <a:spLocks noGrp="1"/>
          </p:cNvSpPr>
          <p:nvPr>
            <p:ph sz="half" idx="1"/>
          </p:nvPr>
        </p:nvSpPr>
        <p:spPr>
          <a:xfrm>
            <a:off x="132523" y="1185863"/>
            <a:ext cx="7282690" cy="5504869"/>
          </a:xfrm>
        </p:spPr>
        <p:txBody>
          <a:bodyPr>
            <a:normAutofit fontScale="92500" lnSpcReduction="10000"/>
          </a:bodyPr>
          <a:lstStyle/>
          <a:p>
            <a:r>
              <a:rPr lang="en-US" b="1" dirty="0">
                <a:solidFill>
                  <a:srgbClr val="002060"/>
                </a:solidFill>
              </a:rPr>
              <a:t>He did not foresee the ability of people to increase food production so dramatically with new technologies</a:t>
            </a:r>
          </a:p>
          <a:p>
            <a:r>
              <a:rPr lang="en-US" b="1" dirty="0">
                <a:solidFill>
                  <a:srgbClr val="CC0099"/>
                </a:solidFill>
              </a:rPr>
              <a:t>He assumed people had no control over their reproductive behavior, He did not foresee that population growth would slow down over time because of effective contraception, the changing role of women in society and an individual people’s reproductive decisions</a:t>
            </a:r>
          </a:p>
          <a:p>
            <a:r>
              <a:rPr lang="en-US" b="1" dirty="0">
                <a:solidFill>
                  <a:srgbClr val="006600"/>
                </a:solidFill>
              </a:rPr>
              <a:t>He did not recognize that famine is usually related not to a lack of food but to the unequal distribution of food. For example famine struck various parts of Africa repeatedly throughout the 20</a:t>
            </a:r>
            <a:r>
              <a:rPr lang="en-US" b="1" baseline="30000" dirty="0">
                <a:solidFill>
                  <a:srgbClr val="006600"/>
                </a:solidFill>
              </a:rPr>
              <a:t>th</a:t>
            </a:r>
            <a:r>
              <a:rPr lang="en-US" b="1" dirty="0">
                <a:solidFill>
                  <a:srgbClr val="006600"/>
                </a:solidFill>
              </a:rPr>
              <a:t> century, despite the fact that an abundance of food existed in other parts of the work</a:t>
            </a:r>
          </a:p>
          <a:p>
            <a:endParaRPr lang="en-US" dirty="0"/>
          </a:p>
        </p:txBody>
      </p:sp>
      <p:sp>
        <p:nvSpPr>
          <p:cNvPr id="4" name="Content Placeholder 3"/>
          <p:cNvSpPr>
            <a:spLocks noGrp="1"/>
          </p:cNvSpPr>
          <p:nvPr>
            <p:ph sz="half" idx="2"/>
          </p:nvPr>
        </p:nvSpPr>
        <p:spPr>
          <a:xfrm>
            <a:off x="7415212" y="1527716"/>
            <a:ext cx="4776787" cy="5163015"/>
          </a:xfrm>
        </p:spPr>
        <p:txBody>
          <a:bodyPr>
            <a:normAutofit fontScale="92500" lnSpcReduction="10000"/>
          </a:bodyPr>
          <a:lstStyle/>
          <a:p>
            <a:r>
              <a:rPr lang="en-US" sz="3200" b="1" dirty="0">
                <a:solidFill>
                  <a:srgbClr val="7030A0"/>
                </a:solidFill>
              </a:rPr>
              <a:t>While these issues have caused many to discount Malthus’ theories, they have helped bring attention to issues like sustainability and have informed the work of numerous other influential scholars and ecologists </a:t>
            </a:r>
          </a:p>
        </p:txBody>
      </p:sp>
    </p:spTree>
    <p:extLst>
      <p:ext uri="{BB962C8B-B14F-4D97-AF65-F5344CB8AC3E}">
        <p14:creationId xmlns:p14="http://schemas.microsoft.com/office/powerpoint/2010/main" val="759205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18DB-1DF1-41B3-8F35-8202FE8D269E}"/>
              </a:ext>
            </a:extLst>
          </p:cNvPr>
          <p:cNvSpPr>
            <a:spLocks noGrp="1"/>
          </p:cNvSpPr>
          <p:nvPr>
            <p:ph type="title"/>
          </p:nvPr>
        </p:nvSpPr>
        <p:spPr>
          <a:xfrm>
            <a:off x="112542" y="92765"/>
            <a:ext cx="11867423" cy="1192696"/>
          </a:xfrm>
        </p:spPr>
        <p:txBody>
          <a:bodyPr>
            <a:normAutofit fontScale="90000"/>
          </a:bodyPr>
          <a:lstStyle/>
          <a:p>
            <a:br>
              <a:rPr lang="en-US" b="1" u="sng" dirty="0">
                <a:solidFill>
                  <a:srgbClr val="C00000"/>
                </a:solidFill>
              </a:rPr>
            </a:br>
            <a:br>
              <a:rPr lang="en-US" b="1" u="sng" dirty="0">
                <a:solidFill>
                  <a:srgbClr val="C00000"/>
                </a:solidFill>
              </a:rPr>
            </a:br>
            <a:r>
              <a:rPr lang="en-US" b="1" u="sng" dirty="0">
                <a:solidFill>
                  <a:srgbClr val="7030A0"/>
                </a:solidFill>
              </a:rPr>
              <a:t>Population Policies</a:t>
            </a:r>
            <a:r>
              <a:rPr lang="en-US" b="1" dirty="0">
                <a:solidFill>
                  <a:srgbClr val="7030A0"/>
                </a:solidFill>
              </a:rPr>
              <a:t>: Essentially the stances governments can take on population</a:t>
            </a:r>
            <a:br>
              <a:rPr lang="en-US" dirty="0"/>
            </a:br>
            <a:br>
              <a:rPr lang="en-US" b="1" dirty="0"/>
            </a:br>
            <a:endParaRPr lang="en-US" dirty="0"/>
          </a:p>
        </p:txBody>
      </p:sp>
      <p:sp>
        <p:nvSpPr>
          <p:cNvPr id="3" name="Content Placeholder 2">
            <a:extLst>
              <a:ext uri="{FF2B5EF4-FFF2-40B4-BE49-F238E27FC236}">
                <a16:creationId xmlns:a16="http://schemas.microsoft.com/office/drawing/2014/main" id="{FFBE707E-6202-47E6-A872-FE76C7842FFD}"/>
              </a:ext>
            </a:extLst>
          </p:cNvPr>
          <p:cNvSpPr>
            <a:spLocks noGrp="1"/>
          </p:cNvSpPr>
          <p:nvPr>
            <p:ph idx="1"/>
          </p:nvPr>
        </p:nvSpPr>
        <p:spPr>
          <a:xfrm>
            <a:off x="112543" y="1497496"/>
            <a:ext cx="11774658" cy="5360504"/>
          </a:xfrm>
        </p:spPr>
        <p:txBody>
          <a:bodyPr>
            <a:normAutofit/>
          </a:bodyPr>
          <a:lstStyle/>
          <a:p>
            <a:r>
              <a:rPr lang="en-US" sz="2400" b="1" dirty="0">
                <a:solidFill>
                  <a:srgbClr val="CC0099"/>
                </a:solidFill>
              </a:rPr>
              <a:t>These policies determine what is done to influence or control population Growth and Size</a:t>
            </a:r>
          </a:p>
          <a:p>
            <a:r>
              <a:rPr lang="en-US" sz="2400" b="1" dirty="0">
                <a:solidFill>
                  <a:srgbClr val="009900"/>
                </a:solidFill>
              </a:rPr>
              <a:t>Actions these policies induce include</a:t>
            </a:r>
          </a:p>
          <a:p>
            <a:r>
              <a:rPr lang="en-US" sz="2400" b="1" dirty="0">
                <a:solidFill>
                  <a:srgbClr val="0070C0"/>
                </a:solidFill>
              </a:rPr>
              <a:t>Laws</a:t>
            </a:r>
          </a:p>
          <a:p>
            <a:r>
              <a:rPr lang="en-US" sz="2400" b="1" dirty="0">
                <a:solidFill>
                  <a:srgbClr val="CC0099"/>
                </a:solidFill>
              </a:rPr>
              <a:t>Free/subsidized daycare or preschool</a:t>
            </a:r>
          </a:p>
          <a:p>
            <a:r>
              <a:rPr lang="en-US" sz="2400" b="1" dirty="0"/>
              <a:t>-</a:t>
            </a:r>
            <a:r>
              <a:rPr lang="en-US" sz="2400" b="1" dirty="0">
                <a:solidFill>
                  <a:srgbClr val="009900"/>
                </a:solidFill>
              </a:rPr>
              <a:t>Tax or cash incentives</a:t>
            </a:r>
          </a:p>
          <a:p>
            <a:r>
              <a:rPr lang="en-US" sz="2400" b="1" dirty="0">
                <a:solidFill>
                  <a:srgbClr val="0070C0"/>
                </a:solidFill>
              </a:rPr>
              <a:t>Forced sterilization</a:t>
            </a:r>
          </a:p>
          <a:p>
            <a:r>
              <a:rPr lang="en-US" sz="2400" b="1" dirty="0"/>
              <a:t>-</a:t>
            </a:r>
            <a:r>
              <a:rPr lang="en-US" sz="2400" b="1" dirty="0">
                <a:solidFill>
                  <a:srgbClr val="CC0099"/>
                </a:solidFill>
              </a:rPr>
              <a:t>Free contraceptives</a:t>
            </a:r>
          </a:p>
          <a:p>
            <a:r>
              <a:rPr lang="en-US" sz="2400" b="1" dirty="0"/>
              <a:t>-</a:t>
            </a:r>
            <a:r>
              <a:rPr lang="en-US" sz="2400" b="1" dirty="0">
                <a:solidFill>
                  <a:srgbClr val="009900"/>
                </a:solidFill>
              </a:rPr>
              <a:t>Advertising</a:t>
            </a:r>
          </a:p>
          <a:p>
            <a:r>
              <a:rPr lang="en-US" sz="2400" b="1" dirty="0">
                <a:solidFill>
                  <a:srgbClr val="0070C0"/>
                </a:solidFill>
              </a:rPr>
              <a:t>Free or increased access to family planning</a:t>
            </a:r>
          </a:p>
          <a:p>
            <a:r>
              <a:rPr lang="en-US" sz="2400" b="1" dirty="0">
                <a:solidFill>
                  <a:srgbClr val="CC0099"/>
                </a:solidFill>
              </a:rPr>
              <a:t>Taxation</a:t>
            </a:r>
          </a:p>
          <a:p>
            <a:r>
              <a:rPr lang="en-US" sz="2400" b="1" dirty="0">
                <a:solidFill>
                  <a:srgbClr val="009900"/>
                </a:solidFill>
              </a:rPr>
              <a:t>Subsidization of abortion</a:t>
            </a:r>
          </a:p>
          <a:p>
            <a:endParaRPr lang="en-US" dirty="0"/>
          </a:p>
        </p:txBody>
      </p:sp>
    </p:spTree>
    <p:extLst>
      <p:ext uri="{BB962C8B-B14F-4D97-AF65-F5344CB8AC3E}">
        <p14:creationId xmlns:p14="http://schemas.microsoft.com/office/powerpoint/2010/main" val="3356698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314B-9F51-4053-9DAE-98C35786D9CA}"/>
              </a:ext>
            </a:extLst>
          </p:cNvPr>
          <p:cNvSpPr>
            <a:spLocks noGrp="1"/>
          </p:cNvSpPr>
          <p:nvPr>
            <p:ph type="title"/>
          </p:nvPr>
        </p:nvSpPr>
        <p:spPr>
          <a:xfrm>
            <a:off x="1371600" y="79022"/>
            <a:ext cx="9601200" cy="857956"/>
          </a:xfrm>
        </p:spPr>
        <p:txBody>
          <a:bodyPr/>
          <a:lstStyle/>
          <a:p>
            <a:r>
              <a:rPr lang="en-US" dirty="0"/>
              <a:t>                 </a:t>
            </a:r>
            <a:r>
              <a:rPr lang="en-US" b="1" u="sng" dirty="0">
                <a:solidFill>
                  <a:srgbClr val="7030A0"/>
                </a:solidFill>
              </a:rPr>
              <a:t>Role of Women in Society</a:t>
            </a:r>
          </a:p>
        </p:txBody>
      </p:sp>
      <p:sp>
        <p:nvSpPr>
          <p:cNvPr id="3" name="Content Placeholder 2">
            <a:extLst>
              <a:ext uri="{FF2B5EF4-FFF2-40B4-BE49-F238E27FC236}">
                <a16:creationId xmlns:a16="http://schemas.microsoft.com/office/drawing/2014/main" id="{659B7FE3-1FE5-45FB-8FEE-7D8C5F8E6785}"/>
              </a:ext>
            </a:extLst>
          </p:cNvPr>
          <p:cNvSpPr>
            <a:spLocks noGrp="1"/>
          </p:cNvSpPr>
          <p:nvPr>
            <p:ph sz="half" idx="1"/>
          </p:nvPr>
        </p:nvSpPr>
        <p:spPr>
          <a:xfrm>
            <a:off x="196949" y="936978"/>
            <a:ext cx="6328454" cy="5921021"/>
          </a:xfrm>
        </p:spPr>
        <p:txBody>
          <a:bodyPr>
            <a:normAutofit fontScale="85000" lnSpcReduction="20000"/>
          </a:bodyPr>
          <a:lstStyle/>
          <a:p>
            <a:r>
              <a:rPr lang="en-US" b="1" u="sng" dirty="0">
                <a:solidFill>
                  <a:srgbClr val="CC0099"/>
                </a:solidFill>
              </a:rPr>
              <a:t>Role of Women in Society</a:t>
            </a:r>
          </a:p>
          <a:p>
            <a:r>
              <a:rPr lang="en-US" b="1" dirty="0">
                <a:solidFill>
                  <a:srgbClr val="CC0099"/>
                </a:solidFill>
              </a:rPr>
              <a:t>Culture, economic, political and environmental realities have always shaped decisions about whether to have children.</a:t>
            </a:r>
          </a:p>
          <a:p>
            <a:r>
              <a:rPr lang="en-US" b="1" dirty="0">
                <a:solidFill>
                  <a:schemeClr val="tx1"/>
                </a:solidFill>
              </a:rPr>
              <a:t>Since these conditions have varied across tie and cultures so have birth rates,</a:t>
            </a:r>
          </a:p>
          <a:p>
            <a:r>
              <a:rPr lang="en-US" b="1" dirty="0">
                <a:solidFill>
                  <a:srgbClr val="CC0099"/>
                </a:solidFill>
              </a:rPr>
              <a:t>How people viewed the role of women in society is particularly important</a:t>
            </a:r>
          </a:p>
          <a:p>
            <a:r>
              <a:rPr lang="en-US" b="1" dirty="0">
                <a:solidFill>
                  <a:schemeClr val="tx1"/>
                </a:solidFill>
              </a:rPr>
              <a:t>As countries industrialize and move to urban areas women began working, living in smaller apartments and homes, and urban families did not need children to work</a:t>
            </a:r>
            <a:r>
              <a:rPr lang="en-US" b="1" dirty="0">
                <a:solidFill>
                  <a:srgbClr val="CC0099"/>
                </a:solidFill>
              </a:rPr>
              <a:t>.</a:t>
            </a:r>
          </a:p>
          <a:p>
            <a:r>
              <a:rPr lang="en-US" b="1" dirty="0">
                <a:solidFill>
                  <a:srgbClr val="CC0099"/>
                </a:solidFill>
              </a:rPr>
              <a:t>As women gain more education the number of children they have has decreased</a:t>
            </a:r>
          </a:p>
        </p:txBody>
      </p:sp>
      <p:sp>
        <p:nvSpPr>
          <p:cNvPr id="4" name="Content Placeholder 3">
            <a:extLst>
              <a:ext uri="{FF2B5EF4-FFF2-40B4-BE49-F238E27FC236}">
                <a16:creationId xmlns:a16="http://schemas.microsoft.com/office/drawing/2014/main" id="{C014CC90-9089-4C6E-B2A5-51B874EF8951}"/>
              </a:ext>
            </a:extLst>
          </p:cNvPr>
          <p:cNvSpPr>
            <a:spLocks noGrp="1"/>
          </p:cNvSpPr>
          <p:nvPr>
            <p:ph sz="half" idx="2"/>
          </p:nvPr>
        </p:nvSpPr>
        <p:spPr>
          <a:xfrm>
            <a:off x="6525402" y="1170878"/>
            <a:ext cx="5666597" cy="5542155"/>
          </a:xfrm>
        </p:spPr>
        <p:txBody>
          <a:bodyPr>
            <a:normAutofit fontScale="85000" lnSpcReduction="20000"/>
          </a:bodyPr>
          <a:lstStyle/>
          <a:p>
            <a:r>
              <a:rPr lang="en-US" b="1" u="sng" dirty="0">
                <a:solidFill>
                  <a:srgbClr val="0070C0"/>
                </a:solidFill>
              </a:rPr>
              <a:t>Family Planning </a:t>
            </a:r>
          </a:p>
          <a:p>
            <a:r>
              <a:rPr lang="en-US" b="1" dirty="0">
                <a:solidFill>
                  <a:srgbClr val="0070C0"/>
                </a:solidFill>
              </a:rPr>
              <a:t>Governments influence TFT with concerns of overpopulation, the growth of population beyond what an area can support have led to </a:t>
            </a:r>
            <a:r>
              <a:rPr lang="en-US" b="1" u="sng" dirty="0">
                <a:solidFill>
                  <a:srgbClr val="FF0000"/>
                </a:solidFill>
              </a:rPr>
              <a:t>anti- </a:t>
            </a:r>
            <a:r>
              <a:rPr lang="en-US" b="1" u="sng" dirty="0" err="1">
                <a:solidFill>
                  <a:srgbClr val="FF0000"/>
                </a:solidFill>
              </a:rPr>
              <a:t>natalist</a:t>
            </a:r>
            <a:r>
              <a:rPr lang="en-US" b="1" u="sng" dirty="0">
                <a:solidFill>
                  <a:srgbClr val="FF0000"/>
                </a:solidFill>
              </a:rPr>
              <a:t> </a:t>
            </a:r>
            <a:r>
              <a:rPr lang="en-US" b="1" dirty="0">
                <a:solidFill>
                  <a:srgbClr val="0070C0"/>
                </a:solidFill>
              </a:rPr>
              <a:t>policies, programs to decrease the number of births</a:t>
            </a:r>
          </a:p>
          <a:p>
            <a:r>
              <a:rPr lang="en-US" b="1" dirty="0">
                <a:solidFill>
                  <a:schemeClr val="tx1"/>
                </a:solidFill>
              </a:rPr>
              <a:t>Chinese policy in the 70’s of “later, longer, fewer was introduced to encourage parents to get married later in live, wait longer between children and have fewer children</a:t>
            </a:r>
          </a:p>
          <a:p>
            <a:r>
              <a:rPr lang="en-US" b="1" dirty="0">
                <a:solidFill>
                  <a:srgbClr val="0070C0"/>
                </a:solidFill>
              </a:rPr>
              <a:t>China’s one Policy</a:t>
            </a:r>
          </a:p>
          <a:p>
            <a:r>
              <a:rPr lang="en-US" b="1" dirty="0">
                <a:solidFill>
                  <a:srgbClr val="0070C0"/>
                </a:solidFill>
              </a:rPr>
              <a:t>Government Policies to Encourage Births </a:t>
            </a:r>
            <a:r>
              <a:rPr lang="en-US" b="1" u="sng" dirty="0">
                <a:solidFill>
                  <a:srgbClr val="FF0000"/>
                </a:solidFill>
              </a:rPr>
              <a:t>(pro </a:t>
            </a:r>
            <a:r>
              <a:rPr lang="en-US" b="1" u="sng" dirty="0" err="1">
                <a:solidFill>
                  <a:srgbClr val="FF0000"/>
                </a:solidFill>
              </a:rPr>
              <a:t>natalist</a:t>
            </a:r>
            <a:r>
              <a:rPr lang="en-US" b="1" u="sng" dirty="0">
                <a:solidFill>
                  <a:srgbClr val="FF0000"/>
                </a:solidFill>
              </a:rPr>
              <a:t> policie</a:t>
            </a:r>
            <a:r>
              <a:rPr lang="en-US" b="1" dirty="0">
                <a:solidFill>
                  <a:srgbClr val="0070C0"/>
                </a:solidFill>
              </a:rPr>
              <a:t>s, to encourage large families to stimulate economic growth and increased military power, increase the workforce,</a:t>
            </a:r>
          </a:p>
        </p:txBody>
      </p:sp>
    </p:spTree>
    <p:extLst>
      <p:ext uri="{BB962C8B-B14F-4D97-AF65-F5344CB8AC3E}">
        <p14:creationId xmlns:p14="http://schemas.microsoft.com/office/powerpoint/2010/main" val="1719523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7D0A-09BE-4780-8EF9-F1CC46C96C2F}"/>
              </a:ext>
            </a:extLst>
          </p:cNvPr>
          <p:cNvSpPr>
            <a:spLocks noGrp="1"/>
          </p:cNvSpPr>
          <p:nvPr>
            <p:ph type="title"/>
          </p:nvPr>
        </p:nvSpPr>
        <p:spPr>
          <a:xfrm>
            <a:off x="771525" y="0"/>
            <a:ext cx="11420475" cy="828675"/>
          </a:xfrm>
        </p:spPr>
        <p:txBody>
          <a:bodyPr/>
          <a:lstStyle/>
          <a:p>
            <a:r>
              <a:rPr lang="en-US" b="1" u="sng" dirty="0">
                <a:solidFill>
                  <a:srgbClr val="002060"/>
                </a:solidFill>
              </a:rPr>
              <a:t>Consequences for having an aging population</a:t>
            </a:r>
          </a:p>
        </p:txBody>
      </p:sp>
      <p:sp>
        <p:nvSpPr>
          <p:cNvPr id="3" name="Content Placeholder 2">
            <a:extLst>
              <a:ext uri="{FF2B5EF4-FFF2-40B4-BE49-F238E27FC236}">
                <a16:creationId xmlns:a16="http://schemas.microsoft.com/office/drawing/2014/main" id="{70C079EE-50B8-49D3-8680-3FB868E224BD}"/>
              </a:ext>
            </a:extLst>
          </p:cNvPr>
          <p:cNvSpPr>
            <a:spLocks noGrp="1"/>
          </p:cNvSpPr>
          <p:nvPr>
            <p:ph sz="half" idx="1"/>
          </p:nvPr>
        </p:nvSpPr>
        <p:spPr>
          <a:xfrm>
            <a:off x="281355" y="828675"/>
            <a:ext cx="5538032" cy="6029325"/>
          </a:xfrm>
        </p:spPr>
        <p:txBody>
          <a:bodyPr>
            <a:normAutofit fontScale="92500" lnSpcReduction="10000"/>
          </a:bodyPr>
          <a:lstStyle/>
          <a:p>
            <a:pPr lvl="0"/>
            <a:r>
              <a:rPr lang="en-US" b="1" dirty="0"/>
              <a:t>sub replacement birth rates </a:t>
            </a:r>
          </a:p>
          <a:p>
            <a:pPr lvl="0"/>
            <a:r>
              <a:rPr lang="en-US" b="1" dirty="0">
                <a:solidFill>
                  <a:srgbClr val="002060"/>
                </a:solidFill>
              </a:rPr>
              <a:t>the population of elderly is greater than the youthful population</a:t>
            </a:r>
            <a:r>
              <a:rPr lang="en-US" b="1" dirty="0"/>
              <a:t>.</a:t>
            </a:r>
          </a:p>
          <a:p>
            <a:pPr lvl="0"/>
            <a:r>
              <a:rPr lang="en-US" b="1" dirty="0"/>
              <a:t>Increased dependency ratio</a:t>
            </a:r>
          </a:p>
          <a:p>
            <a:pPr lvl="0"/>
            <a:r>
              <a:rPr lang="en-US" b="1" dirty="0">
                <a:solidFill>
                  <a:srgbClr val="002060"/>
                </a:solidFill>
              </a:rPr>
              <a:t>Care for the elderly, building nursing homes, health care workers</a:t>
            </a:r>
          </a:p>
          <a:p>
            <a:r>
              <a:rPr lang="en-US" b="1" dirty="0">
                <a:solidFill>
                  <a:schemeClr val="tx1">
                    <a:lumMod val="95000"/>
                    <a:lumOff val="5000"/>
                  </a:schemeClr>
                </a:solidFill>
              </a:rPr>
              <a:t>shortage of qualified workers, making it more difficult for businesses to fill in-demand roles. </a:t>
            </a:r>
          </a:p>
          <a:p>
            <a:r>
              <a:rPr lang="en-US" b="1" dirty="0">
                <a:solidFill>
                  <a:srgbClr val="002060"/>
                </a:solidFill>
              </a:rPr>
              <a:t>The combination of lower tax revenue and higher spending commitments on health care, pension and other benefits</a:t>
            </a:r>
          </a:p>
          <a:p>
            <a:endParaRPr lang="en-US" b="1" dirty="0"/>
          </a:p>
        </p:txBody>
      </p:sp>
      <p:sp>
        <p:nvSpPr>
          <p:cNvPr id="4" name="Content Placeholder 3">
            <a:extLst>
              <a:ext uri="{FF2B5EF4-FFF2-40B4-BE49-F238E27FC236}">
                <a16:creationId xmlns:a16="http://schemas.microsoft.com/office/drawing/2014/main" id="{A06CCA7E-1295-4545-9604-5012EF0181E9}"/>
              </a:ext>
            </a:extLst>
          </p:cNvPr>
          <p:cNvSpPr>
            <a:spLocks noGrp="1"/>
          </p:cNvSpPr>
          <p:nvPr>
            <p:ph sz="half" idx="2"/>
          </p:nvPr>
        </p:nvSpPr>
        <p:spPr>
          <a:xfrm>
            <a:off x="5819386" y="828675"/>
            <a:ext cx="6372613" cy="6029325"/>
          </a:xfrm>
        </p:spPr>
        <p:txBody>
          <a:bodyPr>
            <a:normAutofit fontScale="92500" lnSpcReduction="10000"/>
          </a:bodyPr>
          <a:lstStyle/>
          <a:p>
            <a:pPr lvl="0"/>
            <a:r>
              <a:rPr lang="en-US" b="1" dirty="0"/>
              <a:t>Money needed for aging population health care</a:t>
            </a:r>
          </a:p>
          <a:p>
            <a:pPr lvl="0"/>
            <a:r>
              <a:rPr lang="en-US" b="1" dirty="0">
                <a:solidFill>
                  <a:srgbClr val="002060"/>
                </a:solidFill>
              </a:rPr>
              <a:t>Money for families with aging parents at home</a:t>
            </a:r>
          </a:p>
          <a:p>
            <a:pPr lvl="0"/>
            <a:r>
              <a:rPr lang="en-US" b="1" dirty="0"/>
              <a:t>Government money for Adult day cares</a:t>
            </a:r>
          </a:p>
          <a:p>
            <a:pPr lvl="0"/>
            <a:r>
              <a:rPr lang="en-US" b="1" dirty="0">
                <a:solidFill>
                  <a:srgbClr val="002060"/>
                </a:solidFill>
              </a:rPr>
              <a:t>Not enough younger people paying into social security</a:t>
            </a:r>
          </a:p>
          <a:p>
            <a:pPr lvl="0"/>
            <a:r>
              <a:rPr lang="en-US" b="1" dirty="0"/>
              <a:t>Not enough people to buy products</a:t>
            </a:r>
          </a:p>
          <a:p>
            <a:pPr lvl="0"/>
            <a:r>
              <a:rPr lang="en-US" b="1" dirty="0">
                <a:solidFill>
                  <a:srgbClr val="002060"/>
                </a:solidFill>
              </a:rPr>
              <a:t>slowdown in productivity growth</a:t>
            </a:r>
          </a:p>
          <a:p>
            <a:pPr lvl="0"/>
            <a:r>
              <a:rPr lang="en-US" b="1" dirty="0"/>
              <a:t>more people using pensions than paying into them</a:t>
            </a:r>
          </a:p>
          <a:p>
            <a:pPr lvl="0"/>
            <a:r>
              <a:rPr lang="en-US" b="1" dirty="0">
                <a:solidFill>
                  <a:srgbClr val="002060"/>
                </a:solidFill>
              </a:rPr>
              <a:t>Increased dependency ratio</a:t>
            </a:r>
          </a:p>
          <a:p>
            <a:pPr lvl="0"/>
            <a:r>
              <a:rPr lang="en-US" b="1" dirty="0"/>
              <a:t>Elderly have fixed incomes, so they pay less taxes which means less revenue for the state</a:t>
            </a:r>
          </a:p>
        </p:txBody>
      </p:sp>
    </p:spTree>
    <p:extLst>
      <p:ext uri="{BB962C8B-B14F-4D97-AF65-F5344CB8AC3E}">
        <p14:creationId xmlns:p14="http://schemas.microsoft.com/office/powerpoint/2010/main" val="1491336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17C2-7AC8-4964-92B8-B012E123E297}"/>
              </a:ext>
            </a:extLst>
          </p:cNvPr>
          <p:cNvSpPr>
            <a:spLocks noGrp="1"/>
          </p:cNvSpPr>
          <p:nvPr>
            <p:ph type="title"/>
          </p:nvPr>
        </p:nvSpPr>
        <p:spPr>
          <a:xfrm>
            <a:off x="808383" y="0"/>
            <a:ext cx="11383617" cy="1510748"/>
          </a:xfrm>
        </p:spPr>
        <p:txBody>
          <a:bodyPr>
            <a:normAutofit/>
          </a:bodyPr>
          <a:lstStyle/>
          <a:p>
            <a:r>
              <a:rPr lang="en-US" u="sng" dirty="0">
                <a:solidFill>
                  <a:srgbClr val="C00000"/>
                </a:solidFill>
              </a:rPr>
              <a:t>Population policies that encourage large families and raise the rate of natural increase</a:t>
            </a:r>
          </a:p>
        </p:txBody>
      </p:sp>
      <p:sp>
        <p:nvSpPr>
          <p:cNvPr id="3" name="Content Placeholder 2">
            <a:extLst>
              <a:ext uri="{FF2B5EF4-FFF2-40B4-BE49-F238E27FC236}">
                <a16:creationId xmlns:a16="http://schemas.microsoft.com/office/drawing/2014/main" id="{EAA52E88-0EA5-48C9-A658-34CB4D75B296}"/>
              </a:ext>
            </a:extLst>
          </p:cNvPr>
          <p:cNvSpPr>
            <a:spLocks noGrp="1"/>
          </p:cNvSpPr>
          <p:nvPr>
            <p:ph idx="1"/>
          </p:nvPr>
        </p:nvSpPr>
        <p:spPr>
          <a:xfrm>
            <a:off x="196949" y="1643270"/>
            <a:ext cx="11995052" cy="5214730"/>
          </a:xfrm>
        </p:spPr>
        <p:txBody>
          <a:bodyPr>
            <a:normAutofit fontScale="85000" lnSpcReduction="10000"/>
          </a:bodyPr>
          <a:lstStyle/>
          <a:p>
            <a:r>
              <a:rPr lang="en-US" sz="2800" b="1" dirty="0">
                <a:solidFill>
                  <a:srgbClr val="0070C0"/>
                </a:solidFill>
              </a:rPr>
              <a:t>Ex: </a:t>
            </a:r>
            <a:r>
              <a:rPr lang="en-US" sz="2800" b="1" u="sng" dirty="0">
                <a:solidFill>
                  <a:srgbClr val="0070C0"/>
                </a:solidFill>
              </a:rPr>
              <a:t>Europe: </a:t>
            </a:r>
            <a:r>
              <a:rPr lang="en-US" sz="2800" b="1" dirty="0">
                <a:solidFill>
                  <a:srgbClr val="0070C0"/>
                </a:solidFill>
              </a:rPr>
              <a:t>Thanks to falling birth rates and improved healthcare, Europe's population is aging. Thus, its governments are attempting to boost births </a:t>
            </a:r>
          </a:p>
          <a:p>
            <a:r>
              <a:rPr lang="en-US" sz="2800" b="1" dirty="0">
                <a:solidFill>
                  <a:srgbClr val="C00000"/>
                </a:solidFill>
              </a:rPr>
              <a:t>through free or subsidized daycare/preschool (Sweden, UK, France),</a:t>
            </a:r>
          </a:p>
          <a:p>
            <a:r>
              <a:rPr lang="en-US" sz="2800" b="1" dirty="0"/>
              <a:t> </a:t>
            </a:r>
            <a:r>
              <a:rPr lang="en-US" sz="2800" b="1" dirty="0">
                <a:solidFill>
                  <a:srgbClr val="009900"/>
                </a:solidFill>
              </a:rPr>
              <a:t>payments for having children (Poland, Italy), </a:t>
            </a:r>
          </a:p>
          <a:p>
            <a:r>
              <a:rPr lang="en-US" sz="2800" b="1" dirty="0">
                <a:solidFill>
                  <a:srgbClr val="0070C0"/>
                </a:solidFill>
              </a:rPr>
              <a:t>extended paid maternity leave (Sweden, Norway, Ireland, UK, Germany, France, Spain), </a:t>
            </a:r>
          </a:p>
          <a:p>
            <a:r>
              <a:rPr lang="en-US" sz="2800" b="1" dirty="0"/>
              <a:t> </a:t>
            </a:r>
            <a:r>
              <a:rPr lang="en-US" sz="2800" b="1" dirty="0">
                <a:solidFill>
                  <a:srgbClr val="C00000"/>
                </a:solidFill>
              </a:rPr>
              <a:t>extended parental leave (Germany, France, Spain, Norway, Sweden, UK, Ireland).</a:t>
            </a:r>
          </a:p>
          <a:p>
            <a:r>
              <a:rPr lang="en-US" sz="2800" b="1" dirty="0">
                <a:solidFill>
                  <a:srgbClr val="C00000"/>
                </a:solidFill>
              </a:rPr>
              <a:t>Free College tuition </a:t>
            </a:r>
          </a:p>
          <a:p>
            <a:r>
              <a:rPr lang="en-US" sz="2800" b="1" dirty="0">
                <a:solidFill>
                  <a:srgbClr val="C00000"/>
                </a:solidFill>
              </a:rPr>
              <a:t>% reduction in fares on all public transport for three child families</a:t>
            </a:r>
          </a:p>
          <a:p>
            <a:r>
              <a:rPr lang="en-US" sz="2800" b="1" dirty="0">
                <a:solidFill>
                  <a:srgbClr val="C00000"/>
                </a:solidFill>
              </a:rPr>
              <a:t>Pensions for mothers/housewives who stay home with three children or more</a:t>
            </a:r>
          </a:p>
          <a:p>
            <a:r>
              <a:rPr lang="en-US" sz="2800" b="1" dirty="0">
                <a:solidFill>
                  <a:srgbClr val="C00000"/>
                </a:solidFill>
              </a:rPr>
              <a:t>% mortgage and preferential treatment in allocation of three bedroom </a:t>
            </a:r>
            <a:r>
              <a:rPr lang="en-US" sz="2800" b="1" dirty="0" err="1">
                <a:solidFill>
                  <a:srgbClr val="C00000"/>
                </a:solidFill>
              </a:rPr>
              <a:t>lfats</a:t>
            </a:r>
            <a:r>
              <a:rPr lang="en-US" sz="2800" b="1" dirty="0">
                <a:solidFill>
                  <a:srgbClr val="C00000"/>
                </a:solidFill>
              </a:rPr>
              <a:t> or apartments </a:t>
            </a:r>
            <a:r>
              <a:rPr lang="en-US" sz="2800" b="1" dirty="0" err="1">
                <a:solidFill>
                  <a:srgbClr val="C00000"/>
                </a:solidFill>
              </a:rPr>
              <a:t>ro</a:t>
            </a:r>
            <a:r>
              <a:rPr lang="en-US" sz="2800" b="1" dirty="0">
                <a:solidFill>
                  <a:srgbClr val="C00000"/>
                </a:solidFill>
              </a:rPr>
              <a:t> homes,</a:t>
            </a:r>
          </a:p>
          <a:p>
            <a:r>
              <a:rPr lang="en-US" sz="2800" b="1" dirty="0">
                <a:solidFill>
                  <a:srgbClr val="C00000"/>
                </a:solidFill>
              </a:rPr>
              <a:t>Shops offer discounts for large families</a:t>
            </a:r>
          </a:p>
          <a:p>
            <a:r>
              <a:rPr lang="en-US" sz="2800" b="1" dirty="0">
                <a:solidFill>
                  <a:srgbClr val="C00000"/>
                </a:solidFill>
              </a:rPr>
              <a:t>Shorter working hours</a:t>
            </a:r>
          </a:p>
          <a:p>
            <a:endParaRPr lang="en-US" sz="2800" b="1" dirty="0">
              <a:solidFill>
                <a:srgbClr val="C00000"/>
              </a:solidFill>
            </a:endParaRPr>
          </a:p>
          <a:p>
            <a:endParaRPr lang="en-US" dirty="0"/>
          </a:p>
        </p:txBody>
      </p:sp>
    </p:spTree>
    <p:extLst>
      <p:ext uri="{BB962C8B-B14F-4D97-AF65-F5344CB8AC3E}">
        <p14:creationId xmlns:p14="http://schemas.microsoft.com/office/powerpoint/2010/main" val="122802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ADA6-1438-4C99-9070-8967C0C933E7}"/>
              </a:ext>
            </a:extLst>
          </p:cNvPr>
          <p:cNvSpPr>
            <a:spLocks noGrp="1"/>
          </p:cNvSpPr>
          <p:nvPr>
            <p:ph type="title"/>
          </p:nvPr>
        </p:nvSpPr>
        <p:spPr>
          <a:xfrm>
            <a:off x="942975" y="142876"/>
            <a:ext cx="11249025" cy="1157288"/>
          </a:xfrm>
        </p:spPr>
        <p:txBody>
          <a:bodyPr>
            <a:normAutofit fontScale="90000"/>
          </a:bodyPr>
          <a:lstStyle/>
          <a:p>
            <a:r>
              <a:rPr lang="en-US" u="sng" dirty="0">
                <a:solidFill>
                  <a:srgbClr val="C00000"/>
                </a:solidFill>
              </a:rPr>
              <a:t>Population policies that discourage large families and raise the rate of natural increase</a:t>
            </a:r>
            <a:endParaRPr lang="en-US" dirty="0"/>
          </a:p>
        </p:txBody>
      </p:sp>
      <p:sp>
        <p:nvSpPr>
          <p:cNvPr id="3" name="Content Placeholder 2">
            <a:extLst>
              <a:ext uri="{FF2B5EF4-FFF2-40B4-BE49-F238E27FC236}">
                <a16:creationId xmlns:a16="http://schemas.microsoft.com/office/drawing/2014/main" id="{B5EB5D5B-58E1-41E8-9F57-2943FD6FC480}"/>
              </a:ext>
            </a:extLst>
          </p:cNvPr>
          <p:cNvSpPr>
            <a:spLocks noGrp="1"/>
          </p:cNvSpPr>
          <p:nvPr>
            <p:ph idx="1"/>
          </p:nvPr>
        </p:nvSpPr>
        <p:spPr>
          <a:xfrm>
            <a:off x="309489" y="1300164"/>
            <a:ext cx="11422966" cy="5557836"/>
          </a:xfrm>
        </p:spPr>
        <p:txBody>
          <a:bodyPr>
            <a:normAutofit fontScale="85000" lnSpcReduction="20000"/>
          </a:bodyPr>
          <a:lstStyle/>
          <a:p>
            <a:r>
              <a:rPr lang="en-US" b="1" dirty="0"/>
              <a:t>Improve standard of living </a:t>
            </a:r>
          </a:p>
          <a:p>
            <a:r>
              <a:rPr lang="en-US" b="1" dirty="0">
                <a:solidFill>
                  <a:srgbClr val="7030A0"/>
                </a:solidFill>
              </a:rPr>
              <a:t>Build more hospitals and have incentives and investment in schools</a:t>
            </a:r>
          </a:p>
          <a:p>
            <a:r>
              <a:rPr lang="en-US" b="1" dirty="0"/>
              <a:t>Increase number of family planning programs</a:t>
            </a:r>
          </a:p>
          <a:p>
            <a:r>
              <a:rPr lang="en-US" b="1" dirty="0">
                <a:solidFill>
                  <a:srgbClr val="7030A0"/>
                </a:solidFill>
              </a:rPr>
              <a:t>Encourage the use of contraceptives and limitation of family size</a:t>
            </a:r>
          </a:p>
          <a:p>
            <a:r>
              <a:rPr lang="en-US" b="1" dirty="0"/>
              <a:t>All project villages are of sufficient size to have a health subcenter</a:t>
            </a:r>
          </a:p>
          <a:p>
            <a:r>
              <a:rPr lang="en-US" b="1" dirty="0">
                <a:solidFill>
                  <a:srgbClr val="7030A0"/>
                </a:solidFill>
              </a:rPr>
              <a:t>Education for all females</a:t>
            </a:r>
          </a:p>
          <a:p>
            <a:r>
              <a:rPr lang="en-US" b="1" dirty="0"/>
              <a:t>Job training for women</a:t>
            </a:r>
          </a:p>
          <a:p>
            <a:r>
              <a:rPr lang="en-US" b="1" dirty="0">
                <a:solidFill>
                  <a:srgbClr val="7030A0"/>
                </a:solidFill>
              </a:rPr>
              <a:t>Financial incentive for women to choose to be sterilized</a:t>
            </a:r>
          </a:p>
          <a:p>
            <a:r>
              <a:rPr lang="en-US" b="1" dirty="0"/>
              <a:t>Age limits for marriage </a:t>
            </a:r>
          </a:p>
          <a:p>
            <a:r>
              <a:rPr lang="en-US" b="1" dirty="0">
                <a:solidFill>
                  <a:srgbClr val="7030A0"/>
                </a:solidFill>
              </a:rPr>
              <a:t>Discount housing for two or fewer children</a:t>
            </a:r>
          </a:p>
          <a:p>
            <a:r>
              <a:rPr lang="en-US" b="1" dirty="0"/>
              <a:t>Loss of benefits for families with families with than two children</a:t>
            </a:r>
          </a:p>
          <a:p>
            <a:r>
              <a:rPr lang="en-US" b="1" dirty="0">
                <a:solidFill>
                  <a:srgbClr val="7030A0"/>
                </a:solidFill>
              </a:rPr>
              <a:t>Free collage for families with few  than two children</a:t>
            </a:r>
          </a:p>
          <a:p>
            <a:r>
              <a:rPr lang="en-US" b="1" dirty="0"/>
              <a:t>Free contraceptives</a:t>
            </a:r>
          </a:p>
          <a:p>
            <a:r>
              <a:rPr lang="en-US" b="1" dirty="0">
                <a:solidFill>
                  <a:srgbClr val="7030A0"/>
                </a:solidFill>
              </a:rPr>
              <a:t>advertisements</a:t>
            </a:r>
            <a:r>
              <a:rPr lang="en-US" dirty="0">
                <a:solidFill>
                  <a:srgbClr val="7030A0"/>
                </a:solidFill>
              </a:rPr>
              <a:t> </a:t>
            </a:r>
          </a:p>
        </p:txBody>
      </p:sp>
    </p:spTree>
    <p:extLst>
      <p:ext uri="{BB962C8B-B14F-4D97-AF65-F5344CB8AC3E}">
        <p14:creationId xmlns:p14="http://schemas.microsoft.com/office/powerpoint/2010/main" val="281817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F472-F20E-42BD-98D9-7CA8DE9E6130}"/>
              </a:ext>
            </a:extLst>
          </p:cNvPr>
          <p:cNvSpPr>
            <a:spLocks noGrp="1"/>
          </p:cNvSpPr>
          <p:nvPr>
            <p:ph type="title"/>
          </p:nvPr>
        </p:nvSpPr>
        <p:spPr>
          <a:xfrm>
            <a:off x="841829" y="0"/>
            <a:ext cx="11190513" cy="783771"/>
          </a:xfrm>
        </p:spPr>
        <p:txBody>
          <a:bodyPr>
            <a:normAutofit/>
          </a:bodyPr>
          <a:lstStyle/>
          <a:p>
            <a:r>
              <a:rPr lang="en-US" dirty="0"/>
              <a:t>                      </a:t>
            </a:r>
            <a:r>
              <a:rPr lang="en-US" b="1" u="sng" dirty="0">
                <a:solidFill>
                  <a:srgbClr val="0070C0"/>
                </a:solidFill>
              </a:rPr>
              <a:t>Population Growth</a:t>
            </a:r>
          </a:p>
        </p:txBody>
      </p:sp>
      <p:pic>
        <p:nvPicPr>
          <p:cNvPr id="5" name="Content Placeholder 4">
            <a:extLst>
              <a:ext uri="{FF2B5EF4-FFF2-40B4-BE49-F238E27FC236}">
                <a16:creationId xmlns:a16="http://schemas.microsoft.com/office/drawing/2014/main" id="{C552BF96-4FF0-4A68-8B57-7A06581BEFBA}"/>
              </a:ext>
            </a:extLst>
          </p:cNvPr>
          <p:cNvPicPr>
            <a:picLocks noGrp="1" noChangeAspect="1"/>
          </p:cNvPicPr>
          <p:nvPr>
            <p:ph idx="1"/>
          </p:nvPr>
        </p:nvPicPr>
        <p:blipFill>
          <a:blip r:embed="rId2"/>
          <a:stretch>
            <a:fillRect/>
          </a:stretch>
        </p:blipFill>
        <p:spPr>
          <a:xfrm>
            <a:off x="159658" y="783771"/>
            <a:ext cx="11872685" cy="5950857"/>
          </a:xfrm>
        </p:spPr>
      </p:pic>
    </p:spTree>
    <p:extLst>
      <p:ext uri="{BB962C8B-B14F-4D97-AF65-F5344CB8AC3E}">
        <p14:creationId xmlns:p14="http://schemas.microsoft.com/office/powerpoint/2010/main" val="4246032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7DD-6522-4119-96D2-48FB8A6131EE}"/>
              </a:ext>
            </a:extLst>
          </p:cNvPr>
          <p:cNvSpPr>
            <a:spLocks noGrp="1"/>
          </p:cNvSpPr>
          <p:nvPr>
            <p:ph type="title"/>
          </p:nvPr>
        </p:nvSpPr>
        <p:spPr>
          <a:xfrm>
            <a:off x="154745" y="180622"/>
            <a:ext cx="12037255" cy="993422"/>
          </a:xfrm>
        </p:spPr>
        <p:txBody>
          <a:bodyPr>
            <a:normAutofit fontScale="90000"/>
          </a:bodyPr>
          <a:lstStyle/>
          <a:p>
            <a:r>
              <a:rPr lang="en-US" sz="2800" b="1" u="sng" dirty="0">
                <a:solidFill>
                  <a:schemeClr val="accent6">
                    <a:lumMod val="50000"/>
                  </a:schemeClr>
                </a:solidFill>
              </a:rPr>
              <a:t>Epidemiological Transition Model Stages</a:t>
            </a:r>
            <a:r>
              <a:rPr lang="en-US" sz="2800" b="1" dirty="0">
                <a:solidFill>
                  <a:schemeClr val="tx1"/>
                </a:solidFill>
              </a:rPr>
              <a:t>: </a:t>
            </a:r>
            <a:r>
              <a:rPr lang="en-US" sz="2800" dirty="0">
                <a:solidFill>
                  <a:schemeClr val="tx1"/>
                </a:solidFill>
              </a:rPr>
              <a:t>The predictable stages in disease and life expectancy that countries experience as they develop. / They correspond with the stages of the DTM</a:t>
            </a:r>
          </a:p>
        </p:txBody>
      </p:sp>
      <p:graphicFrame>
        <p:nvGraphicFramePr>
          <p:cNvPr id="4" name="Content Placeholder 3">
            <a:extLst>
              <a:ext uri="{FF2B5EF4-FFF2-40B4-BE49-F238E27FC236}">
                <a16:creationId xmlns:a16="http://schemas.microsoft.com/office/drawing/2014/main" id="{07B0E985-CBDB-4C78-87B8-D92CCE072015}"/>
              </a:ext>
            </a:extLst>
          </p:cNvPr>
          <p:cNvGraphicFramePr>
            <a:graphicFrameLocks noGrp="1"/>
          </p:cNvGraphicFramePr>
          <p:nvPr>
            <p:ph idx="1"/>
            <p:extLst>
              <p:ext uri="{D42A27DB-BD31-4B8C-83A1-F6EECF244321}">
                <p14:modId xmlns:p14="http://schemas.microsoft.com/office/powerpoint/2010/main" val="500356069"/>
              </p:ext>
            </p:extLst>
          </p:nvPr>
        </p:nvGraphicFramePr>
        <p:xfrm>
          <a:off x="267286" y="1389062"/>
          <a:ext cx="11721513" cy="5288315"/>
        </p:xfrm>
        <a:graphic>
          <a:graphicData uri="http://schemas.openxmlformats.org/drawingml/2006/table">
            <a:tbl>
              <a:tblPr firstRow="1" bandRow="1">
                <a:tableStyleId>{93296810-A885-4BE3-A3E7-6D5BEEA58F35}</a:tableStyleId>
              </a:tblPr>
              <a:tblGrid>
                <a:gridCol w="2095279">
                  <a:extLst>
                    <a:ext uri="{9D8B030D-6E8A-4147-A177-3AD203B41FA5}">
                      <a16:colId xmlns:a16="http://schemas.microsoft.com/office/drawing/2014/main" val="1425278863"/>
                    </a:ext>
                  </a:extLst>
                </a:gridCol>
                <a:gridCol w="5994641">
                  <a:extLst>
                    <a:ext uri="{9D8B030D-6E8A-4147-A177-3AD203B41FA5}">
                      <a16:colId xmlns:a16="http://schemas.microsoft.com/office/drawing/2014/main" val="3906407539"/>
                    </a:ext>
                  </a:extLst>
                </a:gridCol>
                <a:gridCol w="3631593">
                  <a:extLst>
                    <a:ext uri="{9D8B030D-6E8A-4147-A177-3AD203B41FA5}">
                      <a16:colId xmlns:a16="http://schemas.microsoft.com/office/drawing/2014/main" val="3565575872"/>
                    </a:ext>
                  </a:extLst>
                </a:gridCol>
              </a:tblGrid>
              <a:tr h="396760">
                <a:tc>
                  <a:txBody>
                    <a:bodyPr/>
                    <a:lstStyle/>
                    <a:p>
                      <a:r>
                        <a:rPr lang="en-US" dirty="0"/>
                        <a:t>        Stage</a:t>
                      </a:r>
                    </a:p>
                  </a:txBody>
                  <a:tcPr/>
                </a:tc>
                <a:tc>
                  <a:txBody>
                    <a:bodyPr/>
                    <a:lstStyle/>
                    <a:p>
                      <a:r>
                        <a:rPr lang="en-US" dirty="0"/>
                        <a:t>                                    Description</a:t>
                      </a:r>
                    </a:p>
                  </a:txBody>
                  <a:tcPr/>
                </a:tc>
                <a:tc>
                  <a:txBody>
                    <a:bodyPr/>
                    <a:lstStyle/>
                    <a:p>
                      <a:r>
                        <a:rPr lang="en-US" dirty="0"/>
                        <a:t>          Effects on Population</a:t>
                      </a:r>
                    </a:p>
                  </a:txBody>
                  <a:tcPr/>
                </a:tc>
                <a:extLst>
                  <a:ext uri="{0D108BD9-81ED-4DB2-BD59-A6C34878D82A}">
                    <a16:rowId xmlns:a16="http://schemas.microsoft.com/office/drawing/2014/main" val="3450500422"/>
                  </a:ext>
                </a:extLst>
              </a:tr>
              <a:tr h="684818">
                <a:tc>
                  <a:txBody>
                    <a:bodyPr/>
                    <a:lstStyle/>
                    <a:p>
                      <a:r>
                        <a:rPr lang="en-US" b="1" dirty="0"/>
                        <a:t>1. Pestilence and Famine</a:t>
                      </a:r>
                    </a:p>
                  </a:txBody>
                  <a:tcPr/>
                </a:tc>
                <a:tc>
                  <a:txBody>
                    <a:bodyPr/>
                    <a:lstStyle/>
                    <a:p>
                      <a:r>
                        <a:rPr lang="en-US" b="1" dirty="0"/>
                        <a:t>Parasitic or infectious diseases, accidents, animal attacks, or human conflicts cause most deaths</a:t>
                      </a:r>
                    </a:p>
                  </a:txBody>
                  <a:tcPr/>
                </a:tc>
                <a:tc>
                  <a:txBody>
                    <a:bodyPr/>
                    <a:lstStyle/>
                    <a:p>
                      <a:r>
                        <a:rPr lang="en-US" b="1" dirty="0"/>
                        <a:t>A high death rate and low life expectancy</a:t>
                      </a:r>
                    </a:p>
                  </a:txBody>
                  <a:tcPr/>
                </a:tc>
                <a:extLst>
                  <a:ext uri="{0D108BD9-81ED-4DB2-BD59-A6C34878D82A}">
                    <a16:rowId xmlns:a16="http://schemas.microsoft.com/office/drawing/2014/main" val="2980056285"/>
                  </a:ext>
                </a:extLst>
              </a:tr>
              <a:tr h="978311">
                <a:tc>
                  <a:txBody>
                    <a:bodyPr/>
                    <a:lstStyle/>
                    <a:p>
                      <a:r>
                        <a:rPr lang="en-US" b="1" dirty="0"/>
                        <a:t>2. Receding Pandemics</a:t>
                      </a:r>
                    </a:p>
                  </a:txBody>
                  <a:tcPr/>
                </a:tc>
                <a:tc>
                  <a:txBody>
                    <a:bodyPr/>
                    <a:lstStyle/>
                    <a:p>
                      <a:r>
                        <a:rPr lang="en-US" b="1" dirty="0"/>
                        <a:t>The number of pandemics (widespread diseases that affect large populations) declines as a result of improved sanitation, nutrition, and medicine</a:t>
                      </a:r>
                    </a:p>
                  </a:txBody>
                  <a:tcPr/>
                </a:tc>
                <a:tc>
                  <a:txBody>
                    <a:bodyPr/>
                    <a:lstStyle/>
                    <a:p>
                      <a:r>
                        <a:rPr lang="en-US" b="1" dirty="0"/>
                        <a:t>A decreasing death rate and increasing life expectancy</a:t>
                      </a:r>
                    </a:p>
                  </a:txBody>
                  <a:tcPr/>
                </a:tc>
                <a:extLst>
                  <a:ext uri="{0D108BD9-81ED-4DB2-BD59-A6C34878D82A}">
                    <a16:rowId xmlns:a16="http://schemas.microsoft.com/office/drawing/2014/main" val="1502605801"/>
                  </a:ext>
                </a:extLst>
              </a:tr>
              <a:tr h="978311">
                <a:tc>
                  <a:txBody>
                    <a:bodyPr/>
                    <a:lstStyle/>
                    <a:p>
                      <a:r>
                        <a:rPr lang="en-US" b="1" dirty="0"/>
                        <a:t>3. Degenerative and Human Created Diseases </a:t>
                      </a:r>
                    </a:p>
                  </a:txBody>
                  <a:tcPr/>
                </a:tc>
                <a:tc>
                  <a:txBody>
                    <a:bodyPr/>
                    <a:lstStyle/>
                    <a:p>
                      <a:r>
                        <a:rPr lang="en-US" b="1" dirty="0"/>
                        <a:t>Infectious and parasitic diseases continue to decrease, but diseases associated with aging, such as heart disease and types of cancer – increase as people live</a:t>
                      </a:r>
                    </a:p>
                  </a:txBody>
                  <a:tcPr/>
                </a:tc>
                <a:tc>
                  <a:txBody>
                    <a:bodyPr/>
                    <a:lstStyle/>
                    <a:p>
                      <a:r>
                        <a:rPr lang="en-US" b="1" dirty="0"/>
                        <a:t>Death rate stabilizes at a low level and life expectancy increases</a:t>
                      </a:r>
                    </a:p>
                  </a:txBody>
                  <a:tcPr/>
                </a:tc>
                <a:extLst>
                  <a:ext uri="{0D108BD9-81ED-4DB2-BD59-A6C34878D82A}">
                    <a16:rowId xmlns:a16="http://schemas.microsoft.com/office/drawing/2014/main" val="4232937255"/>
                  </a:ext>
                </a:extLst>
              </a:tr>
              <a:tr h="1271804">
                <a:tc>
                  <a:txBody>
                    <a:bodyPr/>
                    <a:lstStyle/>
                    <a:p>
                      <a:r>
                        <a:rPr lang="en-US" b="1" dirty="0"/>
                        <a:t>4. Delayed Degenerative Diseases</a:t>
                      </a:r>
                    </a:p>
                  </a:txBody>
                  <a:tcPr/>
                </a:tc>
                <a:tc>
                  <a:txBody>
                    <a:bodyPr/>
                    <a:lstStyle/>
                    <a:p>
                      <a:r>
                        <a:rPr lang="en-US" b="1" dirty="0"/>
                        <a:t>Stage 4 is an extension of Stage 3, but the age – related diseases are put off as medical procedures delay the onset of these diseases through advanced procedures. Diseases such as Alzheimer's and dementia increases</a:t>
                      </a:r>
                    </a:p>
                  </a:txBody>
                  <a:tcPr/>
                </a:tc>
                <a:tc>
                  <a:txBody>
                    <a:bodyPr/>
                    <a:lstStyle/>
                    <a:p>
                      <a:r>
                        <a:rPr lang="en-US" b="1" dirty="0"/>
                        <a:t>Death rate reaches its lowest level and life expectancy reaches a peak</a:t>
                      </a:r>
                    </a:p>
                  </a:txBody>
                  <a:tcPr/>
                </a:tc>
                <a:extLst>
                  <a:ext uri="{0D108BD9-81ED-4DB2-BD59-A6C34878D82A}">
                    <a16:rowId xmlns:a16="http://schemas.microsoft.com/office/drawing/2014/main" val="2394928901"/>
                  </a:ext>
                </a:extLst>
              </a:tr>
              <a:tr h="978311">
                <a:tc>
                  <a:txBody>
                    <a:bodyPr/>
                    <a:lstStyle/>
                    <a:p>
                      <a:r>
                        <a:rPr lang="en-US" b="1" dirty="0"/>
                        <a:t>5. Reemerging of Infectious and Parasitic Diseases</a:t>
                      </a:r>
                    </a:p>
                  </a:txBody>
                  <a:tcPr/>
                </a:tc>
                <a:tc>
                  <a:txBody>
                    <a:bodyPr/>
                    <a:lstStyle/>
                    <a:p>
                      <a:r>
                        <a:rPr lang="en-US" b="1" dirty="0"/>
                        <a:t>Infectious and parasitic diseases increases as some bacteria and parasites become resistant to antibiotics and vaccines</a:t>
                      </a:r>
                    </a:p>
                  </a:txBody>
                  <a:tcPr/>
                </a:tc>
                <a:tc>
                  <a:txBody>
                    <a:bodyPr/>
                    <a:lstStyle/>
                    <a:p>
                      <a:r>
                        <a:rPr lang="en-US" b="1" dirty="0"/>
                        <a:t>Life expectancy decreases</a:t>
                      </a:r>
                    </a:p>
                  </a:txBody>
                  <a:tcPr/>
                </a:tc>
                <a:extLst>
                  <a:ext uri="{0D108BD9-81ED-4DB2-BD59-A6C34878D82A}">
                    <a16:rowId xmlns:a16="http://schemas.microsoft.com/office/drawing/2014/main" val="480114808"/>
                  </a:ext>
                </a:extLst>
              </a:tr>
            </a:tbl>
          </a:graphicData>
        </a:graphic>
      </p:graphicFrame>
    </p:spTree>
    <p:extLst>
      <p:ext uri="{BB962C8B-B14F-4D97-AF65-F5344CB8AC3E}">
        <p14:creationId xmlns:p14="http://schemas.microsoft.com/office/powerpoint/2010/main" val="385570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BD57-45EF-40C9-9666-A6B997740344}"/>
              </a:ext>
            </a:extLst>
          </p:cNvPr>
          <p:cNvSpPr>
            <a:spLocks noGrp="1"/>
          </p:cNvSpPr>
          <p:nvPr>
            <p:ph type="title"/>
          </p:nvPr>
        </p:nvSpPr>
        <p:spPr>
          <a:xfrm>
            <a:off x="728870" y="119270"/>
            <a:ext cx="11463130" cy="834887"/>
          </a:xfrm>
        </p:spPr>
        <p:txBody>
          <a:bodyPr/>
          <a:lstStyle/>
          <a:p>
            <a:r>
              <a:rPr lang="en-US" dirty="0"/>
              <a:t>                              </a:t>
            </a:r>
            <a:r>
              <a:rPr lang="en-US" b="1" u="sng" dirty="0">
                <a:solidFill>
                  <a:srgbClr val="7030A0"/>
                </a:solidFill>
              </a:rPr>
              <a:t>Population</a:t>
            </a:r>
          </a:p>
        </p:txBody>
      </p:sp>
      <p:sp>
        <p:nvSpPr>
          <p:cNvPr id="3" name="Content Placeholder 2">
            <a:extLst>
              <a:ext uri="{FF2B5EF4-FFF2-40B4-BE49-F238E27FC236}">
                <a16:creationId xmlns:a16="http://schemas.microsoft.com/office/drawing/2014/main" id="{BE4E24DA-DE14-49CD-A2F2-A4A686A3BF13}"/>
              </a:ext>
            </a:extLst>
          </p:cNvPr>
          <p:cNvSpPr>
            <a:spLocks noGrp="1"/>
          </p:cNvSpPr>
          <p:nvPr>
            <p:ph sz="half" idx="1"/>
          </p:nvPr>
        </p:nvSpPr>
        <p:spPr>
          <a:xfrm>
            <a:off x="132522" y="1258957"/>
            <a:ext cx="6761764" cy="5969157"/>
          </a:xfrm>
        </p:spPr>
        <p:txBody>
          <a:bodyPr>
            <a:normAutofit fontScale="70000" lnSpcReduction="20000"/>
          </a:bodyPr>
          <a:lstStyle/>
          <a:p>
            <a:pPr lvl="0"/>
            <a:r>
              <a:rPr lang="en-US" sz="3400" b="1" u="sng" dirty="0">
                <a:solidFill>
                  <a:srgbClr val="FF9933"/>
                </a:solidFill>
              </a:rPr>
              <a:t>population distributions </a:t>
            </a:r>
            <a:r>
              <a:rPr lang="en-US" sz="3400" b="1" dirty="0">
                <a:solidFill>
                  <a:srgbClr val="FF9933"/>
                </a:solidFill>
              </a:rPr>
              <a:t>tells us where individuals or groups live on the Earth’s surface</a:t>
            </a:r>
          </a:p>
          <a:p>
            <a:pPr lvl="0"/>
            <a:r>
              <a:rPr lang="en-US" sz="3400" b="1" dirty="0">
                <a:solidFill>
                  <a:srgbClr val="00B050"/>
                </a:solidFill>
              </a:rPr>
              <a:t>historically people congregate in places where food can be grown</a:t>
            </a:r>
          </a:p>
          <a:p>
            <a:pPr lvl="0"/>
            <a:r>
              <a:rPr lang="en-US" sz="3400" b="1" dirty="0">
                <a:solidFill>
                  <a:srgbClr val="003399"/>
                </a:solidFill>
              </a:rPr>
              <a:t>there are four main areas of population density in the world (five depending on what text you read)</a:t>
            </a:r>
          </a:p>
          <a:p>
            <a:pPr lvl="1"/>
            <a:r>
              <a:rPr lang="en-US" sz="3400" b="1" dirty="0">
                <a:solidFill>
                  <a:srgbClr val="003399"/>
                </a:solidFill>
              </a:rPr>
              <a:t>East Asia (Japan parts of China)</a:t>
            </a:r>
          </a:p>
          <a:p>
            <a:pPr lvl="1"/>
            <a:r>
              <a:rPr lang="en-US" sz="3400" b="1" dirty="0">
                <a:solidFill>
                  <a:srgbClr val="003399"/>
                </a:solidFill>
              </a:rPr>
              <a:t>South Asia (India)</a:t>
            </a:r>
          </a:p>
          <a:p>
            <a:pPr lvl="1"/>
            <a:r>
              <a:rPr lang="en-US" sz="3400" b="1" dirty="0">
                <a:solidFill>
                  <a:srgbClr val="003399"/>
                </a:solidFill>
              </a:rPr>
              <a:t>Southeast Asia (Indonesia) </a:t>
            </a:r>
          </a:p>
          <a:p>
            <a:pPr lvl="1"/>
            <a:r>
              <a:rPr lang="en-US" sz="3400" b="1" dirty="0">
                <a:solidFill>
                  <a:srgbClr val="003399"/>
                </a:solidFill>
              </a:rPr>
              <a:t>Europe</a:t>
            </a:r>
          </a:p>
          <a:p>
            <a:pPr marL="530352" lvl="1" indent="0">
              <a:buNone/>
            </a:pPr>
            <a:r>
              <a:rPr lang="en-US" sz="3400" b="1" dirty="0">
                <a:solidFill>
                  <a:srgbClr val="FF0000"/>
                </a:solidFill>
              </a:rPr>
              <a:t>* The three Asia population concentrations together comprise more than half of the world’s total population, but together they live on less that 10% of the Earth’s land area  (the same held true 2,000 years ago)</a:t>
            </a:r>
          </a:p>
          <a:p>
            <a:endParaRPr lang="en-US" dirty="0"/>
          </a:p>
        </p:txBody>
      </p:sp>
      <p:sp>
        <p:nvSpPr>
          <p:cNvPr id="4" name="Content Placeholder 3">
            <a:extLst>
              <a:ext uri="{FF2B5EF4-FFF2-40B4-BE49-F238E27FC236}">
                <a16:creationId xmlns:a16="http://schemas.microsoft.com/office/drawing/2014/main" id="{84A1B59E-F27F-4681-90A1-CC7BA74693AF}"/>
              </a:ext>
            </a:extLst>
          </p:cNvPr>
          <p:cNvSpPr>
            <a:spLocks noGrp="1"/>
          </p:cNvSpPr>
          <p:nvPr>
            <p:ph sz="half" idx="2"/>
          </p:nvPr>
        </p:nvSpPr>
        <p:spPr>
          <a:xfrm>
            <a:off x="6894286" y="1139687"/>
            <a:ext cx="5297713" cy="5718313"/>
          </a:xfrm>
        </p:spPr>
        <p:txBody>
          <a:bodyPr>
            <a:normAutofit fontScale="70000" lnSpcReduction="20000"/>
          </a:bodyPr>
          <a:lstStyle/>
          <a:p>
            <a:r>
              <a:rPr lang="en-US" sz="2600" b="1" u="sng" dirty="0">
                <a:solidFill>
                  <a:srgbClr val="FF9900"/>
                </a:solidFill>
              </a:rPr>
              <a:t>Demography</a:t>
            </a:r>
            <a:r>
              <a:rPr lang="en-US" sz="2600" b="1" dirty="0">
                <a:solidFill>
                  <a:srgbClr val="FF9900"/>
                </a:solidFill>
              </a:rPr>
              <a:t> is the scientific study of population </a:t>
            </a:r>
          </a:p>
          <a:p>
            <a:pPr marL="0" indent="0">
              <a:buNone/>
            </a:pPr>
            <a:endParaRPr lang="en-US" sz="2600" b="1" dirty="0">
              <a:solidFill>
                <a:srgbClr val="FF9900"/>
              </a:solidFill>
            </a:endParaRPr>
          </a:p>
          <a:p>
            <a:r>
              <a:rPr lang="en-US" sz="2600" b="1" u="sng" dirty="0">
                <a:solidFill>
                  <a:srgbClr val="CC3399"/>
                </a:solidFill>
                <a:latin typeface="Abscissa"/>
              </a:rPr>
              <a:t>Density</a:t>
            </a:r>
            <a:r>
              <a:rPr lang="en-US" sz="2600" b="1" dirty="0">
                <a:solidFill>
                  <a:srgbClr val="CC3399"/>
                </a:solidFill>
                <a:latin typeface="Abscissa"/>
              </a:rPr>
              <a:t>: numerical measure of the relationship between the number of people and some other unit of interest (typically space) </a:t>
            </a:r>
          </a:p>
          <a:p>
            <a:pPr marL="0" indent="0">
              <a:buNone/>
            </a:pPr>
            <a:endParaRPr lang="en-US" sz="2600" b="1" dirty="0">
              <a:solidFill>
                <a:srgbClr val="0070C0"/>
              </a:solidFill>
              <a:latin typeface="Abscissa"/>
            </a:endParaRPr>
          </a:p>
          <a:p>
            <a:r>
              <a:rPr lang="en-US" sz="2600" b="1" u="sng" dirty="0">
                <a:solidFill>
                  <a:srgbClr val="0070C0"/>
                </a:solidFill>
                <a:latin typeface="Abscissa"/>
              </a:rPr>
              <a:t>Concentration:</a:t>
            </a:r>
            <a:r>
              <a:rPr lang="en-US" sz="2600" b="1" dirty="0">
                <a:solidFill>
                  <a:srgbClr val="0070C0"/>
                </a:solidFill>
                <a:latin typeface="Abscissa"/>
              </a:rPr>
              <a:t> The spread of something over a given area</a:t>
            </a:r>
          </a:p>
          <a:p>
            <a:endParaRPr lang="en-US" dirty="0">
              <a:solidFill>
                <a:srgbClr val="0070C0"/>
              </a:solidFill>
              <a:latin typeface="Abscissa"/>
            </a:endParaRPr>
          </a:p>
          <a:p>
            <a:r>
              <a:rPr lang="en-US" sz="2600" dirty="0">
                <a:solidFill>
                  <a:srgbClr val="7030A0"/>
                </a:solidFill>
              </a:rPr>
              <a:t>EX: The area Australia and Continental US is about the same, but the population is radically different (21 million to 300 million). </a:t>
            </a:r>
            <a:br>
              <a:rPr lang="en-US" sz="2600" dirty="0">
                <a:solidFill>
                  <a:srgbClr val="7030A0"/>
                </a:solidFill>
              </a:rPr>
            </a:br>
            <a:r>
              <a:rPr lang="en-US" sz="2600" dirty="0">
                <a:solidFill>
                  <a:srgbClr val="7030A0"/>
                </a:solidFill>
              </a:rPr>
              <a:t>So the density of population in Australia is far lower than the density of population of continental USA. However, the continental USA has almost 60 million people spread throughout rural area. Australia, has its population concentrated in a few urban areas, and a very small percentage spread through very vast rural regions. So Australia may have a higher concentration of people than the USA even though the density is lower</a:t>
            </a:r>
          </a:p>
          <a:p>
            <a:endParaRPr lang="en-US" dirty="0">
              <a:solidFill>
                <a:srgbClr val="0070C0"/>
              </a:solidFill>
              <a:latin typeface="Abscissa"/>
            </a:endParaRPr>
          </a:p>
          <a:p>
            <a:pPr marL="0" indent="0">
              <a:buNone/>
            </a:pPr>
            <a:endParaRPr lang="en-US" dirty="0">
              <a:solidFill>
                <a:srgbClr val="CC3399"/>
              </a:solidFill>
              <a:latin typeface="Abscissa"/>
            </a:endParaRPr>
          </a:p>
          <a:p>
            <a:endParaRPr lang="en-US" dirty="0"/>
          </a:p>
        </p:txBody>
      </p:sp>
    </p:spTree>
    <p:extLst>
      <p:ext uri="{BB962C8B-B14F-4D97-AF65-F5344CB8AC3E}">
        <p14:creationId xmlns:p14="http://schemas.microsoft.com/office/powerpoint/2010/main" val="27500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9309-0E19-4C00-8CAB-54027545C98C}"/>
              </a:ext>
            </a:extLst>
          </p:cNvPr>
          <p:cNvSpPr>
            <a:spLocks noGrp="1"/>
          </p:cNvSpPr>
          <p:nvPr>
            <p:ph type="title"/>
          </p:nvPr>
        </p:nvSpPr>
        <p:spPr>
          <a:xfrm>
            <a:off x="668521" y="0"/>
            <a:ext cx="11184811" cy="1393902"/>
          </a:xfrm>
        </p:spPr>
        <p:txBody>
          <a:bodyPr>
            <a:normAutofit fontScale="90000"/>
          </a:bodyPr>
          <a:lstStyle/>
          <a:p>
            <a:r>
              <a:rPr lang="en-US" b="1" u="sng" dirty="0">
                <a:solidFill>
                  <a:srgbClr val="0070C0"/>
                </a:solidFill>
              </a:rPr>
              <a:t>US Population Distribution </a:t>
            </a:r>
            <a:r>
              <a:rPr lang="en-US" sz="4000" b="1" u="sng" dirty="0">
                <a:solidFill>
                  <a:srgbClr val="0070C0"/>
                </a:solidFill>
              </a:rPr>
              <a:t>US Population Distribution  </a:t>
            </a:r>
            <a:r>
              <a:rPr lang="en-US" sz="2000" b="1" dirty="0"/>
              <a:t>Many factors influence population patterns such as: natural environment, economic, development, and cost of living</a:t>
            </a:r>
            <a:r>
              <a:rPr lang="en-US" sz="2000" b="1" u="sng" dirty="0">
                <a:solidFill>
                  <a:srgbClr val="0070C0"/>
                </a:solidFill>
              </a:rPr>
              <a:t>. </a:t>
            </a:r>
            <a:r>
              <a:rPr lang="en-US" sz="2000" b="1" dirty="0"/>
              <a:t>The majority of population distribution across the U.S. is concentrated on the east coast </a:t>
            </a:r>
            <a:r>
              <a:rPr lang="en-US" sz="2000" b="1" u="sng" dirty="0">
                <a:solidFill>
                  <a:srgbClr val="0070C0"/>
                </a:solidFill>
              </a:rPr>
              <a:t> </a:t>
            </a:r>
            <a:r>
              <a:rPr lang="en-US" sz="2000" b="1" dirty="0"/>
              <a:t>In many cases, the population will be located near areas of significance, such as capitals.</a:t>
            </a:r>
            <a:endParaRPr lang="en-US" sz="2000" b="1" u="sng" dirty="0">
              <a:solidFill>
                <a:srgbClr val="0070C0"/>
              </a:solidFill>
            </a:endParaRPr>
          </a:p>
        </p:txBody>
      </p:sp>
      <p:pic>
        <p:nvPicPr>
          <p:cNvPr id="5" name="Content Placeholder 4">
            <a:extLst>
              <a:ext uri="{FF2B5EF4-FFF2-40B4-BE49-F238E27FC236}">
                <a16:creationId xmlns:a16="http://schemas.microsoft.com/office/drawing/2014/main" id="{4CA12294-F8E1-4298-A4F8-475526FFFB22}"/>
              </a:ext>
            </a:extLst>
          </p:cNvPr>
          <p:cNvPicPr>
            <a:picLocks noGrp="1" noChangeAspect="1"/>
          </p:cNvPicPr>
          <p:nvPr>
            <p:ph idx="1"/>
          </p:nvPr>
        </p:nvPicPr>
        <p:blipFill>
          <a:blip r:embed="rId2"/>
          <a:stretch>
            <a:fillRect/>
          </a:stretch>
        </p:blipFill>
        <p:spPr>
          <a:xfrm>
            <a:off x="251791" y="1815548"/>
            <a:ext cx="11601541" cy="4051852"/>
          </a:xfrm>
        </p:spPr>
      </p:pic>
    </p:spTree>
    <p:extLst>
      <p:ext uri="{BB962C8B-B14F-4D97-AF65-F5344CB8AC3E}">
        <p14:creationId xmlns:p14="http://schemas.microsoft.com/office/powerpoint/2010/main" val="327351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EC03-D6A7-4886-9FD6-DAD8391752C9}"/>
              </a:ext>
            </a:extLst>
          </p:cNvPr>
          <p:cNvSpPr>
            <a:spLocks noGrp="1"/>
          </p:cNvSpPr>
          <p:nvPr>
            <p:ph type="title"/>
          </p:nvPr>
        </p:nvSpPr>
        <p:spPr>
          <a:xfrm>
            <a:off x="790222" y="146756"/>
            <a:ext cx="11266310" cy="1422400"/>
          </a:xfrm>
        </p:spPr>
        <p:txBody>
          <a:bodyPr>
            <a:normAutofit fontScale="90000"/>
          </a:bodyPr>
          <a:lstStyle/>
          <a:p>
            <a:r>
              <a:rPr lang="en-US" sz="3600" b="1" dirty="0" err="1">
                <a:latin typeface="Abscissa"/>
              </a:rPr>
              <a:t>Ecumene</a:t>
            </a:r>
            <a:r>
              <a:rPr lang="en-US" sz="3600" b="1" dirty="0">
                <a:latin typeface="Abscissa"/>
              </a:rPr>
              <a:t>, or portion of the earth’s surface that has permanent human settlement has expanded to cover most of the earth’s land area</a:t>
            </a:r>
            <a:r>
              <a:rPr lang="en-US" b="1" dirty="0">
                <a:latin typeface="Abscissa"/>
              </a:rPr>
              <a:t>.</a:t>
            </a:r>
            <a:br>
              <a:rPr lang="en-US" b="1" dirty="0">
                <a:latin typeface="Abscissa"/>
              </a:rPr>
            </a:br>
            <a:endParaRPr lang="en-US" dirty="0"/>
          </a:p>
        </p:txBody>
      </p:sp>
      <p:pic>
        <p:nvPicPr>
          <p:cNvPr id="5" name="Content Placeholder 4">
            <a:extLst>
              <a:ext uri="{FF2B5EF4-FFF2-40B4-BE49-F238E27FC236}">
                <a16:creationId xmlns:a16="http://schemas.microsoft.com/office/drawing/2014/main" id="{6F60D540-659B-46F4-A100-4BE5685612F7}"/>
              </a:ext>
            </a:extLst>
          </p:cNvPr>
          <p:cNvPicPr>
            <a:picLocks noGrp="1" noChangeAspect="1"/>
          </p:cNvPicPr>
          <p:nvPr>
            <p:ph idx="1"/>
          </p:nvPr>
        </p:nvPicPr>
        <p:blipFill>
          <a:blip r:embed="rId2"/>
          <a:stretch>
            <a:fillRect/>
          </a:stretch>
        </p:blipFill>
        <p:spPr>
          <a:xfrm>
            <a:off x="119271" y="1569157"/>
            <a:ext cx="11937262" cy="5147732"/>
          </a:xfrm>
        </p:spPr>
      </p:pic>
    </p:spTree>
    <p:extLst>
      <p:ext uri="{BB962C8B-B14F-4D97-AF65-F5344CB8AC3E}">
        <p14:creationId xmlns:p14="http://schemas.microsoft.com/office/powerpoint/2010/main" val="357256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6478"/>
            <a:ext cx="9601200" cy="947854"/>
          </a:xfrm>
        </p:spPr>
        <p:txBody>
          <a:bodyPr/>
          <a:lstStyle/>
          <a:p>
            <a:r>
              <a:rPr lang="en-US" b="1" u="sng" dirty="0">
                <a:solidFill>
                  <a:srgbClr val="FF0000"/>
                </a:solidFill>
              </a:rPr>
              <a:t>Places that Produce Low Population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2362552"/>
              </p:ext>
            </p:extLst>
          </p:nvPr>
        </p:nvGraphicFramePr>
        <p:xfrm>
          <a:off x="397565" y="1385888"/>
          <a:ext cx="11661084" cy="5472112"/>
        </p:xfrm>
        <a:graphic>
          <a:graphicData uri="http://schemas.openxmlformats.org/drawingml/2006/table">
            <a:tbl>
              <a:tblPr firstRow="1" bandRow="1">
                <a:tableStyleId>{5C22544A-7EE6-4342-B048-85BDC9FD1C3A}</a:tableStyleId>
              </a:tblPr>
              <a:tblGrid>
                <a:gridCol w="3355219">
                  <a:extLst>
                    <a:ext uri="{9D8B030D-6E8A-4147-A177-3AD203B41FA5}">
                      <a16:colId xmlns:a16="http://schemas.microsoft.com/office/drawing/2014/main" val="20000"/>
                    </a:ext>
                  </a:extLst>
                </a:gridCol>
                <a:gridCol w="4557778">
                  <a:extLst>
                    <a:ext uri="{9D8B030D-6E8A-4147-A177-3AD203B41FA5}">
                      <a16:colId xmlns:a16="http://schemas.microsoft.com/office/drawing/2014/main" val="20001"/>
                    </a:ext>
                  </a:extLst>
                </a:gridCol>
                <a:gridCol w="3748087">
                  <a:extLst>
                    <a:ext uri="{9D8B030D-6E8A-4147-A177-3AD203B41FA5}">
                      <a16:colId xmlns:a16="http://schemas.microsoft.com/office/drawing/2014/main" val="20002"/>
                    </a:ext>
                  </a:extLst>
                </a:gridCol>
              </a:tblGrid>
              <a:tr h="682296">
                <a:tc>
                  <a:txBody>
                    <a:bodyPr/>
                    <a:lstStyle/>
                    <a:p>
                      <a:r>
                        <a:rPr lang="en-US" sz="2400" b="1" u="none" dirty="0"/>
                        <a:t>  </a:t>
                      </a:r>
                      <a:r>
                        <a:rPr lang="en-US" sz="2400" b="1" u="sng" dirty="0"/>
                        <a:t>Characteristic</a:t>
                      </a:r>
                    </a:p>
                  </a:txBody>
                  <a:tcPr/>
                </a:tc>
                <a:tc>
                  <a:txBody>
                    <a:bodyPr/>
                    <a:lstStyle/>
                    <a:p>
                      <a:r>
                        <a:rPr lang="en-US" sz="2400" b="1" u="none" dirty="0"/>
                        <a:t>                 </a:t>
                      </a:r>
                      <a:r>
                        <a:rPr lang="en-US" sz="2400" b="1" u="sng" dirty="0"/>
                        <a:t>Description</a:t>
                      </a:r>
                    </a:p>
                  </a:txBody>
                  <a:tcPr/>
                </a:tc>
                <a:tc>
                  <a:txBody>
                    <a:bodyPr/>
                    <a:lstStyle/>
                    <a:p>
                      <a:r>
                        <a:rPr lang="en-US" sz="2400" b="1" u="none" dirty="0"/>
                        <a:t>           </a:t>
                      </a:r>
                      <a:r>
                        <a:rPr lang="en-US" sz="2400" b="1" u="sng" dirty="0"/>
                        <a:t>Example</a:t>
                      </a:r>
                    </a:p>
                  </a:txBody>
                  <a:tcPr/>
                </a:tc>
                <a:extLst>
                  <a:ext uri="{0D108BD9-81ED-4DB2-BD59-A6C34878D82A}">
                    <a16:rowId xmlns:a16="http://schemas.microsoft.com/office/drawing/2014/main" val="10000"/>
                  </a:ext>
                </a:extLst>
              </a:tr>
              <a:tr h="1177663">
                <a:tc>
                  <a:txBody>
                    <a:bodyPr/>
                    <a:lstStyle/>
                    <a:p>
                      <a:r>
                        <a:rPr lang="en-US" sz="2400" b="1" dirty="0"/>
                        <a:t>Extreme Climate</a:t>
                      </a:r>
                    </a:p>
                  </a:txBody>
                  <a:tcPr/>
                </a:tc>
                <a:tc>
                  <a:txBody>
                    <a:bodyPr/>
                    <a:lstStyle/>
                    <a:p>
                      <a:r>
                        <a:rPr lang="en-US" sz="2400" b="1" dirty="0"/>
                        <a:t>Too hot, cold, arid </a:t>
                      </a:r>
                      <a:r>
                        <a:rPr lang="en-US" sz="1800" b="1" dirty="0"/>
                        <a:t>(</a:t>
                      </a:r>
                      <a:r>
                        <a:rPr lang="en-US" sz="1800" b="1" i="0" kern="1200" dirty="0">
                          <a:solidFill>
                            <a:schemeClr val="dk1"/>
                          </a:solidFill>
                          <a:effectLst/>
                          <a:latin typeface="+mn-lt"/>
                          <a:ea typeface="+mn-ea"/>
                          <a:cs typeface="+mn-cs"/>
                        </a:rPr>
                        <a:t>having little or no rain)</a:t>
                      </a:r>
                      <a:r>
                        <a:rPr lang="en-US" sz="1800" b="1" dirty="0"/>
                        <a:t>,</a:t>
                      </a:r>
                      <a:r>
                        <a:rPr lang="en-US" sz="2400" b="1" dirty="0"/>
                        <a:t> or wet</a:t>
                      </a:r>
                    </a:p>
                  </a:txBody>
                  <a:tcPr/>
                </a:tc>
                <a:tc>
                  <a:txBody>
                    <a:bodyPr/>
                    <a:lstStyle/>
                    <a:p>
                      <a:r>
                        <a:rPr lang="en-US" sz="2400" b="1" dirty="0"/>
                        <a:t>Antarctica </a:t>
                      </a:r>
                      <a:r>
                        <a:rPr lang="en-US" sz="1800" b="1" dirty="0"/>
                        <a:t>(too cold, to arid</a:t>
                      </a:r>
                    </a:p>
                  </a:txBody>
                  <a:tcPr/>
                </a:tc>
                <a:extLst>
                  <a:ext uri="{0D108BD9-81ED-4DB2-BD59-A6C34878D82A}">
                    <a16:rowId xmlns:a16="http://schemas.microsoft.com/office/drawing/2014/main" val="10001"/>
                  </a:ext>
                </a:extLst>
              </a:tr>
              <a:tr h="918638">
                <a:tc>
                  <a:txBody>
                    <a:bodyPr/>
                    <a:lstStyle/>
                    <a:p>
                      <a:r>
                        <a:rPr lang="en-US" sz="2400" b="1" dirty="0"/>
                        <a:t>Extreme relief</a:t>
                      </a:r>
                    </a:p>
                  </a:txBody>
                  <a:tcPr/>
                </a:tc>
                <a:tc>
                  <a:txBody>
                    <a:bodyPr/>
                    <a:lstStyle/>
                    <a:p>
                      <a:r>
                        <a:rPr lang="en-US" sz="2400" b="1" dirty="0"/>
                        <a:t>     Too high or too steep</a:t>
                      </a:r>
                    </a:p>
                  </a:txBody>
                  <a:tcPr/>
                </a:tc>
                <a:tc>
                  <a:txBody>
                    <a:bodyPr/>
                    <a:lstStyle/>
                    <a:p>
                      <a:r>
                        <a:rPr lang="en-US" sz="2400" b="1" dirty="0"/>
                        <a:t>The Himalaya Mountain peaks</a:t>
                      </a:r>
                    </a:p>
                  </a:txBody>
                  <a:tcPr/>
                </a:tc>
                <a:extLst>
                  <a:ext uri="{0D108BD9-81ED-4DB2-BD59-A6C34878D82A}">
                    <a16:rowId xmlns:a16="http://schemas.microsoft.com/office/drawing/2014/main" val="10002"/>
                  </a:ext>
                </a:extLst>
              </a:tr>
              <a:tr h="1515852">
                <a:tc>
                  <a:txBody>
                    <a:bodyPr/>
                    <a:lstStyle/>
                    <a:p>
                      <a:r>
                        <a:rPr lang="en-US" sz="2400" b="1" dirty="0"/>
                        <a:t>Extreme remoteness</a:t>
                      </a:r>
                    </a:p>
                  </a:txBody>
                  <a:tcPr/>
                </a:tc>
                <a:tc>
                  <a:txBody>
                    <a:bodyPr/>
                    <a:lstStyle/>
                    <a:p>
                      <a:endParaRPr lang="en-US" sz="2400" b="1" dirty="0"/>
                    </a:p>
                    <a:p>
                      <a:r>
                        <a:rPr lang="en-US" sz="2400" b="1" dirty="0"/>
                        <a:t>    Too hard to access</a:t>
                      </a:r>
                    </a:p>
                  </a:txBody>
                  <a:tcPr/>
                </a:tc>
                <a:tc>
                  <a:txBody>
                    <a:bodyPr/>
                    <a:lstStyle/>
                    <a:p>
                      <a:r>
                        <a:rPr lang="en-US" sz="2400" b="1" dirty="0"/>
                        <a:t>The Island</a:t>
                      </a:r>
                      <a:r>
                        <a:rPr lang="en-US" sz="2400" b="1" baseline="0" dirty="0"/>
                        <a:t> of Tristan da Cunha </a:t>
                      </a:r>
                      <a:r>
                        <a:rPr lang="en-US" sz="1800" b="1" baseline="0" dirty="0"/>
                        <a:t>(world’s remotest inhabited island)</a:t>
                      </a:r>
                      <a:endParaRPr lang="en-US" sz="1800" b="1" dirty="0"/>
                    </a:p>
                  </a:txBody>
                  <a:tcPr/>
                </a:tc>
                <a:extLst>
                  <a:ext uri="{0D108BD9-81ED-4DB2-BD59-A6C34878D82A}">
                    <a16:rowId xmlns:a16="http://schemas.microsoft.com/office/drawing/2014/main" val="10003"/>
                  </a:ext>
                </a:extLst>
              </a:tr>
              <a:tr h="1177663">
                <a:tc>
                  <a:txBody>
                    <a:bodyPr/>
                    <a:lstStyle/>
                    <a:p>
                      <a:r>
                        <a:rPr lang="en-US" sz="2400" b="1" dirty="0"/>
                        <a:t>Infertile land</a:t>
                      </a:r>
                    </a:p>
                  </a:txBody>
                  <a:tcPr/>
                </a:tc>
                <a:tc>
                  <a:txBody>
                    <a:bodyPr/>
                    <a:lstStyle/>
                    <a:p>
                      <a:r>
                        <a:rPr lang="en-US" sz="2400" b="1" dirty="0"/>
                        <a:t>Unproductive</a:t>
                      </a:r>
                      <a:r>
                        <a:rPr lang="en-US" sz="2400" b="1" baseline="0" dirty="0"/>
                        <a:t> land supports fewer farmers</a:t>
                      </a:r>
                      <a:endParaRPr lang="en-US" sz="2400" b="1" dirty="0"/>
                    </a:p>
                  </a:txBody>
                  <a:tcPr/>
                </a:tc>
                <a:tc>
                  <a:txBody>
                    <a:bodyPr/>
                    <a:lstStyle/>
                    <a:p>
                      <a:r>
                        <a:rPr lang="en-US" sz="2400" b="1" dirty="0"/>
                        <a:t>Amazon River basin (tropical rainforest)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137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E0DC-072A-4495-A4E1-23708E4D5C60}"/>
              </a:ext>
            </a:extLst>
          </p:cNvPr>
          <p:cNvSpPr>
            <a:spLocks noGrp="1"/>
          </p:cNvSpPr>
          <p:nvPr>
            <p:ph type="title"/>
          </p:nvPr>
        </p:nvSpPr>
        <p:spPr>
          <a:xfrm>
            <a:off x="914400" y="293511"/>
            <a:ext cx="10058400" cy="1128889"/>
          </a:xfrm>
        </p:spPr>
        <p:txBody>
          <a:bodyPr/>
          <a:lstStyle/>
          <a:p>
            <a:r>
              <a:rPr lang="en-US" dirty="0"/>
              <a:t>                        </a:t>
            </a:r>
            <a:r>
              <a:rPr lang="en-US" b="1" u="sng" dirty="0">
                <a:solidFill>
                  <a:srgbClr val="0070C0"/>
                </a:solidFill>
              </a:rPr>
              <a:t>Over Population</a:t>
            </a:r>
          </a:p>
        </p:txBody>
      </p:sp>
      <p:sp>
        <p:nvSpPr>
          <p:cNvPr id="3" name="Content Placeholder 2">
            <a:extLst>
              <a:ext uri="{FF2B5EF4-FFF2-40B4-BE49-F238E27FC236}">
                <a16:creationId xmlns:a16="http://schemas.microsoft.com/office/drawing/2014/main" id="{6E76A4BA-ADCA-44EE-A66F-9F5C71006757}"/>
              </a:ext>
            </a:extLst>
          </p:cNvPr>
          <p:cNvSpPr>
            <a:spLocks noGrp="1"/>
          </p:cNvSpPr>
          <p:nvPr>
            <p:ph sz="half" idx="1"/>
          </p:nvPr>
        </p:nvSpPr>
        <p:spPr>
          <a:xfrm>
            <a:off x="265043" y="1422400"/>
            <a:ext cx="6892995" cy="5435599"/>
          </a:xfrm>
        </p:spPr>
        <p:txBody>
          <a:bodyPr>
            <a:normAutofit/>
          </a:bodyPr>
          <a:lstStyle/>
          <a:p>
            <a:r>
              <a:rPr lang="en-US" sz="2800" b="1" dirty="0">
                <a:solidFill>
                  <a:srgbClr val="0070C0"/>
                </a:solidFill>
                <a:latin typeface="Abscissa"/>
              </a:rPr>
              <a:t>When consumption of natural resources by people outstrip the ability of a natural region to replace those natural resources</a:t>
            </a:r>
          </a:p>
          <a:p>
            <a:endParaRPr lang="en-US" sz="2800" b="1" dirty="0">
              <a:solidFill>
                <a:srgbClr val="0070C0"/>
              </a:solidFill>
              <a:latin typeface="Abscissa"/>
            </a:endParaRPr>
          </a:p>
          <a:p>
            <a:r>
              <a:rPr lang="en-US" sz="2800" b="1" dirty="0">
                <a:solidFill>
                  <a:srgbClr val="0070C0"/>
                </a:solidFill>
              </a:rPr>
              <a:t>Problems result when an area exceeds its </a:t>
            </a:r>
            <a:r>
              <a:rPr lang="en-US" sz="2800" b="1" u="sng" dirty="0">
                <a:solidFill>
                  <a:srgbClr val="C00000"/>
                </a:solidFill>
              </a:rPr>
              <a:t>carrying capacity </a:t>
            </a:r>
            <a:r>
              <a:rPr lang="en-US" sz="2800" b="1" dirty="0">
                <a:solidFill>
                  <a:srgbClr val="0070C0"/>
                </a:solidFill>
              </a:rPr>
              <a:t>the number of people an area can support</a:t>
            </a:r>
          </a:p>
          <a:p>
            <a:r>
              <a:rPr lang="en-US" sz="2800" b="1" dirty="0">
                <a:solidFill>
                  <a:srgbClr val="0070C0"/>
                </a:solidFill>
              </a:rPr>
              <a:t>World pop growth silent 5 min: </a:t>
            </a:r>
          </a:p>
          <a:p>
            <a:pPr marL="0" indent="0">
              <a:buNone/>
            </a:pPr>
            <a:endParaRPr lang="en-US" dirty="0">
              <a:solidFill>
                <a:srgbClr val="0070C0"/>
              </a:solidFill>
            </a:endParaRPr>
          </a:p>
          <a:p>
            <a:endParaRPr lang="en-US" dirty="0">
              <a:solidFill>
                <a:srgbClr val="0070C0"/>
              </a:solidFill>
            </a:endParaRPr>
          </a:p>
        </p:txBody>
      </p:sp>
      <p:pic>
        <p:nvPicPr>
          <p:cNvPr id="6" name="Content Placeholder 5">
            <a:extLst>
              <a:ext uri="{FF2B5EF4-FFF2-40B4-BE49-F238E27FC236}">
                <a16:creationId xmlns:a16="http://schemas.microsoft.com/office/drawing/2014/main" id="{497A4F40-4C89-4EF1-9C01-4AA0048991A3}"/>
              </a:ext>
            </a:extLst>
          </p:cNvPr>
          <p:cNvPicPr>
            <a:picLocks noGrp="1" noChangeAspect="1"/>
          </p:cNvPicPr>
          <p:nvPr>
            <p:ph sz="half" idx="2"/>
          </p:nvPr>
        </p:nvPicPr>
        <p:blipFill>
          <a:blip r:embed="rId2"/>
          <a:stretch>
            <a:fillRect/>
          </a:stretch>
        </p:blipFill>
        <p:spPr>
          <a:xfrm>
            <a:off x="7315200" y="1422400"/>
            <a:ext cx="4876800" cy="5435599"/>
          </a:xfrm>
        </p:spPr>
      </p:pic>
    </p:spTree>
    <p:extLst>
      <p:ext uri="{BB962C8B-B14F-4D97-AF65-F5344CB8AC3E}">
        <p14:creationId xmlns:p14="http://schemas.microsoft.com/office/powerpoint/2010/main" val="348385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2940</Words>
  <Application>Microsoft Office PowerPoint</Application>
  <PresentationFormat>Widescreen</PresentationFormat>
  <Paragraphs>260</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Abscissa</vt:lpstr>
      <vt:lpstr>Ammys Handwriting</vt:lpstr>
      <vt:lpstr>Arial</vt:lpstr>
      <vt:lpstr>Calibri</vt:lpstr>
      <vt:lpstr>Calibri Light</vt:lpstr>
      <vt:lpstr>Candara</vt:lpstr>
      <vt:lpstr>Overlock</vt:lpstr>
      <vt:lpstr>Office Theme</vt:lpstr>
      <vt:lpstr>PowerPoint Presentation</vt:lpstr>
      <vt:lpstr>                  Unit II- Population Condensed </vt:lpstr>
      <vt:lpstr>    A little information about World Population </vt:lpstr>
      <vt:lpstr>                      Population Growth</vt:lpstr>
      <vt:lpstr>                              Population</vt:lpstr>
      <vt:lpstr>US Population Distribution US Population Distribution  Many factors influence population patterns such as: natural environment, economic, development, and cost of living. The majority of population distribution across the U.S. is concentrated on the east coast  In many cases, the population will be located near areas of significance, such as capitals.</vt:lpstr>
      <vt:lpstr>Ecumene, or portion of the earth’s surface that has permanent human settlement has expanded to cover most of the earth’s land area. </vt:lpstr>
      <vt:lpstr>Places that Produce Low Population</vt:lpstr>
      <vt:lpstr>                        Over Population</vt:lpstr>
      <vt:lpstr>               Classification of Countries</vt:lpstr>
      <vt:lpstr>                     Comparing Countries</vt:lpstr>
      <vt:lpstr>                Developed Countries</vt:lpstr>
      <vt:lpstr>Developing Countries where MDC and LDC are located 9 min:  https://www.youtube.com/watch?v=tktAW8z-VHg </vt:lpstr>
      <vt:lpstr>                   Dependency Ratio</vt:lpstr>
      <vt:lpstr> Measuring Population: Population increases rapidly in places were more people are born than die, and it declines in places were deaths outnumber births. Populations also increase and decrease when people move in and out </vt:lpstr>
      <vt:lpstr>PowerPoint Presentation</vt:lpstr>
      <vt:lpstr>PowerPoint Presentation</vt:lpstr>
      <vt:lpstr>       Population Replacement level is 2.1</vt:lpstr>
      <vt:lpstr>               NIR and Doubling Time</vt:lpstr>
      <vt:lpstr>Demographic Transition Model: Model that shows changes in natural increase, fertility, and mortality rates. This  process has several stages </vt:lpstr>
      <vt:lpstr>                      DTM and Why</vt:lpstr>
      <vt:lpstr>       Gotta Knows about the DTM Stages</vt:lpstr>
      <vt:lpstr>                   Causes of Industrial Revolution </vt:lpstr>
      <vt:lpstr>            Effects of the Industrial Revolution </vt:lpstr>
      <vt:lpstr>            Characteristics of the DTM Stages</vt:lpstr>
      <vt:lpstr>PowerPoint Presentation</vt:lpstr>
      <vt:lpstr>                Population Pyramid Info</vt:lpstr>
      <vt:lpstr>How to read a Population Pyramid</vt:lpstr>
      <vt:lpstr>                 Aging Populations</vt:lpstr>
      <vt:lpstr>             Developing vs Developed</vt:lpstr>
      <vt:lpstr>          Comparing Stages looking at Pyramids</vt:lpstr>
      <vt:lpstr> Thomas Malthus: Coined the term over population. In An Essay on the Principle of Population (1798) Stating Earth’s population was growing much more rapidly than the Earth’s food supply. Food shortages and chaos inevitable. Possible checks on population growth: War, poverty, pestilence (epidemics), or famine.   </vt:lpstr>
      <vt:lpstr>Malthus Critics and Neo Malthusians   </vt:lpstr>
      <vt:lpstr>            Malthus did not foresee</vt:lpstr>
      <vt:lpstr>  Population Policies: Essentially the stances governments can take on population  </vt:lpstr>
      <vt:lpstr>                 Role of Women in Society</vt:lpstr>
      <vt:lpstr>Consequences for having an aging population</vt:lpstr>
      <vt:lpstr>Population policies that encourage large families and raise the rate of natural increase</vt:lpstr>
      <vt:lpstr>Population policies that discourage large families and raise the rate of natural increase</vt:lpstr>
      <vt:lpstr>Epidemiological Transition Model Stages: The predictable stages in disease and life expectancy that countries experience as they develop. / They correspond with the stages of the DTM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cp:lastModifiedBy>
  <cp:revision>5</cp:revision>
  <dcterms:created xsi:type="dcterms:W3CDTF">2020-05-05T00:22:08Z</dcterms:created>
  <dcterms:modified xsi:type="dcterms:W3CDTF">2020-05-05T02:12:52Z</dcterms:modified>
</cp:coreProperties>
</file>