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389" r:id="rId19"/>
    <p:sldId id="388" r:id="rId20"/>
    <p:sldId id="277" r:id="rId21"/>
    <p:sldId id="296" r:id="rId22"/>
    <p:sldId id="274" r:id="rId23"/>
    <p:sldId id="275" r:id="rId24"/>
    <p:sldId id="276" r:id="rId25"/>
    <p:sldId id="278" r:id="rId26"/>
    <p:sldId id="279" r:id="rId27"/>
    <p:sldId id="280" r:id="rId28"/>
    <p:sldId id="281" r:id="rId29"/>
    <p:sldId id="282" r:id="rId30"/>
    <p:sldId id="283" r:id="rId31"/>
    <p:sldId id="284" r:id="rId32"/>
    <p:sldId id="285" r:id="rId33"/>
    <p:sldId id="304" r:id="rId34"/>
    <p:sldId id="286" r:id="rId35"/>
    <p:sldId id="287" r:id="rId36"/>
    <p:sldId id="288" r:id="rId37"/>
    <p:sldId id="289" r:id="rId38"/>
    <p:sldId id="290" r:id="rId39"/>
    <p:sldId id="291" r:id="rId40"/>
    <p:sldId id="294" r:id="rId41"/>
    <p:sldId id="306" r:id="rId42"/>
    <p:sldId id="307" r:id="rId43"/>
    <p:sldId id="308" r:id="rId44"/>
    <p:sldId id="309" r:id="rId45"/>
    <p:sldId id="292" r:id="rId46"/>
    <p:sldId id="310" r:id="rId47"/>
    <p:sldId id="311" r:id="rId48"/>
    <p:sldId id="293" r:id="rId49"/>
    <p:sldId id="297" r:id="rId50"/>
    <p:sldId id="298" r:id="rId51"/>
    <p:sldId id="299" r:id="rId52"/>
    <p:sldId id="300" r:id="rId53"/>
    <p:sldId id="301" r:id="rId54"/>
    <p:sldId id="302" r:id="rId55"/>
    <p:sldId id="303" r:id="rId56"/>
    <p:sldId id="30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67" d="100"/>
          <a:sy n="67" d="100"/>
        </p:scale>
        <p:origin x="7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BD3D11-608B-4C95-9AAF-26AAF40AD18F}"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CE4E-BD85-4958-BACC-1C6E2C62795F}" type="slidenum">
              <a:rPr lang="en-US" smtClean="0"/>
              <a:t>‹#›</a:t>
            </a:fld>
            <a:endParaRPr lang="en-US"/>
          </a:p>
        </p:txBody>
      </p:sp>
    </p:spTree>
    <p:extLst>
      <p:ext uri="{BB962C8B-B14F-4D97-AF65-F5344CB8AC3E}">
        <p14:creationId xmlns:p14="http://schemas.microsoft.com/office/powerpoint/2010/main" val="93428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BD3D11-608B-4C95-9AAF-26AAF40AD18F}"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CE4E-BD85-4958-BACC-1C6E2C62795F}" type="slidenum">
              <a:rPr lang="en-US" smtClean="0"/>
              <a:t>‹#›</a:t>
            </a:fld>
            <a:endParaRPr lang="en-US"/>
          </a:p>
        </p:txBody>
      </p:sp>
    </p:spTree>
    <p:extLst>
      <p:ext uri="{BB962C8B-B14F-4D97-AF65-F5344CB8AC3E}">
        <p14:creationId xmlns:p14="http://schemas.microsoft.com/office/powerpoint/2010/main" val="415120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BD3D11-608B-4C95-9AAF-26AAF40AD18F}"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CE4E-BD85-4958-BACC-1C6E2C62795F}" type="slidenum">
              <a:rPr lang="en-US" smtClean="0"/>
              <a:t>‹#›</a:t>
            </a:fld>
            <a:endParaRPr lang="en-US"/>
          </a:p>
        </p:txBody>
      </p:sp>
    </p:spTree>
    <p:extLst>
      <p:ext uri="{BB962C8B-B14F-4D97-AF65-F5344CB8AC3E}">
        <p14:creationId xmlns:p14="http://schemas.microsoft.com/office/powerpoint/2010/main" val="307996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BD3D11-608B-4C95-9AAF-26AAF40AD18F}"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CE4E-BD85-4958-BACC-1C6E2C62795F}" type="slidenum">
              <a:rPr lang="en-US" smtClean="0"/>
              <a:t>‹#›</a:t>
            </a:fld>
            <a:endParaRPr lang="en-US"/>
          </a:p>
        </p:txBody>
      </p:sp>
    </p:spTree>
    <p:extLst>
      <p:ext uri="{BB962C8B-B14F-4D97-AF65-F5344CB8AC3E}">
        <p14:creationId xmlns:p14="http://schemas.microsoft.com/office/powerpoint/2010/main" val="300693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D3D11-608B-4C95-9AAF-26AAF40AD18F}"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CE4E-BD85-4958-BACC-1C6E2C62795F}" type="slidenum">
              <a:rPr lang="en-US" smtClean="0"/>
              <a:t>‹#›</a:t>
            </a:fld>
            <a:endParaRPr lang="en-US"/>
          </a:p>
        </p:txBody>
      </p:sp>
    </p:spTree>
    <p:extLst>
      <p:ext uri="{BB962C8B-B14F-4D97-AF65-F5344CB8AC3E}">
        <p14:creationId xmlns:p14="http://schemas.microsoft.com/office/powerpoint/2010/main" val="38068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BD3D11-608B-4C95-9AAF-26AAF40AD18F}"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7CE4E-BD85-4958-BACC-1C6E2C62795F}" type="slidenum">
              <a:rPr lang="en-US" smtClean="0"/>
              <a:t>‹#›</a:t>
            </a:fld>
            <a:endParaRPr lang="en-US"/>
          </a:p>
        </p:txBody>
      </p:sp>
    </p:spTree>
    <p:extLst>
      <p:ext uri="{BB962C8B-B14F-4D97-AF65-F5344CB8AC3E}">
        <p14:creationId xmlns:p14="http://schemas.microsoft.com/office/powerpoint/2010/main" val="385244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BD3D11-608B-4C95-9AAF-26AAF40AD18F}" type="datetimeFigureOut">
              <a:rPr lang="en-US" smtClean="0"/>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C7CE4E-BD85-4958-BACC-1C6E2C62795F}" type="slidenum">
              <a:rPr lang="en-US" smtClean="0"/>
              <a:t>‹#›</a:t>
            </a:fld>
            <a:endParaRPr lang="en-US"/>
          </a:p>
        </p:txBody>
      </p:sp>
    </p:spTree>
    <p:extLst>
      <p:ext uri="{BB962C8B-B14F-4D97-AF65-F5344CB8AC3E}">
        <p14:creationId xmlns:p14="http://schemas.microsoft.com/office/powerpoint/2010/main" val="70534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BD3D11-608B-4C95-9AAF-26AAF40AD18F}" type="datetimeFigureOut">
              <a:rPr lang="en-US" smtClean="0"/>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C7CE4E-BD85-4958-BACC-1C6E2C62795F}" type="slidenum">
              <a:rPr lang="en-US" smtClean="0"/>
              <a:t>‹#›</a:t>
            </a:fld>
            <a:endParaRPr lang="en-US"/>
          </a:p>
        </p:txBody>
      </p:sp>
    </p:spTree>
    <p:extLst>
      <p:ext uri="{BB962C8B-B14F-4D97-AF65-F5344CB8AC3E}">
        <p14:creationId xmlns:p14="http://schemas.microsoft.com/office/powerpoint/2010/main" val="228977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D3D11-608B-4C95-9AAF-26AAF40AD18F}" type="datetimeFigureOut">
              <a:rPr lang="en-US" smtClean="0"/>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C7CE4E-BD85-4958-BACC-1C6E2C62795F}" type="slidenum">
              <a:rPr lang="en-US" smtClean="0"/>
              <a:t>‹#›</a:t>
            </a:fld>
            <a:endParaRPr lang="en-US"/>
          </a:p>
        </p:txBody>
      </p:sp>
    </p:spTree>
    <p:extLst>
      <p:ext uri="{BB962C8B-B14F-4D97-AF65-F5344CB8AC3E}">
        <p14:creationId xmlns:p14="http://schemas.microsoft.com/office/powerpoint/2010/main" val="359642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D3D11-608B-4C95-9AAF-26AAF40AD18F}"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7CE4E-BD85-4958-BACC-1C6E2C62795F}" type="slidenum">
              <a:rPr lang="en-US" smtClean="0"/>
              <a:t>‹#›</a:t>
            </a:fld>
            <a:endParaRPr lang="en-US"/>
          </a:p>
        </p:txBody>
      </p:sp>
    </p:spTree>
    <p:extLst>
      <p:ext uri="{BB962C8B-B14F-4D97-AF65-F5344CB8AC3E}">
        <p14:creationId xmlns:p14="http://schemas.microsoft.com/office/powerpoint/2010/main" val="96681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D3D11-608B-4C95-9AAF-26AAF40AD18F}"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7CE4E-BD85-4958-BACC-1C6E2C62795F}" type="slidenum">
              <a:rPr lang="en-US" smtClean="0"/>
              <a:t>‹#›</a:t>
            </a:fld>
            <a:endParaRPr lang="en-US"/>
          </a:p>
        </p:txBody>
      </p:sp>
    </p:spTree>
    <p:extLst>
      <p:ext uri="{BB962C8B-B14F-4D97-AF65-F5344CB8AC3E}">
        <p14:creationId xmlns:p14="http://schemas.microsoft.com/office/powerpoint/2010/main" val="53288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D3D11-608B-4C95-9AAF-26AAF40AD18F}" type="datetimeFigureOut">
              <a:rPr lang="en-US" smtClean="0"/>
              <a:t>2/25/2020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7CE4E-BD85-4958-BACC-1C6E2C62795F}" type="slidenum">
              <a:rPr lang="en-US" smtClean="0"/>
              <a:t>‹#›</a:t>
            </a:fld>
            <a:endParaRPr lang="en-US"/>
          </a:p>
        </p:txBody>
      </p:sp>
    </p:spTree>
    <p:extLst>
      <p:ext uri="{BB962C8B-B14F-4D97-AF65-F5344CB8AC3E}">
        <p14:creationId xmlns:p14="http://schemas.microsoft.com/office/powerpoint/2010/main" val="4061528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lideplayer.com/slide/6367800/"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www.youtube.com/watch?v=WLYoVnopqIs" TargetMode="External"/><Relationship Id="rId3" Type="http://schemas.openxmlformats.org/officeDocument/2006/relationships/hyperlink" Target="https://www.youtube.com/watch?v=Fe79i1mu-mc" TargetMode="External"/><Relationship Id="rId7" Type="http://schemas.openxmlformats.org/officeDocument/2006/relationships/hyperlink" Target="https://www.youtube.com/watch?v=050O2YTMc2o" TargetMode="External"/><Relationship Id="rId2" Type="http://schemas.openxmlformats.org/officeDocument/2006/relationships/hyperlink" Target="http://slideplayer.com/slide/6367800/" TargetMode="External"/><Relationship Id="rId1" Type="http://schemas.openxmlformats.org/officeDocument/2006/relationships/slideLayout" Target="../slideLayouts/slideLayout2.xml"/><Relationship Id="rId6" Type="http://schemas.openxmlformats.org/officeDocument/2006/relationships/hyperlink" Target="https://www.youtube.com/watch?v=mr1eb1_BQz8" TargetMode="External"/><Relationship Id="rId5" Type="http://schemas.openxmlformats.org/officeDocument/2006/relationships/hyperlink" Target="https://www.youtube.com/watch?v=ZKOwLSZh1Sw" TargetMode="External"/><Relationship Id="rId4" Type="http://schemas.openxmlformats.org/officeDocument/2006/relationships/hyperlink" Target="https://www.youtube.com/watch?v=RRhjqqe750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F3DF7-31C1-4E02-8C85-B565F8020D6A}"/>
              </a:ext>
            </a:extLst>
          </p:cNvPr>
          <p:cNvSpPr>
            <a:spLocks noGrp="1"/>
          </p:cNvSpPr>
          <p:nvPr>
            <p:ph type="ctrTitle"/>
          </p:nvPr>
        </p:nvSpPr>
        <p:spPr>
          <a:xfrm>
            <a:off x="1311966" y="1258958"/>
            <a:ext cx="9621078" cy="2026110"/>
          </a:xfrm>
        </p:spPr>
        <p:txBody>
          <a:bodyPr/>
          <a:lstStyle/>
          <a:p>
            <a:r>
              <a:rPr lang="en-US" b="1" dirty="0">
                <a:solidFill>
                  <a:srgbClr val="7030A0"/>
                </a:solidFill>
              </a:rPr>
              <a:t>Unit 2 Population and </a:t>
            </a:r>
            <a:r>
              <a:rPr lang="en-US" b="1" u="sng" dirty="0">
                <a:solidFill>
                  <a:srgbClr val="7030A0"/>
                </a:solidFill>
              </a:rPr>
              <a:t>Migration</a:t>
            </a:r>
            <a:r>
              <a:rPr lang="en-US" b="1" dirty="0">
                <a:solidFill>
                  <a:srgbClr val="7030A0"/>
                </a:solidFill>
              </a:rPr>
              <a:t> Notes</a:t>
            </a:r>
          </a:p>
        </p:txBody>
      </p:sp>
      <p:sp>
        <p:nvSpPr>
          <p:cNvPr id="3" name="Subtitle 2">
            <a:extLst>
              <a:ext uri="{FF2B5EF4-FFF2-40B4-BE49-F238E27FC236}">
                <a16:creationId xmlns:a16="http://schemas.microsoft.com/office/drawing/2014/main" id="{2B4F996A-0248-4716-BF6F-860FF92B283D}"/>
              </a:ext>
            </a:extLst>
          </p:cNvPr>
          <p:cNvSpPr>
            <a:spLocks noGrp="1"/>
          </p:cNvSpPr>
          <p:nvPr>
            <p:ph type="subTitle" idx="1"/>
          </p:nvPr>
        </p:nvSpPr>
        <p:spPr/>
        <p:txBody>
          <a:bodyPr/>
          <a:lstStyle/>
          <a:p>
            <a:r>
              <a:rPr lang="en-US" dirty="0"/>
              <a:t>Churchill / AP Human Geography </a:t>
            </a:r>
          </a:p>
        </p:txBody>
      </p:sp>
    </p:spTree>
    <p:extLst>
      <p:ext uri="{BB962C8B-B14F-4D97-AF65-F5344CB8AC3E}">
        <p14:creationId xmlns:p14="http://schemas.microsoft.com/office/powerpoint/2010/main" val="342426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39A1-B6FF-4E7C-B3B9-A73428063BD9}"/>
              </a:ext>
            </a:extLst>
          </p:cNvPr>
          <p:cNvSpPr>
            <a:spLocks noGrp="1"/>
          </p:cNvSpPr>
          <p:nvPr>
            <p:ph type="title"/>
          </p:nvPr>
        </p:nvSpPr>
        <p:spPr>
          <a:xfrm>
            <a:off x="781879" y="1"/>
            <a:ext cx="11304104" cy="742122"/>
          </a:xfrm>
        </p:spPr>
        <p:txBody>
          <a:bodyPr/>
          <a:lstStyle/>
          <a:p>
            <a:r>
              <a:rPr lang="en-US" dirty="0"/>
              <a:t>          </a:t>
            </a:r>
            <a:r>
              <a:rPr lang="en-US" b="1" i="1" u="sng" dirty="0">
                <a:solidFill>
                  <a:srgbClr val="006600"/>
                </a:solidFill>
              </a:rPr>
              <a:t>Additional Environmental Push-Pulls</a:t>
            </a:r>
          </a:p>
        </p:txBody>
      </p:sp>
      <p:sp>
        <p:nvSpPr>
          <p:cNvPr id="3" name="Content Placeholder 2">
            <a:extLst>
              <a:ext uri="{FF2B5EF4-FFF2-40B4-BE49-F238E27FC236}">
                <a16:creationId xmlns:a16="http://schemas.microsoft.com/office/drawing/2014/main" id="{58E23024-C965-4B98-9D67-9BBE41F3EAF9}"/>
              </a:ext>
            </a:extLst>
          </p:cNvPr>
          <p:cNvSpPr>
            <a:spLocks noGrp="1"/>
          </p:cNvSpPr>
          <p:nvPr>
            <p:ph sz="half" idx="1"/>
          </p:nvPr>
        </p:nvSpPr>
        <p:spPr>
          <a:xfrm>
            <a:off x="781878" y="1007165"/>
            <a:ext cx="5923722" cy="5850835"/>
          </a:xfrm>
        </p:spPr>
        <p:txBody>
          <a:bodyPr>
            <a:normAutofit fontScale="85000" lnSpcReduction="20000"/>
          </a:bodyPr>
          <a:lstStyle/>
          <a:p>
            <a:r>
              <a:rPr lang="en-US" b="1" u="sng" dirty="0">
                <a:solidFill>
                  <a:schemeClr val="tx1"/>
                </a:solidFill>
              </a:rPr>
              <a:t>Environmentally attractive places such as</a:t>
            </a:r>
          </a:p>
          <a:p>
            <a:r>
              <a:rPr lang="en-US" b="1" u="sng" dirty="0">
                <a:solidFill>
                  <a:srgbClr val="006600"/>
                </a:solidFill>
              </a:rPr>
              <a:t>Climates</a:t>
            </a:r>
            <a:r>
              <a:rPr lang="en-US" b="1" dirty="0">
                <a:solidFill>
                  <a:srgbClr val="006600"/>
                </a:solidFill>
              </a:rPr>
              <a:t>: moving from unpleasant regions that have extreme cold, heat or droughts regions</a:t>
            </a:r>
          </a:p>
          <a:p>
            <a:r>
              <a:rPr lang="en-US" b="1" u="sng" dirty="0">
                <a:solidFill>
                  <a:srgbClr val="002060"/>
                </a:solidFill>
              </a:rPr>
              <a:t>Attractive places </a:t>
            </a:r>
            <a:r>
              <a:rPr lang="en-US" b="1" dirty="0">
                <a:solidFill>
                  <a:srgbClr val="002060"/>
                </a:solidFill>
              </a:rPr>
              <a:t>such as  Seacoasts, port cities, trade, retirees seeking warm beach locations, entertainment of beach locations,</a:t>
            </a:r>
          </a:p>
          <a:p>
            <a:r>
              <a:rPr lang="en-US" b="1" dirty="0"/>
              <a:t> </a:t>
            </a:r>
            <a:r>
              <a:rPr lang="en-US" b="1" u="sng" dirty="0">
                <a:solidFill>
                  <a:srgbClr val="006600"/>
                </a:solidFill>
              </a:rPr>
              <a:t>Mountains</a:t>
            </a:r>
            <a:r>
              <a:rPr lang="en-US" b="1" dirty="0">
                <a:solidFill>
                  <a:srgbClr val="006600"/>
                </a:solidFill>
              </a:rPr>
              <a:t>, up to middle elevations for entertainment also agricultural regions</a:t>
            </a:r>
          </a:p>
          <a:p>
            <a:r>
              <a:rPr lang="en-US" b="1" u="sng" dirty="0">
                <a:solidFill>
                  <a:srgbClr val="002060"/>
                </a:solidFill>
              </a:rPr>
              <a:t>Health Reasons</a:t>
            </a:r>
            <a:r>
              <a:rPr lang="en-US" b="1" dirty="0">
                <a:solidFill>
                  <a:srgbClr val="002060"/>
                </a:solidFill>
              </a:rPr>
              <a:t>: those with asthma, bronchitis, tuberculosis, allergies may move to dry climates like Arizona, Malaria, sleeping sickness, animal diseases that spread to people, fleeing infected areas</a:t>
            </a:r>
          </a:p>
          <a:p>
            <a:r>
              <a:rPr lang="en-US" b="1" u="sng" dirty="0">
                <a:solidFill>
                  <a:srgbClr val="006600"/>
                </a:solidFill>
              </a:rPr>
              <a:t>Water</a:t>
            </a:r>
            <a:r>
              <a:rPr lang="en-US" b="1" dirty="0">
                <a:solidFill>
                  <a:srgbClr val="006600"/>
                </a:solidFill>
              </a:rPr>
              <a:t>: The need for water, droughts, decline in glacier melts, or too much water, like floods, hurricanes  </a:t>
            </a:r>
          </a:p>
          <a:p>
            <a:r>
              <a:rPr lang="en-US" b="1" dirty="0">
                <a:solidFill>
                  <a:srgbClr val="002060"/>
                </a:solidFill>
              </a:rPr>
              <a:t>Insects</a:t>
            </a:r>
          </a:p>
          <a:p>
            <a:pPr marL="0" indent="0">
              <a:buNone/>
            </a:pPr>
            <a:endParaRPr lang="en-US" dirty="0"/>
          </a:p>
          <a:p>
            <a:pPr marL="0" indent="0">
              <a:buNone/>
            </a:pPr>
            <a:endParaRPr lang="en-US" dirty="0"/>
          </a:p>
        </p:txBody>
      </p:sp>
      <p:pic>
        <p:nvPicPr>
          <p:cNvPr id="6" name="Content Placeholder 5">
            <a:extLst>
              <a:ext uri="{FF2B5EF4-FFF2-40B4-BE49-F238E27FC236}">
                <a16:creationId xmlns:a16="http://schemas.microsoft.com/office/drawing/2014/main" id="{B228E0FA-568C-48C0-B1AA-A7A3D6467D56}"/>
              </a:ext>
            </a:extLst>
          </p:cNvPr>
          <p:cNvPicPr>
            <a:picLocks noGrp="1" noChangeAspect="1"/>
          </p:cNvPicPr>
          <p:nvPr>
            <p:ph sz="half" idx="2"/>
          </p:nvPr>
        </p:nvPicPr>
        <p:blipFill>
          <a:blip r:embed="rId2"/>
          <a:stretch>
            <a:fillRect/>
          </a:stretch>
        </p:blipFill>
        <p:spPr>
          <a:xfrm>
            <a:off x="6917635" y="1325217"/>
            <a:ext cx="5274365" cy="5532783"/>
          </a:xfrm>
        </p:spPr>
      </p:pic>
    </p:spTree>
    <p:extLst>
      <p:ext uri="{BB962C8B-B14F-4D97-AF65-F5344CB8AC3E}">
        <p14:creationId xmlns:p14="http://schemas.microsoft.com/office/powerpoint/2010/main" val="3373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6575-4EE8-4F0D-8E2C-729E3731C3FA}"/>
              </a:ext>
            </a:extLst>
          </p:cNvPr>
          <p:cNvSpPr>
            <a:spLocks noGrp="1"/>
          </p:cNvSpPr>
          <p:nvPr>
            <p:ph type="title"/>
          </p:nvPr>
        </p:nvSpPr>
        <p:spPr>
          <a:xfrm>
            <a:off x="1020417" y="185530"/>
            <a:ext cx="10986053" cy="874644"/>
          </a:xfrm>
        </p:spPr>
        <p:txBody>
          <a:bodyPr/>
          <a:lstStyle/>
          <a:p>
            <a:r>
              <a:rPr lang="en-US" dirty="0"/>
              <a:t>              </a:t>
            </a:r>
            <a:r>
              <a:rPr lang="en-US" b="1" u="sng" dirty="0">
                <a:solidFill>
                  <a:srgbClr val="0070C0"/>
                </a:solidFill>
              </a:rPr>
              <a:t>Economic Push and Pull Factors</a:t>
            </a:r>
          </a:p>
        </p:txBody>
      </p:sp>
      <p:pic>
        <p:nvPicPr>
          <p:cNvPr id="5" name="Content Placeholder 4">
            <a:extLst>
              <a:ext uri="{FF2B5EF4-FFF2-40B4-BE49-F238E27FC236}">
                <a16:creationId xmlns:a16="http://schemas.microsoft.com/office/drawing/2014/main" id="{64E4700E-F033-4782-8CA1-1793EB22ABA0}"/>
              </a:ext>
            </a:extLst>
          </p:cNvPr>
          <p:cNvPicPr>
            <a:picLocks noGrp="1" noChangeAspect="1"/>
          </p:cNvPicPr>
          <p:nvPr>
            <p:ph idx="1"/>
          </p:nvPr>
        </p:nvPicPr>
        <p:blipFill>
          <a:blip r:embed="rId2"/>
          <a:stretch>
            <a:fillRect/>
          </a:stretch>
        </p:blipFill>
        <p:spPr>
          <a:xfrm>
            <a:off x="79022" y="935996"/>
            <a:ext cx="11927448" cy="5797826"/>
          </a:xfrm>
        </p:spPr>
      </p:pic>
    </p:spTree>
    <p:extLst>
      <p:ext uri="{BB962C8B-B14F-4D97-AF65-F5344CB8AC3E}">
        <p14:creationId xmlns:p14="http://schemas.microsoft.com/office/powerpoint/2010/main" val="145151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E466-1ABB-4E25-9828-AFAC374ED8B0}"/>
              </a:ext>
            </a:extLst>
          </p:cNvPr>
          <p:cNvSpPr>
            <a:spLocks noGrp="1"/>
          </p:cNvSpPr>
          <p:nvPr>
            <p:ph type="title"/>
          </p:nvPr>
        </p:nvSpPr>
        <p:spPr>
          <a:xfrm>
            <a:off x="1371600" y="136478"/>
            <a:ext cx="10638430" cy="736979"/>
          </a:xfrm>
        </p:spPr>
        <p:txBody>
          <a:bodyPr/>
          <a:lstStyle/>
          <a:p>
            <a:r>
              <a:rPr lang="en-US" dirty="0"/>
              <a:t>             </a:t>
            </a:r>
            <a:r>
              <a:rPr lang="en-US" b="1" i="1" u="sng" dirty="0">
                <a:solidFill>
                  <a:srgbClr val="FF0066"/>
                </a:solidFill>
              </a:rPr>
              <a:t>Economic Push and Pull</a:t>
            </a:r>
          </a:p>
        </p:txBody>
      </p:sp>
      <p:graphicFrame>
        <p:nvGraphicFramePr>
          <p:cNvPr id="4" name="Content Placeholder 3">
            <a:extLst>
              <a:ext uri="{FF2B5EF4-FFF2-40B4-BE49-F238E27FC236}">
                <a16:creationId xmlns:a16="http://schemas.microsoft.com/office/drawing/2014/main" id="{2457C1BF-159B-48AA-B84B-FB3307F52B4A}"/>
              </a:ext>
            </a:extLst>
          </p:cNvPr>
          <p:cNvGraphicFramePr>
            <a:graphicFrameLocks noGrp="1"/>
          </p:cNvGraphicFramePr>
          <p:nvPr>
            <p:ph idx="1"/>
            <p:extLst>
              <p:ext uri="{D42A27DB-BD31-4B8C-83A1-F6EECF244321}">
                <p14:modId xmlns:p14="http://schemas.microsoft.com/office/powerpoint/2010/main" val="2353887338"/>
              </p:ext>
            </p:extLst>
          </p:nvPr>
        </p:nvGraphicFramePr>
        <p:xfrm>
          <a:off x="160020" y="1009935"/>
          <a:ext cx="11850011" cy="5848064"/>
        </p:xfrm>
        <a:graphic>
          <a:graphicData uri="http://schemas.openxmlformats.org/drawingml/2006/table">
            <a:tbl>
              <a:tblPr firstRow="1" firstCol="1" bandRow="1">
                <a:tableStyleId>{93296810-A885-4BE3-A3E7-6D5BEEA58F35}</a:tableStyleId>
              </a:tblPr>
              <a:tblGrid>
                <a:gridCol w="3949159">
                  <a:extLst>
                    <a:ext uri="{9D8B030D-6E8A-4147-A177-3AD203B41FA5}">
                      <a16:colId xmlns:a16="http://schemas.microsoft.com/office/drawing/2014/main" val="3633312299"/>
                    </a:ext>
                  </a:extLst>
                </a:gridCol>
                <a:gridCol w="3950426">
                  <a:extLst>
                    <a:ext uri="{9D8B030D-6E8A-4147-A177-3AD203B41FA5}">
                      <a16:colId xmlns:a16="http://schemas.microsoft.com/office/drawing/2014/main" val="2789726726"/>
                    </a:ext>
                  </a:extLst>
                </a:gridCol>
                <a:gridCol w="3950426">
                  <a:extLst>
                    <a:ext uri="{9D8B030D-6E8A-4147-A177-3AD203B41FA5}">
                      <a16:colId xmlns:a16="http://schemas.microsoft.com/office/drawing/2014/main" val="656317509"/>
                    </a:ext>
                  </a:extLst>
                </a:gridCol>
              </a:tblGrid>
              <a:tr h="470850">
                <a:tc gridSpan="3">
                  <a:txBody>
                    <a:bodyPr/>
                    <a:lstStyle/>
                    <a:p>
                      <a:pPr marL="0" marR="0">
                        <a:lnSpc>
                          <a:spcPct val="107000"/>
                        </a:lnSpc>
                        <a:spcBef>
                          <a:spcPts val="0"/>
                        </a:spcBef>
                        <a:spcAft>
                          <a:spcPts val="0"/>
                        </a:spcAft>
                      </a:pPr>
                      <a:r>
                        <a:rPr lang="en-US" sz="2000" dirty="0">
                          <a:effectLst/>
                        </a:rPr>
                        <a:t>                                          </a:t>
                      </a:r>
                      <a:r>
                        <a:rPr lang="en-US" sz="2800" dirty="0">
                          <a:effectLst/>
                        </a:rPr>
                        <a:t>Examples of Economic Push and Pull Factors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2282404"/>
                  </a:ext>
                </a:extLst>
              </a:tr>
              <a:tr h="470850">
                <a:tc>
                  <a:txBody>
                    <a:bodyPr/>
                    <a:lstStyle/>
                    <a:p>
                      <a:pPr marL="0" marR="0">
                        <a:lnSpc>
                          <a:spcPct val="107000"/>
                        </a:lnSpc>
                        <a:spcBef>
                          <a:spcPts val="0"/>
                        </a:spcBef>
                        <a:spcAft>
                          <a:spcPts val="0"/>
                        </a:spcAft>
                      </a:pPr>
                      <a:r>
                        <a:rPr lang="en-US" sz="2000" dirty="0">
                          <a:solidFill>
                            <a:schemeClr val="tx1"/>
                          </a:solidFill>
                          <a:effectLst/>
                        </a:rPr>
                        <a:t>   </a:t>
                      </a:r>
                      <a:r>
                        <a:rPr lang="en-US" sz="2000" u="sng" dirty="0">
                          <a:solidFill>
                            <a:schemeClr val="tx1"/>
                          </a:solidFill>
                          <a:effectLst/>
                        </a:rPr>
                        <a:t>Group and Place or Origin</a:t>
                      </a:r>
                      <a:endParaRPr lang="en-US"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a:t>
                      </a:r>
                      <a:r>
                        <a:rPr lang="en-US" sz="2000" b="1" u="sng" dirty="0">
                          <a:effectLst/>
                        </a:rPr>
                        <a:t>Push Factors</a:t>
                      </a:r>
                      <a:endParaRPr lang="en-US" sz="20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a:t>
                      </a:r>
                      <a:r>
                        <a:rPr lang="en-US" sz="2000" b="1" u="sng" dirty="0">
                          <a:effectLst/>
                        </a:rPr>
                        <a:t>Pull Factors</a:t>
                      </a:r>
                      <a:endParaRPr lang="en-US" sz="20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1693444"/>
                  </a:ext>
                </a:extLst>
              </a:tr>
              <a:tr h="2453182">
                <a:tc>
                  <a:txBody>
                    <a:bodyPr/>
                    <a:lstStyle/>
                    <a:p>
                      <a:pPr marL="0" marR="0">
                        <a:lnSpc>
                          <a:spcPct val="107000"/>
                        </a:lnSpc>
                        <a:spcBef>
                          <a:spcPts val="0"/>
                        </a:spcBef>
                        <a:spcAft>
                          <a:spcPts val="0"/>
                        </a:spcAft>
                      </a:pPr>
                      <a:endParaRPr lang="en-US" sz="2000" dirty="0">
                        <a:solidFill>
                          <a:schemeClr val="tx1"/>
                        </a:solidFill>
                        <a:effectLst/>
                      </a:endParaRPr>
                    </a:p>
                    <a:p>
                      <a:pPr marL="0" marR="0">
                        <a:lnSpc>
                          <a:spcPct val="107000"/>
                        </a:lnSpc>
                        <a:spcBef>
                          <a:spcPts val="0"/>
                        </a:spcBef>
                        <a:spcAft>
                          <a:spcPts val="0"/>
                        </a:spcAft>
                      </a:pPr>
                      <a:r>
                        <a:rPr lang="en-US" sz="2000" dirty="0">
                          <a:solidFill>
                            <a:schemeClr val="tx1"/>
                          </a:solidFill>
                          <a:effectLst/>
                        </a:rPr>
                        <a:t>Factory workers in the U.S. Rust Belt states, beginning in the 1970’s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Unemployment rose among factory workers, particularly in traditional manufacturing states such as Michigan and Pennsylvania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Many factory workers moved to southern states such as Kentucky and Tennessee, as manufacturers opened now factories there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458405"/>
                  </a:ext>
                </a:extLst>
              </a:tr>
              <a:tr h="2453182">
                <a:tc>
                  <a:txBody>
                    <a:bodyPr/>
                    <a:lstStyle/>
                    <a:p>
                      <a:pPr marL="0" marR="0">
                        <a:lnSpc>
                          <a:spcPct val="107000"/>
                        </a:lnSpc>
                        <a:spcBef>
                          <a:spcPts val="0"/>
                        </a:spcBef>
                        <a:spcAft>
                          <a:spcPts val="0"/>
                        </a:spcAft>
                      </a:pPr>
                      <a:endParaRPr lang="en-US" sz="2000" dirty="0">
                        <a:solidFill>
                          <a:schemeClr val="tx1"/>
                        </a:solidFill>
                        <a:effectLst/>
                      </a:endParaRPr>
                    </a:p>
                    <a:p>
                      <a:pPr marL="0" marR="0">
                        <a:lnSpc>
                          <a:spcPct val="107000"/>
                        </a:lnSpc>
                        <a:spcBef>
                          <a:spcPts val="0"/>
                        </a:spcBef>
                        <a:spcAft>
                          <a:spcPts val="0"/>
                        </a:spcAft>
                      </a:pPr>
                      <a:r>
                        <a:rPr lang="en-US" sz="2000" dirty="0">
                          <a:solidFill>
                            <a:schemeClr val="tx1"/>
                          </a:solidFill>
                          <a:effectLst/>
                        </a:rPr>
                        <a:t>Farming in rural China, beginning around 1950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Increased use of machines and consolidation of small farms into fewer large farms reduced the number of farmers needed to raise crops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Farmers moved to China’s large cities, increasing the urban population from 64 million in 1950 to 636 million by 2010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317524"/>
                  </a:ext>
                </a:extLst>
              </a:tr>
            </a:tbl>
          </a:graphicData>
        </a:graphic>
      </p:graphicFrame>
      <p:sp>
        <p:nvSpPr>
          <p:cNvPr id="5" name="Rectangle 1">
            <a:extLst>
              <a:ext uri="{FF2B5EF4-FFF2-40B4-BE49-F238E27FC236}">
                <a16:creationId xmlns:a16="http://schemas.microsoft.com/office/drawing/2014/main" id="{974C428D-F161-406D-899B-778383F56B69}"/>
              </a:ext>
            </a:extLst>
          </p:cNvPr>
          <p:cNvSpPr>
            <a:spLocks noChangeArrowheads="1"/>
          </p:cNvSpPr>
          <p:nvPr/>
        </p:nvSpPr>
        <p:spPr bwMode="auto">
          <a:xfrm>
            <a:off x="-3761917" y="0"/>
            <a:ext cx="2110369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26803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2B97-48B0-4607-8702-500880F7ED70}"/>
              </a:ext>
            </a:extLst>
          </p:cNvPr>
          <p:cNvSpPr>
            <a:spLocks noGrp="1"/>
          </p:cNvSpPr>
          <p:nvPr>
            <p:ph type="title"/>
          </p:nvPr>
        </p:nvSpPr>
        <p:spPr>
          <a:xfrm>
            <a:off x="1166191" y="0"/>
            <a:ext cx="10614991" cy="861391"/>
          </a:xfrm>
        </p:spPr>
        <p:txBody>
          <a:bodyPr/>
          <a:lstStyle/>
          <a:p>
            <a:r>
              <a:rPr lang="en-US" dirty="0"/>
              <a:t>                   </a:t>
            </a:r>
            <a:r>
              <a:rPr lang="en-US" b="1" i="1" u="sng" dirty="0">
                <a:solidFill>
                  <a:srgbClr val="00B050"/>
                </a:solidFill>
              </a:rPr>
              <a:t>Social Push Pull Factors</a:t>
            </a:r>
          </a:p>
        </p:txBody>
      </p:sp>
      <p:pic>
        <p:nvPicPr>
          <p:cNvPr id="5" name="Content Placeholder 4">
            <a:extLst>
              <a:ext uri="{FF2B5EF4-FFF2-40B4-BE49-F238E27FC236}">
                <a16:creationId xmlns:a16="http://schemas.microsoft.com/office/drawing/2014/main" id="{00DE0693-8975-4874-B42A-FA0ED729EAD8}"/>
              </a:ext>
            </a:extLst>
          </p:cNvPr>
          <p:cNvPicPr>
            <a:picLocks noGrp="1" noChangeAspect="1"/>
          </p:cNvPicPr>
          <p:nvPr>
            <p:ph idx="1"/>
          </p:nvPr>
        </p:nvPicPr>
        <p:blipFill>
          <a:blip r:embed="rId2"/>
          <a:stretch>
            <a:fillRect/>
          </a:stretch>
        </p:blipFill>
        <p:spPr>
          <a:xfrm>
            <a:off x="808383" y="1020417"/>
            <a:ext cx="11383617" cy="6321287"/>
          </a:xfrm>
        </p:spPr>
      </p:pic>
    </p:spTree>
    <p:extLst>
      <p:ext uri="{BB962C8B-B14F-4D97-AF65-F5344CB8AC3E}">
        <p14:creationId xmlns:p14="http://schemas.microsoft.com/office/powerpoint/2010/main" val="2860159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4BFC-1433-415F-AD27-D3E585A79CB1}"/>
              </a:ext>
            </a:extLst>
          </p:cNvPr>
          <p:cNvSpPr>
            <a:spLocks noGrp="1"/>
          </p:cNvSpPr>
          <p:nvPr>
            <p:ph type="title"/>
          </p:nvPr>
        </p:nvSpPr>
        <p:spPr>
          <a:xfrm>
            <a:off x="777922" y="109182"/>
            <a:ext cx="11069522" cy="928048"/>
          </a:xfrm>
        </p:spPr>
        <p:txBody>
          <a:bodyPr>
            <a:normAutofit/>
          </a:bodyPr>
          <a:lstStyle/>
          <a:p>
            <a:r>
              <a:rPr lang="en-US" dirty="0"/>
              <a:t>                  </a:t>
            </a:r>
            <a:r>
              <a:rPr lang="en-US" b="1" u="sng" dirty="0">
                <a:solidFill>
                  <a:srgbClr val="0070C0"/>
                </a:solidFill>
              </a:rPr>
              <a:t>Social / Cultural Push and Pull Factors</a:t>
            </a:r>
          </a:p>
        </p:txBody>
      </p:sp>
      <p:graphicFrame>
        <p:nvGraphicFramePr>
          <p:cNvPr id="4" name="Content Placeholder 3">
            <a:extLst>
              <a:ext uri="{FF2B5EF4-FFF2-40B4-BE49-F238E27FC236}">
                <a16:creationId xmlns:a16="http://schemas.microsoft.com/office/drawing/2014/main" id="{AD959E1F-4DEB-4E0A-8719-FC9559586D1F}"/>
              </a:ext>
            </a:extLst>
          </p:cNvPr>
          <p:cNvGraphicFramePr>
            <a:graphicFrameLocks noGrp="1"/>
          </p:cNvGraphicFramePr>
          <p:nvPr>
            <p:ph idx="1"/>
            <p:extLst>
              <p:ext uri="{D42A27DB-BD31-4B8C-83A1-F6EECF244321}">
                <p14:modId xmlns:p14="http://schemas.microsoft.com/office/powerpoint/2010/main" val="728243321"/>
              </p:ext>
            </p:extLst>
          </p:nvPr>
        </p:nvGraphicFramePr>
        <p:xfrm>
          <a:off x="1" y="1037231"/>
          <a:ext cx="12050972" cy="5681623"/>
        </p:xfrm>
        <a:graphic>
          <a:graphicData uri="http://schemas.openxmlformats.org/drawingml/2006/table">
            <a:tbl>
              <a:tblPr firstRow="1" firstCol="1" bandRow="1">
                <a:tableStyleId>{7DF18680-E054-41AD-8BC1-D1AEF772440D}</a:tableStyleId>
              </a:tblPr>
              <a:tblGrid>
                <a:gridCol w="4016132">
                  <a:extLst>
                    <a:ext uri="{9D8B030D-6E8A-4147-A177-3AD203B41FA5}">
                      <a16:colId xmlns:a16="http://schemas.microsoft.com/office/drawing/2014/main" val="2736290876"/>
                    </a:ext>
                  </a:extLst>
                </a:gridCol>
                <a:gridCol w="4017420">
                  <a:extLst>
                    <a:ext uri="{9D8B030D-6E8A-4147-A177-3AD203B41FA5}">
                      <a16:colId xmlns:a16="http://schemas.microsoft.com/office/drawing/2014/main" val="2139878862"/>
                    </a:ext>
                  </a:extLst>
                </a:gridCol>
                <a:gridCol w="4017420">
                  <a:extLst>
                    <a:ext uri="{9D8B030D-6E8A-4147-A177-3AD203B41FA5}">
                      <a16:colId xmlns:a16="http://schemas.microsoft.com/office/drawing/2014/main" val="46829076"/>
                    </a:ext>
                  </a:extLst>
                </a:gridCol>
              </a:tblGrid>
              <a:tr h="550802">
                <a:tc gridSpan="3">
                  <a:txBody>
                    <a:bodyPr/>
                    <a:lstStyle/>
                    <a:p>
                      <a:pPr marL="0" marR="0">
                        <a:lnSpc>
                          <a:spcPct val="107000"/>
                        </a:lnSpc>
                        <a:spcBef>
                          <a:spcPts val="0"/>
                        </a:spcBef>
                        <a:spcAft>
                          <a:spcPts val="0"/>
                        </a:spcAft>
                      </a:pPr>
                      <a:r>
                        <a:rPr lang="en-US" sz="2800" dirty="0">
                          <a:effectLst/>
                        </a:rPr>
                        <a:t>                          </a:t>
                      </a:r>
                      <a:r>
                        <a:rPr lang="en-US" sz="2800" u="sng" dirty="0">
                          <a:effectLst/>
                        </a:rPr>
                        <a:t>Examples of Social Push and Pull Factors</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2048241"/>
                  </a:ext>
                </a:extLst>
              </a:tr>
              <a:tr h="550802">
                <a:tc>
                  <a:txBody>
                    <a:bodyPr/>
                    <a:lstStyle/>
                    <a:p>
                      <a:pPr marL="0" marR="0">
                        <a:lnSpc>
                          <a:spcPct val="107000"/>
                        </a:lnSpc>
                        <a:spcBef>
                          <a:spcPts val="0"/>
                        </a:spcBef>
                        <a:spcAft>
                          <a:spcPts val="0"/>
                        </a:spcAft>
                      </a:pPr>
                      <a:r>
                        <a:rPr lang="en-US" sz="2000" dirty="0">
                          <a:effectLst/>
                        </a:rPr>
                        <a:t>Group and Place or Origin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Push Factors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                 Pull Factors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8556485"/>
                  </a:ext>
                </a:extLst>
              </a:tr>
              <a:tr h="2869746">
                <a:tc>
                  <a:txBody>
                    <a:bodyPr/>
                    <a:lstStyle/>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Mormon Migration 1945 – 1857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Anti-Mormon violence in Illinois and Missouri resulted in dozens of deaths, including that of leader Joseph Smith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Approximately 70,000 Mormons migrated to the Great Salt Lakes area , a place chosen for its isolation and agricultural opportunities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1096789"/>
                  </a:ext>
                </a:extLst>
              </a:tr>
              <a:tr h="1710273">
                <a:tc>
                  <a:txBody>
                    <a:bodyPr/>
                    <a:lstStyle/>
                    <a:p>
                      <a:pPr marL="0" marR="0">
                        <a:lnSpc>
                          <a:spcPct val="107000"/>
                        </a:lnSpc>
                        <a:spcBef>
                          <a:spcPts val="0"/>
                        </a:spcBef>
                        <a:spcAft>
                          <a:spcPts val="0"/>
                        </a:spcAft>
                      </a:pPr>
                      <a:r>
                        <a:rPr lang="en-US" sz="2000">
                          <a:effectLst/>
                        </a:rPr>
                        <a:t>Hindus and Muslims during and after the partition of India, 1947 – 1957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Violence resulted in more than 200,00 deaths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More than 14 million people migrated in hopes of finding safety in a new country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0093417"/>
                  </a:ext>
                </a:extLst>
              </a:tr>
            </a:tbl>
          </a:graphicData>
        </a:graphic>
      </p:graphicFrame>
      <p:sp>
        <p:nvSpPr>
          <p:cNvPr id="5" name="Rectangle 1">
            <a:extLst>
              <a:ext uri="{FF2B5EF4-FFF2-40B4-BE49-F238E27FC236}">
                <a16:creationId xmlns:a16="http://schemas.microsoft.com/office/drawing/2014/main" id="{F2DD3031-7347-4A9E-A75E-C32F46241B9E}"/>
              </a:ext>
            </a:extLst>
          </p:cNvPr>
          <p:cNvSpPr>
            <a:spLocks noChangeArrowheads="1"/>
          </p:cNvSpPr>
          <p:nvPr/>
        </p:nvSpPr>
        <p:spPr bwMode="auto">
          <a:xfrm>
            <a:off x="-3761917" y="0"/>
            <a:ext cx="2151189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5777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BBAE-27F9-4FF1-87AD-69A9EB9CAADE}"/>
              </a:ext>
            </a:extLst>
          </p:cNvPr>
          <p:cNvSpPr>
            <a:spLocks noGrp="1"/>
          </p:cNvSpPr>
          <p:nvPr>
            <p:ph type="title"/>
          </p:nvPr>
        </p:nvSpPr>
        <p:spPr>
          <a:xfrm>
            <a:off x="993913" y="1"/>
            <a:ext cx="11025809" cy="927652"/>
          </a:xfrm>
        </p:spPr>
        <p:txBody>
          <a:bodyPr>
            <a:normAutofit/>
          </a:bodyPr>
          <a:lstStyle/>
          <a:p>
            <a:r>
              <a:rPr lang="en-US" dirty="0"/>
              <a:t>                 </a:t>
            </a:r>
            <a:r>
              <a:rPr lang="en-US" b="1" u="sng" dirty="0">
                <a:solidFill>
                  <a:schemeClr val="accent5">
                    <a:lumMod val="75000"/>
                  </a:schemeClr>
                </a:solidFill>
              </a:rPr>
              <a:t>Political Causes of Migration</a:t>
            </a:r>
          </a:p>
        </p:txBody>
      </p:sp>
      <p:pic>
        <p:nvPicPr>
          <p:cNvPr id="5" name="Content Placeholder 4">
            <a:extLst>
              <a:ext uri="{FF2B5EF4-FFF2-40B4-BE49-F238E27FC236}">
                <a16:creationId xmlns:a16="http://schemas.microsoft.com/office/drawing/2014/main" id="{04D6FCF0-5607-4548-BACE-0839794DF24A}"/>
              </a:ext>
            </a:extLst>
          </p:cNvPr>
          <p:cNvPicPr>
            <a:picLocks noGrp="1" noChangeAspect="1"/>
          </p:cNvPicPr>
          <p:nvPr>
            <p:ph idx="1"/>
          </p:nvPr>
        </p:nvPicPr>
        <p:blipFill>
          <a:blip r:embed="rId2"/>
          <a:stretch>
            <a:fillRect/>
          </a:stretch>
        </p:blipFill>
        <p:spPr>
          <a:xfrm>
            <a:off x="993913" y="795130"/>
            <a:ext cx="11198087" cy="6062870"/>
          </a:xfrm>
        </p:spPr>
      </p:pic>
    </p:spTree>
    <p:extLst>
      <p:ext uri="{BB962C8B-B14F-4D97-AF65-F5344CB8AC3E}">
        <p14:creationId xmlns:p14="http://schemas.microsoft.com/office/powerpoint/2010/main" val="1756470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D230-E2BA-45F3-A346-0A6CD37E4A6E}"/>
              </a:ext>
            </a:extLst>
          </p:cNvPr>
          <p:cNvSpPr>
            <a:spLocks noGrp="1"/>
          </p:cNvSpPr>
          <p:nvPr>
            <p:ph type="title"/>
          </p:nvPr>
        </p:nvSpPr>
        <p:spPr>
          <a:xfrm>
            <a:off x="832513" y="122830"/>
            <a:ext cx="11094445" cy="764274"/>
          </a:xfrm>
        </p:spPr>
        <p:txBody>
          <a:bodyPr/>
          <a:lstStyle/>
          <a:p>
            <a:r>
              <a:rPr lang="en-US" dirty="0"/>
              <a:t>              </a:t>
            </a:r>
            <a:r>
              <a:rPr lang="en-US" b="1" u="sng" dirty="0">
                <a:solidFill>
                  <a:schemeClr val="accent4">
                    <a:lumMod val="75000"/>
                  </a:schemeClr>
                </a:solidFill>
              </a:rPr>
              <a:t>Political Push and Pull Factors</a:t>
            </a:r>
          </a:p>
        </p:txBody>
      </p:sp>
      <p:graphicFrame>
        <p:nvGraphicFramePr>
          <p:cNvPr id="4" name="Content Placeholder 3">
            <a:extLst>
              <a:ext uri="{FF2B5EF4-FFF2-40B4-BE49-F238E27FC236}">
                <a16:creationId xmlns:a16="http://schemas.microsoft.com/office/drawing/2014/main" id="{39837082-BC85-4224-8EEB-A7AB650643C7}"/>
              </a:ext>
            </a:extLst>
          </p:cNvPr>
          <p:cNvGraphicFramePr>
            <a:graphicFrameLocks noGrp="1"/>
          </p:cNvGraphicFramePr>
          <p:nvPr>
            <p:ph idx="1"/>
            <p:extLst>
              <p:ext uri="{D42A27DB-BD31-4B8C-83A1-F6EECF244321}">
                <p14:modId xmlns:p14="http://schemas.microsoft.com/office/powerpoint/2010/main" val="2989597907"/>
              </p:ext>
            </p:extLst>
          </p:nvPr>
        </p:nvGraphicFramePr>
        <p:xfrm>
          <a:off x="148590" y="1009934"/>
          <a:ext cx="11875088" cy="5695668"/>
        </p:xfrm>
        <a:graphic>
          <a:graphicData uri="http://schemas.openxmlformats.org/drawingml/2006/table">
            <a:tbl>
              <a:tblPr firstRow="1" firstCol="1" bandRow="1">
                <a:tableStyleId>{00A15C55-8517-42AA-B614-E9B94910E393}</a:tableStyleId>
              </a:tblPr>
              <a:tblGrid>
                <a:gridCol w="3957516">
                  <a:extLst>
                    <a:ext uri="{9D8B030D-6E8A-4147-A177-3AD203B41FA5}">
                      <a16:colId xmlns:a16="http://schemas.microsoft.com/office/drawing/2014/main" val="3249490986"/>
                    </a:ext>
                  </a:extLst>
                </a:gridCol>
                <a:gridCol w="3958786">
                  <a:extLst>
                    <a:ext uri="{9D8B030D-6E8A-4147-A177-3AD203B41FA5}">
                      <a16:colId xmlns:a16="http://schemas.microsoft.com/office/drawing/2014/main" val="770149430"/>
                    </a:ext>
                  </a:extLst>
                </a:gridCol>
                <a:gridCol w="3958786">
                  <a:extLst>
                    <a:ext uri="{9D8B030D-6E8A-4147-A177-3AD203B41FA5}">
                      <a16:colId xmlns:a16="http://schemas.microsoft.com/office/drawing/2014/main" val="2186182447"/>
                    </a:ext>
                  </a:extLst>
                </a:gridCol>
              </a:tblGrid>
              <a:tr h="614905">
                <a:tc gridSpan="3">
                  <a:txBody>
                    <a:bodyPr/>
                    <a:lstStyle/>
                    <a:p>
                      <a:pPr marL="0" marR="0">
                        <a:lnSpc>
                          <a:spcPct val="107000"/>
                        </a:lnSpc>
                        <a:spcBef>
                          <a:spcPts val="0"/>
                        </a:spcBef>
                        <a:spcAft>
                          <a:spcPts val="0"/>
                        </a:spcAft>
                      </a:pPr>
                      <a:r>
                        <a:rPr lang="en-US" sz="2000" dirty="0">
                          <a:effectLst/>
                        </a:rPr>
                        <a:t>                                          </a:t>
                      </a:r>
                      <a:r>
                        <a:rPr lang="en-US" sz="2800" dirty="0">
                          <a:effectLst/>
                        </a:rPr>
                        <a:t>Examples of Political Push and Pull Factors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7136580"/>
                  </a:ext>
                </a:extLst>
              </a:tr>
              <a:tr h="614905">
                <a:tc>
                  <a:txBody>
                    <a:bodyPr/>
                    <a:lstStyle/>
                    <a:p>
                      <a:pPr marL="0" marR="0">
                        <a:lnSpc>
                          <a:spcPct val="107000"/>
                        </a:lnSpc>
                        <a:spcBef>
                          <a:spcPts val="0"/>
                        </a:spcBef>
                        <a:spcAft>
                          <a:spcPts val="0"/>
                        </a:spcAft>
                      </a:pPr>
                      <a:r>
                        <a:rPr lang="en-US" sz="2400">
                          <a:effectLst/>
                        </a:rPr>
                        <a:t>Group and Place or Origin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               Push Factors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                   Pull Factors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759614"/>
                  </a:ext>
                </a:extLst>
              </a:tr>
              <a:tr h="1909324">
                <a:tc>
                  <a:txBody>
                    <a:bodyPr/>
                    <a:lstStyle/>
                    <a:p>
                      <a:pPr marL="0" marR="0">
                        <a:lnSpc>
                          <a:spcPct val="107000"/>
                        </a:lnSpc>
                        <a:spcBef>
                          <a:spcPts val="0"/>
                        </a:spcBef>
                        <a:spcAft>
                          <a:spcPts val="0"/>
                        </a:spcAft>
                      </a:pPr>
                      <a:r>
                        <a:rPr lang="en-US" sz="2400" dirty="0">
                          <a:effectLst/>
                        </a:rPr>
                        <a:t>Anti-communist Cubans after Fidel Castro’s’ communist takeover in 1959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Opponents of Castro were jailed or killed if they spoke out against Castro’s government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Opponents of Castro fled to the United States, where they received asylum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6670221"/>
                  </a:ext>
                </a:extLst>
              </a:tr>
              <a:tr h="2556534">
                <a:tc>
                  <a:txBody>
                    <a:bodyPr/>
                    <a:lstStyle/>
                    <a:p>
                      <a:pPr marL="0" marR="0">
                        <a:lnSpc>
                          <a:spcPct val="107000"/>
                        </a:lnSpc>
                        <a:spcBef>
                          <a:spcPts val="0"/>
                        </a:spcBef>
                        <a:spcAft>
                          <a:spcPts val="0"/>
                        </a:spcAft>
                      </a:pPr>
                      <a:r>
                        <a:rPr lang="en-US" sz="2400" dirty="0">
                          <a:effectLst/>
                        </a:rPr>
                        <a:t>The Dalai Lama and Tibetan government officials, after China’s takeover of Tibet in 1950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The Chinese persecuted, arrested, and killed many Tibetans who opposed the takeover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The Dalai Lama and his supporters fled Tibet in 1959 to India, which allowed them to set up a government in exile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7180226"/>
                  </a:ext>
                </a:extLst>
              </a:tr>
            </a:tbl>
          </a:graphicData>
        </a:graphic>
      </p:graphicFrame>
      <p:sp>
        <p:nvSpPr>
          <p:cNvPr id="5" name="Rectangle 1">
            <a:extLst>
              <a:ext uri="{FF2B5EF4-FFF2-40B4-BE49-F238E27FC236}">
                <a16:creationId xmlns:a16="http://schemas.microsoft.com/office/drawing/2014/main" id="{119C4F71-AEC8-4E7A-9678-EF14A6239292}"/>
              </a:ext>
            </a:extLst>
          </p:cNvPr>
          <p:cNvSpPr>
            <a:spLocks noChangeArrowheads="1"/>
          </p:cNvSpPr>
          <p:nvPr/>
        </p:nvSpPr>
        <p:spPr bwMode="auto">
          <a:xfrm>
            <a:off x="-3761917" y="0"/>
            <a:ext cx="216751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3180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B5FD-6272-4ABB-8984-12344AE95E57}"/>
              </a:ext>
            </a:extLst>
          </p:cNvPr>
          <p:cNvSpPr>
            <a:spLocks noGrp="1"/>
          </p:cNvSpPr>
          <p:nvPr>
            <p:ph type="title"/>
          </p:nvPr>
        </p:nvSpPr>
        <p:spPr>
          <a:xfrm>
            <a:off x="834887" y="0"/>
            <a:ext cx="11357113" cy="1139687"/>
          </a:xfrm>
        </p:spPr>
        <p:txBody>
          <a:bodyPr>
            <a:normAutofit fontScale="90000"/>
          </a:bodyPr>
          <a:lstStyle/>
          <a:p>
            <a:r>
              <a:rPr lang="en-US" sz="2400" b="1" u="sng" dirty="0">
                <a:solidFill>
                  <a:srgbClr val="006600"/>
                </a:solidFill>
              </a:rPr>
              <a:t>Political Push Pull factors</a:t>
            </a:r>
            <a:r>
              <a:rPr lang="en-US" sz="2400" dirty="0">
                <a:solidFill>
                  <a:srgbClr val="006600"/>
                </a:solidFill>
              </a:rPr>
              <a:t>: People who oppose the policies of a government often migrate because they fact persecution, arrest, and discrimination. Such political migrants move to countries that support their political views or will offer asylum, or protection from the danger hey faced in their home country </a:t>
            </a:r>
          </a:p>
        </p:txBody>
      </p:sp>
      <p:sp>
        <p:nvSpPr>
          <p:cNvPr id="3" name="Content Placeholder 2">
            <a:extLst>
              <a:ext uri="{FF2B5EF4-FFF2-40B4-BE49-F238E27FC236}">
                <a16:creationId xmlns:a16="http://schemas.microsoft.com/office/drawing/2014/main" id="{FBE89AF6-6852-4D2A-ACCF-3CD8507B15FD}"/>
              </a:ext>
            </a:extLst>
          </p:cNvPr>
          <p:cNvSpPr>
            <a:spLocks noGrp="1"/>
          </p:cNvSpPr>
          <p:nvPr>
            <p:ph sz="half" idx="1"/>
          </p:nvPr>
        </p:nvSpPr>
        <p:spPr>
          <a:xfrm>
            <a:off x="715616" y="1391479"/>
            <a:ext cx="6891131" cy="5466522"/>
          </a:xfrm>
        </p:spPr>
        <p:txBody>
          <a:bodyPr>
            <a:normAutofit fontScale="70000" lnSpcReduction="20000"/>
          </a:bodyPr>
          <a:lstStyle/>
          <a:p>
            <a:r>
              <a:rPr lang="en-US" b="1" dirty="0">
                <a:solidFill>
                  <a:srgbClr val="002060"/>
                </a:solidFill>
              </a:rPr>
              <a:t>Syria, </a:t>
            </a:r>
            <a:r>
              <a:rPr lang="en-US" dirty="0">
                <a:solidFill>
                  <a:srgbClr val="002060"/>
                </a:solidFill>
              </a:rPr>
              <a:t>Civil war forces loyal to President Bashar al-Assad and those opposed to his rule battle each other - as well as ISIS</a:t>
            </a:r>
          </a:p>
          <a:p>
            <a:r>
              <a:rPr lang="en-US" b="1" dirty="0">
                <a:solidFill>
                  <a:srgbClr val="CC0099"/>
                </a:solidFill>
              </a:rPr>
              <a:t>Rwanda:</a:t>
            </a:r>
            <a:r>
              <a:rPr lang="en-US" dirty="0">
                <a:solidFill>
                  <a:srgbClr val="CC0099"/>
                </a:solidFill>
              </a:rPr>
              <a:t> where members of the majority Hutu ethnic group massacred hundreds of thousands of people, mostly minority Tutsis, from April to July 1994.</a:t>
            </a:r>
            <a:r>
              <a:rPr lang="en-US" b="1" dirty="0">
                <a:solidFill>
                  <a:srgbClr val="CC0099"/>
                </a:solidFill>
              </a:rPr>
              <a:t> </a:t>
            </a:r>
          </a:p>
          <a:p>
            <a:r>
              <a:rPr lang="en-US" b="1" dirty="0">
                <a:solidFill>
                  <a:srgbClr val="0070C0"/>
                </a:solidFill>
              </a:rPr>
              <a:t>Darfur from ethnic conflicts </a:t>
            </a:r>
            <a:r>
              <a:rPr lang="en-US" dirty="0">
                <a:solidFill>
                  <a:srgbClr val="0070C0"/>
                </a:solidFill>
              </a:rPr>
              <a:t>armed conflict in the </a:t>
            </a:r>
            <a:r>
              <a:rPr lang="en-US" b="1" dirty="0">
                <a:solidFill>
                  <a:srgbClr val="0070C0"/>
                </a:solidFill>
              </a:rPr>
              <a:t>Darfur</a:t>
            </a:r>
            <a:r>
              <a:rPr lang="en-US" dirty="0">
                <a:solidFill>
                  <a:srgbClr val="0070C0"/>
                </a:solidFill>
              </a:rPr>
              <a:t> region of Sudan, that began in February 2003 when the Sudan Liberation Movement (SLM) and the Justice and Equality Movement (JEM) rebel groups began fighting the government of Sudan, which they accused of oppressing </a:t>
            </a:r>
            <a:r>
              <a:rPr lang="en-US" b="1" dirty="0">
                <a:solidFill>
                  <a:srgbClr val="0070C0"/>
                </a:solidFill>
              </a:rPr>
              <a:t>Darfur's</a:t>
            </a:r>
            <a:r>
              <a:rPr lang="en-US" dirty="0">
                <a:solidFill>
                  <a:srgbClr val="0070C0"/>
                </a:solidFill>
              </a:rPr>
              <a:t> non-Arab population</a:t>
            </a:r>
            <a:r>
              <a:rPr lang="en-US" dirty="0"/>
              <a:t>.</a:t>
            </a:r>
          </a:p>
          <a:p>
            <a:r>
              <a:rPr lang="en-US" b="1" dirty="0">
                <a:solidFill>
                  <a:srgbClr val="FF0066"/>
                </a:solidFill>
              </a:rPr>
              <a:t>Myanmar </a:t>
            </a:r>
            <a:r>
              <a:rPr lang="en-US" dirty="0">
                <a:solidFill>
                  <a:srgbClr val="FF0066"/>
                </a:solidFill>
              </a:rPr>
              <a:t>and the refuges of Muslim Rohingya fleeing their homes in the predominantly Buddhist country. Most have crossed by land into Bangladesh, while others have taken to the sea to reach Indonesia, Malaysia, and Thailand</a:t>
            </a:r>
          </a:p>
          <a:p>
            <a:r>
              <a:rPr lang="en-US" b="1" dirty="0">
                <a:solidFill>
                  <a:srgbClr val="006666"/>
                </a:solidFill>
              </a:rPr>
              <a:t>Balkan </a:t>
            </a:r>
            <a:r>
              <a:rPr lang="en-US" dirty="0">
                <a:solidFill>
                  <a:srgbClr val="006666"/>
                </a:solidFill>
              </a:rPr>
              <a:t>area as a result of fighting between ethnic groups</a:t>
            </a:r>
          </a:p>
          <a:p>
            <a:r>
              <a:rPr lang="en-US" b="1" dirty="0">
                <a:solidFill>
                  <a:srgbClr val="FF3300"/>
                </a:solidFill>
              </a:rPr>
              <a:t>German persecution of Jews</a:t>
            </a:r>
          </a:p>
          <a:p>
            <a:r>
              <a:rPr lang="en-US" b="1" u="sng" dirty="0">
                <a:solidFill>
                  <a:srgbClr val="7030A0"/>
                </a:solidFill>
              </a:rPr>
              <a:t>Internally Displaced Persons </a:t>
            </a:r>
            <a:r>
              <a:rPr lang="en-US" dirty="0">
                <a:solidFill>
                  <a:srgbClr val="7030A0"/>
                </a:solidFill>
              </a:rPr>
              <a:t>are technically free to remain in their home country, but do not have place to stay</a:t>
            </a:r>
            <a:endParaRPr lang="en-US" b="1" dirty="0">
              <a:solidFill>
                <a:srgbClr val="7030A0"/>
              </a:solidFill>
            </a:endParaRPr>
          </a:p>
          <a:p>
            <a:endParaRPr lang="en-US" dirty="0"/>
          </a:p>
        </p:txBody>
      </p:sp>
      <p:sp>
        <p:nvSpPr>
          <p:cNvPr id="4" name="Content Placeholder 3">
            <a:extLst>
              <a:ext uri="{FF2B5EF4-FFF2-40B4-BE49-F238E27FC236}">
                <a16:creationId xmlns:a16="http://schemas.microsoft.com/office/drawing/2014/main" id="{CE7B2121-F044-4DE5-8458-8D5F93E6FC3A}"/>
              </a:ext>
            </a:extLst>
          </p:cNvPr>
          <p:cNvSpPr>
            <a:spLocks noGrp="1"/>
          </p:cNvSpPr>
          <p:nvPr>
            <p:ph sz="half" idx="2"/>
          </p:nvPr>
        </p:nvSpPr>
        <p:spPr>
          <a:xfrm>
            <a:off x="7885043" y="1391478"/>
            <a:ext cx="4306956" cy="5466521"/>
          </a:xfrm>
        </p:spPr>
        <p:txBody>
          <a:bodyPr>
            <a:normAutofit fontScale="70000" lnSpcReduction="20000"/>
          </a:bodyPr>
          <a:lstStyle/>
          <a:p>
            <a:r>
              <a:rPr lang="en-US" dirty="0">
                <a:solidFill>
                  <a:srgbClr val="003399"/>
                </a:solidFill>
              </a:rPr>
              <a:t>“</a:t>
            </a:r>
            <a:r>
              <a:rPr lang="en-US" b="1" u="sng" dirty="0">
                <a:solidFill>
                  <a:srgbClr val="003399"/>
                </a:solidFill>
              </a:rPr>
              <a:t>Ethnic cleansing</a:t>
            </a:r>
            <a:r>
              <a:rPr lang="en-US" dirty="0">
                <a:solidFill>
                  <a:srgbClr val="003399"/>
                </a:solidFill>
              </a:rPr>
              <a:t>” has been defined as the attempt to get rid of (through deportation, displacement or even mass killing) members of an unwanted ethnic group in order to establish an ethnically homogenous geographic area. </a:t>
            </a:r>
          </a:p>
          <a:p>
            <a:r>
              <a:rPr lang="en-US" b="1" u="sng" dirty="0">
                <a:solidFill>
                  <a:srgbClr val="006600"/>
                </a:solidFill>
              </a:rPr>
              <a:t>Asylum</a:t>
            </a:r>
            <a:r>
              <a:rPr lang="en-US" dirty="0">
                <a:solidFill>
                  <a:srgbClr val="006600"/>
                </a:solidFill>
              </a:rPr>
              <a:t>: the protection from danger migrants face in their home country </a:t>
            </a:r>
          </a:p>
          <a:p>
            <a:r>
              <a:rPr lang="en-US" b="1" u="sng" dirty="0">
                <a:solidFill>
                  <a:srgbClr val="C00000"/>
                </a:solidFill>
              </a:rPr>
              <a:t>Refugee</a:t>
            </a:r>
            <a:r>
              <a:rPr lang="en-US" dirty="0">
                <a:solidFill>
                  <a:srgbClr val="C00000"/>
                </a:solidFill>
              </a:rPr>
              <a:t>: A refugee has a well-founded fear of persecution for reasons of race, religion, nationality, political opinion or membership in a particular social group. Most likely, they cannot return home or are afraid to do so. War and ethnic, tribal and religious violence are leading causes of refugees fleeing their countries</a:t>
            </a:r>
          </a:p>
          <a:p>
            <a:r>
              <a:rPr lang="en-US" dirty="0">
                <a:solidFill>
                  <a:srgbClr val="7030A0"/>
                </a:solidFill>
              </a:rPr>
              <a:t>by definition, a refugee is an asylum seeker whose case has been accepted by an asylum country</a:t>
            </a:r>
          </a:p>
          <a:p>
            <a:endParaRPr lang="en-US" dirty="0"/>
          </a:p>
          <a:p>
            <a:endParaRPr lang="en-US" dirty="0"/>
          </a:p>
        </p:txBody>
      </p:sp>
    </p:spTree>
    <p:extLst>
      <p:ext uri="{BB962C8B-B14F-4D97-AF65-F5344CB8AC3E}">
        <p14:creationId xmlns:p14="http://schemas.microsoft.com/office/powerpoint/2010/main" val="1797543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9CD0-FC4E-41C8-A656-DD757E241EDF}"/>
              </a:ext>
            </a:extLst>
          </p:cNvPr>
          <p:cNvSpPr>
            <a:spLocks noGrp="1"/>
          </p:cNvSpPr>
          <p:nvPr>
            <p:ph type="title"/>
          </p:nvPr>
        </p:nvSpPr>
        <p:spPr>
          <a:xfrm>
            <a:off x="1371600" y="0"/>
            <a:ext cx="9601200" cy="628650"/>
          </a:xfrm>
        </p:spPr>
        <p:txBody>
          <a:bodyPr>
            <a:normAutofit fontScale="90000"/>
          </a:bodyPr>
          <a:lstStyle/>
          <a:p>
            <a:endParaRPr lang="en-US" dirty="0"/>
          </a:p>
        </p:txBody>
      </p:sp>
      <p:graphicFrame>
        <p:nvGraphicFramePr>
          <p:cNvPr id="4" name="Content Placeholder 3">
            <a:extLst>
              <a:ext uri="{FF2B5EF4-FFF2-40B4-BE49-F238E27FC236}">
                <a16:creationId xmlns:a16="http://schemas.microsoft.com/office/drawing/2014/main" id="{DFB1AA27-9E29-4721-9352-3F06AFD48098}"/>
              </a:ext>
            </a:extLst>
          </p:cNvPr>
          <p:cNvGraphicFramePr>
            <a:graphicFrameLocks noGrp="1"/>
          </p:cNvGraphicFramePr>
          <p:nvPr>
            <p:ph idx="1"/>
          </p:nvPr>
        </p:nvGraphicFramePr>
        <p:xfrm>
          <a:off x="811161" y="86240"/>
          <a:ext cx="11380838" cy="6977976"/>
        </p:xfrm>
        <a:graphic>
          <a:graphicData uri="http://schemas.openxmlformats.org/drawingml/2006/table">
            <a:tbl>
              <a:tblPr firstRow="1" firstCol="1" bandRow="1">
                <a:tableStyleId>{5C22544A-7EE6-4342-B048-85BDC9FD1C3A}</a:tableStyleId>
              </a:tblPr>
              <a:tblGrid>
                <a:gridCol w="1402223">
                  <a:extLst>
                    <a:ext uri="{9D8B030D-6E8A-4147-A177-3AD203B41FA5}">
                      <a16:colId xmlns:a16="http://schemas.microsoft.com/office/drawing/2014/main" val="3698299479"/>
                    </a:ext>
                  </a:extLst>
                </a:gridCol>
                <a:gridCol w="2690313">
                  <a:extLst>
                    <a:ext uri="{9D8B030D-6E8A-4147-A177-3AD203B41FA5}">
                      <a16:colId xmlns:a16="http://schemas.microsoft.com/office/drawing/2014/main" val="1592839539"/>
                    </a:ext>
                  </a:extLst>
                </a:gridCol>
                <a:gridCol w="7288302">
                  <a:extLst>
                    <a:ext uri="{9D8B030D-6E8A-4147-A177-3AD203B41FA5}">
                      <a16:colId xmlns:a16="http://schemas.microsoft.com/office/drawing/2014/main" val="3672799811"/>
                    </a:ext>
                  </a:extLst>
                </a:gridCol>
              </a:tblGrid>
              <a:tr h="139192">
                <a:tc>
                  <a:txBody>
                    <a:bodyPr/>
                    <a:lstStyle/>
                    <a:p>
                      <a:pPr marL="0" marR="0">
                        <a:spcBef>
                          <a:spcPts val="0"/>
                        </a:spcBef>
                        <a:spcAft>
                          <a:spcPts val="0"/>
                        </a:spcAft>
                      </a:pPr>
                      <a:r>
                        <a:rPr lang="en-US" sz="1200">
                          <a:effectLst/>
                        </a:rPr>
                        <a:t>Country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200">
                          <a:effectLst/>
                        </a:rPr>
                        <a:t>Why they left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200" dirty="0">
                          <a:effectLst/>
                        </a:rPr>
                        <a:t>Explanation (1 point)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185189670"/>
                  </a:ext>
                </a:extLst>
              </a:tr>
              <a:tr h="139192">
                <a:tc rowSpan="3">
                  <a:txBody>
                    <a:bodyPr/>
                    <a:lstStyle/>
                    <a:p>
                      <a:pPr marL="0" marR="0">
                        <a:spcBef>
                          <a:spcPts val="0"/>
                        </a:spcBef>
                        <a:spcAft>
                          <a:spcPts val="0"/>
                        </a:spcAft>
                      </a:pPr>
                      <a:r>
                        <a:rPr lang="en-US" sz="1600">
                          <a:effectLst/>
                        </a:rPr>
                        <a:t>Syria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800">
                          <a:effectLst/>
                        </a:rPr>
                        <a:t>Conflict/ War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800" dirty="0">
                          <a:effectLst/>
                        </a:rPr>
                        <a:t>Internal Civil War, ISIS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2738609876"/>
                  </a:ext>
                </a:extLst>
              </a:tr>
              <a:tr h="549776">
                <a:tc vMerge="1">
                  <a:txBody>
                    <a:bodyPr/>
                    <a:lstStyle/>
                    <a:p>
                      <a:endParaRPr lang="en-US"/>
                    </a:p>
                  </a:txBody>
                  <a:tcPr/>
                </a:tc>
                <a:tc>
                  <a:txBody>
                    <a:bodyPr/>
                    <a:lstStyle/>
                    <a:p>
                      <a:pPr marL="0" marR="0">
                        <a:spcBef>
                          <a:spcPts val="0"/>
                        </a:spcBef>
                        <a:spcAft>
                          <a:spcPts val="0"/>
                        </a:spcAft>
                      </a:pPr>
                      <a:r>
                        <a:rPr lang="en-US" sz="1600">
                          <a:effectLst/>
                        </a:rPr>
                        <a:t>Religious Ethnic Gender Persecution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Sunni or ISIS vs Shia vs Non Muslim, Arabs vs Kurds, rights or opportunities denied based on gender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3476290093"/>
                  </a:ext>
                </a:extLst>
              </a:tr>
              <a:tr h="531238">
                <a:tc vMerge="1">
                  <a:txBody>
                    <a:bodyPr/>
                    <a:lstStyle/>
                    <a:p>
                      <a:endParaRPr lang="en-US"/>
                    </a:p>
                  </a:txBody>
                  <a:tcPr/>
                </a:tc>
                <a:tc>
                  <a:txBody>
                    <a:bodyPr/>
                    <a:lstStyle/>
                    <a:p>
                      <a:pPr marL="0" marR="0">
                        <a:spcBef>
                          <a:spcPts val="0"/>
                        </a:spcBef>
                        <a:spcAft>
                          <a:spcPts val="0"/>
                        </a:spcAft>
                      </a:pPr>
                      <a:r>
                        <a:rPr lang="en-US" sz="1600">
                          <a:effectLst/>
                        </a:rPr>
                        <a:t>Lack of infrastructure- as a result of war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Lack of medical care, lack of education, lack of available food as a result of war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1810418739"/>
                  </a:ext>
                </a:extLst>
              </a:tr>
              <a:tr h="531238">
                <a:tc rowSpan="3">
                  <a:txBody>
                    <a:bodyPr/>
                    <a:lstStyle/>
                    <a:p>
                      <a:pPr marL="0" marR="0">
                        <a:spcBef>
                          <a:spcPts val="0"/>
                        </a:spcBef>
                        <a:spcAft>
                          <a:spcPts val="0"/>
                        </a:spcAft>
                      </a:pPr>
                      <a:r>
                        <a:rPr lang="en-US" sz="1600" dirty="0">
                          <a:effectLst/>
                        </a:rPr>
                        <a:t>Afghanistan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Conflict/ war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Taliban vs NATO (or US) or Taliban vs Afghanistan (NO POINTS FOR RUSSIA OR USSR)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1304195759"/>
                  </a:ext>
                </a:extLst>
              </a:tr>
              <a:tr h="858456">
                <a:tc vMerge="1">
                  <a:txBody>
                    <a:bodyPr/>
                    <a:lstStyle/>
                    <a:p>
                      <a:endParaRPr lang="en-US"/>
                    </a:p>
                  </a:txBody>
                  <a:tcPr/>
                </a:tc>
                <a:tc>
                  <a:txBody>
                    <a:bodyPr/>
                    <a:lstStyle/>
                    <a:p>
                      <a:pPr marL="0" marR="0">
                        <a:spcBef>
                          <a:spcPts val="0"/>
                        </a:spcBef>
                        <a:spcAft>
                          <a:spcPts val="0"/>
                        </a:spcAft>
                      </a:pPr>
                      <a:r>
                        <a:rPr lang="en-US" sz="1600" dirty="0">
                          <a:effectLst/>
                        </a:rPr>
                        <a:t>Religious/Ethnic/Gender Persecution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dirty="0">
                          <a:effectLst/>
                        </a:rPr>
                        <a:t>Taliban Wahhabis persecuting other </a:t>
                      </a:r>
                      <a:r>
                        <a:rPr lang="en-US" sz="1600" dirty="0" err="1">
                          <a:effectLst/>
                        </a:rPr>
                        <a:t>Sunis</a:t>
                      </a:r>
                      <a:r>
                        <a:rPr lang="en-US" sz="1600" dirty="0">
                          <a:effectLst/>
                        </a:rPr>
                        <a:t> or Shiites/Pashtun dominance over other ethnic groups; rights or opportunities denied based on gender or sexuality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2984051523"/>
                  </a:ext>
                </a:extLst>
              </a:tr>
              <a:tr h="531238">
                <a:tc vMerge="1">
                  <a:txBody>
                    <a:bodyPr/>
                    <a:lstStyle/>
                    <a:p>
                      <a:endParaRPr lang="en-US"/>
                    </a:p>
                  </a:txBody>
                  <a:tcPr/>
                </a:tc>
                <a:tc>
                  <a:txBody>
                    <a:bodyPr/>
                    <a:lstStyle/>
                    <a:p>
                      <a:pPr marL="0" marR="0">
                        <a:spcBef>
                          <a:spcPts val="0"/>
                        </a:spcBef>
                        <a:spcAft>
                          <a:spcPts val="0"/>
                        </a:spcAft>
                      </a:pPr>
                      <a:r>
                        <a:rPr lang="en-US" sz="1600">
                          <a:effectLst/>
                        </a:rPr>
                        <a:t>Poverty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dirty="0">
                          <a:effectLst/>
                        </a:rPr>
                        <a:t>Food Insecurity, lack of water, little infrastructure, education, or medical care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743090829"/>
                  </a:ext>
                </a:extLst>
              </a:tr>
              <a:tr h="531238">
                <a:tc rowSpan="3">
                  <a:txBody>
                    <a:bodyPr/>
                    <a:lstStyle/>
                    <a:p>
                      <a:pPr marL="0" marR="0">
                        <a:spcBef>
                          <a:spcPts val="0"/>
                        </a:spcBef>
                        <a:spcAft>
                          <a:spcPts val="0"/>
                        </a:spcAft>
                      </a:pPr>
                      <a:r>
                        <a:rPr lang="en-US" sz="1600">
                          <a:effectLst/>
                        </a:rPr>
                        <a:t>South Sudan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Conflict/War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Civil war over control over the oil fields.</a:t>
                      </a:r>
                    </a:p>
                    <a:p>
                      <a:pPr marL="0" marR="0">
                        <a:spcBef>
                          <a:spcPts val="0"/>
                        </a:spcBef>
                        <a:spcAft>
                          <a:spcPts val="0"/>
                        </a:spcAft>
                      </a:pPr>
                      <a:r>
                        <a:rPr lang="en-US" sz="1600">
                          <a:effectLst/>
                        </a:rPr>
                        <a:t>War with Sudan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2887660322"/>
                  </a:ext>
                </a:extLst>
              </a:tr>
              <a:tr h="531238">
                <a:tc vMerge="1">
                  <a:txBody>
                    <a:bodyPr/>
                    <a:lstStyle/>
                    <a:p>
                      <a:endParaRPr lang="en-US"/>
                    </a:p>
                  </a:txBody>
                  <a:tcPr/>
                </a:tc>
                <a:tc>
                  <a:txBody>
                    <a:bodyPr/>
                    <a:lstStyle/>
                    <a:p>
                      <a:pPr marL="0" marR="0">
                        <a:spcBef>
                          <a:spcPts val="0"/>
                        </a:spcBef>
                        <a:spcAft>
                          <a:spcPts val="0"/>
                        </a:spcAft>
                      </a:pPr>
                      <a:r>
                        <a:rPr lang="en-US" sz="1600">
                          <a:effectLst/>
                        </a:rPr>
                        <a:t>Ethnic/Gender Persecution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Conflict between Ethnic groups</a:t>
                      </a:r>
                    </a:p>
                    <a:p>
                      <a:pPr marL="0" marR="0">
                        <a:spcBef>
                          <a:spcPts val="0"/>
                        </a:spcBef>
                        <a:spcAft>
                          <a:spcPts val="0"/>
                        </a:spcAft>
                      </a:pPr>
                      <a:r>
                        <a:rPr lang="en-US" sz="1600">
                          <a:effectLst/>
                        </a:rPr>
                        <a:t>Persecution of women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1078342258"/>
                  </a:ext>
                </a:extLst>
              </a:tr>
              <a:tr h="384840">
                <a:tc vMerge="1">
                  <a:txBody>
                    <a:bodyPr/>
                    <a:lstStyle/>
                    <a:p>
                      <a:endParaRPr lang="en-US"/>
                    </a:p>
                  </a:txBody>
                  <a:tcPr/>
                </a:tc>
                <a:tc>
                  <a:txBody>
                    <a:bodyPr/>
                    <a:lstStyle/>
                    <a:p>
                      <a:pPr marL="0" marR="0">
                        <a:spcBef>
                          <a:spcPts val="0"/>
                        </a:spcBef>
                        <a:spcAft>
                          <a:spcPts val="0"/>
                        </a:spcAft>
                      </a:pPr>
                      <a:r>
                        <a:rPr lang="en-US" sz="1600">
                          <a:effectLst/>
                        </a:rPr>
                        <a:t>Poverty/ Famine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Drought, lack of infrastructure, spread of disease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483970585"/>
                  </a:ext>
                </a:extLst>
              </a:tr>
              <a:tr h="531238">
                <a:tc>
                  <a:txBody>
                    <a:bodyPr/>
                    <a:lstStyle/>
                    <a:p>
                      <a:pPr marL="0" marR="0">
                        <a:spcBef>
                          <a:spcPts val="0"/>
                        </a:spcBef>
                        <a:spcAft>
                          <a:spcPts val="0"/>
                        </a:spcAft>
                      </a:pPr>
                      <a:r>
                        <a:rPr lang="en-US" sz="1600">
                          <a:effectLst/>
                        </a:rPr>
                        <a:t>Myanmar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Religious  Persecution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Buddhist vs Muslims, with the buddhist government leading genocide/ethnic cleansing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4180626851"/>
                  </a:ext>
                </a:extLst>
              </a:tr>
              <a:tr h="333005">
                <a:tc rowSpan="3">
                  <a:txBody>
                    <a:bodyPr/>
                    <a:lstStyle/>
                    <a:p>
                      <a:pPr marL="0" marR="0">
                        <a:spcBef>
                          <a:spcPts val="0"/>
                        </a:spcBef>
                        <a:spcAft>
                          <a:spcPts val="0"/>
                        </a:spcAft>
                      </a:pPr>
                      <a:r>
                        <a:rPr lang="en-US" sz="1600">
                          <a:effectLst/>
                        </a:rPr>
                        <a:t>Somalia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Conflict/War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Between Warlords; warlords or militants vs UN back government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3101290777"/>
                  </a:ext>
                </a:extLst>
              </a:tr>
              <a:tr h="811161">
                <a:tc vMerge="1">
                  <a:txBody>
                    <a:bodyPr/>
                    <a:lstStyle/>
                    <a:p>
                      <a:endParaRPr lang="en-US"/>
                    </a:p>
                  </a:txBody>
                  <a:tcPr/>
                </a:tc>
                <a:tc>
                  <a:txBody>
                    <a:bodyPr/>
                    <a:lstStyle/>
                    <a:p>
                      <a:pPr marL="0" marR="0">
                        <a:spcBef>
                          <a:spcPts val="0"/>
                        </a:spcBef>
                        <a:spcAft>
                          <a:spcPts val="0"/>
                        </a:spcAft>
                      </a:pPr>
                      <a:r>
                        <a:rPr lang="en-US" sz="1600">
                          <a:effectLst/>
                        </a:rPr>
                        <a:t>Ethnic/Gender Persecution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Militant Wahhabis persecuting other Sunnis, Animists or Christians; conflict based on tribal differences; rights or opportunities denied based on gender or sexuality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994231890"/>
                  </a:ext>
                </a:extLst>
              </a:tr>
              <a:tr h="531238">
                <a:tc vMerge="1">
                  <a:txBody>
                    <a:bodyPr/>
                    <a:lstStyle/>
                    <a:p>
                      <a:endParaRPr lang="en-US"/>
                    </a:p>
                  </a:txBody>
                  <a:tcPr/>
                </a:tc>
                <a:tc>
                  <a:txBody>
                    <a:bodyPr/>
                    <a:lstStyle/>
                    <a:p>
                      <a:pPr marL="0" marR="0">
                        <a:spcBef>
                          <a:spcPts val="0"/>
                        </a:spcBef>
                        <a:spcAft>
                          <a:spcPts val="0"/>
                        </a:spcAft>
                      </a:pPr>
                      <a:r>
                        <a:rPr lang="en-US" sz="1600">
                          <a:effectLst/>
                        </a:rPr>
                        <a:t>Poverty/ Famine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dirty="0">
                          <a:effectLst/>
                        </a:rPr>
                        <a:t>Food Insecurity, lack of water, little infrastructure outside of Mogadishu, education or medical care.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2627394395"/>
                  </a:ext>
                </a:extLst>
              </a:tr>
            </a:tbl>
          </a:graphicData>
        </a:graphic>
      </p:graphicFrame>
      <p:sp>
        <p:nvSpPr>
          <p:cNvPr id="5" name="Rectangle 1">
            <a:extLst>
              <a:ext uri="{FF2B5EF4-FFF2-40B4-BE49-F238E27FC236}">
                <a16:creationId xmlns:a16="http://schemas.microsoft.com/office/drawing/2014/main" id="{2AB36161-8358-45E9-A453-6469D24C7076}"/>
              </a:ext>
            </a:extLst>
          </p:cNvPr>
          <p:cNvSpPr>
            <a:spLocks noChangeArrowheads="1"/>
          </p:cNvSpPr>
          <p:nvPr/>
        </p:nvSpPr>
        <p:spPr bwMode="auto">
          <a:xfrm>
            <a:off x="-10392146" y="86240"/>
            <a:ext cx="261570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220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80C0-F78D-4F3D-9CD2-7FAC4CB756A6}"/>
              </a:ext>
            </a:extLst>
          </p:cNvPr>
          <p:cNvSpPr>
            <a:spLocks noGrp="1"/>
          </p:cNvSpPr>
          <p:nvPr>
            <p:ph type="title"/>
          </p:nvPr>
        </p:nvSpPr>
        <p:spPr>
          <a:xfrm>
            <a:off x="785813" y="0"/>
            <a:ext cx="11258550" cy="828675"/>
          </a:xfrm>
        </p:spPr>
        <p:txBody>
          <a:bodyPr>
            <a:normAutofit/>
          </a:bodyPr>
          <a:lstStyle/>
          <a:p>
            <a:r>
              <a:rPr lang="en-US" sz="4000" b="1" u="sng" dirty="0">
                <a:solidFill>
                  <a:srgbClr val="C00000"/>
                </a:solidFill>
              </a:rPr>
              <a:t>Consequence of migration on a receiving country</a:t>
            </a:r>
            <a:endParaRPr lang="en-US" sz="4000" dirty="0">
              <a:solidFill>
                <a:srgbClr val="C00000"/>
              </a:solidFill>
            </a:endParaRPr>
          </a:p>
        </p:txBody>
      </p:sp>
      <p:sp>
        <p:nvSpPr>
          <p:cNvPr id="3" name="Content Placeholder 2">
            <a:extLst>
              <a:ext uri="{FF2B5EF4-FFF2-40B4-BE49-F238E27FC236}">
                <a16:creationId xmlns:a16="http://schemas.microsoft.com/office/drawing/2014/main" id="{47C21DEF-B08B-4E04-BC38-B4238BCBADCF}"/>
              </a:ext>
            </a:extLst>
          </p:cNvPr>
          <p:cNvSpPr>
            <a:spLocks noGrp="1"/>
          </p:cNvSpPr>
          <p:nvPr>
            <p:ph idx="1"/>
          </p:nvPr>
        </p:nvSpPr>
        <p:spPr>
          <a:xfrm>
            <a:off x="785813" y="1028700"/>
            <a:ext cx="11258550" cy="5829300"/>
          </a:xfrm>
        </p:spPr>
        <p:txBody>
          <a:bodyPr>
            <a:normAutofit fontScale="92500" lnSpcReduction="20000"/>
          </a:bodyPr>
          <a:lstStyle/>
          <a:p>
            <a:pPr lvl="0"/>
            <a:r>
              <a:rPr lang="en-US" b="1" dirty="0">
                <a:solidFill>
                  <a:srgbClr val="002060"/>
                </a:solidFill>
              </a:rPr>
              <a:t>Adds to available low wage labor pool</a:t>
            </a:r>
          </a:p>
          <a:p>
            <a:pPr lvl="0"/>
            <a:r>
              <a:rPr lang="en-US" b="1" dirty="0"/>
              <a:t>Competition with locals for limited jobs</a:t>
            </a:r>
          </a:p>
          <a:p>
            <a:pPr lvl="0"/>
            <a:r>
              <a:rPr lang="en-US" b="1" dirty="0">
                <a:solidFill>
                  <a:srgbClr val="002060"/>
                </a:solidFill>
              </a:rPr>
              <a:t>Additional cost on receiving country to provide services (food, housing, education, healthcare)</a:t>
            </a:r>
          </a:p>
          <a:p>
            <a:pPr lvl="0"/>
            <a:r>
              <a:rPr lang="en-US" b="1" dirty="0"/>
              <a:t>May result in higher taxes</a:t>
            </a:r>
          </a:p>
          <a:p>
            <a:pPr lvl="0"/>
            <a:r>
              <a:rPr lang="en-US" b="1" dirty="0">
                <a:solidFill>
                  <a:srgbClr val="002060"/>
                </a:solidFill>
              </a:rPr>
              <a:t>Increased demand for goods and services (housing, food) that may result in price increases</a:t>
            </a:r>
          </a:p>
          <a:p>
            <a:pPr lvl="0"/>
            <a:r>
              <a:rPr lang="en-US" b="1" dirty="0"/>
              <a:t>Increased strain on natural resources (water, energy, food supply)</a:t>
            </a:r>
          </a:p>
          <a:p>
            <a:pPr lvl="0"/>
            <a:r>
              <a:rPr lang="en-US" b="1" dirty="0">
                <a:solidFill>
                  <a:srgbClr val="002060"/>
                </a:solidFill>
              </a:rPr>
              <a:t>Refugee camps financially depend on receiving country</a:t>
            </a:r>
          </a:p>
          <a:p>
            <a:pPr lvl="0"/>
            <a:r>
              <a:rPr lang="en-US" b="1" dirty="0"/>
              <a:t>May pose costly security risks for receiving country</a:t>
            </a:r>
          </a:p>
          <a:p>
            <a:pPr lvl="0"/>
            <a:r>
              <a:rPr lang="en-US" b="1" dirty="0">
                <a:solidFill>
                  <a:srgbClr val="002060"/>
                </a:solidFill>
              </a:rPr>
              <a:t>Strain on local schools for educating immigrating children, supplying ESL teachers</a:t>
            </a:r>
          </a:p>
          <a:p>
            <a:pPr lvl="0"/>
            <a:r>
              <a:rPr lang="en-US" b="1" dirty="0"/>
              <a:t>Refugees may provide skills and knowledge (skilled workers among refugees… doctors, scientists, </a:t>
            </a:r>
            <a:r>
              <a:rPr lang="en-US" b="1" dirty="0" err="1"/>
              <a:t>etc</a:t>
            </a:r>
            <a:r>
              <a:rPr lang="en-US" b="1" dirty="0"/>
              <a:t>)</a:t>
            </a:r>
          </a:p>
          <a:p>
            <a:r>
              <a:rPr lang="en-US" b="1" dirty="0">
                <a:solidFill>
                  <a:srgbClr val="002060"/>
                </a:solidFill>
              </a:rPr>
              <a:t>Replacement population that satisfies the need in countries with an aging population to work decreasing a need to raise taxes on citizens</a:t>
            </a:r>
          </a:p>
        </p:txBody>
      </p:sp>
    </p:spTree>
    <p:extLst>
      <p:ext uri="{BB962C8B-B14F-4D97-AF65-F5344CB8AC3E}">
        <p14:creationId xmlns:p14="http://schemas.microsoft.com/office/powerpoint/2010/main" val="151737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C0CF2-A495-45E4-B119-B5C0DB05A4E4}"/>
              </a:ext>
            </a:extLst>
          </p:cNvPr>
          <p:cNvSpPr>
            <a:spLocks noGrp="1"/>
          </p:cNvSpPr>
          <p:nvPr>
            <p:ph type="title"/>
          </p:nvPr>
        </p:nvSpPr>
        <p:spPr>
          <a:xfrm>
            <a:off x="1371600" y="92765"/>
            <a:ext cx="9601200" cy="1258957"/>
          </a:xfrm>
        </p:spPr>
        <p:txBody>
          <a:bodyPr/>
          <a:lstStyle/>
          <a:p>
            <a:r>
              <a:rPr lang="en-US" dirty="0"/>
              <a:t>                </a:t>
            </a:r>
            <a:r>
              <a:rPr lang="en-US" b="1" u="sng" dirty="0">
                <a:solidFill>
                  <a:srgbClr val="7030A0"/>
                </a:solidFill>
              </a:rPr>
              <a:t>Why do People Migrate?</a:t>
            </a:r>
          </a:p>
        </p:txBody>
      </p:sp>
      <p:sp>
        <p:nvSpPr>
          <p:cNvPr id="3" name="Content Placeholder 2">
            <a:extLst>
              <a:ext uri="{FF2B5EF4-FFF2-40B4-BE49-F238E27FC236}">
                <a16:creationId xmlns:a16="http://schemas.microsoft.com/office/drawing/2014/main" id="{7D55AE44-966E-4202-9D86-93AFF3FCA04D}"/>
              </a:ext>
            </a:extLst>
          </p:cNvPr>
          <p:cNvSpPr>
            <a:spLocks noGrp="1"/>
          </p:cNvSpPr>
          <p:nvPr>
            <p:ph sz="half" idx="1"/>
          </p:nvPr>
        </p:nvSpPr>
        <p:spPr>
          <a:xfrm>
            <a:off x="0" y="1232452"/>
            <a:ext cx="6400800" cy="5625547"/>
          </a:xfrm>
        </p:spPr>
        <p:txBody>
          <a:bodyPr>
            <a:normAutofit/>
          </a:bodyPr>
          <a:lstStyle/>
          <a:p>
            <a:r>
              <a:rPr lang="en-US" sz="3200" b="1" u="sng" dirty="0">
                <a:solidFill>
                  <a:srgbClr val="006600"/>
                </a:solidFill>
              </a:rPr>
              <a:t>Migration</a:t>
            </a:r>
            <a:r>
              <a:rPr lang="en-US" sz="3200" b="1" dirty="0">
                <a:solidFill>
                  <a:srgbClr val="006600"/>
                </a:solidFill>
              </a:rPr>
              <a:t>: The permanent or semi-permanent relocation of people from one place to another</a:t>
            </a:r>
          </a:p>
          <a:p>
            <a:r>
              <a:rPr lang="en-US" sz="3200" b="1" dirty="0">
                <a:solidFill>
                  <a:srgbClr val="002060"/>
                </a:solidFill>
              </a:rPr>
              <a:t>Geographers study from where people migrate to where they migrate and why</a:t>
            </a:r>
          </a:p>
          <a:p>
            <a:r>
              <a:rPr lang="en-US" sz="3200" b="1" dirty="0">
                <a:solidFill>
                  <a:srgbClr val="002060"/>
                </a:solidFill>
              </a:rPr>
              <a:t>Migration Power Point and video: </a:t>
            </a:r>
            <a:r>
              <a:rPr lang="en-US" sz="3200" dirty="0"/>
              <a:t>Power Point with video 15 min: </a:t>
            </a:r>
            <a:r>
              <a:rPr lang="en-US" sz="3200" dirty="0">
                <a:hlinkClick r:id="rId2"/>
              </a:rPr>
              <a:t>http://slideplayer.com/slide/6367800/</a:t>
            </a:r>
            <a:endParaRPr lang="en-US" sz="3200" dirty="0"/>
          </a:p>
          <a:p>
            <a:endParaRPr lang="en-US" sz="3200" b="1" dirty="0">
              <a:solidFill>
                <a:srgbClr val="002060"/>
              </a:solidFill>
            </a:endParaRPr>
          </a:p>
          <a:p>
            <a:endParaRPr lang="en-US" sz="3200" b="1" dirty="0">
              <a:solidFill>
                <a:srgbClr val="002060"/>
              </a:solidFill>
            </a:endParaRPr>
          </a:p>
        </p:txBody>
      </p:sp>
      <p:sp>
        <p:nvSpPr>
          <p:cNvPr id="4" name="Content Placeholder 3">
            <a:extLst>
              <a:ext uri="{FF2B5EF4-FFF2-40B4-BE49-F238E27FC236}">
                <a16:creationId xmlns:a16="http://schemas.microsoft.com/office/drawing/2014/main" id="{62F6CE13-B030-43D9-B095-D1D806354692}"/>
              </a:ext>
            </a:extLst>
          </p:cNvPr>
          <p:cNvSpPr>
            <a:spLocks noGrp="1"/>
          </p:cNvSpPr>
          <p:nvPr>
            <p:ph sz="half" idx="2"/>
          </p:nvPr>
        </p:nvSpPr>
        <p:spPr>
          <a:xfrm>
            <a:off x="7168444" y="1232453"/>
            <a:ext cx="5023555" cy="5625546"/>
          </a:xfrm>
        </p:spPr>
        <p:txBody>
          <a:bodyPr>
            <a:normAutofit/>
          </a:bodyPr>
          <a:lstStyle/>
          <a:p>
            <a:r>
              <a:rPr lang="en-US" sz="3200" b="1" i="1" u="sng" dirty="0">
                <a:solidFill>
                  <a:srgbClr val="0066CC"/>
                </a:solidFill>
              </a:rPr>
              <a:t>Three main motivations for Migration</a:t>
            </a:r>
          </a:p>
          <a:p>
            <a:pPr marL="0" indent="0">
              <a:buNone/>
            </a:pPr>
            <a:r>
              <a:rPr lang="en-US" sz="3200" dirty="0"/>
              <a:t>     </a:t>
            </a:r>
            <a:r>
              <a:rPr lang="en-US" sz="3200" dirty="0">
                <a:solidFill>
                  <a:srgbClr val="00B050"/>
                </a:solidFill>
              </a:rPr>
              <a:t>1. Economic Opportunity</a:t>
            </a:r>
          </a:p>
          <a:p>
            <a:pPr marL="0" indent="0">
              <a:buNone/>
            </a:pPr>
            <a:r>
              <a:rPr lang="en-US" sz="3200" dirty="0"/>
              <a:t>      </a:t>
            </a:r>
            <a:r>
              <a:rPr lang="en-US" sz="3200" dirty="0">
                <a:solidFill>
                  <a:srgbClr val="CC0099"/>
                </a:solidFill>
              </a:rPr>
              <a:t>2. Cultural Freedom</a:t>
            </a:r>
          </a:p>
          <a:p>
            <a:pPr marL="0" indent="0">
              <a:buNone/>
            </a:pPr>
            <a:r>
              <a:rPr lang="en-US" sz="3200" dirty="0"/>
              <a:t>      </a:t>
            </a:r>
            <a:r>
              <a:rPr lang="en-US" sz="3200" dirty="0">
                <a:solidFill>
                  <a:srgbClr val="003399"/>
                </a:solidFill>
              </a:rPr>
              <a:t>3. Environmental Comfort</a:t>
            </a:r>
          </a:p>
        </p:txBody>
      </p:sp>
    </p:spTree>
    <p:extLst>
      <p:ext uri="{BB962C8B-B14F-4D97-AF65-F5344CB8AC3E}">
        <p14:creationId xmlns:p14="http://schemas.microsoft.com/office/powerpoint/2010/main" val="897421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E22E-B285-40F5-B054-064F10F31028}"/>
              </a:ext>
            </a:extLst>
          </p:cNvPr>
          <p:cNvSpPr>
            <a:spLocks noGrp="1"/>
          </p:cNvSpPr>
          <p:nvPr>
            <p:ph type="title"/>
          </p:nvPr>
        </p:nvSpPr>
        <p:spPr>
          <a:xfrm>
            <a:off x="1371600" y="0"/>
            <a:ext cx="9601200" cy="967409"/>
          </a:xfrm>
        </p:spPr>
        <p:txBody>
          <a:bodyPr/>
          <a:lstStyle/>
          <a:p>
            <a:r>
              <a:rPr lang="en-US" dirty="0"/>
              <a:t>               </a:t>
            </a:r>
            <a:r>
              <a:rPr lang="en-US" b="1" u="sng" dirty="0">
                <a:solidFill>
                  <a:srgbClr val="3366FF"/>
                </a:solidFill>
              </a:rPr>
              <a:t>U.S. Push Pull Factors</a:t>
            </a:r>
          </a:p>
        </p:txBody>
      </p:sp>
      <p:pic>
        <p:nvPicPr>
          <p:cNvPr id="5" name="Content Placeholder 4">
            <a:extLst>
              <a:ext uri="{FF2B5EF4-FFF2-40B4-BE49-F238E27FC236}">
                <a16:creationId xmlns:a16="http://schemas.microsoft.com/office/drawing/2014/main" id="{83CC0760-7841-49D4-857B-2EB2A1960238}"/>
              </a:ext>
            </a:extLst>
          </p:cNvPr>
          <p:cNvPicPr>
            <a:picLocks noGrp="1" noChangeAspect="1"/>
          </p:cNvPicPr>
          <p:nvPr>
            <p:ph idx="1"/>
          </p:nvPr>
        </p:nvPicPr>
        <p:blipFill>
          <a:blip r:embed="rId2"/>
          <a:stretch>
            <a:fillRect/>
          </a:stretch>
        </p:blipFill>
        <p:spPr>
          <a:xfrm>
            <a:off x="0" y="821635"/>
            <a:ext cx="12031501" cy="6036365"/>
          </a:xfrm>
        </p:spPr>
      </p:pic>
    </p:spTree>
    <p:extLst>
      <p:ext uri="{BB962C8B-B14F-4D97-AF65-F5344CB8AC3E}">
        <p14:creationId xmlns:p14="http://schemas.microsoft.com/office/powerpoint/2010/main" val="990684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CE06-B722-411A-A0A1-3730642739D5}"/>
              </a:ext>
            </a:extLst>
          </p:cNvPr>
          <p:cNvSpPr>
            <a:spLocks noGrp="1"/>
          </p:cNvSpPr>
          <p:nvPr>
            <p:ph type="title"/>
          </p:nvPr>
        </p:nvSpPr>
        <p:spPr>
          <a:xfrm>
            <a:off x="1371600" y="0"/>
            <a:ext cx="9601200" cy="636104"/>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4AD2FB59-ECA0-4DAE-B8CF-91D48E29B727}"/>
              </a:ext>
            </a:extLst>
          </p:cNvPr>
          <p:cNvPicPr>
            <a:picLocks noGrp="1" noChangeAspect="1"/>
          </p:cNvPicPr>
          <p:nvPr>
            <p:ph idx="1"/>
          </p:nvPr>
        </p:nvPicPr>
        <p:blipFill>
          <a:blip r:embed="rId2"/>
          <a:stretch>
            <a:fillRect/>
          </a:stretch>
        </p:blipFill>
        <p:spPr>
          <a:xfrm>
            <a:off x="1" y="0"/>
            <a:ext cx="12192000" cy="6858000"/>
          </a:xfrm>
        </p:spPr>
      </p:pic>
    </p:spTree>
    <p:extLst>
      <p:ext uri="{BB962C8B-B14F-4D97-AF65-F5344CB8AC3E}">
        <p14:creationId xmlns:p14="http://schemas.microsoft.com/office/powerpoint/2010/main" val="2560393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E9E2-7C06-4B8D-A84B-7DE95B029F3A}"/>
              </a:ext>
            </a:extLst>
          </p:cNvPr>
          <p:cNvSpPr>
            <a:spLocks noGrp="1"/>
          </p:cNvSpPr>
          <p:nvPr>
            <p:ph type="title"/>
          </p:nvPr>
        </p:nvSpPr>
        <p:spPr>
          <a:xfrm>
            <a:off x="781879" y="0"/>
            <a:ext cx="11317355" cy="795130"/>
          </a:xfrm>
        </p:spPr>
        <p:txBody>
          <a:bodyPr/>
          <a:lstStyle/>
          <a:p>
            <a:r>
              <a:rPr lang="en-US" dirty="0"/>
              <a:t>                    Refugees World Wide</a:t>
            </a:r>
          </a:p>
        </p:txBody>
      </p:sp>
      <p:pic>
        <p:nvPicPr>
          <p:cNvPr id="5" name="Content Placeholder 4">
            <a:extLst>
              <a:ext uri="{FF2B5EF4-FFF2-40B4-BE49-F238E27FC236}">
                <a16:creationId xmlns:a16="http://schemas.microsoft.com/office/drawing/2014/main" id="{4557DA9F-142D-4648-98BF-4E5386FBC63B}"/>
              </a:ext>
            </a:extLst>
          </p:cNvPr>
          <p:cNvPicPr>
            <a:picLocks noGrp="1" noChangeAspect="1"/>
          </p:cNvPicPr>
          <p:nvPr>
            <p:ph idx="1"/>
          </p:nvPr>
        </p:nvPicPr>
        <p:blipFill>
          <a:blip r:embed="rId2"/>
          <a:stretch>
            <a:fillRect/>
          </a:stretch>
        </p:blipFill>
        <p:spPr>
          <a:xfrm>
            <a:off x="372533" y="901148"/>
            <a:ext cx="11726702" cy="5956852"/>
          </a:xfrm>
        </p:spPr>
      </p:pic>
    </p:spTree>
    <p:extLst>
      <p:ext uri="{BB962C8B-B14F-4D97-AF65-F5344CB8AC3E}">
        <p14:creationId xmlns:p14="http://schemas.microsoft.com/office/powerpoint/2010/main" val="657621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D458D-E349-4967-B4FD-F15887307A77}"/>
              </a:ext>
            </a:extLst>
          </p:cNvPr>
          <p:cNvSpPr>
            <a:spLocks noGrp="1"/>
          </p:cNvSpPr>
          <p:nvPr>
            <p:ph type="title"/>
          </p:nvPr>
        </p:nvSpPr>
        <p:spPr>
          <a:xfrm>
            <a:off x="821635" y="92765"/>
            <a:ext cx="11131826" cy="636105"/>
          </a:xfrm>
        </p:spPr>
        <p:txBody>
          <a:bodyPr>
            <a:normAutofit fontScale="90000"/>
          </a:bodyPr>
          <a:lstStyle/>
          <a:p>
            <a:r>
              <a:rPr lang="en-US" dirty="0"/>
              <a:t>                       </a:t>
            </a:r>
            <a:r>
              <a:rPr lang="en-US" u="sng" dirty="0">
                <a:solidFill>
                  <a:srgbClr val="7030A0"/>
                </a:solidFill>
              </a:rPr>
              <a:t>Sources of Refugees</a:t>
            </a:r>
          </a:p>
        </p:txBody>
      </p:sp>
      <p:pic>
        <p:nvPicPr>
          <p:cNvPr id="5" name="Content Placeholder 4">
            <a:extLst>
              <a:ext uri="{FF2B5EF4-FFF2-40B4-BE49-F238E27FC236}">
                <a16:creationId xmlns:a16="http://schemas.microsoft.com/office/drawing/2014/main" id="{0878C99D-9A79-45D6-A6AE-38AE900EEEBE}"/>
              </a:ext>
            </a:extLst>
          </p:cNvPr>
          <p:cNvPicPr>
            <a:picLocks noGrp="1" noChangeAspect="1"/>
          </p:cNvPicPr>
          <p:nvPr>
            <p:ph idx="1"/>
          </p:nvPr>
        </p:nvPicPr>
        <p:blipFill>
          <a:blip r:embed="rId2"/>
          <a:stretch>
            <a:fillRect/>
          </a:stretch>
        </p:blipFill>
        <p:spPr>
          <a:xfrm>
            <a:off x="821635" y="1007165"/>
            <a:ext cx="11224591" cy="5850835"/>
          </a:xfrm>
        </p:spPr>
      </p:pic>
    </p:spTree>
    <p:extLst>
      <p:ext uri="{BB962C8B-B14F-4D97-AF65-F5344CB8AC3E}">
        <p14:creationId xmlns:p14="http://schemas.microsoft.com/office/powerpoint/2010/main" val="1365115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C8B9-4901-4015-806A-A5FAADD0FD99}"/>
              </a:ext>
            </a:extLst>
          </p:cNvPr>
          <p:cNvSpPr>
            <a:spLocks noGrp="1"/>
          </p:cNvSpPr>
          <p:nvPr>
            <p:ph type="title"/>
          </p:nvPr>
        </p:nvSpPr>
        <p:spPr>
          <a:xfrm>
            <a:off x="848139" y="119270"/>
            <a:ext cx="11343861" cy="821634"/>
          </a:xfrm>
        </p:spPr>
        <p:txBody>
          <a:bodyPr/>
          <a:lstStyle/>
          <a:p>
            <a:r>
              <a:rPr lang="en-US" dirty="0"/>
              <a:t>                  </a:t>
            </a:r>
            <a:r>
              <a:rPr lang="en-US" b="1" u="sng" dirty="0"/>
              <a:t>Major Counties of Asylum</a:t>
            </a:r>
          </a:p>
        </p:txBody>
      </p:sp>
      <p:pic>
        <p:nvPicPr>
          <p:cNvPr id="5" name="Content Placeholder 4">
            <a:extLst>
              <a:ext uri="{FF2B5EF4-FFF2-40B4-BE49-F238E27FC236}">
                <a16:creationId xmlns:a16="http://schemas.microsoft.com/office/drawing/2014/main" id="{FC8A1C41-5449-4C91-9BD5-472642A362FD}"/>
              </a:ext>
            </a:extLst>
          </p:cNvPr>
          <p:cNvPicPr>
            <a:picLocks noGrp="1" noChangeAspect="1"/>
          </p:cNvPicPr>
          <p:nvPr>
            <p:ph idx="1"/>
          </p:nvPr>
        </p:nvPicPr>
        <p:blipFill>
          <a:blip r:embed="rId2"/>
          <a:stretch>
            <a:fillRect/>
          </a:stretch>
        </p:blipFill>
        <p:spPr>
          <a:xfrm>
            <a:off x="848139" y="940904"/>
            <a:ext cx="11237844" cy="6029739"/>
          </a:xfrm>
        </p:spPr>
      </p:pic>
    </p:spTree>
    <p:extLst>
      <p:ext uri="{BB962C8B-B14F-4D97-AF65-F5344CB8AC3E}">
        <p14:creationId xmlns:p14="http://schemas.microsoft.com/office/powerpoint/2010/main" val="2967753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DB16-6F8E-40D8-8D19-3DCB8A6D58F5}"/>
              </a:ext>
            </a:extLst>
          </p:cNvPr>
          <p:cNvSpPr>
            <a:spLocks noGrp="1"/>
          </p:cNvSpPr>
          <p:nvPr>
            <p:ph type="title"/>
          </p:nvPr>
        </p:nvSpPr>
        <p:spPr>
          <a:xfrm>
            <a:off x="834887" y="92766"/>
            <a:ext cx="11224591" cy="596347"/>
          </a:xfrm>
        </p:spPr>
        <p:txBody>
          <a:bodyPr>
            <a:normAutofit fontScale="90000"/>
          </a:bodyPr>
          <a:lstStyle/>
          <a:p>
            <a:r>
              <a:rPr lang="en-US" dirty="0"/>
              <a:t>                        Why do People Migrate?</a:t>
            </a:r>
          </a:p>
        </p:txBody>
      </p:sp>
      <p:pic>
        <p:nvPicPr>
          <p:cNvPr id="5" name="Content Placeholder 4">
            <a:extLst>
              <a:ext uri="{FF2B5EF4-FFF2-40B4-BE49-F238E27FC236}">
                <a16:creationId xmlns:a16="http://schemas.microsoft.com/office/drawing/2014/main" id="{9C334B6F-33F5-4F37-AD37-AEED54863714}"/>
              </a:ext>
            </a:extLst>
          </p:cNvPr>
          <p:cNvPicPr>
            <a:picLocks noGrp="1" noChangeAspect="1"/>
          </p:cNvPicPr>
          <p:nvPr>
            <p:ph idx="1"/>
          </p:nvPr>
        </p:nvPicPr>
        <p:blipFill>
          <a:blip r:embed="rId2"/>
          <a:stretch>
            <a:fillRect/>
          </a:stretch>
        </p:blipFill>
        <p:spPr>
          <a:xfrm>
            <a:off x="180623" y="689113"/>
            <a:ext cx="11675656" cy="6062870"/>
          </a:xfrm>
        </p:spPr>
      </p:pic>
    </p:spTree>
    <p:extLst>
      <p:ext uri="{BB962C8B-B14F-4D97-AF65-F5344CB8AC3E}">
        <p14:creationId xmlns:p14="http://schemas.microsoft.com/office/powerpoint/2010/main" val="4195070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FCE0-EB4B-457B-97B5-24A870593D37}"/>
              </a:ext>
            </a:extLst>
          </p:cNvPr>
          <p:cNvSpPr>
            <a:spLocks noGrp="1"/>
          </p:cNvSpPr>
          <p:nvPr>
            <p:ph type="title"/>
          </p:nvPr>
        </p:nvSpPr>
        <p:spPr>
          <a:xfrm>
            <a:off x="821635" y="145774"/>
            <a:ext cx="11277599" cy="1086678"/>
          </a:xfrm>
        </p:spPr>
        <p:txBody>
          <a:bodyPr/>
          <a:lstStyle/>
          <a:p>
            <a:r>
              <a:rPr lang="en-US" dirty="0"/>
              <a:t>               </a:t>
            </a:r>
          </a:p>
        </p:txBody>
      </p:sp>
      <p:pic>
        <p:nvPicPr>
          <p:cNvPr id="6" name="Content Placeholder 5">
            <a:extLst>
              <a:ext uri="{FF2B5EF4-FFF2-40B4-BE49-F238E27FC236}">
                <a16:creationId xmlns:a16="http://schemas.microsoft.com/office/drawing/2014/main" id="{39EEB652-92F2-43D0-904C-3E525ED1D3B1}"/>
              </a:ext>
            </a:extLst>
          </p:cNvPr>
          <p:cNvPicPr>
            <a:picLocks noGrp="1" noChangeAspect="1"/>
          </p:cNvPicPr>
          <p:nvPr>
            <p:ph sz="half" idx="1"/>
          </p:nvPr>
        </p:nvPicPr>
        <p:blipFill>
          <a:blip r:embed="rId2"/>
          <a:stretch>
            <a:fillRect/>
          </a:stretch>
        </p:blipFill>
        <p:spPr>
          <a:xfrm>
            <a:off x="821635" y="145774"/>
            <a:ext cx="5733261" cy="6520069"/>
          </a:xfrm>
        </p:spPr>
      </p:pic>
      <p:pic>
        <p:nvPicPr>
          <p:cNvPr id="8" name="Content Placeholder 7">
            <a:extLst>
              <a:ext uri="{FF2B5EF4-FFF2-40B4-BE49-F238E27FC236}">
                <a16:creationId xmlns:a16="http://schemas.microsoft.com/office/drawing/2014/main" id="{BB8AE399-6928-45E2-82A7-D1917E05BCB7}"/>
              </a:ext>
            </a:extLst>
          </p:cNvPr>
          <p:cNvPicPr>
            <a:picLocks noGrp="1" noChangeAspect="1"/>
          </p:cNvPicPr>
          <p:nvPr>
            <p:ph sz="half" idx="2"/>
          </p:nvPr>
        </p:nvPicPr>
        <p:blipFill>
          <a:blip r:embed="rId3"/>
          <a:stretch>
            <a:fillRect/>
          </a:stretch>
        </p:blipFill>
        <p:spPr>
          <a:xfrm>
            <a:off x="6554898" y="145774"/>
            <a:ext cx="5544335" cy="6712226"/>
          </a:xfrm>
        </p:spPr>
      </p:pic>
    </p:spTree>
    <p:extLst>
      <p:ext uri="{BB962C8B-B14F-4D97-AF65-F5344CB8AC3E}">
        <p14:creationId xmlns:p14="http://schemas.microsoft.com/office/powerpoint/2010/main" val="28850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ABA4C-2EB6-4CF0-A46F-E9C71AA7CD38}"/>
              </a:ext>
            </a:extLst>
          </p:cNvPr>
          <p:cNvSpPr>
            <a:spLocks noGrp="1"/>
          </p:cNvSpPr>
          <p:nvPr>
            <p:ph type="title"/>
          </p:nvPr>
        </p:nvSpPr>
        <p:spPr>
          <a:xfrm>
            <a:off x="781879" y="132522"/>
            <a:ext cx="11184834" cy="689113"/>
          </a:xfrm>
        </p:spPr>
        <p:txBody>
          <a:bodyPr>
            <a:normAutofit fontScale="90000"/>
          </a:bodyPr>
          <a:lstStyle/>
          <a:p>
            <a:r>
              <a:rPr lang="en-US" dirty="0"/>
              <a:t>            </a:t>
            </a:r>
            <a:r>
              <a:rPr lang="en-US" b="1" u="sng" dirty="0">
                <a:solidFill>
                  <a:srgbClr val="006600"/>
                </a:solidFill>
              </a:rPr>
              <a:t>Voluntary Migration within the US</a:t>
            </a:r>
          </a:p>
        </p:txBody>
      </p:sp>
      <p:pic>
        <p:nvPicPr>
          <p:cNvPr id="11" name="Content Placeholder 10">
            <a:extLst>
              <a:ext uri="{FF2B5EF4-FFF2-40B4-BE49-F238E27FC236}">
                <a16:creationId xmlns:a16="http://schemas.microsoft.com/office/drawing/2014/main" id="{3E5DC9B0-3863-4BCE-B101-CEAF60185BB5}"/>
              </a:ext>
            </a:extLst>
          </p:cNvPr>
          <p:cNvPicPr>
            <a:picLocks noGrp="1" noChangeAspect="1"/>
          </p:cNvPicPr>
          <p:nvPr>
            <p:ph sz="half" idx="2"/>
          </p:nvPr>
        </p:nvPicPr>
        <p:blipFill>
          <a:blip r:embed="rId2"/>
          <a:stretch>
            <a:fillRect/>
          </a:stretch>
        </p:blipFill>
        <p:spPr>
          <a:xfrm>
            <a:off x="6361043" y="1139687"/>
            <a:ext cx="5724940" cy="5718313"/>
          </a:xfrm>
        </p:spPr>
      </p:pic>
      <p:pic>
        <p:nvPicPr>
          <p:cNvPr id="9" name="Content Placeholder 8">
            <a:extLst>
              <a:ext uri="{FF2B5EF4-FFF2-40B4-BE49-F238E27FC236}">
                <a16:creationId xmlns:a16="http://schemas.microsoft.com/office/drawing/2014/main" id="{FB90DA25-88BD-4C5B-A6EA-00933CAF575E}"/>
              </a:ext>
            </a:extLst>
          </p:cNvPr>
          <p:cNvPicPr>
            <a:picLocks noGrp="1" noChangeAspect="1"/>
          </p:cNvPicPr>
          <p:nvPr>
            <p:ph sz="half" idx="1"/>
          </p:nvPr>
        </p:nvPicPr>
        <p:blipFill>
          <a:blip r:embed="rId3"/>
          <a:stretch>
            <a:fillRect/>
          </a:stretch>
        </p:blipFill>
        <p:spPr>
          <a:xfrm>
            <a:off x="781879" y="1139687"/>
            <a:ext cx="5579164" cy="5718313"/>
          </a:xfrm>
        </p:spPr>
      </p:pic>
    </p:spTree>
    <p:extLst>
      <p:ext uri="{BB962C8B-B14F-4D97-AF65-F5344CB8AC3E}">
        <p14:creationId xmlns:p14="http://schemas.microsoft.com/office/powerpoint/2010/main" val="762535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EBFE-5C52-47FC-AC0B-70E38FF0DAA2}"/>
              </a:ext>
            </a:extLst>
          </p:cNvPr>
          <p:cNvSpPr>
            <a:spLocks noGrp="1"/>
          </p:cNvSpPr>
          <p:nvPr>
            <p:ph type="title"/>
          </p:nvPr>
        </p:nvSpPr>
        <p:spPr>
          <a:xfrm>
            <a:off x="940905" y="119270"/>
            <a:ext cx="10999304" cy="795130"/>
          </a:xfrm>
        </p:spPr>
        <p:txBody>
          <a:bodyPr>
            <a:normAutofit/>
          </a:bodyPr>
          <a:lstStyle/>
          <a:p>
            <a:r>
              <a:rPr lang="en-US" b="1" u="sng" dirty="0">
                <a:solidFill>
                  <a:srgbClr val="FF0066"/>
                </a:solidFill>
              </a:rPr>
              <a:t>Types of Voluntary Migration – Chain Migration</a:t>
            </a:r>
          </a:p>
        </p:txBody>
      </p:sp>
      <p:pic>
        <p:nvPicPr>
          <p:cNvPr id="5" name="Content Placeholder 4">
            <a:extLst>
              <a:ext uri="{FF2B5EF4-FFF2-40B4-BE49-F238E27FC236}">
                <a16:creationId xmlns:a16="http://schemas.microsoft.com/office/drawing/2014/main" id="{3059C03F-5C5F-4D6B-9C36-ADFA401DC567}"/>
              </a:ext>
            </a:extLst>
          </p:cNvPr>
          <p:cNvPicPr>
            <a:picLocks noGrp="1" noChangeAspect="1"/>
          </p:cNvPicPr>
          <p:nvPr>
            <p:ph idx="1"/>
          </p:nvPr>
        </p:nvPicPr>
        <p:blipFill>
          <a:blip r:embed="rId2"/>
          <a:stretch>
            <a:fillRect/>
          </a:stretch>
        </p:blipFill>
        <p:spPr>
          <a:xfrm>
            <a:off x="158044" y="1113183"/>
            <a:ext cx="11782165" cy="5744817"/>
          </a:xfrm>
        </p:spPr>
      </p:pic>
    </p:spTree>
    <p:extLst>
      <p:ext uri="{BB962C8B-B14F-4D97-AF65-F5344CB8AC3E}">
        <p14:creationId xmlns:p14="http://schemas.microsoft.com/office/powerpoint/2010/main" val="2838959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7227-FE57-4A7A-B513-8D235033BC5C}"/>
              </a:ext>
            </a:extLst>
          </p:cNvPr>
          <p:cNvSpPr>
            <a:spLocks noGrp="1"/>
          </p:cNvSpPr>
          <p:nvPr>
            <p:ph type="title"/>
          </p:nvPr>
        </p:nvSpPr>
        <p:spPr>
          <a:xfrm>
            <a:off x="874643" y="119270"/>
            <a:ext cx="11012557" cy="1139687"/>
          </a:xfrm>
        </p:spPr>
        <p:txBody>
          <a:bodyPr/>
          <a:lstStyle/>
          <a:p>
            <a:r>
              <a:rPr lang="en-US" dirty="0">
                <a:solidFill>
                  <a:srgbClr val="CC0099"/>
                </a:solidFill>
              </a:rPr>
              <a:t>Type of Voluntary Migration - Step Migration</a:t>
            </a:r>
          </a:p>
        </p:txBody>
      </p:sp>
      <p:pic>
        <p:nvPicPr>
          <p:cNvPr id="6" name="Content Placeholder 5">
            <a:extLst>
              <a:ext uri="{FF2B5EF4-FFF2-40B4-BE49-F238E27FC236}">
                <a16:creationId xmlns:a16="http://schemas.microsoft.com/office/drawing/2014/main" id="{C2C9A145-DFA8-427C-996B-D059FC3BDE3C}"/>
              </a:ext>
            </a:extLst>
          </p:cNvPr>
          <p:cNvPicPr>
            <a:picLocks noGrp="1" noChangeAspect="1"/>
          </p:cNvPicPr>
          <p:nvPr>
            <p:ph sz="half" idx="1"/>
          </p:nvPr>
        </p:nvPicPr>
        <p:blipFill>
          <a:blip r:embed="rId2"/>
          <a:stretch>
            <a:fillRect/>
          </a:stretch>
        </p:blipFill>
        <p:spPr>
          <a:xfrm>
            <a:off x="781878" y="1099931"/>
            <a:ext cx="5618922" cy="5758068"/>
          </a:xfrm>
        </p:spPr>
      </p:pic>
      <p:pic>
        <p:nvPicPr>
          <p:cNvPr id="8" name="Content Placeholder 7">
            <a:extLst>
              <a:ext uri="{FF2B5EF4-FFF2-40B4-BE49-F238E27FC236}">
                <a16:creationId xmlns:a16="http://schemas.microsoft.com/office/drawing/2014/main" id="{7240AE23-ADE0-461A-8E67-3B40834EAE33}"/>
              </a:ext>
            </a:extLst>
          </p:cNvPr>
          <p:cNvPicPr>
            <a:picLocks noGrp="1" noChangeAspect="1"/>
          </p:cNvPicPr>
          <p:nvPr>
            <p:ph sz="half" idx="2"/>
          </p:nvPr>
        </p:nvPicPr>
        <p:blipFill>
          <a:blip r:embed="rId3"/>
          <a:stretch>
            <a:fillRect/>
          </a:stretch>
        </p:blipFill>
        <p:spPr>
          <a:xfrm>
            <a:off x="6524625" y="1099930"/>
            <a:ext cx="5667375" cy="5758069"/>
          </a:xfrm>
        </p:spPr>
      </p:pic>
    </p:spTree>
    <p:extLst>
      <p:ext uri="{BB962C8B-B14F-4D97-AF65-F5344CB8AC3E}">
        <p14:creationId xmlns:p14="http://schemas.microsoft.com/office/powerpoint/2010/main" val="105602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391" y="1"/>
            <a:ext cx="11211339" cy="1086678"/>
          </a:xfrm>
        </p:spPr>
        <p:txBody>
          <a:bodyPr>
            <a:normAutofit/>
          </a:bodyPr>
          <a:lstStyle/>
          <a:p>
            <a:r>
              <a:rPr lang="en-US" b="1" u="sng" dirty="0">
                <a:solidFill>
                  <a:srgbClr val="C00000"/>
                </a:solidFill>
              </a:rPr>
              <a:t>Spatial Interaction and Friction of Distance</a:t>
            </a:r>
          </a:p>
        </p:txBody>
      </p:sp>
      <p:sp>
        <p:nvSpPr>
          <p:cNvPr id="3" name="Content Placeholder 2"/>
          <p:cNvSpPr>
            <a:spLocks noGrp="1"/>
          </p:cNvSpPr>
          <p:nvPr>
            <p:ph idx="1"/>
          </p:nvPr>
        </p:nvSpPr>
        <p:spPr>
          <a:xfrm>
            <a:off x="768626" y="715617"/>
            <a:ext cx="11423374" cy="5885443"/>
          </a:xfrm>
        </p:spPr>
        <p:txBody>
          <a:bodyPr>
            <a:normAutofit/>
          </a:bodyPr>
          <a:lstStyle/>
          <a:p>
            <a:r>
              <a:rPr lang="en-US" sz="2400" b="1" dirty="0">
                <a:solidFill>
                  <a:srgbClr val="7030A0"/>
                </a:solidFill>
              </a:rPr>
              <a:t>Distance is not the barrier to communication and travel that it once was for most people.</a:t>
            </a:r>
          </a:p>
          <a:p>
            <a:pPr lvl="1"/>
            <a:r>
              <a:rPr lang="en-US" sz="2400" b="1" dirty="0">
                <a:solidFill>
                  <a:srgbClr val="7030A0"/>
                </a:solidFill>
              </a:rPr>
              <a:t>The difficulties we have overcoming these spatial and temporal barriers are commonly referred to as the </a:t>
            </a:r>
            <a:r>
              <a:rPr lang="en-US" sz="2400" b="1" u="sng" dirty="0">
                <a:solidFill>
                  <a:srgbClr val="7030A0"/>
                </a:solidFill>
              </a:rPr>
              <a:t>friction of distance.</a:t>
            </a:r>
            <a:endParaRPr lang="en-US" sz="2400" b="1" dirty="0">
              <a:solidFill>
                <a:srgbClr val="7030A0"/>
              </a:solidFill>
            </a:endParaRPr>
          </a:p>
          <a:p>
            <a:r>
              <a:rPr lang="en-US" sz="2400" b="1" dirty="0">
                <a:solidFill>
                  <a:srgbClr val="CC0099"/>
                </a:solidFill>
              </a:rPr>
              <a:t>The process of coming together and having more contact with each other, even though real distance remains the same, is called </a:t>
            </a:r>
            <a:r>
              <a:rPr lang="en-US" sz="2400" b="1" u="sng" dirty="0">
                <a:solidFill>
                  <a:srgbClr val="CC0099"/>
                </a:solidFill>
              </a:rPr>
              <a:t>space-time compression.</a:t>
            </a:r>
            <a:endParaRPr lang="en-US" sz="2400" b="1" dirty="0">
              <a:solidFill>
                <a:srgbClr val="CC0099"/>
              </a:solidFill>
            </a:endParaRPr>
          </a:p>
          <a:p>
            <a:r>
              <a:rPr lang="en-US" sz="2400" b="1" dirty="0">
                <a:solidFill>
                  <a:srgbClr val="002060"/>
                </a:solidFill>
              </a:rPr>
              <a:t>The friction of distance is being reduced through space-time compression, and as a result, spatial interaction is increasing.</a:t>
            </a:r>
          </a:p>
          <a:p>
            <a:pPr lvl="1"/>
            <a:r>
              <a:rPr lang="en-US" sz="2400" b="1" u="sng" dirty="0">
                <a:solidFill>
                  <a:srgbClr val="002060"/>
                </a:solidFill>
              </a:rPr>
              <a:t>Spatial interaction</a:t>
            </a:r>
            <a:r>
              <a:rPr lang="en-US" sz="2400" b="1" dirty="0">
                <a:solidFill>
                  <a:srgbClr val="002060"/>
                </a:solidFill>
              </a:rPr>
              <a:t> is simply the interaction between two places, whether through communication, economic transaction, migration, or travel.</a:t>
            </a:r>
            <a:endParaRPr lang="en-US" sz="2400" b="1" u="sng" dirty="0">
              <a:solidFill>
                <a:srgbClr val="002060"/>
              </a:solidFill>
            </a:endParaRPr>
          </a:p>
        </p:txBody>
      </p:sp>
    </p:spTree>
    <p:extLst>
      <p:ext uri="{BB962C8B-B14F-4D97-AF65-F5344CB8AC3E}">
        <p14:creationId xmlns:p14="http://schemas.microsoft.com/office/powerpoint/2010/main" val="3373672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39639-A83B-4D94-B5FF-B2464B29DEDB}"/>
              </a:ext>
            </a:extLst>
          </p:cNvPr>
          <p:cNvSpPr>
            <a:spLocks noGrp="1"/>
          </p:cNvSpPr>
          <p:nvPr>
            <p:ph type="title"/>
          </p:nvPr>
        </p:nvSpPr>
        <p:spPr>
          <a:xfrm>
            <a:off x="768625" y="0"/>
            <a:ext cx="11423373" cy="940904"/>
          </a:xfrm>
        </p:spPr>
        <p:txBody>
          <a:bodyPr>
            <a:normAutofit/>
          </a:bodyPr>
          <a:lstStyle/>
          <a:p>
            <a:r>
              <a:rPr lang="en-US" b="1" u="sng" dirty="0">
                <a:solidFill>
                  <a:srgbClr val="C00000"/>
                </a:solidFill>
              </a:rPr>
              <a:t>Gravity Model of Migration – Migration Selectivity</a:t>
            </a:r>
          </a:p>
        </p:txBody>
      </p:sp>
      <p:sp>
        <p:nvSpPr>
          <p:cNvPr id="3" name="Content Placeholder 2">
            <a:extLst>
              <a:ext uri="{FF2B5EF4-FFF2-40B4-BE49-F238E27FC236}">
                <a16:creationId xmlns:a16="http://schemas.microsoft.com/office/drawing/2014/main" id="{FD62C64D-F88F-4C2A-B61F-DBF3CE723BED}"/>
              </a:ext>
            </a:extLst>
          </p:cNvPr>
          <p:cNvSpPr>
            <a:spLocks noGrp="1"/>
          </p:cNvSpPr>
          <p:nvPr>
            <p:ph sz="half" idx="1"/>
          </p:nvPr>
        </p:nvSpPr>
        <p:spPr>
          <a:xfrm>
            <a:off x="768626" y="940905"/>
            <a:ext cx="5050760" cy="5917096"/>
          </a:xfrm>
        </p:spPr>
        <p:txBody>
          <a:bodyPr>
            <a:normAutofit fontScale="92500" lnSpcReduction="10000"/>
          </a:bodyPr>
          <a:lstStyle/>
          <a:p>
            <a:r>
              <a:rPr lang="en-US" b="1" dirty="0">
                <a:solidFill>
                  <a:srgbClr val="006666"/>
                </a:solidFill>
              </a:rPr>
              <a:t>Geographers use the </a:t>
            </a:r>
            <a:r>
              <a:rPr lang="en-US" b="1" dirty="0">
                <a:solidFill>
                  <a:srgbClr val="C00000"/>
                </a:solidFill>
              </a:rPr>
              <a:t>gravity model </a:t>
            </a:r>
            <a:r>
              <a:rPr lang="en-US" b="1" dirty="0">
                <a:solidFill>
                  <a:srgbClr val="006666"/>
                </a:solidFill>
              </a:rPr>
              <a:t>to estimate spatial interaction and movement between two places. It is known as the “gravity” model because it resembles Newton’s theory of gravitational pull.</a:t>
            </a:r>
          </a:p>
          <a:p>
            <a:pPr lvl="1"/>
            <a:r>
              <a:rPr lang="en-US" b="1" dirty="0">
                <a:solidFill>
                  <a:srgbClr val="006666"/>
                </a:solidFill>
              </a:rPr>
              <a:t>Essentially, the </a:t>
            </a:r>
            <a:r>
              <a:rPr lang="en-US" b="1" dirty="0">
                <a:solidFill>
                  <a:srgbClr val="C00000"/>
                </a:solidFill>
              </a:rPr>
              <a:t>gravity model </a:t>
            </a:r>
            <a:r>
              <a:rPr lang="en-US" b="1" dirty="0">
                <a:solidFill>
                  <a:srgbClr val="006666"/>
                </a:solidFill>
              </a:rPr>
              <a:t>predicts that larger places attract more migrants than smaller places.</a:t>
            </a:r>
          </a:p>
          <a:p>
            <a:pPr lvl="1"/>
            <a:r>
              <a:rPr lang="en-US" b="1" dirty="0">
                <a:solidFill>
                  <a:srgbClr val="006666"/>
                </a:solidFill>
              </a:rPr>
              <a:t>It also predicts that closer places attract more migrants than more distant places.</a:t>
            </a:r>
          </a:p>
          <a:p>
            <a:r>
              <a:rPr lang="en-US" b="1" dirty="0">
                <a:solidFill>
                  <a:srgbClr val="006666"/>
                </a:solidFill>
              </a:rPr>
              <a:t>The model can be helpful for predicting migration patterns, but it has limitations. It does not factor in migration selectivity factors</a:t>
            </a:r>
          </a:p>
        </p:txBody>
      </p:sp>
      <p:sp>
        <p:nvSpPr>
          <p:cNvPr id="4" name="Content Placeholder 3">
            <a:extLst>
              <a:ext uri="{FF2B5EF4-FFF2-40B4-BE49-F238E27FC236}">
                <a16:creationId xmlns:a16="http://schemas.microsoft.com/office/drawing/2014/main" id="{571795B3-14DD-4672-8DDB-D140103A4C19}"/>
              </a:ext>
            </a:extLst>
          </p:cNvPr>
          <p:cNvSpPr>
            <a:spLocks noGrp="1"/>
          </p:cNvSpPr>
          <p:nvPr>
            <p:ph sz="half" idx="2"/>
          </p:nvPr>
        </p:nvSpPr>
        <p:spPr>
          <a:xfrm>
            <a:off x="6525402" y="940905"/>
            <a:ext cx="5666597" cy="5917096"/>
          </a:xfrm>
        </p:spPr>
        <p:txBody>
          <a:bodyPr>
            <a:normAutofit fontScale="92500" lnSpcReduction="10000"/>
          </a:bodyPr>
          <a:lstStyle/>
          <a:p>
            <a:r>
              <a:rPr lang="en-US" b="1" dirty="0">
                <a:solidFill>
                  <a:srgbClr val="7030A0"/>
                </a:solidFill>
              </a:rPr>
              <a:t>The decision to migrate often fits into a predictable pattern based on age, income, and other socio-economic factors.</a:t>
            </a:r>
          </a:p>
          <a:p>
            <a:r>
              <a:rPr lang="en-US" b="1" dirty="0">
                <a:solidFill>
                  <a:srgbClr val="C00000"/>
                </a:solidFill>
              </a:rPr>
              <a:t>Migration Selectivity </a:t>
            </a:r>
            <a:r>
              <a:rPr lang="en-US" b="1" dirty="0">
                <a:solidFill>
                  <a:srgbClr val="7030A0"/>
                </a:solidFill>
              </a:rPr>
              <a:t>is the evaluation of how likely someone is to migrate based on personal, social, and economic factors.</a:t>
            </a:r>
          </a:p>
          <a:p>
            <a:r>
              <a:rPr lang="en-US" b="1" u="sng" dirty="0">
                <a:solidFill>
                  <a:srgbClr val="7030A0"/>
                </a:solidFill>
              </a:rPr>
              <a:t>Age</a:t>
            </a:r>
            <a:r>
              <a:rPr lang="en-US" b="1" dirty="0">
                <a:solidFill>
                  <a:srgbClr val="7030A0"/>
                </a:solidFill>
              </a:rPr>
              <a:t> is the most influential factor. Americans are most likely to move between the ages of 18-30.</a:t>
            </a:r>
          </a:p>
          <a:p>
            <a:r>
              <a:rPr lang="en-US" b="1" u="sng" dirty="0">
                <a:solidFill>
                  <a:srgbClr val="7030A0"/>
                </a:solidFill>
              </a:rPr>
              <a:t>Education</a:t>
            </a:r>
            <a:r>
              <a:rPr lang="en-US" b="1" dirty="0">
                <a:solidFill>
                  <a:srgbClr val="7030A0"/>
                </a:solidFill>
              </a:rPr>
              <a:t> is also a factor. Typically the more educated people are, the more likely they are to make long-distance moves.</a:t>
            </a:r>
            <a:endParaRPr lang="en-US" b="1" u="sng" dirty="0">
              <a:solidFill>
                <a:srgbClr val="7030A0"/>
              </a:solidFill>
            </a:endParaRPr>
          </a:p>
          <a:p>
            <a:endParaRPr lang="en-US" dirty="0"/>
          </a:p>
        </p:txBody>
      </p:sp>
    </p:spTree>
    <p:extLst>
      <p:ext uri="{BB962C8B-B14F-4D97-AF65-F5344CB8AC3E}">
        <p14:creationId xmlns:p14="http://schemas.microsoft.com/office/powerpoint/2010/main" val="3500356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5DE3-B060-4299-9BFD-24D3059E5E60}"/>
              </a:ext>
            </a:extLst>
          </p:cNvPr>
          <p:cNvSpPr>
            <a:spLocks noGrp="1"/>
          </p:cNvSpPr>
          <p:nvPr>
            <p:ph type="title"/>
          </p:nvPr>
        </p:nvSpPr>
        <p:spPr>
          <a:xfrm>
            <a:off x="993913" y="119270"/>
            <a:ext cx="11065565" cy="1113182"/>
          </a:xfrm>
        </p:spPr>
        <p:txBody>
          <a:bodyPr>
            <a:normAutofit fontScale="90000"/>
          </a:bodyPr>
          <a:lstStyle/>
          <a:p>
            <a:r>
              <a:rPr lang="en-US" b="1" u="sng" dirty="0">
                <a:solidFill>
                  <a:srgbClr val="00B0F0"/>
                </a:solidFill>
              </a:rPr>
              <a:t>Intervening Obstacles </a:t>
            </a:r>
            <a:r>
              <a:rPr lang="en-US" sz="2000" dirty="0"/>
              <a:t>Event or factor that discourages people from migrating from one place to another</a:t>
            </a:r>
            <a:r>
              <a:rPr lang="en-US" dirty="0"/>
              <a:t>. </a:t>
            </a:r>
            <a:r>
              <a:rPr lang="en-US" b="1" u="sng" dirty="0">
                <a:solidFill>
                  <a:srgbClr val="00B0F0"/>
                </a:solidFill>
              </a:rPr>
              <a:t>and Opportunities: </a:t>
            </a:r>
            <a:r>
              <a:rPr lang="en-US" sz="2000" dirty="0"/>
              <a:t>Factors that encourage people to migrate</a:t>
            </a:r>
          </a:p>
        </p:txBody>
      </p:sp>
      <p:pic>
        <p:nvPicPr>
          <p:cNvPr id="6" name="Content Placeholder 5">
            <a:extLst>
              <a:ext uri="{FF2B5EF4-FFF2-40B4-BE49-F238E27FC236}">
                <a16:creationId xmlns:a16="http://schemas.microsoft.com/office/drawing/2014/main" id="{FCC1DF45-5E0F-4783-86CA-A1D4DE328834}"/>
              </a:ext>
            </a:extLst>
          </p:cNvPr>
          <p:cNvPicPr>
            <a:picLocks noGrp="1" noChangeAspect="1"/>
          </p:cNvPicPr>
          <p:nvPr>
            <p:ph sz="half" idx="1"/>
          </p:nvPr>
        </p:nvPicPr>
        <p:blipFill>
          <a:blip r:embed="rId2"/>
          <a:stretch>
            <a:fillRect/>
          </a:stretch>
        </p:blipFill>
        <p:spPr>
          <a:xfrm>
            <a:off x="834887" y="1232452"/>
            <a:ext cx="5963477" cy="5512905"/>
          </a:xfrm>
        </p:spPr>
      </p:pic>
      <p:pic>
        <p:nvPicPr>
          <p:cNvPr id="8" name="Content Placeholder 7">
            <a:extLst>
              <a:ext uri="{FF2B5EF4-FFF2-40B4-BE49-F238E27FC236}">
                <a16:creationId xmlns:a16="http://schemas.microsoft.com/office/drawing/2014/main" id="{7D7E75DF-8894-4CA6-AF20-B7FB8F0056D0}"/>
              </a:ext>
            </a:extLst>
          </p:cNvPr>
          <p:cNvPicPr>
            <a:picLocks noGrp="1" noChangeAspect="1"/>
          </p:cNvPicPr>
          <p:nvPr>
            <p:ph sz="half" idx="2"/>
          </p:nvPr>
        </p:nvPicPr>
        <p:blipFill>
          <a:blip r:embed="rId3"/>
          <a:stretch>
            <a:fillRect/>
          </a:stretch>
        </p:blipFill>
        <p:spPr>
          <a:xfrm>
            <a:off x="7050157" y="1232452"/>
            <a:ext cx="5009321" cy="5512905"/>
          </a:xfrm>
        </p:spPr>
      </p:pic>
    </p:spTree>
    <p:extLst>
      <p:ext uri="{BB962C8B-B14F-4D97-AF65-F5344CB8AC3E}">
        <p14:creationId xmlns:p14="http://schemas.microsoft.com/office/powerpoint/2010/main" val="3195530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1B1B-13F1-4BE3-BE77-843B70124F24}"/>
              </a:ext>
            </a:extLst>
          </p:cNvPr>
          <p:cNvSpPr>
            <a:spLocks noGrp="1"/>
          </p:cNvSpPr>
          <p:nvPr>
            <p:ph type="title"/>
          </p:nvPr>
        </p:nvSpPr>
        <p:spPr>
          <a:xfrm>
            <a:off x="967409" y="119270"/>
            <a:ext cx="11078817" cy="821634"/>
          </a:xfrm>
        </p:spPr>
        <p:txBody>
          <a:bodyPr/>
          <a:lstStyle/>
          <a:p>
            <a:r>
              <a:rPr lang="en-US" dirty="0"/>
              <a:t>                      </a:t>
            </a:r>
            <a:r>
              <a:rPr lang="en-US" b="1" u="sng" dirty="0">
                <a:solidFill>
                  <a:srgbClr val="3366FF"/>
                </a:solidFill>
              </a:rPr>
              <a:t>Obstacles to Migration</a:t>
            </a:r>
          </a:p>
        </p:txBody>
      </p:sp>
      <p:pic>
        <p:nvPicPr>
          <p:cNvPr id="5" name="Content Placeholder 4">
            <a:extLst>
              <a:ext uri="{FF2B5EF4-FFF2-40B4-BE49-F238E27FC236}">
                <a16:creationId xmlns:a16="http://schemas.microsoft.com/office/drawing/2014/main" id="{EED2E8FC-B12B-46CC-A28E-D8249DA30535}"/>
              </a:ext>
            </a:extLst>
          </p:cNvPr>
          <p:cNvPicPr>
            <a:picLocks noGrp="1" noChangeAspect="1"/>
          </p:cNvPicPr>
          <p:nvPr>
            <p:ph idx="1"/>
          </p:nvPr>
        </p:nvPicPr>
        <p:blipFill>
          <a:blip r:embed="rId2"/>
          <a:stretch>
            <a:fillRect/>
          </a:stretch>
        </p:blipFill>
        <p:spPr>
          <a:xfrm>
            <a:off x="79023" y="1060174"/>
            <a:ext cx="11967204" cy="5797826"/>
          </a:xfrm>
        </p:spPr>
      </p:pic>
    </p:spTree>
    <p:extLst>
      <p:ext uri="{BB962C8B-B14F-4D97-AF65-F5344CB8AC3E}">
        <p14:creationId xmlns:p14="http://schemas.microsoft.com/office/powerpoint/2010/main" val="4224536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2C06-E10A-43BC-8795-C9534D9BBE50}"/>
              </a:ext>
            </a:extLst>
          </p:cNvPr>
          <p:cNvSpPr>
            <a:spLocks noGrp="1"/>
          </p:cNvSpPr>
          <p:nvPr>
            <p:ph type="title"/>
          </p:nvPr>
        </p:nvSpPr>
        <p:spPr>
          <a:xfrm>
            <a:off x="914400" y="119270"/>
            <a:ext cx="11158330" cy="967408"/>
          </a:xfrm>
        </p:spPr>
        <p:txBody>
          <a:bodyPr/>
          <a:lstStyle/>
          <a:p>
            <a:r>
              <a:rPr lang="en-US" dirty="0"/>
              <a:t>                </a:t>
            </a:r>
            <a:r>
              <a:rPr lang="en-US" dirty="0" err="1"/>
              <a:t>Ravenstein’s</a:t>
            </a:r>
            <a:r>
              <a:rPr lang="en-US" dirty="0"/>
              <a:t> Laws of Migration</a:t>
            </a:r>
          </a:p>
        </p:txBody>
      </p:sp>
      <p:pic>
        <p:nvPicPr>
          <p:cNvPr id="5" name="Content Placeholder 4">
            <a:extLst>
              <a:ext uri="{FF2B5EF4-FFF2-40B4-BE49-F238E27FC236}">
                <a16:creationId xmlns:a16="http://schemas.microsoft.com/office/drawing/2014/main" id="{E828A76E-4AB8-42CF-949B-075447F06120}"/>
              </a:ext>
            </a:extLst>
          </p:cNvPr>
          <p:cNvPicPr>
            <a:picLocks noGrp="1" noChangeAspect="1"/>
          </p:cNvPicPr>
          <p:nvPr>
            <p:ph idx="1"/>
          </p:nvPr>
        </p:nvPicPr>
        <p:blipFill>
          <a:blip r:embed="rId2"/>
          <a:stretch>
            <a:fillRect/>
          </a:stretch>
        </p:blipFill>
        <p:spPr>
          <a:xfrm>
            <a:off x="0" y="755374"/>
            <a:ext cx="12072730" cy="6102626"/>
          </a:xfrm>
        </p:spPr>
      </p:pic>
    </p:spTree>
    <p:extLst>
      <p:ext uri="{BB962C8B-B14F-4D97-AF65-F5344CB8AC3E}">
        <p14:creationId xmlns:p14="http://schemas.microsoft.com/office/powerpoint/2010/main" val="2973754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AE9E-1BA2-417A-927B-FF65EDAF429B}"/>
              </a:ext>
            </a:extLst>
          </p:cNvPr>
          <p:cNvSpPr>
            <a:spLocks noGrp="1"/>
          </p:cNvSpPr>
          <p:nvPr>
            <p:ph type="title"/>
          </p:nvPr>
        </p:nvSpPr>
        <p:spPr>
          <a:xfrm>
            <a:off x="1371600" y="145774"/>
            <a:ext cx="9601200" cy="821635"/>
          </a:xfrm>
        </p:spPr>
        <p:txBody>
          <a:bodyPr>
            <a:normAutofit/>
          </a:bodyPr>
          <a:lstStyle/>
          <a:p>
            <a:r>
              <a:rPr lang="en-US" dirty="0"/>
              <a:t>           </a:t>
            </a:r>
            <a:r>
              <a:rPr lang="en-US" dirty="0" err="1"/>
              <a:t>Ravenstein’s</a:t>
            </a:r>
            <a:r>
              <a:rPr lang="en-US" dirty="0"/>
              <a:t> Laws of Migration</a:t>
            </a:r>
          </a:p>
        </p:txBody>
      </p:sp>
      <p:pic>
        <p:nvPicPr>
          <p:cNvPr id="5" name="Content Placeholder 4">
            <a:extLst>
              <a:ext uri="{FF2B5EF4-FFF2-40B4-BE49-F238E27FC236}">
                <a16:creationId xmlns:a16="http://schemas.microsoft.com/office/drawing/2014/main" id="{0B2AE554-A6D2-4D2F-87C1-3299721AD0C4}"/>
              </a:ext>
            </a:extLst>
          </p:cNvPr>
          <p:cNvPicPr>
            <a:picLocks noGrp="1" noChangeAspect="1"/>
          </p:cNvPicPr>
          <p:nvPr>
            <p:ph idx="1"/>
          </p:nvPr>
        </p:nvPicPr>
        <p:blipFill>
          <a:blip r:embed="rId2"/>
          <a:stretch>
            <a:fillRect/>
          </a:stretch>
        </p:blipFill>
        <p:spPr>
          <a:xfrm>
            <a:off x="874643" y="1179443"/>
            <a:ext cx="11317357" cy="5678557"/>
          </a:xfrm>
        </p:spPr>
      </p:pic>
    </p:spTree>
    <p:extLst>
      <p:ext uri="{BB962C8B-B14F-4D97-AF65-F5344CB8AC3E}">
        <p14:creationId xmlns:p14="http://schemas.microsoft.com/office/powerpoint/2010/main" val="1057049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B9D71-B261-4258-BAD4-2934B8355CFC}"/>
              </a:ext>
            </a:extLst>
          </p:cNvPr>
          <p:cNvSpPr>
            <a:spLocks noGrp="1"/>
          </p:cNvSpPr>
          <p:nvPr>
            <p:ph type="title"/>
          </p:nvPr>
        </p:nvSpPr>
        <p:spPr>
          <a:xfrm>
            <a:off x="821635" y="92765"/>
            <a:ext cx="11105321" cy="662609"/>
          </a:xfrm>
        </p:spPr>
        <p:txBody>
          <a:bodyPr>
            <a:normAutofit fontScale="90000"/>
          </a:bodyPr>
          <a:lstStyle/>
          <a:p>
            <a:r>
              <a:rPr lang="en-US" dirty="0"/>
              <a:t>                             </a:t>
            </a:r>
            <a:r>
              <a:rPr lang="en-US" b="1" u="sng" dirty="0">
                <a:solidFill>
                  <a:schemeClr val="accent5">
                    <a:lumMod val="75000"/>
                  </a:schemeClr>
                </a:solidFill>
              </a:rPr>
              <a:t>Brain Drain</a:t>
            </a:r>
          </a:p>
        </p:txBody>
      </p:sp>
      <p:pic>
        <p:nvPicPr>
          <p:cNvPr id="5" name="Content Placeholder 4">
            <a:extLst>
              <a:ext uri="{FF2B5EF4-FFF2-40B4-BE49-F238E27FC236}">
                <a16:creationId xmlns:a16="http://schemas.microsoft.com/office/drawing/2014/main" id="{9D048D85-3A7F-4ED9-BB59-F3DD574C4F68}"/>
              </a:ext>
            </a:extLst>
          </p:cNvPr>
          <p:cNvPicPr>
            <a:picLocks noGrp="1" noChangeAspect="1"/>
          </p:cNvPicPr>
          <p:nvPr>
            <p:ph idx="1"/>
          </p:nvPr>
        </p:nvPicPr>
        <p:blipFill>
          <a:blip r:embed="rId2"/>
          <a:stretch>
            <a:fillRect/>
          </a:stretch>
        </p:blipFill>
        <p:spPr>
          <a:xfrm>
            <a:off x="1073426" y="927652"/>
            <a:ext cx="11025809" cy="5764696"/>
          </a:xfrm>
        </p:spPr>
      </p:pic>
    </p:spTree>
    <p:extLst>
      <p:ext uri="{BB962C8B-B14F-4D97-AF65-F5344CB8AC3E}">
        <p14:creationId xmlns:p14="http://schemas.microsoft.com/office/powerpoint/2010/main" val="184810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5D607-E7A0-49F3-BA71-7430B41DE0B0}"/>
              </a:ext>
            </a:extLst>
          </p:cNvPr>
          <p:cNvSpPr>
            <a:spLocks noGrp="1"/>
          </p:cNvSpPr>
          <p:nvPr>
            <p:ph type="title"/>
          </p:nvPr>
        </p:nvSpPr>
        <p:spPr>
          <a:xfrm>
            <a:off x="1371600" y="119270"/>
            <a:ext cx="9601200" cy="291547"/>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D2913B4A-00DB-4F64-BFF2-C020976C1C86}"/>
              </a:ext>
            </a:extLst>
          </p:cNvPr>
          <p:cNvPicPr>
            <a:picLocks noGrp="1" noChangeAspect="1"/>
          </p:cNvPicPr>
          <p:nvPr>
            <p:ph idx="1"/>
          </p:nvPr>
        </p:nvPicPr>
        <p:blipFill>
          <a:blip r:embed="rId2"/>
          <a:stretch>
            <a:fillRect/>
          </a:stretch>
        </p:blipFill>
        <p:spPr>
          <a:xfrm>
            <a:off x="169333" y="0"/>
            <a:ext cx="12022667" cy="6858000"/>
          </a:xfrm>
        </p:spPr>
      </p:pic>
    </p:spTree>
    <p:extLst>
      <p:ext uri="{BB962C8B-B14F-4D97-AF65-F5344CB8AC3E}">
        <p14:creationId xmlns:p14="http://schemas.microsoft.com/office/powerpoint/2010/main" val="4214789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145A-CA90-481E-93F4-05A295906F80}"/>
              </a:ext>
            </a:extLst>
          </p:cNvPr>
          <p:cNvSpPr>
            <a:spLocks noGrp="1"/>
          </p:cNvSpPr>
          <p:nvPr>
            <p:ph type="title"/>
          </p:nvPr>
        </p:nvSpPr>
        <p:spPr>
          <a:xfrm>
            <a:off x="1371600" y="106019"/>
            <a:ext cx="9601200" cy="37106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B7CA2B09-D7CB-4F11-95BD-D4A0D423F72B}"/>
              </a:ext>
            </a:extLst>
          </p:cNvPr>
          <p:cNvPicPr>
            <a:picLocks noGrp="1" noChangeAspect="1"/>
          </p:cNvPicPr>
          <p:nvPr>
            <p:ph idx="1"/>
          </p:nvPr>
        </p:nvPicPr>
        <p:blipFill>
          <a:blip r:embed="rId2"/>
          <a:stretch>
            <a:fillRect/>
          </a:stretch>
        </p:blipFill>
        <p:spPr>
          <a:xfrm>
            <a:off x="874643" y="212035"/>
            <a:ext cx="11145079" cy="6645965"/>
          </a:xfrm>
        </p:spPr>
      </p:pic>
    </p:spTree>
    <p:extLst>
      <p:ext uri="{BB962C8B-B14F-4D97-AF65-F5344CB8AC3E}">
        <p14:creationId xmlns:p14="http://schemas.microsoft.com/office/powerpoint/2010/main" val="3191446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BADA-D1C2-44C7-8D65-86DB18E57574}"/>
              </a:ext>
            </a:extLst>
          </p:cNvPr>
          <p:cNvSpPr>
            <a:spLocks noGrp="1"/>
          </p:cNvSpPr>
          <p:nvPr>
            <p:ph type="title"/>
          </p:nvPr>
        </p:nvSpPr>
        <p:spPr>
          <a:xfrm>
            <a:off x="1371600" y="0"/>
            <a:ext cx="9601200" cy="278296"/>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8451FBD4-207B-4E10-83A2-24C433BE587A}"/>
              </a:ext>
            </a:extLst>
          </p:cNvPr>
          <p:cNvPicPr>
            <a:picLocks noGrp="1" noChangeAspect="1"/>
          </p:cNvPicPr>
          <p:nvPr>
            <p:ph idx="1"/>
          </p:nvPr>
        </p:nvPicPr>
        <p:blipFill>
          <a:blip r:embed="rId2"/>
          <a:stretch>
            <a:fillRect/>
          </a:stretch>
        </p:blipFill>
        <p:spPr>
          <a:xfrm>
            <a:off x="821635" y="1"/>
            <a:ext cx="11264348" cy="6758608"/>
          </a:xfrm>
        </p:spPr>
      </p:pic>
    </p:spTree>
    <p:extLst>
      <p:ext uri="{BB962C8B-B14F-4D97-AF65-F5344CB8AC3E}">
        <p14:creationId xmlns:p14="http://schemas.microsoft.com/office/powerpoint/2010/main" val="2598460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61014-A6E1-4E17-A42A-01BA3A88EE4F}"/>
              </a:ext>
            </a:extLst>
          </p:cNvPr>
          <p:cNvSpPr>
            <a:spLocks noGrp="1"/>
          </p:cNvSpPr>
          <p:nvPr>
            <p:ph type="title"/>
          </p:nvPr>
        </p:nvSpPr>
        <p:spPr>
          <a:xfrm>
            <a:off x="1371600" y="0"/>
            <a:ext cx="9601200" cy="993913"/>
          </a:xfrm>
        </p:spPr>
        <p:txBody>
          <a:bodyPr>
            <a:normAutofit/>
          </a:bodyPr>
          <a:lstStyle/>
          <a:p>
            <a:endParaRPr lang="en-US" dirty="0"/>
          </a:p>
        </p:txBody>
      </p:sp>
      <p:pic>
        <p:nvPicPr>
          <p:cNvPr id="8" name="Content Placeholder 7">
            <a:extLst>
              <a:ext uri="{FF2B5EF4-FFF2-40B4-BE49-F238E27FC236}">
                <a16:creationId xmlns:a16="http://schemas.microsoft.com/office/drawing/2014/main" id="{0274F6DF-C515-46E1-A2E4-A55E746C38DA}"/>
              </a:ext>
            </a:extLst>
          </p:cNvPr>
          <p:cNvPicPr>
            <a:picLocks noGrp="1" noChangeAspect="1"/>
          </p:cNvPicPr>
          <p:nvPr>
            <p:ph idx="1"/>
          </p:nvPr>
        </p:nvPicPr>
        <p:blipFill>
          <a:blip r:embed="rId2"/>
          <a:stretch>
            <a:fillRect/>
          </a:stretch>
        </p:blipFill>
        <p:spPr>
          <a:xfrm>
            <a:off x="1060173" y="1"/>
            <a:ext cx="10866783" cy="6858000"/>
          </a:xfrm>
        </p:spPr>
      </p:pic>
    </p:spTree>
    <p:extLst>
      <p:ext uri="{BB962C8B-B14F-4D97-AF65-F5344CB8AC3E}">
        <p14:creationId xmlns:p14="http://schemas.microsoft.com/office/powerpoint/2010/main" val="260441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A869-1A23-4624-AD85-32B7916D6BB4}"/>
              </a:ext>
            </a:extLst>
          </p:cNvPr>
          <p:cNvSpPr>
            <a:spLocks noGrp="1"/>
          </p:cNvSpPr>
          <p:nvPr>
            <p:ph type="title"/>
          </p:nvPr>
        </p:nvSpPr>
        <p:spPr>
          <a:xfrm>
            <a:off x="742122" y="0"/>
            <a:ext cx="11449878" cy="1298713"/>
          </a:xfrm>
        </p:spPr>
        <p:txBody>
          <a:bodyPr>
            <a:normAutofit fontScale="90000"/>
          </a:bodyPr>
          <a:lstStyle/>
          <a:p>
            <a:r>
              <a:rPr lang="en-US" sz="3200" b="1" i="1" u="sng" dirty="0">
                <a:solidFill>
                  <a:srgbClr val="CC0099"/>
                </a:solidFill>
              </a:rPr>
              <a:t>Circulation Migration</a:t>
            </a:r>
            <a:r>
              <a:rPr lang="en-US" sz="3200" dirty="0">
                <a:solidFill>
                  <a:srgbClr val="CC0099"/>
                </a:solidFill>
              </a:rPr>
              <a:t>: types of short-term, repetitive, or cyclical movements that recur on a regular basis, such as monthly or annually.</a:t>
            </a:r>
          </a:p>
        </p:txBody>
      </p:sp>
      <p:sp>
        <p:nvSpPr>
          <p:cNvPr id="3" name="Content Placeholder 2">
            <a:extLst>
              <a:ext uri="{FF2B5EF4-FFF2-40B4-BE49-F238E27FC236}">
                <a16:creationId xmlns:a16="http://schemas.microsoft.com/office/drawing/2014/main" id="{76A5C014-A140-4EF2-BEC3-91FABCC1420D}"/>
              </a:ext>
            </a:extLst>
          </p:cNvPr>
          <p:cNvSpPr>
            <a:spLocks noGrp="1"/>
          </p:cNvSpPr>
          <p:nvPr>
            <p:ph sz="half" idx="1"/>
          </p:nvPr>
        </p:nvSpPr>
        <p:spPr>
          <a:xfrm>
            <a:off x="742121" y="1205949"/>
            <a:ext cx="6957391" cy="5652052"/>
          </a:xfrm>
        </p:spPr>
        <p:txBody>
          <a:bodyPr>
            <a:normAutofit fontScale="92500" lnSpcReduction="10000"/>
          </a:bodyPr>
          <a:lstStyle/>
          <a:p>
            <a:r>
              <a:rPr lang="en-US" sz="2800" b="1" i="1" u="sng" dirty="0">
                <a:solidFill>
                  <a:srgbClr val="C00000"/>
                </a:solidFill>
              </a:rPr>
              <a:t>Examples: </a:t>
            </a:r>
          </a:p>
          <a:p>
            <a:r>
              <a:rPr lang="en-US" sz="2800" b="1" dirty="0">
                <a:solidFill>
                  <a:srgbClr val="006600"/>
                </a:solidFill>
              </a:rPr>
              <a:t>People journeying every weekday from their homes to places of work or education and once a week to shops, places of worship to recreation areas</a:t>
            </a:r>
          </a:p>
          <a:p>
            <a:r>
              <a:rPr lang="en-US" sz="2800" b="1" dirty="0">
                <a:solidFill>
                  <a:srgbClr val="006600"/>
                </a:solidFill>
              </a:rPr>
              <a:t>Circulation  of individuals doesn’t involve relocation of residence and is confined to </a:t>
            </a:r>
            <a:r>
              <a:rPr lang="en-US" sz="2800" b="1" u="sng" dirty="0">
                <a:solidFill>
                  <a:srgbClr val="C00000"/>
                </a:solidFill>
              </a:rPr>
              <a:t>activity of space </a:t>
            </a:r>
            <a:r>
              <a:rPr lang="en-US" sz="2800" b="1" dirty="0">
                <a:solidFill>
                  <a:srgbClr val="006600"/>
                </a:solidFill>
              </a:rPr>
              <a:t>(an area in which an individual moves about as they pursue regular day to day activities. Area reachable on a typical day, Age Groups, ability to travel, opportunities to travel.</a:t>
            </a:r>
          </a:p>
          <a:p>
            <a:r>
              <a:rPr lang="en-US" sz="2800" b="1" dirty="0">
                <a:solidFill>
                  <a:srgbClr val="002060"/>
                </a:solidFill>
              </a:rPr>
              <a:t>College students</a:t>
            </a:r>
          </a:p>
          <a:p>
            <a:r>
              <a:rPr lang="en-US" sz="2800" b="1" dirty="0">
                <a:solidFill>
                  <a:srgbClr val="7030A0"/>
                </a:solidFill>
              </a:rPr>
              <a:t>Migrant workers</a:t>
            </a:r>
          </a:p>
          <a:p>
            <a:r>
              <a:rPr lang="en-US" sz="2800" b="1" dirty="0">
                <a:solidFill>
                  <a:schemeClr val="accent6">
                    <a:lumMod val="75000"/>
                  </a:schemeClr>
                </a:solidFill>
              </a:rPr>
              <a:t>Seasonal labor</a:t>
            </a:r>
          </a:p>
        </p:txBody>
      </p:sp>
      <p:pic>
        <p:nvPicPr>
          <p:cNvPr id="6" name="Content Placeholder 5">
            <a:extLst>
              <a:ext uri="{FF2B5EF4-FFF2-40B4-BE49-F238E27FC236}">
                <a16:creationId xmlns:a16="http://schemas.microsoft.com/office/drawing/2014/main" id="{F14DE218-03E6-4C7D-B39C-B817DDB7CA27}"/>
              </a:ext>
            </a:extLst>
          </p:cNvPr>
          <p:cNvPicPr>
            <a:picLocks noGrp="1" noChangeAspect="1"/>
          </p:cNvPicPr>
          <p:nvPr>
            <p:ph sz="half" idx="2"/>
          </p:nvPr>
        </p:nvPicPr>
        <p:blipFill>
          <a:blip r:embed="rId2"/>
          <a:stretch>
            <a:fillRect/>
          </a:stretch>
        </p:blipFill>
        <p:spPr>
          <a:xfrm>
            <a:off x="7845287" y="1298713"/>
            <a:ext cx="4253948" cy="5353877"/>
          </a:xfrm>
        </p:spPr>
      </p:pic>
    </p:spTree>
    <p:extLst>
      <p:ext uri="{BB962C8B-B14F-4D97-AF65-F5344CB8AC3E}">
        <p14:creationId xmlns:p14="http://schemas.microsoft.com/office/powerpoint/2010/main" val="2603621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B721-5A83-44A4-99E1-10DBFE3F89F5}"/>
              </a:ext>
            </a:extLst>
          </p:cNvPr>
          <p:cNvSpPr>
            <a:spLocks noGrp="1"/>
          </p:cNvSpPr>
          <p:nvPr>
            <p:ph type="title"/>
          </p:nvPr>
        </p:nvSpPr>
        <p:spPr>
          <a:xfrm>
            <a:off x="1371600" y="132522"/>
            <a:ext cx="9601200" cy="728869"/>
          </a:xfrm>
        </p:spPr>
        <p:txBody>
          <a:bodyPr/>
          <a:lstStyle/>
          <a:p>
            <a:endParaRPr lang="en-US" dirty="0"/>
          </a:p>
        </p:txBody>
      </p:sp>
      <p:pic>
        <p:nvPicPr>
          <p:cNvPr id="5" name="Content Placeholder 4">
            <a:extLst>
              <a:ext uri="{FF2B5EF4-FFF2-40B4-BE49-F238E27FC236}">
                <a16:creationId xmlns:a16="http://schemas.microsoft.com/office/drawing/2014/main" id="{71A222A8-2523-43FB-B70E-D41B3CF60BBD}"/>
              </a:ext>
            </a:extLst>
          </p:cNvPr>
          <p:cNvPicPr>
            <a:picLocks noGrp="1" noChangeAspect="1"/>
          </p:cNvPicPr>
          <p:nvPr>
            <p:ph idx="1"/>
          </p:nvPr>
        </p:nvPicPr>
        <p:blipFill>
          <a:blip r:embed="rId2"/>
          <a:stretch>
            <a:fillRect/>
          </a:stretch>
        </p:blipFill>
        <p:spPr>
          <a:xfrm>
            <a:off x="967409" y="132523"/>
            <a:ext cx="11039061" cy="6725478"/>
          </a:xfrm>
        </p:spPr>
      </p:pic>
    </p:spTree>
    <p:extLst>
      <p:ext uri="{BB962C8B-B14F-4D97-AF65-F5344CB8AC3E}">
        <p14:creationId xmlns:p14="http://schemas.microsoft.com/office/powerpoint/2010/main" val="1484099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E642E-6087-4382-8832-DFFE005B19A8}"/>
              </a:ext>
            </a:extLst>
          </p:cNvPr>
          <p:cNvSpPr>
            <a:spLocks noGrp="1"/>
          </p:cNvSpPr>
          <p:nvPr>
            <p:ph type="title"/>
          </p:nvPr>
        </p:nvSpPr>
        <p:spPr>
          <a:xfrm>
            <a:off x="1371600" y="172278"/>
            <a:ext cx="9601200" cy="848139"/>
          </a:xfrm>
        </p:spPr>
        <p:txBody>
          <a:bodyPr/>
          <a:lstStyle/>
          <a:p>
            <a:endParaRPr lang="en-US" dirty="0"/>
          </a:p>
        </p:txBody>
      </p:sp>
      <p:pic>
        <p:nvPicPr>
          <p:cNvPr id="5" name="Content Placeholder 4">
            <a:extLst>
              <a:ext uri="{FF2B5EF4-FFF2-40B4-BE49-F238E27FC236}">
                <a16:creationId xmlns:a16="http://schemas.microsoft.com/office/drawing/2014/main" id="{460D08BC-E6BC-46EE-9761-882263076841}"/>
              </a:ext>
            </a:extLst>
          </p:cNvPr>
          <p:cNvPicPr>
            <a:picLocks noGrp="1" noChangeAspect="1"/>
          </p:cNvPicPr>
          <p:nvPr>
            <p:ph idx="1"/>
          </p:nvPr>
        </p:nvPicPr>
        <p:blipFill>
          <a:blip r:embed="rId2"/>
          <a:stretch>
            <a:fillRect/>
          </a:stretch>
        </p:blipFill>
        <p:spPr>
          <a:xfrm>
            <a:off x="1020417" y="172279"/>
            <a:ext cx="11171583" cy="6520070"/>
          </a:xfrm>
        </p:spPr>
      </p:pic>
    </p:spTree>
    <p:extLst>
      <p:ext uri="{BB962C8B-B14F-4D97-AF65-F5344CB8AC3E}">
        <p14:creationId xmlns:p14="http://schemas.microsoft.com/office/powerpoint/2010/main" val="2262120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1C40-9778-4B44-A393-B870D761E127}"/>
              </a:ext>
            </a:extLst>
          </p:cNvPr>
          <p:cNvSpPr>
            <a:spLocks noGrp="1"/>
          </p:cNvSpPr>
          <p:nvPr>
            <p:ph type="title"/>
          </p:nvPr>
        </p:nvSpPr>
        <p:spPr>
          <a:xfrm>
            <a:off x="1371600" y="106018"/>
            <a:ext cx="9601200" cy="728870"/>
          </a:xfrm>
        </p:spPr>
        <p:txBody>
          <a:bodyPr/>
          <a:lstStyle/>
          <a:p>
            <a:endParaRPr lang="en-US" dirty="0"/>
          </a:p>
        </p:txBody>
      </p:sp>
      <p:pic>
        <p:nvPicPr>
          <p:cNvPr id="5" name="Content Placeholder 4">
            <a:extLst>
              <a:ext uri="{FF2B5EF4-FFF2-40B4-BE49-F238E27FC236}">
                <a16:creationId xmlns:a16="http://schemas.microsoft.com/office/drawing/2014/main" id="{B55838AF-46F6-4CA8-B052-FB25D6BCCD41}"/>
              </a:ext>
            </a:extLst>
          </p:cNvPr>
          <p:cNvPicPr>
            <a:picLocks noGrp="1" noChangeAspect="1"/>
          </p:cNvPicPr>
          <p:nvPr>
            <p:ph idx="1"/>
          </p:nvPr>
        </p:nvPicPr>
        <p:blipFill>
          <a:blip r:embed="rId2"/>
          <a:stretch>
            <a:fillRect/>
          </a:stretch>
        </p:blipFill>
        <p:spPr>
          <a:xfrm>
            <a:off x="874643" y="106019"/>
            <a:ext cx="11211340" cy="6639338"/>
          </a:xfrm>
        </p:spPr>
      </p:pic>
    </p:spTree>
    <p:extLst>
      <p:ext uri="{BB962C8B-B14F-4D97-AF65-F5344CB8AC3E}">
        <p14:creationId xmlns:p14="http://schemas.microsoft.com/office/powerpoint/2010/main" val="661621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C151-A339-4105-9FC2-FF8A07D7BEB4}"/>
              </a:ext>
            </a:extLst>
          </p:cNvPr>
          <p:cNvSpPr>
            <a:spLocks noGrp="1"/>
          </p:cNvSpPr>
          <p:nvPr>
            <p:ph type="title"/>
          </p:nvPr>
        </p:nvSpPr>
        <p:spPr>
          <a:xfrm>
            <a:off x="1371600" y="92765"/>
            <a:ext cx="9601200" cy="649357"/>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C7480EDB-66B4-4805-BE6E-2DD218F8ECFF}"/>
              </a:ext>
            </a:extLst>
          </p:cNvPr>
          <p:cNvPicPr>
            <a:picLocks noGrp="1" noChangeAspect="1"/>
          </p:cNvPicPr>
          <p:nvPr>
            <p:ph idx="1"/>
          </p:nvPr>
        </p:nvPicPr>
        <p:blipFill>
          <a:blip r:embed="rId2"/>
          <a:stretch>
            <a:fillRect/>
          </a:stretch>
        </p:blipFill>
        <p:spPr>
          <a:xfrm>
            <a:off x="887896" y="198783"/>
            <a:ext cx="11184834" cy="6533321"/>
          </a:xfrm>
        </p:spPr>
      </p:pic>
    </p:spTree>
    <p:extLst>
      <p:ext uri="{BB962C8B-B14F-4D97-AF65-F5344CB8AC3E}">
        <p14:creationId xmlns:p14="http://schemas.microsoft.com/office/powerpoint/2010/main" val="1769782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975F-611C-417A-8975-1B712335E04C}"/>
              </a:ext>
            </a:extLst>
          </p:cNvPr>
          <p:cNvSpPr>
            <a:spLocks noGrp="1"/>
          </p:cNvSpPr>
          <p:nvPr>
            <p:ph type="title"/>
          </p:nvPr>
        </p:nvSpPr>
        <p:spPr>
          <a:xfrm>
            <a:off x="1371600" y="119270"/>
            <a:ext cx="9601200" cy="54333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05672AA7-7072-41EC-B107-445406742BCB}"/>
              </a:ext>
            </a:extLst>
          </p:cNvPr>
          <p:cNvPicPr>
            <a:picLocks noGrp="1" noChangeAspect="1"/>
          </p:cNvPicPr>
          <p:nvPr>
            <p:ph idx="1"/>
          </p:nvPr>
        </p:nvPicPr>
        <p:blipFill>
          <a:blip r:embed="rId2"/>
          <a:stretch>
            <a:fillRect/>
          </a:stretch>
        </p:blipFill>
        <p:spPr>
          <a:xfrm>
            <a:off x="901148" y="119271"/>
            <a:ext cx="11290852" cy="6612834"/>
          </a:xfrm>
        </p:spPr>
      </p:pic>
    </p:spTree>
    <p:extLst>
      <p:ext uri="{BB962C8B-B14F-4D97-AF65-F5344CB8AC3E}">
        <p14:creationId xmlns:p14="http://schemas.microsoft.com/office/powerpoint/2010/main" val="699858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ED93-35A4-4A53-B9B7-D9AF2C3B72A4}"/>
              </a:ext>
            </a:extLst>
          </p:cNvPr>
          <p:cNvSpPr>
            <a:spLocks noGrp="1"/>
          </p:cNvSpPr>
          <p:nvPr>
            <p:ph type="title"/>
          </p:nvPr>
        </p:nvSpPr>
        <p:spPr>
          <a:xfrm>
            <a:off x="1371600" y="0"/>
            <a:ext cx="9601200" cy="689113"/>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5FAC6748-8530-46F2-94FA-74799845F61A}"/>
              </a:ext>
            </a:extLst>
          </p:cNvPr>
          <p:cNvPicPr>
            <a:picLocks noGrp="1" noChangeAspect="1"/>
          </p:cNvPicPr>
          <p:nvPr>
            <p:ph idx="1"/>
          </p:nvPr>
        </p:nvPicPr>
        <p:blipFill>
          <a:blip r:embed="rId2"/>
          <a:stretch>
            <a:fillRect/>
          </a:stretch>
        </p:blipFill>
        <p:spPr>
          <a:xfrm>
            <a:off x="848139" y="132522"/>
            <a:ext cx="11251096" cy="6725478"/>
          </a:xfrm>
        </p:spPr>
      </p:pic>
    </p:spTree>
    <p:extLst>
      <p:ext uri="{BB962C8B-B14F-4D97-AF65-F5344CB8AC3E}">
        <p14:creationId xmlns:p14="http://schemas.microsoft.com/office/powerpoint/2010/main" val="3117712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4C074-2FDD-4D2C-8C93-C16C094406BB}"/>
              </a:ext>
            </a:extLst>
          </p:cNvPr>
          <p:cNvSpPr>
            <a:spLocks noGrp="1"/>
          </p:cNvSpPr>
          <p:nvPr>
            <p:ph type="title"/>
          </p:nvPr>
        </p:nvSpPr>
        <p:spPr>
          <a:xfrm>
            <a:off x="1371600" y="106018"/>
            <a:ext cx="9601200" cy="583096"/>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4042E281-09F1-4A6F-9BC5-FCADEAB4DB0A}"/>
              </a:ext>
            </a:extLst>
          </p:cNvPr>
          <p:cNvPicPr>
            <a:picLocks noGrp="1" noChangeAspect="1"/>
          </p:cNvPicPr>
          <p:nvPr>
            <p:ph idx="1"/>
          </p:nvPr>
        </p:nvPicPr>
        <p:blipFill>
          <a:blip r:embed="rId2"/>
          <a:stretch>
            <a:fillRect/>
          </a:stretch>
        </p:blipFill>
        <p:spPr>
          <a:xfrm>
            <a:off x="795130" y="106019"/>
            <a:ext cx="11396870" cy="6652590"/>
          </a:xfrm>
        </p:spPr>
      </p:pic>
    </p:spTree>
    <p:extLst>
      <p:ext uri="{BB962C8B-B14F-4D97-AF65-F5344CB8AC3E}">
        <p14:creationId xmlns:p14="http://schemas.microsoft.com/office/powerpoint/2010/main" val="1085395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ED7C-757F-43B5-9747-D2533B25DA29}"/>
              </a:ext>
            </a:extLst>
          </p:cNvPr>
          <p:cNvSpPr>
            <a:spLocks noGrp="1"/>
          </p:cNvSpPr>
          <p:nvPr>
            <p:ph type="title"/>
          </p:nvPr>
        </p:nvSpPr>
        <p:spPr>
          <a:xfrm>
            <a:off x="755374" y="0"/>
            <a:ext cx="11251096" cy="768626"/>
          </a:xfrm>
        </p:spPr>
        <p:txBody>
          <a:bodyPr>
            <a:normAutofit/>
          </a:bodyPr>
          <a:lstStyle/>
          <a:p>
            <a:r>
              <a:rPr lang="en-US" dirty="0"/>
              <a:t>           </a:t>
            </a:r>
            <a:r>
              <a:rPr lang="en-US" b="1" u="sng" dirty="0">
                <a:solidFill>
                  <a:srgbClr val="006600"/>
                </a:solidFill>
              </a:rPr>
              <a:t>Treatment of Guest Workers in Europe</a:t>
            </a:r>
          </a:p>
        </p:txBody>
      </p:sp>
      <p:sp>
        <p:nvSpPr>
          <p:cNvPr id="3" name="Content Placeholder 2">
            <a:extLst>
              <a:ext uri="{FF2B5EF4-FFF2-40B4-BE49-F238E27FC236}">
                <a16:creationId xmlns:a16="http://schemas.microsoft.com/office/drawing/2014/main" id="{17CE2E7B-CA26-4939-9C9F-E63E0EB609FD}"/>
              </a:ext>
            </a:extLst>
          </p:cNvPr>
          <p:cNvSpPr>
            <a:spLocks noGrp="1"/>
          </p:cNvSpPr>
          <p:nvPr>
            <p:ph sz="half" idx="1"/>
          </p:nvPr>
        </p:nvSpPr>
        <p:spPr>
          <a:xfrm>
            <a:off x="755374" y="1126435"/>
            <a:ext cx="5658678" cy="5731565"/>
          </a:xfrm>
        </p:spPr>
        <p:txBody>
          <a:bodyPr>
            <a:normAutofit fontScale="85000" lnSpcReduction="10000"/>
          </a:bodyPr>
          <a:lstStyle/>
          <a:p>
            <a:r>
              <a:rPr lang="en-US" b="1" dirty="0">
                <a:solidFill>
                  <a:srgbClr val="002060"/>
                </a:solidFill>
              </a:rPr>
              <a:t>In Europe, many guest workers suffer from poor social conditions</a:t>
            </a:r>
            <a:r>
              <a:rPr lang="en-US" b="1" dirty="0"/>
              <a:t>.</a:t>
            </a:r>
          </a:p>
          <a:p>
            <a:r>
              <a:rPr lang="en-US" b="1" dirty="0"/>
              <a:t>Both guest workers and their host countries regard the arrangement as temporary. </a:t>
            </a:r>
          </a:p>
          <a:p>
            <a:r>
              <a:rPr lang="en-US" b="1" dirty="0">
                <a:solidFill>
                  <a:srgbClr val="002060"/>
                </a:solidFill>
              </a:rPr>
              <a:t>In reality, however, many guest workers remain indefinitely, especially if they are joined by other family members. </a:t>
            </a:r>
          </a:p>
          <a:p>
            <a:r>
              <a:rPr lang="en-US" b="1" dirty="0"/>
              <a:t>As a result of lower economic growth rates, Middle Eastern and Western European countries have reduced the number of guest workers in recent years.</a:t>
            </a:r>
          </a:p>
          <a:p>
            <a:r>
              <a:rPr lang="en-US" b="1" dirty="0"/>
              <a:t> </a:t>
            </a:r>
            <a:r>
              <a:rPr lang="en-US" b="1" dirty="0">
                <a:solidFill>
                  <a:srgbClr val="002060"/>
                </a:solidFill>
              </a:rPr>
              <a:t>Political parties that support restrictions on immigration have gained support in France, Germany, and other European countries, and attacks by local citizens on immigrants have increased.</a:t>
            </a:r>
          </a:p>
        </p:txBody>
      </p:sp>
      <p:pic>
        <p:nvPicPr>
          <p:cNvPr id="6" name="Content Placeholder 5">
            <a:extLst>
              <a:ext uri="{FF2B5EF4-FFF2-40B4-BE49-F238E27FC236}">
                <a16:creationId xmlns:a16="http://schemas.microsoft.com/office/drawing/2014/main" id="{690B05BC-207C-40DD-A9B6-4FD28A7FDE8B}"/>
              </a:ext>
            </a:extLst>
          </p:cNvPr>
          <p:cNvPicPr>
            <a:picLocks noGrp="1" noChangeAspect="1"/>
          </p:cNvPicPr>
          <p:nvPr>
            <p:ph sz="half" idx="2"/>
          </p:nvPr>
        </p:nvPicPr>
        <p:blipFill>
          <a:blip r:embed="rId2"/>
          <a:stretch>
            <a:fillRect/>
          </a:stretch>
        </p:blipFill>
        <p:spPr>
          <a:xfrm>
            <a:off x="6524625" y="1126435"/>
            <a:ext cx="5667375" cy="5731565"/>
          </a:xfrm>
        </p:spPr>
      </p:pic>
    </p:spTree>
    <p:extLst>
      <p:ext uri="{BB962C8B-B14F-4D97-AF65-F5344CB8AC3E}">
        <p14:creationId xmlns:p14="http://schemas.microsoft.com/office/powerpoint/2010/main" val="1309360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4F9E-09C4-4F82-86CB-88EB7AD5867A}"/>
              </a:ext>
            </a:extLst>
          </p:cNvPr>
          <p:cNvSpPr>
            <a:spLocks noGrp="1"/>
          </p:cNvSpPr>
          <p:nvPr>
            <p:ph type="title"/>
          </p:nvPr>
        </p:nvSpPr>
        <p:spPr>
          <a:xfrm>
            <a:off x="1371600" y="92765"/>
            <a:ext cx="9601200" cy="954157"/>
          </a:xfrm>
        </p:spPr>
        <p:txBody>
          <a:bodyPr/>
          <a:lstStyle/>
          <a:p>
            <a:r>
              <a:rPr lang="en-US" dirty="0"/>
              <a:t>        </a:t>
            </a:r>
            <a:r>
              <a:rPr lang="en-US" b="1" u="sng" dirty="0">
                <a:solidFill>
                  <a:srgbClr val="0070C0"/>
                </a:solidFill>
              </a:rPr>
              <a:t>Center of Population in the U.S.</a:t>
            </a:r>
          </a:p>
        </p:txBody>
      </p:sp>
      <p:sp>
        <p:nvSpPr>
          <p:cNvPr id="3" name="Content Placeholder 2">
            <a:extLst>
              <a:ext uri="{FF2B5EF4-FFF2-40B4-BE49-F238E27FC236}">
                <a16:creationId xmlns:a16="http://schemas.microsoft.com/office/drawing/2014/main" id="{D4FD4051-EB25-495E-B7CC-0FA07B4EA461}"/>
              </a:ext>
            </a:extLst>
          </p:cNvPr>
          <p:cNvSpPr>
            <a:spLocks noGrp="1"/>
          </p:cNvSpPr>
          <p:nvPr>
            <p:ph sz="half" idx="1"/>
          </p:nvPr>
        </p:nvSpPr>
        <p:spPr>
          <a:xfrm>
            <a:off x="795130" y="1537253"/>
            <a:ext cx="2994992" cy="5194852"/>
          </a:xfrm>
        </p:spPr>
        <p:txBody>
          <a:bodyPr/>
          <a:lstStyle/>
          <a:p>
            <a:r>
              <a:rPr lang="en-US" dirty="0"/>
              <a:t>The center of U.S. population has consistently moved westward, with the population migration west. It has also begun to move southward with migration to the southern sunbelt.</a:t>
            </a:r>
          </a:p>
        </p:txBody>
      </p:sp>
      <p:pic>
        <p:nvPicPr>
          <p:cNvPr id="6" name="Content Placeholder 5">
            <a:extLst>
              <a:ext uri="{FF2B5EF4-FFF2-40B4-BE49-F238E27FC236}">
                <a16:creationId xmlns:a16="http://schemas.microsoft.com/office/drawing/2014/main" id="{49DD1871-49E1-4779-94F8-03C0CB01D289}"/>
              </a:ext>
            </a:extLst>
          </p:cNvPr>
          <p:cNvPicPr>
            <a:picLocks noGrp="1" noChangeAspect="1"/>
          </p:cNvPicPr>
          <p:nvPr>
            <p:ph sz="half" idx="2"/>
          </p:nvPr>
        </p:nvPicPr>
        <p:blipFill>
          <a:blip r:embed="rId2"/>
          <a:stretch>
            <a:fillRect/>
          </a:stretch>
        </p:blipFill>
        <p:spPr>
          <a:xfrm>
            <a:off x="3922643" y="1404731"/>
            <a:ext cx="7050157" cy="5453270"/>
          </a:xfrm>
        </p:spPr>
      </p:pic>
    </p:spTree>
    <p:extLst>
      <p:ext uri="{BB962C8B-B14F-4D97-AF65-F5344CB8AC3E}">
        <p14:creationId xmlns:p14="http://schemas.microsoft.com/office/powerpoint/2010/main" val="457912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6409-A1D4-43BF-B750-11E1D06EF487}"/>
              </a:ext>
            </a:extLst>
          </p:cNvPr>
          <p:cNvSpPr>
            <a:spLocks noGrp="1"/>
          </p:cNvSpPr>
          <p:nvPr>
            <p:ph type="title"/>
          </p:nvPr>
        </p:nvSpPr>
        <p:spPr>
          <a:xfrm>
            <a:off x="808383" y="0"/>
            <a:ext cx="11158330" cy="967409"/>
          </a:xfrm>
        </p:spPr>
        <p:txBody>
          <a:bodyPr/>
          <a:lstStyle/>
          <a:p>
            <a:r>
              <a:rPr lang="en-US" dirty="0"/>
              <a:t>                 </a:t>
            </a:r>
            <a:r>
              <a:rPr lang="en-US" b="1" u="sng" dirty="0" err="1">
                <a:solidFill>
                  <a:schemeClr val="accent2">
                    <a:lumMod val="75000"/>
                  </a:schemeClr>
                </a:solidFill>
              </a:rPr>
              <a:t>Zelinsky</a:t>
            </a:r>
            <a:r>
              <a:rPr lang="en-US" b="1" u="sng" dirty="0">
                <a:solidFill>
                  <a:schemeClr val="accent2">
                    <a:lumMod val="75000"/>
                  </a:schemeClr>
                </a:solidFill>
              </a:rPr>
              <a:t> Demographic Transition </a:t>
            </a:r>
          </a:p>
        </p:txBody>
      </p:sp>
      <p:pic>
        <p:nvPicPr>
          <p:cNvPr id="5" name="Content Placeholder 4">
            <a:extLst>
              <a:ext uri="{FF2B5EF4-FFF2-40B4-BE49-F238E27FC236}">
                <a16:creationId xmlns:a16="http://schemas.microsoft.com/office/drawing/2014/main" id="{B00056CE-4C7C-45BC-8AA6-739B77A5543C}"/>
              </a:ext>
            </a:extLst>
          </p:cNvPr>
          <p:cNvPicPr>
            <a:picLocks noGrp="1" noChangeAspect="1"/>
          </p:cNvPicPr>
          <p:nvPr>
            <p:ph idx="1"/>
          </p:nvPr>
        </p:nvPicPr>
        <p:blipFill>
          <a:blip r:embed="rId2"/>
          <a:stretch>
            <a:fillRect/>
          </a:stretch>
        </p:blipFill>
        <p:spPr>
          <a:xfrm>
            <a:off x="1" y="728870"/>
            <a:ext cx="12192000" cy="6129130"/>
          </a:xfrm>
        </p:spPr>
      </p:pic>
    </p:spTree>
    <p:extLst>
      <p:ext uri="{BB962C8B-B14F-4D97-AF65-F5344CB8AC3E}">
        <p14:creationId xmlns:p14="http://schemas.microsoft.com/office/powerpoint/2010/main" val="1387343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E505-91DE-4D34-B594-AB16F05BCAC6}"/>
              </a:ext>
            </a:extLst>
          </p:cNvPr>
          <p:cNvSpPr>
            <a:spLocks noGrp="1"/>
          </p:cNvSpPr>
          <p:nvPr>
            <p:ph type="title"/>
          </p:nvPr>
        </p:nvSpPr>
        <p:spPr>
          <a:xfrm>
            <a:off x="1371600" y="132523"/>
            <a:ext cx="9601200" cy="609600"/>
          </a:xfrm>
        </p:spPr>
        <p:txBody>
          <a:bodyPr>
            <a:normAutofit fontScale="90000"/>
          </a:bodyPr>
          <a:lstStyle/>
          <a:p>
            <a:r>
              <a:rPr lang="en-US" dirty="0"/>
              <a:t>                          </a:t>
            </a:r>
            <a:r>
              <a:rPr lang="en-US" dirty="0">
                <a:solidFill>
                  <a:srgbClr val="0070C0"/>
                </a:solidFill>
              </a:rPr>
              <a:t>Migration</a:t>
            </a:r>
          </a:p>
        </p:txBody>
      </p:sp>
      <p:pic>
        <p:nvPicPr>
          <p:cNvPr id="5" name="Content Placeholder 4">
            <a:extLst>
              <a:ext uri="{FF2B5EF4-FFF2-40B4-BE49-F238E27FC236}">
                <a16:creationId xmlns:a16="http://schemas.microsoft.com/office/drawing/2014/main" id="{8AA262E7-3B4E-4545-8E71-AD47DAB20C7B}"/>
              </a:ext>
            </a:extLst>
          </p:cNvPr>
          <p:cNvPicPr>
            <a:picLocks noGrp="1" noChangeAspect="1"/>
          </p:cNvPicPr>
          <p:nvPr>
            <p:ph idx="1"/>
          </p:nvPr>
        </p:nvPicPr>
        <p:blipFill>
          <a:blip r:embed="rId2"/>
          <a:stretch>
            <a:fillRect/>
          </a:stretch>
        </p:blipFill>
        <p:spPr>
          <a:xfrm>
            <a:off x="293021" y="854767"/>
            <a:ext cx="11774801" cy="6003233"/>
          </a:xfrm>
        </p:spPr>
      </p:pic>
    </p:spTree>
    <p:extLst>
      <p:ext uri="{BB962C8B-B14F-4D97-AF65-F5344CB8AC3E}">
        <p14:creationId xmlns:p14="http://schemas.microsoft.com/office/powerpoint/2010/main" val="3370182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FB75-0D19-4987-AA3B-24B7A037DDFA}"/>
              </a:ext>
            </a:extLst>
          </p:cNvPr>
          <p:cNvSpPr>
            <a:spLocks noGrp="1"/>
          </p:cNvSpPr>
          <p:nvPr>
            <p:ph type="title"/>
          </p:nvPr>
        </p:nvSpPr>
        <p:spPr>
          <a:xfrm>
            <a:off x="1371600" y="0"/>
            <a:ext cx="9601200" cy="715617"/>
          </a:xfrm>
        </p:spPr>
        <p:txBody>
          <a:bodyPr/>
          <a:lstStyle/>
          <a:p>
            <a:r>
              <a:rPr lang="en-US" dirty="0"/>
              <a:t>                </a:t>
            </a:r>
            <a:r>
              <a:rPr lang="en-US" b="1" u="sng" dirty="0">
                <a:solidFill>
                  <a:schemeClr val="accent6">
                    <a:lumMod val="75000"/>
                  </a:schemeClr>
                </a:solidFill>
              </a:rPr>
              <a:t>The Economy of Europe</a:t>
            </a:r>
          </a:p>
        </p:txBody>
      </p:sp>
      <p:sp>
        <p:nvSpPr>
          <p:cNvPr id="3" name="Content Placeholder 2">
            <a:extLst>
              <a:ext uri="{FF2B5EF4-FFF2-40B4-BE49-F238E27FC236}">
                <a16:creationId xmlns:a16="http://schemas.microsoft.com/office/drawing/2014/main" id="{5FDCBDA9-31A9-443B-8419-527E5266DBF8}"/>
              </a:ext>
            </a:extLst>
          </p:cNvPr>
          <p:cNvSpPr>
            <a:spLocks noGrp="1"/>
          </p:cNvSpPr>
          <p:nvPr>
            <p:ph sz="half" idx="1"/>
          </p:nvPr>
        </p:nvSpPr>
        <p:spPr>
          <a:xfrm>
            <a:off x="755373" y="980661"/>
            <a:ext cx="5711687" cy="5877339"/>
          </a:xfrm>
        </p:spPr>
        <p:txBody>
          <a:bodyPr>
            <a:normAutofit/>
          </a:bodyPr>
          <a:lstStyle/>
          <a:p>
            <a:r>
              <a:rPr lang="en-US" sz="2400" b="1" dirty="0">
                <a:solidFill>
                  <a:srgbClr val="7030A0"/>
                </a:solidFill>
              </a:rPr>
              <a:t>Throughout Western Europe the regions with net immigration are also the ones with the highest per capita incomes.</a:t>
            </a:r>
          </a:p>
          <a:p>
            <a:r>
              <a:rPr lang="en-US" sz="2400" b="1" dirty="0">
                <a:solidFill>
                  <a:schemeClr val="accent5">
                    <a:lumMod val="50000"/>
                  </a:schemeClr>
                </a:solidFill>
              </a:rPr>
              <a:t>Even countries that occupy relatively small land areas have important interregional migration trends. </a:t>
            </a:r>
          </a:p>
          <a:p>
            <a:r>
              <a:rPr lang="en-US" sz="2400" b="1" dirty="0">
                <a:solidFill>
                  <a:srgbClr val="7030A0"/>
                </a:solidFill>
              </a:rPr>
              <a:t>Regional differences in economic conditions within European countries may become greater with increased integration of the continent’s economy</a:t>
            </a:r>
          </a:p>
        </p:txBody>
      </p:sp>
      <p:pic>
        <p:nvPicPr>
          <p:cNvPr id="6" name="Content Placeholder 5">
            <a:extLst>
              <a:ext uri="{FF2B5EF4-FFF2-40B4-BE49-F238E27FC236}">
                <a16:creationId xmlns:a16="http://schemas.microsoft.com/office/drawing/2014/main" id="{35C0E1AB-2AB9-45EC-AE7E-61CADB05B693}"/>
              </a:ext>
            </a:extLst>
          </p:cNvPr>
          <p:cNvPicPr>
            <a:picLocks noGrp="1" noChangeAspect="1"/>
          </p:cNvPicPr>
          <p:nvPr>
            <p:ph sz="half" idx="2"/>
          </p:nvPr>
        </p:nvPicPr>
        <p:blipFill>
          <a:blip r:embed="rId2"/>
          <a:stretch>
            <a:fillRect/>
          </a:stretch>
        </p:blipFill>
        <p:spPr>
          <a:xfrm>
            <a:off x="6939960" y="980661"/>
            <a:ext cx="5252039" cy="5751443"/>
          </a:xfrm>
        </p:spPr>
      </p:pic>
    </p:spTree>
    <p:extLst>
      <p:ext uri="{BB962C8B-B14F-4D97-AF65-F5344CB8AC3E}">
        <p14:creationId xmlns:p14="http://schemas.microsoft.com/office/powerpoint/2010/main" val="2682633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BD05-F47E-4897-B250-7F56CC70F577}"/>
              </a:ext>
            </a:extLst>
          </p:cNvPr>
          <p:cNvSpPr>
            <a:spLocks noGrp="1"/>
          </p:cNvSpPr>
          <p:nvPr>
            <p:ph type="title"/>
          </p:nvPr>
        </p:nvSpPr>
        <p:spPr>
          <a:xfrm>
            <a:off x="861391" y="0"/>
            <a:ext cx="11198087" cy="901148"/>
          </a:xfrm>
        </p:spPr>
        <p:txBody>
          <a:bodyPr/>
          <a:lstStyle/>
          <a:p>
            <a:r>
              <a:rPr lang="en-US" dirty="0"/>
              <a:t>                       </a:t>
            </a:r>
            <a:r>
              <a:rPr lang="en-US" b="1" u="sng" dirty="0">
                <a:solidFill>
                  <a:srgbClr val="C00000"/>
                </a:solidFill>
              </a:rPr>
              <a:t>Migration In Russia</a:t>
            </a:r>
          </a:p>
        </p:txBody>
      </p:sp>
      <p:sp>
        <p:nvSpPr>
          <p:cNvPr id="3" name="Content Placeholder 2">
            <a:extLst>
              <a:ext uri="{FF2B5EF4-FFF2-40B4-BE49-F238E27FC236}">
                <a16:creationId xmlns:a16="http://schemas.microsoft.com/office/drawing/2014/main" id="{89B45527-99EB-4B86-BE94-F2D706E08FD6}"/>
              </a:ext>
            </a:extLst>
          </p:cNvPr>
          <p:cNvSpPr>
            <a:spLocks noGrp="1"/>
          </p:cNvSpPr>
          <p:nvPr>
            <p:ph sz="half" idx="1"/>
          </p:nvPr>
        </p:nvSpPr>
        <p:spPr>
          <a:xfrm>
            <a:off x="755373" y="1219201"/>
            <a:ext cx="5769251" cy="5638800"/>
          </a:xfrm>
        </p:spPr>
        <p:txBody>
          <a:bodyPr>
            <a:normAutofit/>
          </a:bodyPr>
          <a:lstStyle/>
          <a:p>
            <a:r>
              <a:rPr lang="en-US" dirty="0"/>
              <a:t>Soviet policy encouraged factory construction near raw materials rather than near existing population concentrations. </a:t>
            </a:r>
          </a:p>
          <a:p>
            <a:r>
              <a:rPr lang="en-US" dirty="0">
                <a:solidFill>
                  <a:srgbClr val="C00000"/>
                </a:solidFill>
              </a:rPr>
              <a:t>The collapse of the Soviet Union ended policies that encouraged interregional migration. </a:t>
            </a:r>
          </a:p>
          <a:p>
            <a:r>
              <a:rPr lang="en-US" dirty="0"/>
              <a:t> In the transition to a market-based economy, Russian government officials no longer dictate “optimal” locations for factories.</a:t>
            </a:r>
          </a:p>
        </p:txBody>
      </p:sp>
      <p:pic>
        <p:nvPicPr>
          <p:cNvPr id="6" name="Content Placeholder 5">
            <a:extLst>
              <a:ext uri="{FF2B5EF4-FFF2-40B4-BE49-F238E27FC236}">
                <a16:creationId xmlns:a16="http://schemas.microsoft.com/office/drawing/2014/main" id="{3AA08ED9-E003-4D4C-AC1F-ABBB72C49D31}"/>
              </a:ext>
            </a:extLst>
          </p:cNvPr>
          <p:cNvPicPr>
            <a:picLocks noGrp="1" noChangeAspect="1"/>
          </p:cNvPicPr>
          <p:nvPr>
            <p:ph sz="half" idx="2"/>
          </p:nvPr>
        </p:nvPicPr>
        <p:blipFill>
          <a:blip r:embed="rId2"/>
          <a:stretch>
            <a:fillRect/>
          </a:stretch>
        </p:blipFill>
        <p:spPr>
          <a:xfrm>
            <a:off x="6524625" y="1219200"/>
            <a:ext cx="5534853" cy="5638800"/>
          </a:xfrm>
        </p:spPr>
      </p:pic>
    </p:spTree>
    <p:extLst>
      <p:ext uri="{BB962C8B-B14F-4D97-AF65-F5344CB8AC3E}">
        <p14:creationId xmlns:p14="http://schemas.microsoft.com/office/powerpoint/2010/main" val="2830814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28EEE-5B5B-4EB9-BD5D-58332635637E}"/>
              </a:ext>
            </a:extLst>
          </p:cNvPr>
          <p:cNvSpPr>
            <a:spLocks noGrp="1"/>
          </p:cNvSpPr>
          <p:nvPr>
            <p:ph type="title"/>
          </p:nvPr>
        </p:nvSpPr>
        <p:spPr>
          <a:xfrm>
            <a:off x="1371600" y="119270"/>
            <a:ext cx="9601200" cy="79513"/>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A9084906-2E1D-455A-A9BC-B326009F2214}"/>
              </a:ext>
            </a:extLst>
          </p:cNvPr>
          <p:cNvPicPr>
            <a:picLocks noGrp="1" noChangeAspect="1"/>
          </p:cNvPicPr>
          <p:nvPr>
            <p:ph idx="1"/>
          </p:nvPr>
        </p:nvPicPr>
        <p:blipFill>
          <a:blip r:embed="rId2"/>
          <a:stretch>
            <a:fillRect/>
          </a:stretch>
        </p:blipFill>
        <p:spPr>
          <a:xfrm>
            <a:off x="927652" y="119270"/>
            <a:ext cx="11145078" cy="6738730"/>
          </a:xfrm>
        </p:spPr>
      </p:pic>
    </p:spTree>
    <p:extLst>
      <p:ext uri="{BB962C8B-B14F-4D97-AF65-F5344CB8AC3E}">
        <p14:creationId xmlns:p14="http://schemas.microsoft.com/office/powerpoint/2010/main" val="2847393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FAD6-329B-4CB4-B91E-1435C87471CE}"/>
              </a:ext>
            </a:extLst>
          </p:cNvPr>
          <p:cNvSpPr>
            <a:spLocks noGrp="1"/>
          </p:cNvSpPr>
          <p:nvPr>
            <p:ph type="title"/>
          </p:nvPr>
        </p:nvSpPr>
        <p:spPr>
          <a:xfrm>
            <a:off x="1371600" y="0"/>
            <a:ext cx="9601200" cy="1073426"/>
          </a:xfrm>
        </p:spPr>
        <p:txBody>
          <a:bodyPr/>
          <a:lstStyle/>
          <a:p>
            <a:r>
              <a:rPr lang="en-US" dirty="0"/>
              <a:t>       </a:t>
            </a:r>
            <a:r>
              <a:rPr lang="en-US" b="1" u="sng" dirty="0">
                <a:solidFill>
                  <a:schemeClr val="accent2">
                    <a:lumMod val="50000"/>
                  </a:schemeClr>
                </a:solidFill>
              </a:rPr>
              <a:t>Population, Migration and Brazil</a:t>
            </a:r>
          </a:p>
        </p:txBody>
      </p:sp>
      <p:sp>
        <p:nvSpPr>
          <p:cNvPr id="3" name="Content Placeholder 2">
            <a:extLst>
              <a:ext uri="{FF2B5EF4-FFF2-40B4-BE49-F238E27FC236}">
                <a16:creationId xmlns:a16="http://schemas.microsoft.com/office/drawing/2014/main" id="{93103EE6-F3A8-4C07-8256-8E960D36E9B3}"/>
              </a:ext>
            </a:extLst>
          </p:cNvPr>
          <p:cNvSpPr>
            <a:spLocks noGrp="1"/>
          </p:cNvSpPr>
          <p:nvPr>
            <p:ph sz="half" idx="1"/>
          </p:nvPr>
        </p:nvSpPr>
        <p:spPr>
          <a:xfrm>
            <a:off x="808383" y="2285999"/>
            <a:ext cx="5011003" cy="4432853"/>
          </a:xfrm>
        </p:spPr>
        <p:txBody>
          <a:bodyPr/>
          <a:lstStyle/>
          <a:p>
            <a:r>
              <a:rPr lang="en-US" b="1" dirty="0">
                <a:solidFill>
                  <a:schemeClr val="accent2">
                    <a:lumMod val="50000"/>
                  </a:schemeClr>
                </a:solidFill>
              </a:rPr>
              <a:t>Most Brazilians live in a string of large cities near the Atlantic Coast. </a:t>
            </a:r>
          </a:p>
          <a:p>
            <a:r>
              <a:rPr lang="en-US" b="1" dirty="0">
                <a:solidFill>
                  <a:schemeClr val="accent2">
                    <a:lumMod val="50000"/>
                  </a:schemeClr>
                </a:solidFill>
              </a:rPr>
              <a:t>To increase the attractiveness of the interior, the government moved its capital in 1960 from Rio to a newly built city called Brasilia.</a:t>
            </a:r>
          </a:p>
        </p:txBody>
      </p:sp>
      <p:pic>
        <p:nvPicPr>
          <p:cNvPr id="6" name="Content Placeholder 5">
            <a:extLst>
              <a:ext uri="{FF2B5EF4-FFF2-40B4-BE49-F238E27FC236}">
                <a16:creationId xmlns:a16="http://schemas.microsoft.com/office/drawing/2014/main" id="{ED4A6359-3005-4D22-8227-45E53DED57FB}"/>
              </a:ext>
            </a:extLst>
          </p:cNvPr>
          <p:cNvPicPr>
            <a:picLocks noGrp="1" noChangeAspect="1"/>
          </p:cNvPicPr>
          <p:nvPr>
            <p:ph sz="half" idx="2"/>
          </p:nvPr>
        </p:nvPicPr>
        <p:blipFill>
          <a:blip r:embed="rId2"/>
          <a:stretch>
            <a:fillRect/>
          </a:stretch>
        </p:blipFill>
        <p:spPr>
          <a:xfrm>
            <a:off x="6785113" y="967409"/>
            <a:ext cx="5406887" cy="5890591"/>
          </a:xfrm>
        </p:spPr>
      </p:pic>
    </p:spTree>
    <p:extLst>
      <p:ext uri="{BB962C8B-B14F-4D97-AF65-F5344CB8AC3E}">
        <p14:creationId xmlns:p14="http://schemas.microsoft.com/office/powerpoint/2010/main" val="2134629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EA23-3944-43E7-AA1C-F9F51B88AD0D}"/>
              </a:ext>
            </a:extLst>
          </p:cNvPr>
          <p:cNvSpPr>
            <a:spLocks noGrp="1"/>
          </p:cNvSpPr>
          <p:nvPr>
            <p:ph type="title"/>
          </p:nvPr>
        </p:nvSpPr>
        <p:spPr>
          <a:xfrm>
            <a:off x="1371600" y="0"/>
            <a:ext cx="9601200" cy="384313"/>
          </a:xfrm>
        </p:spPr>
        <p:txBody>
          <a:bodyPr>
            <a:normAutofit fontScale="90000"/>
          </a:bodyPr>
          <a:lstStyle/>
          <a:p>
            <a:endParaRPr lang="en-US" dirty="0"/>
          </a:p>
        </p:txBody>
      </p:sp>
      <p:pic>
        <p:nvPicPr>
          <p:cNvPr id="8" name="Content Placeholder 7">
            <a:extLst>
              <a:ext uri="{FF2B5EF4-FFF2-40B4-BE49-F238E27FC236}">
                <a16:creationId xmlns:a16="http://schemas.microsoft.com/office/drawing/2014/main" id="{A2B399AF-F35E-4889-B471-D42402A9EA2D}"/>
              </a:ext>
            </a:extLst>
          </p:cNvPr>
          <p:cNvPicPr>
            <a:picLocks noGrp="1" noChangeAspect="1"/>
          </p:cNvPicPr>
          <p:nvPr>
            <p:ph idx="1"/>
          </p:nvPr>
        </p:nvPicPr>
        <p:blipFill>
          <a:blip r:embed="rId2"/>
          <a:stretch>
            <a:fillRect/>
          </a:stretch>
        </p:blipFill>
        <p:spPr>
          <a:xfrm>
            <a:off x="742122" y="0"/>
            <a:ext cx="11357113" cy="6732104"/>
          </a:xfrm>
        </p:spPr>
      </p:pic>
    </p:spTree>
    <p:extLst>
      <p:ext uri="{BB962C8B-B14F-4D97-AF65-F5344CB8AC3E}">
        <p14:creationId xmlns:p14="http://schemas.microsoft.com/office/powerpoint/2010/main" val="1918544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1625-4C61-40E2-8406-A2C048CA6438}"/>
              </a:ext>
            </a:extLst>
          </p:cNvPr>
          <p:cNvSpPr>
            <a:spLocks noGrp="1"/>
          </p:cNvSpPr>
          <p:nvPr>
            <p:ph type="title"/>
          </p:nvPr>
        </p:nvSpPr>
        <p:spPr>
          <a:xfrm>
            <a:off x="887896" y="0"/>
            <a:ext cx="11184834" cy="689113"/>
          </a:xfrm>
        </p:spPr>
        <p:txBody>
          <a:bodyPr>
            <a:normAutofit/>
          </a:bodyPr>
          <a:lstStyle/>
          <a:p>
            <a:r>
              <a:rPr lang="en-US" sz="3600" b="1" u="sng" dirty="0">
                <a:solidFill>
                  <a:srgbClr val="C00000"/>
                </a:solidFill>
              </a:rPr>
              <a:t>Migration from Metropolitan to Non-Metropolitan Areas</a:t>
            </a:r>
          </a:p>
        </p:txBody>
      </p:sp>
      <p:sp>
        <p:nvSpPr>
          <p:cNvPr id="3" name="Content Placeholder 2">
            <a:extLst>
              <a:ext uri="{FF2B5EF4-FFF2-40B4-BE49-F238E27FC236}">
                <a16:creationId xmlns:a16="http://schemas.microsoft.com/office/drawing/2014/main" id="{D704F8CC-E6E2-4FA8-A814-695ADA527E1E}"/>
              </a:ext>
            </a:extLst>
          </p:cNvPr>
          <p:cNvSpPr>
            <a:spLocks noGrp="1"/>
          </p:cNvSpPr>
          <p:nvPr>
            <p:ph idx="1"/>
          </p:nvPr>
        </p:nvSpPr>
        <p:spPr>
          <a:xfrm>
            <a:off x="112889" y="1073426"/>
            <a:ext cx="11959841" cy="5645426"/>
          </a:xfrm>
        </p:spPr>
        <p:txBody>
          <a:bodyPr>
            <a:normAutofit fontScale="92500"/>
          </a:bodyPr>
          <a:lstStyle/>
          <a:p>
            <a:r>
              <a:rPr lang="en-US" dirty="0">
                <a:solidFill>
                  <a:srgbClr val="0070C0"/>
                </a:solidFill>
              </a:rPr>
              <a:t>During the late twentieth century, the more developed countries of North America and Western Europe witnessed a new trend.</a:t>
            </a:r>
          </a:p>
          <a:p>
            <a:r>
              <a:rPr lang="en-US" dirty="0"/>
              <a:t> </a:t>
            </a:r>
            <a:r>
              <a:rPr lang="en-US" dirty="0">
                <a:solidFill>
                  <a:srgbClr val="00B050"/>
                </a:solidFill>
              </a:rPr>
              <a:t>More people in these regions immigrated into rural areas than emigrated out of them. </a:t>
            </a:r>
          </a:p>
          <a:p>
            <a:r>
              <a:rPr lang="en-US" dirty="0">
                <a:solidFill>
                  <a:srgbClr val="0070C0"/>
                </a:solidFill>
              </a:rPr>
              <a:t>Net migration from urban to rural areas is called counter-urbanization.</a:t>
            </a:r>
          </a:p>
          <a:p>
            <a:r>
              <a:rPr lang="en-US" dirty="0"/>
              <a:t>  </a:t>
            </a:r>
            <a:r>
              <a:rPr lang="en-US" dirty="0">
                <a:solidFill>
                  <a:srgbClr val="00B050"/>
                </a:solidFill>
              </a:rPr>
              <a:t>Most counter-urbanization represents genuine migration from cities and suburbs to small towns and rural communities. </a:t>
            </a:r>
          </a:p>
          <a:p>
            <a:r>
              <a:rPr lang="en-US" dirty="0"/>
              <a:t> </a:t>
            </a:r>
            <a:r>
              <a:rPr lang="en-US" dirty="0">
                <a:solidFill>
                  <a:srgbClr val="0070C0"/>
                </a:solidFill>
              </a:rPr>
              <a:t>Like suburbanization, people move from urban to rural areas for lifestyle reasons.</a:t>
            </a:r>
          </a:p>
          <a:p>
            <a:r>
              <a:rPr lang="en-US" dirty="0"/>
              <a:t> </a:t>
            </a:r>
            <a:r>
              <a:rPr lang="en-US" dirty="0">
                <a:solidFill>
                  <a:srgbClr val="00B050"/>
                </a:solidFill>
              </a:rPr>
              <a:t>Many migrants from urban to rural areas are retired people.</a:t>
            </a:r>
          </a:p>
          <a:p>
            <a:r>
              <a:rPr lang="en-US" dirty="0"/>
              <a:t> </a:t>
            </a:r>
            <a:r>
              <a:rPr lang="en-US" dirty="0">
                <a:solidFill>
                  <a:srgbClr val="0070C0"/>
                </a:solidFill>
              </a:rPr>
              <a:t>Counter-urbanization has stopped in the United States because of poor economic conditions in some rural areas. </a:t>
            </a:r>
          </a:p>
          <a:p>
            <a:r>
              <a:rPr lang="en-US" dirty="0"/>
              <a:t> </a:t>
            </a:r>
            <a:r>
              <a:rPr lang="en-US" dirty="0">
                <a:solidFill>
                  <a:srgbClr val="00B050"/>
                </a:solidFill>
              </a:rPr>
              <a:t>Future migration trends are unpredictable in more developed countries, because future economic conditions are difficult to forecast.</a:t>
            </a:r>
          </a:p>
        </p:txBody>
      </p:sp>
    </p:spTree>
    <p:extLst>
      <p:ext uri="{BB962C8B-B14F-4D97-AF65-F5344CB8AC3E}">
        <p14:creationId xmlns:p14="http://schemas.microsoft.com/office/powerpoint/2010/main" val="455318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1454D-E8A0-4E5E-A47F-E494E374292E}"/>
              </a:ext>
            </a:extLst>
          </p:cNvPr>
          <p:cNvSpPr>
            <a:spLocks noGrp="1"/>
          </p:cNvSpPr>
          <p:nvPr>
            <p:ph type="title"/>
          </p:nvPr>
        </p:nvSpPr>
        <p:spPr>
          <a:xfrm>
            <a:off x="848139" y="0"/>
            <a:ext cx="10124661" cy="940904"/>
          </a:xfrm>
        </p:spPr>
        <p:txBody>
          <a:bodyPr/>
          <a:lstStyle/>
          <a:p>
            <a:r>
              <a:rPr lang="en-US" dirty="0"/>
              <a:t>                                Videos</a:t>
            </a:r>
          </a:p>
        </p:txBody>
      </p:sp>
      <p:sp>
        <p:nvSpPr>
          <p:cNvPr id="3" name="Content Placeholder 2">
            <a:extLst>
              <a:ext uri="{FF2B5EF4-FFF2-40B4-BE49-F238E27FC236}">
                <a16:creationId xmlns:a16="http://schemas.microsoft.com/office/drawing/2014/main" id="{0721DFA7-850C-4BDD-88FF-5735E68BF9F0}"/>
              </a:ext>
            </a:extLst>
          </p:cNvPr>
          <p:cNvSpPr>
            <a:spLocks noGrp="1"/>
          </p:cNvSpPr>
          <p:nvPr>
            <p:ph idx="1"/>
          </p:nvPr>
        </p:nvSpPr>
        <p:spPr>
          <a:xfrm>
            <a:off x="848139" y="1192696"/>
            <a:ext cx="11012557" cy="5526156"/>
          </a:xfrm>
        </p:spPr>
        <p:txBody>
          <a:bodyPr>
            <a:normAutofit fontScale="85000" lnSpcReduction="20000"/>
          </a:bodyPr>
          <a:lstStyle/>
          <a:p>
            <a:r>
              <a:rPr lang="en-US" dirty="0"/>
              <a:t>Power Point with video 15 min: </a:t>
            </a:r>
            <a:r>
              <a:rPr lang="en-US" dirty="0">
                <a:hlinkClick r:id="rId2"/>
              </a:rPr>
              <a:t>http://slideplayer.com/slide/6367800/</a:t>
            </a:r>
            <a:endParaRPr lang="en-US" dirty="0"/>
          </a:p>
          <a:p>
            <a:r>
              <a:rPr lang="en-US" dirty="0"/>
              <a:t>History of US Migration </a:t>
            </a:r>
            <a:r>
              <a:rPr lang="en-US" dirty="0">
                <a:hlinkClick r:id="rId3"/>
              </a:rPr>
              <a:t>https://www.youtube.com/watch?v=Fe79i1mu-mc</a:t>
            </a:r>
            <a:endParaRPr lang="en-US" dirty="0"/>
          </a:p>
          <a:p>
            <a:r>
              <a:rPr lang="en-US" dirty="0"/>
              <a:t>Crash Course Growth, Cities, and Immigration: Crash Course US History  </a:t>
            </a:r>
            <a:r>
              <a:rPr lang="en-US" dirty="0">
                <a:hlinkClick r:id="rId4"/>
              </a:rPr>
              <a:t>https://www.youtube.com/watch?v=RRhjqqe750A</a:t>
            </a:r>
            <a:endParaRPr lang="en-US" dirty="0"/>
          </a:p>
          <a:p>
            <a:r>
              <a:rPr lang="en-US" dirty="0"/>
              <a:t>The Desperate Journey Of America's Mexican Immigrants 12 min: </a:t>
            </a:r>
            <a:r>
              <a:rPr lang="en-US" dirty="0">
                <a:hlinkClick r:id="rId5"/>
              </a:rPr>
              <a:t>https://www.youtube.com/watch?v=ZKOwLSZh1Sw</a:t>
            </a:r>
            <a:endParaRPr lang="en-US" dirty="0"/>
          </a:p>
          <a:p>
            <a:r>
              <a:rPr lang="en-US" dirty="0"/>
              <a:t>Patterson Chapter 3 Key Issue 1 – Migration where are migrants distributed</a:t>
            </a:r>
          </a:p>
          <a:p>
            <a:r>
              <a:rPr lang="en-US" dirty="0"/>
              <a:t>Chapter 3 Key Issue 2 – Migration where do people migrate within a country: </a:t>
            </a:r>
            <a:r>
              <a:rPr lang="en-US" dirty="0">
                <a:hlinkClick r:id="rId6"/>
              </a:rPr>
              <a:t>https://www.youtube.com/watch?v=mr1eb1_BQz8</a:t>
            </a:r>
            <a:endParaRPr lang="en-US" dirty="0"/>
          </a:p>
          <a:p>
            <a:r>
              <a:rPr lang="en-US" dirty="0"/>
              <a:t>Chapter 3 Key Issue 3 – Migration Why do people migrate: </a:t>
            </a:r>
            <a:r>
              <a:rPr lang="en-US" dirty="0">
                <a:hlinkClick r:id="rId7"/>
              </a:rPr>
              <a:t>https://www.youtube.com/watch?v=050O2YTMc2o</a:t>
            </a:r>
            <a:endParaRPr lang="en-US" dirty="0"/>
          </a:p>
          <a:p>
            <a:r>
              <a:rPr lang="en-US" dirty="0"/>
              <a:t>Chapter 3 Key Issue 4 – Migration Obstacles to migration: </a:t>
            </a:r>
            <a:r>
              <a:rPr lang="en-US" dirty="0">
                <a:hlinkClick r:id="rId8"/>
              </a:rPr>
              <a:t>https://www.youtube.com/watch?v=WLYoVnopqIs</a:t>
            </a:r>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5832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171B-1829-41E1-950B-419A22D37D8E}"/>
              </a:ext>
            </a:extLst>
          </p:cNvPr>
          <p:cNvSpPr>
            <a:spLocks noGrp="1"/>
          </p:cNvSpPr>
          <p:nvPr>
            <p:ph type="title"/>
          </p:nvPr>
        </p:nvSpPr>
        <p:spPr>
          <a:xfrm>
            <a:off x="1371600" y="92766"/>
            <a:ext cx="9601200" cy="318052"/>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BD14BEA5-A82A-4D80-8993-07654DDF8049}"/>
              </a:ext>
            </a:extLst>
          </p:cNvPr>
          <p:cNvPicPr>
            <a:picLocks noGrp="1" noChangeAspect="1"/>
          </p:cNvPicPr>
          <p:nvPr>
            <p:ph idx="1"/>
          </p:nvPr>
        </p:nvPicPr>
        <p:blipFill>
          <a:blip r:embed="rId2"/>
          <a:stretch>
            <a:fillRect/>
          </a:stretch>
        </p:blipFill>
        <p:spPr>
          <a:xfrm>
            <a:off x="124178" y="215961"/>
            <a:ext cx="11861677" cy="6523506"/>
          </a:xfrm>
        </p:spPr>
      </p:pic>
    </p:spTree>
    <p:extLst>
      <p:ext uri="{BB962C8B-B14F-4D97-AF65-F5344CB8AC3E}">
        <p14:creationId xmlns:p14="http://schemas.microsoft.com/office/powerpoint/2010/main" val="50655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5939-1DBE-4334-B039-5C33D5DD3049}"/>
              </a:ext>
            </a:extLst>
          </p:cNvPr>
          <p:cNvSpPr>
            <a:spLocks noGrp="1"/>
          </p:cNvSpPr>
          <p:nvPr>
            <p:ph type="title"/>
          </p:nvPr>
        </p:nvSpPr>
        <p:spPr>
          <a:xfrm>
            <a:off x="834887" y="0"/>
            <a:ext cx="11145078" cy="1417983"/>
          </a:xfrm>
        </p:spPr>
        <p:txBody>
          <a:bodyPr>
            <a:normAutofit/>
          </a:bodyPr>
          <a:lstStyle/>
          <a:p>
            <a:r>
              <a:rPr lang="en-US" b="1" u="sng" dirty="0">
                <a:solidFill>
                  <a:srgbClr val="C00000"/>
                </a:solidFill>
              </a:rPr>
              <a:t>Push Pull Migration: </a:t>
            </a:r>
            <a:r>
              <a:rPr lang="en-US" b="1" dirty="0">
                <a:solidFill>
                  <a:srgbClr val="C00000"/>
                </a:solidFill>
              </a:rPr>
              <a:t>People decide to migrate because of push and pull factors  </a:t>
            </a:r>
            <a:endParaRPr lang="en-US" dirty="0">
              <a:solidFill>
                <a:srgbClr val="C00000"/>
              </a:solidFill>
            </a:endParaRPr>
          </a:p>
        </p:txBody>
      </p:sp>
      <p:pic>
        <p:nvPicPr>
          <p:cNvPr id="5" name="Content Placeholder 4">
            <a:extLst>
              <a:ext uri="{FF2B5EF4-FFF2-40B4-BE49-F238E27FC236}">
                <a16:creationId xmlns:a16="http://schemas.microsoft.com/office/drawing/2014/main" id="{4D9D5CDD-78A7-4193-A85F-5723CF01BDD9}"/>
              </a:ext>
            </a:extLst>
          </p:cNvPr>
          <p:cNvPicPr>
            <a:picLocks noGrp="1" noChangeAspect="1"/>
          </p:cNvPicPr>
          <p:nvPr>
            <p:ph idx="1"/>
          </p:nvPr>
        </p:nvPicPr>
        <p:blipFill>
          <a:blip r:embed="rId2"/>
          <a:stretch>
            <a:fillRect/>
          </a:stretch>
        </p:blipFill>
        <p:spPr>
          <a:xfrm>
            <a:off x="940904" y="2286000"/>
            <a:ext cx="11131826" cy="4432852"/>
          </a:xfrm>
        </p:spPr>
      </p:pic>
    </p:spTree>
    <p:extLst>
      <p:ext uri="{BB962C8B-B14F-4D97-AF65-F5344CB8AC3E}">
        <p14:creationId xmlns:p14="http://schemas.microsoft.com/office/powerpoint/2010/main" val="4442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734E-4E5B-4716-AE2B-29E68B73B63F}"/>
              </a:ext>
            </a:extLst>
          </p:cNvPr>
          <p:cNvSpPr>
            <a:spLocks noGrp="1"/>
          </p:cNvSpPr>
          <p:nvPr>
            <p:ph type="title"/>
          </p:nvPr>
        </p:nvSpPr>
        <p:spPr>
          <a:xfrm>
            <a:off x="861391" y="0"/>
            <a:ext cx="11330609" cy="1484243"/>
          </a:xfrm>
        </p:spPr>
        <p:txBody>
          <a:bodyPr>
            <a:normAutofit/>
          </a:bodyPr>
          <a:lstStyle/>
          <a:p>
            <a:r>
              <a:rPr lang="en-US" b="1" u="sng" dirty="0">
                <a:solidFill>
                  <a:srgbClr val="C00000"/>
                </a:solidFill>
              </a:rPr>
              <a:t>Push migration: </a:t>
            </a:r>
            <a:r>
              <a:rPr lang="en-US" dirty="0">
                <a:solidFill>
                  <a:srgbClr val="C00000"/>
                </a:solidFill>
              </a:rPr>
              <a:t>A factor that induces people to move out of their present location</a:t>
            </a:r>
            <a:endParaRPr lang="en-US" dirty="0"/>
          </a:p>
        </p:txBody>
      </p:sp>
      <p:pic>
        <p:nvPicPr>
          <p:cNvPr id="5" name="Content Placeholder 4">
            <a:extLst>
              <a:ext uri="{FF2B5EF4-FFF2-40B4-BE49-F238E27FC236}">
                <a16:creationId xmlns:a16="http://schemas.microsoft.com/office/drawing/2014/main" id="{DBED2681-3830-4AC3-8386-8CF3E27225BB}"/>
              </a:ext>
            </a:extLst>
          </p:cNvPr>
          <p:cNvPicPr>
            <a:picLocks noGrp="1" noChangeAspect="1"/>
          </p:cNvPicPr>
          <p:nvPr>
            <p:ph idx="1"/>
          </p:nvPr>
        </p:nvPicPr>
        <p:blipFill>
          <a:blip r:embed="rId2"/>
          <a:stretch>
            <a:fillRect/>
          </a:stretch>
        </p:blipFill>
        <p:spPr>
          <a:xfrm>
            <a:off x="861391" y="1219200"/>
            <a:ext cx="11330609" cy="5638800"/>
          </a:xfrm>
        </p:spPr>
      </p:pic>
    </p:spTree>
    <p:extLst>
      <p:ext uri="{BB962C8B-B14F-4D97-AF65-F5344CB8AC3E}">
        <p14:creationId xmlns:p14="http://schemas.microsoft.com/office/powerpoint/2010/main" val="392169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09B9B-6A30-4CD2-B639-A4B28F39AFCE}"/>
              </a:ext>
            </a:extLst>
          </p:cNvPr>
          <p:cNvSpPr>
            <a:spLocks noGrp="1"/>
          </p:cNvSpPr>
          <p:nvPr>
            <p:ph type="title"/>
          </p:nvPr>
        </p:nvSpPr>
        <p:spPr>
          <a:xfrm>
            <a:off x="808383" y="132522"/>
            <a:ext cx="11158330" cy="1086678"/>
          </a:xfrm>
        </p:spPr>
        <p:txBody>
          <a:bodyPr>
            <a:normAutofit fontScale="90000"/>
          </a:bodyPr>
          <a:lstStyle/>
          <a:p>
            <a:r>
              <a:rPr lang="en-US" b="1" u="sng" dirty="0">
                <a:solidFill>
                  <a:srgbClr val="0070C0"/>
                </a:solidFill>
              </a:rPr>
              <a:t>Pull Migration</a:t>
            </a:r>
            <a:r>
              <a:rPr lang="en-US" dirty="0">
                <a:solidFill>
                  <a:srgbClr val="0070C0"/>
                </a:solidFill>
              </a:rPr>
              <a:t>: a factor that induces people to move to a new location </a:t>
            </a:r>
          </a:p>
        </p:txBody>
      </p:sp>
      <p:pic>
        <p:nvPicPr>
          <p:cNvPr id="5" name="Content Placeholder 4">
            <a:extLst>
              <a:ext uri="{FF2B5EF4-FFF2-40B4-BE49-F238E27FC236}">
                <a16:creationId xmlns:a16="http://schemas.microsoft.com/office/drawing/2014/main" id="{B10CAE4A-731D-4430-A055-8DA17557562B}"/>
              </a:ext>
            </a:extLst>
          </p:cNvPr>
          <p:cNvPicPr>
            <a:picLocks noGrp="1" noChangeAspect="1"/>
          </p:cNvPicPr>
          <p:nvPr>
            <p:ph idx="1"/>
          </p:nvPr>
        </p:nvPicPr>
        <p:blipFill>
          <a:blip r:embed="rId2"/>
          <a:stretch>
            <a:fillRect/>
          </a:stretch>
        </p:blipFill>
        <p:spPr>
          <a:xfrm>
            <a:off x="808383" y="1311965"/>
            <a:ext cx="11277599" cy="5546035"/>
          </a:xfrm>
        </p:spPr>
      </p:pic>
    </p:spTree>
    <p:extLst>
      <p:ext uri="{BB962C8B-B14F-4D97-AF65-F5344CB8AC3E}">
        <p14:creationId xmlns:p14="http://schemas.microsoft.com/office/powerpoint/2010/main" val="3924574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2482</Words>
  <Application>Microsoft Office PowerPoint</Application>
  <PresentationFormat>Widescreen</PresentationFormat>
  <Paragraphs>205</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Unit 2 Population and Migration Notes</vt:lpstr>
      <vt:lpstr>                Why do People Migrate?</vt:lpstr>
      <vt:lpstr>Spatial Interaction and Friction of Distance</vt:lpstr>
      <vt:lpstr>Circulation Migration: types of short-term, repetitive, or cyclical movements that recur on a regular basis, such as monthly or annually.</vt:lpstr>
      <vt:lpstr>                          Migration</vt:lpstr>
      <vt:lpstr>PowerPoint Presentation</vt:lpstr>
      <vt:lpstr>Push Pull Migration: People decide to migrate because of push and pull factors  </vt:lpstr>
      <vt:lpstr>Push migration: A factor that induces people to move out of their present location</vt:lpstr>
      <vt:lpstr>Pull Migration: a factor that induces people to move to a new location </vt:lpstr>
      <vt:lpstr>          Additional Environmental Push-Pulls</vt:lpstr>
      <vt:lpstr>              Economic Push and Pull Factors</vt:lpstr>
      <vt:lpstr>             Economic Push and Pull</vt:lpstr>
      <vt:lpstr>                   Social Push Pull Factors</vt:lpstr>
      <vt:lpstr>                  Social / Cultural Push and Pull Factors</vt:lpstr>
      <vt:lpstr>                 Political Causes of Migration</vt:lpstr>
      <vt:lpstr>              Political Push and Pull Factors</vt:lpstr>
      <vt:lpstr>Political Push Pull factors: People who oppose the policies of a government often migrate because they fact persecution, arrest, and discrimination. Such political migrants move to countries that support their political views or will offer asylum, or protection from the danger hey faced in their home country </vt:lpstr>
      <vt:lpstr>PowerPoint Presentation</vt:lpstr>
      <vt:lpstr>Consequence of migration on a receiving country</vt:lpstr>
      <vt:lpstr>               U.S. Push Pull Factors</vt:lpstr>
      <vt:lpstr>PowerPoint Presentation</vt:lpstr>
      <vt:lpstr>                    Refugees World Wide</vt:lpstr>
      <vt:lpstr>                       Sources of Refugees</vt:lpstr>
      <vt:lpstr>                  Major Counties of Asylum</vt:lpstr>
      <vt:lpstr>                        Why do People Migrate?</vt:lpstr>
      <vt:lpstr>               </vt:lpstr>
      <vt:lpstr>            Voluntary Migration within the US</vt:lpstr>
      <vt:lpstr>Types of Voluntary Migration – Chain Migration</vt:lpstr>
      <vt:lpstr>Type of Voluntary Migration - Step Migration</vt:lpstr>
      <vt:lpstr>Gravity Model of Migration – Migration Selectivity</vt:lpstr>
      <vt:lpstr>Intervening Obstacles Event or factor that discourages people from migrating from one place to another. and Opportunities: Factors that encourage people to migrate</vt:lpstr>
      <vt:lpstr>                      Obstacles to Migration</vt:lpstr>
      <vt:lpstr>                Ravenstein’s Laws of Migration</vt:lpstr>
      <vt:lpstr>           Ravenstein’s Laws of Migration</vt:lpstr>
      <vt:lpstr>                             Brain Drain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Treatment of Guest Workers in Europe</vt:lpstr>
      <vt:lpstr>        Center of Population in the U.S.</vt:lpstr>
      <vt:lpstr>                 Zelinsky Demographic Transition </vt:lpstr>
      <vt:lpstr>                The Economy of Europe</vt:lpstr>
      <vt:lpstr>                       Migration In Russia</vt:lpstr>
      <vt:lpstr>PowerPoint Presentation</vt:lpstr>
      <vt:lpstr>       Population, Migration and Brazil</vt:lpstr>
      <vt:lpstr>PowerPoint Presentation</vt:lpstr>
      <vt:lpstr>Migration from Metropolitan to Non-Metropolitan Areas</vt:lpstr>
      <vt:lpstr>                                Videos</vt:lpstr>
    </vt:vector>
  </TitlesOfParts>
  <Company>Wake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Churchill</dc:creator>
  <cp:lastModifiedBy>Carrie Churchill</cp:lastModifiedBy>
  <cp:revision>8</cp:revision>
  <dcterms:created xsi:type="dcterms:W3CDTF">2017-09-26T19:10:41Z</dcterms:created>
  <dcterms:modified xsi:type="dcterms:W3CDTF">2020-02-25T15:03:47Z</dcterms:modified>
</cp:coreProperties>
</file>