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6" r:id="rId4"/>
    <p:sldId id="258" r:id="rId5"/>
    <p:sldId id="259" r:id="rId6"/>
    <p:sldId id="260" r:id="rId7"/>
    <p:sldId id="285" r:id="rId8"/>
    <p:sldId id="304" r:id="rId9"/>
    <p:sldId id="305" r:id="rId10"/>
    <p:sldId id="261" r:id="rId11"/>
    <p:sldId id="279" r:id="rId12"/>
    <p:sldId id="315" r:id="rId13"/>
    <p:sldId id="280" r:id="rId14"/>
    <p:sldId id="287" r:id="rId15"/>
    <p:sldId id="288" r:id="rId16"/>
    <p:sldId id="282" r:id="rId17"/>
    <p:sldId id="296" r:id="rId18"/>
    <p:sldId id="290" r:id="rId19"/>
    <p:sldId id="297" r:id="rId20"/>
    <p:sldId id="298" r:id="rId21"/>
    <p:sldId id="300" r:id="rId22"/>
    <p:sldId id="291" r:id="rId23"/>
    <p:sldId id="292" r:id="rId24"/>
    <p:sldId id="293" r:id="rId25"/>
    <p:sldId id="294" r:id="rId26"/>
    <p:sldId id="264" r:id="rId27"/>
    <p:sldId id="263" r:id="rId28"/>
    <p:sldId id="295" r:id="rId29"/>
    <p:sldId id="299" r:id="rId30"/>
    <p:sldId id="301" r:id="rId31"/>
    <p:sldId id="302" r:id="rId32"/>
    <p:sldId id="275" r:id="rId33"/>
    <p:sldId id="303" r:id="rId34"/>
    <p:sldId id="306" r:id="rId35"/>
    <p:sldId id="262" r:id="rId36"/>
    <p:sldId id="265" r:id="rId37"/>
    <p:sldId id="273" r:id="rId38"/>
    <p:sldId id="267" r:id="rId39"/>
    <p:sldId id="266" r:id="rId40"/>
    <p:sldId id="268" r:id="rId41"/>
    <p:sldId id="270" r:id="rId42"/>
    <p:sldId id="271" r:id="rId43"/>
    <p:sldId id="276" r:id="rId44"/>
    <p:sldId id="307" r:id="rId45"/>
    <p:sldId id="308" r:id="rId46"/>
    <p:sldId id="309" r:id="rId47"/>
    <p:sldId id="310" r:id="rId48"/>
    <p:sldId id="311" r:id="rId49"/>
    <p:sldId id="312" r:id="rId50"/>
    <p:sldId id="313" r:id="rId51"/>
    <p:sldId id="272" r:id="rId52"/>
    <p:sldId id="274" r:id="rId53"/>
    <p:sldId id="318" r:id="rId54"/>
    <p:sldId id="320" r:id="rId55"/>
    <p:sldId id="314" r:id="rId56"/>
    <p:sldId id="278" r:id="rId57"/>
    <p:sldId id="316" r:id="rId58"/>
    <p:sldId id="321" r:id="rId59"/>
    <p:sldId id="317" r:id="rId60"/>
    <p:sldId id="319" r:id="rId61"/>
    <p:sldId id="324" r:id="rId62"/>
    <p:sldId id="323" r:id="rId63"/>
    <p:sldId id="325" r:id="rId64"/>
    <p:sldId id="322" r:id="rId65"/>
    <p:sldId id="277"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33CC"/>
    <a:srgbClr val="003300"/>
    <a:srgbClr val="000099"/>
    <a:srgbClr val="FF6600"/>
    <a:srgbClr val="CC0066"/>
    <a:srgbClr val="0080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10/20/2017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10/20/2017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10/20/2017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10/20/2017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10/20/2017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W6WO5XabD-s"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youtube.com/watch?v=YEaSxhcns7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www.youtube.com/watch?v=vmxHfRCrMC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iWDKsHm6gT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3UgpfSp2t6k" TargetMode="External"/><Relationship Id="rId2" Type="http://schemas.openxmlformats.org/officeDocument/2006/relationships/hyperlink" Target="https://www.youtube.com/watch?v=wYmrg3owTRE" TargetMode="Externa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5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hyperlink" Target="http://www.nytimes.com/interactive/2013/12/20/sunday-review/dialect-quiz-map.html?mcubz=3" TargetMode="External"/><Relationship Id="rId1" Type="http://schemas.openxmlformats.org/officeDocument/2006/relationships/slideLayout" Target="../slideLayouts/slideLayout4.xml"/><Relationship Id="rId4" Type="http://schemas.openxmlformats.org/officeDocument/2006/relationships/image" Target="../media/image62.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5chRqRr8iQs" TargetMode="External"/><Relationship Id="rId2" Type="http://schemas.openxmlformats.org/officeDocument/2006/relationships/hyperlink" Target="https://www.youtube.com/watch?v=BI851yJUQQw" TargetMode="External"/><Relationship Id="rId1" Type="http://schemas.openxmlformats.org/officeDocument/2006/relationships/slideLayout" Target="../slideLayouts/slideLayout4.xml"/><Relationship Id="rId5" Type="http://schemas.openxmlformats.org/officeDocument/2006/relationships/image" Target="../media/image67.jpg"/><Relationship Id="rId4" Type="http://schemas.openxmlformats.org/officeDocument/2006/relationships/image" Target="../media/image6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www.youtube.com/watch?v=t8zhp699FXg" TargetMode="External"/><Relationship Id="rId3" Type="http://schemas.openxmlformats.org/officeDocument/2006/relationships/hyperlink" Target="http://www.nytimes.com/interactive/2013/12/20/sunday-review/dialect-quiz-map.html?mcubz=3" TargetMode="External"/><Relationship Id="rId7" Type="http://schemas.openxmlformats.org/officeDocument/2006/relationships/hyperlink" Target="https://www.youtube.com/watch?v=iWDKsHm6gTA" TargetMode="External"/><Relationship Id="rId12" Type="http://schemas.openxmlformats.org/officeDocument/2006/relationships/hyperlink" Target="https://www.youtube.com/watch?v=3UgpfSp2t6k" TargetMode="External"/><Relationship Id="rId2" Type="http://schemas.openxmlformats.org/officeDocument/2006/relationships/hyperlink" Target="https://www.ted.com/talks/mark_pagel_how_language_transformed_humanity?utm_source=tedcomshare&amp;utm_medium=email&amp;utm_campaign=tedspread--b" TargetMode="External"/><Relationship Id="rId1" Type="http://schemas.openxmlformats.org/officeDocument/2006/relationships/slideLayout" Target="../slideLayouts/slideLayout2.xml"/><Relationship Id="rId6" Type="http://schemas.openxmlformats.org/officeDocument/2006/relationships/hyperlink" Target="https://www.youtube.com/watch?v=YEaSxhcns7Y" TargetMode="External"/><Relationship Id="rId11" Type="http://schemas.openxmlformats.org/officeDocument/2006/relationships/hyperlink" Target="https://www.youtube.com/watch?v=wYmrg3owTRE" TargetMode="External"/><Relationship Id="rId5" Type="http://schemas.openxmlformats.org/officeDocument/2006/relationships/hyperlink" Target="https://www.youtube.com/watch?v=gMqZR3pqMjg" TargetMode="External"/><Relationship Id="rId10" Type="http://schemas.openxmlformats.org/officeDocument/2006/relationships/hyperlink" Target="http://video.nationalgeographic.com/video/short-film-showcase/meet-the-last-speaker-of-a-dying-language" TargetMode="External"/><Relationship Id="rId4" Type="http://schemas.openxmlformats.org/officeDocument/2006/relationships/hyperlink" Target="https://www.youtube.com/watch?v=vmxHfRCrMCM" TargetMode="External"/><Relationship Id="rId9" Type="http://schemas.openxmlformats.org/officeDocument/2006/relationships/hyperlink" Target="http://eurotalk.com/blog/tag/language-famil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6AF66B-9E77-4547-A838-87340B4B9884}"/>
              </a:ext>
            </a:extLst>
          </p:cNvPr>
          <p:cNvSpPr>
            <a:spLocks noGrp="1"/>
          </p:cNvSpPr>
          <p:nvPr>
            <p:ph type="ctrTitle"/>
          </p:nvPr>
        </p:nvSpPr>
        <p:spPr/>
        <p:txBody>
          <a:bodyPr/>
          <a:lstStyle/>
          <a:p>
            <a:r>
              <a:rPr lang="en-US" dirty="0"/>
              <a:t>Unit 3 / Languages</a:t>
            </a:r>
          </a:p>
        </p:txBody>
      </p:sp>
      <p:sp>
        <p:nvSpPr>
          <p:cNvPr id="3" name="Subtitle 2">
            <a:extLst>
              <a:ext uri="{FF2B5EF4-FFF2-40B4-BE49-F238E27FC236}">
                <a16:creationId xmlns:a16="http://schemas.microsoft.com/office/drawing/2014/main" xmlns="" id="{3C569F0E-AD60-43D7-9FBA-FB5966D1CC9D}"/>
              </a:ext>
            </a:extLst>
          </p:cNvPr>
          <p:cNvSpPr>
            <a:spLocks noGrp="1"/>
          </p:cNvSpPr>
          <p:nvPr>
            <p:ph type="subTitle" idx="1"/>
          </p:nvPr>
        </p:nvSpPr>
        <p:spPr/>
        <p:txBody>
          <a:bodyPr/>
          <a:lstStyle/>
          <a:p>
            <a:r>
              <a:rPr lang="en-US" dirty="0"/>
              <a:t>Churchill</a:t>
            </a:r>
          </a:p>
        </p:txBody>
      </p:sp>
    </p:spTree>
    <p:extLst>
      <p:ext uri="{BB962C8B-B14F-4D97-AF65-F5344CB8AC3E}">
        <p14:creationId xmlns:p14="http://schemas.microsoft.com/office/powerpoint/2010/main" val="4252807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1C54E-9B25-4499-B275-1248FA433BB4}"/>
              </a:ext>
            </a:extLst>
          </p:cNvPr>
          <p:cNvSpPr>
            <a:spLocks noGrp="1"/>
          </p:cNvSpPr>
          <p:nvPr>
            <p:ph type="title"/>
          </p:nvPr>
        </p:nvSpPr>
        <p:spPr>
          <a:xfrm>
            <a:off x="1371600" y="198784"/>
            <a:ext cx="9601200" cy="503582"/>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8B36FE9A-6250-43E1-B22B-09630B67954F}"/>
              </a:ext>
            </a:extLst>
          </p:cNvPr>
          <p:cNvPicPr>
            <a:picLocks noGrp="1" noChangeAspect="1"/>
          </p:cNvPicPr>
          <p:nvPr>
            <p:ph idx="1"/>
          </p:nvPr>
        </p:nvPicPr>
        <p:blipFill>
          <a:blip r:embed="rId2"/>
          <a:stretch>
            <a:fillRect/>
          </a:stretch>
        </p:blipFill>
        <p:spPr>
          <a:xfrm>
            <a:off x="781878" y="198784"/>
            <a:ext cx="11410122" cy="6533320"/>
          </a:xfrm>
        </p:spPr>
      </p:pic>
    </p:spTree>
    <p:extLst>
      <p:ext uri="{BB962C8B-B14F-4D97-AF65-F5344CB8AC3E}">
        <p14:creationId xmlns:p14="http://schemas.microsoft.com/office/powerpoint/2010/main" val="1682038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91F3B-1AA6-4C7C-B3CB-0257056AF8CA}"/>
              </a:ext>
            </a:extLst>
          </p:cNvPr>
          <p:cNvSpPr>
            <a:spLocks noGrp="1"/>
          </p:cNvSpPr>
          <p:nvPr>
            <p:ph type="title"/>
          </p:nvPr>
        </p:nvSpPr>
        <p:spPr>
          <a:xfrm>
            <a:off x="1371600" y="0"/>
            <a:ext cx="9601200" cy="1086678"/>
          </a:xfrm>
        </p:spPr>
        <p:txBody>
          <a:bodyPr/>
          <a:lstStyle/>
          <a:p>
            <a:r>
              <a:rPr lang="en-US" dirty="0"/>
              <a:t>                  </a:t>
            </a:r>
            <a:r>
              <a:rPr lang="en-US" b="1" u="sng" dirty="0">
                <a:solidFill>
                  <a:srgbClr val="C00000"/>
                </a:solidFill>
              </a:rPr>
              <a:t>Classifying Languages</a:t>
            </a:r>
          </a:p>
        </p:txBody>
      </p:sp>
      <p:sp>
        <p:nvSpPr>
          <p:cNvPr id="3" name="Content Placeholder 2">
            <a:extLst>
              <a:ext uri="{FF2B5EF4-FFF2-40B4-BE49-F238E27FC236}">
                <a16:creationId xmlns:a16="http://schemas.microsoft.com/office/drawing/2014/main" xmlns="" id="{5B6D9FAA-50F8-4B25-AB29-CEB401B8BA74}"/>
              </a:ext>
            </a:extLst>
          </p:cNvPr>
          <p:cNvSpPr>
            <a:spLocks noGrp="1"/>
          </p:cNvSpPr>
          <p:nvPr>
            <p:ph sz="half" idx="1"/>
          </p:nvPr>
        </p:nvSpPr>
        <p:spPr>
          <a:xfrm>
            <a:off x="755373" y="1232453"/>
            <a:ext cx="6492920" cy="5625548"/>
          </a:xfrm>
        </p:spPr>
        <p:txBody>
          <a:bodyPr>
            <a:normAutofit lnSpcReduction="10000"/>
          </a:bodyPr>
          <a:lstStyle/>
          <a:p>
            <a:r>
              <a:rPr lang="en-US" b="1" u="sng" dirty="0">
                <a:solidFill>
                  <a:srgbClr val="C00000"/>
                </a:solidFill>
              </a:rPr>
              <a:t>Institutional Languages</a:t>
            </a:r>
            <a:r>
              <a:rPr lang="en-US" dirty="0"/>
              <a:t>: </a:t>
            </a:r>
            <a:r>
              <a:rPr lang="en-US" b="1" dirty="0">
                <a:solidFill>
                  <a:srgbClr val="002060"/>
                </a:solidFill>
              </a:rPr>
              <a:t>are used in education, work, mass media, and government</a:t>
            </a:r>
          </a:p>
          <a:p>
            <a:r>
              <a:rPr lang="en-US" b="1" dirty="0">
                <a:solidFill>
                  <a:srgbClr val="003300"/>
                </a:solidFill>
              </a:rPr>
              <a:t>Many countries designate at least one institutional language as an </a:t>
            </a:r>
            <a:r>
              <a:rPr lang="en-US" b="1" u="sng" dirty="0">
                <a:solidFill>
                  <a:srgbClr val="C00000"/>
                </a:solidFill>
              </a:rPr>
              <a:t>Official Language </a:t>
            </a:r>
            <a:r>
              <a:rPr lang="en-US" b="1" dirty="0">
                <a:solidFill>
                  <a:srgbClr val="003300"/>
                </a:solidFill>
              </a:rPr>
              <a:t>which is used by government for laws, reports, and public objects, such as road signs, money and stamps. It is a language that would be understood by most of the country’s citizens.</a:t>
            </a:r>
          </a:p>
          <a:p>
            <a:r>
              <a:rPr lang="en-US" b="1" dirty="0">
                <a:solidFill>
                  <a:srgbClr val="006600"/>
                </a:solidFill>
              </a:rPr>
              <a:t>The US has no official language</a:t>
            </a:r>
            <a:r>
              <a:rPr lang="en-US" dirty="0"/>
              <a:t>.</a:t>
            </a:r>
          </a:p>
          <a:p>
            <a:r>
              <a:rPr lang="en-US" b="1" dirty="0">
                <a:solidFill>
                  <a:srgbClr val="003300"/>
                </a:solidFill>
              </a:rPr>
              <a:t> Some British colonies designate English as the official language but few of their citizens can speak it. Some countries have more than one official language and require public documents to be in all official languages</a:t>
            </a:r>
          </a:p>
          <a:p>
            <a:r>
              <a:rPr lang="en-US" b="1" dirty="0">
                <a:solidFill>
                  <a:srgbClr val="006600"/>
                </a:solidFill>
              </a:rPr>
              <a:t>EX: Belgium, Albania, Canada, Finland</a:t>
            </a:r>
            <a:r>
              <a:rPr lang="en-US" dirty="0">
                <a:solidFill>
                  <a:srgbClr val="003300"/>
                </a:solidFill>
              </a:rPr>
              <a:t>, </a:t>
            </a:r>
            <a:r>
              <a:rPr lang="en-US" b="1" dirty="0">
                <a:solidFill>
                  <a:srgbClr val="006600"/>
                </a:solidFill>
              </a:rPr>
              <a:t>South Africa has 11 official languages – the most for a single country.</a:t>
            </a:r>
          </a:p>
          <a:p>
            <a:r>
              <a:rPr lang="en-US" b="1" u="sng" dirty="0">
                <a:solidFill>
                  <a:srgbClr val="C00000"/>
                </a:solidFill>
              </a:rPr>
              <a:t>Literary Language </a:t>
            </a:r>
            <a:r>
              <a:rPr lang="en-US" b="1" dirty="0">
                <a:solidFill>
                  <a:srgbClr val="7030A0"/>
                </a:solidFill>
              </a:rPr>
              <a:t>means it is written as well as spoken. The system of written communication includes a method of writing and rules of grammar.</a:t>
            </a:r>
          </a:p>
        </p:txBody>
      </p:sp>
      <p:sp>
        <p:nvSpPr>
          <p:cNvPr id="4" name="Content Placeholder 3">
            <a:extLst>
              <a:ext uri="{FF2B5EF4-FFF2-40B4-BE49-F238E27FC236}">
                <a16:creationId xmlns:a16="http://schemas.microsoft.com/office/drawing/2014/main" xmlns="" id="{2F0EAF11-8373-4343-9834-71C052917B87}"/>
              </a:ext>
            </a:extLst>
          </p:cNvPr>
          <p:cNvSpPr>
            <a:spLocks noGrp="1"/>
          </p:cNvSpPr>
          <p:nvPr>
            <p:ph sz="half" idx="2"/>
          </p:nvPr>
        </p:nvSpPr>
        <p:spPr>
          <a:xfrm>
            <a:off x="7616283" y="1232453"/>
            <a:ext cx="4575717" cy="5499651"/>
          </a:xfrm>
        </p:spPr>
        <p:txBody>
          <a:bodyPr>
            <a:normAutofit lnSpcReduction="10000"/>
          </a:bodyPr>
          <a:lstStyle/>
          <a:p>
            <a:r>
              <a:rPr lang="en-US" b="1" u="sng" dirty="0">
                <a:solidFill>
                  <a:srgbClr val="C00000"/>
                </a:solidFill>
              </a:rPr>
              <a:t>Developing Language</a:t>
            </a:r>
            <a:r>
              <a:rPr lang="en-US" dirty="0"/>
              <a:t>: </a:t>
            </a:r>
            <a:r>
              <a:rPr lang="en-US" b="1" dirty="0">
                <a:solidFill>
                  <a:srgbClr val="3333CC"/>
                </a:solidFill>
              </a:rPr>
              <a:t>is spoken in daily use by people of all ages, from children to elderly . It also has a literary tradition, through literature and the language may not be widely distributed</a:t>
            </a:r>
          </a:p>
          <a:p>
            <a:endParaRPr lang="en-US" dirty="0"/>
          </a:p>
          <a:p>
            <a:r>
              <a:rPr lang="en-US" b="1" u="sng" dirty="0">
                <a:solidFill>
                  <a:srgbClr val="C00000"/>
                </a:solidFill>
              </a:rPr>
              <a:t>Vigorous Language</a:t>
            </a:r>
            <a:r>
              <a:rPr lang="en-US" dirty="0"/>
              <a:t>: </a:t>
            </a:r>
            <a:r>
              <a:rPr lang="en-US" b="1" dirty="0">
                <a:solidFill>
                  <a:srgbClr val="006600"/>
                </a:solidFill>
              </a:rPr>
              <a:t>is spoken in daily use by people of all ages, but it lacks a literary tradition. Languages in danger of dying. Or disappearing from use</a:t>
            </a:r>
          </a:p>
        </p:txBody>
      </p:sp>
    </p:spTree>
    <p:extLst>
      <p:ext uri="{BB962C8B-B14F-4D97-AF65-F5344CB8AC3E}">
        <p14:creationId xmlns:p14="http://schemas.microsoft.com/office/powerpoint/2010/main" val="669506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EE20C-DAE2-4643-8E30-CD9E9E575E25}"/>
              </a:ext>
            </a:extLst>
          </p:cNvPr>
          <p:cNvSpPr>
            <a:spLocks noGrp="1"/>
          </p:cNvSpPr>
          <p:nvPr>
            <p:ph type="title"/>
          </p:nvPr>
        </p:nvSpPr>
        <p:spPr>
          <a:xfrm>
            <a:off x="742121" y="1"/>
            <a:ext cx="11330607" cy="914400"/>
          </a:xfrm>
        </p:spPr>
        <p:txBody>
          <a:bodyPr>
            <a:normAutofit/>
          </a:bodyPr>
          <a:lstStyle/>
          <a:p>
            <a:r>
              <a:rPr lang="en-US" sz="3200" b="1" u="sng" dirty="0">
                <a:solidFill>
                  <a:srgbClr val="C00000"/>
                </a:solidFill>
              </a:rPr>
              <a:t>Should English be the official language of the United States</a:t>
            </a:r>
          </a:p>
        </p:txBody>
      </p:sp>
      <p:sp>
        <p:nvSpPr>
          <p:cNvPr id="3" name="Content Placeholder 2">
            <a:extLst>
              <a:ext uri="{FF2B5EF4-FFF2-40B4-BE49-F238E27FC236}">
                <a16:creationId xmlns:a16="http://schemas.microsoft.com/office/drawing/2014/main" xmlns="" id="{E69E1EEE-AC5B-4DC1-A3CE-3151CC1AE3B0}"/>
              </a:ext>
            </a:extLst>
          </p:cNvPr>
          <p:cNvSpPr>
            <a:spLocks noGrp="1"/>
          </p:cNvSpPr>
          <p:nvPr>
            <p:ph sz="half" idx="1"/>
          </p:nvPr>
        </p:nvSpPr>
        <p:spPr>
          <a:xfrm>
            <a:off x="742122" y="1219200"/>
            <a:ext cx="5367130" cy="5638801"/>
          </a:xfrm>
        </p:spPr>
        <p:txBody>
          <a:bodyPr/>
          <a:lstStyle/>
          <a:p>
            <a:pPr marL="0" indent="0">
              <a:buNone/>
            </a:pPr>
            <a:r>
              <a:rPr lang="en-US" dirty="0"/>
              <a:t>       </a:t>
            </a:r>
            <a:r>
              <a:rPr lang="en-US" b="1" u="sng" dirty="0">
                <a:solidFill>
                  <a:srgbClr val="002060"/>
                </a:solidFill>
              </a:rPr>
              <a:t>Make English the Official US Language</a:t>
            </a:r>
          </a:p>
          <a:p>
            <a:r>
              <a:rPr lang="en-US" b="1" dirty="0">
                <a:solidFill>
                  <a:srgbClr val="002060"/>
                </a:solidFill>
              </a:rPr>
              <a:t> 58 countries and 28 US states already make English official</a:t>
            </a:r>
          </a:p>
          <a:p>
            <a:r>
              <a:rPr lang="en-US" b="1" dirty="0">
                <a:solidFill>
                  <a:srgbClr val="002060"/>
                </a:solidFill>
              </a:rPr>
              <a:t>Requiring the use of English is a symbol of national unity</a:t>
            </a:r>
          </a:p>
          <a:p>
            <a:r>
              <a:rPr lang="en-US" b="1" dirty="0">
                <a:solidFill>
                  <a:srgbClr val="002060"/>
                </a:solidFill>
              </a:rPr>
              <a:t>Knowledge of English is essential for survival in the United States</a:t>
            </a:r>
          </a:p>
          <a:p>
            <a:r>
              <a:rPr lang="en-US" b="1" dirty="0">
                <a:solidFill>
                  <a:srgbClr val="002060"/>
                </a:solidFill>
              </a:rPr>
              <a:t>Providing services to non-English speakers is expensive</a:t>
            </a:r>
          </a:p>
        </p:txBody>
      </p:sp>
      <p:sp>
        <p:nvSpPr>
          <p:cNvPr id="4" name="Content Placeholder 3">
            <a:extLst>
              <a:ext uri="{FF2B5EF4-FFF2-40B4-BE49-F238E27FC236}">
                <a16:creationId xmlns:a16="http://schemas.microsoft.com/office/drawing/2014/main" xmlns="" id="{8ED072F7-8073-4CCA-89B8-5A80C174F82F}"/>
              </a:ext>
            </a:extLst>
          </p:cNvPr>
          <p:cNvSpPr>
            <a:spLocks noGrp="1"/>
          </p:cNvSpPr>
          <p:nvPr>
            <p:ph sz="half" idx="2"/>
          </p:nvPr>
        </p:nvSpPr>
        <p:spPr>
          <a:xfrm>
            <a:off x="6525402" y="1219200"/>
            <a:ext cx="5547327" cy="5526157"/>
          </a:xfrm>
        </p:spPr>
        <p:txBody>
          <a:bodyPr/>
          <a:lstStyle/>
          <a:p>
            <a:pPr marL="0" indent="0">
              <a:buNone/>
            </a:pPr>
            <a:r>
              <a:rPr lang="en-US" dirty="0"/>
              <a:t>   </a:t>
            </a:r>
            <a:r>
              <a:rPr lang="en-US" b="1" u="sng" dirty="0">
                <a:solidFill>
                  <a:srgbClr val="003300"/>
                </a:solidFill>
              </a:rPr>
              <a:t>Do not make English the official US Language</a:t>
            </a:r>
          </a:p>
          <a:p>
            <a:r>
              <a:rPr lang="en-US" b="1" dirty="0">
                <a:solidFill>
                  <a:srgbClr val="003300"/>
                </a:solidFill>
              </a:rPr>
              <a:t>A law is unnecessary because English is already the primary language of the United States</a:t>
            </a:r>
          </a:p>
          <a:p>
            <a:r>
              <a:rPr lang="en-US" b="1" dirty="0">
                <a:solidFill>
                  <a:srgbClr val="003300"/>
                </a:solidFill>
              </a:rPr>
              <a:t>The government should not interfere with people’s language rights</a:t>
            </a:r>
          </a:p>
          <a:p>
            <a:r>
              <a:rPr lang="en-US" b="1" dirty="0">
                <a:solidFill>
                  <a:srgbClr val="003300"/>
                </a:solidFill>
              </a:rPr>
              <a:t>Advocating English only attacks immigrants from non English speaking countries</a:t>
            </a:r>
          </a:p>
        </p:txBody>
      </p:sp>
    </p:spTree>
    <p:extLst>
      <p:ext uri="{BB962C8B-B14F-4D97-AF65-F5344CB8AC3E}">
        <p14:creationId xmlns:p14="http://schemas.microsoft.com/office/powerpoint/2010/main" val="121486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614FF-207A-4414-8576-FCD8477E69FD}"/>
              </a:ext>
            </a:extLst>
          </p:cNvPr>
          <p:cNvSpPr>
            <a:spLocks noGrp="1"/>
          </p:cNvSpPr>
          <p:nvPr>
            <p:ph type="title"/>
          </p:nvPr>
        </p:nvSpPr>
        <p:spPr>
          <a:xfrm>
            <a:off x="874643" y="0"/>
            <a:ext cx="11211340" cy="1020417"/>
          </a:xfrm>
        </p:spPr>
        <p:txBody>
          <a:bodyPr/>
          <a:lstStyle/>
          <a:p>
            <a:r>
              <a:rPr lang="en-US" dirty="0"/>
              <a:t>              </a:t>
            </a:r>
            <a:r>
              <a:rPr lang="en-US" b="1" u="sng" dirty="0">
                <a:solidFill>
                  <a:srgbClr val="C00000"/>
                </a:solidFill>
              </a:rPr>
              <a:t>Organizing Language Families</a:t>
            </a:r>
          </a:p>
        </p:txBody>
      </p:sp>
      <p:sp>
        <p:nvSpPr>
          <p:cNvPr id="3" name="Content Placeholder 2">
            <a:extLst>
              <a:ext uri="{FF2B5EF4-FFF2-40B4-BE49-F238E27FC236}">
                <a16:creationId xmlns:a16="http://schemas.microsoft.com/office/drawing/2014/main" xmlns="" id="{ED315B18-A17B-401D-A8F0-068F79573359}"/>
              </a:ext>
            </a:extLst>
          </p:cNvPr>
          <p:cNvSpPr>
            <a:spLocks noGrp="1"/>
          </p:cNvSpPr>
          <p:nvPr>
            <p:ph sz="half" idx="1"/>
          </p:nvPr>
        </p:nvSpPr>
        <p:spPr>
          <a:xfrm>
            <a:off x="715617" y="821635"/>
            <a:ext cx="5830957" cy="6036365"/>
          </a:xfrm>
        </p:spPr>
        <p:txBody>
          <a:bodyPr>
            <a:normAutofit/>
          </a:bodyPr>
          <a:lstStyle/>
          <a:p>
            <a:r>
              <a:rPr lang="en-US" b="1" u="sng" dirty="0">
                <a:solidFill>
                  <a:srgbClr val="C00000"/>
                </a:solidFill>
              </a:rPr>
              <a:t>Language Family</a:t>
            </a:r>
            <a:r>
              <a:rPr lang="en-US" dirty="0"/>
              <a:t>: </a:t>
            </a:r>
            <a:r>
              <a:rPr lang="en-US" b="1" dirty="0">
                <a:solidFill>
                  <a:srgbClr val="7030A0"/>
                </a:solidFill>
              </a:rPr>
              <a:t>is a collection of languages related through a common ancestral language that existed long before recorded history</a:t>
            </a:r>
          </a:p>
          <a:p>
            <a:r>
              <a:rPr lang="en-US" b="1" u="sng" dirty="0">
                <a:solidFill>
                  <a:srgbClr val="C00000"/>
                </a:solidFill>
              </a:rPr>
              <a:t>Language Branch</a:t>
            </a:r>
            <a:r>
              <a:rPr lang="en-US" dirty="0"/>
              <a:t>: </a:t>
            </a:r>
            <a:r>
              <a:rPr lang="en-US" b="1" dirty="0">
                <a:solidFill>
                  <a:srgbClr val="006600"/>
                </a:solidFill>
              </a:rPr>
              <a:t>is a collection of languages within a family related through a common ancestral language that existed several thousand years ago. Differences are not as extensive or as old as between language families and archeological evidence can confirm tat the branches derived from the same family</a:t>
            </a:r>
          </a:p>
          <a:p>
            <a:r>
              <a:rPr lang="en-US" b="1" u="sng" dirty="0">
                <a:solidFill>
                  <a:srgbClr val="C00000"/>
                </a:solidFill>
              </a:rPr>
              <a:t>Language Group</a:t>
            </a:r>
            <a:r>
              <a:rPr lang="en-US" dirty="0"/>
              <a:t>: </a:t>
            </a:r>
            <a:r>
              <a:rPr lang="en-US" b="1" dirty="0">
                <a:solidFill>
                  <a:srgbClr val="000099"/>
                </a:solidFill>
              </a:rPr>
              <a:t>is a collection of languages within a branch that share a common origin in the relatively recent past and display many similarities in grammar and vocabulary</a:t>
            </a:r>
          </a:p>
          <a:p>
            <a:r>
              <a:rPr lang="en-US" b="1" dirty="0">
                <a:solidFill>
                  <a:srgbClr val="CC0066"/>
                </a:solidFill>
              </a:rPr>
              <a:t>Language families form the trunk of the tree</a:t>
            </a:r>
          </a:p>
          <a:p>
            <a:r>
              <a:rPr lang="en-US" b="1" dirty="0">
                <a:solidFill>
                  <a:srgbClr val="CC0066"/>
                </a:solidFill>
              </a:rPr>
              <a:t>Individual languages are displayed as leaves</a:t>
            </a:r>
          </a:p>
          <a:p>
            <a:r>
              <a:rPr lang="en-US" b="1" dirty="0">
                <a:solidFill>
                  <a:srgbClr val="CC0066"/>
                </a:solidFill>
              </a:rPr>
              <a:t>Some trunks divide into several branches, which represent language branches</a:t>
            </a:r>
          </a:p>
        </p:txBody>
      </p:sp>
      <p:pic>
        <p:nvPicPr>
          <p:cNvPr id="10" name="Content Placeholder 9">
            <a:extLst>
              <a:ext uri="{FF2B5EF4-FFF2-40B4-BE49-F238E27FC236}">
                <a16:creationId xmlns:a16="http://schemas.microsoft.com/office/drawing/2014/main" xmlns="" id="{85BB975A-C9AE-4882-A008-082824200AAF}"/>
              </a:ext>
            </a:extLst>
          </p:cNvPr>
          <p:cNvPicPr>
            <a:picLocks noGrp="1" noChangeAspect="1"/>
          </p:cNvPicPr>
          <p:nvPr>
            <p:ph sz="half" idx="2"/>
          </p:nvPr>
        </p:nvPicPr>
        <p:blipFill>
          <a:blip r:embed="rId2"/>
          <a:stretch>
            <a:fillRect/>
          </a:stretch>
        </p:blipFill>
        <p:spPr>
          <a:xfrm>
            <a:off x="6440557" y="821635"/>
            <a:ext cx="5645081" cy="6036365"/>
          </a:xfrm>
        </p:spPr>
      </p:pic>
    </p:spTree>
    <p:extLst>
      <p:ext uri="{BB962C8B-B14F-4D97-AF65-F5344CB8AC3E}">
        <p14:creationId xmlns:p14="http://schemas.microsoft.com/office/powerpoint/2010/main" val="3550090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2467C6-B598-4923-816D-0EF8265F18EE}"/>
              </a:ext>
            </a:extLst>
          </p:cNvPr>
          <p:cNvSpPr>
            <a:spLocks noGrp="1"/>
          </p:cNvSpPr>
          <p:nvPr>
            <p:ph type="title"/>
          </p:nvPr>
        </p:nvSpPr>
        <p:spPr>
          <a:xfrm>
            <a:off x="768626" y="0"/>
            <a:ext cx="11423374" cy="1311965"/>
          </a:xfrm>
        </p:spPr>
        <p:txBody>
          <a:bodyPr/>
          <a:lstStyle/>
          <a:p>
            <a:r>
              <a:rPr lang="en-US" b="1" dirty="0">
                <a:solidFill>
                  <a:srgbClr val="000099"/>
                </a:solidFill>
              </a:rPr>
              <a:t>Distribution of Language Families – </a:t>
            </a:r>
            <a:br>
              <a:rPr lang="en-US" b="1" dirty="0">
                <a:solidFill>
                  <a:srgbClr val="000099"/>
                </a:solidFill>
              </a:rPr>
            </a:br>
            <a:r>
              <a:rPr lang="en-US" b="1" dirty="0">
                <a:solidFill>
                  <a:srgbClr val="000099"/>
                </a:solidFill>
              </a:rPr>
              <a:t>The two largest language families are</a:t>
            </a:r>
            <a:endParaRPr lang="en-US" dirty="0"/>
          </a:p>
        </p:txBody>
      </p:sp>
      <p:sp>
        <p:nvSpPr>
          <p:cNvPr id="3" name="Content Placeholder 2">
            <a:extLst>
              <a:ext uri="{FF2B5EF4-FFF2-40B4-BE49-F238E27FC236}">
                <a16:creationId xmlns:a16="http://schemas.microsoft.com/office/drawing/2014/main" xmlns="" id="{A7CFDB75-C250-42B5-8533-68866E41E492}"/>
              </a:ext>
            </a:extLst>
          </p:cNvPr>
          <p:cNvSpPr>
            <a:spLocks noGrp="1"/>
          </p:cNvSpPr>
          <p:nvPr>
            <p:ph sz="half" idx="1"/>
          </p:nvPr>
        </p:nvSpPr>
        <p:spPr>
          <a:xfrm>
            <a:off x="768626" y="1616765"/>
            <a:ext cx="3564835" cy="5241235"/>
          </a:xfrm>
        </p:spPr>
        <p:txBody>
          <a:bodyPr/>
          <a:lstStyle/>
          <a:p>
            <a:r>
              <a:rPr lang="en-US" b="1" dirty="0">
                <a:solidFill>
                  <a:srgbClr val="000099"/>
                </a:solidFill>
              </a:rPr>
              <a:t>#1. </a:t>
            </a:r>
            <a:r>
              <a:rPr lang="en-US" b="1" u="sng" dirty="0">
                <a:solidFill>
                  <a:srgbClr val="000099"/>
                </a:solidFill>
              </a:rPr>
              <a:t>Indo-European</a:t>
            </a:r>
            <a:r>
              <a:rPr lang="en-US" b="1" dirty="0">
                <a:solidFill>
                  <a:srgbClr val="000099"/>
                </a:solidFill>
              </a:rPr>
              <a:t> –Is the most widely used language family , it is the Predominate language family in Europe, South Asia, North America and Latin America. </a:t>
            </a:r>
          </a:p>
          <a:p>
            <a:endParaRPr lang="en-US" dirty="0"/>
          </a:p>
        </p:txBody>
      </p:sp>
      <p:pic>
        <p:nvPicPr>
          <p:cNvPr id="6" name="Content Placeholder 5">
            <a:extLst>
              <a:ext uri="{FF2B5EF4-FFF2-40B4-BE49-F238E27FC236}">
                <a16:creationId xmlns:a16="http://schemas.microsoft.com/office/drawing/2014/main" xmlns="" id="{432E35AA-9D4C-4A69-9D62-D4888619CC77}"/>
              </a:ext>
            </a:extLst>
          </p:cNvPr>
          <p:cNvPicPr>
            <a:picLocks noGrp="1" noChangeAspect="1"/>
          </p:cNvPicPr>
          <p:nvPr>
            <p:ph sz="half" idx="2"/>
          </p:nvPr>
        </p:nvPicPr>
        <p:blipFill>
          <a:blip r:embed="rId2"/>
          <a:stretch>
            <a:fillRect/>
          </a:stretch>
        </p:blipFill>
        <p:spPr>
          <a:xfrm>
            <a:off x="4611757" y="1431235"/>
            <a:ext cx="7580243" cy="5426765"/>
          </a:xfrm>
        </p:spPr>
      </p:pic>
    </p:spTree>
    <p:extLst>
      <p:ext uri="{BB962C8B-B14F-4D97-AF65-F5344CB8AC3E}">
        <p14:creationId xmlns:p14="http://schemas.microsoft.com/office/powerpoint/2010/main" val="324318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B6587C-7D00-4CD8-ACD3-7E19107EB66E}"/>
              </a:ext>
            </a:extLst>
          </p:cNvPr>
          <p:cNvSpPr>
            <a:spLocks noGrp="1"/>
          </p:cNvSpPr>
          <p:nvPr>
            <p:ph type="title"/>
          </p:nvPr>
        </p:nvSpPr>
        <p:spPr>
          <a:xfrm>
            <a:off x="781878" y="0"/>
            <a:ext cx="11410122" cy="1497496"/>
          </a:xfrm>
        </p:spPr>
        <p:txBody>
          <a:bodyPr/>
          <a:lstStyle/>
          <a:p>
            <a:r>
              <a:rPr lang="en-US" b="1" dirty="0">
                <a:solidFill>
                  <a:srgbClr val="7030A0"/>
                </a:solidFill>
              </a:rPr>
              <a:t>Distribution of Language Families – </a:t>
            </a:r>
            <a:br>
              <a:rPr lang="en-US" b="1" dirty="0">
                <a:solidFill>
                  <a:srgbClr val="7030A0"/>
                </a:solidFill>
              </a:rPr>
            </a:br>
            <a:r>
              <a:rPr lang="en-US" b="1" dirty="0">
                <a:solidFill>
                  <a:srgbClr val="7030A0"/>
                </a:solidFill>
              </a:rPr>
              <a:t>The two largest language families are</a:t>
            </a:r>
            <a:endParaRPr lang="en-US" dirty="0">
              <a:solidFill>
                <a:srgbClr val="7030A0"/>
              </a:solidFill>
            </a:endParaRPr>
          </a:p>
        </p:txBody>
      </p:sp>
      <p:sp>
        <p:nvSpPr>
          <p:cNvPr id="3" name="Content Placeholder 2">
            <a:extLst>
              <a:ext uri="{FF2B5EF4-FFF2-40B4-BE49-F238E27FC236}">
                <a16:creationId xmlns:a16="http://schemas.microsoft.com/office/drawing/2014/main" xmlns="" id="{4234EDE4-BDEA-4FC3-B950-85E4DEA23CD3}"/>
              </a:ext>
            </a:extLst>
          </p:cNvPr>
          <p:cNvSpPr>
            <a:spLocks noGrp="1"/>
          </p:cNvSpPr>
          <p:nvPr>
            <p:ph sz="half" idx="1"/>
          </p:nvPr>
        </p:nvSpPr>
        <p:spPr>
          <a:xfrm>
            <a:off x="781878" y="1696279"/>
            <a:ext cx="3935896" cy="5161722"/>
          </a:xfrm>
        </p:spPr>
        <p:txBody>
          <a:bodyPr>
            <a:normAutofit fontScale="92500"/>
          </a:bodyPr>
          <a:lstStyle/>
          <a:p>
            <a:r>
              <a:rPr lang="en-US" b="1" dirty="0">
                <a:solidFill>
                  <a:srgbClr val="7030A0"/>
                </a:solidFill>
              </a:rPr>
              <a:t>#2. </a:t>
            </a:r>
            <a:r>
              <a:rPr lang="en-US" b="1" u="sng" dirty="0">
                <a:solidFill>
                  <a:srgbClr val="7030A0"/>
                </a:solidFill>
              </a:rPr>
              <a:t>Sino-Tibetan</a:t>
            </a:r>
            <a:r>
              <a:rPr lang="en-US" b="1" dirty="0">
                <a:solidFill>
                  <a:srgbClr val="7030A0"/>
                </a:solidFill>
              </a:rPr>
              <a:t> –relating to or denoting a large language family of eastern Asia whose branches include Sinitic (Chinese), Tibeto-Burman (Burmese and Tibetan), and, in some classifications, Tai (Thai and Lao) Encompasses languages spoken in the People’s Republic of China and several smaller countries in Southeast Asia. » No single Chinese language » Mandarin is the most-used language in the world and the official language of both the People’s Republic of China and Taiwan.  There are seven other Sinitic branch languages spoken in China</a:t>
            </a:r>
          </a:p>
          <a:p>
            <a:endParaRPr lang="en-US" dirty="0"/>
          </a:p>
        </p:txBody>
      </p:sp>
      <p:pic>
        <p:nvPicPr>
          <p:cNvPr id="6" name="Content Placeholder 5">
            <a:extLst>
              <a:ext uri="{FF2B5EF4-FFF2-40B4-BE49-F238E27FC236}">
                <a16:creationId xmlns:a16="http://schemas.microsoft.com/office/drawing/2014/main" xmlns="" id="{863ADB99-8477-4774-B3B0-0D33FECBA91B}"/>
              </a:ext>
            </a:extLst>
          </p:cNvPr>
          <p:cNvPicPr>
            <a:picLocks noGrp="1" noChangeAspect="1"/>
          </p:cNvPicPr>
          <p:nvPr>
            <p:ph sz="half" idx="2"/>
          </p:nvPr>
        </p:nvPicPr>
        <p:blipFill>
          <a:blip r:embed="rId2"/>
          <a:stretch>
            <a:fillRect/>
          </a:stretch>
        </p:blipFill>
        <p:spPr>
          <a:xfrm>
            <a:off x="4916557" y="1497496"/>
            <a:ext cx="7275443" cy="5360504"/>
          </a:xfrm>
        </p:spPr>
      </p:pic>
    </p:spTree>
    <p:extLst>
      <p:ext uri="{BB962C8B-B14F-4D97-AF65-F5344CB8AC3E}">
        <p14:creationId xmlns:p14="http://schemas.microsoft.com/office/powerpoint/2010/main" val="3014163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2EDF4-4BA5-483E-BD60-35C19071478E}"/>
              </a:ext>
            </a:extLst>
          </p:cNvPr>
          <p:cNvSpPr>
            <a:spLocks noGrp="1"/>
          </p:cNvSpPr>
          <p:nvPr>
            <p:ph type="title"/>
          </p:nvPr>
        </p:nvSpPr>
        <p:spPr>
          <a:xfrm>
            <a:off x="861391" y="0"/>
            <a:ext cx="11118574" cy="861391"/>
          </a:xfrm>
        </p:spPr>
        <p:txBody>
          <a:bodyPr/>
          <a:lstStyle/>
          <a:p>
            <a:r>
              <a:rPr lang="en-US" b="1" dirty="0">
                <a:solidFill>
                  <a:srgbClr val="006600"/>
                </a:solidFill>
              </a:rPr>
              <a:t>                Other Asian Language Families</a:t>
            </a:r>
            <a:endParaRPr lang="en-US" dirty="0"/>
          </a:p>
        </p:txBody>
      </p:sp>
      <p:sp>
        <p:nvSpPr>
          <p:cNvPr id="3" name="Content Placeholder 2">
            <a:extLst>
              <a:ext uri="{FF2B5EF4-FFF2-40B4-BE49-F238E27FC236}">
                <a16:creationId xmlns:a16="http://schemas.microsoft.com/office/drawing/2014/main" xmlns="" id="{B852D75C-7003-47CE-B8F6-A11D02931263}"/>
              </a:ext>
            </a:extLst>
          </p:cNvPr>
          <p:cNvSpPr>
            <a:spLocks noGrp="1"/>
          </p:cNvSpPr>
          <p:nvPr>
            <p:ph sz="half" idx="1"/>
          </p:nvPr>
        </p:nvSpPr>
        <p:spPr>
          <a:xfrm>
            <a:off x="742122" y="1033671"/>
            <a:ext cx="5077264" cy="5824329"/>
          </a:xfrm>
        </p:spPr>
        <p:txBody>
          <a:bodyPr>
            <a:normAutofit/>
          </a:bodyPr>
          <a:lstStyle/>
          <a:p>
            <a:r>
              <a:rPr lang="en-US" b="1" dirty="0">
                <a:solidFill>
                  <a:srgbClr val="006600"/>
                </a:solidFill>
              </a:rPr>
              <a:t>.</a:t>
            </a:r>
          </a:p>
          <a:p>
            <a:r>
              <a:rPr lang="en-US" b="1" dirty="0">
                <a:solidFill>
                  <a:srgbClr val="006600"/>
                </a:solidFill>
              </a:rPr>
              <a:t> Isolation on islands and peninsulas contributed to overall independent development. – </a:t>
            </a:r>
          </a:p>
          <a:p>
            <a:r>
              <a:rPr lang="en-US" b="1" dirty="0">
                <a:solidFill>
                  <a:srgbClr val="006600"/>
                </a:solidFill>
              </a:rPr>
              <a:t>Austronesian  6% of world. Mostly in Indonesia, the worlds fourth most populous country. With 706 living languages, Predominate language is Javanese </a:t>
            </a:r>
          </a:p>
        </p:txBody>
      </p:sp>
      <p:pic>
        <p:nvPicPr>
          <p:cNvPr id="6" name="Content Placeholder 5">
            <a:extLst>
              <a:ext uri="{FF2B5EF4-FFF2-40B4-BE49-F238E27FC236}">
                <a16:creationId xmlns:a16="http://schemas.microsoft.com/office/drawing/2014/main" xmlns="" id="{AC7197F5-B79E-4DA6-8C62-A0ADF29103FF}"/>
              </a:ext>
            </a:extLst>
          </p:cNvPr>
          <p:cNvPicPr>
            <a:picLocks noGrp="1" noChangeAspect="1"/>
          </p:cNvPicPr>
          <p:nvPr>
            <p:ph sz="half" idx="2"/>
          </p:nvPr>
        </p:nvPicPr>
        <p:blipFill>
          <a:blip r:embed="rId2"/>
          <a:stretch>
            <a:fillRect/>
          </a:stretch>
        </p:blipFill>
        <p:spPr>
          <a:xfrm>
            <a:off x="6524625" y="861391"/>
            <a:ext cx="5667375" cy="5996609"/>
          </a:xfrm>
        </p:spPr>
      </p:pic>
    </p:spTree>
    <p:extLst>
      <p:ext uri="{BB962C8B-B14F-4D97-AF65-F5344CB8AC3E}">
        <p14:creationId xmlns:p14="http://schemas.microsoft.com/office/powerpoint/2010/main" val="4074547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553F7-00D3-4FC0-8FC1-5293464B8065}"/>
              </a:ext>
            </a:extLst>
          </p:cNvPr>
          <p:cNvSpPr>
            <a:spLocks noGrp="1"/>
          </p:cNvSpPr>
          <p:nvPr>
            <p:ph type="title"/>
          </p:nvPr>
        </p:nvSpPr>
        <p:spPr>
          <a:xfrm>
            <a:off x="795131" y="106018"/>
            <a:ext cx="11396869" cy="1033670"/>
          </a:xfrm>
        </p:spPr>
        <p:txBody>
          <a:bodyPr/>
          <a:lstStyle/>
          <a:p>
            <a:r>
              <a:rPr lang="en-US" dirty="0"/>
              <a:t>                </a:t>
            </a:r>
            <a:r>
              <a:rPr lang="en-US" b="1" u="sng" dirty="0">
                <a:solidFill>
                  <a:srgbClr val="CC0066"/>
                </a:solidFill>
              </a:rPr>
              <a:t>Southeast Asia Language Families</a:t>
            </a:r>
          </a:p>
        </p:txBody>
      </p:sp>
      <p:sp>
        <p:nvSpPr>
          <p:cNvPr id="3" name="Content Placeholder 2">
            <a:extLst>
              <a:ext uri="{FF2B5EF4-FFF2-40B4-BE49-F238E27FC236}">
                <a16:creationId xmlns:a16="http://schemas.microsoft.com/office/drawing/2014/main" xmlns="" id="{6D87638E-9674-4973-94C6-CE35CA354B94}"/>
              </a:ext>
            </a:extLst>
          </p:cNvPr>
          <p:cNvSpPr>
            <a:spLocks noGrp="1"/>
          </p:cNvSpPr>
          <p:nvPr>
            <p:ph sz="half" idx="1"/>
          </p:nvPr>
        </p:nvSpPr>
        <p:spPr>
          <a:xfrm>
            <a:off x="795132" y="1457739"/>
            <a:ext cx="3366052" cy="5400261"/>
          </a:xfrm>
        </p:spPr>
        <p:txBody>
          <a:bodyPr/>
          <a:lstStyle/>
          <a:p>
            <a:r>
              <a:rPr lang="en-US" b="1" dirty="0">
                <a:solidFill>
                  <a:srgbClr val="CC0066"/>
                </a:solidFill>
              </a:rPr>
              <a:t>Austro </a:t>
            </a:r>
            <a:r>
              <a:rPr lang="en-US" b="1" dirty="0" err="1">
                <a:solidFill>
                  <a:srgbClr val="CC0066"/>
                </a:solidFill>
              </a:rPr>
              <a:t>Asiaticis</a:t>
            </a:r>
            <a:r>
              <a:rPr lang="en-US" b="1" dirty="0">
                <a:solidFill>
                  <a:srgbClr val="CC0066"/>
                </a:solidFill>
              </a:rPr>
              <a:t> spoken by 2% of population, Vietnamese most spoken. Written with Roman alphabet devised by Roman Catholic missionaries</a:t>
            </a:r>
          </a:p>
        </p:txBody>
      </p:sp>
      <p:pic>
        <p:nvPicPr>
          <p:cNvPr id="6" name="Content Placeholder 5">
            <a:extLst>
              <a:ext uri="{FF2B5EF4-FFF2-40B4-BE49-F238E27FC236}">
                <a16:creationId xmlns:a16="http://schemas.microsoft.com/office/drawing/2014/main" xmlns="" id="{F052E317-A86E-44BA-9E78-4641D8C232F3}"/>
              </a:ext>
            </a:extLst>
          </p:cNvPr>
          <p:cNvPicPr>
            <a:picLocks noGrp="1" noChangeAspect="1"/>
          </p:cNvPicPr>
          <p:nvPr>
            <p:ph sz="half" idx="2"/>
          </p:nvPr>
        </p:nvPicPr>
        <p:blipFill>
          <a:blip r:embed="rId2"/>
          <a:stretch>
            <a:fillRect/>
          </a:stretch>
        </p:blipFill>
        <p:spPr>
          <a:xfrm>
            <a:off x="4479235" y="1033670"/>
            <a:ext cx="7712765" cy="5824330"/>
          </a:xfrm>
        </p:spPr>
      </p:pic>
    </p:spTree>
    <p:extLst>
      <p:ext uri="{BB962C8B-B14F-4D97-AF65-F5344CB8AC3E}">
        <p14:creationId xmlns:p14="http://schemas.microsoft.com/office/powerpoint/2010/main" val="1431203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F8EB2D-3F11-431A-829F-10AE24172168}"/>
              </a:ext>
            </a:extLst>
          </p:cNvPr>
          <p:cNvSpPr>
            <a:spLocks noGrp="1"/>
          </p:cNvSpPr>
          <p:nvPr>
            <p:ph type="title"/>
          </p:nvPr>
        </p:nvSpPr>
        <p:spPr>
          <a:xfrm>
            <a:off x="808383" y="0"/>
            <a:ext cx="11383617" cy="1258957"/>
          </a:xfrm>
        </p:spPr>
        <p:txBody>
          <a:bodyPr/>
          <a:lstStyle/>
          <a:p>
            <a:r>
              <a:rPr lang="en-US" dirty="0"/>
              <a:t>                            </a:t>
            </a:r>
            <a:r>
              <a:rPr lang="en-US" dirty="0">
                <a:solidFill>
                  <a:srgbClr val="008080"/>
                </a:solidFill>
              </a:rPr>
              <a:t>Southeast</a:t>
            </a:r>
            <a:r>
              <a:rPr lang="en-US" b="1" u="sng" dirty="0">
                <a:solidFill>
                  <a:srgbClr val="008080"/>
                </a:solidFill>
              </a:rPr>
              <a:t> Asia</a:t>
            </a:r>
          </a:p>
        </p:txBody>
      </p:sp>
      <p:sp>
        <p:nvSpPr>
          <p:cNvPr id="3" name="Content Placeholder 2">
            <a:extLst>
              <a:ext uri="{FF2B5EF4-FFF2-40B4-BE49-F238E27FC236}">
                <a16:creationId xmlns:a16="http://schemas.microsoft.com/office/drawing/2014/main" xmlns="" id="{597EB442-FDFB-4F49-98E9-BC355B07E9C3}"/>
              </a:ext>
            </a:extLst>
          </p:cNvPr>
          <p:cNvSpPr>
            <a:spLocks noGrp="1"/>
          </p:cNvSpPr>
          <p:nvPr>
            <p:ph sz="half" idx="1"/>
          </p:nvPr>
        </p:nvSpPr>
        <p:spPr>
          <a:xfrm>
            <a:off x="808383" y="1139687"/>
            <a:ext cx="3763617" cy="5718313"/>
          </a:xfrm>
        </p:spPr>
        <p:txBody>
          <a:bodyPr/>
          <a:lstStyle/>
          <a:p>
            <a:endParaRPr lang="en-US" b="1" i="1" u="sng" dirty="0">
              <a:solidFill>
                <a:srgbClr val="008080"/>
              </a:solidFill>
            </a:endParaRPr>
          </a:p>
          <a:p>
            <a:r>
              <a:rPr lang="en-US" b="1" i="1" u="sng" dirty="0">
                <a:solidFill>
                  <a:srgbClr val="008080"/>
                </a:solidFill>
              </a:rPr>
              <a:t>Japanese</a:t>
            </a:r>
            <a:r>
              <a:rPr lang="en-US" b="1" dirty="0">
                <a:solidFill>
                  <a:srgbClr val="008080"/>
                </a:solidFill>
              </a:rPr>
              <a:t> –Written in part with Chinese characters also uses two systems of phonetic symbols phonetic symbols,  </a:t>
            </a:r>
          </a:p>
          <a:p>
            <a:r>
              <a:rPr lang="en-US" b="1" i="1" u="sng" dirty="0">
                <a:solidFill>
                  <a:srgbClr val="008080"/>
                </a:solidFill>
              </a:rPr>
              <a:t> Korean: </a:t>
            </a:r>
            <a:r>
              <a:rPr lang="en-US" b="1" dirty="0">
                <a:solidFill>
                  <a:srgbClr val="008080"/>
                </a:solidFill>
              </a:rPr>
              <a:t>Korean is written in </a:t>
            </a:r>
            <a:r>
              <a:rPr lang="en-US" b="1" dirty="0" err="1">
                <a:solidFill>
                  <a:srgbClr val="008080"/>
                </a:solidFill>
              </a:rPr>
              <a:t>Hankul</a:t>
            </a:r>
            <a:r>
              <a:rPr lang="en-US" b="1" dirty="0">
                <a:solidFill>
                  <a:srgbClr val="008080"/>
                </a:solidFill>
              </a:rPr>
              <a:t> in which each letter </a:t>
            </a:r>
            <a:r>
              <a:rPr lang="en-US" b="1" dirty="0" err="1">
                <a:solidFill>
                  <a:srgbClr val="008080"/>
                </a:solidFill>
              </a:rPr>
              <a:t>reprecents</a:t>
            </a:r>
            <a:r>
              <a:rPr lang="en-US" b="1" dirty="0">
                <a:solidFill>
                  <a:srgbClr val="008080"/>
                </a:solidFill>
              </a:rPr>
              <a:t> a sound. More than half of the vocabulary comes from Chinese words</a:t>
            </a:r>
          </a:p>
          <a:p>
            <a:endParaRPr lang="en-US" dirty="0"/>
          </a:p>
        </p:txBody>
      </p:sp>
      <p:pic>
        <p:nvPicPr>
          <p:cNvPr id="6" name="Content Placeholder 5">
            <a:extLst>
              <a:ext uri="{FF2B5EF4-FFF2-40B4-BE49-F238E27FC236}">
                <a16:creationId xmlns:a16="http://schemas.microsoft.com/office/drawing/2014/main" xmlns="" id="{656C1073-F1E8-4D94-AC93-D53832596060}"/>
              </a:ext>
            </a:extLst>
          </p:cNvPr>
          <p:cNvPicPr>
            <a:picLocks noGrp="1" noChangeAspect="1"/>
          </p:cNvPicPr>
          <p:nvPr>
            <p:ph sz="half" idx="2"/>
          </p:nvPr>
        </p:nvPicPr>
        <p:blipFill>
          <a:blip r:embed="rId2"/>
          <a:stretch>
            <a:fillRect/>
          </a:stretch>
        </p:blipFill>
        <p:spPr>
          <a:xfrm>
            <a:off x="4731026" y="1139687"/>
            <a:ext cx="7460974" cy="5605670"/>
          </a:xfrm>
        </p:spPr>
      </p:pic>
    </p:spTree>
    <p:extLst>
      <p:ext uri="{BB962C8B-B14F-4D97-AF65-F5344CB8AC3E}">
        <p14:creationId xmlns:p14="http://schemas.microsoft.com/office/powerpoint/2010/main" val="130461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112865-86EB-4DD2-B9FE-E2667AB6AC6D}"/>
              </a:ext>
            </a:extLst>
          </p:cNvPr>
          <p:cNvSpPr>
            <a:spLocks noGrp="1"/>
          </p:cNvSpPr>
          <p:nvPr>
            <p:ph type="title"/>
          </p:nvPr>
        </p:nvSpPr>
        <p:spPr>
          <a:xfrm>
            <a:off x="927653" y="0"/>
            <a:ext cx="11171582" cy="1166191"/>
          </a:xfrm>
        </p:spPr>
        <p:txBody>
          <a:bodyPr/>
          <a:lstStyle/>
          <a:p>
            <a:r>
              <a:rPr lang="en-US" dirty="0"/>
              <a:t>            </a:t>
            </a:r>
            <a:r>
              <a:rPr lang="en-US" b="1" i="1" u="sng" dirty="0">
                <a:solidFill>
                  <a:schemeClr val="accent5">
                    <a:lumMod val="75000"/>
                  </a:schemeClr>
                </a:solidFill>
              </a:rPr>
              <a:t>Other Asian Language Families</a:t>
            </a:r>
          </a:p>
        </p:txBody>
      </p:sp>
      <p:sp>
        <p:nvSpPr>
          <p:cNvPr id="3" name="Content Placeholder 2">
            <a:extLst>
              <a:ext uri="{FF2B5EF4-FFF2-40B4-BE49-F238E27FC236}">
                <a16:creationId xmlns:a16="http://schemas.microsoft.com/office/drawing/2014/main" xmlns="" id="{62B3B969-0507-40A2-A15C-1E4FFF46C27E}"/>
              </a:ext>
            </a:extLst>
          </p:cNvPr>
          <p:cNvSpPr>
            <a:spLocks noGrp="1"/>
          </p:cNvSpPr>
          <p:nvPr>
            <p:ph sz="half" idx="1"/>
          </p:nvPr>
        </p:nvSpPr>
        <p:spPr>
          <a:xfrm>
            <a:off x="768626" y="1364974"/>
            <a:ext cx="2809461" cy="5493025"/>
          </a:xfrm>
        </p:spPr>
        <p:txBody>
          <a:bodyPr/>
          <a:lstStyle/>
          <a:p>
            <a:r>
              <a:rPr lang="en-US" b="1" u="sng" dirty="0">
                <a:solidFill>
                  <a:schemeClr val="accent5">
                    <a:lumMod val="75000"/>
                  </a:schemeClr>
                </a:solidFill>
              </a:rPr>
              <a:t>Dravidian </a:t>
            </a:r>
            <a:r>
              <a:rPr lang="en-US" b="1" dirty="0">
                <a:solidFill>
                  <a:schemeClr val="accent5">
                    <a:lumMod val="75000"/>
                  </a:schemeClr>
                </a:solidFill>
              </a:rPr>
              <a:t>is the principal language family in South Asia. The origin is unknown</a:t>
            </a:r>
          </a:p>
        </p:txBody>
      </p:sp>
      <p:pic>
        <p:nvPicPr>
          <p:cNvPr id="6" name="Content Placeholder 5">
            <a:extLst>
              <a:ext uri="{FF2B5EF4-FFF2-40B4-BE49-F238E27FC236}">
                <a16:creationId xmlns:a16="http://schemas.microsoft.com/office/drawing/2014/main" xmlns="" id="{55272955-67B5-4533-8DF0-379B958CB63C}"/>
              </a:ext>
            </a:extLst>
          </p:cNvPr>
          <p:cNvPicPr>
            <a:picLocks noGrp="1" noChangeAspect="1"/>
          </p:cNvPicPr>
          <p:nvPr>
            <p:ph sz="half" idx="2"/>
          </p:nvPr>
        </p:nvPicPr>
        <p:blipFill>
          <a:blip r:embed="rId2"/>
          <a:stretch>
            <a:fillRect/>
          </a:stretch>
        </p:blipFill>
        <p:spPr>
          <a:xfrm>
            <a:off x="4028661" y="1166191"/>
            <a:ext cx="8070574" cy="5691809"/>
          </a:xfrm>
        </p:spPr>
      </p:pic>
    </p:spTree>
    <p:extLst>
      <p:ext uri="{BB962C8B-B14F-4D97-AF65-F5344CB8AC3E}">
        <p14:creationId xmlns:p14="http://schemas.microsoft.com/office/powerpoint/2010/main" val="2912681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96B31-6303-46EB-B641-891E35FEC5B8}"/>
              </a:ext>
            </a:extLst>
          </p:cNvPr>
          <p:cNvSpPr>
            <a:spLocks noGrp="1"/>
          </p:cNvSpPr>
          <p:nvPr>
            <p:ph type="title"/>
          </p:nvPr>
        </p:nvSpPr>
        <p:spPr>
          <a:xfrm>
            <a:off x="1371600" y="145774"/>
            <a:ext cx="9601200" cy="887896"/>
          </a:xfrm>
        </p:spPr>
        <p:txBody>
          <a:bodyPr/>
          <a:lstStyle/>
          <a:p>
            <a:r>
              <a:rPr lang="en-US" dirty="0"/>
              <a:t>                   </a:t>
            </a:r>
            <a:r>
              <a:rPr lang="en-US" b="1" u="sng" dirty="0">
                <a:solidFill>
                  <a:schemeClr val="accent1">
                    <a:lumMod val="75000"/>
                  </a:schemeClr>
                </a:solidFill>
              </a:rPr>
              <a:t>Unit 3 Language</a:t>
            </a:r>
          </a:p>
        </p:txBody>
      </p:sp>
      <p:pic>
        <p:nvPicPr>
          <p:cNvPr id="5" name="Content Placeholder 4">
            <a:extLst>
              <a:ext uri="{FF2B5EF4-FFF2-40B4-BE49-F238E27FC236}">
                <a16:creationId xmlns:a16="http://schemas.microsoft.com/office/drawing/2014/main" xmlns="" id="{45C01588-F168-40C8-BF95-64D81809F3B6}"/>
              </a:ext>
            </a:extLst>
          </p:cNvPr>
          <p:cNvPicPr>
            <a:picLocks noGrp="1" noChangeAspect="1"/>
          </p:cNvPicPr>
          <p:nvPr>
            <p:ph idx="1"/>
          </p:nvPr>
        </p:nvPicPr>
        <p:blipFill>
          <a:blip r:embed="rId2"/>
          <a:stretch>
            <a:fillRect/>
          </a:stretch>
        </p:blipFill>
        <p:spPr>
          <a:xfrm>
            <a:off x="834887" y="1033670"/>
            <a:ext cx="11357113" cy="5824330"/>
          </a:xfrm>
        </p:spPr>
      </p:pic>
    </p:spTree>
    <p:extLst>
      <p:ext uri="{BB962C8B-B14F-4D97-AF65-F5344CB8AC3E}">
        <p14:creationId xmlns:p14="http://schemas.microsoft.com/office/powerpoint/2010/main" val="122632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1CF7C1-A1C7-4121-BCCE-A67A6712C63E}"/>
              </a:ext>
            </a:extLst>
          </p:cNvPr>
          <p:cNvSpPr>
            <a:spLocks noGrp="1"/>
          </p:cNvSpPr>
          <p:nvPr>
            <p:ph type="title"/>
          </p:nvPr>
        </p:nvSpPr>
        <p:spPr>
          <a:xfrm>
            <a:off x="861391" y="0"/>
            <a:ext cx="11330609" cy="1007165"/>
          </a:xfrm>
        </p:spPr>
        <p:txBody>
          <a:bodyPr/>
          <a:lstStyle/>
          <a:p>
            <a:r>
              <a:rPr lang="en-US" dirty="0"/>
              <a:t>            </a:t>
            </a:r>
            <a:r>
              <a:rPr lang="en-US" b="1" u="sng" dirty="0">
                <a:solidFill>
                  <a:schemeClr val="accent5">
                    <a:lumMod val="60000"/>
                    <a:lumOff val="40000"/>
                  </a:schemeClr>
                </a:solidFill>
              </a:rPr>
              <a:t>Other Asian Language Families</a:t>
            </a:r>
          </a:p>
        </p:txBody>
      </p:sp>
      <p:sp>
        <p:nvSpPr>
          <p:cNvPr id="3" name="Content Placeholder 2">
            <a:extLst>
              <a:ext uri="{FF2B5EF4-FFF2-40B4-BE49-F238E27FC236}">
                <a16:creationId xmlns:a16="http://schemas.microsoft.com/office/drawing/2014/main" xmlns="" id="{DD598423-E9FE-4C50-B491-1FF10A3CB0E3}"/>
              </a:ext>
            </a:extLst>
          </p:cNvPr>
          <p:cNvSpPr>
            <a:spLocks noGrp="1"/>
          </p:cNvSpPr>
          <p:nvPr>
            <p:ph sz="half" idx="1"/>
          </p:nvPr>
        </p:nvSpPr>
        <p:spPr>
          <a:xfrm>
            <a:off x="861392" y="1139689"/>
            <a:ext cx="3180522" cy="5718312"/>
          </a:xfrm>
        </p:spPr>
        <p:txBody>
          <a:bodyPr/>
          <a:lstStyle/>
          <a:p>
            <a:r>
              <a:rPr lang="en-US" b="1" u="sng" dirty="0">
                <a:solidFill>
                  <a:schemeClr val="accent5">
                    <a:lumMod val="60000"/>
                    <a:lumOff val="40000"/>
                  </a:schemeClr>
                </a:solidFill>
              </a:rPr>
              <a:t>Altaic</a:t>
            </a:r>
            <a:r>
              <a:rPr lang="en-US" b="1" dirty="0">
                <a:solidFill>
                  <a:schemeClr val="accent5">
                    <a:lumMod val="60000"/>
                    <a:lumOff val="40000"/>
                  </a:schemeClr>
                </a:solidFill>
              </a:rPr>
              <a:t> it through to have originated in the steppes bordering the Qilian Shan and Altai mountains between Tibet and China</a:t>
            </a:r>
          </a:p>
          <a:p>
            <a:r>
              <a:rPr lang="en-US" b="1" dirty="0">
                <a:solidFill>
                  <a:schemeClr val="accent5">
                    <a:lumMod val="60000"/>
                    <a:lumOff val="40000"/>
                  </a:schemeClr>
                </a:solidFill>
              </a:rPr>
              <a:t>Most spoken by Turkish.</a:t>
            </a:r>
          </a:p>
          <a:p>
            <a:r>
              <a:rPr lang="en-US" b="1" dirty="0">
                <a:solidFill>
                  <a:schemeClr val="accent5">
                    <a:lumMod val="60000"/>
                    <a:lumOff val="40000"/>
                  </a:schemeClr>
                </a:solidFill>
              </a:rPr>
              <a:t>Official language in Azerbaijan. Kazakhstan, Kyrgyzstan, Turkmenistan and Uzbekistan </a:t>
            </a:r>
          </a:p>
        </p:txBody>
      </p:sp>
      <p:pic>
        <p:nvPicPr>
          <p:cNvPr id="6" name="Content Placeholder 5">
            <a:extLst>
              <a:ext uri="{FF2B5EF4-FFF2-40B4-BE49-F238E27FC236}">
                <a16:creationId xmlns:a16="http://schemas.microsoft.com/office/drawing/2014/main" xmlns="" id="{68DBDCA5-D7D8-4DFD-AAEF-51923CD4B7FF}"/>
              </a:ext>
            </a:extLst>
          </p:cNvPr>
          <p:cNvPicPr>
            <a:picLocks noGrp="1" noChangeAspect="1"/>
          </p:cNvPicPr>
          <p:nvPr>
            <p:ph sz="half" idx="2"/>
          </p:nvPr>
        </p:nvPicPr>
        <p:blipFill>
          <a:blip r:embed="rId2"/>
          <a:stretch>
            <a:fillRect/>
          </a:stretch>
        </p:blipFill>
        <p:spPr>
          <a:xfrm>
            <a:off x="4598504" y="1139688"/>
            <a:ext cx="7487479" cy="5579164"/>
          </a:xfrm>
        </p:spPr>
      </p:pic>
    </p:spTree>
    <p:extLst>
      <p:ext uri="{BB962C8B-B14F-4D97-AF65-F5344CB8AC3E}">
        <p14:creationId xmlns:p14="http://schemas.microsoft.com/office/powerpoint/2010/main" val="2782051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8AB7E8-8BD6-4776-9F24-EEC63EA745E2}"/>
              </a:ext>
            </a:extLst>
          </p:cNvPr>
          <p:cNvSpPr>
            <a:spLocks noGrp="1"/>
          </p:cNvSpPr>
          <p:nvPr>
            <p:ph type="title"/>
          </p:nvPr>
        </p:nvSpPr>
        <p:spPr>
          <a:xfrm>
            <a:off x="874643" y="0"/>
            <a:ext cx="11317357" cy="1113183"/>
          </a:xfrm>
        </p:spPr>
        <p:txBody>
          <a:bodyPr/>
          <a:lstStyle/>
          <a:p>
            <a:r>
              <a:rPr lang="en-US" b="1" dirty="0">
                <a:solidFill>
                  <a:schemeClr val="accent5">
                    <a:lumMod val="60000"/>
                    <a:lumOff val="40000"/>
                  </a:schemeClr>
                </a:solidFill>
              </a:rPr>
              <a:t>                </a:t>
            </a:r>
            <a:r>
              <a:rPr lang="en-US" b="1" u="sng" dirty="0">
                <a:solidFill>
                  <a:srgbClr val="0070C0"/>
                </a:solidFill>
              </a:rPr>
              <a:t>Other Asian Language Families</a:t>
            </a:r>
            <a:endParaRPr lang="en-US" dirty="0">
              <a:solidFill>
                <a:srgbClr val="0070C0"/>
              </a:solidFill>
            </a:endParaRPr>
          </a:p>
        </p:txBody>
      </p:sp>
      <p:sp>
        <p:nvSpPr>
          <p:cNvPr id="3" name="Content Placeholder 2">
            <a:extLst>
              <a:ext uri="{FF2B5EF4-FFF2-40B4-BE49-F238E27FC236}">
                <a16:creationId xmlns:a16="http://schemas.microsoft.com/office/drawing/2014/main" xmlns="" id="{5C74127C-5E20-4A72-8087-AEF9D6561367}"/>
              </a:ext>
            </a:extLst>
          </p:cNvPr>
          <p:cNvSpPr>
            <a:spLocks noGrp="1"/>
          </p:cNvSpPr>
          <p:nvPr>
            <p:ph sz="half" idx="1"/>
          </p:nvPr>
        </p:nvSpPr>
        <p:spPr>
          <a:xfrm>
            <a:off x="781878" y="1298713"/>
            <a:ext cx="3140765" cy="5559287"/>
          </a:xfrm>
        </p:spPr>
        <p:txBody>
          <a:bodyPr/>
          <a:lstStyle/>
          <a:p>
            <a:r>
              <a:rPr lang="en-US" b="1" u="sng" dirty="0">
                <a:solidFill>
                  <a:srgbClr val="0070C0"/>
                </a:solidFill>
              </a:rPr>
              <a:t>Uralic</a:t>
            </a:r>
            <a:r>
              <a:rPr lang="en-US" b="1" dirty="0">
                <a:solidFill>
                  <a:srgbClr val="0070C0"/>
                </a:solidFill>
              </a:rPr>
              <a:t> languages are traceable back to a common language first used 7,000 years ago by people living in the Ural Mountains in present day Russia, Migrants carry it to Europe. Estonians, Finns and Hungarians speak languages that belong to the family</a:t>
            </a:r>
          </a:p>
        </p:txBody>
      </p:sp>
      <p:pic>
        <p:nvPicPr>
          <p:cNvPr id="6" name="Content Placeholder 5">
            <a:extLst>
              <a:ext uri="{FF2B5EF4-FFF2-40B4-BE49-F238E27FC236}">
                <a16:creationId xmlns:a16="http://schemas.microsoft.com/office/drawing/2014/main" xmlns="" id="{BDEE93F1-D26F-45E1-B233-70C60DF0FC3C}"/>
              </a:ext>
            </a:extLst>
          </p:cNvPr>
          <p:cNvPicPr>
            <a:picLocks noGrp="1" noChangeAspect="1"/>
          </p:cNvPicPr>
          <p:nvPr>
            <p:ph sz="half" idx="2"/>
          </p:nvPr>
        </p:nvPicPr>
        <p:blipFill>
          <a:blip r:embed="rId2"/>
          <a:stretch>
            <a:fillRect/>
          </a:stretch>
        </p:blipFill>
        <p:spPr>
          <a:xfrm>
            <a:off x="3922643" y="1020418"/>
            <a:ext cx="8163339" cy="5744816"/>
          </a:xfrm>
        </p:spPr>
      </p:pic>
    </p:spTree>
    <p:extLst>
      <p:ext uri="{BB962C8B-B14F-4D97-AF65-F5344CB8AC3E}">
        <p14:creationId xmlns:p14="http://schemas.microsoft.com/office/powerpoint/2010/main" val="2545422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FB6167-9162-4294-906E-3B5F596D91CC}"/>
              </a:ext>
            </a:extLst>
          </p:cNvPr>
          <p:cNvSpPr>
            <a:spLocks noGrp="1"/>
          </p:cNvSpPr>
          <p:nvPr>
            <p:ph type="title"/>
          </p:nvPr>
        </p:nvSpPr>
        <p:spPr>
          <a:xfrm>
            <a:off x="768626" y="92765"/>
            <a:ext cx="11423374" cy="1007165"/>
          </a:xfrm>
        </p:spPr>
        <p:txBody>
          <a:bodyPr/>
          <a:lstStyle/>
          <a:p>
            <a:r>
              <a:rPr lang="en-US" dirty="0"/>
              <a:t>                    </a:t>
            </a:r>
            <a:r>
              <a:rPr lang="en-US" b="1" u="sng" dirty="0">
                <a:solidFill>
                  <a:srgbClr val="C00000"/>
                </a:solidFill>
              </a:rPr>
              <a:t>African Language Families</a:t>
            </a:r>
          </a:p>
        </p:txBody>
      </p:sp>
      <p:sp>
        <p:nvSpPr>
          <p:cNvPr id="3" name="Content Placeholder 2">
            <a:extLst>
              <a:ext uri="{FF2B5EF4-FFF2-40B4-BE49-F238E27FC236}">
                <a16:creationId xmlns:a16="http://schemas.microsoft.com/office/drawing/2014/main" xmlns="" id="{77C36B6E-D2B0-426F-A317-75B35A554B16}"/>
              </a:ext>
            </a:extLst>
          </p:cNvPr>
          <p:cNvSpPr>
            <a:spLocks noGrp="1"/>
          </p:cNvSpPr>
          <p:nvPr>
            <p:ph sz="half" idx="1"/>
          </p:nvPr>
        </p:nvSpPr>
        <p:spPr>
          <a:xfrm>
            <a:off x="768626" y="1007165"/>
            <a:ext cx="3326296" cy="5850835"/>
          </a:xfrm>
        </p:spPr>
        <p:txBody>
          <a:bodyPr/>
          <a:lstStyle/>
          <a:p>
            <a:endParaRPr lang="en-US" b="1" dirty="0">
              <a:solidFill>
                <a:srgbClr val="002060"/>
              </a:solidFill>
            </a:endParaRPr>
          </a:p>
          <a:p>
            <a:r>
              <a:rPr lang="en-US" b="1" dirty="0">
                <a:solidFill>
                  <a:srgbClr val="C00000"/>
                </a:solidFill>
              </a:rPr>
              <a:t>1. Afro-Asiatic – Arabic is major language. » Official language in 24 countries of S.W. Asia and North Africa » 206 million speak the language</a:t>
            </a:r>
          </a:p>
          <a:p>
            <a:r>
              <a:rPr lang="en-US" b="1" dirty="0">
                <a:solidFill>
                  <a:srgbClr val="C00000"/>
                </a:solidFill>
              </a:rPr>
              <a:t>One of the six official languages In U.N</a:t>
            </a:r>
          </a:p>
          <a:p>
            <a:r>
              <a:rPr lang="en-US" b="1" dirty="0">
                <a:solidFill>
                  <a:srgbClr val="C00000"/>
                </a:solidFill>
              </a:rPr>
              <a:t>Arabic is also spread because it is the language the Quran</a:t>
            </a:r>
          </a:p>
          <a:p>
            <a:r>
              <a:rPr lang="en-US" b="1" dirty="0">
                <a:solidFill>
                  <a:srgbClr val="C00000"/>
                </a:solidFill>
              </a:rPr>
              <a:t>It also includes Hebrew</a:t>
            </a:r>
            <a:endParaRPr lang="en-US" dirty="0">
              <a:solidFill>
                <a:srgbClr val="C00000"/>
              </a:solidFill>
            </a:endParaRPr>
          </a:p>
        </p:txBody>
      </p:sp>
      <p:pic>
        <p:nvPicPr>
          <p:cNvPr id="6" name="Content Placeholder 5">
            <a:extLst>
              <a:ext uri="{FF2B5EF4-FFF2-40B4-BE49-F238E27FC236}">
                <a16:creationId xmlns:a16="http://schemas.microsoft.com/office/drawing/2014/main" xmlns="" id="{10F43F60-C878-46DD-8F1D-39EA65B46D73}"/>
              </a:ext>
            </a:extLst>
          </p:cNvPr>
          <p:cNvPicPr>
            <a:picLocks noGrp="1" noChangeAspect="1"/>
          </p:cNvPicPr>
          <p:nvPr>
            <p:ph sz="half" idx="2"/>
          </p:nvPr>
        </p:nvPicPr>
        <p:blipFill>
          <a:blip r:embed="rId2"/>
          <a:stretch>
            <a:fillRect/>
          </a:stretch>
        </p:blipFill>
        <p:spPr>
          <a:xfrm>
            <a:off x="4704523" y="1099930"/>
            <a:ext cx="7487478" cy="5758070"/>
          </a:xfrm>
        </p:spPr>
      </p:pic>
    </p:spTree>
    <p:extLst>
      <p:ext uri="{BB962C8B-B14F-4D97-AF65-F5344CB8AC3E}">
        <p14:creationId xmlns:p14="http://schemas.microsoft.com/office/powerpoint/2010/main" val="801164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DBA61-B58B-4139-92B0-E61E81C13334}"/>
              </a:ext>
            </a:extLst>
          </p:cNvPr>
          <p:cNvSpPr>
            <a:spLocks noGrp="1"/>
          </p:cNvSpPr>
          <p:nvPr>
            <p:ph type="title"/>
          </p:nvPr>
        </p:nvSpPr>
        <p:spPr>
          <a:xfrm>
            <a:off x="861391" y="0"/>
            <a:ext cx="11105321" cy="1139687"/>
          </a:xfrm>
        </p:spPr>
        <p:txBody>
          <a:bodyPr/>
          <a:lstStyle/>
          <a:p>
            <a:r>
              <a:rPr lang="en-US" b="1" dirty="0">
                <a:solidFill>
                  <a:srgbClr val="C00000"/>
                </a:solidFill>
              </a:rPr>
              <a:t>                       </a:t>
            </a:r>
            <a:r>
              <a:rPr lang="en-US" b="1" u="sng" dirty="0">
                <a:solidFill>
                  <a:srgbClr val="CC0066"/>
                </a:solidFill>
              </a:rPr>
              <a:t>African Language Families</a:t>
            </a:r>
            <a:endParaRPr lang="en-US" dirty="0">
              <a:solidFill>
                <a:srgbClr val="CC0066"/>
              </a:solidFill>
            </a:endParaRPr>
          </a:p>
        </p:txBody>
      </p:sp>
      <p:sp>
        <p:nvSpPr>
          <p:cNvPr id="3" name="Content Placeholder 2">
            <a:extLst>
              <a:ext uri="{FF2B5EF4-FFF2-40B4-BE49-F238E27FC236}">
                <a16:creationId xmlns:a16="http://schemas.microsoft.com/office/drawing/2014/main" xmlns="" id="{2FD2E2CA-F8A5-40A1-84DA-B6DF44675B35}"/>
              </a:ext>
            </a:extLst>
          </p:cNvPr>
          <p:cNvSpPr>
            <a:spLocks noGrp="1"/>
          </p:cNvSpPr>
          <p:nvPr>
            <p:ph sz="half" idx="1"/>
          </p:nvPr>
        </p:nvSpPr>
        <p:spPr>
          <a:xfrm>
            <a:off x="861392" y="1139687"/>
            <a:ext cx="3313044" cy="5718313"/>
          </a:xfrm>
        </p:spPr>
        <p:txBody>
          <a:bodyPr/>
          <a:lstStyle/>
          <a:p>
            <a:r>
              <a:rPr lang="en-US" b="1" dirty="0">
                <a:solidFill>
                  <a:srgbClr val="CC0066"/>
                </a:solidFill>
              </a:rPr>
              <a:t>Niger-Congo More than 95% of people in sub Sahara Africa speak languages of this family.</a:t>
            </a:r>
          </a:p>
          <a:p>
            <a:r>
              <a:rPr lang="en-US" b="1" dirty="0">
                <a:solidFill>
                  <a:srgbClr val="CC0066"/>
                </a:solidFill>
              </a:rPr>
              <a:t>Three most spoken are Yoruba, Igbo and Swahili</a:t>
            </a:r>
          </a:p>
          <a:p>
            <a:r>
              <a:rPr lang="en-US" b="1" dirty="0">
                <a:solidFill>
                  <a:srgbClr val="CC0066"/>
                </a:solidFill>
              </a:rPr>
              <a:t>Swahili is official language in Tanzania</a:t>
            </a:r>
          </a:p>
          <a:p>
            <a:r>
              <a:rPr lang="en-US" b="1" dirty="0">
                <a:solidFill>
                  <a:srgbClr val="CC0066"/>
                </a:solidFill>
              </a:rPr>
              <a:t>Swahili is used to communicate with outsiders originating through interaction among African groups and Arab traders so there is a strong Arabi influences.</a:t>
            </a:r>
          </a:p>
        </p:txBody>
      </p:sp>
      <p:pic>
        <p:nvPicPr>
          <p:cNvPr id="6" name="Content Placeholder 5">
            <a:extLst>
              <a:ext uri="{FF2B5EF4-FFF2-40B4-BE49-F238E27FC236}">
                <a16:creationId xmlns:a16="http://schemas.microsoft.com/office/drawing/2014/main" xmlns="" id="{21D56C7E-A103-428F-AD06-4E883FA654B1}"/>
              </a:ext>
            </a:extLst>
          </p:cNvPr>
          <p:cNvPicPr>
            <a:picLocks noGrp="1" noChangeAspect="1"/>
          </p:cNvPicPr>
          <p:nvPr>
            <p:ph sz="half" idx="2"/>
          </p:nvPr>
        </p:nvPicPr>
        <p:blipFill>
          <a:blip r:embed="rId2"/>
          <a:stretch>
            <a:fillRect/>
          </a:stretch>
        </p:blipFill>
        <p:spPr>
          <a:xfrm>
            <a:off x="4678017" y="1139687"/>
            <a:ext cx="7513983" cy="5718313"/>
          </a:xfrm>
        </p:spPr>
      </p:pic>
    </p:spTree>
    <p:extLst>
      <p:ext uri="{BB962C8B-B14F-4D97-AF65-F5344CB8AC3E}">
        <p14:creationId xmlns:p14="http://schemas.microsoft.com/office/powerpoint/2010/main" val="2833064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199E32-489F-4279-ADFB-EE27864BC6CB}"/>
              </a:ext>
            </a:extLst>
          </p:cNvPr>
          <p:cNvSpPr>
            <a:spLocks noGrp="1"/>
          </p:cNvSpPr>
          <p:nvPr>
            <p:ph type="title"/>
          </p:nvPr>
        </p:nvSpPr>
        <p:spPr>
          <a:xfrm>
            <a:off x="874643" y="0"/>
            <a:ext cx="11198087" cy="914400"/>
          </a:xfrm>
        </p:spPr>
        <p:txBody>
          <a:bodyPr/>
          <a:lstStyle/>
          <a:p>
            <a:r>
              <a:rPr lang="en-US" b="1" dirty="0">
                <a:solidFill>
                  <a:srgbClr val="C00000"/>
                </a:solidFill>
              </a:rPr>
              <a:t>                    </a:t>
            </a:r>
            <a:r>
              <a:rPr lang="en-US" b="1" u="sng" dirty="0">
                <a:solidFill>
                  <a:srgbClr val="00B0F0"/>
                </a:solidFill>
              </a:rPr>
              <a:t>African Language Families</a:t>
            </a:r>
            <a:endParaRPr lang="en-US" dirty="0">
              <a:solidFill>
                <a:srgbClr val="00B0F0"/>
              </a:solidFill>
            </a:endParaRPr>
          </a:p>
        </p:txBody>
      </p:sp>
      <p:sp>
        <p:nvSpPr>
          <p:cNvPr id="3" name="Content Placeholder 2">
            <a:extLst>
              <a:ext uri="{FF2B5EF4-FFF2-40B4-BE49-F238E27FC236}">
                <a16:creationId xmlns:a16="http://schemas.microsoft.com/office/drawing/2014/main" xmlns="" id="{22B1E65A-A203-428F-9583-76058238E8F2}"/>
              </a:ext>
            </a:extLst>
          </p:cNvPr>
          <p:cNvSpPr>
            <a:spLocks noGrp="1"/>
          </p:cNvSpPr>
          <p:nvPr>
            <p:ph sz="half" idx="1"/>
          </p:nvPr>
        </p:nvSpPr>
        <p:spPr>
          <a:xfrm>
            <a:off x="874643" y="1046922"/>
            <a:ext cx="3061253" cy="5645425"/>
          </a:xfrm>
        </p:spPr>
        <p:txBody>
          <a:bodyPr/>
          <a:lstStyle/>
          <a:p>
            <a:r>
              <a:rPr lang="en-US" b="1" dirty="0">
                <a:solidFill>
                  <a:srgbClr val="00B0F0"/>
                </a:solidFill>
              </a:rPr>
              <a:t>Nilo-Saharan spoken by 43 million in north central Africa.</a:t>
            </a:r>
          </a:p>
          <a:p>
            <a:r>
              <a:rPr lang="en-US" b="1" dirty="0">
                <a:solidFill>
                  <a:srgbClr val="00B0F0"/>
                </a:solidFill>
              </a:rPr>
              <a:t>Divided into six branches</a:t>
            </a:r>
          </a:p>
        </p:txBody>
      </p:sp>
      <p:pic>
        <p:nvPicPr>
          <p:cNvPr id="6" name="Content Placeholder 5">
            <a:extLst>
              <a:ext uri="{FF2B5EF4-FFF2-40B4-BE49-F238E27FC236}">
                <a16:creationId xmlns:a16="http://schemas.microsoft.com/office/drawing/2014/main" xmlns="" id="{013080BE-0133-485B-99DB-0E2D0418B5A8}"/>
              </a:ext>
            </a:extLst>
          </p:cNvPr>
          <p:cNvPicPr>
            <a:picLocks noGrp="1" noChangeAspect="1"/>
          </p:cNvPicPr>
          <p:nvPr>
            <p:ph sz="half" idx="2"/>
          </p:nvPr>
        </p:nvPicPr>
        <p:blipFill>
          <a:blip r:embed="rId2"/>
          <a:stretch>
            <a:fillRect/>
          </a:stretch>
        </p:blipFill>
        <p:spPr>
          <a:xfrm>
            <a:off x="3935897" y="914400"/>
            <a:ext cx="8256104" cy="5943599"/>
          </a:xfrm>
        </p:spPr>
      </p:pic>
    </p:spTree>
    <p:extLst>
      <p:ext uri="{BB962C8B-B14F-4D97-AF65-F5344CB8AC3E}">
        <p14:creationId xmlns:p14="http://schemas.microsoft.com/office/powerpoint/2010/main" val="1170841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B798C-190F-406E-AF52-4363FDFDAA9E}"/>
              </a:ext>
            </a:extLst>
          </p:cNvPr>
          <p:cNvSpPr>
            <a:spLocks noGrp="1"/>
          </p:cNvSpPr>
          <p:nvPr>
            <p:ph type="title"/>
          </p:nvPr>
        </p:nvSpPr>
        <p:spPr>
          <a:xfrm>
            <a:off x="1371600" y="119270"/>
            <a:ext cx="9601200" cy="914400"/>
          </a:xfrm>
        </p:spPr>
        <p:txBody>
          <a:bodyPr/>
          <a:lstStyle/>
          <a:p>
            <a:r>
              <a:rPr lang="en-US" b="1" u="sng" dirty="0">
                <a:solidFill>
                  <a:srgbClr val="00B0F0"/>
                </a:solidFill>
              </a:rPr>
              <a:t>America’s Other Language Family</a:t>
            </a:r>
          </a:p>
        </p:txBody>
      </p:sp>
      <p:sp>
        <p:nvSpPr>
          <p:cNvPr id="3" name="Content Placeholder 2">
            <a:extLst>
              <a:ext uri="{FF2B5EF4-FFF2-40B4-BE49-F238E27FC236}">
                <a16:creationId xmlns:a16="http://schemas.microsoft.com/office/drawing/2014/main" xmlns="" id="{B308B8A6-DFCB-483B-9FAB-77E37B90095A}"/>
              </a:ext>
            </a:extLst>
          </p:cNvPr>
          <p:cNvSpPr>
            <a:spLocks noGrp="1"/>
          </p:cNvSpPr>
          <p:nvPr>
            <p:ph sz="half" idx="1"/>
          </p:nvPr>
        </p:nvSpPr>
        <p:spPr>
          <a:xfrm>
            <a:off x="755374" y="1126435"/>
            <a:ext cx="5064012" cy="5731565"/>
          </a:xfrm>
        </p:spPr>
        <p:txBody>
          <a:bodyPr/>
          <a:lstStyle/>
          <a:p>
            <a:r>
              <a:rPr lang="en-US" b="1" u="sng" dirty="0"/>
              <a:t>Quechuan</a:t>
            </a:r>
            <a:r>
              <a:rPr lang="en-US" b="1" dirty="0"/>
              <a:t> is the most widely used language family in the Western Hemisphere other than Indo European</a:t>
            </a:r>
          </a:p>
          <a:p>
            <a:r>
              <a:rPr lang="en-US" b="1" dirty="0"/>
              <a:t>Speakers live mainly in the Andes Mountains of South America.</a:t>
            </a:r>
          </a:p>
          <a:p>
            <a:r>
              <a:rPr lang="en-US" b="1" dirty="0"/>
              <a:t>Estimated 9 million speakers</a:t>
            </a:r>
          </a:p>
        </p:txBody>
      </p:sp>
      <p:pic>
        <p:nvPicPr>
          <p:cNvPr id="6" name="Content Placeholder 5">
            <a:extLst>
              <a:ext uri="{FF2B5EF4-FFF2-40B4-BE49-F238E27FC236}">
                <a16:creationId xmlns:a16="http://schemas.microsoft.com/office/drawing/2014/main" xmlns="" id="{3637CD9D-DF8D-42A7-9402-8F83E9589058}"/>
              </a:ext>
            </a:extLst>
          </p:cNvPr>
          <p:cNvPicPr>
            <a:picLocks noGrp="1" noChangeAspect="1"/>
          </p:cNvPicPr>
          <p:nvPr>
            <p:ph sz="half" idx="2"/>
          </p:nvPr>
        </p:nvPicPr>
        <p:blipFill>
          <a:blip r:embed="rId2"/>
          <a:stretch>
            <a:fillRect/>
          </a:stretch>
        </p:blipFill>
        <p:spPr>
          <a:xfrm>
            <a:off x="5685183" y="1232452"/>
            <a:ext cx="6506817" cy="5473147"/>
          </a:xfrm>
        </p:spPr>
      </p:pic>
    </p:spTree>
    <p:extLst>
      <p:ext uri="{BB962C8B-B14F-4D97-AF65-F5344CB8AC3E}">
        <p14:creationId xmlns:p14="http://schemas.microsoft.com/office/powerpoint/2010/main" val="566886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F46364-0A84-42F8-B3FF-D8405B8D4CC0}"/>
              </a:ext>
            </a:extLst>
          </p:cNvPr>
          <p:cNvSpPr>
            <a:spLocks noGrp="1"/>
          </p:cNvSpPr>
          <p:nvPr>
            <p:ph type="title"/>
          </p:nvPr>
        </p:nvSpPr>
        <p:spPr>
          <a:xfrm>
            <a:off x="1371600" y="0"/>
            <a:ext cx="9601200" cy="371061"/>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9BB6D24E-014C-4C00-9A80-CD224EAA09F9}"/>
              </a:ext>
            </a:extLst>
          </p:cNvPr>
          <p:cNvPicPr>
            <a:picLocks noGrp="1" noChangeAspect="1"/>
          </p:cNvPicPr>
          <p:nvPr>
            <p:ph idx="1"/>
          </p:nvPr>
        </p:nvPicPr>
        <p:blipFill>
          <a:blip r:embed="rId2"/>
          <a:stretch>
            <a:fillRect/>
          </a:stretch>
        </p:blipFill>
        <p:spPr>
          <a:xfrm>
            <a:off x="755374" y="132522"/>
            <a:ext cx="11436626" cy="6599582"/>
          </a:xfrm>
        </p:spPr>
      </p:pic>
    </p:spTree>
    <p:extLst>
      <p:ext uri="{BB962C8B-B14F-4D97-AF65-F5344CB8AC3E}">
        <p14:creationId xmlns:p14="http://schemas.microsoft.com/office/powerpoint/2010/main" val="536220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5087C-F04D-4299-BB32-B47A4347FBF4}"/>
              </a:ext>
            </a:extLst>
          </p:cNvPr>
          <p:cNvSpPr>
            <a:spLocks noGrp="1"/>
          </p:cNvSpPr>
          <p:nvPr>
            <p:ph type="title"/>
          </p:nvPr>
        </p:nvSpPr>
        <p:spPr>
          <a:xfrm>
            <a:off x="1371600" y="132522"/>
            <a:ext cx="9601200" cy="49033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FCD89CA4-D4D6-4B0D-B2D6-E730C39DBF56}"/>
              </a:ext>
            </a:extLst>
          </p:cNvPr>
          <p:cNvPicPr>
            <a:picLocks noGrp="1" noChangeAspect="1"/>
          </p:cNvPicPr>
          <p:nvPr>
            <p:ph idx="1"/>
          </p:nvPr>
        </p:nvPicPr>
        <p:blipFill>
          <a:blip r:embed="rId2"/>
          <a:stretch>
            <a:fillRect/>
          </a:stretch>
        </p:blipFill>
        <p:spPr>
          <a:xfrm>
            <a:off x="795131" y="132521"/>
            <a:ext cx="11290852" cy="6626087"/>
          </a:xfrm>
        </p:spPr>
      </p:pic>
    </p:spTree>
    <p:extLst>
      <p:ext uri="{BB962C8B-B14F-4D97-AF65-F5344CB8AC3E}">
        <p14:creationId xmlns:p14="http://schemas.microsoft.com/office/powerpoint/2010/main" val="203432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D8CEE6-4CBC-4951-B8FA-BBF72AA53D3B}"/>
              </a:ext>
            </a:extLst>
          </p:cNvPr>
          <p:cNvSpPr>
            <a:spLocks noGrp="1"/>
          </p:cNvSpPr>
          <p:nvPr>
            <p:ph type="title"/>
          </p:nvPr>
        </p:nvSpPr>
        <p:spPr>
          <a:xfrm>
            <a:off x="1371600" y="0"/>
            <a:ext cx="9601200" cy="954157"/>
          </a:xfrm>
        </p:spPr>
        <p:txBody>
          <a:bodyPr/>
          <a:lstStyle/>
          <a:p>
            <a:r>
              <a:rPr lang="en-US" b="1" u="sng" dirty="0">
                <a:solidFill>
                  <a:srgbClr val="FF6600"/>
                </a:solidFill>
              </a:rPr>
              <a:t>Distribution of Indo European Branches</a:t>
            </a:r>
          </a:p>
        </p:txBody>
      </p:sp>
      <p:sp>
        <p:nvSpPr>
          <p:cNvPr id="3" name="Content Placeholder 2">
            <a:extLst>
              <a:ext uri="{FF2B5EF4-FFF2-40B4-BE49-F238E27FC236}">
                <a16:creationId xmlns:a16="http://schemas.microsoft.com/office/drawing/2014/main" xmlns="" id="{4FE5EC21-854C-4BB2-B2F0-693078B1B6C2}"/>
              </a:ext>
            </a:extLst>
          </p:cNvPr>
          <p:cNvSpPr>
            <a:spLocks noGrp="1"/>
          </p:cNvSpPr>
          <p:nvPr>
            <p:ph sz="half" idx="1"/>
          </p:nvPr>
        </p:nvSpPr>
        <p:spPr>
          <a:xfrm>
            <a:off x="808383" y="1046922"/>
            <a:ext cx="3101007" cy="5811077"/>
          </a:xfrm>
        </p:spPr>
        <p:txBody>
          <a:bodyPr/>
          <a:lstStyle/>
          <a:p>
            <a:r>
              <a:rPr lang="en-US" dirty="0">
                <a:solidFill>
                  <a:srgbClr val="FF6600"/>
                </a:solidFill>
              </a:rPr>
              <a:t>Germanic: English belongs to the West Germanic branch of the Indo European family. It also includes languages in the Norther Germanic group spoken in Scandinavia, Swedish, Danish, Norwegian and Icelandic, all derive from old Norse</a:t>
            </a:r>
          </a:p>
        </p:txBody>
      </p:sp>
      <p:pic>
        <p:nvPicPr>
          <p:cNvPr id="6" name="Content Placeholder 5">
            <a:extLst>
              <a:ext uri="{FF2B5EF4-FFF2-40B4-BE49-F238E27FC236}">
                <a16:creationId xmlns:a16="http://schemas.microsoft.com/office/drawing/2014/main" xmlns="" id="{8C517F4D-CF1F-4578-A30C-35F900C4E773}"/>
              </a:ext>
            </a:extLst>
          </p:cNvPr>
          <p:cNvPicPr>
            <a:picLocks noGrp="1" noChangeAspect="1"/>
          </p:cNvPicPr>
          <p:nvPr>
            <p:ph sz="half" idx="2"/>
          </p:nvPr>
        </p:nvPicPr>
        <p:blipFill>
          <a:blip r:embed="rId2"/>
          <a:stretch>
            <a:fillRect/>
          </a:stretch>
        </p:blipFill>
        <p:spPr>
          <a:xfrm>
            <a:off x="4585252" y="1046922"/>
            <a:ext cx="7513983" cy="5698435"/>
          </a:xfrm>
        </p:spPr>
      </p:pic>
    </p:spTree>
    <p:extLst>
      <p:ext uri="{BB962C8B-B14F-4D97-AF65-F5344CB8AC3E}">
        <p14:creationId xmlns:p14="http://schemas.microsoft.com/office/powerpoint/2010/main" val="2946427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8D5DE-9106-4741-815D-934AEF377C4F}"/>
              </a:ext>
            </a:extLst>
          </p:cNvPr>
          <p:cNvSpPr>
            <a:spLocks noGrp="1"/>
          </p:cNvSpPr>
          <p:nvPr>
            <p:ph type="title"/>
          </p:nvPr>
        </p:nvSpPr>
        <p:spPr>
          <a:xfrm>
            <a:off x="861391" y="0"/>
            <a:ext cx="11145079" cy="1113183"/>
          </a:xfrm>
        </p:spPr>
        <p:txBody>
          <a:bodyPr/>
          <a:lstStyle/>
          <a:p>
            <a:r>
              <a:rPr lang="en-US" dirty="0"/>
              <a:t>                        </a:t>
            </a:r>
            <a:r>
              <a:rPr lang="en-US" b="1" u="sng" dirty="0">
                <a:solidFill>
                  <a:srgbClr val="0070C0"/>
                </a:solidFill>
              </a:rPr>
              <a:t>Romance Branch</a:t>
            </a:r>
          </a:p>
        </p:txBody>
      </p:sp>
      <p:sp>
        <p:nvSpPr>
          <p:cNvPr id="3" name="Content Placeholder 2">
            <a:extLst>
              <a:ext uri="{FF2B5EF4-FFF2-40B4-BE49-F238E27FC236}">
                <a16:creationId xmlns:a16="http://schemas.microsoft.com/office/drawing/2014/main" xmlns="" id="{2166A0C1-2F1D-4124-AC84-7C9CD86CE38B}"/>
              </a:ext>
            </a:extLst>
          </p:cNvPr>
          <p:cNvSpPr>
            <a:spLocks noGrp="1"/>
          </p:cNvSpPr>
          <p:nvPr>
            <p:ph sz="half" idx="1"/>
          </p:nvPr>
        </p:nvSpPr>
        <p:spPr>
          <a:xfrm>
            <a:off x="861392" y="1285461"/>
            <a:ext cx="3869634" cy="5572539"/>
          </a:xfrm>
        </p:spPr>
        <p:txBody>
          <a:bodyPr/>
          <a:lstStyle/>
          <a:p>
            <a:r>
              <a:rPr lang="en-US" b="1" dirty="0">
                <a:solidFill>
                  <a:srgbClr val="0070C0"/>
                </a:solidFill>
              </a:rPr>
              <a:t>Romance Languages: four most widely used are Spanish, Portuguese, French and Italian. Mountains serve as boundaries among these countries</a:t>
            </a:r>
          </a:p>
        </p:txBody>
      </p:sp>
      <p:pic>
        <p:nvPicPr>
          <p:cNvPr id="6" name="Content Placeholder 5">
            <a:extLst>
              <a:ext uri="{FF2B5EF4-FFF2-40B4-BE49-F238E27FC236}">
                <a16:creationId xmlns:a16="http://schemas.microsoft.com/office/drawing/2014/main" xmlns="" id="{ACF82A1A-EA06-42D7-A87A-F8CD3F2D4F3F}"/>
              </a:ext>
            </a:extLst>
          </p:cNvPr>
          <p:cNvPicPr>
            <a:picLocks noGrp="1" noChangeAspect="1"/>
          </p:cNvPicPr>
          <p:nvPr>
            <p:ph sz="half" idx="2"/>
          </p:nvPr>
        </p:nvPicPr>
        <p:blipFill>
          <a:blip r:embed="rId2"/>
          <a:stretch>
            <a:fillRect/>
          </a:stretch>
        </p:blipFill>
        <p:spPr>
          <a:xfrm>
            <a:off x="5062331" y="1285460"/>
            <a:ext cx="6944140" cy="5446643"/>
          </a:xfrm>
        </p:spPr>
      </p:pic>
    </p:spTree>
    <p:extLst>
      <p:ext uri="{BB962C8B-B14F-4D97-AF65-F5344CB8AC3E}">
        <p14:creationId xmlns:p14="http://schemas.microsoft.com/office/powerpoint/2010/main" val="2287371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003610"/>
          </a:xfrm>
        </p:spPr>
        <p:txBody>
          <a:bodyPr/>
          <a:lstStyle/>
          <a:p>
            <a:r>
              <a:rPr lang="en-US" b="1" u="sng" dirty="0">
                <a:solidFill>
                  <a:srgbClr val="CC0066"/>
                </a:solidFill>
              </a:rPr>
              <a:t>Interesting information on Language</a:t>
            </a:r>
          </a:p>
        </p:txBody>
      </p:sp>
      <p:sp>
        <p:nvSpPr>
          <p:cNvPr id="3" name="Content Placeholder 2"/>
          <p:cNvSpPr>
            <a:spLocks noGrp="1"/>
          </p:cNvSpPr>
          <p:nvPr>
            <p:ph sz="half" idx="1"/>
          </p:nvPr>
        </p:nvSpPr>
        <p:spPr>
          <a:xfrm>
            <a:off x="735980" y="1182029"/>
            <a:ext cx="5083406" cy="5675971"/>
          </a:xfrm>
        </p:spPr>
        <p:txBody>
          <a:bodyPr>
            <a:normAutofit fontScale="92500" lnSpcReduction="20000"/>
          </a:bodyPr>
          <a:lstStyle/>
          <a:p>
            <a:r>
              <a:rPr lang="en-US" dirty="0"/>
              <a:t>There really are </a:t>
            </a:r>
            <a:r>
              <a:rPr lang="en-US" b="1" dirty="0"/>
              <a:t>50</a:t>
            </a:r>
            <a:r>
              <a:rPr lang="en-US" dirty="0"/>
              <a:t> Eskimo words for 'snow‘</a:t>
            </a:r>
          </a:p>
          <a:p>
            <a:r>
              <a:rPr lang="en-US" b="1" dirty="0">
                <a:solidFill>
                  <a:srgbClr val="CC0066"/>
                </a:solidFill>
              </a:rPr>
              <a:t>The language with the largest alphabet in the world </a:t>
            </a:r>
            <a:r>
              <a:rPr lang="en-US" dirty="0">
                <a:solidFill>
                  <a:srgbClr val="CC0066"/>
                </a:solidFill>
              </a:rPr>
              <a:t>belongs to the Cambodian language Khmer and is 74 characters long. The shortest alphabet is 12 characters long, and belongs to </a:t>
            </a:r>
            <a:r>
              <a:rPr lang="en-US" dirty="0" err="1">
                <a:solidFill>
                  <a:srgbClr val="CC0066"/>
                </a:solidFill>
              </a:rPr>
              <a:t>Rotokas</a:t>
            </a:r>
            <a:r>
              <a:rPr lang="en-US" dirty="0">
                <a:solidFill>
                  <a:srgbClr val="CC0066"/>
                </a:solidFill>
              </a:rPr>
              <a:t>. The language with the most words, however, is English, boasting over 250,000 words</a:t>
            </a:r>
            <a:r>
              <a:rPr lang="en-US" dirty="0"/>
              <a:t>.</a:t>
            </a:r>
          </a:p>
          <a:p>
            <a:r>
              <a:rPr lang="en-US" dirty="0"/>
              <a:t>The most widely spoken </a:t>
            </a:r>
            <a:r>
              <a:rPr lang="en-US" b="1" dirty="0"/>
              <a:t>languages</a:t>
            </a:r>
            <a:r>
              <a:rPr lang="en-US" dirty="0"/>
              <a:t> are Chinese, Spanish, English, and Hindi, in that order</a:t>
            </a:r>
          </a:p>
          <a:p>
            <a:r>
              <a:rPr lang="en-US" b="1" dirty="0">
                <a:solidFill>
                  <a:srgbClr val="CC0066"/>
                </a:solidFill>
              </a:rPr>
              <a:t>Every two weeks, another language dies</a:t>
            </a:r>
            <a:r>
              <a:rPr lang="en-US" b="1" i="1" dirty="0">
                <a:solidFill>
                  <a:srgbClr val="CC0066"/>
                </a:solidFill>
              </a:rPr>
              <a:t>.</a:t>
            </a:r>
            <a:r>
              <a:rPr lang="en-US" b="1" dirty="0">
                <a:solidFill>
                  <a:srgbClr val="CC0066"/>
                </a:solidFill>
              </a:rPr>
              <a:t> </a:t>
            </a:r>
            <a:r>
              <a:rPr lang="en-US" dirty="0">
                <a:solidFill>
                  <a:srgbClr val="CC0066"/>
                </a:solidFill>
              </a:rPr>
              <a:t>Or, perhaps, a dialect. There are over 231 completely extinct languages and 2,400 of the world’s languages are considered to be in danger of dying out.</a:t>
            </a:r>
          </a:p>
          <a:p>
            <a:r>
              <a:rPr lang="en-US" dirty="0"/>
              <a:t>African clicking language: </a:t>
            </a:r>
            <a:r>
              <a:rPr lang="en-US" dirty="0">
                <a:hlinkClick r:id="rId2"/>
              </a:rPr>
              <a:t>https://www.youtube.com/watch?v=W6WO5XabD-s</a:t>
            </a:r>
            <a:endParaRPr lang="en-US" dirty="0"/>
          </a:p>
          <a:p>
            <a:endParaRPr lang="en-US" dirty="0"/>
          </a:p>
        </p:txBody>
      </p:sp>
      <p:sp>
        <p:nvSpPr>
          <p:cNvPr id="4" name="Content Placeholder 3"/>
          <p:cNvSpPr>
            <a:spLocks noGrp="1"/>
          </p:cNvSpPr>
          <p:nvPr>
            <p:ph sz="half" idx="2"/>
          </p:nvPr>
        </p:nvSpPr>
        <p:spPr>
          <a:xfrm>
            <a:off x="6525402" y="1182029"/>
            <a:ext cx="5584821" cy="5675971"/>
          </a:xfrm>
        </p:spPr>
        <p:txBody>
          <a:bodyPr>
            <a:normAutofit fontScale="92500" lnSpcReduction="20000"/>
          </a:bodyPr>
          <a:lstStyle/>
          <a:p>
            <a:r>
              <a:rPr lang="en-US" b="1" dirty="0"/>
              <a:t>Learning a second language can make you smarter.</a:t>
            </a:r>
            <a:r>
              <a:rPr lang="en-US" dirty="0"/>
              <a:t> A number of scientists agree that becoming polyglot can boost your brainpower. Other studies also suggest that speaking more than one language can help to slow down the aging process of the mind.</a:t>
            </a:r>
          </a:p>
          <a:p>
            <a:r>
              <a:rPr lang="en-US" dirty="0">
                <a:solidFill>
                  <a:srgbClr val="CC0066"/>
                </a:solidFill>
              </a:rPr>
              <a:t>There are 50,000 characters in the Chinese language. You’ll need to know about 2,000 to read a newspaper</a:t>
            </a:r>
          </a:p>
          <a:p>
            <a:r>
              <a:rPr lang="en-US" b="1" dirty="0"/>
              <a:t>English: </a:t>
            </a:r>
            <a:r>
              <a:rPr lang="en-US" dirty="0"/>
              <a:t>The most common letter, and vowel, in the English language is the letter it starts with: E. But the most common consonant in English is R, followed by T. More English words begin with the letter S than any other letter. The English word “alphabet” is made up of two Greek words, which are the first two letters of the Greek alphabet: alpha and beta. The longest word without a true vowel in it is “rhythm”.</a:t>
            </a:r>
          </a:p>
          <a:p>
            <a:pPr fontAlgn="base"/>
            <a:r>
              <a:rPr lang="en-US" dirty="0">
                <a:solidFill>
                  <a:srgbClr val="CC0066"/>
                </a:solidFill>
              </a:rPr>
              <a:t>The oldest written language was believed to be written in about 4500 BC.</a:t>
            </a:r>
          </a:p>
          <a:p>
            <a:pPr fontAlgn="base"/>
            <a:r>
              <a:rPr lang="en-US" dirty="0"/>
              <a:t>South Africa has 11 official languages – the most for a single country.</a:t>
            </a:r>
          </a:p>
          <a:p>
            <a:endParaRPr lang="en-US" dirty="0"/>
          </a:p>
        </p:txBody>
      </p:sp>
    </p:spTree>
    <p:extLst>
      <p:ext uri="{BB962C8B-B14F-4D97-AF65-F5344CB8AC3E}">
        <p14:creationId xmlns:p14="http://schemas.microsoft.com/office/powerpoint/2010/main" val="1347876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685D82-C981-4CAE-B0E7-8B005DC1A153}"/>
              </a:ext>
            </a:extLst>
          </p:cNvPr>
          <p:cNvSpPr>
            <a:spLocks noGrp="1"/>
          </p:cNvSpPr>
          <p:nvPr>
            <p:ph type="title"/>
          </p:nvPr>
        </p:nvSpPr>
        <p:spPr>
          <a:xfrm>
            <a:off x="1020417" y="145774"/>
            <a:ext cx="10933044" cy="834887"/>
          </a:xfrm>
        </p:spPr>
        <p:txBody>
          <a:bodyPr/>
          <a:lstStyle/>
          <a:p>
            <a:r>
              <a:rPr lang="en-US" dirty="0"/>
              <a:t>                     </a:t>
            </a:r>
            <a:r>
              <a:rPr lang="en-US" b="1" u="sng" dirty="0">
                <a:solidFill>
                  <a:srgbClr val="000099"/>
                </a:solidFill>
              </a:rPr>
              <a:t>Indo-Iranian Branch</a:t>
            </a:r>
          </a:p>
        </p:txBody>
      </p:sp>
      <p:sp>
        <p:nvSpPr>
          <p:cNvPr id="3" name="Content Placeholder 2">
            <a:extLst>
              <a:ext uri="{FF2B5EF4-FFF2-40B4-BE49-F238E27FC236}">
                <a16:creationId xmlns:a16="http://schemas.microsoft.com/office/drawing/2014/main" xmlns="" id="{B12C6906-ED82-43BE-B28D-8D321D84557B}"/>
              </a:ext>
            </a:extLst>
          </p:cNvPr>
          <p:cNvSpPr>
            <a:spLocks noGrp="1"/>
          </p:cNvSpPr>
          <p:nvPr>
            <p:ph sz="half" idx="1"/>
          </p:nvPr>
        </p:nvSpPr>
        <p:spPr>
          <a:xfrm>
            <a:off x="834887" y="1205948"/>
            <a:ext cx="4678017" cy="5652051"/>
          </a:xfrm>
        </p:spPr>
        <p:txBody>
          <a:bodyPr/>
          <a:lstStyle/>
          <a:p>
            <a:r>
              <a:rPr lang="en-US" b="1" dirty="0">
                <a:solidFill>
                  <a:srgbClr val="000099"/>
                </a:solidFill>
              </a:rPr>
              <a:t>The branch of Indo European language family with the most speakers </a:t>
            </a:r>
          </a:p>
          <a:p>
            <a:r>
              <a:rPr lang="en-US" b="1" dirty="0">
                <a:solidFill>
                  <a:srgbClr val="000099"/>
                </a:solidFill>
              </a:rPr>
              <a:t>It is divided into the Iranian or Western group and the Indic or Eastern group</a:t>
            </a:r>
          </a:p>
          <a:p>
            <a:r>
              <a:rPr lang="en-US" b="1" dirty="0">
                <a:solidFill>
                  <a:srgbClr val="000099"/>
                </a:solidFill>
              </a:rPr>
              <a:t>The major Iranian group includes Persian or Iranian languages in Iran, eastern Afghanistan and western Pakistan and Kurdish</a:t>
            </a:r>
          </a:p>
          <a:p>
            <a:r>
              <a:rPr lang="en-US" b="1" dirty="0">
                <a:solidFill>
                  <a:srgbClr val="000099"/>
                </a:solidFill>
              </a:rPr>
              <a:t>Most widely used languages in South Asia</a:t>
            </a:r>
          </a:p>
          <a:p>
            <a:r>
              <a:rPr lang="en-US" b="1" dirty="0">
                <a:solidFill>
                  <a:srgbClr val="000099"/>
                </a:solidFill>
              </a:rPr>
              <a:t>One very diverse group of the tree is in India. Hindi is the official language of India. India recognizes 22 languages</a:t>
            </a:r>
          </a:p>
        </p:txBody>
      </p:sp>
      <p:pic>
        <p:nvPicPr>
          <p:cNvPr id="6" name="Content Placeholder 5">
            <a:extLst>
              <a:ext uri="{FF2B5EF4-FFF2-40B4-BE49-F238E27FC236}">
                <a16:creationId xmlns:a16="http://schemas.microsoft.com/office/drawing/2014/main" xmlns="" id="{B3DEBF6B-BAED-45F8-95E0-A036FFBBA141}"/>
              </a:ext>
            </a:extLst>
          </p:cNvPr>
          <p:cNvPicPr>
            <a:picLocks noGrp="1" noChangeAspect="1"/>
          </p:cNvPicPr>
          <p:nvPr>
            <p:ph sz="half" idx="2"/>
          </p:nvPr>
        </p:nvPicPr>
        <p:blipFill>
          <a:blip r:embed="rId2"/>
          <a:stretch>
            <a:fillRect/>
          </a:stretch>
        </p:blipFill>
        <p:spPr>
          <a:xfrm>
            <a:off x="5777949" y="1205948"/>
            <a:ext cx="6281530" cy="5486400"/>
          </a:xfrm>
        </p:spPr>
      </p:pic>
    </p:spTree>
    <p:extLst>
      <p:ext uri="{BB962C8B-B14F-4D97-AF65-F5344CB8AC3E}">
        <p14:creationId xmlns:p14="http://schemas.microsoft.com/office/powerpoint/2010/main" val="2795631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0F3483-FA26-4455-9FAF-3C7149C2F63D}"/>
              </a:ext>
            </a:extLst>
          </p:cNvPr>
          <p:cNvSpPr>
            <a:spLocks noGrp="1"/>
          </p:cNvSpPr>
          <p:nvPr>
            <p:ph type="title"/>
          </p:nvPr>
        </p:nvSpPr>
        <p:spPr>
          <a:xfrm>
            <a:off x="1371600" y="0"/>
            <a:ext cx="9601200" cy="1126435"/>
          </a:xfrm>
        </p:spPr>
        <p:txBody>
          <a:bodyPr/>
          <a:lstStyle/>
          <a:p>
            <a:r>
              <a:rPr lang="en-US" dirty="0"/>
              <a:t>                </a:t>
            </a:r>
            <a:r>
              <a:rPr lang="en-US" b="1" u="sng" dirty="0" err="1"/>
              <a:t>Balto</a:t>
            </a:r>
            <a:r>
              <a:rPr lang="en-US" b="1" u="sng" dirty="0"/>
              <a:t> Slavic Branch </a:t>
            </a:r>
          </a:p>
        </p:txBody>
      </p:sp>
      <p:pic>
        <p:nvPicPr>
          <p:cNvPr id="6" name="Content Placeholder 5">
            <a:extLst>
              <a:ext uri="{FF2B5EF4-FFF2-40B4-BE49-F238E27FC236}">
                <a16:creationId xmlns:a16="http://schemas.microsoft.com/office/drawing/2014/main" xmlns="" id="{7D2FD121-7090-4985-BD99-20F2A16A1E87}"/>
              </a:ext>
            </a:extLst>
          </p:cNvPr>
          <p:cNvPicPr>
            <a:picLocks noGrp="1" noChangeAspect="1"/>
          </p:cNvPicPr>
          <p:nvPr>
            <p:ph sz="half" idx="1"/>
          </p:nvPr>
        </p:nvPicPr>
        <p:blipFill>
          <a:blip r:embed="rId2"/>
          <a:stretch>
            <a:fillRect/>
          </a:stretch>
        </p:blipFill>
        <p:spPr>
          <a:xfrm>
            <a:off x="728870" y="848140"/>
            <a:ext cx="5090905" cy="5857460"/>
          </a:xfrm>
        </p:spPr>
      </p:pic>
      <p:pic>
        <p:nvPicPr>
          <p:cNvPr id="8" name="Content Placeholder 7">
            <a:extLst>
              <a:ext uri="{FF2B5EF4-FFF2-40B4-BE49-F238E27FC236}">
                <a16:creationId xmlns:a16="http://schemas.microsoft.com/office/drawing/2014/main" xmlns="" id="{C94C6433-C606-4130-8A61-885AC8BFF075}"/>
              </a:ext>
            </a:extLst>
          </p:cNvPr>
          <p:cNvPicPr>
            <a:picLocks noGrp="1" noChangeAspect="1"/>
          </p:cNvPicPr>
          <p:nvPr>
            <p:ph sz="half" idx="2"/>
          </p:nvPr>
        </p:nvPicPr>
        <p:blipFill>
          <a:blip r:embed="rId3"/>
          <a:stretch>
            <a:fillRect/>
          </a:stretch>
        </p:blipFill>
        <p:spPr>
          <a:xfrm>
            <a:off x="5989983" y="728870"/>
            <a:ext cx="6202017" cy="5976730"/>
          </a:xfrm>
        </p:spPr>
      </p:pic>
    </p:spTree>
    <p:extLst>
      <p:ext uri="{BB962C8B-B14F-4D97-AF65-F5344CB8AC3E}">
        <p14:creationId xmlns:p14="http://schemas.microsoft.com/office/powerpoint/2010/main" val="2244440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8843F-9EA2-4C5A-A8D0-1A6C6BEE5FA7}"/>
              </a:ext>
            </a:extLst>
          </p:cNvPr>
          <p:cNvSpPr>
            <a:spLocks noGrp="1"/>
          </p:cNvSpPr>
          <p:nvPr>
            <p:ph type="title"/>
          </p:nvPr>
        </p:nvSpPr>
        <p:spPr>
          <a:xfrm>
            <a:off x="1371600" y="0"/>
            <a:ext cx="9601200" cy="742122"/>
          </a:xfrm>
        </p:spPr>
        <p:txBody>
          <a:bodyPr/>
          <a:lstStyle/>
          <a:p>
            <a:r>
              <a:rPr lang="en-US" dirty="0"/>
              <a:t>                 </a:t>
            </a:r>
            <a:r>
              <a:rPr lang="en-US" b="1" u="sng" dirty="0">
                <a:solidFill>
                  <a:srgbClr val="006600"/>
                </a:solidFill>
              </a:rPr>
              <a:t>Language Trees</a:t>
            </a:r>
          </a:p>
        </p:txBody>
      </p:sp>
      <p:pic>
        <p:nvPicPr>
          <p:cNvPr id="5" name="Content Placeholder 4">
            <a:extLst>
              <a:ext uri="{FF2B5EF4-FFF2-40B4-BE49-F238E27FC236}">
                <a16:creationId xmlns:a16="http://schemas.microsoft.com/office/drawing/2014/main" xmlns="" id="{3C84D211-32C9-4B81-9F0D-782090EB64EE}"/>
              </a:ext>
            </a:extLst>
          </p:cNvPr>
          <p:cNvPicPr>
            <a:picLocks noGrp="1" noChangeAspect="1"/>
          </p:cNvPicPr>
          <p:nvPr>
            <p:ph idx="1"/>
          </p:nvPr>
        </p:nvPicPr>
        <p:blipFill>
          <a:blip r:embed="rId2"/>
          <a:stretch>
            <a:fillRect/>
          </a:stretch>
        </p:blipFill>
        <p:spPr>
          <a:xfrm>
            <a:off x="954157" y="742122"/>
            <a:ext cx="11039060" cy="5989982"/>
          </a:xfrm>
        </p:spPr>
      </p:pic>
    </p:spTree>
    <p:extLst>
      <p:ext uri="{BB962C8B-B14F-4D97-AF65-F5344CB8AC3E}">
        <p14:creationId xmlns:p14="http://schemas.microsoft.com/office/powerpoint/2010/main" val="4232056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BC583-34FF-42DF-A2F1-6FD1954AC1C8}"/>
              </a:ext>
            </a:extLst>
          </p:cNvPr>
          <p:cNvSpPr>
            <a:spLocks noGrp="1"/>
          </p:cNvSpPr>
          <p:nvPr>
            <p:ph type="title"/>
          </p:nvPr>
        </p:nvSpPr>
        <p:spPr>
          <a:xfrm>
            <a:off x="821636" y="0"/>
            <a:ext cx="11184834" cy="1285461"/>
          </a:xfrm>
        </p:spPr>
        <p:txBody>
          <a:bodyPr/>
          <a:lstStyle/>
          <a:p>
            <a:endParaRPr lang="en-US" dirty="0"/>
          </a:p>
        </p:txBody>
      </p:sp>
      <p:pic>
        <p:nvPicPr>
          <p:cNvPr id="6" name="Content Placeholder 5">
            <a:extLst>
              <a:ext uri="{FF2B5EF4-FFF2-40B4-BE49-F238E27FC236}">
                <a16:creationId xmlns:a16="http://schemas.microsoft.com/office/drawing/2014/main" xmlns="" id="{CCA17AEA-08D4-46D8-B856-AFCD1C2EA5F7}"/>
              </a:ext>
            </a:extLst>
          </p:cNvPr>
          <p:cNvPicPr>
            <a:picLocks noGrp="1" noChangeAspect="1"/>
          </p:cNvPicPr>
          <p:nvPr>
            <p:ph sz="half" idx="1"/>
          </p:nvPr>
        </p:nvPicPr>
        <p:blipFill>
          <a:blip r:embed="rId2"/>
          <a:stretch>
            <a:fillRect/>
          </a:stretch>
        </p:blipFill>
        <p:spPr>
          <a:xfrm>
            <a:off x="821635" y="0"/>
            <a:ext cx="5702989" cy="6705600"/>
          </a:xfrm>
        </p:spPr>
      </p:pic>
      <p:pic>
        <p:nvPicPr>
          <p:cNvPr id="8" name="Content Placeholder 7">
            <a:extLst>
              <a:ext uri="{FF2B5EF4-FFF2-40B4-BE49-F238E27FC236}">
                <a16:creationId xmlns:a16="http://schemas.microsoft.com/office/drawing/2014/main" xmlns="" id="{47A55E7B-D789-4914-AF4A-EBE0F990C519}"/>
              </a:ext>
            </a:extLst>
          </p:cNvPr>
          <p:cNvPicPr>
            <a:picLocks noGrp="1" noChangeAspect="1"/>
          </p:cNvPicPr>
          <p:nvPr>
            <p:ph sz="half" idx="2"/>
          </p:nvPr>
        </p:nvPicPr>
        <p:blipFill>
          <a:blip r:embed="rId3"/>
          <a:stretch>
            <a:fillRect/>
          </a:stretch>
        </p:blipFill>
        <p:spPr>
          <a:xfrm>
            <a:off x="6524625" y="0"/>
            <a:ext cx="5667375" cy="6705600"/>
          </a:xfrm>
        </p:spPr>
      </p:pic>
    </p:spTree>
    <p:extLst>
      <p:ext uri="{BB962C8B-B14F-4D97-AF65-F5344CB8AC3E}">
        <p14:creationId xmlns:p14="http://schemas.microsoft.com/office/powerpoint/2010/main" val="2758235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2A1CC-A0DD-4EEA-87C5-4A751D69A5D5}"/>
              </a:ext>
            </a:extLst>
          </p:cNvPr>
          <p:cNvSpPr>
            <a:spLocks noGrp="1"/>
          </p:cNvSpPr>
          <p:nvPr>
            <p:ph type="title"/>
          </p:nvPr>
        </p:nvSpPr>
        <p:spPr>
          <a:xfrm>
            <a:off x="1371600" y="0"/>
            <a:ext cx="9601200" cy="755374"/>
          </a:xfrm>
        </p:spPr>
        <p:txBody>
          <a:bodyPr/>
          <a:lstStyle/>
          <a:p>
            <a:endParaRPr lang="en-US" dirty="0"/>
          </a:p>
        </p:txBody>
      </p:sp>
      <p:pic>
        <p:nvPicPr>
          <p:cNvPr id="8" name="Content Placeholder 7">
            <a:extLst>
              <a:ext uri="{FF2B5EF4-FFF2-40B4-BE49-F238E27FC236}">
                <a16:creationId xmlns:a16="http://schemas.microsoft.com/office/drawing/2014/main" xmlns="" id="{45FE3A19-3E9C-48FB-B24A-0F8EE9833D27}"/>
              </a:ext>
            </a:extLst>
          </p:cNvPr>
          <p:cNvPicPr>
            <a:picLocks noGrp="1" noChangeAspect="1"/>
          </p:cNvPicPr>
          <p:nvPr>
            <p:ph idx="1"/>
          </p:nvPr>
        </p:nvPicPr>
        <p:blipFill>
          <a:blip r:embed="rId2"/>
          <a:stretch>
            <a:fillRect/>
          </a:stretch>
        </p:blipFill>
        <p:spPr>
          <a:xfrm>
            <a:off x="755374" y="0"/>
            <a:ext cx="11436626" cy="6858000"/>
          </a:xfrm>
        </p:spPr>
      </p:pic>
    </p:spTree>
    <p:extLst>
      <p:ext uri="{BB962C8B-B14F-4D97-AF65-F5344CB8AC3E}">
        <p14:creationId xmlns:p14="http://schemas.microsoft.com/office/powerpoint/2010/main" val="3396557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341B9-3BC6-45A9-B904-69C6A0522EF6}"/>
              </a:ext>
            </a:extLst>
          </p:cNvPr>
          <p:cNvSpPr>
            <a:spLocks noGrp="1"/>
          </p:cNvSpPr>
          <p:nvPr>
            <p:ph type="title"/>
          </p:nvPr>
        </p:nvSpPr>
        <p:spPr>
          <a:xfrm>
            <a:off x="1371600" y="0"/>
            <a:ext cx="9601200" cy="45057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CC2293B1-0A16-49F8-B783-ECCDA261687B}"/>
              </a:ext>
            </a:extLst>
          </p:cNvPr>
          <p:cNvPicPr>
            <a:picLocks noGrp="1" noChangeAspect="1"/>
          </p:cNvPicPr>
          <p:nvPr>
            <p:ph idx="1"/>
          </p:nvPr>
        </p:nvPicPr>
        <p:blipFill>
          <a:blip r:embed="rId2"/>
          <a:stretch>
            <a:fillRect/>
          </a:stretch>
        </p:blipFill>
        <p:spPr>
          <a:xfrm>
            <a:off x="755374" y="159025"/>
            <a:ext cx="11436626" cy="6599583"/>
          </a:xfrm>
        </p:spPr>
      </p:pic>
    </p:spTree>
    <p:extLst>
      <p:ext uri="{BB962C8B-B14F-4D97-AF65-F5344CB8AC3E}">
        <p14:creationId xmlns:p14="http://schemas.microsoft.com/office/powerpoint/2010/main" val="423665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471EF-2EC5-444C-8EA9-E15EA8CAA7A4}"/>
              </a:ext>
            </a:extLst>
          </p:cNvPr>
          <p:cNvSpPr>
            <a:spLocks noGrp="1"/>
          </p:cNvSpPr>
          <p:nvPr>
            <p:ph type="title"/>
          </p:nvPr>
        </p:nvSpPr>
        <p:spPr>
          <a:xfrm>
            <a:off x="1371600" y="0"/>
            <a:ext cx="9601200" cy="397565"/>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7CE66998-508C-48B6-80F8-0EF161520F39}"/>
              </a:ext>
            </a:extLst>
          </p:cNvPr>
          <p:cNvPicPr>
            <a:picLocks noGrp="1" noChangeAspect="1"/>
          </p:cNvPicPr>
          <p:nvPr>
            <p:ph idx="1"/>
          </p:nvPr>
        </p:nvPicPr>
        <p:blipFill>
          <a:blip r:embed="rId2"/>
          <a:stretch>
            <a:fillRect/>
          </a:stretch>
        </p:blipFill>
        <p:spPr>
          <a:xfrm>
            <a:off x="702365" y="92765"/>
            <a:ext cx="11489635" cy="6765235"/>
          </a:xfrm>
        </p:spPr>
      </p:pic>
    </p:spTree>
    <p:extLst>
      <p:ext uri="{BB962C8B-B14F-4D97-AF65-F5344CB8AC3E}">
        <p14:creationId xmlns:p14="http://schemas.microsoft.com/office/powerpoint/2010/main" val="3095558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74200-0EAC-4FB3-A77C-8A98F7BA1D5B}"/>
              </a:ext>
            </a:extLst>
          </p:cNvPr>
          <p:cNvSpPr>
            <a:spLocks noGrp="1"/>
          </p:cNvSpPr>
          <p:nvPr>
            <p:ph type="title"/>
          </p:nvPr>
        </p:nvSpPr>
        <p:spPr>
          <a:xfrm>
            <a:off x="1371600" y="132522"/>
            <a:ext cx="9601200" cy="54333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7352A099-63CC-47F6-9B6C-583759AB554D}"/>
              </a:ext>
            </a:extLst>
          </p:cNvPr>
          <p:cNvPicPr>
            <a:picLocks noGrp="1" noChangeAspect="1"/>
          </p:cNvPicPr>
          <p:nvPr>
            <p:ph idx="1"/>
          </p:nvPr>
        </p:nvPicPr>
        <p:blipFill>
          <a:blip r:embed="rId2"/>
          <a:stretch>
            <a:fillRect/>
          </a:stretch>
        </p:blipFill>
        <p:spPr>
          <a:xfrm>
            <a:off x="742122" y="291548"/>
            <a:ext cx="11449878" cy="6566452"/>
          </a:xfrm>
        </p:spPr>
      </p:pic>
    </p:spTree>
    <p:extLst>
      <p:ext uri="{BB962C8B-B14F-4D97-AF65-F5344CB8AC3E}">
        <p14:creationId xmlns:p14="http://schemas.microsoft.com/office/powerpoint/2010/main" val="1270644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DD8B5F-CDCC-4A08-ACA7-0462DF0132AD}"/>
              </a:ext>
            </a:extLst>
          </p:cNvPr>
          <p:cNvSpPr>
            <a:spLocks noGrp="1"/>
          </p:cNvSpPr>
          <p:nvPr>
            <p:ph type="title"/>
          </p:nvPr>
        </p:nvSpPr>
        <p:spPr>
          <a:xfrm>
            <a:off x="742122" y="1"/>
            <a:ext cx="11449878" cy="596348"/>
          </a:xfrm>
        </p:spPr>
        <p:txBody>
          <a:bodyPr>
            <a:normAutofit/>
          </a:bodyPr>
          <a:lstStyle/>
          <a:p>
            <a:r>
              <a:rPr lang="en-US" sz="1800" dirty="0"/>
              <a:t>Where did English come from: </a:t>
            </a:r>
            <a:r>
              <a:rPr lang="en-US" sz="1800" dirty="0">
                <a:hlinkClick r:id="rId2"/>
              </a:rPr>
              <a:t>https://www.youtube.com/watch?v=YEaSxhcns7Y</a:t>
            </a:r>
            <a:r>
              <a:rPr lang="en-US" sz="1800" dirty="0"/>
              <a:t/>
            </a:r>
            <a:br>
              <a:rPr lang="en-US" sz="1800" dirty="0"/>
            </a:br>
            <a:endParaRPr lang="en-US" sz="1800" dirty="0"/>
          </a:p>
        </p:txBody>
      </p:sp>
      <p:pic>
        <p:nvPicPr>
          <p:cNvPr id="5" name="Content Placeholder 4">
            <a:extLst>
              <a:ext uri="{FF2B5EF4-FFF2-40B4-BE49-F238E27FC236}">
                <a16:creationId xmlns:a16="http://schemas.microsoft.com/office/drawing/2014/main" xmlns="" id="{228B1B69-B8A2-4151-B584-09358E8EC2F1}"/>
              </a:ext>
            </a:extLst>
          </p:cNvPr>
          <p:cNvPicPr>
            <a:picLocks noGrp="1" noChangeAspect="1"/>
          </p:cNvPicPr>
          <p:nvPr>
            <p:ph idx="1"/>
          </p:nvPr>
        </p:nvPicPr>
        <p:blipFill>
          <a:blip r:embed="rId3"/>
          <a:stretch>
            <a:fillRect/>
          </a:stretch>
        </p:blipFill>
        <p:spPr>
          <a:xfrm>
            <a:off x="742122" y="596350"/>
            <a:ext cx="11449878" cy="6261650"/>
          </a:xfrm>
        </p:spPr>
      </p:pic>
    </p:spTree>
    <p:extLst>
      <p:ext uri="{BB962C8B-B14F-4D97-AF65-F5344CB8AC3E}">
        <p14:creationId xmlns:p14="http://schemas.microsoft.com/office/powerpoint/2010/main" val="555068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766472-ABAD-4E13-B811-6FA5F401E4C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7B51F997-22F0-4281-81F7-28C180BAB7A4}"/>
              </a:ext>
            </a:extLst>
          </p:cNvPr>
          <p:cNvPicPr>
            <a:picLocks noGrp="1" noChangeAspect="1"/>
          </p:cNvPicPr>
          <p:nvPr>
            <p:ph idx="1"/>
          </p:nvPr>
        </p:nvPicPr>
        <p:blipFill>
          <a:blip r:embed="rId2"/>
          <a:stretch>
            <a:fillRect/>
          </a:stretch>
        </p:blipFill>
        <p:spPr>
          <a:xfrm>
            <a:off x="808383" y="0"/>
            <a:ext cx="11383617" cy="6858000"/>
          </a:xfrm>
        </p:spPr>
      </p:pic>
    </p:spTree>
    <p:extLst>
      <p:ext uri="{BB962C8B-B14F-4D97-AF65-F5344CB8AC3E}">
        <p14:creationId xmlns:p14="http://schemas.microsoft.com/office/powerpoint/2010/main" val="2169480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E95189-2575-49F5-9ED2-DF4AE46F3780}"/>
              </a:ext>
            </a:extLst>
          </p:cNvPr>
          <p:cNvSpPr>
            <a:spLocks noGrp="1"/>
          </p:cNvSpPr>
          <p:nvPr>
            <p:ph type="title"/>
          </p:nvPr>
        </p:nvSpPr>
        <p:spPr>
          <a:xfrm>
            <a:off x="1371600" y="132522"/>
            <a:ext cx="9601200" cy="291548"/>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F17B2042-9189-4208-9D29-7F6C1D4E8A1E}"/>
              </a:ext>
            </a:extLst>
          </p:cNvPr>
          <p:cNvPicPr>
            <a:picLocks noGrp="1" noChangeAspect="1"/>
          </p:cNvPicPr>
          <p:nvPr>
            <p:ph idx="1"/>
          </p:nvPr>
        </p:nvPicPr>
        <p:blipFill>
          <a:blip r:embed="rId2"/>
          <a:stretch>
            <a:fillRect/>
          </a:stretch>
        </p:blipFill>
        <p:spPr>
          <a:xfrm>
            <a:off x="808383" y="132522"/>
            <a:ext cx="11277599" cy="6725478"/>
          </a:xfrm>
        </p:spPr>
      </p:pic>
    </p:spTree>
    <p:extLst>
      <p:ext uri="{BB962C8B-B14F-4D97-AF65-F5344CB8AC3E}">
        <p14:creationId xmlns:p14="http://schemas.microsoft.com/office/powerpoint/2010/main" val="1619538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EE6C8-0D3C-4629-B3E9-95BC7F108BB8}"/>
              </a:ext>
            </a:extLst>
          </p:cNvPr>
          <p:cNvSpPr>
            <a:spLocks noGrp="1"/>
          </p:cNvSpPr>
          <p:nvPr>
            <p:ph type="title"/>
          </p:nvPr>
        </p:nvSpPr>
        <p:spPr>
          <a:xfrm>
            <a:off x="1371600" y="92765"/>
            <a:ext cx="9601200" cy="636105"/>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6396FD85-CA47-4360-9948-0D83E1F86263}"/>
              </a:ext>
            </a:extLst>
          </p:cNvPr>
          <p:cNvPicPr>
            <a:picLocks noGrp="1" noChangeAspect="1"/>
          </p:cNvPicPr>
          <p:nvPr>
            <p:ph idx="1"/>
          </p:nvPr>
        </p:nvPicPr>
        <p:blipFill>
          <a:blip r:embed="rId2"/>
          <a:stretch>
            <a:fillRect/>
          </a:stretch>
        </p:blipFill>
        <p:spPr>
          <a:xfrm>
            <a:off x="755374" y="92765"/>
            <a:ext cx="11436626" cy="6652592"/>
          </a:xfrm>
        </p:spPr>
      </p:pic>
    </p:spTree>
    <p:extLst>
      <p:ext uri="{BB962C8B-B14F-4D97-AF65-F5344CB8AC3E}">
        <p14:creationId xmlns:p14="http://schemas.microsoft.com/office/powerpoint/2010/main" val="2866546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75CF0-C086-45E3-A3CE-FB22A962086D}"/>
              </a:ext>
            </a:extLst>
          </p:cNvPr>
          <p:cNvSpPr>
            <a:spLocks noGrp="1"/>
          </p:cNvSpPr>
          <p:nvPr>
            <p:ph type="title"/>
          </p:nvPr>
        </p:nvSpPr>
        <p:spPr>
          <a:xfrm>
            <a:off x="1371600" y="106018"/>
            <a:ext cx="9601200" cy="60960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5CCFEA03-C3FD-4A4D-8987-C499C0052447}"/>
              </a:ext>
            </a:extLst>
          </p:cNvPr>
          <p:cNvPicPr>
            <a:picLocks noGrp="1" noChangeAspect="1"/>
          </p:cNvPicPr>
          <p:nvPr>
            <p:ph idx="1"/>
          </p:nvPr>
        </p:nvPicPr>
        <p:blipFill>
          <a:blip r:embed="rId2"/>
          <a:stretch>
            <a:fillRect/>
          </a:stretch>
        </p:blipFill>
        <p:spPr>
          <a:xfrm>
            <a:off x="795130" y="106018"/>
            <a:ext cx="11396870" cy="6751982"/>
          </a:xfrm>
        </p:spPr>
      </p:pic>
    </p:spTree>
    <p:extLst>
      <p:ext uri="{BB962C8B-B14F-4D97-AF65-F5344CB8AC3E}">
        <p14:creationId xmlns:p14="http://schemas.microsoft.com/office/powerpoint/2010/main" val="2692384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E3061-75F6-4E64-A3FA-D990C7A249B7}"/>
              </a:ext>
            </a:extLst>
          </p:cNvPr>
          <p:cNvSpPr>
            <a:spLocks noGrp="1"/>
          </p:cNvSpPr>
          <p:nvPr>
            <p:ph type="title"/>
          </p:nvPr>
        </p:nvSpPr>
        <p:spPr>
          <a:xfrm>
            <a:off x="901148" y="0"/>
            <a:ext cx="11290852" cy="569844"/>
          </a:xfrm>
        </p:spPr>
        <p:txBody>
          <a:bodyPr>
            <a:normAutofit fontScale="90000"/>
          </a:bodyPr>
          <a:lstStyle/>
          <a:p>
            <a:r>
              <a:rPr lang="en-US" sz="1600" dirty="0"/>
              <a:t>How British and American Spelling Parted Ways   </a:t>
            </a:r>
            <a:r>
              <a:rPr lang="en-US" sz="1600" dirty="0">
                <a:hlinkClick r:id="rId2"/>
              </a:rPr>
              <a:t>https://www.youtube.com/watch?v=vmxHfRCrMCM</a:t>
            </a:r>
            <a:r>
              <a:rPr lang="en-US" sz="1600" dirty="0"/>
              <a:t/>
            </a:r>
            <a:br>
              <a:rPr lang="en-US" sz="1600" dirty="0"/>
            </a:br>
            <a:r>
              <a:rPr lang="en-US" dirty="0"/>
              <a:t/>
            </a:r>
            <a:br>
              <a:rPr lang="en-US" dirty="0"/>
            </a:br>
            <a:endParaRPr lang="en-US" dirty="0"/>
          </a:p>
        </p:txBody>
      </p:sp>
      <p:pic>
        <p:nvPicPr>
          <p:cNvPr id="5" name="Content Placeholder 4">
            <a:extLst>
              <a:ext uri="{FF2B5EF4-FFF2-40B4-BE49-F238E27FC236}">
                <a16:creationId xmlns:a16="http://schemas.microsoft.com/office/drawing/2014/main" xmlns="" id="{6552FB9B-501C-44E9-A5F9-30251976A3A0}"/>
              </a:ext>
            </a:extLst>
          </p:cNvPr>
          <p:cNvPicPr>
            <a:picLocks noGrp="1" noChangeAspect="1"/>
          </p:cNvPicPr>
          <p:nvPr>
            <p:ph idx="1"/>
          </p:nvPr>
        </p:nvPicPr>
        <p:blipFill>
          <a:blip r:embed="rId3"/>
          <a:stretch>
            <a:fillRect/>
          </a:stretch>
        </p:blipFill>
        <p:spPr>
          <a:xfrm>
            <a:off x="742122" y="848139"/>
            <a:ext cx="11449878" cy="6009861"/>
          </a:xfrm>
        </p:spPr>
      </p:pic>
    </p:spTree>
    <p:extLst>
      <p:ext uri="{BB962C8B-B14F-4D97-AF65-F5344CB8AC3E}">
        <p14:creationId xmlns:p14="http://schemas.microsoft.com/office/powerpoint/2010/main" val="3087436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5704F-E124-455E-81E7-2DB919D8EDA3}"/>
              </a:ext>
            </a:extLst>
          </p:cNvPr>
          <p:cNvSpPr>
            <a:spLocks noGrp="1"/>
          </p:cNvSpPr>
          <p:nvPr>
            <p:ph type="title"/>
          </p:nvPr>
        </p:nvSpPr>
        <p:spPr>
          <a:xfrm>
            <a:off x="1371600" y="92766"/>
            <a:ext cx="9601200" cy="437322"/>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D2E96C25-E1A0-4440-9128-0B6F81F7425A}"/>
              </a:ext>
            </a:extLst>
          </p:cNvPr>
          <p:cNvPicPr>
            <a:picLocks noGrp="1" noChangeAspect="1"/>
          </p:cNvPicPr>
          <p:nvPr>
            <p:ph idx="1"/>
          </p:nvPr>
        </p:nvPicPr>
        <p:blipFill>
          <a:blip r:embed="rId2"/>
          <a:stretch>
            <a:fillRect/>
          </a:stretch>
        </p:blipFill>
        <p:spPr>
          <a:xfrm>
            <a:off x="848139" y="92766"/>
            <a:ext cx="11237844" cy="6765234"/>
          </a:xfrm>
        </p:spPr>
      </p:pic>
    </p:spTree>
    <p:extLst>
      <p:ext uri="{BB962C8B-B14F-4D97-AF65-F5344CB8AC3E}">
        <p14:creationId xmlns:p14="http://schemas.microsoft.com/office/powerpoint/2010/main" val="1515162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52FE1-1618-47A6-9547-01CDF0EE772E}"/>
              </a:ext>
            </a:extLst>
          </p:cNvPr>
          <p:cNvSpPr>
            <a:spLocks noGrp="1"/>
          </p:cNvSpPr>
          <p:nvPr>
            <p:ph type="title"/>
          </p:nvPr>
        </p:nvSpPr>
        <p:spPr>
          <a:xfrm>
            <a:off x="1371600" y="119270"/>
            <a:ext cx="9601200" cy="63610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80085311-4960-46C2-81B8-17CD2D17202E}"/>
              </a:ext>
            </a:extLst>
          </p:cNvPr>
          <p:cNvPicPr>
            <a:picLocks noGrp="1" noChangeAspect="1"/>
          </p:cNvPicPr>
          <p:nvPr>
            <p:ph idx="1"/>
          </p:nvPr>
        </p:nvPicPr>
        <p:blipFill>
          <a:blip r:embed="rId2"/>
          <a:stretch>
            <a:fillRect/>
          </a:stretch>
        </p:blipFill>
        <p:spPr>
          <a:xfrm>
            <a:off x="728870" y="119270"/>
            <a:ext cx="11463130" cy="6738730"/>
          </a:xfrm>
        </p:spPr>
      </p:pic>
    </p:spTree>
    <p:extLst>
      <p:ext uri="{BB962C8B-B14F-4D97-AF65-F5344CB8AC3E}">
        <p14:creationId xmlns:p14="http://schemas.microsoft.com/office/powerpoint/2010/main" val="3230389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5A196-931B-41D3-9B23-20A943DFF2D7}"/>
              </a:ext>
            </a:extLst>
          </p:cNvPr>
          <p:cNvSpPr>
            <a:spLocks noGrp="1"/>
          </p:cNvSpPr>
          <p:nvPr>
            <p:ph type="title"/>
          </p:nvPr>
        </p:nvSpPr>
        <p:spPr>
          <a:xfrm>
            <a:off x="1371600" y="0"/>
            <a:ext cx="9601200" cy="60960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B6DE2506-F2CC-49CD-9289-7535C204936B}"/>
              </a:ext>
            </a:extLst>
          </p:cNvPr>
          <p:cNvPicPr>
            <a:picLocks noGrp="1" noChangeAspect="1"/>
          </p:cNvPicPr>
          <p:nvPr>
            <p:ph idx="1"/>
          </p:nvPr>
        </p:nvPicPr>
        <p:blipFill>
          <a:blip r:embed="rId2"/>
          <a:stretch>
            <a:fillRect/>
          </a:stretch>
        </p:blipFill>
        <p:spPr>
          <a:xfrm>
            <a:off x="742122" y="0"/>
            <a:ext cx="11449878" cy="6858000"/>
          </a:xfrm>
        </p:spPr>
      </p:pic>
    </p:spTree>
    <p:extLst>
      <p:ext uri="{BB962C8B-B14F-4D97-AF65-F5344CB8AC3E}">
        <p14:creationId xmlns:p14="http://schemas.microsoft.com/office/powerpoint/2010/main" val="624418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73002-CFF8-43D6-ACFB-00B96056E46F}"/>
              </a:ext>
            </a:extLst>
          </p:cNvPr>
          <p:cNvSpPr>
            <a:spLocks noGrp="1"/>
          </p:cNvSpPr>
          <p:nvPr>
            <p:ph type="title"/>
          </p:nvPr>
        </p:nvSpPr>
        <p:spPr>
          <a:xfrm>
            <a:off x="1371600" y="0"/>
            <a:ext cx="9601200" cy="795130"/>
          </a:xfrm>
        </p:spPr>
        <p:txBody>
          <a:bodyPr/>
          <a:lstStyle/>
          <a:p>
            <a:endParaRPr lang="en-US" dirty="0"/>
          </a:p>
        </p:txBody>
      </p:sp>
      <p:pic>
        <p:nvPicPr>
          <p:cNvPr id="6" name="Content Placeholder 5">
            <a:extLst>
              <a:ext uri="{FF2B5EF4-FFF2-40B4-BE49-F238E27FC236}">
                <a16:creationId xmlns:a16="http://schemas.microsoft.com/office/drawing/2014/main" xmlns="" id="{F6012955-74EE-4891-A806-5AD0803A186C}"/>
              </a:ext>
            </a:extLst>
          </p:cNvPr>
          <p:cNvPicPr>
            <a:picLocks noGrp="1" noChangeAspect="1"/>
          </p:cNvPicPr>
          <p:nvPr>
            <p:ph sz="half" idx="1"/>
          </p:nvPr>
        </p:nvPicPr>
        <p:blipFill>
          <a:blip r:embed="rId2"/>
          <a:stretch>
            <a:fillRect/>
          </a:stretch>
        </p:blipFill>
        <p:spPr>
          <a:xfrm>
            <a:off x="728870" y="0"/>
            <a:ext cx="5090905" cy="6692348"/>
          </a:xfrm>
        </p:spPr>
      </p:pic>
      <p:pic>
        <p:nvPicPr>
          <p:cNvPr id="8" name="Content Placeholder 7">
            <a:extLst>
              <a:ext uri="{FF2B5EF4-FFF2-40B4-BE49-F238E27FC236}">
                <a16:creationId xmlns:a16="http://schemas.microsoft.com/office/drawing/2014/main" xmlns="" id="{D36C2E39-201F-4B68-BD90-25F94F931B73}"/>
              </a:ext>
            </a:extLst>
          </p:cNvPr>
          <p:cNvPicPr>
            <a:picLocks noGrp="1" noChangeAspect="1"/>
          </p:cNvPicPr>
          <p:nvPr>
            <p:ph sz="half" idx="2"/>
          </p:nvPr>
        </p:nvPicPr>
        <p:blipFill>
          <a:blip r:embed="rId3"/>
          <a:stretch>
            <a:fillRect/>
          </a:stretch>
        </p:blipFill>
        <p:spPr>
          <a:xfrm>
            <a:off x="5819775" y="0"/>
            <a:ext cx="6372225" cy="6857999"/>
          </a:xfrm>
        </p:spPr>
      </p:pic>
    </p:spTree>
    <p:extLst>
      <p:ext uri="{BB962C8B-B14F-4D97-AF65-F5344CB8AC3E}">
        <p14:creationId xmlns:p14="http://schemas.microsoft.com/office/powerpoint/2010/main" val="27473226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7BDAE-9F9D-4D33-9551-2636D940D73C}"/>
              </a:ext>
            </a:extLst>
          </p:cNvPr>
          <p:cNvSpPr>
            <a:spLocks noGrp="1"/>
          </p:cNvSpPr>
          <p:nvPr>
            <p:ph type="title"/>
          </p:nvPr>
        </p:nvSpPr>
        <p:spPr>
          <a:xfrm>
            <a:off x="1371600" y="198784"/>
            <a:ext cx="9601200" cy="49033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F3C336E0-BE6B-40AC-9A39-F03CC1341300}"/>
              </a:ext>
            </a:extLst>
          </p:cNvPr>
          <p:cNvPicPr>
            <a:picLocks noGrp="1" noChangeAspect="1"/>
          </p:cNvPicPr>
          <p:nvPr>
            <p:ph idx="1"/>
          </p:nvPr>
        </p:nvPicPr>
        <p:blipFill>
          <a:blip r:embed="rId2"/>
          <a:stretch>
            <a:fillRect/>
          </a:stretch>
        </p:blipFill>
        <p:spPr>
          <a:xfrm>
            <a:off x="742121" y="304799"/>
            <a:ext cx="11357113" cy="6453809"/>
          </a:xfrm>
        </p:spPr>
      </p:pic>
    </p:spTree>
    <p:extLst>
      <p:ext uri="{BB962C8B-B14F-4D97-AF65-F5344CB8AC3E}">
        <p14:creationId xmlns:p14="http://schemas.microsoft.com/office/powerpoint/2010/main" val="8995276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81BD5-316E-4F98-BE08-FADD83FDC3DE}"/>
              </a:ext>
            </a:extLst>
          </p:cNvPr>
          <p:cNvSpPr>
            <a:spLocks noGrp="1"/>
          </p:cNvSpPr>
          <p:nvPr>
            <p:ph type="title"/>
          </p:nvPr>
        </p:nvSpPr>
        <p:spPr>
          <a:xfrm>
            <a:off x="1371600" y="92765"/>
            <a:ext cx="9601200" cy="940905"/>
          </a:xfrm>
        </p:spPr>
        <p:txBody>
          <a:bodyPr/>
          <a:lstStyle/>
          <a:p>
            <a:endParaRPr lang="en-US" dirty="0"/>
          </a:p>
        </p:txBody>
      </p:sp>
      <p:sp>
        <p:nvSpPr>
          <p:cNvPr id="3" name="Content Placeholder 2">
            <a:extLst>
              <a:ext uri="{FF2B5EF4-FFF2-40B4-BE49-F238E27FC236}">
                <a16:creationId xmlns:a16="http://schemas.microsoft.com/office/drawing/2014/main" xmlns="" id="{3C13B1F3-53CC-4DD1-80CB-A5E1D969AECC}"/>
              </a:ext>
            </a:extLst>
          </p:cNvPr>
          <p:cNvSpPr>
            <a:spLocks noGrp="1"/>
          </p:cNvSpPr>
          <p:nvPr>
            <p:ph sz="half" idx="1"/>
          </p:nvPr>
        </p:nvSpPr>
        <p:spPr>
          <a:xfrm>
            <a:off x="702365" y="2285999"/>
            <a:ext cx="3578087" cy="4572001"/>
          </a:xfrm>
        </p:spPr>
        <p:txBody>
          <a:bodyPr/>
          <a:lstStyle/>
          <a:p>
            <a:endParaRPr lang="en-US"/>
          </a:p>
        </p:txBody>
      </p:sp>
      <p:pic>
        <p:nvPicPr>
          <p:cNvPr id="6" name="Content Placeholder 5">
            <a:extLst>
              <a:ext uri="{FF2B5EF4-FFF2-40B4-BE49-F238E27FC236}">
                <a16:creationId xmlns:a16="http://schemas.microsoft.com/office/drawing/2014/main" xmlns="" id="{58629CD4-820E-4BB0-9249-6C7B4885EDC2}"/>
              </a:ext>
            </a:extLst>
          </p:cNvPr>
          <p:cNvPicPr>
            <a:picLocks noGrp="1" noChangeAspect="1"/>
          </p:cNvPicPr>
          <p:nvPr>
            <p:ph sz="half" idx="2"/>
          </p:nvPr>
        </p:nvPicPr>
        <p:blipFill>
          <a:blip r:embed="rId2"/>
          <a:stretch>
            <a:fillRect/>
          </a:stretch>
        </p:blipFill>
        <p:spPr>
          <a:xfrm>
            <a:off x="702366" y="92765"/>
            <a:ext cx="11489634" cy="6765235"/>
          </a:xfrm>
        </p:spPr>
      </p:pic>
    </p:spTree>
    <p:extLst>
      <p:ext uri="{BB962C8B-B14F-4D97-AF65-F5344CB8AC3E}">
        <p14:creationId xmlns:p14="http://schemas.microsoft.com/office/powerpoint/2010/main" val="3856900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07AAAA-5266-4285-A28D-99F07E469B36}"/>
              </a:ext>
            </a:extLst>
          </p:cNvPr>
          <p:cNvSpPr>
            <a:spLocks noGrp="1"/>
          </p:cNvSpPr>
          <p:nvPr>
            <p:ph type="title"/>
          </p:nvPr>
        </p:nvSpPr>
        <p:spPr>
          <a:xfrm>
            <a:off x="1371600" y="145774"/>
            <a:ext cx="3546088" cy="622852"/>
          </a:xfrm>
        </p:spPr>
        <p:txBody>
          <a:bodyPr>
            <a:normAutofit fontScale="90000"/>
          </a:bodyPr>
          <a:lstStyle/>
          <a:p>
            <a:r>
              <a:rPr lang="en-US" dirty="0">
                <a:solidFill>
                  <a:srgbClr val="006600"/>
                </a:solidFill>
              </a:rPr>
              <a:t>Chinese</a:t>
            </a:r>
          </a:p>
        </p:txBody>
      </p:sp>
      <p:sp>
        <p:nvSpPr>
          <p:cNvPr id="3" name="Content Placeholder 2">
            <a:extLst>
              <a:ext uri="{FF2B5EF4-FFF2-40B4-BE49-F238E27FC236}">
                <a16:creationId xmlns:a16="http://schemas.microsoft.com/office/drawing/2014/main" xmlns="" id="{00843235-59DF-4363-816D-0E238E970DAF}"/>
              </a:ext>
            </a:extLst>
          </p:cNvPr>
          <p:cNvSpPr>
            <a:spLocks noGrp="1"/>
          </p:cNvSpPr>
          <p:nvPr>
            <p:ph sz="half" idx="1"/>
          </p:nvPr>
        </p:nvSpPr>
        <p:spPr>
          <a:xfrm>
            <a:off x="808383" y="1298713"/>
            <a:ext cx="3445565" cy="5559287"/>
          </a:xfrm>
        </p:spPr>
        <p:txBody>
          <a:bodyPr/>
          <a:lstStyle/>
          <a:p>
            <a:r>
              <a:rPr lang="en-US" dirty="0"/>
              <a:t>Logograms: are symbols that represent towards of meaningful parts of words</a:t>
            </a:r>
          </a:p>
          <a:p>
            <a:r>
              <a:rPr lang="en-US" b="1" u="sng" dirty="0">
                <a:solidFill>
                  <a:srgbClr val="FF0000"/>
                </a:solidFill>
              </a:rPr>
              <a:t>Ideogram:</a:t>
            </a:r>
            <a:r>
              <a:rPr lang="en-US" dirty="0"/>
              <a:t> a graphic symbol that represents an idea or concept, independent of any particular language, and specific words or phrases.</a:t>
            </a:r>
          </a:p>
          <a:p>
            <a:r>
              <a:rPr lang="en-US" dirty="0"/>
              <a:t>You would have to know thousands to read a book</a:t>
            </a:r>
          </a:p>
          <a:p>
            <a:r>
              <a:rPr lang="en-US" dirty="0"/>
              <a:t>Since many symbols represent compound and can write on Twitter with half the number of characters</a:t>
            </a:r>
          </a:p>
        </p:txBody>
      </p:sp>
      <p:pic>
        <p:nvPicPr>
          <p:cNvPr id="6" name="Content Placeholder 5">
            <a:extLst>
              <a:ext uri="{FF2B5EF4-FFF2-40B4-BE49-F238E27FC236}">
                <a16:creationId xmlns:a16="http://schemas.microsoft.com/office/drawing/2014/main" xmlns="" id="{BAB8E920-9735-46EB-B9CB-25F7E334E211}"/>
              </a:ext>
            </a:extLst>
          </p:cNvPr>
          <p:cNvPicPr>
            <a:picLocks noGrp="1" noChangeAspect="1"/>
          </p:cNvPicPr>
          <p:nvPr>
            <p:ph sz="half" idx="2"/>
          </p:nvPr>
        </p:nvPicPr>
        <p:blipFill>
          <a:blip r:embed="rId2"/>
          <a:stretch>
            <a:fillRect/>
          </a:stretch>
        </p:blipFill>
        <p:spPr>
          <a:xfrm>
            <a:off x="6524625" y="356839"/>
            <a:ext cx="5667375" cy="6501161"/>
          </a:xfrm>
        </p:spPr>
      </p:pic>
    </p:spTree>
    <p:extLst>
      <p:ext uri="{BB962C8B-B14F-4D97-AF65-F5344CB8AC3E}">
        <p14:creationId xmlns:p14="http://schemas.microsoft.com/office/powerpoint/2010/main" val="174950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22B3D-19C8-46B9-AC41-BD608051923F}"/>
              </a:ext>
            </a:extLst>
          </p:cNvPr>
          <p:cNvSpPr>
            <a:spLocks noGrp="1"/>
          </p:cNvSpPr>
          <p:nvPr>
            <p:ph type="title"/>
          </p:nvPr>
        </p:nvSpPr>
        <p:spPr>
          <a:xfrm>
            <a:off x="768626" y="145774"/>
            <a:ext cx="10204174" cy="636104"/>
          </a:xfrm>
        </p:spPr>
        <p:txBody>
          <a:bodyPr>
            <a:normAutofit fontScale="90000"/>
          </a:bodyPr>
          <a:lstStyle/>
          <a:p>
            <a:r>
              <a:rPr lang="en-US" sz="1600" dirty="0"/>
              <a:t>Where did language come from </a:t>
            </a:r>
            <a:r>
              <a:rPr lang="en-US" sz="1600" dirty="0">
                <a:hlinkClick r:id="rId2"/>
              </a:rPr>
              <a:t>https://www.youtube.com/watch?v=iWDKsHm6gTA</a:t>
            </a:r>
            <a:r>
              <a:rPr lang="en-US" dirty="0"/>
              <a:t/>
            </a:r>
            <a:br>
              <a:rPr lang="en-US" dirty="0"/>
            </a:br>
            <a:endParaRPr lang="en-US" dirty="0"/>
          </a:p>
        </p:txBody>
      </p:sp>
      <p:pic>
        <p:nvPicPr>
          <p:cNvPr id="7" name="Content Placeholder 6">
            <a:extLst>
              <a:ext uri="{FF2B5EF4-FFF2-40B4-BE49-F238E27FC236}">
                <a16:creationId xmlns:a16="http://schemas.microsoft.com/office/drawing/2014/main" xmlns="" id="{28097436-3CF3-4501-8671-8D586DDFD014}"/>
              </a:ext>
            </a:extLst>
          </p:cNvPr>
          <p:cNvPicPr>
            <a:picLocks noGrp="1" noChangeAspect="1"/>
          </p:cNvPicPr>
          <p:nvPr>
            <p:ph idx="1"/>
          </p:nvPr>
        </p:nvPicPr>
        <p:blipFill>
          <a:blip r:embed="rId3"/>
          <a:stretch>
            <a:fillRect/>
          </a:stretch>
        </p:blipFill>
        <p:spPr>
          <a:xfrm>
            <a:off x="768626" y="662609"/>
            <a:ext cx="11423374" cy="6195391"/>
          </a:xfrm>
        </p:spPr>
      </p:pic>
    </p:spTree>
    <p:extLst>
      <p:ext uri="{BB962C8B-B14F-4D97-AF65-F5344CB8AC3E}">
        <p14:creationId xmlns:p14="http://schemas.microsoft.com/office/powerpoint/2010/main" val="3911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F8A227-9A7B-40D0-8141-B60B06E8AC44}"/>
              </a:ext>
            </a:extLst>
          </p:cNvPr>
          <p:cNvSpPr>
            <a:spLocks noGrp="1"/>
          </p:cNvSpPr>
          <p:nvPr>
            <p:ph type="title"/>
          </p:nvPr>
        </p:nvSpPr>
        <p:spPr>
          <a:xfrm>
            <a:off x="874643" y="185529"/>
            <a:ext cx="11171583" cy="1205948"/>
          </a:xfrm>
        </p:spPr>
        <p:txBody>
          <a:bodyPr>
            <a:normAutofit fontScale="90000"/>
          </a:bodyPr>
          <a:lstStyle/>
          <a:p>
            <a:r>
              <a:rPr lang="en-US" sz="2200" b="1" dirty="0">
                <a:solidFill>
                  <a:srgbClr val="3333CC"/>
                </a:solidFill>
              </a:rPr>
              <a:t>Dialect</a:t>
            </a:r>
            <a:r>
              <a:rPr lang="en-US" sz="2200" dirty="0"/>
              <a:t> is a regional variation of a language distinguished by distinctive vocabulary, spelling and pronunciation. </a:t>
            </a:r>
            <a:r>
              <a:rPr lang="en-US" sz="2200" b="1" u="sng" dirty="0">
                <a:solidFill>
                  <a:srgbClr val="3333CC"/>
                </a:solidFill>
              </a:rPr>
              <a:t>Subdialec</a:t>
            </a:r>
            <a:r>
              <a:rPr lang="en-US" sz="2200" dirty="0"/>
              <a:t>t is a subdivision of a dialect. Two sub-</a:t>
            </a:r>
            <a:r>
              <a:rPr lang="en-US" sz="2200" dirty="0" err="1"/>
              <a:t>dilects</a:t>
            </a:r>
            <a:r>
              <a:rPr lang="en-US" sz="2200" dirty="0"/>
              <a:t> of the same dialect share relatively few differences, primarily in pronunciation and small amounts of vocabulary</a:t>
            </a:r>
          </a:p>
        </p:txBody>
      </p:sp>
      <p:pic>
        <p:nvPicPr>
          <p:cNvPr id="8" name="Content Placeholder 7">
            <a:extLst>
              <a:ext uri="{FF2B5EF4-FFF2-40B4-BE49-F238E27FC236}">
                <a16:creationId xmlns:a16="http://schemas.microsoft.com/office/drawing/2014/main" xmlns="" id="{B2593CAA-B1C8-4E15-BBEE-4DE72EE90FD1}"/>
              </a:ext>
            </a:extLst>
          </p:cNvPr>
          <p:cNvPicPr>
            <a:picLocks noGrp="1" noChangeAspect="1"/>
          </p:cNvPicPr>
          <p:nvPr>
            <p:ph sz="half" idx="1"/>
          </p:nvPr>
        </p:nvPicPr>
        <p:blipFill>
          <a:blip r:embed="rId2"/>
          <a:stretch>
            <a:fillRect/>
          </a:stretch>
        </p:blipFill>
        <p:spPr>
          <a:xfrm>
            <a:off x="755374" y="1391477"/>
            <a:ext cx="6135756" cy="5466523"/>
          </a:xfrm>
        </p:spPr>
      </p:pic>
      <p:pic>
        <p:nvPicPr>
          <p:cNvPr id="6" name="Content Placeholder 5">
            <a:extLst>
              <a:ext uri="{FF2B5EF4-FFF2-40B4-BE49-F238E27FC236}">
                <a16:creationId xmlns:a16="http://schemas.microsoft.com/office/drawing/2014/main" xmlns="" id="{207CFC33-9BAA-44D9-8BAA-2D76E2751B6D}"/>
              </a:ext>
            </a:extLst>
          </p:cNvPr>
          <p:cNvPicPr>
            <a:picLocks noGrp="1" noChangeAspect="1"/>
          </p:cNvPicPr>
          <p:nvPr>
            <p:ph sz="half" idx="2"/>
          </p:nvPr>
        </p:nvPicPr>
        <p:blipFill>
          <a:blip r:embed="rId3"/>
          <a:stretch>
            <a:fillRect/>
          </a:stretch>
        </p:blipFill>
        <p:spPr>
          <a:xfrm>
            <a:off x="7089914" y="1563757"/>
            <a:ext cx="5102086" cy="5294243"/>
          </a:xfrm>
        </p:spPr>
      </p:pic>
    </p:spTree>
    <p:extLst>
      <p:ext uri="{BB962C8B-B14F-4D97-AF65-F5344CB8AC3E}">
        <p14:creationId xmlns:p14="http://schemas.microsoft.com/office/powerpoint/2010/main" val="23404189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43F8B-27EC-4AAF-90E8-E502E878A660}"/>
              </a:ext>
            </a:extLst>
          </p:cNvPr>
          <p:cNvSpPr>
            <a:spLocks noGrp="1"/>
          </p:cNvSpPr>
          <p:nvPr>
            <p:ph type="title"/>
          </p:nvPr>
        </p:nvSpPr>
        <p:spPr>
          <a:xfrm>
            <a:off x="768625" y="106017"/>
            <a:ext cx="11184835" cy="887896"/>
          </a:xfrm>
        </p:spPr>
        <p:txBody>
          <a:bodyPr>
            <a:normAutofit fontScale="90000"/>
          </a:bodyPr>
          <a:lstStyle/>
          <a:p>
            <a:r>
              <a:rPr lang="en-US" sz="1400" dirty="0"/>
              <a:t>Shakespeare accent:   https://pastinthepresent.wordpress.com/2016/03/10/hearing-seventeenth-century-colonists-in-the-witch/</a:t>
            </a:r>
            <a:br>
              <a:rPr lang="en-US" sz="1400" dirty="0"/>
            </a:br>
            <a:r>
              <a:rPr lang="en-US" sz="1400" dirty="0"/>
              <a:t/>
            </a:r>
            <a:br>
              <a:rPr lang="en-US" sz="1400" dirty="0"/>
            </a:br>
            <a:r>
              <a:rPr lang="en-US" sz="1400" dirty="0" err="1"/>
              <a:t>Elllen</a:t>
            </a:r>
            <a:r>
              <a:rPr lang="en-US" sz="1400" dirty="0"/>
              <a:t> comparing slang: </a:t>
            </a:r>
            <a:r>
              <a:rPr lang="en-US" sz="1400" dirty="0">
                <a:hlinkClick r:id="rId2"/>
              </a:rPr>
              <a:t>https://www.youtube.com/watch?v=wYmrg3owTRE</a:t>
            </a:r>
            <a:r>
              <a:rPr lang="en-US" sz="1400" dirty="0"/>
              <a:t/>
            </a:r>
            <a:br>
              <a:rPr lang="en-US" sz="1400" dirty="0"/>
            </a:br>
            <a:r>
              <a:rPr lang="en-US" sz="1400" dirty="0"/>
              <a:t>21 accents: </a:t>
            </a:r>
            <a:r>
              <a:rPr lang="en-US" sz="1400" dirty="0">
                <a:hlinkClick r:id="rId3"/>
              </a:rPr>
              <a:t>https://www.youtube.com/watch?v=3UgpfSp2t6k</a:t>
            </a: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pic>
        <p:nvPicPr>
          <p:cNvPr id="5" name="Content Placeholder 4">
            <a:extLst>
              <a:ext uri="{FF2B5EF4-FFF2-40B4-BE49-F238E27FC236}">
                <a16:creationId xmlns:a16="http://schemas.microsoft.com/office/drawing/2014/main" xmlns="" id="{7C5C3718-E0E2-4D1A-9531-B9E609D59082}"/>
              </a:ext>
            </a:extLst>
          </p:cNvPr>
          <p:cNvPicPr>
            <a:picLocks noGrp="1" noChangeAspect="1"/>
          </p:cNvPicPr>
          <p:nvPr>
            <p:ph idx="1"/>
          </p:nvPr>
        </p:nvPicPr>
        <p:blipFill>
          <a:blip r:embed="rId4"/>
          <a:stretch>
            <a:fillRect/>
          </a:stretch>
        </p:blipFill>
        <p:spPr>
          <a:xfrm>
            <a:off x="768626" y="1086678"/>
            <a:ext cx="11423374" cy="5771322"/>
          </a:xfrm>
        </p:spPr>
      </p:pic>
    </p:spTree>
    <p:extLst>
      <p:ext uri="{BB962C8B-B14F-4D97-AF65-F5344CB8AC3E}">
        <p14:creationId xmlns:p14="http://schemas.microsoft.com/office/powerpoint/2010/main" val="17001680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F2CE6-AACD-41E4-93E8-3157862DD702}"/>
              </a:ext>
            </a:extLst>
          </p:cNvPr>
          <p:cNvSpPr>
            <a:spLocks noGrp="1"/>
          </p:cNvSpPr>
          <p:nvPr>
            <p:ph type="title"/>
          </p:nvPr>
        </p:nvSpPr>
        <p:spPr>
          <a:xfrm>
            <a:off x="1371600" y="132522"/>
            <a:ext cx="9601200" cy="795130"/>
          </a:xfrm>
        </p:spPr>
        <p:txBody>
          <a:bodyPr/>
          <a:lstStyle/>
          <a:p>
            <a:endParaRPr lang="en-US" dirty="0"/>
          </a:p>
        </p:txBody>
      </p:sp>
      <p:pic>
        <p:nvPicPr>
          <p:cNvPr id="8" name="Content Placeholder 7">
            <a:extLst>
              <a:ext uri="{FF2B5EF4-FFF2-40B4-BE49-F238E27FC236}">
                <a16:creationId xmlns:a16="http://schemas.microsoft.com/office/drawing/2014/main" xmlns="" id="{5054F2E3-3F65-4329-A8BF-76CE5A8EBB25}"/>
              </a:ext>
            </a:extLst>
          </p:cNvPr>
          <p:cNvPicPr>
            <a:picLocks noGrp="1" noChangeAspect="1"/>
          </p:cNvPicPr>
          <p:nvPr>
            <p:ph idx="1"/>
          </p:nvPr>
        </p:nvPicPr>
        <p:blipFill>
          <a:blip r:embed="rId2"/>
          <a:stretch>
            <a:fillRect/>
          </a:stretch>
        </p:blipFill>
        <p:spPr>
          <a:xfrm>
            <a:off x="755374" y="132521"/>
            <a:ext cx="11436626" cy="6626087"/>
          </a:xfrm>
        </p:spPr>
      </p:pic>
    </p:spTree>
    <p:extLst>
      <p:ext uri="{BB962C8B-B14F-4D97-AF65-F5344CB8AC3E}">
        <p14:creationId xmlns:p14="http://schemas.microsoft.com/office/powerpoint/2010/main" val="628411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F93515-7595-4A0B-8E20-485A3AB6BBD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DEA4F28D-E58F-4FAE-B8AC-C870830852EF}"/>
              </a:ext>
            </a:extLst>
          </p:cNvPr>
          <p:cNvPicPr>
            <a:picLocks noGrp="1" noChangeAspect="1"/>
          </p:cNvPicPr>
          <p:nvPr>
            <p:ph idx="1"/>
          </p:nvPr>
        </p:nvPicPr>
        <p:blipFill>
          <a:blip r:embed="rId2"/>
          <a:stretch>
            <a:fillRect/>
          </a:stretch>
        </p:blipFill>
        <p:spPr>
          <a:xfrm>
            <a:off x="980661" y="0"/>
            <a:ext cx="10972800" cy="6718852"/>
          </a:xfrm>
        </p:spPr>
      </p:pic>
    </p:spTree>
    <p:extLst>
      <p:ext uri="{BB962C8B-B14F-4D97-AF65-F5344CB8AC3E}">
        <p14:creationId xmlns:p14="http://schemas.microsoft.com/office/powerpoint/2010/main" val="560802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8060"/>
            <a:ext cx="9601200" cy="44604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713" y="78060"/>
            <a:ext cx="11623288" cy="6779940"/>
          </a:xfrm>
        </p:spPr>
      </p:pic>
    </p:spTree>
    <p:extLst>
      <p:ext uri="{BB962C8B-B14F-4D97-AF65-F5344CB8AC3E}">
        <p14:creationId xmlns:p14="http://schemas.microsoft.com/office/powerpoint/2010/main" val="7908141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280BF-D704-4A93-8C0D-092D1E858CF2}"/>
              </a:ext>
            </a:extLst>
          </p:cNvPr>
          <p:cNvSpPr>
            <a:spLocks noGrp="1"/>
          </p:cNvSpPr>
          <p:nvPr>
            <p:ph type="title"/>
          </p:nvPr>
        </p:nvSpPr>
        <p:spPr>
          <a:xfrm>
            <a:off x="1371600" y="0"/>
            <a:ext cx="9601200" cy="795130"/>
          </a:xfrm>
        </p:spPr>
        <p:txBody>
          <a:bodyPr/>
          <a:lstStyle/>
          <a:p>
            <a:endParaRPr lang="en-US" dirty="0"/>
          </a:p>
        </p:txBody>
      </p:sp>
      <p:pic>
        <p:nvPicPr>
          <p:cNvPr id="6" name="Content Placeholder 5">
            <a:extLst>
              <a:ext uri="{FF2B5EF4-FFF2-40B4-BE49-F238E27FC236}">
                <a16:creationId xmlns:a16="http://schemas.microsoft.com/office/drawing/2014/main" xmlns="" id="{31CA40F6-E6EA-487D-9C0E-15B0570A9CFB}"/>
              </a:ext>
            </a:extLst>
          </p:cNvPr>
          <p:cNvPicPr>
            <a:picLocks noGrp="1" noChangeAspect="1"/>
          </p:cNvPicPr>
          <p:nvPr>
            <p:ph sz="half" idx="1"/>
          </p:nvPr>
        </p:nvPicPr>
        <p:blipFill>
          <a:blip r:embed="rId2"/>
          <a:stretch>
            <a:fillRect/>
          </a:stretch>
        </p:blipFill>
        <p:spPr>
          <a:xfrm>
            <a:off x="715617" y="92765"/>
            <a:ext cx="5155096" cy="6765235"/>
          </a:xfrm>
        </p:spPr>
      </p:pic>
      <p:pic>
        <p:nvPicPr>
          <p:cNvPr id="8" name="Content Placeholder 7">
            <a:extLst>
              <a:ext uri="{FF2B5EF4-FFF2-40B4-BE49-F238E27FC236}">
                <a16:creationId xmlns:a16="http://schemas.microsoft.com/office/drawing/2014/main" xmlns="" id="{F49D2719-F1BC-4F97-BEC3-3713C628BB5B}"/>
              </a:ext>
            </a:extLst>
          </p:cNvPr>
          <p:cNvPicPr>
            <a:picLocks noGrp="1" noChangeAspect="1"/>
          </p:cNvPicPr>
          <p:nvPr>
            <p:ph sz="half" idx="2"/>
          </p:nvPr>
        </p:nvPicPr>
        <p:blipFill>
          <a:blip r:embed="rId3"/>
          <a:stretch>
            <a:fillRect/>
          </a:stretch>
        </p:blipFill>
        <p:spPr>
          <a:xfrm>
            <a:off x="5976730" y="92765"/>
            <a:ext cx="6215270" cy="6765235"/>
          </a:xfrm>
        </p:spPr>
      </p:pic>
    </p:spTree>
    <p:extLst>
      <p:ext uri="{BB962C8B-B14F-4D97-AF65-F5344CB8AC3E}">
        <p14:creationId xmlns:p14="http://schemas.microsoft.com/office/powerpoint/2010/main" val="27794054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D33C7-DBE1-430C-A23F-064CFB02C464}"/>
              </a:ext>
            </a:extLst>
          </p:cNvPr>
          <p:cNvSpPr>
            <a:spLocks noGrp="1"/>
          </p:cNvSpPr>
          <p:nvPr>
            <p:ph type="title"/>
          </p:nvPr>
        </p:nvSpPr>
        <p:spPr>
          <a:xfrm>
            <a:off x="768626" y="132522"/>
            <a:ext cx="11304104" cy="1099930"/>
          </a:xfrm>
        </p:spPr>
        <p:txBody>
          <a:bodyPr>
            <a:normAutofit fontScale="90000"/>
          </a:bodyPr>
          <a:lstStyle/>
          <a:p>
            <a:r>
              <a:rPr lang="en-US" sz="2000" b="1" u="sng" dirty="0">
                <a:solidFill>
                  <a:srgbClr val="7030A0"/>
                </a:solidFill>
              </a:rPr>
              <a:t>Standard Language</a:t>
            </a:r>
            <a:r>
              <a:rPr lang="en-US" sz="2000" dirty="0">
                <a:solidFill>
                  <a:srgbClr val="7030A0"/>
                </a:solidFill>
              </a:rPr>
              <a:t>: in a language with multiple dialects, one dialect may be recognized which is well established and recognized as the most acceptable for government, business, education and mass communication</a:t>
            </a:r>
            <a:br>
              <a:rPr lang="en-US" sz="2000" dirty="0">
                <a:solidFill>
                  <a:srgbClr val="7030A0"/>
                </a:solidFill>
              </a:rPr>
            </a:br>
            <a:r>
              <a:rPr lang="en-US" sz="2000" dirty="0">
                <a:solidFill>
                  <a:srgbClr val="7030A0"/>
                </a:solidFill>
              </a:rPr>
              <a:t>In England this is known as </a:t>
            </a:r>
            <a:r>
              <a:rPr lang="en-US" sz="2000" b="1" u="sng" dirty="0">
                <a:solidFill>
                  <a:srgbClr val="7030A0"/>
                </a:solidFill>
              </a:rPr>
              <a:t>Received Pronunciation </a:t>
            </a:r>
            <a:r>
              <a:rPr lang="en-US" sz="2000" dirty="0">
                <a:solidFill>
                  <a:srgbClr val="7030A0"/>
                </a:solidFill>
              </a:rPr>
              <a:t>RP: it is well known around the world as the dialect commonly used by politicians, broadcasters and actors</a:t>
            </a:r>
          </a:p>
        </p:txBody>
      </p:sp>
      <p:pic>
        <p:nvPicPr>
          <p:cNvPr id="6" name="Content Placeholder 5">
            <a:extLst>
              <a:ext uri="{FF2B5EF4-FFF2-40B4-BE49-F238E27FC236}">
                <a16:creationId xmlns:a16="http://schemas.microsoft.com/office/drawing/2014/main" xmlns="" id="{6308CF1F-BDB4-43C6-8E30-3C13AA0E803D}"/>
              </a:ext>
            </a:extLst>
          </p:cNvPr>
          <p:cNvPicPr>
            <a:picLocks noGrp="1" noChangeAspect="1"/>
          </p:cNvPicPr>
          <p:nvPr>
            <p:ph sz="half" idx="1"/>
          </p:nvPr>
        </p:nvPicPr>
        <p:blipFill>
          <a:blip r:embed="rId2"/>
          <a:stretch>
            <a:fillRect/>
          </a:stretch>
        </p:blipFill>
        <p:spPr>
          <a:xfrm>
            <a:off x="768626" y="1325217"/>
            <a:ext cx="5051149" cy="5532783"/>
          </a:xfrm>
        </p:spPr>
      </p:pic>
      <p:pic>
        <p:nvPicPr>
          <p:cNvPr id="8" name="Content Placeholder 7">
            <a:extLst>
              <a:ext uri="{FF2B5EF4-FFF2-40B4-BE49-F238E27FC236}">
                <a16:creationId xmlns:a16="http://schemas.microsoft.com/office/drawing/2014/main" xmlns="" id="{F693D274-504F-4E73-9370-C28A9D821E99}"/>
              </a:ext>
            </a:extLst>
          </p:cNvPr>
          <p:cNvPicPr>
            <a:picLocks noGrp="1" noChangeAspect="1"/>
          </p:cNvPicPr>
          <p:nvPr>
            <p:ph sz="half" idx="2"/>
          </p:nvPr>
        </p:nvPicPr>
        <p:blipFill>
          <a:blip r:embed="rId3"/>
          <a:stretch>
            <a:fillRect/>
          </a:stretch>
        </p:blipFill>
        <p:spPr>
          <a:xfrm>
            <a:off x="5819775" y="1325217"/>
            <a:ext cx="6372225" cy="5532783"/>
          </a:xfrm>
        </p:spPr>
      </p:pic>
    </p:spTree>
    <p:extLst>
      <p:ext uri="{BB962C8B-B14F-4D97-AF65-F5344CB8AC3E}">
        <p14:creationId xmlns:p14="http://schemas.microsoft.com/office/powerpoint/2010/main" val="2090009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F98F0-C518-4971-B54F-8615E33EF172}"/>
              </a:ext>
            </a:extLst>
          </p:cNvPr>
          <p:cNvSpPr>
            <a:spLocks noGrp="1"/>
          </p:cNvSpPr>
          <p:nvPr>
            <p:ph type="title"/>
          </p:nvPr>
        </p:nvSpPr>
        <p:spPr>
          <a:xfrm>
            <a:off x="980661" y="1"/>
            <a:ext cx="9992139" cy="927652"/>
          </a:xfrm>
        </p:spPr>
        <p:txBody>
          <a:bodyPr/>
          <a:lstStyle/>
          <a:p>
            <a:r>
              <a:rPr lang="en-US" dirty="0"/>
              <a:t>Distribution of Dialects in US</a:t>
            </a:r>
          </a:p>
        </p:txBody>
      </p:sp>
      <p:sp>
        <p:nvSpPr>
          <p:cNvPr id="3" name="Content Placeholder 2">
            <a:extLst>
              <a:ext uri="{FF2B5EF4-FFF2-40B4-BE49-F238E27FC236}">
                <a16:creationId xmlns:a16="http://schemas.microsoft.com/office/drawing/2014/main" xmlns="" id="{8BB90E13-07C1-45FB-A038-206F7F8F9B12}"/>
              </a:ext>
            </a:extLst>
          </p:cNvPr>
          <p:cNvSpPr>
            <a:spLocks noGrp="1"/>
          </p:cNvSpPr>
          <p:nvPr>
            <p:ph sz="half" idx="1"/>
          </p:nvPr>
        </p:nvSpPr>
        <p:spPr>
          <a:xfrm>
            <a:off x="702365" y="1179443"/>
            <a:ext cx="5117021" cy="5565914"/>
          </a:xfrm>
        </p:spPr>
        <p:txBody>
          <a:bodyPr>
            <a:normAutofit/>
          </a:bodyPr>
          <a:lstStyle/>
          <a:p>
            <a:r>
              <a:rPr lang="en-US" dirty="0"/>
              <a:t>In the US there are four major dialects North Midland, South and West and cam be traced to differences in the origin of the English colonists along the east Coast. Three distinct dialect regions developed</a:t>
            </a:r>
          </a:p>
          <a:p>
            <a:r>
              <a:rPr lang="en-US" dirty="0"/>
              <a:t>North: 2/3 of the New England colonist were Puritans from southeastern England and had the characteristic of dropping the r sound </a:t>
            </a:r>
          </a:p>
          <a:p>
            <a:r>
              <a:rPr lang="en-US" dirty="0"/>
              <a:t>South: ½ came from southeastern England with a diverse social class background including deported prisoners, indentured servants and political and religious refugees</a:t>
            </a:r>
          </a:p>
          <a:p>
            <a:r>
              <a:rPr lang="en-US" dirty="0"/>
              <a:t>Midland: more diverse, predominantly Quakers from north of England, Scots, Irish  and Germans, Dutch and Swedish</a:t>
            </a:r>
          </a:p>
        </p:txBody>
      </p:sp>
      <p:pic>
        <p:nvPicPr>
          <p:cNvPr id="6" name="Content Placeholder 5">
            <a:extLst>
              <a:ext uri="{FF2B5EF4-FFF2-40B4-BE49-F238E27FC236}">
                <a16:creationId xmlns:a16="http://schemas.microsoft.com/office/drawing/2014/main" xmlns="" id="{265EE90A-8EBA-4ACB-B1FB-8747EC51C982}"/>
              </a:ext>
            </a:extLst>
          </p:cNvPr>
          <p:cNvPicPr>
            <a:picLocks noGrp="1" noChangeAspect="1"/>
          </p:cNvPicPr>
          <p:nvPr>
            <p:ph sz="half" idx="2"/>
          </p:nvPr>
        </p:nvPicPr>
        <p:blipFill>
          <a:blip r:embed="rId2"/>
          <a:stretch>
            <a:fillRect/>
          </a:stretch>
        </p:blipFill>
        <p:spPr>
          <a:xfrm>
            <a:off x="6016487" y="1179444"/>
            <a:ext cx="6175513" cy="5565914"/>
          </a:xfrm>
        </p:spPr>
      </p:pic>
    </p:spTree>
    <p:extLst>
      <p:ext uri="{BB962C8B-B14F-4D97-AF65-F5344CB8AC3E}">
        <p14:creationId xmlns:p14="http://schemas.microsoft.com/office/powerpoint/2010/main" val="227498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229" y="161692"/>
            <a:ext cx="9601200" cy="351264"/>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1737" y="161692"/>
            <a:ext cx="11400263" cy="6696308"/>
          </a:xfrm>
        </p:spPr>
      </p:pic>
    </p:spTree>
    <p:extLst>
      <p:ext uri="{BB962C8B-B14F-4D97-AF65-F5344CB8AC3E}">
        <p14:creationId xmlns:p14="http://schemas.microsoft.com/office/powerpoint/2010/main" val="30033586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E0DE0-7F44-438C-A63E-25DEB7911511}"/>
              </a:ext>
            </a:extLst>
          </p:cNvPr>
          <p:cNvSpPr>
            <a:spLocks noGrp="1"/>
          </p:cNvSpPr>
          <p:nvPr>
            <p:ph type="title"/>
          </p:nvPr>
        </p:nvSpPr>
        <p:spPr>
          <a:xfrm>
            <a:off x="742122" y="0"/>
            <a:ext cx="11449878" cy="795130"/>
          </a:xfrm>
        </p:spPr>
        <p:txBody>
          <a:bodyPr>
            <a:normAutofit fontScale="90000"/>
          </a:bodyPr>
          <a:lstStyle/>
          <a:p>
            <a:r>
              <a:rPr lang="en-US" sz="3600" dirty="0"/>
              <a:t>Dialects in US: quiz</a:t>
            </a:r>
            <a:r>
              <a:rPr lang="en-US" sz="1600" dirty="0"/>
              <a:t>: </a:t>
            </a:r>
            <a:r>
              <a:rPr lang="en-US" sz="1600" dirty="0">
                <a:hlinkClick r:id="rId2"/>
              </a:rPr>
              <a:t>http://www.nytimes.com/interactive/2013/12/20/sunday-review/dialect-quiz-map.html?mcubz=3</a:t>
            </a:r>
            <a:r>
              <a:rPr lang="en-US" sz="1600" dirty="0"/>
              <a:t/>
            </a:r>
            <a:br>
              <a:rPr lang="en-US" sz="1600" dirty="0"/>
            </a:br>
            <a:r>
              <a:rPr lang="en-US" sz="1600" dirty="0"/>
              <a:t/>
            </a:r>
            <a:br>
              <a:rPr lang="en-US" sz="1600" dirty="0"/>
            </a:br>
            <a:endParaRPr lang="en-US" sz="1600" dirty="0"/>
          </a:p>
        </p:txBody>
      </p:sp>
      <p:pic>
        <p:nvPicPr>
          <p:cNvPr id="6" name="Content Placeholder 5">
            <a:extLst>
              <a:ext uri="{FF2B5EF4-FFF2-40B4-BE49-F238E27FC236}">
                <a16:creationId xmlns:a16="http://schemas.microsoft.com/office/drawing/2014/main" xmlns="" id="{8FEB960E-689B-4966-BDD1-4FE59A51B74F}"/>
              </a:ext>
            </a:extLst>
          </p:cNvPr>
          <p:cNvPicPr>
            <a:picLocks noGrp="1" noChangeAspect="1"/>
          </p:cNvPicPr>
          <p:nvPr>
            <p:ph sz="half" idx="1"/>
          </p:nvPr>
        </p:nvPicPr>
        <p:blipFill>
          <a:blip r:embed="rId3"/>
          <a:stretch>
            <a:fillRect/>
          </a:stretch>
        </p:blipFill>
        <p:spPr>
          <a:xfrm>
            <a:off x="742122" y="795130"/>
            <a:ext cx="5077653" cy="6062869"/>
          </a:xfrm>
        </p:spPr>
      </p:pic>
      <p:pic>
        <p:nvPicPr>
          <p:cNvPr id="8" name="Content Placeholder 7">
            <a:extLst>
              <a:ext uri="{FF2B5EF4-FFF2-40B4-BE49-F238E27FC236}">
                <a16:creationId xmlns:a16="http://schemas.microsoft.com/office/drawing/2014/main" xmlns="" id="{FBB93C20-D173-4475-A203-419FF0EB3ED1}"/>
              </a:ext>
            </a:extLst>
          </p:cNvPr>
          <p:cNvPicPr>
            <a:picLocks noGrp="1" noChangeAspect="1"/>
          </p:cNvPicPr>
          <p:nvPr>
            <p:ph sz="half" idx="2"/>
          </p:nvPr>
        </p:nvPicPr>
        <p:blipFill>
          <a:blip r:embed="rId4"/>
          <a:stretch>
            <a:fillRect/>
          </a:stretch>
        </p:blipFill>
        <p:spPr>
          <a:xfrm>
            <a:off x="5950227" y="954157"/>
            <a:ext cx="6241774" cy="5903842"/>
          </a:xfrm>
        </p:spPr>
      </p:pic>
    </p:spTree>
    <p:extLst>
      <p:ext uri="{BB962C8B-B14F-4D97-AF65-F5344CB8AC3E}">
        <p14:creationId xmlns:p14="http://schemas.microsoft.com/office/powerpoint/2010/main" val="3211672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11239-D737-4631-9435-C908BC9659F6}"/>
              </a:ext>
            </a:extLst>
          </p:cNvPr>
          <p:cNvSpPr>
            <a:spLocks noGrp="1"/>
          </p:cNvSpPr>
          <p:nvPr>
            <p:ph type="title"/>
          </p:nvPr>
        </p:nvSpPr>
        <p:spPr>
          <a:xfrm>
            <a:off x="1371600" y="92765"/>
            <a:ext cx="9601200" cy="344557"/>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D7D36759-67EC-4D6E-8B7E-78025F55369F}"/>
              </a:ext>
            </a:extLst>
          </p:cNvPr>
          <p:cNvPicPr>
            <a:picLocks noGrp="1" noChangeAspect="1"/>
          </p:cNvPicPr>
          <p:nvPr>
            <p:ph idx="1"/>
          </p:nvPr>
        </p:nvPicPr>
        <p:blipFill>
          <a:blip r:embed="rId2"/>
          <a:stretch>
            <a:fillRect/>
          </a:stretch>
        </p:blipFill>
        <p:spPr>
          <a:xfrm>
            <a:off x="781878" y="92765"/>
            <a:ext cx="11410122" cy="6626087"/>
          </a:xfrm>
        </p:spPr>
      </p:pic>
    </p:spTree>
    <p:extLst>
      <p:ext uri="{BB962C8B-B14F-4D97-AF65-F5344CB8AC3E}">
        <p14:creationId xmlns:p14="http://schemas.microsoft.com/office/powerpoint/2010/main" val="5422574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204D5F-ED67-4BD9-BEED-AEFD5612CA6F}"/>
              </a:ext>
            </a:extLst>
          </p:cNvPr>
          <p:cNvSpPr>
            <a:spLocks noGrp="1"/>
          </p:cNvSpPr>
          <p:nvPr>
            <p:ph type="title"/>
          </p:nvPr>
        </p:nvSpPr>
        <p:spPr>
          <a:xfrm>
            <a:off x="1371600" y="0"/>
            <a:ext cx="9601200" cy="477078"/>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xmlns="" id="{55D5691F-18FF-4CF7-94D4-BAA1BC976C6A}"/>
              </a:ext>
            </a:extLst>
          </p:cNvPr>
          <p:cNvPicPr>
            <a:picLocks noGrp="1" noChangeAspect="1"/>
          </p:cNvPicPr>
          <p:nvPr>
            <p:ph sz="half" idx="1"/>
          </p:nvPr>
        </p:nvPicPr>
        <p:blipFill>
          <a:blip r:embed="rId2"/>
          <a:stretch>
            <a:fillRect/>
          </a:stretch>
        </p:blipFill>
        <p:spPr>
          <a:xfrm>
            <a:off x="887896" y="106016"/>
            <a:ext cx="4931879" cy="6440557"/>
          </a:xfrm>
        </p:spPr>
      </p:pic>
      <p:pic>
        <p:nvPicPr>
          <p:cNvPr id="8" name="Content Placeholder 7">
            <a:extLst>
              <a:ext uri="{FF2B5EF4-FFF2-40B4-BE49-F238E27FC236}">
                <a16:creationId xmlns:a16="http://schemas.microsoft.com/office/drawing/2014/main" xmlns="" id="{992AA14D-AD69-410C-92BC-38CEC39C9CE1}"/>
              </a:ext>
            </a:extLst>
          </p:cNvPr>
          <p:cNvPicPr>
            <a:picLocks noGrp="1" noChangeAspect="1"/>
          </p:cNvPicPr>
          <p:nvPr>
            <p:ph sz="half" idx="2"/>
          </p:nvPr>
        </p:nvPicPr>
        <p:blipFill>
          <a:blip r:embed="rId3"/>
          <a:stretch>
            <a:fillRect/>
          </a:stretch>
        </p:blipFill>
        <p:spPr>
          <a:xfrm>
            <a:off x="6524625" y="106016"/>
            <a:ext cx="5574610" cy="6440557"/>
          </a:xfrm>
        </p:spPr>
      </p:pic>
    </p:spTree>
    <p:extLst>
      <p:ext uri="{BB962C8B-B14F-4D97-AF65-F5344CB8AC3E}">
        <p14:creationId xmlns:p14="http://schemas.microsoft.com/office/powerpoint/2010/main" val="31969733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35" y="1"/>
            <a:ext cx="5452946" cy="490654"/>
          </a:xfrm>
        </p:spPr>
        <p:txBody>
          <a:bodyPr>
            <a:normAutofit/>
          </a:bodyPr>
          <a:lstStyle/>
          <a:p>
            <a:r>
              <a:rPr lang="en-US" sz="2400" b="1" u="sng" dirty="0">
                <a:solidFill>
                  <a:srgbClr val="C00000"/>
                </a:solidFill>
              </a:rPr>
              <a:t>Hot Spots were languages are dying out</a:t>
            </a:r>
          </a:p>
        </p:txBody>
      </p:sp>
      <p:sp>
        <p:nvSpPr>
          <p:cNvPr id="3" name="Content Placeholder 2"/>
          <p:cNvSpPr>
            <a:spLocks noGrp="1"/>
          </p:cNvSpPr>
          <p:nvPr>
            <p:ph sz="half" idx="1"/>
          </p:nvPr>
        </p:nvSpPr>
        <p:spPr>
          <a:xfrm>
            <a:off x="669073" y="490655"/>
            <a:ext cx="5150313" cy="6367346"/>
          </a:xfrm>
        </p:spPr>
        <p:txBody>
          <a:bodyPr>
            <a:normAutofit fontScale="92500" lnSpcReduction="20000"/>
          </a:bodyPr>
          <a:lstStyle/>
          <a:p>
            <a:pPr fontAlgn="base"/>
            <a:r>
              <a:rPr lang="en-US" b="1" u="sng" dirty="0">
                <a:solidFill>
                  <a:srgbClr val="C00000"/>
                </a:solidFill>
              </a:rPr>
              <a:t>What is an Extinct Language?</a:t>
            </a:r>
          </a:p>
          <a:p>
            <a:pPr fontAlgn="base"/>
            <a:r>
              <a:rPr lang="en-US" dirty="0"/>
              <a:t>Before a language becomes extinct, it is classified as an endangered language. A language becomes endangered when the native speaker of a minority group chooses to adapt the language of a larger group, such as English, Spanish or French. When they adapt the language of a larger group, they often neglect to teach their native language to children and younger generations in their culture. A language becomes extinct when the last speaker of a native language dies, in turn taking the unique language with them. Many languages in the world only have one living speaker; meaning when they die a language dies with them.</a:t>
            </a:r>
          </a:p>
          <a:p>
            <a:pPr fontAlgn="base"/>
            <a:r>
              <a:rPr lang="en-US" b="1" u="sng" dirty="0">
                <a:solidFill>
                  <a:srgbClr val="C00000"/>
                </a:solidFill>
              </a:rPr>
              <a:t>Where are languages becoming extinct?</a:t>
            </a:r>
            <a:endParaRPr lang="en-US" u="sng" dirty="0">
              <a:solidFill>
                <a:srgbClr val="C00000"/>
              </a:solidFill>
            </a:endParaRPr>
          </a:p>
          <a:p>
            <a:pPr fontAlgn="base"/>
            <a:r>
              <a:rPr lang="en-US" dirty="0"/>
              <a:t>Language loss is happening throughout the world. According to an article by discovery.com, there are 88 languages in Canada alone that are endangered, or have already become extinct.  There are many endangered languages across South America, Europe, as well as Asia. points out hotspots across the world where certain languages are most endangered.</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2380" y="0"/>
            <a:ext cx="5969620" cy="6858000"/>
          </a:xfrm>
        </p:spPr>
      </p:pic>
    </p:spTree>
    <p:extLst>
      <p:ext uri="{BB962C8B-B14F-4D97-AF65-F5344CB8AC3E}">
        <p14:creationId xmlns:p14="http://schemas.microsoft.com/office/powerpoint/2010/main" val="30389198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02" y="89211"/>
            <a:ext cx="3847171" cy="401444"/>
          </a:xfrm>
        </p:spPr>
        <p:txBody>
          <a:bodyPr>
            <a:noAutofit/>
          </a:bodyPr>
          <a:lstStyle/>
          <a:p>
            <a:r>
              <a:rPr lang="en-US" sz="2400" dirty="0"/>
              <a:t>Dying Languages</a:t>
            </a:r>
          </a:p>
        </p:txBody>
      </p:sp>
      <p:sp>
        <p:nvSpPr>
          <p:cNvPr id="3" name="Content Placeholder 2"/>
          <p:cNvSpPr>
            <a:spLocks noGrp="1"/>
          </p:cNvSpPr>
          <p:nvPr>
            <p:ph sz="half" idx="1"/>
          </p:nvPr>
        </p:nvSpPr>
        <p:spPr>
          <a:xfrm>
            <a:off x="747132" y="613316"/>
            <a:ext cx="5363736" cy="6244683"/>
          </a:xfrm>
        </p:spPr>
        <p:txBody>
          <a:bodyPr>
            <a:normAutofit fontScale="85000" lnSpcReduction="10000"/>
          </a:bodyPr>
          <a:lstStyle/>
          <a:p>
            <a:pPr fontAlgn="base"/>
            <a:r>
              <a:rPr lang="en-US" b="1" u="sng" dirty="0">
                <a:solidFill>
                  <a:srgbClr val="C00000"/>
                </a:solidFill>
              </a:rPr>
              <a:t>Why does this matter?</a:t>
            </a:r>
          </a:p>
          <a:p>
            <a:pPr fontAlgn="base"/>
            <a:r>
              <a:rPr lang="en-US" dirty="0"/>
              <a:t>Many languages have been developed through oral cultures alone and have not been transcribed into written documents. When we lose a language, it has many cultural and social impacts on society. We lose the ability to understand a cultures way of life and their knowledge and understanding of agriculture, math and religion along with their understanding of the region they once lived. Many words they use describe a situation, and cannot be directly translated into one English word When a language becomes extinct, our entire understanding of a culture does too.</a:t>
            </a:r>
            <a:r>
              <a:rPr lang="en-US" b="1" dirty="0"/>
              <a:t> </a:t>
            </a:r>
            <a:endParaRPr lang="en-US" dirty="0"/>
          </a:p>
          <a:p>
            <a:pPr fontAlgn="base"/>
            <a:r>
              <a:rPr lang="en-US" b="1" u="sng" dirty="0">
                <a:solidFill>
                  <a:srgbClr val="C00000"/>
                </a:solidFill>
              </a:rPr>
              <a:t>What is being done to prevent language extinction?</a:t>
            </a:r>
          </a:p>
          <a:p>
            <a:pPr fontAlgn="base"/>
            <a:r>
              <a:rPr lang="en-US" dirty="0"/>
              <a:t>Organizations, such as the United Nations Educational, Scientific and Cultural Organization (UNESCO) and Living Tongues Institute for Endangered Languages are attempting to raise awareness of endangered languages as well as document and maintain languages in small communities across the world. By making audio and video recordings as well as detailed linguistic notes, linguists hope to prevent language loss, regardless of whether the language is actively spoken or not.</a:t>
            </a:r>
          </a:p>
          <a:p>
            <a:endParaRPr lang="en-US" dirty="0"/>
          </a:p>
        </p:txBody>
      </p:sp>
      <p:sp>
        <p:nvSpPr>
          <p:cNvPr id="4" name="Content Placeholder 3"/>
          <p:cNvSpPr>
            <a:spLocks noGrp="1"/>
          </p:cNvSpPr>
          <p:nvPr>
            <p:ph sz="half" idx="2"/>
          </p:nvPr>
        </p:nvSpPr>
        <p:spPr>
          <a:xfrm>
            <a:off x="6525402" y="89211"/>
            <a:ext cx="5666597" cy="6634974"/>
          </a:xfrm>
        </p:spPr>
        <p:txBody>
          <a:bodyPr>
            <a:normAutofit fontScale="85000" lnSpcReduction="10000"/>
          </a:bodyPr>
          <a:lstStyle/>
          <a:p>
            <a:pPr fontAlgn="base"/>
            <a:r>
              <a:rPr lang="en-US" b="1" u="sng" dirty="0" err="1">
                <a:solidFill>
                  <a:srgbClr val="C00000"/>
                </a:solidFill>
              </a:rPr>
              <a:t>Gta</a:t>
            </a:r>
            <a:r>
              <a:rPr lang="en-US" b="1" u="sng" dirty="0">
                <a:solidFill>
                  <a:srgbClr val="C00000"/>
                </a:solidFill>
              </a:rPr>
              <a:t>' (India)</a:t>
            </a:r>
          </a:p>
          <a:p>
            <a:pPr fontAlgn="base"/>
            <a:r>
              <a:rPr lang="en-US" b="1" u="sng" dirty="0">
                <a:solidFill>
                  <a:srgbClr val="C00000"/>
                </a:solidFill>
              </a:rPr>
              <a:t>Words have meanings not seen in English words</a:t>
            </a:r>
            <a:r>
              <a:rPr lang="en-US" dirty="0"/>
              <a:t>.</a:t>
            </a:r>
          </a:p>
          <a:p>
            <a:pPr fontAlgn="base"/>
            <a:r>
              <a:rPr lang="en-US" b="1" dirty="0" err="1"/>
              <a:t>Goteh</a:t>
            </a:r>
            <a:r>
              <a:rPr lang="en-US" b="1" dirty="0"/>
              <a:t>: </a:t>
            </a:r>
            <a:r>
              <a:rPr lang="en-US" dirty="0"/>
              <a:t>bring something from an inaccessible place with the help of a long stick</a:t>
            </a:r>
          </a:p>
          <a:p>
            <a:pPr fontAlgn="base"/>
            <a:r>
              <a:rPr lang="en-US" b="1" dirty="0" err="1"/>
              <a:t>buhno</a:t>
            </a:r>
            <a:r>
              <a:rPr lang="en-US" dirty="0"/>
              <a:t>‘: a ladder made from a single bamboo tree</a:t>
            </a:r>
          </a:p>
          <a:p>
            <a:pPr fontAlgn="base"/>
            <a:r>
              <a:rPr lang="en-US" b="1" dirty="0" err="1"/>
              <a:t>Nosore</a:t>
            </a:r>
            <a:r>
              <a:rPr lang="en-US" dirty="0"/>
              <a:t>: to free someone from a tiger</a:t>
            </a:r>
          </a:p>
          <a:p>
            <a:pPr fontAlgn="base"/>
            <a:r>
              <a:rPr lang="en-US" b="1" dirty="0" err="1"/>
              <a:t>Poh</a:t>
            </a:r>
            <a:r>
              <a:rPr lang="en-US" b="1" dirty="0"/>
              <a:t>: </a:t>
            </a:r>
            <a:r>
              <a:rPr lang="en-US" dirty="0"/>
              <a:t>to kill lice by pressing them under your nails</a:t>
            </a:r>
          </a:p>
          <a:p>
            <a:pPr fontAlgn="base"/>
            <a:r>
              <a:rPr lang="en-US" b="1" dirty="0" err="1"/>
              <a:t>ruhri</a:t>
            </a:r>
            <a:r>
              <a:rPr lang="en-US" dirty="0"/>
              <a:t>‘: to eat flesh from the bone</a:t>
            </a:r>
          </a:p>
          <a:p>
            <a:pPr fontAlgn="base"/>
            <a:r>
              <a:rPr lang="en-US" b="1" u="sng" dirty="0" err="1">
                <a:solidFill>
                  <a:srgbClr val="C00000"/>
                </a:solidFill>
              </a:rPr>
              <a:t>Ket</a:t>
            </a:r>
            <a:r>
              <a:rPr lang="en-US" b="1" u="sng" dirty="0">
                <a:solidFill>
                  <a:srgbClr val="C00000"/>
                </a:solidFill>
              </a:rPr>
              <a:t> (Siberia)</a:t>
            </a:r>
          </a:p>
          <a:p>
            <a:pPr fontAlgn="base"/>
            <a:r>
              <a:rPr lang="en-US" b="1" u="sng" dirty="0">
                <a:solidFill>
                  <a:srgbClr val="C00000"/>
                </a:solidFill>
              </a:rPr>
              <a:t>Stand can be said in four different ways, depending on what is standing.</a:t>
            </a:r>
          </a:p>
          <a:p>
            <a:pPr fontAlgn="base"/>
            <a:r>
              <a:rPr lang="en-US" b="1" dirty="0" err="1"/>
              <a:t>keh't</a:t>
            </a:r>
            <a:r>
              <a:rPr lang="en-US" b="1" dirty="0"/>
              <a:t> </a:t>
            </a:r>
            <a:r>
              <a:rPr lang="en-US" b="1" dirty="0" err="1"/>
              <a:t>dúghìn</a:t>
            </a:r>
            <a:r>
              <a:rPr lang="en-US" dirty="0"/>
              <a:t>: a human or animal: </a:t>
            </a:r>
            <a:r>
              <a:rPr lang="en-US" i="1" dirty="0"/>
              <a:t>person stands</a:t>
            </a:r>
          </a:p>
          <a:p>
            <a:pPr fontAlgn="base"/>
            <a:r>
              <a:rPr lang="en-US" b="1" dirty="0" err="1"/>
              <a:t>u'y</a:t>
            </a:r>
            <a:r>
              <a:rPr lang="en-US" b="1" dirty="0"/>
              <a:t> </a:t>
            </a:r>
            <a:r>
              <a:rPr lang="en-US" b="1" dirty="0" err="1"/>
              <a:t>úyba'ut</a:t>
            </a:r>
            <a:r>
              <a:rPr lang="en-US" dirty="0"/>
              <a:t>: an object: </a:t>
            </a:r>
            <a:r>
              <a:rPr lang="en-US" i="1" dirty="0"/>
              <a:t>cradle stands</a:t>
            </a:r>
          </a:p>
          <a:p>
            <a:pPr fontAlgn="base"/>
            <a:r>
              <a:rPr lang="en-US" b="1" dirty="0" err="1"/>
              <a:t>ohks</a:t>
            </a:r>
            <a:r>
              <a:rPr lang="en-US" b="1" dirty="0"/>
              <a:t> </a:t>
            </a:r>
            <a:r>
              <a:rPr lang="en-US" b="1" dirty="0" err="1"/>
              <a:t>dúghàta</a:t>
            </a:r>
            <a:r>
              <a:rPr lang="en-US" dirty="0"/>
              <a:t>: a tree: </a:t>
            </a:r>
            <a:r>
              <a:rPr lang="en-US" i="1" dirty="0"/>
              <a:t>tree stands</a:t>
            </a:r>
          </a:p>
          <a:p>
            <a:pPr fontAlgn="base"/>
            <a:r>
              <a:rPr lang="en-US" b="1" dirty="0" err="1"/>
              <a:t>qu's</a:t>
            </a:r>
            <a:r>
              <a:rPr lang="en-US" b="1" dirty="0"/>
              <a:t> </a:t>
            </a:r>
            <a:r>
              <a:rPr lang="en-US" b="1" dirty="0" err="1"/>
              <a:t>hávìta</a:t>
            </a:r>
            <a:r>
              <a:rPr lang="en-US" dirty="0"/>
              <a:t>: a structure: </a:t>
            </a:r>
            <a:r>
              <a:rPr lang="en-US" i="1" dirty="0"/>
              <a:t>tent stands</a:t>
            </a:r>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endParaRPr lang="en-US" dirty="0"/>
          </a:p>
        </p:txBody>
      </p:sp>
    </p:spTree>
    <p:extLst>
      <p:ext uri="{BB962C8B-B14F-4D97-AF65-F5344CB8AC3E}">
        <p14:creationId xmlns:p14="http://schemas.microsoft.com/office/powerpoint/2010/main" val="527632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8DC6C-E0B0-430D-B5C7-5385539261B3}"/>
              </a:ext>
            </a:extLst>
          </p:cNvPr>
          <p:cNvSpPr>
            <a:spLocks noGrp="1"/>
          </p:cNvSpPr>
          <p:nvPr>
            <p:ph type="title"/>
          </p:nvPr>
        </p:nvSpPr>
        <p:spPr>
          <a:xfrm>
            <a:off x="795130" y="1"/>
            <a:ext cx="11396870" cy="2001078"/>
          </a:xfrm>
        </p:spPr>
        <p:txBody>
          <a:bodyPr>
            <a:normAutofit fontScale="90000"/>
          </a:bodyPr>
          <a:lstStyle/>
          <a:p>
            <a:r>
              <a:rPr lang="en-US" dirty="0"/>
              <a:t>Maori Language in New Zealand</a:t>
            </a:r>
            <a:br>
              <a:rPr lang="en-US" dirty="0"/>
            </a:br>
            <a:r>
              <a:rPr lang="en-US" sz="2200" dirty="0"/>
              <a:t>The </a:t>
            </a:r>
            <a:r>
              <a:rPr lang="en-US" sz="2200" b="1" dirty="0"/>
              <a:t>haka</a:t>
            </a:r>
            <a:r>
              <a:rPr lang="en-US" sz="2200" dirty="0"/>
              <a:t> is a type of ancient Māori war dance traditionally used on the battlefield, as well as when groups came together in peace. </a:t>
            </a:r>
            <a:r>
              <a:rPr lang="en-US" sz="2200" b="1" dirty="0"/>
              <a:t>Haka</a:t>
            </a:r>
            <a:r>
              <a:rPr lang="en-US" sz="2200" dirty="0"/>
              <a:t> are a fierce display of a tribe's pride, strength and unity. Actions include violent foot-stamping, tongue protrusions and rhythmic body slapping to accompany a loud chant.   </a:t>
            </a:r>
            <a:r>
              <a:rPr lang="en-US" sz="1600" dirty="0"/>
              <a:t>native dance: </a:t>
            </a:r>
            <a:r>
              <a:rPr lang="en-US" sz="1600" dirty="0">
                <a:hlinkClick r:id="rId2"/>
              </a:rPr>
              <a:t>https://www.youtube.com/watch?v=BI851yJUQQw</a:t>
            </a:r>
            <a:r>
              <a:rPr lang="en-US" sz="1600" dirty="0"/>
              <a:t>     Rugby players: </a:t>
            </a:r>
            <a:r>
              <a:rPr lang="en-US" sz="1600" dirty="0">
                <a:hlinkClick r:id="rId3"/>
              </a:rPr>
              <a:t>https://www.youtube.com/watch?v=5chRqRr8iQs</a:t>
            </a:r>
            <a:r>
              <a:rPr lang="en-US" sz="1600" dirty="0"/>
              <a:t/>
            </a:r>
            <a:br>
              <a:rPr lang="en-US" sz="1600" dirty="0"/>
            </a:br>
            <a:r>
              <a:rPr lang="en-US" sz="1600" dirty="0"/>
              <a:t/>
            </a:r>
            <a:br>
              <a:rPr lang="en-US" sz="1600" dirty="0"/>
            </a:br>
            <a:endParaRPr lang="en-US" sz="1600" dirty="0"/>
          </a:p>
        </p:txBody>
      </p:sp>
      <p:pic>
        <p:nvPicPr>
          <p:cNvPr id="6" name="Content Placeholder 5">
            <a:extLst>
              <a:ext uri="{FF2B5EF4-FFF2-40B4-BE49-F238E27FC236}">
                <a16:creationId xmlns:a16="http://schemas.microsoft.com/office/drawing/2014/main" xmlns="" id="{6039AA9A-AFDF-46A3-B9EA-11AE9DB3879C}"/>
              </a:ext>
            </a:extLst>
          </p:cNvPr>
          <p:cNvPicPr>
            <a:picLocks noGrp="1" noChangeAspect="1"/>
          </p:cNvPicPr>
          <p:nvPr>
            <p:ph sz="half" idx="1"/>
          </p:nvPr>
        </p:nvPicPr>
        <p:blipFill>
          <a:blip r:embed="rId4"/>
          <a:stretch>
            <a:fillRect/>
          </a:stretch>
        </p:blipFill>
        <p:spPr>
          <a:xfrm>
            <a:off x="795130" y="2345636"/>
            <a:ext cx="5274366" cy="4373216"/>
          </a:xfrm>
        </p:spPr>
      </p:pic>
      <p:pic>
        <p:nvPicPr>
          <p:cNvPr id="8" name="Content Placeholder 7">
            <a:extLst>
              <a:ext uri="{FF2B5EF4-FFF2-40B4-BE49-F238E27FC236}">
                <a16:creationId xmlns:a16="http://schemas.microsoft.com/office/drawing/2014/main" xmlns="" id="{2CE15B26-C18C-472F-990A-A211D2E51DE4}"/>
              </a:ext>
            </a:extLst>
          </p:cNvPr>
          <p:cNvPicPr>
            <a:picLocks noGrp="1" noChangeAspect="1"/>
          </p:cNvPicPr>
          <p:nvPr>
            <p:ph sz="half" idx="2"/>
          </p:nvPr>
        </p:nvPicPr>
        <p:blipFill>
          <a:blip r:embed="rId5"/>
          <a:stretch>
            <a:fillRect/>
          </a:stretch>
        </p:blipFill>
        <p:spPr>
          <a:xfrm>
            <a:off x="6440557" y="2001080"/>
            <a:ext cx="5565913" cy="4535490"/>
          </a:xfrm>
        </p:spPr>
      </p:pic>
    </p:spTree>
    <p:extLst>
      <p:ext uri="{BB962C8B-B14F-4D97-AF65-F5344CB8AC3E}">
        <p14:creationId xmlns:p14="http://schemas.microsoft.com/office/powerpoint/2010/main" val="28981572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9210"/>
            <a:ext cx="9601200" cy="591014"/>
          </a:xfrm>
        </p:spPr>
        <p:txBody>
          <a:bodyPr>
            <a:normAutofit fontScale="90000"/>
          </a:bodyPr>
          <a:lstStyle/>
          <a:p>
            <a:endParaRPr lang="en-US" dirty="0"/>
          </a:p>
        </p:txBody>
      </p:sp>
      <p:sp>
        <p:nvSpPr>
          <p:cNvPr id="3" name="Content Placeholder 2"/>
          <p:cNvSpPr>
            <a:spLocks noGrp="1"/>
          </p:cNvSpPr>
          <p:nvPr>
            <p:ph idx="1"/>
          </p:nvPr>
        </p:nvSpPr>
        <p:spPr>
          <a:xfrm>
            <a:off x="825190" y="680224"/>
            <a:ext cx="11366810" cy="6177776"/>
          </a:xfrm>
        </p:spPr>
        <p:txBody>
          <a:bodyPr>
            <a:normAutofit/>
          </a:bodyPr>
          <a:lstStyle/>
          <a:p>
            <a:r>
              <a:rPr lang="en-US" dirty="0"/>
              <a:t>dialect - regional variation of a language </a:t>
            </a:r>
          </a:p>
          <a:p>
            <a:r>
              <a:rPr lang="en-US" dirty="0"/>
              <a:t>➤ </a:t>
            </a:r>
            <a:r>
              <a:rPr lang="en-US" dirty="0" err="1"/>
              <a:t>ebonics</a:t>
            </a:r>
            <a:r>
              <a:rPr lang="en-US" dirty="0"/>
              <a:t> - A dialect of English that has its roots in West African, Caribbean, and US slave languages, </a:t>
            </a:r>
          </a:p>
          <a:p>
            <a:r>
              <a:rPr lang="en-US" dirty="0"/>
              <a:t>➤ official language - in multi-lingual states, the language selected for use in affairs within government, and communication between government and citizenry</a:t>
            </a:r>
          </a:p>
          <a:p>
            <a:r>
              <a:rPr lang="en-US" dirty="0"/>
              <a:t> ➤ isogloss - boundary separating language regions preventing diffusion </a:t>
            </a:r>
          </a:p>
          <a:p>
            <a:r>
              <a:rPr lang="en-US" dirty="0"/>
              <a:t>➤ lingua franca - language mutually understood and commonly used in trade by people who speak other languages </a:t>
            </a:r>
          </a:p>
          <a:p>
            <a:r>
              <a:rPr lang="en-US" dirty="0"/>
              <a:t>➤ pidgin - form of speech adopting simplified grammar and limited vocab of a lingua franca; used for communication between speakers of different languages</a:t>
            </a:r>
          </a:p>
          <a:p>
            <a:r>
              <a:rPr lang="en-US" b="1" u="sng" dirty="0">
                <a:solidFill>
                  <a:srgbClr val="FF0000"/>
                </a:solidFill>
              </a:rPr>
              <a:t>Ideogram:</a:t>
            </a:r>
            <a:r>
              <a:rPr lang="en-US" dirty="0"/>
              <a:t> a graphic symbol that represents an idea or concept, independent of any particular language, and specific words or phrases</a:t>
            </a:r>
          </a:p>
          <a:p>
            <a:r>
              <a:rPr lang="en-US" b="1" u="sng" dirty="0">
                <a:solidFill>
                  <a:srgbClr val="C00000"/>
                </a:solidFill>
              </a:rPr>
              <a:t>Literary Language </a:t>
            </a:r>
            <a:r>
              <a:rPr lang="en-US" b="1" dirty="0">
                <a:solidFill>
                  <a:srgbClr val="7030A0"/>
                </a:solidFill>
              </a:rPr>
              <a:t>means it is written as well as spoken. The system of written communication includes a method of writing and rules of grammar</a:t>
            </a:r>
            <a:endParaRPr lang="en-US" dirty="0"/>
          </a:p>
        </p:txBody>
      </p:sp>
    </p:spTree>
    <p:extLst>
      <p:ext uri="{BB962C8B-B14F-4D97-AF65-F5344CB8AC3E}">
        <p14:creationId xmlns:p14="http://schemas.microsoft.com/office/powerpoint/2010/main" val="21942208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B53F3-B650-439F-857D-4C0E33AB3D56}"/>
              </a:ext>
            </a:extLst>
          </p:cNvPr>
          <p:cNvSpPr>
            <a:spLocks noGrp="1"/>
          </p:cNvSpPr>
          <p:nvPr>
            <p:ph type="title"/>
          </p:nvPr>
        </p:nvSpPr>
        <p:spPr>
          <a:xfrm>
            <a:off x="702365" y="106019"/>
            <a:ext cx="11489635" cy="629962"/>
          </a:xfrm>
        </p:spPr>
        <p:txBody>
          <a:bodyPr>
            <a:normAutofit fontScale="90000"/>
          </a:bodyPr>
          <a:lstStyle/>
          <a:p>
            <a:r>
              <a:rPr lang="en-US" dirty="0" smtClean="0"/>
              <a:t>                              Videos</a:t>
            </a:r>
            <a:endParaRPr lang="en-US" dirty="0"/>
          </a:p>
        </p:txBody>
      </p:sp>
      <p:sp>
        <p:nvSpPr>
          <p:cNvPr id="3" name="Content Placeholder 2">
            <a:extLst>
              <a:ext uri="{FF2B5EF4-FFF2-40B4-BE49-F238E27FC236}">
                <a16:creationId xmlns:a16="http://schemas.microsoft.com/office/drawing/2014/main" xmlns="" id="{9F6CAD22-7A16-4F60-8E0F-E0623B7865C7}"/>
              </a:ext>
            </a:extLst>
          </p:cNvPr>
          <p:cNvSpPr>
            <a:spLocks noGrp="1"/>
          </p:cNvSpPr>
          <p:nvPr>
            <p:ph idx="1"/>
          </p:nvPr>
        </p:nvSpPr>
        <p:spPr>
          <a:xfrm>
            <a:off x="702365" y="735981"/>
            <a:ext cx="11489635" cy="6122019"/>
          </a:xfrm>
        </p:spPr>
        <p:txBody>
          <a:bodyPr>
            <a:normAutofit fontScale="92500" lnSpcReduction="20000"/>
          </a:bodyPr>
          <a:lstStyle/>
          <a:p>
            <a:r>
              <a:rPr lang="en-US" dirty="0"/>
              <a:t>Power of language Ted talk 17 min </a:t>
            </a:r>
            <a:r>
              <a:rPr lang="en-US" dirty="0">
                <a:hlinkClick r:id="rId2"/>
              </a:rPr>
              <a:t>https://www.ted.com/talks/mark_pagel_how_language_transformed_humanity?utm_source=tedcomshare&amp;utm_medium=email&amp;utm_campaign=tedspread--b</a:t>
            </a:r>
            <a:endParaRPr lang="en-US" dirty="0"/>
          </a:p>
          <a:p>
            <a:r>
              <a:rPr lang="en-US" dirty="0"/>
              <a:t>Dialect quiz </a:t>
            </a:r>
            <a:r>
              <a:rPr lang="en-US" dirty="0">
                <a:hlinkClick r:id="rId3"/>
              </a:rPr>
              <a:t>http://www.nytimes.com/interactive/2013/12/20/sunday-review/dialect-quiz-map.html?mcubz=3</a:t>
            </a:r>
            <a:endParaRPr lang="en-US" dirty="0"/>
          </a:p>
          <a:p>
            <a:r>
              <a:rPr lang="en-US" dirty="0"/>
              <a:t>How English differed in England and America: </a:t>
            </a:r>
            <a:r>
              <a:rPr lang="en-US" dirty="0">
                <a:hlinkClick r:id="rId4"/>
              </a:rPr>
              <a:t>https://www.youtube.com/watch?v=vmxHfRCrMCM</a:t>
            </a:r>
            <a:endParaRPr lang="en-US" dirty="0"/>
          </a:p>
          <a:p>
            <a:r>
              <a:rPr lang="en-US" dirty="0"/>
              <a:t>Ted Talk Endangered languages and cultures: 21: </a:t>
            </a:r>
            <a:r>
              <a:rPr lang="en-US" dirty="0">
                <a:hlinkClick r:id="rId4"/>
              </a:rPr>
              <a:t>https://www.youtube.com/watch?v=vmxHfRCrMCM</a:t>
            </a:r>
            <a:endParaRPr lang="en-US" dirty="0"/>
          </a:p>
          <a:p>
            <a:r>
              <a:rPr lang="en-US" dirty="0"/>
              <a:t>The surprising pattern behind color names around the world 7  </a:t>
            </a:r>
            <a:r>
              <a:rPr lang="en-US" dirty="0">
                <a:hlinkClick r:id="rId5"/>
              </a:rPr>
              <a:t>https://www.youtube.com/watch?v=gMqZR3pqMjg</a:t>
            </a:r>
            <a:endParaRPr lang="en-US" dirty="0"/>
          </a:p>
          <a:p>
            <a:r>
              <a:rPr lang="en-US" dirty="0"/>
              <a:t>Where did English come from? - Claire </a:t>
            </a:r>
            <a:r>
              <a:rPr lang="en-US" dirty="0" err="1"/>
              <a:t>Bowern</a:t>
            </a:r>
            <a:r>
              <a:rPr lang="en-US" dirty="0"/>
              <a:t> 5 min: </a:t>
            </a:r>
            <a:r>
              <a:rPr lang="en-US" dirty="0">
                <a:hlinkClick r:id="rId6"/>
              </a:rPr>
              <a:t>https://www.youtube.com/watch?v=YEaSxhcns7Y</a:t>
            </a:r>
            <a:endParaRPr lang="en-US" dirty="0"/>
          </a:p>
          <a:p>
            <a:r>
              <a:rPr lang="en-US" dirty="0"/>
              <a:t>How languages evolve - Alex </a:t>
            </a:r>
            <a:r>
              <a:rPr lang="en-US" dirty="0" err="1"/>
              <a:t>Gendler</a:t>
            </a:r>
            <a:r>
              <a:rPr lang="en-US" dirty="0"/>
              <a:t> 4 min: </a:t>
            </a:r>
            <a:r>
              <a:rPr lang="en-US" dirty="0">
                <a:hlinkClick r:id="rId7"/>
              </a:rPr>
              <a:t>https://www.youtube.com/watch?v=iWDKsHm6gTA</a:t>
            </a:r>
            <a:endParaRPr lang="en-US" dirty="0"/>
          </a:p>
          <a:p>
            <a:r>
              <a:rPr lang="en-US" dirty="0"/>
              <a:t>My Fair Lady "Why Can't The English Learn To Speak?" Music Video 2 min: </a:t>
            </a:r>
            <a:r>
              <a:rPr lang="en-US" dirty="0">
                <a:hlinkClick r:id="rId8"/>
              </a:rPr>
              <a:t>https://www.youtube.com/watch?v=t8zhp699FXg</a:t>
            </a:r>
            <a:endParaRPr lang="en-US" dirty="0"/>
          </a:p>
          <a:p>
            <a:r>
              <a:rPr lang="en-US" dirty="0"/>
              <a:t>6 language trees read: </a:t>
            </a:r>
            <a:r>
              <a:rPr lang="en-US" dirty="0">
                <a:hlinkClick r:id="rId9"/>
              </a:rPr>
              <a:t>http://eurotalk.com/blog/tag/language-family/</a:t>
            </a:r>
            <a:endParaRPr lang="en-US" dirty="0"/>
          </a:p>
          <a:p>
            <a:r>
              <a:rPr lang="en-US" b="1" dirty="0"/>
              <a:t>Meet the Last Speaker of a Dying Language 10 min: </a:t>
            </a:r>
            <a:r>
              <a:rPr lang="en-US" b="1" dirty="0">
                <a:hlinkClick r:id="rId10"/>
              </a:rPr>
              <a:t>http://video.nationalgeographic.com/video/short-film-showcase/meet-the-last-speaker-of-a-dying-language</a:t>
            </a:r>
            <a:endParaRPr lang="en-US" b="1" dirty="0"/>
          </a:p>
          <a:p>
            <a:r>
              <a:rPr lang="en-US" dirty="0"/>
              <a:t>Hugh Laurie: the British slang vs the American 4 min </a:t>
            </a:r>
            <a:r>
              <a:rPr lang="en-US" dirty="0">
                <a:hlinkClick r:id="rId11"/>
              </a:rPr>
              <a:t>https://www.youtube.com/watch?v=wYmrg3owTRE</a:t>
            </a:r>
            <a:endParaRPr lang="en-US" dirty="0"/>
          </a:p>
          <a:p>
            <a:r>
              <a:rPr lang="en-US" dirty="0"/>
              <a:t>21 accents: </a:t>
            </a:r>
            <a:r>
              <a:rPr lang="en-US" dirty="0">
                <a:hlinkClick r:id="rId12"/>
              </a:rPr>
              <a:t>https://www.youtube.com/watch?v=3UgpfSp2t6k</a:t>
            </a:r>
            <a:endParaRPr lang="en-US" dirty="0"/>
          </a:p>
          <a:p>
            <a:endParaRPr lang="en-US" dirty="0"/>
          </a:p>
          <a:p>
            <a:endParaRPr lang="en-US" dirty="0"/>
          </a:p>
          <a:p>
            <a:endParaRPr lang="en-US" b="1" dirty="0"/>
          </a:p>
          <a:p>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89534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F8714-E20B-4B9F-A155-A76DDCDA8006}"/>
              </a:ext>
            </a:extLst>
          </p:cNvPr>
          <p:cNvSpPr>
            <a:spLocks noGrp="1"/>
          </p:cNvSpPr>
          <p:nvPr>
            <p:ph type="title"/>
          </p:nvPr>
        </p:nvSpPr>
        <p:spPr>
          <a:xfrm flipV="1">
            <a:off x="1371600" y="318052"/>
            <a:ext cx="9601200" cy="367748"/>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xmlns="" id="{9DD1B0CA-00E2-4CE6-9ABA-D91ECF2F884D}"/>
              </a:ext>
            </a:extLst>
          </p:cNvPr>
          <p:cNvPicPr>
            <a:picLocks noGrp="1" noChangeAspect="1"/>
          </p:cNvPicPr>
          <p:nvPr>
            <p:ph idx="1"/>
          </p:nvPr>
        </p:nvPicPr>
        <p:blipFill>
          <a:blip r:embed="rId2"/>
          <a:stretch>
            <a:fillRect/>
          </a:stretch>
        </p:blipFill>
        <p:spPr>
          <a:xfrm>
            <a:off x="795131" y="172278"/>
            <a:ext cx="11290852" cy="6685722"/>
          </a:xfrm>
        </p:spPr>
      </p:pic>
    </p:spTree>
    <p:extLst>
      <p:ext uri="{BB962C8B-B14F-4D97-AF65-F5344CB8AC3E}">
        <p14:creationId xmlns:p14="http://schemas.microsoft.com/office/powerpoint/2010/main" val="1060821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8FF59-E8D1-4B1E-BD36-84AB2A377139}"/>
              </a:ext>
            </a:extLst>
          </p:cNvPr>
          <p:cNvSpPr>
            <a:spLocks noGrp="1"/>
          </p:cNvSpPr>
          <p:nvPr>
            <p:ph type="title"/>
          </p:nvPr>
        </p:nvSpPr>
        <p:spPr>
          <a:xfrm>
            <a:off x="1371600" y="0"/>
            <a:ext cx="9601200" cy="516835"/>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33CC6C6A-35D8-4453-9040-4768B07BC77D}"/>
              </a:ext>
            </a:extLst>
          </p:cNvPr>
          <p:cNvPicPr>
            <a:picLocks noGrp="1" noChangeAspect="1"/>
          </p:cNvPicPr>
          <p:nvPr>
            <p:ph idx="1"/>
          </p:nvPr>
        </p:nvPicPr>
        <p:blipFill>
          <a:blip r:embed="rId2"/>
          <a:stretch>
            <a:fillRect/>
          </a:stretch>
        </p:blipFill>
        <p:spPr>
          <a:xfrm>
            <a:off x="1060174" y="0"/>
            <a:ext cx="11131826" cy="6858000"/>
          </a:xfrm>
        </p:spPr>
      </p:pic>
    </p:spTree>
    <p:extLst>
      <p:ext uri="{BB962C8B-B14F-4D97-AF65-F5344CB8AC3E}">
        <p14:creationId xmlns:p14="http://schemas.microsoft.com/office/powerpoint/2010/main" val="1300997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F2882-DF2B-4053-9F1C-9D073BFE896D}"/>
              </a:ext>
            </a:extLst>
          </p:cNvPr>
          <p:cNvSpPr>
            <a:spLocks noGrp="1"/>
          </p:cNvSpPr>
          <p:nvPr>
            <p:ph type="title"/>
          </p:nvPr>
        </p:nvSpPr>
        <p:spPr>
          <a:xfrm>
            <a:off x="1371600" y="0"/>
            <a:ext cx="9601200" cy="556591"/>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xmlns="" id="{D60EC456-E34E-475E-B1B2-35ADB2BC57B9}"/>
              </a:ext>
            </a:extLst>
          </p:cNvPr>
          <p:cNvPicPr>
            <a:picLocks noGrp="1" noChangeAspect="1"/>
          </p:cNvPicPr>
          <p:nvPr>
            <p:ph idx="1"/>
          </p:nvPr>
        </p:nvPicPr>
        <p:blipFill>
          <a:blip r:embed="rId2"/>
          <a:stretch>
            <a:fillRect/>
          </a:stretch>
        </p:blipFill>
        <p:spPr>
          <a:xfrm>
            <a:off x="755375" y="0"/>
            <a:ext cx="11436626" cy="6858000"/>
          </a:xfrm>
        </p:spPr>
      </p:pic>
    </p:spTree>
    <p:extLst>
      <p:ext uri="{BB962C8B-B14F-4D97-AF65-F5344CB8AC3E}">
        <p14:creationId xmlns:p14="http://schemas.microsoft.com/office/powerpoint/2010/main" val="4125061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TM10001105[[fn=Crop]]</Template>
  <TotalTime>2266</TotalTime>
  <Words>2043</Words>
  <Application>Microsoft Office PowerPoint</Application>
  <PresentationFormat>Widescreen</PresentationFormat>
  <Paragraphs>171</Paragraphs>
  <Slides>65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65</vt:i4>
      </vt:variant>
    </vt:vector>
  </HeadingPairs>
  <TitlesOfParts>
    <vt:vector size="67" baseType="lpstr">
      <vt:lpstr>Franklin Gothic Book</vt:lpstr>
      <vt:lpstr>Crop</vt:lpstr>
      <vt:lpstr>Unit 3 / Languages</vt:lpstr>
      <vt:lpstr>                   Unit 3 Language</vt:lpstr>
      <vt:lpstr>Interesting information on Language</vt:lpstr>
      <vt:lpstr>PowerPoint Presentation</vt:lpstr>
      <vt:lpstr>Where did language come from https://www.youtube.com/watch?v=iWDKsHm6gTA </vt:lpstr>
      <vt:lpstr>PowerPoint Presentation</vt:lpstr>
      <vt:lpstr>PowerPoint Presentation</vt:lpstr>
      <vt:lpstr>PowerPoint Presentation</vt:lpstr>
      <vt:lpstr>PowerPoint Presentation</vt:lpstr>
      <vt:lpstr>PowerPoint Presentation</vt:lpstr>
      <vt:lpstr>                  Classifying Languages</vt:lpstr>
      <vt:lpstr>Should English be the official language of the United States</vt:lpstr>
      <vt:lpstr>              Organizing Language Families</vt:lpstr>
      <vt:lpstr>Distribution of Language Families –  The two largest language families are</vt:lpstr>
      <vt:lpstr>Distribution of Language Families –  The two largest language families are</vt:lpstr>
      <vt:lpstr>                Other Asian Language Families</vt:lpstr>
      <vt:lpstr>                Southeast Asia Language Families</vt:lpstr>
      <vt:lpstr>                            Southeast Asia</vt:lpstr>
      <vt:lpstr>            Other Asian Language Families</vt:lpstr>
      <vt:lpstr>            Other Asian Language Families</vt:lpstr>
      <vt:lpstr>                Other Asian Language Families</vt:lpstr>
      <vt:lpstr>                    African Language Families</vt:lpstr>
      <vt:lpstr>                       African Language Families</vt:lpstr>
      <vt:lpstr>                    African Language Families</vt:lpstr>
      <vt:lpstr>America’s Other Language Family</vt:lpstr>
      <vt:lpstr>PowerPoint Presentation</vt:lpstr>
      <vt:lpstr>PowerPoint Presentation</vt:lpstr>
      <vt:lpstr>Distribution of Indo European Branches</vt:lpstr>
      <vt:lpstr>                        Romance Branch</vt:lpstr>
      <vt:lpstr>                     Indo-Iranian Branch</vt:lpstr>
      <vt:lpstr>                Balto Slavic Branch </vt:lpstr>
      <vt:lpstr>                 Language Trees</vt:lpstr>
      <vt:lpstr>PowerPoint Presentation</vt:lpstr>
      <vt:lpstr>PowerPoint Presentation</vt:lpstr>
      <vt:lpstr>PowerPoint Presentation</vt:lpstr>
      <vt:lpstr>PowerPoint Presentation</vt:lpstr>
      <vt:lpstr>PowerPoint Presentation</vt:lpstr>
      <vt:lpstr>Where did English come from: https://www.youtube.com/watch?v=YEaSxhcns7Y </vt:lpstr>
      <vt:lpstr>PowerPoint Presentation</vt:lpstr>
      <vt:lpstr>PowerPoint Presentation</vt:lpstr>
      <vt:lpstr>PowerPoint Presentation</vt:lpstr>
      <vt:lpstr>How British and American Spelling Parted Ways   https://www.youtube.com/watch?v=vmxHfRCrMCM  </vt:lpstr>
      <vt:lpstr>PowerPoint Presentation</vt:lpstr>
      <vt:lpstr>PowerPoint Presentation</vt:lpstr>
      <vt:lpstr>PowerPoint Presentation</vt:lpstr>
      <vt:lpstr>PowerPoint Presentation</vt:lpstr>
      <vt:lpstr>PowerPoint Presentation</vt:lpstr>
      <vt:lpstr>PowerPoint Presentation</vt:lpstr>
      <vt:lpstr>Chinese</vt:lpstr>
      <vt:lpstr>Dialect is a regional variation of a language distinguished by distinctive vocabulary, spelling and pronunciation. Subdialect is a subdivision of a dialect. Two sub-dilects of the same dialect share relatively few differences, primarily in pronunciation and small amounts of vocabulary</vt:lpstr>
      <vt:lpstr>Shakespeare accent:   https://pastinthepresent.wordpress.com/2016/03/10/hearing-seventeenth-century-colonists-in-the-witch/  Elllen comparing slang: https://www.youtube.com/watch?v=wYmrg3owTRE 21 accents: https://www.youtube.com/watch?v=3UgpfSp2t6k      </vt:lpstr>
      <vt:lpstr>PowerPoint Presentation</vt:lpstr>
      <vt:lpstr>PowerPoint Presentation</vt:lpstr>
      <vt:lpstr>PowerPoint Presentation</vt:lpstr>
      <vt:lpstr>PowerPoint Presentation</vt:lpstr>
      <vt:lpstr>Standard Language: in a language with multiple dialects, one dialect may be recognized which is well established and recognized as the most acceptable for government, business, education and mass communication In England this is known as Received Pronunciation RP: it is well known around the world as the dialect commonly used by politicians, broadcasters and actors</vt:lpstr>
      <vt:lpstr>Distribution of Dialects in US</vt:lpstr>
      <vt:lpstr>PowerPoint Presentation</vt:lpstr>
      <vt:lpstr>Dialects in US: quiz: http://www.nytimes.com/interactive/2013/12/20/sunday-review/dialect-quiz-map.html?mcubz=3  </vt:lpstr>
      <vt:lpstr>PowerPoint Presentation</vt:lpstr>
      <vt:lpstr>Hot Spots were languages are dying out</vt:lpstr>
      <vt:lpstr>Dying Languages</vt:lpstr>
      <vt:lpstr>Maori Language in New Zealand The haka is a type of ancient Māori war dance traditionally used on the battlefield, as well as when groups came together in peace. Haka are a fierce display of a tribe's pride, strength and unity. Actions include violent foot-stamping, tongue protrusions and rhythmic body slapping to accompany a loud chant.   native dance: https://www.youtube.com/watch?v=BI851yJUQQw     Rugby players: https://www.youtube.com/watch?v=5chRqRr8iQs  </vt:lpstr>
      <vt:lpstr>PowerPoint Presentation</vt:lpstr>
      <vt:lpstr>                              Videos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 Churchill</cp:lastModifiedBy>
  <cp:revision>76</cp:revision>
  <dcterms:created xsi:type="dcterms:W3CDTF">2017-10-18T01:01:14Z</dcterms:created>
  <dcterms:modified xsi:type="dcterms:W3CDTF">2017-10-20T13:44:09Z</dcterms:modified>
</cp:coreProperties>
</file>