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07" r:id="rId3"/>
    <p:sldId id="330" r:id="rId4"/>
    <p:sldId id="329" r:id="rId5"/>
    <p:sldId id="258" r:id="rId6"/>
    <p:sldId id="259" r:id="rId7"/>
    <p:sldId id="260" r:id="rId8"/>
    <p:sldId id="261" r:id="rId9"/>
    <p:sldId id="262" r:id="rId10"/>
    <p:sldId id="299" r:id="rId11"/>
    <p:sldId id="263" r:id="rId12"/>
    <p:sldId id="314" r:id="rId13"/>
    <p:sldId id="315" r:id="rId14"/>
    <p:sldId id="264" r:id="rId15"/>
    <p:sldId id="297" r:id="rId16"/>
    <p:sldId id="265" r:id="rId17"/>
    <p:sldId id="266" r:id="rId18"/>
    <p:sldId id="267" r:id="rId19"/>
    <p:sldId id="298" r:id="rId20"/>
    <p:sldId id="268" r:id="rId21"/>
    <p:sldId id="309" r:id="rId22"/>
    <p:sldId id="333" r:id="rId23"/>
    <p:sldId id="300" r:id="rId24"/>
    <p:sldId id="269" r:id="rId25"/>
    <p:sldId id="270" r:id="rId26"/>
    <p:sldId id="271" r:id="rId27"/>
    <p:sldId id="332" r:id="rId28"/>
    <p:sldId id="273" r:id="rId29"/>
    <p:sldId id="274" r:id="rId30"/>
    <p:sldId id="331" r:id="rId31"/>
    <p:sldId id="319" r:id="rId32"/>
    <p:sldId id="275" r:id="rId33"/>
    <p:sldId id="276" r:id="rId34"/>
    <p:sldId id="277" r:id="rId35"/>
    <p:sldId id="278" r:id="rId36"/>
    <p:sldId id="292" r:id="rId37"/>
    <p:sldId id="293" r:id="rId38"/>
    <p:sldId id="294" r:id="rId39"/>
    <p:sldId id="279" r:id="rId40"/>
    <p:sldId id="280" r:id="rId41"/>
    <p:sldId id="312" r:id="rId42"/>
    <p:sldId id="302" r:id="rId43"/>
    <p:sldId id="313" r:id="rId44"/>
    <p:sldId id="281" r:id="rId45"/>
    <p:sldId id="296" r:id="rId46"/>
    <p:sldId id="282" r:id="rId47"/>
    <p:sldId id="283" r:id="rId48"/>
    <p:sldId id="295" r:id="rId49"/>
    <p:sldId id="334" r:id="rId50"/>
    <p:sldId id="284" r:id="rId51"/>
    <p:sldId id="285" r:id="rId52"/>
    <p:sldId id="286" r:id="rId53"/>
    <p:sldId id="287" r:id="rId54"/>
    <p:sldId id="288" r:id="rId55"/>
    <p:sldId id="289" r:id="rId56"/>
    <p:sldId id="303" r:id="rId57"/>
    <p:sldId id="290" r:id="rId58"/>
    <p:sldId id="304" r:id="rId59"/>
    <p:sldId id="291" r:id="rId60"/>
    <p:sldId id="308" r:id="rId61"/>
    <p:sldId id="316" r:id="rId62"/>
    <p:sldId id="317" r:id="rId63"/>
    <p:sldId id="310" r:id="rId64"/>
    <p:sldId id="31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0099"/>
    <a:srgbClr val="008080"/>
    <a:srgbClr val="FF6600"/>
    <a:srgbClr val="FF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3837" autoAdjust="0"/>
  </p:normalViewPr>
  <p:slideViewPr>
    <p:cSldViewPr>
      <p:cViewPr>
        <p:scale>
          <a:sx n="76" d="100"/>
          <a:sy n="76" d="100"/>
        </p:scale>
        <p:origin x="117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E9403-FC00-409B-A9C8-16BE424B3DEB}" type="datetimeFigureOut">
              <a:rPr lang="en-US" smtClean="0"/>
              <a:t>4/22/2019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8CFA-970C-4218-BE0C-0AEC0310B098}" type="slidenum">
              <a:rPr lang="en-US" smtClean="0"/>
              <a:t>‹#›</a:t>
            </a:fld>
            <a:endParaRPr lang="en-US"/>
          </a:p>
        </p:txBody>
      </p:sp>
    </p:spTree>
    <p:extLst>
      <p:ext uri="{BB962C8B-B14F-4D97-AF65-F5344CB8AC3E}">
        <p14:creationId xmlns:p14="http://schemas.microsoft.com/office/powerpoint/2010/main" val="127628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08CFA-970C-4218-BE0C-0AEC0310B098}" type="slidenum">
              <a:rPr lang="en-US" smtClean="0"/>
              <a:t>35</a:t>
            </a:fld>
            <a:endParaRPr lang="en-US"/>
          </a:p>
        </p:txBody>
      </p:sp>
    </p:spTree>
    <p:extLst>
      <p:ext uri="{BB962C8B-B14F-4D97-AF65-F5344CB8AC3E}">
        <p14:creationId xmlns:p14="http://schemas.microsoft.com/office/powerpoint/2010/main" val="383387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A67C60-9693-49AB-B8F5-5D84E30D4A83}"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354400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67C60-9693-49AB-B8F5-5D84E30D4A83}"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195978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67C60-9693-49AB-B8F5-5D84E30D4A83}"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171672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67C60-9693-49AB-B8F5-5D84E30D4A83}"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170720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67C60-9693-49AB-B8F5-5D84E30D4A83}"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106283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A67C60-9693-49AB-B8F5-5D84E30D4A83}"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106811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A67C60-9693-49AB-B8F5-5D84E30D4A83}"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361062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A67C60-9693-49AB-B8F5-5D84E30D4A83}"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269511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67C60-9693-49AB-B8F5-5D84E30D4A83}"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151955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67C60-9693-49AB-B8F5-5D84E30D4A83}"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110124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67C60-9693-49AB-B8F5-5D84E30D4A83}"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AC27C-75C8-4342-87A3-040E06DEB504}" type="slidenum">
              <a:rPr lang="en-US" smtClean="0"/>
              <a:t>‹#›</a:t>
            </a:fld>
            <a:endParaRPr lang="en-US"/>
          </a:p>
        </p:txBody>
      </p:sp>
    </p:spTree>
    <p:extLst>
      <p:ext uri="{BB962C8B-B14F-4D97-AF65-F5344CB8AC3E}">
        <p14:creationId xmlns:p14="http://schemas.microsoft.com/office/powerpoint/2010/main" val="50215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67C60-9693-49AB-B8F5-5D84E30D4A83}" type="datetimeFigureOut">
              <a:rPr lang="en-US" smtClean="0"/>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AC27C-75C8-4342-87A3-040E06DEB504}" type="slidenum">
              <a:rPr lang="en-US" smtClean="0"/>
              <a:t>‹#›</a:t>
            </a:fld>
            <a:endParaRPr lang="en-US"/>
          </a:p>
        </p:txBody>
      </p:sp>
    </p:spTree>
    <p:extLst>
      <p:ext uri="{BB962C8B-B14F-4D97-AF65-F5344CB8AC3E}">
        <p14:creationId xmlns:p14="http://schemas.microsoft.com/office/powerpoint/2010/main" val="120831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MxV9aXA9EJM&amp;list=PLC8D9DC28C3EC5223&amp;index=5" TargetMode="External"/><Relationship Id="rId2" Type="http://schemas.openxmlformats.org/officeDocument/2006/relationships/hyperlink" Target="https://www.youtube.com/watch?v=hxZMwv5vqAc&amp;index=4&amp;list=PLC8D9DC28C3EC5223"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laughingsquid.com/touching-commercial-for-uk-supermarket-sainsburys-dramatizes-the-world-war-i-christmas-truce-of-1914/"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EN3A3LmqC0&amp;list=PLu2xst_eS6dqRn39-oEQFK-b_GqyS89KS&amp;index=23" TargetMode="External"/><Relationship Id="rId2" Type="http://schemas.openxmlformats.org/officeDocument/2006/relationships/hyperlink" Target="https://www.youtube.com/watch?v=vmir6SxYNII&amp;index=7&amp;list=PLu2xst_eS6dqRn39-oEQFK-b_GqyS89K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24i4ncHuf6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_XPZQ0LAlR4&amp;list=PLBDA2E52FB1EF80C9&amp;index=36" TargetMode="External"/><Relationship Id="rId2" Type="http://schemas.openxmlformats.org/officeDocument/2006/relationships/hyperlink" Target="https://www.youtube.com/watch?v=-3UjJ5kxiLI&amp;list=UUXito3UI2k0p7U1Jpk4CtAQ"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u="sng" dirty="0">
                <a:solidFill>
                  <a:srgbClr val="C00000"/>
                </a:solidFill>
                <a:latin typeface="Algerian" panose="04020705040A02060702" pitchFamily="82" charset="0"/>
              </a:rPr>
              <a:t>World War I</a:t>
            </a:r>
          </a:p>
        </p:txBody>
      </p:sp>
      <p:sp>
        <p:nvSpPr>
          <p:cNvPr id="3" name="Subtitle 2"/>
          <p:cNvSpPr>
            <a:spLocks noGrp="1"/>
          </p:cNvSpPr>
          <p:nvPr>
            <p:ph type="subTitle" idx="1"/>
          </p:nvPr>
        </p:nvSpPr>
        <p:spPr/>
        <p:txBody>
          <a:bodyPr/>
          <a:lstStyle/>
          <a:p>
            <a:r>
              <a:rPr lang="en-US" dirty="0">
                <a:solidFill>
                  <a:srgbClr val="002060"/>
                </a:solidFill>
              </a:rPr>
              <a:t>World History</a:t>
            </a:r>
          </a:p>
        </p:txBody>
      </p:sp>
    </p:spTree>
    <p:extLst>
      <p:ext uri="{BB962C8B-B14F-4D97-AF65-F5344CB8AC3E}">
        <p14:creationId xmlns:p14="http://schemas.microsoft.com/office/powerpoint/2010/main" val="146725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a:solidFill>
                  <a:srgbClr val="006600"/>
                </a:solidFill>
              </a:rPr>
              <a:t>Long Term Causes of World War 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3400"/>
            <a:ext cx="9144000" cy="6324600"/>
          </a:xfrm>
        </p:spPr>
      </p:pic>
    </p:spTree>
    <p:extLst>
      <p:ext uri="{BB962C8B-B14F-4D97-AF65-F5344CB8AC3E}">
        <p14:creationId xmlns:p14="http://schemas.microsoft.com/office/powerpoint/2010/main" val="330346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a:solidFill>
                  <a:srgbClr val="008080"/>
                </a:solidFill>
              </a:rPr>
              <a:t>Assassination in Sarajevo</a:t>
            </a:r>
            <a:r>
              <a:rPr lang="en-US" sz="3600" b="1" u="sng" dirty="0"/>
              <a:t>/ </a:t>
            </a:r>
            <a:r>
              <a:rPr lang="en-US" sz="3600" b="1" u="sng" dirty="0">
                <a:solidFill>
                  <a:srgbClr val="002060"/>
                </a:solidFill>
              </a:rPr>
              <a:t>Serbian Outrage</a:t>
            </a:r>
          </a:p>
        </p:txBody>
      </p:sp>
      <p:sp>
        <p:nvSpPr>
          <p:cNvPr id="3" name="Content Placeholder 2"/>
          <p:cNvSpPr>
            <a:spLocks noGrp="1"/>
          </p:cNvSpPr>
          <p:nvPr>
            <p:ph sz="half" idx="1"/>
          </p:nvPr>
        </p:nvSpPr>
        <p:spPr>
          <a:xfrm>
            <a:off x="0" y="1600200"/>
            <a:ext cx="4495800" cy="4876800"/>
          </a:xfrm>
        </p:spPr>
        <p:txBody>
          <a:bodyPr>
            <a:noAutofit/>
          </a:bodyPr>
          <a:lstStyle/>
          <a:p>
            <a:pPr lvl="0"/>
            <a:r>
              <a:rPr lang="en-US" sz="2400" dirty="0">
                <a:solidFill>
                  <a:srgbClr val="008080"/>
                </a:solidFill>
              </a:rPr>
              <a:t>The crisis began when </a:t>
            </a:r>
            <a:r>
              <a:rPr lang="en-US" sz="2400" b="1" dirty="0">
                <a:solidFill>
                  <a:srgbClr val="C00000"/>
                </a:solidFill>
              </a:rPr>
              <a:t>Archduke Francis Ferdinand  </a:t>
            </a:r>
            <a:r>
              <a:rPr lang="en-US" sz="2400" dirty="0">
                <a:solidFill>
                  <a:srgbClr val="008080"/>
                </a:solidFill>
              </a:rPr>
              <a:t>of </a:t>
            </a:r>
            <a:r>
              <a:rPr lang="en-US" sz="2400" b="1" dirty="0">
                <a:solidFill>
                  <a:srgbClr val="008080"/>
                </a:solidFill>
              </a:rPr>
              <a:t>Austria/Hungary</a:t>
            </a:r>
            <a:r>
              <a:rPr lang="en-US" sz="2400" dirty="0">
                <a:solidFill>
                  <a:srgbClr val="008080"/>
                </a:solidFill>
              </a:rPr>
              <a:t>, decided he would visit </a:t>
            </a:r>
            <a:r>
              <a:rPr lang="en-US" sz="2400" b="1" dirty="0">
                <a:solidFill>
                  <a:srgbClr val="008080"/>
                </a:solidFill>
              </a:rPr>
              <a:t>Sarajevo</a:t>
            </a:r>
            <a:r>
              <a:rPr lang="en-US" sz="2400" dirty="0">
                <a:solidFill>
                  <a:srgbClr val="008080"/>
                </a:solidFill>
              </a:rPr>
              <a:t>, the capital of </a:t>
            </a:r>
            <a:r>
              <a:rPr lang="en-US" sz="2400" b="1" dirty="0">
                <a:solidFill>
                  <a:srgbClr val="008080"/>
                </a:solidFill>
              </a:rPr>
              <a:t>Bosnia</a:t>
            </a:r>
          </a:p>
          <a:p>
            <a:pPr lvl="0"/>
            <a:r>
              <a:rPr lang="en-US" sz="2400" b="1" dirty="0">
                <a:solidFill>
                  <a:srgbClr val="008080"/>
                </a:solidFill>
              </a:rPr>
              <a:t>Bosnia</a:t>
            </a:r>
            <a:r>
              <a:rPr lang="en-US" sz="2400" dirty="0">
                <a:solidFill>
                  <a:srgbClr val="008080"/>
                </a:solidFill>
              </a:rPr>
              <a:t>  was under the rule of </a:t>
            </a:r>
            <a:r>
              <a:rPr lang="en-US" sz="2400" b="1" dirty="0">
                <a:solidFill>
                  <a:srgbClr val="008080"/>
                </a:solidFill>
              </a:rPr>
              <a:t>Austria Hungary</a:t>
            </a:r>
          </a:p>
          <a:p>
            <a:pPr lvl="0"/>
            <a:r>
              <a:rPr lang="en-US" sz="2400" dirty="0">
                <a:solidFill>
                  <a:srgbClr val="008080"/>
                </a:solidFill>
              </a:rPr>
              <a:t>Bosnia was the home of many </a:t>
            </a:r>
            <a:r>
              <a:rPr lang="en-US" sz="2400" b="1" dirty="0">
                <a:solidFill>
                  <a:srgbClr val="008080"/>
                </a:solidFill>
              </a:rPr>
              <a:t>Serbs</a:t>
            </a:r>
            <a:r>
              <a:rPr lang="en-US" sz="2400" dirty="0">
                <a:solidFill>
                  <a:srgbClr val="008080"/>
                </a:solidFill>
              </a:rPr>
              <a:t> and </a:t>
            </a:r>
            <a:r>
              <a:rPr lang="en-US" sz="2400" b="1" dirty="0">
                <a:solidFill>
                  <a:srgbClr val="008080"/>
                </a:solidFill>
              </a:rPr>
              <a:t>Slavs</a:t>
            </a:r>
          </a:p>
        </p:txBody>
      </p:sp>
      <p:sp>
        <p:nvSpPr>
          <p:cNvPr id="4" name="Content Placeholder 3"/>
          <p:cNvSpPr>
            <a:spLocks noGrp="1"/>
          </p:cNvSpPr>
          <p:nvPr>
            <p:ph sz="half" idx="2"/>
          </p:nvPr>
        </p:nvSpPr>
        <p:spPr>
          <a:xfrm>
            <a:off x="4648200" y="1600200"/>
            <a:ext cx="4495800" cy="5257800"/>
          </a:xfrm>
        </p:spPr>
        <p:txBody>
          <a:bodyPr>
            <a:normAutofit fontScale="92500" lnSpcReduction="20000"/>
          </a:bodyPr>
          <a:lstStyle/>
          <a:p>
            <a:pPr lvl="0"/>
            <a:r>
              <a:rPr lang="en-US" dirty="0">
                <a:solidFill>
                  <a:srgbClr val="002060"/>
                </a:solidFill>
              </a:rPr>
              <a:t>Serbian nationalists viewed the Austrians as foreign </a:t>
            </a:r>
            <a:r>
              <a:rPr lang="en-US" b="1" dirty="0">
                <a:solidFill>
                  <a:srgbClr val="002060"/>
                </a:solidFill>
              </a:rPr>
              <a:t>oppressors</a:t>
            </a:r>
            <a:r>
              <a:rPr lang="en-US" dirty="0">
                <a:solidFill>
                  <a:srgbClr val="002060"/>
                </a:solidFill>
              </a:rPr>
              <a:t>. The archdukes’ visit on June 28</a:t>
            </a:r>
            <a:r>
              <a:rPr lang="en-US" baseline="30000" dirty="0">
                <a:solidFill>
                  <a:srgbClr val="002060"/>
                </a:solidFill>
              </a:rPr>
              <a:t>th</a:t>
            </a:r>
            <a:r>
              <a:rPr lang="en-US" dirty="0">
                <a:solidFill>
                  <a:srgbClr val="002060"/>
                </a:solidFill>
              </a:rPr>
              <a:t> was a special date in Serbian history because in 1389 Serbia had been conquered by the </a:t>
            </a:r>
            <a:r>
              <a:rPr lang="en-US" b="1" dirty="0">
                <a:solidFill>
                  <a:srgbClr val="002060"/>
                </a:solidFill>
              </a:rPr>
              <a:t>Ottoman Empire</a:t>
            </a:r>
            <a:r>
              <a:rPr lang="en-US" dirty="0">
                <a:solidFill>
                  <a:srgbClr val="002060"/>
                </a:solidFill>
              </a:rPr>
              <a:t>. One the same date in 1912 Serbia had freed itself from </a:t>
            </a:r>
            <a:r>
              <a:rPr lang="en-US" b="1" dirty="0">
                <a:solidFill>
                  <a:srgbClr val="002060"/>
                </a:solidFill>
              </a:rPr>
              <a:t>Turkish Rule </a:t>
            </a:r>
            <a:r>
              <a:rPr lang="en-US" dirty="0">
                <a:solidFill>
                  <a:srgbClr val="002060"/>
                </a:solidFill>
              </a:rPr>
              <a:t>rule</a:t>
            </a:r>
          </a:p>
          <a:p>
            <a:r>
              <a:rPr lang="en-US" dirty="0">
                <a:solidFill>
                  <a:srgbClr val="002060"/>
                </a:solidFill>
              </a:rPr>
              <a:t>The Serbian terrorist group commonly known as the </a:t>
            </a:r>
            <a:r>
              <a:rPr lang="en-US" b="1" u="sng" dirty="0">
                <a:solidFill>
                  <a:srgbClr val="C00000"/>
                </a:solidFill>
              </a:rPr>
              <a:t>Black Hand</a:t>
            </a:r>
            <a:r>
              <a:rPr lang="en-US" b="1" u="sng" dirty="0">
                <a:solidFill>
                  <a:srgbClr val="002060"/>
                </a:solidFill>
              </a:rPr>
              <a:t> </a:t>
            </a:r>
            <a:r>
              <a:rPr lang="en-US" dirty="0">
                <a:solidFill>
                  <a:srgbClr val="002060"/>
                </a:solidFill>
              </a:rPr>
              <a:t>vowed to take action</a:t>
            </a:r>
          </a:p>
        </p:txBody>
      </p:sp>
    </p:spTree>
    <p:extLst>
      <p:ext uri="{BB962C8B-B14F-4D97-AF65-F5344CB8AC3E}">
        <p14:creationId xmlns:p14="http://schemas.microsoft.com/office/powerpoint/2010/main" val="73575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a:solidFill>
                  <a:srgbClr val="C00000"/>
                </a:solidFill>
              </a:rPr>
              <a:t>Balkan Region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9144000" cy="5334000"/>
          </a:xfrm>
        </p:spPr>
      </p:pic>
    </p:spTree>
    <p:extLst>
      <p:ext uri="{BB962C8B-B14F-4D97-AF65-F5344CB8AC3E}">
        <p14:creationId xmlns:p14="http://schemas.microsoft.com/office/powerpoint/2010/main" val="227046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a:solidFill>
                  <a:schemeClr val="accent6">
                    <a:lumMod val="50000"/>
                  </a:schemeClr>
                </a:solidFill>
              </a:rPr>
              <a:t>Ottoman Empire 1914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4999"/>
          </a:xfrm>
        </p:spPr>
      </p:pic>
    </p:spTree>
    <p:extLst>
      <p:ext uri="{BB962C8B-B14F-4D97-AF65-F5344CB8AC3E}">
        <p14:creationId xmlns:p14="http://schemas.microsoft.com/office/powerpoint/2010/main" val="270621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The Fatal Shots</a:t>
            </a:r>
            <a:r>
              <a:rPr lang="en-US" b="1" u="sng" dirty="0">
                <a:solidFill>
                  <a:srgbClr val="7030A0"/>
                </a:solidFill>
              </a:rPr>
              <a:t>/ Conflict Widens</a:t>
            </a:r>
          </a:p>
        </p:txBody>
      </p:sp>
      <p:sp>
        <p:nvSpPr>
          <p:cNvPr id="3" name="Content Placeholder 2"/>
          <p:cNvSpPr>
            <a:spLocks noGrp="1"/>
          </p:cNvSpPr>
          <p:nvPr>
            <p:ph sz="half" idx="1"/>
          </p:nvPr>
        </p:nvSpPr>
        <p:spPr>
          <a:xfrm>
            <a:off x="76200" y="1600200"/>
            <a:ext cx="4419600" cy="5181600"/>
          </a:xfrm>
        </p:spPr>
        <p:txBody>
          <a:bodyPr>
            <a:normAutofit fontScale="92500" lnSpcReduction="10000"/>
          </a:bodyPr>
          <a:lstStyle/>
          <a:p>
            <a:pPr lvl="0"/>
            <a:r>
              <a:rPr lang="en-US" b="1" dirty="0">
                <a:solidFill>
                  <a:srgbClr val="006600"/>
                </a:solidFill>
              </a:rPr>
              <a:t>The archduke ignored warnings of anti Austrian unrest in  Sarajevo. On June 18, 1914 he and his wife Sophia rode through Sarajevo in an open car. Black Hand conspirators hurled a bomb but did not injure him but an officer in another car.</a:t>
            </a:r>
          </a:p>
          <a:p>
            <a:r>
              <a:rPr lang="en-US" b="1" dirty="0">
                <a:solidFill>
                  <a:srgbClr val="006600"/>
                </a:solidFill>
              </a:rPr>
              <a:t>Later in the ride </a:t>
            </a:r>
            <a:r>
              <a:rPr lang="en-US" b="1" u="sng" dirty="0">
                <a:solidFill>
                  <a:srgbClr val="C00000"/>
                </a:solidFill>
              </a:rPr>
              <a:t>Gavrilo Princip</a:t>
            </a:r>
            <a:r>
              <a:rPr lang="en-US" b="1" dirty="0">
                <a:solidFill>
                  <a:srgbClr val="006600"/>
                </a:solidFill>
              </a:rPr>
              <a:t> fired twice into the car killing the archduke and his wife</a:t>
            </a:r>
          </a:p>
        </p:txBody>
      </p:sp>
      <p:sp>
        <p:nvSpPr>
          <p:cNvPr id="4" name="Content Placeholder 3"/>
          <p:cNvSpPr>
            <a:spLocks noGrp="1"/>
          </p:cNvSpPr>
          <p:nvPr>
            <p:ph sz="half" idx="2"/>
          </p:nvPr>
        </p:nvSpPr>
        <p:spPr>
          <a:xfrm>
            <a:off x="4648200" y="1600200"/>
            <a:ext cx="4495800" cy="5257800"/>
          </a:xfrm>
        </p:spPr>
        <p:txBody>
          <a:bodyPr>
            <a:normAutofit fontScale="92500" lnSpcReduction="10000"/>
          </a:bodyPr>
          <a:lstStyle/>
          <a:p>
            <a:pPr lvl="0"/>
            <a:r>
              <a:rPr lang="en-US" dirty="0">
                <a:solidFill>
                  <a:srgbClr val="7030A0"/>
                </a:solidFill>
              </a:rPr>
              <a:t>The news shocked the archduke uncle Francis Joseph of Austria but he did not want to go to war, his government, however wanted to use the incident as an excuse to crush </a:t>
            </a:r>
            <a:r>
              <a:rPr lang="en-US" b="1" dirty="0">
                <a:solidFill>
                  <a:srgbClr val="7030A0"/>
                </a:solidFill>
              </a:rPr>
              <a:t>Serbia</a:t>
            </a:r>
            <a:r>
              <a:rPr lang="en-US" dirty="0">
                <a:solidFill>
                  <a:srgbClr val="7030A0"/>
                </a:solidFill>
              </a:rPr>
              <a:t>   at last</a:t>
            </a:r>
          </a:p>
        </p:txBody>
      </p:sp>
    </p:spTree>
    <p:extLst>
      <p:ext uri="{BB962C8B-B14F-4D97-AF65-F5344CB8AC3E}">
        <p14:creationId xmlns:p14="http://schemas.microsoft.com/office/powerpoint/2010/main" val="140183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i="1" u="sng" dirty="0"/>
              <a:t>The spark that started World War I</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447800"/>
            <a:ext cx="4572000" cy="4419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524000"/>
            <a:ext cx="4343400" cy="4343400"/>
          </a:xfrm>
        </p:spPr>
      </p:pic>
    </p:spTree>
    <p:extLst>
      <p:ext uri="{BB962C8B-B14F-4D97-AF65-F5344CB8AC3E}">
        <p14:creationId xmlns:p14="http://schemas.microsoft.com/office/powerpoint/2010/main" val="374568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solidFill>
                  <a:srgbClr val="00B050"/>
                </a:solidFill>
                <a:latin typeface="Elephant" panose="02020904090505020303" pitchFamily="18" charset="0"/>
              </a:rPr>
              <a:t>A Harsh Ultimatum</a:t>
            </a:r>
          </a:p>
        </p:txBody>
      </p:sp>
      <p:sp>
        <p:nvSpPr>
          <p:cNvPr id="3" name="Content Placeholder 2"/>
          <p:cNvSpPr>
            <a:spLocks noGrp="1"/>
          </p:cNvSpPr>
          <p:nvPr>
            <p:ph idx="1"/>
          </p:nvPr>
        </p:nvSpPr>
        <p:spPr>
          <a:xfrm>
            <a:off x="0" y="1600200"/>
            <a:ext cx="9067800" cy="5105400"/>
          </a:xfrm>
        </p:spPr>
        <p:txBody>
          <a:bodyPr/>
          <a:lstStyle/>
          <a:p>
            <a:pPr lvl="0"/>
            <a:r>
              <a:rPr lang="en-US" dirty="0">
                <a:solidFill>
                  <a:srgbClr val="00B050"/>
                </a:solidFill>
              </a:rPr>
              <a:t>Austria sent Serbia an </a:t>
            </a:r>
            <a:r>
              <a:rPr lang="en-US" b="1" u="sng" dirty="0">
                <a:solidFill>
                  <a:srgbClr val="C00000"/>
                </a:solidFill>
              </a:rPr>
              <a:t>ultimatum</a:t>
            </a:r>
            <a:r>
              <a:rPr lang="en-US" dirty="0">
                <a:solidFill>
                  <a:srgbClr val="00B050"/>
                </a:solidFill>
              </a:rPr>
              <a:t> or final set of demands saying Serbia must end all anti Austrian agitation and punish any Serbian involved in the murder plot. AND to let </a:t>
            </a:r>
            <a:r>
              <a:rPr lang="en-US" b="1" dirty="0">
                <a:solidFill>
                  <a:srgbClr val="00B050"/>
                </a:solidFill>
              </a:rPr>
              <a:t>Austria</a:t>
            </a:r>
            <a:r>
              <a:rPr lang="en-US" dirty="0">
                <a:solidFill>
                  <a:srgbClr val="00B050"/>
                </a:solidFill>
              </a:rPr>
              <a:t> join in the investigation</a:t>
            </a:r>
          </a:p>
          <a:p>
            <a:r>
              <a:rPr lang="en-US" dirty="0">
                <a:solidFill>
                  <a:srgbClr val="00B050"/>
                </a:solidFill>
              </a:rPr>
              <a:t>Because Serbia would NOT agree to all of the terms Austria declared war on Serbia July 28th</a:t>
            </a:r>
          </a:p>
        </p:txBody>
      </p:sp>
    </p:spTree>
    <p:extLst>
      <p:ext uri="{BB962C8B-B14F-4D97-AF65-F5344CB8AC3E}">
        <p14:creationId xmlns:p14="http://schemas.microsoft.com/office/powerpoint/2010/main" val="343258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u="sng" dirty="0">
                <a:solidFill>
                  <a:srgbClr val="C00000"/>
                </a:solidFill>
              </a:rPr>
              <a:t>Steps to War</a:t>
            </a:r>
          </a:p>
        </p:txBody>
      </p:sp>
      <p:sp>
        <p:nvSpPr>
          <p:cNvPr id="3" name="Content Placeholder 2"/>
          <p:cNvSpPr>
            <a:spLocks noGrp="1"/>
          </p:cNvSpPr>
          <p:nvPr>
            <p:ph idx="1"/>
          </p:nvPr>
        </p:nvSpPr>
        <p:spPr>
          <a:xfrm>
            <a:off x="76200" y="1295400"/>
            <a:ext cx="8991600" cy="5562600"/>
          </a:xfrm>
        </p:spPr>
        <p:txBody>
          <a:bodyPr>
            <a:normAutofit fontScale="92500" lnSpcReduction="10000"/>
          </a:bodyPr>
          <a:lstStyle/>
          <a:p>
            <a:pPr lvl="0"/>
            <a:r>
              <a:rPr lang="en-US" dirty="0">
                <a:solidFill>
                  <a:srgbClr val="002060"/>
                </a:solidFill>
              </a:rPr>
              <a:t>Austria-Hungary had the backing of its longtime ally </a:t>
            </a:r>
            <a:r>
              <a:rPr lang="en-US" b="1" u="sng" dirty="0">
                <a:solidFill>
                  <a:srgbClr val="C00000"/>
                </a:solidFill>
              </a:rPr>
              <a:t>Germany</a:t>
            </a:r>
            <a:r>
              <a:rPr lang="en-US" dirty="0">
                <a:solidFill>
                  <a:srgbClr val="002060"/>
                </a:solidFill>
              </a:rPr>
              <a:t> making it easier to declare war on Serbia. In Berlin </a:t>
            </a:r>
            <a:r>
              <a:rPr lang="en-US" b="1" dirty="0">
                <a:solidFill>
                  <a:srgbClr val="C00000"/>
                </a:solidFill>
              </a:rPr>
              <a:t>Germany,</a:t>
            </a:r>
            <a:r>
              <a:rPr lang="en-US" dirty="0">
                <a:solidFill>
                  <a:srgbClr val="C00000"/>
                </a:solidFill>
              </a:rPr>
              <a:t> </a:t>
            </a:r>
            <a:r>
              <a:rPr lang="en-US" b="1" dirty="0">
                <a:solidFill>
                  <a:srgbClr val="C00000"/>
                </a:solidFill>
              </a:rPr>
              <a:t>Kaiser William II </a:t>
            </a:r>
            <a:r>
              <a:rPr lang="en-US" dirty="0">
                <a:solidFill>
                  <a:srgbClr val="002060"/>
                </a:solidFill>
              </a:rPr>
              <a:t>gave Austria his full support against Serbia</a:t>
            </a:r>
          </a:p>
          <a:p>
            <a:pPr lvl="0"/>
            <a:r>
              <a:rPr lang="en-US" dirty="0">
                <a:solidFill>
                  <a:srgbClr val="002060"/>
                </a:solidFill>
              </a:rPr>
              <a:t>Serbia sought help from </a:t>
            </a:r>
            <a:r>
              <a:rPr lang="en-US" b="1" u="sng" dirty="0">
                <a:solidFill>
                  <a:srgbClr val="C00000"/>
                </a:solidFill>
              </a:rPr>
              <a:t>Russia</a:t>
            </a:r>
            <a:r>
              <a:rPr lang="en-US" dirty="0">
                <a:solidFill>
                  <a:srgbClr val="002060"/>
                </a:solidFill>
              </a:rPr>
              <a:t> then Russia began to mobilize or prepare its military forces for war</a:t>
            </a:r>
          </a:p>
          <a:p>
            <a:r>
              <a:rPr lang="en-US" dirty="0">
                <a:solidFill>
                  <a:srgbClr val="002060"/>
                </a:solidFill>
              </a:rPr>
              <a:t>Russia appealed to its ally, </a:t>
            </a:r>
            <a:r>
              <a:rPr lang="en-US" b="1" u="sng" dirty="0">
                <a:solidFill>
                  <a:srgbClr val="C00000"/>
                </a:solidFill>
              </a:rPr>
              <a:t>France</a:t>
            </a:r>
            <a:r>
              <a:rPr lang="en-US" u="sng" dirty="0">
                <a:solidFill>
                  <a:srgbClr val="002060"/>
                </a:solidFill>
              </a:rPr>
              <a:t> </a:t>
            </a:r>
            <a:r>
              <a:rPr lang="en-US" dirty="0">
                <a:solidFill>
                  <a:srgbClr val="002060"/>
                </a:solidFill>
              </a:rPr>
              <a:t>and Nationalists in </a:t>
            </a:r>
            <a:r>
              <a:rPr lang="en-US" b="1" dirty="0">
                <a:solidFill>
                  <a:srgbClr val="002060"/>
                </a:solidFill>
              </a:rPr>
              <a:t>Paris</a:t>
            </a:r>
            <a:r>
              <a:rPr lang="en-US" dirty="0">
                <a:solidFill>
                  <a:srgbClr val="002060"/>
                </a:solidFill>
              </a:rPr>
              <a:t> saw this as a chance to avenge Frances’ defeat in the </a:t>
            </a:r>
            <a:r>
              <a:rPr lang="en-US" b="1" u="sng" dirty="0">
                <a:solidFill>
                  <a:srgbClr val="C00000"/>
                </a:solidFill>
              </a:rPr>
              <a:t>Franco Prussian War</a:t>
            </a:r>
            <a:r>
              <a:rPr lang="en-US" u="sng" dirty="0">
                <a:solidFill>
                  <a:srgbClr val="C00000"/>
                </a:solidFill>
              </a:rPr>
              <a:t> </a:t>
            </a:r>
            <a:r>
              <a:rPr lang="en-US" dirty="0">
                <a:solidFill>
                  <a:srgbClr val="002060"/>
                </a:solidFill>
              </a:rPr>
              <a:t>Frances supported Russian just as Germany supported Austria</a:t>
            </a:r>
          </a:p>
          <a:p>
            <a:r>
              <a:rPr lang="en-US" dirty="0">
                <a:solidFill>
                  <a:srgbClr val="002060"/>
                </a:solidFill>
              </a:rPr>
              <a:t>Germany then declared war on France. By early August the battle lines were hardening</a:t>
            </a:r>
          </a:p>
        </p:txBody>
      </p:sp>
    </p:spTree>
    <p:extLst>
      <p:ext uri="{BB962C8B-B14F-4D97-AF65-F5344CB8AC3E}">
        <p14:creationId xmlns:p14="http://schemas.microsoft.com/office/powerpoint/2010/main" val="298153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u="sng" dirty="0">
                <a:solidFill>
                  <a:srgbClr val="C00000"/>
                </a:solidFill>
              </a:rPr>
              <a:t>The Schlieffen Plan</a:t>
            </a:r>
          </a:p>
        </p:txBody>
      </p:sp>
      <p:sp>
        <p:nvSpPr>
          <p:cNvPr id="3" name="Content Placeholder 2"/>
          <p:cNvSpPr>
            <a:spLocks noGrp="1"/>
          </p:cNvSpPr>
          <p:nvPr>
            <p:ph idx="1"/>
          </p:nvPr>
        </p:nvSpPr>
        <p:spPr>
          <a:xfrm>
            <a:off x="76200" y="990600"/>
            <a:ext cx="9067800" cy="5715000"/>
          </a:xfrm>
        </p:spPr>
        <p:txBody>
          <a:bodyPr>
            <a:normAutofit fontScale="85000" lnSpcReduction="20000"/>
          </a:bodyPr>
          <a:lstStyle/>
          <a:p>
            <a:pPr lvl="0"/>
            <a:r>
              <a:rPr lang="en-US" b="1" dirty="0">
                <a:solidFill>
                  <a:srgbClr val="006600"/>
                </a:solidFill>
              </a:rPr>
              <a:t>Italy and Great Britain </a:t>
            </a:r>
            <a:r>
              <a:rPr lang="en-US" dirty="0">
                <a:solidFill>
                  <a:srgbClr val="006600"/>
                </a:solidFill>
              </a:rPr>
              <a:t>remain uncommitted. Italy remains </a:t>
            </a:r>
            <a:r>
              <a:rPr lang="en-US" b="1" dirty="0">
                <a:solidFill>
                  <a:srgbClr val="006600"/>
                </a:solidFill>
              </a:rPr>
              <a:t>neutra</a:t>
            </a:r>
            <a:r>
              <a:rPr lang="en-US" dirty="0">
                <a:solidFill>
                  <a:srgbClr val="006600"/>
                </a:solidFill>
              </a:rPr>
              <a:t>l while Britain was trying to decide whether to supports its ally France or not.</a:t>
            </a:r>
          </a:p>
          <a:p>
            <a:pPr lvl="0"/>
            <a:r>
              <a:rPr lang="en-US" dirty="0">
                <a:solidFill>
                  <a:srgbClr val="006600"/>
                </a:solidFill>
              </a:rPr>
              <a:t>Germany’s war plan made the decision for them</a:t>
            </a:r>
          </a:p>
          <a:p>
            <a:pPr lvl="0"/>
            <a:r>
              <a:rPr lang="en-US" b="1" u="sng" dirty="0">
                <a:solidFill>
                  <a:srgbClr val="C00000"/>
                </a:solidFill>
              </a:rPr>
              <a:t>General Alfred von Schlieffen </a:t>
            </a:r>
            <a:r>
              <a:rPr lang="en-US" dirty="0">
                <a:solidFill>
                  <a:srgbClr val="006600"/>
                </a:solidFill>
              </a:rPr>
              <a:t>had developed a plan to attack France without entering in to a two front war against </a:t>
            </a:r>
            <a:r>
              <a:rPr lang="en-US" b="1" dirty="0">
                <a:solidFill>
                  <a:srgbClr val="006600"/>
                </a:solidFill>
              </a:rPr>
              <a:t>France</a:t>
            </a:r>
            <a:r>
              <a:rPr lang="en-US" dirty="0">
                <a:solidFill>
                  <a:srgbClr val="006600"/>
                </a:solidFill>
              </a:rPr>
              <a:t> in the west and </a:t>
            </a:r>
            <a:r>
              <a:rPr lang="en-US" b="1" dirty="0">
                <a:solidFill>
                  <a:srgbClr val="006600"/>
                </a:solidFill>
              </a:rPr>
              <a:t>Russia</a:t>
            </a:r>
            <a:r>
              <a:rPr lang="en-US" dirty="0">
                <a:solidFill>
                  <a:srgbClr val="006600"/>
                </a:solidFill>
              </a:rPr>
              <a:t> in the east.</a:t>
            </a:r>
          </a:p>
          <a:p>
            <a:pPr lvl="0"/>
            <a:r>
              <a:rPr lang="en-US" dirty="0">
                <a:solidFill>
                  <a:srgbClr val="006600"/>
                </a:solidFill>
              </a:rPr>
              <a:t>Under the plan Germany had to defeat </a:t>
            </a:r>
            <a:r>
              <a:rPr lang="en-US" b="1" dirty="0">
                <a:solidFill>
                  <a:srgbClr val="006600"/>
                </a:solidFill>
              </a:rPr>
              <a:t>France</a:t>
            </a:r>
            <a:r>
              <a:rPr lang="en-US" dirty="0">
                <a:solidFill>
                  <a:srgbClr val="006600"/>
                </a:solidFill>
              </a:rPr>
              <a:t> quickly and then fight </a:t>
            </a:r>
            <a:r>
              <a:rPr lang="en-US" b="1" u="sng" dirty="0">
                <a:solidFill>
                  <a:srgbClr val="C00000"/>
                </a:solidFill>
              </a:rPr>
              <a:t>Russia</a:t>
            </a:r>
            <a:r>
              <a:rPr lang="en-US" dirty="0">
                <a:solidFill>
                  <a:srgbClr val="006600"/>
                </a:solidFill>
              </a:rPr>
              <a:t>, and depended on </a:t>
            </a:r>
            <a:r>
              <a:rPr lang="en-US" b="1" u="sng" dirty="0">
                <a:solidFill>
                  <a:srgbClr val="C00000"/>
                </a:solidFill>
              </a:rPr>
              <a:t>Russia being slow to mobilize.</a:t>
            </a:r>
          </a:p>
          <a:p>
            <a:pPr lvl="0"/>
            <a:r>
              <a:rPr lang="en-US" dirty="0">
                <a:solidFill>
                  <a:srgbClr val="006600"/>
                </a:solidFill>
              </a:rPr>
              <a:t>To ensure victory in France the plan required German armies to march through </a:t>
            </a:r>
            <a:r>
              <a:rPr lang="en-US" b="1" dirty="0">
                <a:solidFill>
                  <a:srgbClr val="006600"/>
                </a:solidFill>
              </a:rPr>
              <a:t>Belgium</a:t>
            </a:r>
            <a:r>
              <a:rPr lang="en-US" dirty="0">
                <a:solidFill>
                  <a:srgbClr val="006600"/>
                </a:solidFill>
              </a:rPr>
              <a:t> then go south behind French lines</a:t>
            </a:r>
          </a:p>
          <a:p>
            <a:pPr lvl="0"/>
            <a:r>
              <a:rPr lang="en-US" dirty="0">
                <a:solidFill>
                  <a:srgbClr val="006600"/>
                </a:solidFill>
              </a:rPr>
              <a:t>On Aug.3, Germany invaded  </a:t>
            </a:r>
            <a:r>
              <a:rPr lang="en-US" b="1" u="sng" dirty="0">
                <a:solidFill>
                  <a:srgbClr val="C00000"/>
                </a:solidFill>
              </a:rPr>
              <a:t>Belgium</a:t>
            </a:r>
          </a:p>
          <a:p>
            <a:r>
              <a:rPr lang="en-US" b="1" dirty="0">
                <a:solidFill>
                  <a:srgbClr val="006600"/>
                </a:solidFill>
              </a:rPr>
              <a:t>Britain</a:t>
            </a:r>
            <a:r>
              <a:rPr lang="en-US" dirty="0">
                <a:solidFill>
                  <a:srgbClr val="006600"/>
                </a:solidFill>
              </a:rPr>
              <a:t> then declared war on </a:t>
            </a:r>
            <a:r>
              <a:rPr lang="en-US" b="1" dirty="0">
                <a:solidFill>
                  <a:srgbClr val="006600"/>
                </a:solidFill>
              </a:rPr>
              <a:t>Germany</a:t>
            </a:r>
            <a:r>
              <a:rPr lang="en-US" dirty="0">
                <a:solidFill>
                  <a:srgbClr val="006600"/>
                </a:solidFill>
              </a:rPr>
              <a:t> because of Britain’s treaty to keep Belgium neutral </a:t>
            </a:r>
          </a:p>
        </p:txBody>
      </p:sp>
    </p:spTree>
    <p:extLst>
      <p:ext uri="{BB962C8B-B14F-4D97-AF65-F5344CB8AC3E}">
        <p14:creationId xmlns:p14="http://schemas.microsoft.com/office/powerpoint/2010/main" val="354004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u="sng" dirty="0">
                <a:solidFill>
                  <a:srgbClr val="C00000"/>
                </a:solidFill>
              </a:rPr>
              <a:t>Schlieffen Plan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067800" cy="5562600"/>
          </a:xfrm>
        </p:spPr>
      </p:pic>
    </p:spTree>
    <p:extLst>
      <p:ext uri="{BB962C8B-B14F-4D97-AF65-F5344CB8AC3E}">
        <p14:creationId xmlns:p14="http://schemas.microsoft.com/office/powerpoint/2010/main" val="272078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u="sng" dirty="0"/>
              <a:t>World War 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p:spPr>
      </p:pic>
    </p:spTree>
    <p:extLst>
      <p:ext uri="{BB962C8B-B14F-4D97-AF65-F5344CB8AC3E}">
        <p14:creationId xmlns:p14="http://schemas.microsoft.com/office/powerpoint/2010/main" val="384235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6">
                    <a:lumMod val="75000"/>
                  </a:schemeClr>
                </a:solidFill>
              </a:rPr>
              <a:t>The Historians View</a:t>
            </a:r>
          </a:p>
        </p:txBody>
      </p:sp>
      <p:sp>
        <p:nvSpPr>
          <p:cNvPr id="3" name="Content Placeholder 2"/>
          <p:cNvSpPr>
            <a:spLocks noGrp="1"/>
          </p:cNvSpPr>
          <p:nvPr>
            <p:ph idx="1"/>
          </p:nvPr>
        </p:nvSpPr>
        <p:spPr>
          <a:xfrm>
            <a:off x="228600" y="1295400"/>
            <a:ext cx="8686800" cy="4830763"/>
          </a:xfrm>
        </p:spPr>
        <p:txBody>
          <a:bodyPr>
            <a:normAutofit fontScale="77500" lnSpcReduction="20000"/>
          </a:bodyPr>
          <a:lstStyle/>
          <a:p>
            <a:pPr lvl="0"/>
            <a:r>
              <a:rPr lang="en-US" dirty="0"/>
              <a:t>The </a:t>
            </a:r>
            <a:r>
              <a:rPr lang="en-US" b="1" dirty="0"/>
              <a:t>Allies</a:t>
            </a:r>
            <a:r>
              <a:rPr lang="en-US" dirty="0"/>
              <a:t> were victorious and place all the blame on </a:t>
            </a:r>
            <a:r>
              <a:rPr lang="en-US" b="1" dirty="0"/>
              <a:t>Germany</a:t>
            </a:r>
            <a:r>
              <a:rPr lang="en-US" dirty="0"/>
              <a:t> because it was the first country to invade another country.</a:t>
            </a:r>
          </a:p>
          <a:p>
            <a:pPr lvl="0"/>
            <a:r>
              <a:rPr lang="en-US" dirty="0"/>
              <a:t>Austria Hungry wanted to punish </a:t>
            </a:r>
            <a:r>
              <a:rPr lang="en-US" b="1" dirty="0"/>
              <a:t>Serbia</a:t>
            </a:r>
            <a:r>
              <a:rPr lang="en-US" dirty="0"/>
              <a:t> for encouraging  </a:t>
            </a:r>
            <a:r>
              <a:rPr lang="en-US" b="1" dirty="0"/>
              <a:t>terrorism</a:t>
            </a:r>
          </a:p>
          <a:p>
            <a:pPr lvl="0"/>
            <a:r>
              <a:rPr lang="en-US" dirty="0"/>
              <a:t>Germany wanted to support its one time dependable ally </a:t>
            </a:r>
            <a:r>
              <a:rPr lang="en-US" b="1" dirty="0"/>
              <a:t>Austria Hungary </a:t>
            </a:r>
          </a:p>
          <a:p>
            <a:pPr lvl="0"/>
            <a:r>
              <a:rPr lang="en-US" dirty="0"/>
              <a:t>Russia thought the </a:t>
            </a:r>
            <a:r>
              <a:rPr lang="en-US" b="1" dirty="0"/>
              <a:t>Slavic</a:t>
            </a:r>
            <a:r>
              <a:rPr lang="en-US" dirty="0"/>
              <a:t> people were going to be oppressed</a:t>
            </a:r>
          </a:p>
          <a:p>
            <a:pPr lvl="0"/>
            <a:r>
              <a:rPr lang="en-US" dirty="0"/>
              <a:t>Frances was afraid it would have to face </a:t>
            </a:r>
            <a:r>
              <a:rPr lang="en-US" b="1" dirty="0"/>
              <a:t>Germany</a:t>
            </a:r>
            <a:r>
              <a:rPr lang="en-US" dirty="0"/>
              <a:t> alone if it did support Russia</a:t>
            </a:r>
          </a:p>
          <a:p>
            <a:pPr lvl="0"/>
            <a:r>
              <a:rPr lang="en-US" dirty="0"/>
              <a:t>Britain wanted to honor its pledge to keep Belgium neutral and feared the powerful German force on the other side of the </a:t>
            </a:r>
            <a:r>
              <a:rPr lang="en-US" b="1" dirty="0"/>
              <a:t>English Channel</a:t>
            </a:r>
          </a:p>
          <a:p>
            <a:pPr lvl="0"/>
            <a:r>
              <a:rPr lang="en-US" dirty="0"/>
              <a:t>Young men rushed to enlist making war seemed like an exciting adventure</a:t>
            </a:r>
          </a:p>
        </p:txBody>
      </p:sp>
    </p:spTree>
    <p:extLst>
      <p:ext uri="{BB962C8B-B14F-4D97-AF65-F5344CB8AC3E}">
        <p14:creationId xmlns:p14="http://schemas.microsoft.com/office/powerpoint/2010/main" val="239852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u="sng" dirty="0">
                <a:solidFill>
                  <a:srgbClr val="0070C0"/>
                </a:solidFill>
              </a:rPr>
              <a:t>Reasons for Entering the War / July – August 1914</a:t>
            </a:r>
            <a:endParaRPr lang="en-US" sz="2800"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1113524"/>
              </p:ext>
            </p:extLst>
          </p:nvPr>
        </p:nvGraphicFramePr>
        <p:xfrm>
          <a:off x="533400" y="1295400"/>
          <a:ext cx="8229600" cy="4894265"/>
        </p:xfrm>
        <a:graphic>
          <a:graphicData uri="http://schemas.openxmlformats.org/drawingml/2006/table">
            <a:tbl>
              <a:tblPr firstRow="1" firstCol="1" bandRow="1">
                <a:tableStyleId>{5C22544A-7EE6-4342-B048-85BDC9FD1C3A}</a:tableStyleId>
              </a:tblPr>
              <a:tblGrid>
                <a:gridCol w="1187163">
                  <a:extLst>
                    <a:ext uri="{9D8B030D-6E8A-4147-A177-3AD203B41FA5}">
                      <a16:colId xmlns:a16="http://schemas.microsoft.com/office/drawing/2014/main" val="20000"/>
                    </a:ext>
                  </a:extLst>
                </a:gridCol>
                <a:gridCol w="1978605">
                  <a:extLst>
                    <a:ext uri="{9D8B030D-6E8A-4147-A177-3AD203B41FA5}">
                      <a16:colId xmlns:a16="http://schemas.microsoft.com/office/drawing/2014/main" val="20001"/>
                    </a:ext>
                  </a:extLst>
                </a:gridCol>
                <a:gridCol w="5063832">
                  <a:extLst>
                    <a:ext uri="{9D8B030D-6E8A-4147-A177-3AD203B41FA5}">
                      <a16:colId xmlns:a16="http://schemas.microsoft.com/office/drawing/2014/main" val="20002"/>
                    </a:ext>
                  </a:extLst>
                </a:gridCol>
              </a:tblGrid>
              <a:tr h="670031">
                <a:tc>
                  <a:txBody>
                    <a:bodyPr/>
                    <a:lstStyle/>
                    <a:p>
                      <a:pPr marL="0" marR="0">
                        <a:lnSpc>
                          <a:spcPct val="115000"/>
                        </a:lnSpc>
                        <a:spcBef>
                          <a:spcPts val="0"/>
                        </a:spcBef>
                        <a:spcAft>
                          <a:spcPts val="0"/>
                        </a:spcAft>
                      </a:pPr>
                      <a:r>
                        <a:rPr lang="en-US" sz="1700" dirty="0">
                          <a:effectLst/>
                        </a:rPr>
                        <a:t>Country</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Allied With</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Reasons for Entering War</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val="10000"/>
                  </a:ext>
                </a:extLst>
              </a:tr>
              <a:tr h="905193">
                <a:tc>
                  <a:txBody>
                    <a:bodyPr/>
                    <a:lstStyle/>
                    <a:p>
                      <a:pPr marL="0" marR="0">
                        <a:lnSpc>
                          <a:spcPct val="115000"/>
                        </a:lnSpc>
                        <a:spcBef>
                          <a:spcPts val="0"/>
                        </a:spcBef>
                        <a:spcAft>
                          <a:spcPts val="0"/>
                        </a:spcAft>
                      </a:pPr>
                      <a:r>
                        <a:rPr lang="en-US" sz="1700">
                          <a:effectLst/>
                        </a:rPr>
                        <a:t>Austria-Hungary</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a:t>
                      </a:r>
                    </a:p>
                    <a:p>
                      <a:pPr marL="0" marR="0">
                        <a:lnSpc>
                          <a:spcPct val="115000"/>
                        </a:lnSpc>
                        <a:spcBef>
                          <a:spcPts val="0"/>
                        </a:spcBef>
                        <a:spcAft>
                          <a:spcPts val="0"/>
                        </a:spcAft>
                      </a:pPr>
                      <a:r>
                        <a:rPr lang="en-US" sz="1700" dirty="0">
                          <a:effectLst/>
                        </a:rPr>
                        <a:t>         Germany</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Wanted to punish Serbia for encouraging terrorism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val="10001"/>
                  </a:ext>
                </a:extLst>
              </a:tr>
              <a:tr h="603462">
                <a:tc>
                  <a:txBody>
                    <a:bodyPr/>
                    <a:lstStyle/>
                    <a:p>
                      <a:pPr marL="0" marR="0">
                        <a:lnSpc>
                          <a:spcPct val="115000"/>
                        </a:lnSpc>
                        <a:spcBef>
                          <a:spcPts val="0"/>
                        </a:spcBef>
                        <a:spcAft>
                          <a:spcPts val="0"/>
                        </a:spcAft>
                      </a:pPr>
                      <a:r>
                        <a:rPr lang="en-US" sz="1700">
                          <a:effectLst/>
                        </a:rPr>
                        <a:t>Germany</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Austria/Hungary</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Stood by its one dependable ally, Austria-Hungary</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val="10002"/>
                  </a:ext>
                </a:extLst>
              </a:tr>
              <a:tr h="603462">
                <a:tc>
                  <a:txBody>
                    <a:bodyPr/>
                    <a:lstStyle/>
                    <a:p>
                      <a:pPr marL="0" marR="0">
                        <a:lnSpc>
                          <a:spcPct val="115000"/>
                        </a:lnSpc>
                        <a:spcBef>
                          <a:spcPts val="0"/>
                        </a:spcBef>
                        <a:spcAft>
                          <a:spcPts val="0"/>
                        </a:spcAft>
                      </a:pPr>
                      <a:r>
                        <a:rPr lang="en-US" sz="1700">
                          <a:effectLst/>
                        </a:rPr>
                        <a:t>Serbia</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Russia</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a:effectLst/>
                        </a:rPr>
                        <a:t>Attacked by Austria-Hungary after assassination of Archduke</a:t>
                      </a:r>
                      <a:endParaRPr lang="en-US" sz="1100">
                        <a:effectLst/>
                        <a:latin typeface="Calibri"/>
                        <a:ea typeface="Calibri"/>
                        <a:cs typeface="Times New Roman"/>
                      </a:endParaRPr>
                    </a:p>
                  </a:txBody>
                  <a:tcPr marL="65594" marR="65594" marT="0" marB="0"/>
                </a:tc>
                <a:extLst>
                  <a:ext uri="{0D108BD9-81ED-4DB2-BD59-A6C34878D82A}">
                    <a16:rowId xmlns:a16="http://schemas.microsoft.com/office/drawing/2014/main" val="10003"/>
                  </a:ext>
                </a:extLst>
              </a:tr>
              <a:tr h="603462">
                <a:tc>
                  <a:txBody>
                    <a:bodyPr/>
                    <a:lstStyle/>
                    <a:p>
                      <a:pPr marL="0" marR="0">
                        <a:lnSpc>
                          <a:spcPct val="115000"/>
                        </a:lnSpc>
                        <a:spcBef>
                          <a:spcPts val="0"/>
                        </a:spcBef>
                        <a:spcAft>
                          <a:spcPts val="0"/>
                        </a:spcAft>
                      </a:pPr>
                      <a:r>
                        <a:rPr lang="en-US" sz="1700">
                          <a:effectLst/>
                        </a:rPr>
                        <a:t>Russia</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Serbia, France,    </a:t>
                      </a:r>
                    </a:p>
                    <a:p>
                      <a:pPr marL="0" marR="0">
                        <a:lnSpc>
                          <a:spcPct val="115000"/>
                        </a:lnSpc>
                        <a:spcBef>
                          <a:spcPts val="0"/>
                        </a:spcBef>
                        <a:spcAft>
                          <a:spcPts val="0"/>
                        </a:spcAft>
                      </a:pPr>
                      <a:r>
                        <a:rPr lang="en-US" sz="1700" dirty="0">
                          <a:effectLst/>
                        </a:rPr>
                        <a:t>              Britain</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Wanted to defend Slavic peoples in Serbia,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val="10004"/>
                  </a:ext>
                </a:extLst>
              </a:tr>
              <a:tr h="603462">
                <a:tc>
                  <a:txBody>
                    <a:bodyPr/>
                    <a:lstStyle/>
                    <a:p>
                      <a:pPr marL="0" marR="0">
                        <a:lnSpc>
                          <a:spcPct val="115000"/>
                        </a:lnSpc>
                        <a:spcBef>
                          <a:spcPts val="0"/>
                        </a:spcBef>
                        <a:spcAft>
                          <a:spcPts val="0"/>
                        </a:spcAft>
                      </a:pPr>
                      <a:r>
                        <a:rPr lang="en-US" sz="1700">
                          <a:effectLst/>
                        </a:rPr>
                        <a:t>France</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a:effectLst/>
                        </a:rPr>
                        <a:t>Russia and Britain</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a:effectLst/>
                        </a:rPr>
                        <a:t>Wanted to avoid facing Germany alone at a later date</a:t>
                      </a:r>
                      <a:endParaRPr lang="en-US" sz="1100">
                        <a:effectLst/>
                        <a:latin typeface="Calibri"/>
                        <a:ea typeface="Calibri"/>
                        <a:cs typeface="Times New Roman"/>
                      </a:endParaRPr>
                    </a:p>
                  </a:txBody>
                  <a:tcPr marL="65594" marR="65594" marT="0" marB="0"/>
                </a:tc>
                <a:extLst>
                  <a:ext uri="{0D108BD9-81ED-4DB2-BD59-A6C34878D82A}">
                    <a16:rowId xmlns:a16="http://schemas.microsoft.com/office/drawing/2014/main" val="10005"/>
                  </a:ext>
                </a:extLst>
              </a:tr>
              <a:tr h="301731">
                <a:tc>
                  <a:txBody>
                    <a:bodyPr/>
                    <a:lstStyle/>
                    <a:p>
                      <a:pPr marL="0" marR="0">
                        <a:lnSpc>
                          <a:spcPct val="115000"/>
                        </a:lnSpc>
                        <a:spcBef>
                          <a:spcPts val="0"/>
                        </a:spcBef>
                        <a:spcAft>
                          <a:spcPts val="0"/>
                        </a:spcAft>
                      </a:pPr>
                      <a:r>
                        <a:rPr lang="en-US" sz="1700">
                          <a:effectLst/>
                        </a:rPr>
                        <a:t>Belgium</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Neutral</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Invaded by Germany</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val="10006"/>
                  </a:ext>
                </a:extLst>
              </a:tr>
              <a:tr h="603462">
                <a:tc>
                  <a:txBody>
                    <a:bodyPr/>
                    <a:lstStyle/>
                    <a:p>
                      <a:pPr marL="0" marR="0">
                        <a:lnSpc>
                          <a:spcPct val="115000"/>
                        </a:lnSpc>
                        <a:spcBef>
                          <a:spcPts val="0"/>
                        </a:spcBef>
                        <a:spcAft>
                          <a:spcPts val="0"/>
                        </a:spcAft>
                      </a:pPr>
                      <a:r>
                        <a:rPr lang="en-US" sz="1700">
                          <a:effectLst/>
                        </a:rPr>
                        <a:t>Britain</a:t>
                      </a:r>
                      <a:endParaRPr lang="en-US" sz="110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France and Russia</a:t>
                      </a:r>
                      <a:endParaRPr lang="en-US" sz="1100" dirty="0">
                        <a:effectLst/>
                        <a:latin typeface="Calibri"/>
                        <a:ea typeface="Calibri"/>
                        <a:cs typeface="Times New Roman"/>
                      </a:endParaRPr>
                    </a:p>
                  </a:txBody>
                  <a:tcPr marL="65594" marR="65594" marT="0" marB="0"/>
                </a:tc>
                <a:tc>
                  <a:txBody>
                    <a:bodyPr/>
                    <a:lstStyle/>
                    <a:p>
                      <a:pPr marL="0" marR="0">
                        <a:lnSpc>
                          <a:spcPct val="115000"/>
                        </a:lnSpc>
                        <a:spcBef>
                          <a:spcPts val="0"/>
                        </a:spcBef>
                        <a:spcAft>
                          <a:spcPts val="0"/>
                        </a:spcAft>
                      </a:pPr>
                      <a:r>
                        <a:rPr lang="en-US" sz="1700" dirty="0">
                          <a:effectLst/>
                        </a:rPr>
                        <a:t>                   Outraged by invasion of Belgium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val="10007"/>
                  </a:ext>
                </a:extLst>
              </a:tr>
            </a:tbl>
          </a:graphicData>
        </a:graphic>
      </p:graphicFrame>
      <p:sp>
        <p:nvSpPr>
          <p:cNvPr id="7" name="Rectangle 2"/>
          <p:cNvSpPr>
            <a:spLocks noChangeArrowheads="1"/>
          </p:cNvSpPr>
          <p:nvPr/>
        </p:nvSpPr>
        <p:spPr bwMode="auto">
          <a:xfrm>
            <a:off x="16637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8825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4906-70C2-4886-BB4E-ACDBB070C83F}"/>
              </a:ext>
            </a:extLst>
          </p:cNvPr>
          <p:cNvSpPr>
            <a:spLocks noGrp="1"/>
          </p:cNvSpPr>
          <p:nvPr>
            <p:ph type="title"/>
          </p:nvPr>
        </p:nvSpPr>
        <p:spPr>
          <a:xfrm>
            <a:off x="457200" y="152400"/>
            <a:ext cx="8229600" cy="914400"/>
          </a:xfrm>
        </p:spPr>
        <p:txBody>
          <a:bodyPr/>
          <a:lstStyle/>
          <a:p>
            <a:r>
              <a:rPr lang="en-US" b="1" u="sng" dirty="0">
                <a:solidFill>
                  <a:srgbClr val="C00000"/>
                </a:solidFill>
              </a:rPr>
              <a:t>Who’s Who</a:t>
            </a:r>
          </a:p>
        </p:txBody>
      </p:sp>
      <p:sp>
        <p:nvSpPr>
          <p:cNvPr id="3" name="Text Placeholder 2">
            <a:extLst>
              <a:ext uri="{FF2B5EF4-FFF2-40B4-BE49-F238E27FC236}">
                <a16:creationId xmlns:a16="http://schemas.microsoft.com/office/drawing/2014/main" id="{43ABABF3-89E4-4F67-A504-346E18C45AFF}"/>
              </a:ext>
            </a:extLst>
          </p:cNvPr>
          <p:cNvSpPr>
            <a:spLocks noGrp="1"/>
          </p:cNvSpPr>
          <p:nvPr>
            <p:ph type="body" idx="1"/>
          </p:nvPr>
        </p:nvSpPr>
        <p:spPr/>
        <p:txBody>
          <a:bodyPr/>
          <a:lstStyle/>
          <a:p>
            <a:r>
              <a:rPr lang="en-US" dirty="0">
                <a:solidFill>
                  <a:srgbClr val="7030A0"/>
                </a:solidFill>
              </a:rPr>
              <a:t>              </a:t>
            </a:r>
            <a:r>
              <a:rPr lang="en-US" u="sng" dirty="0">
                <a:solidFill>
                  <a:srgbClr val="7030A0"/>
                </a:solidFill>
              </a:rPr>
              <a:t>Central Powers</a:t>
            </a:r>
          </a:p>
        </p:txBody>
      </p:sp>
      <p:sp>
        <p:nvSpPr>
          <p:cNvPr id="4" name="Content Placeholder 3">
            <a:extLst>
              <a:ext uri="{FF2B5EF4-FFF2-40B4-BE49-F238E27FC236}">
                <a16:creationId xmlns:a16="http://schemas.microsoft.com/office/drawing/2014/main" id="{63C0F33E-585A-49BD-821D-624D4201ECFE}"/>
              </a:ext>
            </a:extLst>
          </p:cNvPr>
          <p:cNvSpPr>
            <a:spLocks noGrp="1"/>
          </p:cNvSpPr>
          <p:nvPr>
            <p:ph sz="half" idx="2"/>
          </p:nvPr>
        </p:nvSpPr>
        <p:spPr/>
        <p:txBody>
          <a:bodyPr/>
          <a:lstStyle/>
          <a:p>
            <a:r>
              <a:rPr lang="en-US" b="1" dirty="0">
                <a:solidFill>
                  <a:srgbClr val="7030A0"/>
                </a:solidFill>
              </a:rPr>
              <a:t>Germany</a:t>
            </a:r>
          </a:p>
          <a:p>
            <a:r>
              <a:rPr lang="en-US" b="1" dirty="0">
                <a:solidFill>
                  <a:srgbClr val="7030A0"/>
                </a:solidFill>
              </a:rPr>
              <a:t>Austria-Hungary</a:t>
            </a:r>
          </a:p>
          <a:p>
            <a:r>
              <a:rPr lang="en-US" b="1" dirty="0">
                <a:solidFill>
                  <a:srgbClr val="7030A0"/>
                </a:solidFill>
              </a:rPr>
              <a:t>Ottoman Empire</a:t>
            </a:r>
          </a:p>
          <a:p>
            <a:r>
              <a:rPr lang="en-US" b="1" dirty="0">
                <a:solidFill>
                  <a:srgbClr val="7030A0"/>
                </a:solidFill>
              </a:rPr>
              <a:t>(Italy) </a:t>
            </a:r>
          </a:p>
        </p:txBody>
      </p:sp>
      <p:sp>
        <p:nvSpPr>
          <p:cNvPr id="5" name="Text Placeholder 4">
            <a:extLst>
              <a:ext uri="{FF2B5EF4-FFF2-40B4-BE49-F238E27FC236}">
                <a16:creationId xmlns:a16="http://schemas.microsoft.com/office/drawing/2014/main" id="{33AA6F31-220A-424E-878B-97E1DD7E7595}"/>
              </a:ext>
            </a:extLst>
          </p:cNvPr>
          <p:cNvSpPr>
            <a:spLocks noGrp="1"/>
          </p:cNvSpPr>
          <p:nvPr>
            <p:ph type="body" sz="quarter" idx="3"/>
          </p:nvPr>
        </p:nvSpPr>
        <p:spPr/>
        <p:txBody>
          <a:bodyPr/>
          <a:lstStyle/>
          <a:p>
            <a:r>
              <a:rPr lang="en-US" dirty="0"/>
              <a:t>                        </a:t>
            </a:r>
            <a:r>
              <a:rPr lang="en-US" u="sng" dirty="0">
                <a:solidFill>
                  <a:srgbClr val="002060"/>
                </a:solidFill>
              </a:rPr>
              <a:t>Allies</a:t>
            </a:r>
          </a:p>
        </p:txBody>
      </p:sp>
      <p:sp>
        <p:nvSpPr>
          <p:cNvPr id="6" name="Content Placeholder 5">
            <a:extLst>
              <a:ext uri="{FF2B5EF4-FFF2-40B4-BE49-F238E27FC236}">
                <a16:creationId xmlns:a16="http://schemas.microsoft.com/office/drawing/2014/main" id="{A3496410-0D0E-4865-AC1F-D7C87B7496B7}"/>
              </a:ext>
            </a:extLst>
          </p:cNvPr>
          <p:cNvSpPr>
            <a:spLocks noGrp="1"/>
          </p:cNvSpPr>
          <p:nvPr>
            <p:ph sz="quarter" idx="4"/>
          </p:nvPr>
        </p:nvSpPr>
        <p:spPr/>
        <p:txBody>
          <a:bodyPr/>
          <a:lstStyle/>
          <a:p>
            <a:r>
              <a:rPr lang="en-US" b="1" dirty="0">
                <a:solidFill>
                  <a:srgbClr val="002060"/>
                </a:solidFill>
              </a:rPr>
              <a:t>France</a:t>
            </a:r>
          </a:p>
          <a:p>
            <a:r>
              <a:rPr lang="en-US" b="1" dirty="0">
                <a:solidFill>
                  <a:srgbClr val="002060"/>
                </a:solidFill>
              </a:rPr>
              <a:t>Britain</a:t>
            </a:r>
          </a:p>
          <a:p>
            <a:r>
              <a:rPr lang="en-US" b="1" dirty="0">
                <a:solidFill>
                  <a:srgbClr val="002060"/>
                </a:solidFill>
              </a:rPr>
              <a:t>Russia</a:t>
            </a:r>
          </a:p>
          <a:p>
            <a:r>
              <a:rPr lang="en-US" b="1" dirty="0">
                <a:solidFill>
                  <a:srgbClr val="002060"/>
                </a:solidFill>
              </a:rPr>
              <a:t>United States</a:t>
            </a:r>
          </a:p>
          <a:p>
            <a:r>
              <a:rPr lang="en-US" b="1" dirty="0">
                <a:solidFill>
                  <a:srgbClr val="002060"/>
                </a:solidFill>
              </a:rPr>
              <a:t>Italy</a:t>
            </a:r>
          </a:p>
        </p:txBody>
      </p:sp>
    </p:spTree>
    <p:extLst>
      <p:ext uri="{BB962C8B-B14F-4D97-AF65-F5344CB8AC3E}">
        <p14:creationId xmlns:p14="http://schemas.microsoft.com/office/powerpoint/2010/main" val="394142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u="sng" dirty="0">
                <a:solidFill>
                  <a:srgbClr val="002060"/>
                </a:solidFill>
              </a:rPr>
              <a:t>Allies and Central Powers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0"/>
            <a:ext cx="9143999" cy="6172200"/>
          </a:xfrm>
        </p:spPr>
      </p:pic>
    </p:spTree>
    <p:extLst>
      <p:ext uri="{BB962C8B-B14F-4D97-AF65-F5344CB8AC3E}">
        <p14:creationId xmlns:p14="http://schemas.microsoft.com/office/powerpoint/2010/main" val="214147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u="sng" dirty="0">
                <a:solidFill>
                  <a:srgbClr val="C00000"/>
                </a:solidFill>
              </a:rPr>
              <a:t>The Western Front</a:t>
            </a:r>
          </a:p>
        </p:txBody>
      </p:sp>
      <p:sp>
        <p:nvSpPr>
          <p:cNvPr id="3" name="Content Placeholder 2"/>
          <p:cNvSpPr>
            <a:spLocks noGrp="1"/>
          </p:cNvSpPr>
          <p:nvPr>
            <p:ph sz="half" idx="1"/>
          </p:nvPr>
        </p:nvSpPr>
        <p:spPr>
          <a:xfrm>
            <a:off x="0" y="1600200"/>
            <a:ext cx="4495800" cy="4525963"/>
          </a:xfrm>
        </p:spPr>
        <p:txBody>
          <a:bodyPr>
            <a:normAutofit fontScale="77500" lnSpcReduction="20000"/>
          </a:bodyPr>
          <a:lstStyle/>
          <a:p>
            <a:pPr lvl="0"/>
            <a:r>
              <a:rPr lang="en-US" dirty="0">
                <a:solidFill>
                  <a:srgbClr val="006600"/>
                </a:solidFill>
              </a:rPr>
              <a:t>World War I was know as the </a:t>
            </a:r>
            <a:r>
              <a:rPr lang="en-US" u="sng" dirty="0">
                <a:solidFill>
                  <a:srgbClr val="C00000"/>
                </a:solidFill>
              </a:rPr>
              <a:t>Great War </a:t>
            </a:r>
            <a:r>
              <a:rPr lang="en-US" dirty="0">
                <a:solidFill>
                  <a:srgbClr val="006600"/>
                </a:solidFill>
              </a:rPr>
              <a:t>and was the largest conflict in history up to that time</a:t>
            </a:r>
          </a:p>
          <a:p>
            <a:r>
              <a:rPr lang="en-US" dirty="0">
                <a:solidFill>
                  <a:srgbClr val="006600"/>
                </a:solidFill>
              </a:rPr>
              <a:t>The early enthusiasm for the war soon faded because this became a far deadlier war than any ever fought before</a:t>
            </a:r>
          </a:p>
        </p:txBody>
      </p:sp>
      <p:sp>
        <p:nvSpPr>
          <p:cNvPr id="4" name="Content Placeholder 3"/>
          <p:cNvSpPr>
            <a:spLocks noGrp="1"/>
          </p:cNvSpPr>
          <p:nvPr>
            <p:ph sz="half" idx="2"/>
          </p:nvPr>
        </p:nvSpPr>
        <p:spPr>
          <a:xfrm>
            <a:off x="4648200" y="1295400"/>
            <a:ext cx="4343400" cy="5486400"/>
          </a:xfrm>
        </p:spPr>
        <p:txBody>
          <a:bodyPr>
            <a:normAutofit fontScale="77500" lnSpcReduction="20000"/>
          </a:bodyPr>
          <a:lstStyle/>
          <a:p>
            <a:pPr lvl="0"/>
            <a:r>
              <a:rPr lang="en-US" dirty="0">
                <a:solidFill>
                  <a:srgbClr val="002060"/>
                </a:solidFill>
              </a:rPr>
              <a:t>German forces swept through Belgium </a:t>
            </a:r>
          </a:p>
          <a:p>
            <a:pPr lvl="0"/>
            <a:r>
              <a:rPr lang="en-US" b="1" u="sng" dirty="0">
                <a:solidFill>
                  <a:srgbClr val="C00000"/>
                </a:solidFill>
              </a:rPr>
              <a:t>Russia mobilized more quickly than </a:t>
            </a:r>
            <a:r>
              <a:rPr lang="en-US" dirty="0">
                <a:solidFill>
                  <a:srgbClr val="002060"/>
                </a:solidFill>
              </a:rPr>
              <a:t>expected and because of early victories caused Germany shift some of its troops to the east weakening German forces in the west</a:t>
            </a:r>
          </a:p>
          <a:p>
            <a:pPr lvl="0"/>
            <a:r>
              <a:rPr lang="en-US" dirty="0">
                <a:solidFill>
                  <a:srgbClr val="002060"/>
                </a:solidFill>
              </a:rPr>
              <a:t>In Sept. of 1914 British troops joined the French troops along the Marne River.  This battle destroyed Germany’s hopes for a quick </a:t>
            </a:r>
            <a:r>
              <a:rPr lang="en-US" b="1" dirty="0">
                <a:solidFill>
                  <a:srgbClr val="002060"/>
                </a:solidFill>
              </a:rPr>
              <a:t>victory</a:t>
            </a:r>
            <a:r>
              <a:rPr lang="en-US" dirty="0">
                <a:solidFill>
                  <a:srgbClr val="002060"/>
                </a:solidFill>
              </a:rPr>
              <a:t> on the </a:t>
            </a:r>
            <a:r>
              <a:rPr lang="en-US" b="1" dirty="0">
                <a:solidFill>
                  <a:srgbClr val="002060"/>
                </a:solidFill>
              </a:rPr>
              <a:t>Western Front</a:t>
            </a:r>
          </a:p>
          <a:p>
            <a:r>
              <a:rPr lang="en-US" dirty="0">
                <a:solidFill>
                  <a:srgbClr val="002060"/>
                </a:solidFill>
              </a:rPr>
              <a:t>The conflict turned into a long </a:t>
            </a:r>
            <a:r>
              <a:rPr lang="en-US" b="1" dirty="0">
                <a:solidFill>
                  <a:srgbClr val="002060"/>
                </a:solidFill>
              </a:rPr>
              <a:t>stalemate</a:t>
            </a:r>
            <a:r>
              <a:rPr lang="en-US" dirty="0">
                <a:solidFill>
                  <a:srgbClr val="002060"/>
                </a:solidFill>
              </a:rPr>
              <a:t> or deadlock in which neither side is able to defeat the other.  Battle lines in France remained unchanged for </a:t>
            </a:r>
            <a:r>
              <a:rPr lang="en-US" b="1" dirty="0">
                <a:solidFill>
                  <a:srgbClr val="002060"/>
                </a:solidFill>
              </a:rPr>
              <a:t>4</a:t>
            </a:r>
            <a:r>
              <a:rPr lang="en-US" dirty="0">
                <a:solidFill>
                  <a:srgbClr val="002060"/>
                </a:solidFill>
              </a:rPr>
              <a:t> years</a:t>
            </a:r>
          </a:p>
        </p:txBody>
      </p:sp>
    </p:spTree>
    <p:extLst>
      <p:ext uri="{BB962C8B-B14F-4D97-AF65-F5344CB8AC3E}">
        <p14:creationId xmlns:p14="http://schemas.microsoft.com/office/powerpoint/2010/main" val="275042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u="sng" dirty="0">
                <a:solidFill>
                  <a:srgbClr val="002060"/>
                </a:solidFill>
              </a:rPr>
              <a:t>      Trench Warfare</a:t>
            </a:r>
          </a:p>
        </p:txBody>
      </p:sp>
      <p:sp>
        <p:nvSpPr>
          <p:cNvPr id="3" name="Content Placeholder 2"/>
          <p:cNvSpPr>
            <a:spLocks noGrp="1"/>
          </p:cNvSpPr>
          <p:nvPr>
            <p:ph sz="half" idx="1"/>
          </p:nvPr>
        </p:nvSpPr>
        <p:spPr>
          <a:xfrm>
            <a:off x="0" y="1447800"/>
            <a:ext cx="5029200" cy="5410200"/>
          </a:xfrm>
        </p:spPr>
        <p:txBody>
          <a:bodyPr>
            <a:normAutofit fontScale="85000" lnSpcReduction="10000"/>
          </a:bodyPr>
          <a:lstStyle/>
          <a:p>
            <a:pPr lvl="0"/>
            <a:r>
              <a:rPr lang="en-US" dirty="0"/>
              <a:t>The warring armies burrowed into a system of trenches from the Swiss frontier to the English Channel. </a:t>
            </a:r>
          </a:p>
          <a:p>
            <a:pPr lvl="0"/>
            <a:r>
              <a:rPr lang="en-US" dirty="0"/>
              <a:t>The soldiers sweated under the hot sun or froze in  the long winters</a:t>
            </a:r>
          </a:p>
          <a:p>
            <a:r>
              <a:rPr lang="en-US" dirty="0"/>
              <a:t>The land between the opposing trench lines was known </a:t>
            </a:r>
            <a:r>
              <a:rPr lang="en-US" b="1" u="sng" dirty="0">
                <a:solidFill>
                  <a:srgbClr val="C00000"/>
                </a:solidFill>
              </a:rPr>
              <a:t>as No Man’s Land</a:t>
            </a:r>
            <a:r>
              <a:rPr lang="en-US" dirty="0"/>
              <a:t>. This was land that would have to be crossed when the order was given to “go over the top” and charge toward the enemy</a:t>
            </a:r>
          </a:p>
          <a:p>
            <a:r>
              <a:rPr lang="en-US" sz="1700" dirty="0"/>
              <a:t>The Century Series Shell shock Part1 14 min Beginning, Lusitania: </a:t>
            </a:r>
            <a:r>
              <a:rPr lang="en-US" sz="1700" dirty="0">
                <a:hlinkClick r:id="rId2"/>
              </a:rPr>
              <a:t>https://www.youtube.com/watch?v=hxZMwv5vqAc&amp;index=4&amp;list=PLC8D9DC28C3EC5223</a:t>
            </a:r>
            <a:endParaRPr lang="en-US" sz="1700" dirty="0"/>
          </a:p>
          <a:p>
            <a:r>
              <a:rPr lang="en-US" sz="1700" dirty="0"/>
              <a:t>Part 2 14 min trench warfare: </a:t>
            </a:r>
            <a:r>
              <a:rPr lang="en-US" sz="1700" dirty="0">
                <a:hlinkClick r:id="rId3"/>
              </a:rPr>
              <a:t>https://www.youtube.com/watch?v=MxV9aXA9EJM&amp;list=PLC8D9DC28C3EC5223&amp;index=5</a:t>
            </a:r>
            <a:endParaRPr lang="en-US" sz="1700" dirty="0"/>
          </a:p>
          <a:p>
            <a:endParaRPr lang="en-US" dirty="0"/>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05400" y="1752600"/>
            <a:ext cx="4038599" cy="4114800"/>
          </a:xfrm>
        </p:spPr>
      </p:pic>
    </p:spTree>
    <p:extLst>
      <p:ext uri="{BB962C8B-B14F-4D97-AF65-F5344CB8AC3E}">
        <p14:creationId xmlns:p14="http://schemas.microsoft.com/office/powerpoint/2010/main" val="2457004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 </a:t>
            </a:r>
            <a:r>
              <a:rPr lang="en-US" b="1" u="sng" dirty="0">
                <a:solidFill>
                  <a:srgbClr val="00B050"/>
                </a:solidFill>
              </a:rPr>
              <a:t>Costly Battles</a:t>
            </a:r>
          </a:p>
        </p:txBody>
      </p:sp>
      <p:sp>
        <p:nvSpPr>
          <p:cNvPr id="3" name="Content Placeholder 2"/>
          <p:cNvSpPr>
            <a:spLocks noGrp="1"/>
          </p:cNvSpPr>
          <p:nvPr>
            <p:ph sz="half" idx="1"/>
          </p:nvPr>
        </p:nvSpPr>
        <p:spPr>
          <a:xfrm>
            <a:off x="0" y="1295400"/>
            <a:ext cx="4572000" cy="5562600"/>
          </a:xfrm>
        </p:spPr>
        <p:txBody>
          <a:bodyPr>
            <a:normAutofit fontScale="77500" lnSpcReduction="20000"/>
          </a:bodyPr>
          <a:lstStyle/>
          <a:p>
            <a:pPr lvl="0"/>
            <a:r>
              <a:rPr lang="en-US" dirty="0">
                <a:solidFill>
                  <a:srgbClr val="00B050"/>
                </a:solidFill>
              </a:rPr>
              <a:t>In 1916 both the </a:t>
            </a:r>
            <a:r>
              <a:rPr lang="en-US" b="1" dirty="0">
                <a:solidFill>
                  <a:srgbClr val="00B050"/>
                </a:solidFill>
              </a:rPr>
              <a:t>Allies and the Central Powers </a:t>
            </a:r>
            <a:r>
              <a:rPr lang="en-US" dirty="0">
                <a:solidFill>
                  <a:srgbClr val="00B050"/>
                </a:solidFill>
              </a:rPr>
              <a:t>launched offensives to break the stalemate. German forces tried to overwhelm the </a:t>
            </a:r>
            <a:r>
              <a:rPr lang="en-US" b="1" dirty="0">
                <a:solidFill>
                  <a:srgbClr val="00B050"/>
                </a:solidFill>
              </a:rPr>
              <a:t>French</a:t>
            </a:r>
            <a:r>
              <a:rPr lang="en-US" dirty="0">
                <a:solidFill>
                  <a:srgbClr val="00B050"/>
                </a:solidFill>
              </a:rPr>
              <a:t> at Verdun.  </a:t>
            </a:r>
          </a:p>
          <a:p>
            <a:pPr lvl="0"/>
            <a:r>
              <a:rPr lang="en-US" dirty="0">
                <a:solidFill>
                  <a:srgbClr val="00B050"/>
                </a:solidFill>
              </a:rPr>
              <a:t>The </a:t>
            </a:r>
            <a:r>
              <a:rPr lang="en-US" b="1" dirty="0">
                <a:solidFill>
                  <a:srgbClr val="00B050"/>
                </a:solidFill>
              </a:rPr>
              <a:t>Battle of Verdun </a:t>
            </a:r>
            <a:r>
              <a:rPr lang="en-US" dirty="0">
                <a:solidFill>
                  <a:srgbClr val="00B050"/>
                </a:solidFill>
              </a:rPr>
              <a:t>lasted </a:t>
            </a:r>
            <a:r>
              <a:rPr lang="en-US" b="1" dirty="0">
                <a:solidFill>
                  <a:srgbClr val="00B050"/>
                </a:solidFill>
              </a:rPr>
              <a:t>11 </a:t>
            </a:r>
            <a:r>
              <a:rPr lang="en-US" dirty="0">
                <a:solidFill>
                  <a:srgbClr val="00B050"/>
                </a:solidFill>
              </a:rPr>
              <a:t>months and had more than a half a million casualties on both sides</a:t>
            </a:r>
          </a:p>
          <a:p>
            <a:r>
              <a:rPr lang="en-US" dirty="0">
                <a:solidFill>
                  <a:srgbClr val="00B050"/>
                </a:solidFill>
              </a:rPr>
              <a:t>The Allied offensive at the </a:t>
            </a:r>
            <a:r>
              <a:rPr lang="en-US" b="1" dirty="0">
                <a:solidFill>
                  <a:srgbClr val="00B050"/>
                </a:solidFill>
              </a:rPr>
              <a:t>Somme River </a:t>
            </a:r>
            <a:r>
              <a:rPr lang="en-US" dirty="0">
                <a:solidFill>
                  <a:srgbClr val="00B050"/>
                </a:solidFill>
              </a:rPr>
              <a:t>was more costly  with more that </a:t>
            </a:r>
            <a:r>
              <a:rPr lang="en-US" b="1" dirty="0">
                <a:solidFill>
                  <a:srgbClr val="00B050"/>
                </a:solidFill>
              </a:rPr>
              <a:t>60,000</a:t>
            </a:r>
            <a:r>
              <a:rPr lang="en-US" dirty="0">
                <a:solidFill>
                  <a:srgbClr val="00B050"/>
                </a:solidFill>
              </a:rPr>
              <a:t> killed or wounded in one day and over  </a:t>
            </a:r>
            <a:r>
              <a:rPr lang="en-US" b="1" dirty="0">
                <a:solidFill>
                  <a:srgbClr val="00B050"/>
                </a:solidFill>
              </a:rPr>
              <a:t>1 million</a:t>
            </a:r>
            <a:r>
              <a:rPr lang="en-US" dirty="0">
                <a:solidFill>
                  <a:srgbClr val="00B050"/>
                </a:solidFill>
              </a:rPr>
              <a:t> killed over  a 5 month period with neither side gaining an advantage</a:t>
            </a:r>
          </a:p>
          <a:p>
            <a:r>
              <a:rPr lang="en-US" sz="1500" dirty="0">
                <a:solidFill>
                  <a:srgbClr val="00B050"/>
                </a:solidFill>
              </a:rPr>
              <a:t>Christmas Time Truce: </a:t>
            </a:r>
            <a:r>
              <a:rPr lang="en-US" sz="1500" dirty="0">
                <a:solidFill>
                  <a:srgbClr val="00B050"/>
                </a:solidFill>
                <a:hlinkClick r:id="rId2"/>
              </a:rPr>
              <a:t>http://laughingsquid.com/touching-commercial-for-uk-supermarket-sainsburys-dramatizes-the-world-war-i-christmas-truce-of-1914</a:t>
            </a:r>
            <a:r>
              <a:rPr lang="en-US" dirty="0">
                <a:solidFill>
                  <a:srgbClr val="00B050"/>
                </a:solidFill>
                <a:hlinkClick r:id="rId2"/>
              </a:rPr>
              <a:t>/</a:t>
            </a:r>
            <a:endParaRPr lang="en-US" dirty="0">
              <a:solidFill>
                <a:srgbClr val="00B050"/>
              </a:solidFill>
            </a:endParaRPr>
          </a:p>
          <a:p>
            <a:endParaRPr lang="en-US" dirty="0">
              <a:solidFill>
                <a:srgbClr val="00B050"/>
              </a:solidFill>
            </a:endParaRPr>
          </a:p>
          <a:p>
            <a:endParaRPr lang="en-US" dirty="0">
              <a:solidFill>
                <a:srgbClr val="00B05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1" y="1524000"/>
            <a:ext cx="4343400" cy="4419600"/>
          </a:xfrm>
        </p:spPr>
      </p:pic>
    </p:spTree>
    <p:extLst>
      <p:ext uri="{BB962C8B-B14F-4D97-AF65-F5344CB8AC3E}">
        <p14:creationId xmlns:p14="http://schemas.microsoft.com/office/powerpoint/2010/main" val="549564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
          </a:xfrm>
        </p:spPr>
        <p:txBody>
          <a:bodyPr>
            <a:normAutofit fontScale="90000"/>
          </a:bodyPr>
          <a:lstStyle/>
          <a:p>
            <a:r>
              <a:rPr lang="en-US" b="1" u="sng" dirty="0">
                <a:solidFill>
                  <a:srgbClr val="C00000"/>
                </a:solidFill>
              </a:rPr>
              <a:t>Technology of Modern Warfare</a:t>
            </a: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pPr lvl="0"/>
            <a:r>
              <a:rPr lang="en-US" b="1" u="sng" dirty="0">
                <a:solidFill>
                  <a:srgbClr val="FF0000"/>
                </a:solidFill>
              </a:rPr>
              <a:t>Rapid fire </a:t>
            </a:r>
            <a:r>
              <a:rPr lang="en-US" b="1" dirty="0"/>
              <a:t>machine guns made it nearly impossible to advance across no man’s land</a:t>
            </a:r>
          </a:p>
          <a:p>
            <a:pPr lvl="0"/>
            <a:r>
              <a:rPr lang="en-US" b="1" dirty="0"/>
              <a:t>Artillery allowed troops to fight more than  10 mile away</a:t>
            </a:r>
          </a:p>
          <a:p>
            <a:pPr lvl="0"/>
            <a:r>
              <a:rPr lang="en-US" b="1" dirty="0"/>
              <a:t>Germany used </a:t>
            </a:r>
            <a:r>
              <a:rPr lang="en-US" b="1" u="sng" dirty="0">
                <a:solidFill>
                  <a:srgbClr val="FF0000"/>
                </a:solidFill>
              </a:rPr>
              <a:t>poison gas </a:t>
            </a:r>
            <a:r>
              <a:rPr lang="en-US" b="1" dirty="0"/>
              <a:t>that blinded or choked or caused burns or blisters on victims.  2:11 </a:t>
            </a:r>
            <a:r>
              <a:rPr lang="en-US" sz="2000" b="1" dirty="0">
                <a:hlinkClick r:id="rId2"/>
              </a:rPr>
              <a:t>https://www.youtube.com/watch?v=vmir6SxYNII&amp;index=7&amp;list=PLu2xst_eS6dqRn39-oEQFK-b_GqyS89KS</a:t>
            </a:r>
            <a:endParaRPr lang="en-US" sz="2000" b="1" dirty="0"/>
          </a:p>
          <a:p>
            <a:pPr lvl="0"/>
            <a:r>
              <a:rPr lang="en-US" b="1" dirty="0"/>
              <a:t>Britain introduced the </a:t>
            </a:r>
            <a:r>
              <a:rPr lang="en-US" b="1" u="sng" dirty="0">
                <a:solidFill>
                  <a:srgbClr val="FF0000"/>
                </a:solidFill>
              </a:rPr>
              <a:t>armored tank</a:t>
            </a:r>
          </a:p>
          <a:p>
            <a:pPr lvl="0"/>
            <a:r>
              <a:rPr lang="en-US" b="1" u="sng" dirty="0">
                <a:solidFill>
                  <a:srgbClr val="C00000"/>
                </a:solidFill>
              </a:rPr>
              <a:t>Aircraft </a:t>
            </a:r>
            <a:r>
              <a:rPr lang="en-US" b="1" dirty="0"/>
              <a:t>were used with pilots known as aces who fought in “dog fights</a:t>
            </a:r>
          </a:p>
          <a:p>
            <a:pPr lvl="0"/>
            <a:r>
              <a:rPr lang="en-US" b="1" dirty="0"/>
              <a:t>Germany also used</a:t>
            </a:r>
            <a:r>
              <a:rPr lang="en-US" b="1" u="sng" dirty="0"/>
              <a:t> </a:t>
            </a:r>
            <a:r>
              <a:rPr lang="en-US" b="1" u="sng" dirty="0">
                <a:solidFill>
                  <a:srgbClr val="FF0000"/>
                </a:solidFill>
              </a:rPr>
              <a:t>zeppelins</a:t>
            </a:r>
            <a:r>
              <a:rPr lang="en-US" b="1" u="sng" dirty="0"/>
              <a:t> </a:t>
            </a:r>
            <a:r>
              <a:rPr lang="en-US" b="1" dirty="0"/>
              <a:t>or large gas filled balloons to bomb the English coast</a:t>
            </a:r>
          </a:p>
          <a:p>
            <a:pPr lvl="0"/>
            <a:r>
              <a:rPr lang="en-US" b="1" dirty="0"/>
              <a:t>Submarines called </a:t>
            </a:r>
            <a:r>
              <a:rPr lang="en-US" b="1" u="sng" dirty="0">
                <a:solidFill>
                  <a:srgbClr val="FF0000"/>
                </a:solidFill>
              </a:rPr>
              <a:t>U boats </a:t>
            </a:r>
            <a:r>
              <a:rPr lang="en-US" b="1" dirty="0"/>
              <a:t>were used effectively by Germany against the Allies by sinking merchant ships and carried vital supplies to Britain</a:t>
            </a:r>
          </a:p>
          <a:p>
            <a:r>
              <a:rPr lang="en-US" b="1" dirty="0">
                <a:solidFill>
                  <a:srgbClr val="FF0000"/>
                </a:solidFill>
              </a:rPr>
              <a:t>Germany’s use of submarine warfare would help bring the United States into the war </a:t>
            </a:r>
          </a:p>
          <a:p>
            <a:r>
              <a:rPr lang="en-US" sz="2000" b="1" dirty="0">
                <a:solidFill>
                  <a:srgbClr val="FF0000"/>
                </a:solidFill>
              </a:rPr>
              <a:t>Red Barron: </a:t>
            </a:r>
            <a:r>
              <a:rPr lang="en-US" sz="2000" b="1" dirty="0">
                <a:solidFill>
                  <a:srgbClr val="FF0000"/>
                </a:solidFill>
                <a:hlinkClick r:id="rId3"/>
              </a:rPr>
              <a:t>https://www.youtube.com/watch?v=IEN3A3LmqC0&amp;list=PLu2xst_eS6dqRn39-oEQFK-b_GqyS89KS&amp;index=23</a:t>
            </a:r>
            <a:endParaRPr lang="en-US" sz="2000" b="1" dirty="0">
              <a:solidFill>
                <a:srgbClr val="FF0000"/>
              </a:solidFill>
            </a:endParaRPr>
          </a:p>
          <a:p>
            <a:pPr marL="0" indent="0">
              <a:buNone/>
            </a:pPr>
            <a:endParaRPr lang="en-US" sz="2000" b="1" dirty="0">
              <a:solidFill>
                <a:srgbClr val="FF0000"/>
              </a:solidFill>
            </a:endParaRPr>
          </a:p>
        </p:txBody>
      </p:sp>
    </p:spTree>
    <p:extLst>
      <p:ext uri="{BB962C8B-B14F-4D97-AF65-F5344CB8AC3E}">
        <p14:creationId xmlns:p14="http://schemas.microsoft.com/office/powerpoint/2010/main" val="279432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u="sng" dirty="0">
                <a:solidFill>
                  <a:srgbClr val="00B050"/>
                </a:solidFill>
              </a:rPr>
              <a:t>Eastern</a:t>
            </a:r>
            <a:r>
              <a:rPr lang="en-US" b="1" u="sng" dirty="0"/>
              <a:t> </a:t>
            </a:r>
            <a:r>
              <a:rPr lang="en-US" b="1" u="sng" dirty="0">
                <a:solidFill>
                  <a:srgbClr val="00B050"/>
                </a:solidFill>
              </a:rPr>
              <a:t>and</a:t>
            </a:r>
            <a:r>
              <a:rPr lang="en-US" b="1" u="sng" dirty="0"/>
              <a:t> </a:t>
            </a:r>
            <a:r>
              <a:rPr lang="en-US" b="1" u="sng" dirty="0">
                <a:solidFill>
                  <a:srgbClr val="0070C0"/>
                </a:solidFill>
              </a:rPr>
              <a:t>Southern Europe</a:t>
            </a:r>
          </a:p>
        </p:txBody>
      </p:sp>
      <p:sp>
        <p:nvSpPr>
          <p:cNvPr id="3" name="Content Placeholder 2"/>
          <p:cNvSpPr>
            <a:spLocks noGrp="1"/>
          </p:cNvSpPr>
          <p:nvPr>
            <p:ph sz="half" idx="1"/>
          </p:nvPr>
        </p:nvSpPr>
        <p:spPr>
          <a:xfrm>
            <a:off x="0" y="1600200"/>
            <a:ext cx="4495800" cy="5257800"/>
          </a:xfrm>
        </p:spPr>
        <p:txBody>
          <a:bodyPr>
            <a:noAutofit/>
          </a:bodyPr>
          <a:lstStyle/>
          <a:p>
            <a:pPr lvl="0"/>
            <a:r>
              <a:rPr lang="en-US" dirty="0">
                <a:solidFill>
                  <a:srgbClr val="00B050"/>
                </a:solidFill>
              </a:rPr>
              <a:t>The war became a global conflict</a:t>
            </a:r>
          </a:p>
          <a:p>
            <a:r>
              <a:rPr lang="en-US" dirty="0">
                <a:solidFill>
                  <a:srgbClr val="00B050"/>
                </a:solidFill>
              </a:rPr>
              <a:t>In August 1914 Russian armies pushed into eastern </a:t>
            </a:r>
            <a:r>
              <a:rPr lang="en-US" b="1" dirty="0">
                <a:solidFill>
                  <a:srgbClr val="00B050"/>
                </a:solidFill>
              </a:rPr>
              <a:t>Germany</a:t>
            </a:r>
            <a:r>
              <a:rPr lang="en-US" dirty="0">
                <a:solidFill>
                  <a:srgbClr val="00B050"/>
                </a:solidFill>
              </a:rPr>
              <a:t> but at the Battle of Tannenburg, armies fought on Russian soil. Russia was poorly equipped to fight a modern war</a:t>
            </a:r>
          </a:p>
        </p:txBody>
      </p:sp>
      <p:sp>
        <p:nvSpPr>
          <p:cNvPr id="4" name="Content Placeholder 3"/>
          <p:cNvSpPr>
            <a:spLocks noGrp="1"/>
          </p:cNvSpPr>
          <p:nvPr>
            <p:ph sz="half" idx="2"/>
          </p:nvPr>
        </p:nvSpPr>
        <p:spPr>
          <a:xfrm>
            <a:off x="4648200" y="1600200"/>
            <a:ext cx="4495800" cy="5181600"/>
          </a:xfrm>
        </p:spPr>
        <p:txBody>
          <a:bodyPr>
            <a:normAutofit lnSpcReduction="10000"/>
          </a:bodyPr>
          <a:lstStyle/>
          <a:p>
            <a:pPr lvl="0"/>
            <a:r>
              <a:rPr lang="en-US" dirty="0">
                <a:solidFill>
                  <a:srgbClr val="0070C0"/>
                </a:solidFill>
              </a:rPr>
              <a:t>Italy had signed a </a:t>
            </a:r>
            <a:r>
              <a:rPr lang="en-US" u="sng" dirty="0">
                <a:solidFill>
                  <a:srgbClr val="C00000"/>
                </a:solidFill>
              </a:rPr>
              <a:t>secret treaty with the </a:t>
            </a:r>
            <a:r>
              <a:rPr lang="en-US" b="1" u="sng" dirty="0">
                <a:solidFill>
                  <a:srgbClr val="C00000"/>
                </a:solidFill>
              </a:rPr>
              <a:t>Allies</a:t>
            </a:r>
            <a:r>
              <a:rPr lang="en-US" u="sng" dirty="0">
                <a:solidFill>
                  <a:srgbClr val="C00000"/>
                </a:solidFill>
              </a:rPr>
              <a:t> </a:t>
            </a:r>
            <a:r>
              <a:rPr lang="en-US" dirty="0">
                <a:solidFill>
                  <a:srgbClr val="0070C0"/>
                </a:solidFill>
              </a:rPr>
              <a:t>to gain Austrian ruled lands inhabited by Italians</a:t>
            </a:r>
          </a:p>
          <a:p>
            <a:pPr lvl="0"/>
            <a:r>
              <a:rPr lang="en-US" dirty="0">
                <a:solidFill>
                  <a:srgbClr val="0070C0"/>
                </a:solidFill>
              </a:rPr>
              <a:t>In October 1917 the Austrians and </a:t>
            </a:r>
            <a:r>
              <a:rPr lang="en-US" b="1" dirty="0">
                <a:solidFill>
                  <a:srgbClr val="0070C0"/>
                </a:solidFill>
              </a:rPr>
              <a:t>Germans </a:t>
            </a:r>
            <a:r>
              <a:rPr lang="en-US" dirty="0">
                <a:solidFill>
                  <a:srgbClr val="0070C0"/>
                </a:solidFill>
              </a:rPr>
              <a:t>launched a major offensive against Italy at Caporetto and the Italians retreated</a:t>
            </a:r>
          </a:p>
          <a:p>
            <a:r>
              <a:rPr lang="en-US" dirty="0">
                <a:solidFill>
                  <a:srgbClr val="0070C0"/>
                </a:solidFill>
              </a:rPr>
              <a:t>British and French forces helped stop the </a:t>
            </a:r>
            <a:r>
              <a:rPr lang="en-US" b="1" dirty="0">
                <a:solidFill>
                  <a:srgbClr val="0070C0"/>
                </a:solidFill>
              </a:rPr>
              <a:t>Central Powers</a:t>
            </a:r>
            <a:r>
              <a:rPr lang="en-US" dirty="0">
                <a:solidFill>
                  <a:srgbClr val="0070C0"/>
                </a:solidFill>
              </a:rPr>
              <a:t> advance into </a:t>
            </a:r>
            <a:r>
              <a:rPr lang="en-US" b="1" dirty="0">
                <a:solidFill>
                  <a:srgbClr val="0070C0"/>
                </a:solidFill>
              </a:rPr>
              <a:t>Italy</a:t>
            </a:r>
          </a:p>
        </p:txBody>
      </p:sp>
    </p:spTree>
    <p:extLst>
      <p:ext uri="{BB962C8B-B14F-4D97-AF65-F5344CB8AC3E}">
        <p14:creationId xmlns:p14="http://schemas.microsoft.com/office/powerpoint/2010/main" val="1161869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u="sng" dirty="0">
                <a:solidFill>
                  <a:srgbClr val="00B0F0"/>
                </a:solidFill>
              </a:rPr>
              <a:t>The War Outside Europe</a:t>
            </a: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pPr lvl="0"/>
            <a:r>
              <a:rPr lang="en-US" dirty="0"/>
              <a:t>Most of the fighting took place in </a:t>
            </a:r>
            <a:r>
              <a:rPr lang="en-US" b="1" u="sng" dirty="0">
                <a:solidFill>
                  <a:srgbClr val="C00000"/>
                </a:solidFill>
              </a:rPr>
              <a:t>Europe</a:t>
            </a:r>
          </a:p>
          <a:p>
            <a:pPr lvl="0"/>
            <a:r>
              <a:rPr lang="en-US" dirty="0"/>
              <a:t>Japan allied with Britain and used the war to take German outposts in </a:t>
            </a:r>
            <a:r>
              <a:rPr lang="en-US" b="1" dirty="0"/>
              <a:t>Japan</a:t>
            </a:r>
            <a:r>
              <a:rPr lang="en-US" dirty="0"/>
              <a:t>  and islands in the </a:t>
            </a:r>
            <a:r>
              <a:rPr lang="en-US" b="1" dirty="0"/>
              <a:t>Pacific</a:t>
            </a:r>
          </a:p>
          <a:p>
            <a:pPr lvl="0"/>
            <a:r>
              <a:rPr lang="en-US" dirty="0"/>
              <a:t>The Ottoman Empire joined the </a:t>
            </a:r>
            <a:r>
              <a:rPr lang="en-US" b="1" u="sng" dirty="0">
                <a:solidFill>
                  <a:srgbClr val="C00000"/>
                </a:solidFill>
              </a:rPr>
              <a:t>Central Powers </a:t>
            </a:r>
            <a:r>
              <a:rPr lang="en-US" dirty="0"/>
              <a:t>in 1914 and the Turks closed off allied ships from the </a:t>
            </a:r>
            <a:r>
              <a:rPr lang="en-US" b="1" u="sng" dirty="0">
                <a:solidFill>
                  <a:srgbClr val="C00000"/>
                </a:solidFill>
              </a:rPr>
              <a:t>Dardanelles</a:t>
            </a:r>
            <a:r>
              <a:rPr lang="en-US" dirty="0"/>
              <a:t>  a vital strait connecting the Black Sea and the </a:t>
            </a:r>
            <a:r>
              <a:rPr lang="en-US" b="1" dirty="0"/>
              <a:t>Mediterranean Sea</a:t>
            </a:r>
          </a:p>
          <a:p>
            <a:pPr lvl="0"/>
            <a:r>
              <a:rPr lang="en-US" dirty="0"/>
              <a:t>In 1915 Allies sent British, </a:t>
            </a:r>
            <a:r>
              <a:rPr lang="en-US" b="1" dirty="0"/>
              <a:t>Indian, Australian and New Zealand  </a:t>
            </a:r>
            <a:r>
              <a:rPr lang="en-US" dirty="0"/>
              <a:t>troops to open up the strait</a:t>
            </a:r>
          </a:p>
          <a:p>
            <a:pPr lvl="0"/>
            <a:r>
              <a:rPr lang="en-US" dirty="0"/>
              <a:t>At the </a:t>
            </a:r>
            <a:r>
              <a:rPr lang="en-US" b="1" u="sng" dirty="0">
                <a:solidFill>
                  <a:srgbClr val="C00000"/>
                </a:solidFill>
              </a:rPr>
              <a:t>Battle of Gallipoli </a:t>
            </a:r>
            <a:r>
              <a:rPr lang="en-US" dirty="0"/>
              <a:t>Turkish troops tied down the trapped Allies on the beaches forcing the Allies to withdraw from the </a:t>
            </a:r>
            <a:r>
              <a:rPr lang="en-US" b="1" dirty="0">
                <a:solidFill>
                  <a:srgbClr val="00B0F0"/>
                </a:solidFill>
              </a:rPr>
              <a:t>Dardanelles</a:t>
            </a:r>
          </a:p>
          <a:p>
            <a:pPr lvl="0"/>
            <a:r>
              <a:rPr lang="en-US" dirty="0"/>
              <a:t>The Turks were hard hit in the </a:t>
            </a:r>
            <a:r>
              <a:rPr lang="en-US" b="1" dirty="0"/>
              <a:t>Middle East</a:t>
            </a:r>
          </a:p>
          <a:p>
            <a:r>
              <a:rPr lang="en-US" dirty="0"/>
              <a:t>Arab nationalist declared a revolt against the Ottoman Empire and the British sent Col. T.E. Lawrence, known as </a:t>
            </a:r>
            <a:r>
              <a:rPr lang="en-US" b="1" u="sng" dirty="0">
                <a:solidFill>
                  <a:srgbClr val="C00000"/>
                </a:solidFill>
              </a:rPr>
              <a:t>Lawrence of Arabia </a:t>
            </a:r>
            <a:r>
              <a:rPr lang="en-US" dirty="0"/>
              <a:t>to support the Arabs.  Eventually the Ottomans lost territory to the Arabs including the city of Bagdad.</a:t>
            </a:r>
          </a:p>
        </p:txBody>
      </p:sp>
    </p:spTree>
    <p:extLst>
      <p:ext uri="{BB962C8B-B14F-4D97-AF65-F5344CB8AC3E}">
        <p14:creationId xmlns:p14="http://schemas.microsoft.com/office/powerpoint/2010/main" val="155962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u="sng" dirty="0">
                <a:solidFill>
                  <a:srgbClr val="C00000"/>
                </a:solidFill>
              </a:rPr>
              <a:t>World War I </a:t>
            </a:r>
          </a:p>
        </p:txBody>
      </p:sp>
      <p:sp>
        <p:nvSpPr>
          <p:cNvPr id="3" name="Content Placeholder 2"/>
          <p:cNvSpPr>
            <a:spLocks noGrp="1"/>
          </p:cNvSpPr>
          <p:nvPr>
            <p:ph idx="1"/>
          </p:nvPr>
        </p:nvSpPr>
        <p:spPr>
          <a:xfrm>
            <a:off x="0" y="990600"/>
            <a:ext cx="9144000" cy="5867400"/>
          </a:xfrm>
        </p:spPr>
        <p:txBody>
          <a:bodyPr>
            <a:normAutofit/>
          </a:bodyPr>
          <a:lstStyle/>
          <a:p>
            <a:pPr lvl="0"/>
            <a:r>
              <a:rPr lang="en-US" dirty="0"/>
              <a:t>By 1914, Europe had enjoyed a century of relative peace</a:t>
            </a:r>
          </a:p>
          <a:p>
            <a:pPr lvl="0"/>
            <a:r>
              <a:rPr lang="en-US" dirty="0"/>
              <a:t>World War I was an extremely bloody war that engulfed Europe from 1914 to 1919, with huge losses of life and little ground lost or won. Fought mostly by soldiers in trenches, World War I saw an estimated 10 million military deaths and 20 million wounded. Many hoped that WW I would be "the war to end all wars," actuality, the  peace treaty set the stage for World War II.</a:t>
            </a:r>
          </a:p>
          <a:p>
            <a:pPr lvl="0"/>
            <a:r>
              <a:rPr lang="en-US" sz="2000" dirty="0"/>
              <a:t>Causes of WWI 1:50: </a:t>
            </a:r>
            <a:r>
              <a:rPr lang="en-US" sz="2000" dirty="0">
                <a:hlinkClick r:id="rId2"/>
              </a:rPr>
              <a:t>https://www.youtube.com/watch?v=24i4ncHuf6A</a:t>
            </a:r>
            <a:endParaRPr lang="en-US" sz="2000" dirty="0"/>
          </a:p>
          <a:p>
            <a:pPr lvl="0"/>
            <a:endParaRPr lang="en-US" dirty="0"/>
          </a:p>
          <a:p>
            <a:endParaRPr lang="en-US" dirty="0"/>
          </a:p>
        </p:txBody>
      </p:sp>
    </p:spTree>
    <p:extLst>
      <p:ext uri="{BB962C8B-B14F-4D97-AF65-F5344CB8AC3E}">
        <p14:creationId xmlns:p14="http://schemas.microsoft.com/office/powerpoint/2010/main" val="1545305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C1E7-241D-48D9-9BD0-68900789685A}"/>
              </a:ext>
            </a:extLst>
          </p:cNvPr>
          <p:cNvSpPr>
            <a:spLocks noGrp="1"/>
          </p:cNvSpPr>
          <p:nvPr>
            <p:ph type="title"/>
          </p:nvPr>
        </p:nvSpPr>
        <p:spPr>
          <a:xfrm>
            <a:off x="457200" y="609600"/>
            <a:ext cx="8229600" cy="457200"/>
          </a:xfrm>
        </p:spPr>
        <p:txBody>
          <a:bodyPr>
            <a:normAutofit fontScale="90000"/>
          </a:bodyPr>
          <a:lstStyle/>
          <a:p>
            <a:r>
              <a:rPr lang="en-US" b="1" u="sng" dirty="0"/>
              <a:t>Battlefronts of World War I</a:t>
            </a:r>
          </a:p>
        </p:txBody>
      </p:sp>
      <p:sp>
        <p:nvSpPr>
          <p:cNvPr id="3" name="Content Placeholder 2">
            <a:extLst>
              <a:ext uri="{FF2B5EF4-FFF2-40B4-BE49-F238E27FC236}">
                <a16:creationId xmlns:a16="http://schemas.microsoft.com/office/drawing/2014/main" id="{3F38E798-1705-4587-BCF9-E9DD164F5CC0}"/>
              </a:ext>
            </a:extLst>
          </p:cNvPr>
          <p:cNvSpPr>
            <a:spLocks noGrp="1"/>
          </p:cNvSpPr>
          <p:nvPr>
            <p:ph idx="1"/>
          </p:nvPr>
        </p:nvSpPr>
        <p:spPr>
          <a:xfrm>
            <a:off x="0" y="1066800"/>
            <a:ext cx="9144000" cy="5791200"/>
          </a:xfrm>
        </p:spPr>
        <p:txBody>
          <a:bodyPr>
            <a:normAutofit fontScale="70000" lnSpcReduction="20000"/>
          </a:bodyPr>
          <a:lstStyle/>
          <a:p>
            <a:pPr marL="0" indent="0">
              <a:buNone/>
            </a:pPr>
            <a:r>
              <a:rPr lang="en-US" b="1" dirty="0">
                <a:solidFill>
                  <a:srgbClr val="006600"/>
                </a:solidFill>
              </a:rPr>
              <a:t>                                         </a:t>
            </a:r>
            <a:r>
              <a:rPr lang="en-US" b="1" u="sng" dirty="0">
                <a:solidFill>
                  <a:srgbClr val="006600"/>
                </a:solidFill>
              </a:rPr>
              <a:t>Western Front</a:t>
            </a:r>
          </a:p>
          <a:p>
            <a:r>
              <a:rPr lang="en-US" b="1" dirty="0">
                <a:solidFill>
                  <a:srgbClr val="006600"/>
                </a:solidFill>
              </a:rPr>
              <a:t>Stalemate</a:t>
            </a:r>
          </a:p>
          <a:p>
            <a:r>
              <a:rPr lang="en-US" b="1" dirty="0">
                <a:solidFill>
                  <a:srgbClr val="006600"/>
                </a:solidFill>
              </a:rPr>
              <a:t>First battle of the Marne prevented a quick German victory</a:t>
            </a:r>
          </a:p>
          <a:p>
            <a:r>
              <a:rPr lang="en-US" b="1" dirty="0">
                <a:solidFill>
                  <a:srgbClr val="006600"/>
                </a:solidFill>
              </a:rPr>
              <a:t>Soldiers fought in the trenches</a:t>
            </a:r>
          </a:p>
          <a:p>
            <a:r>
              <a:rPr lang="en-US" b="1" dirty="0">
                <a:solidFill>
                  <a:srgbClr val="006600"/>
                </a:solidFill>
              </a:rPr>
              <a:t>Battle lines remained unchanged, running from the North Sea coast of Belgium southward through France,</a:t>
            </a:r>
          </a:p>
          <a:p>
            <a:pPr marL="0" indent="0">
              <a:buNone/>
            </a:pPr>
            <a:r>
              <a:rPr lang="en-US" dirty="0"/>
              <a:t>                                          </a:t>
            </a:r>
            <a:r>
              <a:rPr lang="en-US" b="1" u="sng" dirty="0">
                <a:solidFill>
                  <a:srgbClr val="002060"/>
                </a:solidFill>
              </a:rPr>
              <a:t>Eastern Front</a:t>
            </a:r>
          </a:p>
          <a:p>
            <a:r>
              <a:rPr lang="en-US" b="1" dirty="0">
                <a:solidFill>
                  <a:srgbClr val="002060"/>
                </a:solidFill>
              </a:rPr>
              <a:t>Battle lines shifted</a:t>
            </a:r>
          </a:p>
          <a:p>
            <a:r>
              <a:rPr lang="en-US" b="1" dirty="0">
                <a:solidFill>
                  <a:srgbClr val="002060"/>
                </a:solidFill>
              </a:rPr>
              <a:t>Casualties were higher than on Western Front</a:t>
            </a:r>
          </a:p>
          <a:p>
            <a:r>
              <a:rPr lang="en-US" b="1" dirty="0">
                <a:solidFill>
                  <a:srgbClr val="002060"/>
                </a:solidFill>
              </a:rPr>
              <a:t>Russia was poorly equipped and forced to retreat</a:t>
            </a:r>
          </a:p>
          <a:p>
            <a:pPr marL="0" indent="0">
              <a:buNone/>
            </a:pPr>
            <a:r>
              <a:rPr lang="en-US" b="1" dirty="0">
                <a:solidFill>
                  <a:srgbClr val="7030A0"/>
                </a:solidFill>
              </a:rPr>
              <a:t>                                      </a:t>
            </a:r>
            <a:r>
              <a:rPr lang="en-US" b="1" u="sng" dirty="0">
                <a:solidFill>
                  <a:srgbClr val="7030A0"/>
                </a:solidFill>
              </a:rPr>
              <a:t>Ottoman Empire </a:t>
            </a:r>
          </a:p>
          <a:p>
            <a:r>
              <a:rPr lang="en-US" b="1" dirty="0">
                <a:solidFill>
                  <a:srgbClr val="7030A0"/>
                </a:solidFill>
              </a:rPr>
              <a:t>Joined Central Powers</a:t>
            </a:r>
          </a:p>
          <a:p>
            <a:r>
              <a:rPr lang="en-US" b="1" dirty="0">
                <a:solidFill>
                  <a:srgbClr val="7030A0"/>
                </a:solidFill>
              </a:rPr>
              <a:t>Turks fought on three fronts: Dardanelles, Caucasus and Middle East</a:t>
            </a:r>
          </a:p>
          <a:p>
            <a:pPr marL="0" indent="0">
              <a:buNone/>
            </a:pPr>
            <a:r>
              <a:rPr lang="en-US" b="1" dirty="0">
                <a:solidFill>
                  <a:srgbClr val="7030A0"/>
                </a:solidFill>
              </a:rPr>
              <a:t>                                 </a:t>
            </a:r>
            <a:r>
              <a:rPr lang="en-US" b="1" dirty="0">
                <a:solidFill>
                  <a:srgbClr val="FF6600"/>
                </a:solidFill>
              </a:rPr>
              <a:t> E</a:t>
            </a:r>
            <a:r>
              <a:rPr lang="en-US" b="1" u="sng" dirty="0">
                <a:solidFill>
                  <a:srgbClr val="FF6600"/>
                </a:solidFill>
              </a:rPr>
              <a:t>lsewhere in Europe</a:t>
            </a:r>
          </a:p>
          <a:p>
            <a:r>
              <a:rPr lang="en-US" b="1" dirty="0">
                <a:solidFill>
                  <a:srgbClr val="FF6600"/>
                </a:solidFill>
              </a:rPr>
              <a:t>Bulgaria joined Central Powers helping to defeat Serbia, Romanian joined the Allies but was defeated by Central powers, Italy could not stop Central Powers advance</a:t>
            </a:r>
          </a:p>
        </p:txBody>
      </p:sp>
    </p:spTree>
    <p:extLst>
      <p:ext uri="{BB962C8B-B14F-4D97-AF65-F5344CB8AC3E}">
        <p14:creationId xmlns:p14="http://schemas.microsoft.com/office/powerpoint/2010/main" val="2961492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04800"/>
          </a:xfrm>
        </p:spPr>
        <p:txBody>
          <a:bodyPr>
            <a:normAutofit fontScale="90000"/>
          </a:bodyPr>
          <a:lstStyle/>
          <a:p>
            <a:r>
              <a:rPr lang="en-US" b="1" u="sng" dirty="0">
                <a:solidFill>
                  <a:srgbClr val="C00000"/>
                </a:solidFill>
              </a:rPr>
              <a:t>Armenian Massacre</a:t>
            </a:r>
            <a:endParaRPr lang="en-US" dirty="0">
              <a:solidFill>
                <a:srgbClr val="C00000"/>
              </a:solidFill>
            </a:endParaRPr>
          </a:p>
        </p:txBody>
      </p:sp>
      <p:sp>
        <p:nvSpPr>
          <p:cNvPr id="3" name="Content Placeholder 2"/>
          <p:cNvSpPr>
            <a:spLocks noGrp="1"/>
          </p:cNvSpPr>
          <p:nvPr>
            <p:ph idx="1"/>
          </p:nvPr>
        </p:nvSpPr>
        <p:spPr>
          <a:xfrm>
            <a:off x="0" y="1371600"/>
            <a:ext cx="9067800" cy="5410200"/>
          </a:xfrm>
        </p:spPr>
        <p:txBody>
          <a:bodyPr>
            <a:normAutofit/>
          </a:bodyPr>
          <a:lstStyle/>
          <a:p>
            <a:pPr lvl="0"/>
            <a:r>
              <a:rPr lang="en-US" b="1" dirty="0"/>
              <a:t>In 1914  launched an attack in the Caucasus Mountains where a Christian ethic group of Armenians lived inside the territory of the Muslim Ottoman Empire</a:t>
            </a:r>
          </a:p>
          <a:p>
            <a:pPr lvl="0"/>
            <a:r>
              <a:rPr lang="en-US" b="1" dirty="0"/>
              <a:t>Ottomans accused the Armenians of helping the Russians and  Somme 600,000 died of violence and starvation  </a:t>
            </a:r>
          </a:p>
          <a:p>
            <a:r>
              <a:rPr lang="en-US" b="1" dirty="0"/>
              <a:t>Ottomans accused of Genocide</a:t>
            </a:r>
            <a:r>
              <a:rPr lang="en-US" dirty="0"/>
              <a:t> </a:t>
            </a:r>
            <a:r>
              <a:rPr lang="en-US" sz="2000" dirty="0"/>
              <a:t>(the deliberate destruction of a group of people)</a:t>
            </a:r>
          </a:p>
        </p:txBody>
      </p:sp>
    </p:spTree>
    <p:extLst>
      <p:ext uri="{BB962C8B-B14F-4D97-AF65-F5344CB8AC3E}">
        <p14:creationId xmlns:p14="http://schemas.microsoft.com/office/powerpoint/2010/main" val="330103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War and the Colonies</a:t>
            </a:r>
          </a:p>
        </p:txBody>
      </p:sp>
      <p:sp>
        <p:nvSpPr>
          <p:cNvPr id="3" name="Content Placeholder 2"/>
          <p:cNvSpPr>
            <a:spLocks noGrp="1"/>
          </p:cNvSpPr>
          <p:nvPr>
            <p:ph sz="half" idx="1"/>
          </p:nvPr>
        </p:nvSpPr>
        <p:spPr>
          <a:xfrm>
            <a:off x="-1" y="1600200"/>
            <a:ext cx="4495801" cy="5105400"/>
          </a:xfrm>
        </p:spPr>
        <p:txBody>
          <a:bodyPr/>
          <a:lstStyle/>
          <a:p>
            <a:r>
              <a:rPr lang="en-US" dirty="0"/>
              <a:t>European </a:t>
            </a:r>
            <a:r>
              <a:rPr lang="en-US" b="1" dirty="0">
                <a:solidFill>
                  <a:srgbClr val="C00000"/>
                </a:solidFill>
              </a:rPr>
              <a:t>Colonies</a:t>
            </a:r>
            <a:r>
              <a:rPr lang="en-US" dirty="0"/>
              <a:t> were drawn into the struggle with some people refusing to serve an imperial power while other volunteered eagerly</a:t>
            </a:r>
          </a:p>
          <a:p>
            <a:r>
              <a:rPr lang="en-US" b="1" dirty="0">
                <a:solidFill>
                  <a:srgbClr val="C00000"/>
                </a:solidFill>
              </a:rPr>
              <a:t>Colonies were used for </a:t>
            </a:r>
            <a:r>
              <a:rPr lang="en-US" dirty="0">
                <a:solidFill>
                  <a:srgbClr val="C00000"/>
                </a:solidFill>
              </a:rPr>
              <a:t>supplies, raw materials and troops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524000"/>
            <a:ext cx="4343400" cy="5334000"/>
          </a:xfrm>
        </p:spPr>
      </p:pic>
    </p:spTree>
    <p:extLst>
      <p:ext uri="{BB962C8B-B14F-4D97-AF65-F5344CB8AC3E}">
        <p14:creationId xmlns:p14="http://schemas.microsoft.com/office/powerpoint/2010/main" val="1121003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a:solidFill>
                  <a:srgbClr val="FF0000"/>
                </a:solidFill>
              </a:rPr>
              <a:t>Total War</a:t>
            </a:r>
          </a:p>
        </p:txBody>
      </p:sp>
      <p:sp>
        <p:nvSpPr>
          <p:cNvPr id="3" name="Content Placeholder 2"/>
          <p:cNvSpPr>
            <a:spLocks noGrp="1"/>
          </p:cNvSpPr>
          <p:nvPr>
            <p:ph sz="half" idx="1"/>
          </p:nvPr>
        </p:nvSpPr>
        <p:spPr>
          <a:xfrm>
            <a:off x="76200" y="1600200"/>
            <a:ext cx="4419600" cy="5029200"/>
          </a:xfrm>
        </p:spPr>
        <p:txBody>
          <a:bodyPr>
            <a:normAutofit/>
          </a:bodyPr>
          <a:lstStyle/>
          <a:p>
            <a:pPr lvl="0"/>
            <a:r>
              <a:rPr lang="en-US" dirty="0">
                <a:solidFill>
                  <a:srgbClr val="00B050"/>
                </a:solidFill>
              </a:rPr>
              <a:t>By 1917 Europe was feeling the strain of war</a:t>
            </a:r>
          </a:p>
          <a:p>
            <a:r>
              <a:rPr lang="en-US" dirty="0">
                <a:solidFill>
                  <a:srgbClr val="00B050"/>
                </a:solidFill>
              </a:rPr>
              <a:t>Three years into the war, a revolution in </a:t>
            </a:r>
            <a:r>
              <a:rPr lang="en-US" b="1" dirty="0">
                <a:solidFill>
                  <a:srgbClr val="00B050"/>
                </a:solidFill>
              </a:rPr>
              <a:t>Russia</a:t>
            </a:r>
            <a:r>
              <a:rPr lang="en-US" dirty="0">
                <a:solidFill>
                  <a:srgbClr val="00B050"/>
                </a:solidFill>
              </a:rPr>
              <a:t> and the entry of the </a:t>
            </a:r>
            <a:r>
              <a:rPr lang="en-US" b="1" dirty="0">
                <a:solidFill>
                  <a:srgbClr val="00B050"/>
                </a:solidFill>
              </a:rPr>
              <a:t>United States</a:t>
            </a:r>
            <a:r>
              <a:rPr lang="en-US" dirty="0">
                <a:solidFill>
                  <a:srgbClr val="00B050"/>
                </a:solidFill>
              </a:rPr>
              <a:t> into the war would upset the </a:t>
            </a:r>
            <a:r>
              <a:rPr lang="en-US" b="1" dirty="0">
                <a:solidFill>
                  <a:srgbClr val="00B050"/>
                </a:solidFill>
              </a:rPr>
              <a:t>balance</a:t>
            </a:r>
            <a:r>
              <a:rPr lang="en-US" dirty="0">
                <a:solidFill>
                  <a:srgbClr val="00B050"/>
                </a:solidFill>
              </a:rPr>
              <a:t> of forces and finally end the long stalemate</a:t>
            </a:r>
          </a:p>
        </p:txBody>
      </p:sp>
      <p:sp>
        <p:nvSpPr>
          <p:cNvPr id="4" name="Content Placeholder 3"/>
          <p:cNvSpPr>
            <a:spLocks noGrp="1"/>
          </p:cNvSpPr>
          <p:nvPr>
            <p:ph sz="half" idx="2"/>
          </p:nvPr>
        </p:nvSpPr>
        <p:spPr>
          <a:xfrm>
            <a:off x="4648200" y="1600200"/>
            <a:ext cx="4495800" cy="4876800"/>
          </a:xfrm>
        </p:spPr>
        <p:txBody>
          <a:bodyPr>
            <a:normAutofit/>
          </a:bodyPr>
          <a:lstStyle/>
          <a:p>
            <a:r>
              <a:rPr lang="en-US" dirty="0">
                <a:solidFill>
                  <a:srgbClr val="0070C0"/>
                </a:solidFill>
              </a:rPr>
              <a:t>Nations began to realize that total commitment of their whole society would be needed. This was called </a:t>
            </a:r>
            <a:r>
              <a:rPr lang="en-US" b="1" u="sng" dirty="0">
                <a:solidFill>
                  <a:srgbClr val="C00000"/>
                </a:solidFill>
              </a:rPr>
              <a:t>total war </a:t>
            </a:r>
            <a:r>
              <a:rPr lang="en-US" dirty="0">
                <a:solidFill>
                  <a:srgbClr val="0070C0"/>
                </a:solidFill>
              </a:rPr>
              <a:t>or the channeling of a nations entire resources into the war effort</a:t>
            </a:r>
          </a:p>
        </p:txBody>
      </p:sp>
    </p:spTree>
    <p:extLst>
      <p:ext uri="{BB962C8B-B14F-4D97-AF65-F5344CB8AC3E}">
        <p14:creationId xmlns:p14="http://schemas.microsoft.com/office/powerpoint/2010/main" val="410679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u="sng" dirty="0">
                <a:solidFill>
                  <a:srgbClr val="008080"/>
                </a:solidFill>
              </a:rPr>
              <a:t>Economic Impact</a:t>
            </a:r>
          </a:p>
        </p:txBody>
      </p:sp>
      <p:sp>
        <p:nvSpPr>
          <p:cNvPr id="3" name="Content Placeholder 2"/>
          <p:cNvSpPr>
            <a:spLocks noGrp="1"/>
          </p:cNvSpPr>
          <p:nvPr>
            <p:ph sz="half" idx="1"/>
          </p:nvPr>
        </p:nvSpPr>
        <p:spPr>
          <a:xfrm>
            <a:off x="0" y="1066800"/>
            <a:ext cx="4724400" cy="5638800"/>
          </a:xfrm>
        </p:spPr>
        <p:txBody>
          <a:bodyPr>
            <a:normAutofit lnSpcReduction="10000"/>
          </a:bodyPr>
          <a:lstStyle/>
          <a:p>
            <a:pPr lvl="0"/>
            <a:r>
              <a:rPr lang="en-US" b="1" dirty="0"/>
              <a:t>Both sides set up systems to recruit, arm and transport and supply arms</a:t>
            </a:r>
          </a:p>
          <a:p>
            <a:pPr lvl="0"/>
            <a:r>
              <a:rPr lang="en-US" b="1" dirty="0"/>
              <a:t>Each nation except Britain imposed a universal military </a:t>
            </a:r>
            <a:r>
              <a:rPr lang="en-US" b="1" u="sng" dirty="0">
                <a:solidFill>
                  <a:srgbClr val="C00000"/>
                </a:solidFill>
              </a:rPr>
              <a:t>conscription</a:t>
            </a:r>
            <a:r>
              <a:rPr lang="en-US" b="1" dirty="0"/>
              <a:t> known as the </a:t>
            </a:r>
            <a:r>
              <a:rPr lang="en-US" b="1" dirty="0">
                <a:solidFill>
                  <a:srgbClr val="C00000"/>
                </a:solidFill>
              </a:rPr>
              <a:t>draft</a:t>
            </a:r>
          </a:p>
          <a:p>
            <a:pPr lvl="0"/>
            <a:r>
              <a:rPr lang="en-US" b="1" dirty="0"/>
              <a:t>Taxes were </a:t>
            </a:r>
            <a:r>
              <a:rPr lang="en-US" b="1" u="sng" dirty="0">
                <a:solidFill>
                  <a:srgbClr val="C00000"/>
                </a:solidFill>
              </a:rPr>
              <a:t>raised</a:t>
            </a:r>
            <a:r>
              <a:rPr lang="en-US" b="1" dirty="0"/>
              <a:t>, large sums of money were borrowed to pay for the war</a:t>
            </a:r>
          </a:p>
          <a:p>
            <a:r>
              <a:rPr lang="en-US" b="1" dirty="0"/>
              <a:t>Food was </a:t>
            </a:r>
            <a:r>
              <a:rPr lang="en-US" b="1" u="sng" dirty="0">
                <a:solidFill>
                  <a:srgbClr val="C00000"/>
                </a:solidFill>
              </a:rPr>
              <a:t>rationed</a:t>
            </a:r>
            <a:r>
              <a:rPr lang="en-US" b="1" dirty="0"/>
              <a:t>, strikes forbidden and prices were set by the government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600200"/>
            <a:ext cx="4191000" cy="4724400"/>
          </a:xfrm>
        </p:spPr>
      </p:pic>
    </p:spTree>
    <p:extLst>
      <p:ext uri="{BB962C8B-B14F-4D97-AF65-F5344CB8AC3E}">
        <p14:creationId xmlns:p14="http://schemas.microsoft.com/office/powerpoint/2010/main" val="61227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Propaganda War</a:t>
            </a:r>
          </a:p>
        </p:txBody>
      </p:sp>
      <p:sp>
        <p:nvSpPr>
          <p:cNvPr id="3" name="Content Placeholder 2"/>
          <p:cNvSpPr>
            <a:spLocks noGrp="1"/>
          </p:cNvSpPr>
          <p:nvPr>
            <p:ph sz="half" idx="1"/>
          </p:nvPr>
        </p:nvSpPr>
        <p:spPr>
          <a:xfrm>
            <a:off x="0" y="1600200"/>
            <a:ext cx="4876800" cy="4953000"/>
          </a:xfrm>
        </p:spPr>
        <p:txBody>
          <a:bodyPr>
            <a:normAutofit/>
          </a:bodyPr>
          <a:lstStyle/>
          <a:p>
            <a:pPr lvl="0"/>
            <a:r>
              <a:rPr lang="en-US" dirty="0">
                <a:solidFill>
                  <a:srgbClr val="002060"/>
                </a:solidFill>
              </a:rPr>
              <a:t>Total war meant controlling  </a:t>
            </a:r>
            <a:r>
              <a:rPr lang="en-US" b="1" u="sng" dirty="0">
                <a:solidFill>
                  <a:srgbClr val="C00000"/>
                </a:solidFill>
              </a:rPr>
              <a:t>public opinion</a:t>
            </a:r>
          </a:p>
          <a:p>
            <a:pPr lvl="0"/>
            <a:r>
              <a:rPr lang="en-US" dirty="0">
                <a:solidFill>
                  <a:srgbClr val="002060"/>
                </a:solidFill>
              </a:rPr>
              <a:t>Special government boards </a:t>
            </a:r>
            <a:r>
              <a:rPr lang="en-US" b="1" u="sng" dirty="0">
                <a:solidFill>
                  <a:srgbClr val="C00000"/>
                </a:solidFill>
              </a:rPr>
              <a:t>censored</a:t>
            </a:r>
            <a:r>
              <a:rPr lang="en-US" dirty="0">
                <a:solidFill>
                  <a:srgbClr val="002060"/>
                </a:solidFill>
              </a:rPr>
              <a:t> the press to keep complete casualty figures and other discouraging news from reaching the people</a:t>
            </a:r>
          </a:p>
          <a:p>
            <a:r>
              <a:rPr lang="en-US" b="1" dirty="0">
                <a:solidFill>
                  <a:srgbClr val="C00000"/>
                </a:solidFill>
              </a:rPr>
              <a:t>Propaganda</a:t>
            </a:r>
            <a:r>
              <a:rPr lang="en-US" dirty="0">
                <a:solidFill>
                  <a:srgbClr val="002060"/>
                </a:solidFill>
              </a:rPr>
              <a:t> is the spreading of ideas to promote a cause or damage an opposing cause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9406" y="1600200"/>
            <a:ext cx="3974594" cy="4953000"/>
          </a:xfrm>
        </p:spPr>
      </p:pic>
    </p:spTree>
    <p:extLst>
      <p:ext uri="{BB962C8B-B14F-4D97-AF65-F5344CB8AC3E}">
        <p14:creationId xmlns:p14="http://schemas.microsoft.com/office/powerpoint/2010/main" val="2935252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u="sng" dirty="0">
                <a:solidFill>
                  <a:srgbClr val="C00000"/>
                </a:solidFill>
              </a:rPr>
              <a:t>US Propaganda Posters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752600"/>
            <a:ext cx="4495800" cy="464819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676400"/>
            <a:ext cx="4267200" cy="4724400"/>
          </a:xfrm>
        </p:spPr>
      </p:pic>
    </p:spTree>
    <p:extLst>
      <p:ext uri="{BB962C8B-B14F-4D97-AF65-F5344CB8AC3E}">
        <p14:creationId xmlns:p14="http://schemas.microsoft.com/office/powerpoint/2010/main" val="61472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2060"/>
                </a:solidFill>
              </a:rPr>
              <a:t>Patriotic Propaganda Posters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00200"/>
            <a:ext cx="4495800" cy="4419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600200"/>
            <a:ext cx="4343399" cy="4525963"/>
          </a:xfrm>
        </p:spPr>
      </p:pic>
    </p:spTree>
    <p:extLst>
      <p:ext uri="{BB962C8B-B14F-4D97-AF65-F5344CB8AC3E}">
        <p14:creationId xmlns:p14="http://schemas.microsoft.com/office/powerpoint/2010/main" val="151125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u="sng" dirty="0">
                <a:solidFill>
                  <a:srgbClr val="006600"/>
                </a:solidFill>
              </a:rPr>
              <a:t>German Propaganda Posters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1676400"/>
            <a:ext cx="4648200" cy="4419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6823" y="1600200"/>
            <a:ext cx="3121353" cy="4525963"/>
          </a:xfrm>
        </p:spPr>
      </p:pic>
    </p:spTree>
    <p:extLst>
      <p:ext uri="{BB962C8B-B14F-4D97-AF65-F5344CB8AC3E}">
        <p14:creationId xmlns:p14="http://schemas.microsoft.com/office/powerpoint/2010/main" val="1331491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b="1" u="sng" dirty="0">
                <a:solidFill>
                  <a:srgbClr val="FF3399"/>
                </a:solidFill>
              </a:rPr>
              <a:t>Impact On Women </a:t>
            </a:r>
            <a:r>
              <a:rPr lang="en-US" sz="3600" b="1" dirty="0"/>
              <a:t>/ </a:t>
            </a:r>
            <a:r>
              <a:rPr lang="en-US" sz="3600" b="1" u="sng" dirty="0">
                <a:solidFill>
                  <a:srgbClr val="0070C0"/>
                </a:solidFill>
              </a:rPr>
              <a:t>Collapsing Morale</a:t>
            </a:r>
          </a:p>
        </p:txBody>
      </p:sp>
      <p:sp>
        <p:nvSpPr>
          <p:cNvPr id="3" name="Content Placeholder 2"/>
          <p:cNvSpPr>
            <a:spLocks noGrp="1"/>
          </p:cNvSpPr>
          <p:nvPr>
            <p:ph sz="half" idx="1"/>
          </p:nvPr>
        </p:nvSpPr>
        <p:spPr>
          <a:xfrm>
            <a:off x="76200" y="1600200"/>
            <a:ext cx="4419600" cy="5105400"/>
          </a:xfrm>
        </p:spPr>
        <p:txBody>
          <a:bodyPr>
            <a:normAutofit/>
          </a:bodyPr>
          <a:lstStyle/>
          <a:p>
            <a:pPr lvl="0"/>
            <a:r>
              <a:rPr lang="en-US" b="1" dirty="0">
                <a:solidFill>
                  <a:srgbClr val="FF3399"/>
                </a:solidFill>
              </a:rPr>
              <a:t>Women took over men’s </a:t>
            </a:r>
            <a:r>
              <a:rPr lang="en-US" b="1" u="sng" dirty="0">
                <a:solidFill>
                  <a:srgbClr val="C00000"/>
                </a:solidFill>
              </a:rPr>
              <a:t>jobs</a:t>
            </a:r>
            <a:r>
              <a:rPr lang="en-US" b="1" dirty="0">
                <a:solidFill>
                  <a:srgbClr val="FF3399"/>
                </a:solidFill>
              </a:rPr>
              <a:t> at home, Nurses helped the wounded</a:t>
            </a:r>
          </a:p>
          <a:p>
            <a:r>
              <a:rPr lang="en-US" b="1" dirty="0">
                <a:solidFill>
                  <a:srgbClr val="FF3399"/>
                </a:solidFill>
              </a:rPr>
              <a:t>Their efforts helped them gain the right to vote after decades of struggle</a:t>
            </a:r>
          </a:p>
        </p:txBody>
      </p:sp>
      <p:sp>
        <p:nvSpPr>
          <p:cNvPr id="4" name="Content Placeholder 3"/>
          <p:cNvSpPr>
            <a:spLocks noGrp="1"/>
          </p:cNvSpPr>
          <p:nvPr>
            <p:ph sz="half" idx="2"/>
          </p:nvPr>
        </p:nvSpPr>
        <p:spPr>
          <a:xfrm>
            <a:off x="4648200" y="1600200"/>
            <a:ext cx="4495800" cy="5105400"/>
          </a:xfrm>
        </p:spPr>
        <p:txBody>
          <a:bodyPr>
            <a:normAutofit/>
          </a:bodyPr>
          <a:lstStyle/>
          <a:p>
            <a:pPr lvl="0"/>
            <a:r>
              <a:rPr lang="en-US" b="1" dirty="0">
                <a:solidFill>
                  <a:srgbClr val="0070C0"/>
                </a:solidFill>
              </a:rPr>
              <a:t>Morale of both troops and civilians had collapsed by 1917, Boys as young as 15 were being sent to fight</a:t>
            </a:r>
          </a:p>
          <a:p>
            <a:r>
              <a:rPr lang="en-US" b="1" dirty="0">
                <a:solidFill>
                  <a:srgbClr val="0070C0"/>
                </a:solidFill>
              </a:rPr>
              <a:t>Britain was on the verge of bankruptcy People began calling for an end to the war</a:t>
            </a:r>
          </a:p>
        </p:txBody>
      </p:sp>
    </p:spTree>
    <p:extLst>
      <p:ext uri="{BB962C8B-B14F-4D97-AF65-F5344CB8AC3E}">
        <p14:creationId xmlns:p14="http://schemas.microsoft.com/office/powerpoint/2010/main" val="375345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D24B-8A13-4D9B-911C-2DF6CE355504}"/>
              </a:ext>
            </a:extLst>
          </p:cNvPr>
          <p:cNvSpPr>
            <a:spLocks noGrp="1"/>
          </p:cNvSpPr>
          <p:nvPr>
            <p:ph type="title"/>
          </p:nvPr>
        </p:nvSpPr>
        <p:spPr>
          <a:xfrm>
            <a:off x="457200" y="228600"/>
            <a:ext cx="8229600" cy="609600"/>
          </a:xfrm>
        </p:spPr>
        <p:txBody>
          <a:bodyPr>
            <a:normAutofit fontScale="90000"/>
          </a:bodyPr>
          <a:lstStyle/>
          <a:p>
            <a:r>
              <a:rPr lang="en-US" b="1" u="sng" dirty="0">
                <a:solidFill>
                  <a:srgbClr val="C00000"/>
                </a:solidFill>
              </a:rPr>
              <a:t>Events Leading up to the War</a:t>
            </a:r>
          </a:p>
        </p:txBody>
      </p:sp>
      <p:sp>
        <p:nvSpPr>
          <p:cNvPr id="3" name="Content Placeholder 2">
            <a:extLst>
              <a:ext uri="{FF2B5EF4-FFF2-40B4-BE49-F238E27FC236}">
                <a16:creationId xmlns:a16="http://schemas.microsoft.com/office/drawing/2014/main" id="{1252CDE8-D5D1-4BED-9F2F-180EF67A56FD}"/>
              </a:ext>
            </a:extLst>
          </p:cNvPr>
          <p:cNvSpPr>
            <a:spLocks noGrp="1"/>
          </p:cNvSpPr>
          <p:nvPr>
            <p:ph idx="1"/>
          </p:nvPr>
        </p:nvSpPr>
        <p:spPr>
          <a:xfrm>
            <a:off x="0" y="838200"/>
            <a:ext cx="9144000" cy="6019800"/>
          </a:xfrm>
        </p:spPr>
        <p:txBody>
          <a:bodyPr>
            <a:normAutofit fontScale="85000" lnSpcReduction="10000"/>
          </a:bodyPr>
          <a:lstStyle/>
          <a:p>
            <a:r>
              <a:rPr lang="en-US" b="1" dirty="0">
                <a:solidFill>
                  <a:srgbClr val="7030A0"/>
                </a:solidFill>
              </a:rPr>
              <a:t>In the beginning of the 20</a:t>
            </a:r>
            <a:r>
              <a:rPr lang="en-US" b="1" baseline="30000" dirty="0">
                <a:solidFill>
                  <a:srgbClr val="7030A0"/>
                </a:solidFill>
              </a:rPr>
              <a:t>th</a:t>
            </a:r>
            <a:r>
              <a:rPr lang="en-US" b="1" dirty="0">
                <a:solidFill>
                  <a:srgbClr val="7030A0"/>
                </a:solidFill>
              </a:rPr>
              <a:t> century, Europe was ruled mainly by a family of monarchs who felt many of the loyalties and enmities that figure in all extended families</a:t>
            </a:r>
          </a:p>
          <a:p>
            <a:r>
              <a:rPr lang="en-US" b="1" dirty="0">
                <a:solidFill>
                  <a:srgbClr val="008080"/>
                </a:solidFill>
              </a:rPr>
              <a:t>Bismarck created the German Empire, which upset the delicate balance of power in Europe and resulted in a series of entangling alliances that transformed the continent into tow armed and opposing camps</a:t>
            </a:r>
          </a:p>
          <a:p>
            <a:r>
              <a:rPr lang="en-US" b="1" dirty="0">
                <a:solidFill>
                  <a:srgbClr val="CC0099"/>
                </a:solidFill>
              </a:rPr>
              <a:t>Nationalism: National pride was a strong factor in motivating the European nations, including German and France, to act aggressively in order to prove their country’s superiority;</a:t>
            </a:r>
          </a:p>
          <a:p>
            <a:r>
              <a:rPr lang="en-US" b="1" dirty="0">
                <a:solidFill>
                  <a:srgbClr val="0070C0"/>
                </a:solidFill>
              </a:rPr>
              <a:t>Five important wars served as military and political preludes to World War I: the Seven Weeks Wars, War between Prussia and Austria, the Franco-Prussian War, the Russo-Japanese War, and the two Balkan Wars</a:t>
            </a:r>
          </a:p>
        </p:txBody>
      </p:sp>
    </p:spTree>
    <p:extLst>
      <p:ext uri="{BB962C8B-B14F-4D97-AF65-F5344CB8AC3E}">
        <p14:creationId xmlns:p14="http://schemas.microsoft.com/office/powerpoint/2010/main" val="2381044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Revolution in Russia Impact on the War</a:t>
            </a:r>
          </a:p>
        </p:txBody>
      </p:sp>
      <p:sp>
        <p:nvSpPr>
          <p:cNvPr id="3" name="Content Placeholder 2"/>
          <p:cNvSpPr>
            <a:spLocks noGrp="1"/>
          </p:cNvSpPr>
          <p:nvPr>
            <p:ph sz="half" idx="1"/>
          </p:nvPr>
        </p:nvSpPr>
        <p:spPr>
          <a:xfrm>
            <a:off x="228600" y="1600200"/>
            <a:ext cx="4495800" cy="4724400"/>
          </a:xfrm>
        </p:spPr>
        <p:txBody>
          <a:bodyPr>
            <a:normAutofit fontScale="92500"/>
          </a:bodyPr>
          <a:lstStyle/>
          <a:p>
            <a:pPr lvl="0"/>
            <a:r>
              <a:rPr lang="en-US" dirty="0">
                <a:solidFill>
                  <a:srgbClr val="C00000"/>
                </a:solidFill>
              </a:rPr>
              <a:t>By march 1917 bread riots in Russia had grown into a revolution that bought down the Russian monarchy</a:t>
            </a:r>
          </a:p>
          <a:p>
            <a:r>
              <a:rPr lang="en-US" dirty="0">
                <a:solidFill>
                  <a:srgbClr val="C00000"/>
                </a:solidFill>
              </a:rPr>
              <a:t>The Allies thought this would bring democracy to Russia but when </a:t>
            </a:r>
            <a:r>
              <a:rPr lang="en-US" b="1" dirty="0">
                <a:solidFill>
                  <a:srgbClr val="C00000"/>
                </a:solidFill>
              </a:rPr>
              <a:t>Lenin</a:t>
            </a:r>
            <a:r>
              <a:rPr lang="en-US" dirty="0">
                <a:solidFill>
                  <a:srgbClr val="C00000"/>
                </a:solidFill>
              </a:rPr>
              <a:t> came into power he signed the </a:t>
            </a:r>
            <a:r>
              <a:rPr lang="en-US" b="1" dirty="0">
                <a:solidFill>
                  <a:srgbClr val="C00000"/>
                </a:solidFill>
              </a:rPr>
              <a:t>Treaty of Brest-</a:t>
            </a:r>
            <a:r>
              <a:rPr lang="en-US" b="1" dirty="0" err="1">
                <a:solidFill>
                  <a:srgbClr val="C00000"/>
                </a:solidFill>
              </a:rPr>
              <a:t>Litkovsk</a:t>
            </a:r>
            <a:r>
              <a:rPr lang="en-US" b="1" dirty="0">
                <a:solidFill>
                  <a:srgbClr val="C00000"/>
                </a:solidFill>
              </a:rPr>
              <a:t> </a:t>
            </a:r>
            <a:r>
              <a:rPr lang="en-US" dirty="0">
                <a:solidFill>
                  <a:srgbClr val="C00000"/>
                </a:solidFill>
              </a:rPr>
              <a:t>with German ending Russian participation in the WWI</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447800"/>
            <a:ext cx="4191000" cy="4724400"/>
          </a:xfrm>
        </p:spPr>
      </p:pic>
    </p:spTree>
    <p:extLst>
      <p:ext uri="{BB962C8B-B14F-4D97-AF65-F5344CB8AC3E}">
        <p14:creationId xmlns:p14="http://schemas.microsoft.com/office/powerpoint/2010/main" val="3495253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a:solidFill>
                  <a:srgbClr val="C00000"/>
                </a:solidFill>
              </a:rPr>
              <a:t>Russian Revolution</a:t>
            </a:r>
            <a:r>
              <a:rPr lang="en-US" b="1" dirty="0">
                <a:solidFill>
                  <a:srgbClr val="C00000"/>
                </a:solidFill>
              </a:rPr>
              <a:t>:</a:t>
            </a:r>
            <a:endParaRPr lang="en-US" dirty="0"/>
          </a:p>
        </p:txBody>
      </p:sp>
      <p:sp>
        <p:nvSpPr>
          <p:cNvPr id="3" name="Content Placeholder 2"/>
          <p:cNvSpPr>
            <a:spLocks noGrp="1"/>
          </p:cNvSpPr>
          <p:nvPr>
            <p:ph sz="half" idx="1"/>
          </p:nvPr>
        </p:nvSpPr>
        <p:spPr>
          <a:xfrm>
            <a:off x="0" y="1600200"/>
            <a:ext cx="5410200" cy="5257800"/>
          </a:xfrm>
        </p:spPr>
        <p:txBody>
          <a:bodyPr>
            <a:normAutofit fontScale="85000" lnSpcReduction="10000"/>
          </a:bodyPr>
          <a:lstStyle/>
          <a:p>
            <a:pPr marL="0" lvl="0" indent="0">
              <a:buNone/>
            </a:pPr>
            <a:r>
              <a:rPr lang="en-US" b="1" dirty="0"/>
              <a:t>        </a:t>
            </a:r>
            <a:r>
              <a:rPr lang="en-US" b="1" u="sng" dirty="0"/>
              <a:t> Causes of the Russian Revolution</a:t>
            </a:r>
            <a:r>
              <a:rPr lang="en-US" b="1" dirty="0"/>
              <a:t>:</a:t>
            </a:r>
            <a:endParaRPr lang="en-US" dirty="0"/>
          </a:p>
          <a:p>
            <a:pPr lvl="0"/>
            <a:r>
              <a:rPr lang="en-US" b="1" dirty="0"/>
              <a:t>Massive Russian defeats in the war</a:t>
            </a:r>
            <a:endParaRPr lang="en-US" dirty="0"/>
          </a:p>
          <a:p>
            <a:pPr lvl="0"/>
            <a:r>
              <a:rPr lang="en-US" b="1" dirty="0"/>
              <a:t>Food and fuel shortages</a:t>
            </a:r>
            <a:endParaRPr lang="en-US" dirty="0"/>
          </a:p>
          <a:p>
            <a:r>
              <a:rPr lang="en-US" b="1" dirty="0"/>
              <a:t>Low confidence in the czar and his government</a:t>
            </a:r>
          </a:p>
          <a:p>
            <a:r>
              <a:rPr lang="en-US" b="1" dirty="0">
                <a:solidFill>
                  <a:srgbClr val="C00000"/>
                </a:solidFill>
              </a:rPr>
              <a:t>Lenin promised </a:t>
            </a:r>
            <a:r>
              <a:rPr lang="en-US" b="1" dirty="0"/>
              <a:t>Peace, Bread and Land</a:t>
            </a:r>
          </a:p>
          <a:p>
            <a:r>
              <a:rPr lang="en-US" b="1" dirty="0"/>
              <a:t>Communism</a:t>
            </a:r>
            <a:r>
              <a:rPr lang="en-US" b="1" dirty="0">
                <a:solidFill>
                  <a:srgbClr val="C00000"/>
                </a:solidFill>
              </a:rPr>
              <a:t> </a:t>
            </a:r>
            <a:r>
              <a:rPr lang="en-US" dirty="0">
                <a:solidFill>
                  <a:srgbClr val="C00000"/>
                </a:solidFill>
              </a:rPr>
              <a:t>is a form of socialism in which a class struggle was inevitable and would lead to the creation of a classless society in which all wealth and property would be owned by the community as a whole</a:t>
            </a:r>
          </a:p>
          <a:p>
            <a:r>
              <a:rPr lang="en-US" b="1" dirty="0"/>
              <a:t>Creates the USSR</a:t>
            </a:r>
            <a:r>
              <a:rPr lang="en-US" dirty="0">
                <a:solidFill>
                  <a:srgbClr val="C00000"/>
                </a:solidFill>
              </a:rPr>
              <a:t>: Union of Soviet Socialist Republic s</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1600201"/>
            <a:ext cx="3505200" cy="4114800"/>
          </a:xfrm>
        </p:spPr>
      </p:pic>
    </p:spTree>
    <p:extLst>
      <p:ext uri="{BB962C8B-B14F-4D97-AF65-F5344CB8AC3E}">
        <p14:creationId xmlns:p14="http://schemas.microsoft.com/office/powerpoint/2010/main" val="3650383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Lenin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1" y="1524000"/>
            <a:ext cx="3597214" cy="4876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1447800"/>
            <a:ext cx="4724400" cy="4800600"/>
          </a:xfrm>
        </p:spPr>
      </p:pic>
    </p:spTree>
    <p:extLst>
      <p:ext uri="{BB962C8B-B14F-4D97-AF65-F5344CB8AC3E}">
        <p14:creationId xmlns:p14="http://schemas.microsoft.com/office/powerpoint/2010/main" val="2267453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C00000"/>
                </a:solidFill>
              </a:rPr>
              <a:t>Lenin’s Tomb</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52600"/>
            <a:ext cx="4495800" cy="4191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2600"/>
            <a:ext cx="4495800" cy="4191000"/>
          </a:xfrm>
        </p:spPr>
      </p:pic>
    </p:spTree>
    <p:extLst>
      <p:ext uri="{BB962C8B-B14F-4D97-AF65-F5344CB8AC3E}">
        <p14:creationId xmlns:p14="http://schemas.microsoft.com/office/powerpoint/2010/main" val="3830222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u="sng" dirty="0">
                <a:solidFill>
                  <a:srgbClr val="C00000"/>
                </a:solidFill>
              </a:rPr>
              <a:t>Unrestricted Submarine Warfare</a:t>
            </a: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pPr lvl="0"/>
            <a:r>
              <a:rPr lang="en-US" dirty="0">
                <a:solidFill>
                  <a:srgbClr val="002060"/>
                </a:solidFill>
              </a:rPr>
              <a:t>After the Russian Revolution began the </a:t>
            </a:r>
            <a:r>
              <a:rPr lang="en-US" b="1" dirty="0">
                <a:solidFill>
                  <a:srgbClr val="002060"/>
                </a:solidFill>
              </a:rPr>
              <a:t>United States </a:t>
            </a:r>
            <a:r>
              <a:rPr lang="en-US" dirty="0">
                <a:solidFill>
                  <a:srgbClr val="002060"/>
                </a:solidFill>
              </a:rPr>
              <a:t>declared war on Germany.</a:t>
            </a:r>
          </a:p>
          <a:p>
            <a:pPr lvl="0"/>
            <a:r>
              <a:rPr lang="en-US" dirty="0">
                <a:solidFill>
                  <a:srgbClr val="002060"/>
                </a:solidFill>
              </a:rPr>
              <a:t>The </a:t>
            </a:r>
            <a:r>
              <a:rPr lang="en-US" b="1" dirty="0">
                <a:solidFill>
                  <a:srgbClr val="C00000"/>
                </a:solidFill>
              </a:rPr>
              <a:t>major reason was the submarine attacks on our merchant and passenger ships carrying American citizens</a:t>
            </a:r>
          </a:p>
          <a:p>
            <a:pPr lvl="0"/>
            <a:r>
              <a:rPr lang="en-US" dirty="0">
                <a:solidFill>
                  <a:srgbClr val="002060"/>
                </a:solidFill>
              </a:rPr>
              <a:t>These ships were transporting supplies to the </a:t>
            </a:r>
            <a:r>
              <a:rPr lang="en-US" b="1" dirty="0">
                <a:solidFill>
                  <a:srgbClr val="002060"/>
                </a:solidFill>
              </a:rPr>
              <a:t>Allies</a:t>
            </a:r>
            <a:r>
              <a:rPr lang="en-US" dirty="0">
                <a:solidFill>
                  <a:srgbClr val="002060"/>
                </a:solidFill>
              </a:rPr>
              <a:t> and </a:t>
            </a:r>
            <a:r>
              <a:rPr lang="en-US" b="1" dirty="0">
                <a:solidFill>
                  <a:srgbClr val="002060"/>
                </a:solidFill>
              </a:rPr>
              <a:t>President Wilson </a:t>
            </a:r>
            <a:r>
              <a:rPr lang="en-US" dirty="0">
                <a:solidFill>
                  <a:srgbClr val="002060"/>
                </a:solidFill>
              </a:rPr>
              <a:t>insisted that Americans had a right to safe travel on the seas since the US was neutral.</a:t>
            </a:r>
          </a:p>
          <a:p>
            <a:pPr lvl="0"/>
            <a:r>
              <a:rPr lang="en-US" dirty="0">
                <a:solidFill>
                  <a:srgbClr val="002060"/>
                </a:solidFill>
              </a:rPr>
              <a:t>In May 1915 the Germans torpedoed the British passenger liner the </a:t>
            </a:r>
            <a:r>
              <a:rPr lang="en-US" b="1" u="sng" dirty="0">
                <a:solidFill>
                  <a:srgbClr val="C00000"/>
                </a:solidFill>
              </a:rPr>
              <a:t>Lusitania</a:t>
            </a:r>
            <a:r>
              <a:rPr lang="en-US" b="1" u="sng" dirty="0">
                <a:solidFill>
                  <a:srgbClr val="002060"/>
                </a:solidFill>
              </a:rPr>
              <a:t> </a:t>
            </a:r>
            <a:r>
              <a:rPr lang="en-US" dirty="0">
                <a:solidFill>
                  <a:srgbClr val="002060"/>
                </a:solidFill>
              </a:rPr>
              <a:t>and 1200 passenger s were killed including Americans</a:t>
            </a:r>
          </a:p>
          <a:p>
            <a:pPr lvl="0"/>
            <a:r>
              <a:rPr lang="en-US" dirty="0">
                <a:solidFill>
                  <a:srgbClr val="002060"/>
                </a:solidFill>
              </a:rPr>
              <a:t>Germany said they had the right to do this because the ship was carrying weapons.</a:t>
            </a:r>
          </a:p>
          <a:p>
            <a:pPr lvl="0"/>
            <a:r>
              <a:rPr lang="en-US" dirty="0">
                <a:solidFill>
                  <a:srgbClr val="002060"/>
                </a:solidFill>
              </a:rPr>
              <a:t>Germany agreed to have the subs surface and give warning to allow neutral passengers to escape in lifeboats.  </a:t>
            </a:r>
          </a:p>
          <a:p>
            <a:r>
              <a:rPr lang="en-US" dirty="0">
                <a:solidFill>
                  <a:srgbClr val="002060"/>
                </a:solidFill>
              </a:rPr>
              <a:t>In 1916 Germany resumed unrestricted submarine warfare and </a:t>
            </a:r>
            <a:r>
              <a:rPr lang="en-US" b="1" dirty="0">
                <a:solidFill>
                  <a:srgbClr val="002060"/>
                </a:solidFill>
              </a:rPr>
              <a:t>Pres. Wilson </a:t>
            </a:r>
            <a:r>
              <a:rPr lang="en-US" dirty="0">
                <a:solidFill>
                  <a:srgbClr val="002060"/>
                </a:solidFill>
              </a:rPr>
              <a:t>denounced Germany after </a:t>
            </a:r>
            <a:r>
              <a:rPr lang="en-US" dirty="0">
                <a:solidFill>
                  <a:srgbClr val="C00000"/>
                </a:solidFill>
              </a:rPr>
              <a:t>they sunk 4 US merchant ships, bring the US into the war</a:t>
            </a:r>
          </a:p>
        </p:txBody>
      </p:sp>
    </p:spTree>
    <p:extLst>
      <p:ext uri="{BB962C8B-B14F-4D97-AF65-F5344CB8AC3E}">
        <p14:creationId xmlns:p14="http://schemas.microsoft.com/office/powerpoint/2010/main" val="1607042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i="1" u="sng" dirty="0"/>
              <a:t>Sinking of the Lusitania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219200"/>
            <a:ext cx="5029200" cy="5638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1295400"/>
            <a:ext cx="3810000" cy="4876800"/>
          </a:xfrm>
        </p:spPr>
      </p:pic>
    </p:spTree>
    <p:extLst>
      <p:ext uri="{BB962C8B-B14F-4D97-AF65-F5344CB8AC3E}">
        <p14:creationId xmlns:p14="http://schemas.microsoft.com/office/powerpoint/2010/main" val="3386850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u="sng" dirty="0">
                <a:solidFill>
                  <a:srgbClr val="FF3399"/>
                </a:solidFill>
              </a:rPr>
              <a:t>Cultural Ties</a:t>
            </a:r>
          </a:p>
        </p:txBody>
      </p:sp>
      <p:sp>
        <p:nvSpPr>
          <p:cNvPr id="3" name="Content Placeholder 2"/>
          <p:cNvSpPr>
            <a:spLocks noGrp="1"/>
          </p:cNvSpPr>
          <p:nvPr>
            <p:ph idx="1"/>
          </p:nvPr>
        </p:nvSpPr>
        <p:spPr>
          <a:xfrm>
            <a:off x="0" y="1371600"/>
            <a:ext cx="9067800" cy="5410200"/>
          </a:xfrm>
        </p:spPr>
        <p:txBody>
          <a:bodyPr>
            <a:normAutofit/>
          </a:bodyPr>
          <a:lstStyle/>
          <a:p>
            <a:pPr lvl="0"/>
            <a:r>
              <a:rPr lang="en-US" dirty="0"/>
              <a:t>Americans supported the </a:t>
            </a:r>
            <a:r>
              <a:rPr lang="en-US" b="1" dirty="0">
                <a:solidFill>
                  <a:srgbClr val="FF3399"/>
                </a:solidFill>
              </a:rPr>
              <a:t>Allies</a:t>
            </a:r>
            <a:r>
              <a:rPr lang="en-US" dirty="0"/>
              <a:t> because they felt ties of </a:t>
            </a:r>
            <a:r>
              <a:rPr lang="en-US" b="1" dirty="0">
                <a:solidFill>
                  <a:srgbClr val="FF3399"/>
                </a:solidFill>
              </a:rPr>
              <a:t>culture</a:t>
            </a:r>
            <a:r>
              <a:rPr lang="en-US" dirty="0"/>
              <a:t> and </a:t>
            </a:r>
            <a:r>
              <a:rPr lang="en-US" b="1" dirty="0">
                <a:solidFill>
                  <a:srgbClr val="FF3399"/>
                </a:solidFill>
              </a:rPr>
              <a:t>language</a:t>
            </a:r>
            <a:r>
              <a:rPr lang="en-US" dirty="0"/>
              <a:t> to Britain and sympathized with </a:t>
            </a:r>
            <a:r>
              <a:rPr lang="en-US" b="1" dirty="0">
                <a:solidFill>
                  <a:srgbClr val="FF3399"/>
                </a:solidFill>
              </a:rPr>
              <a:t>France</a:t>
            </a:r>
            <a:r>
              <a:rPr lang="en-US" dirty="0"/>
              <a:t> as another democracy</a:t>
            </a:r>
          </a:p>
          <a:p>
            <a:pPr lvl="0"/>
            <a:r>
              <a:rPr lang="en-US" dirty="0"/>
              <a:t>Some German Americans favored the Central Powers</a:t>
            </a:r>
          </a:p>
          <a:p>
            <a:r>
              <a:rPr lang="en-US" dirty="0"/>
              <a:t>Many Irish Americans resented British rule of </a:t>
            </a:r>
            <a:r>
              <a:rPr lang="en-US" b="1" dirty="0">
                <a:solidFill>
                  <a:srgbClr val="FF3399"/>
                </a:solidFill>
              </a:rPr>
              <a:t>Ireland</a:t>
            </a:r>
            <a:r>
              <a:rPr lang="en-US" dirty="0"/>
              <a:t> and many Russian and Jewish Americans did not want to be allied with the </a:t>
            </a:r>
            <a:r>
              <a:rPr lang="en-US" b="1" dirty="0">
                <a:solidFill>
                  <a:srgbClr val="FF3399"/>
                </a:solidFill>
              </a:rPr>
              <a:t>czar</a:t>
            </a:r>
            <a:r>
              <a:rPr lang="en-US" dirty="0"/>
              <a:t> of Russian</a:t>
            </a:r>
          </a:p>
        </p:txBody>
      </p:sp>
    </p:spTree>
    <p:extLst>
      <p:ext uri="{BB962C8B-B14F-4D97-AF65-F5344CB8AC3E}">
        <p14:creationId xmlns:p14="http://schemas.microsoft.com/office/powerpoint/2010/main" val="136709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008080"/>
                </a:solidFill>
              </a:rPr>
              <a:t>Zimmermann Note</a:t>
            </a:r>
          </a:p>
        </p:txBody>
      </p:sp>
      <p:sp>
        <p:nvSpPr>
          <p:cNvPr id="3" name="Content Placeholder 2"/>
          <p:cNvSpPr>
            <a:spLocks noGrp="1"/>
          </p:cNvSpPr>
          <p:nvPr>
            <p:ph sz="half" idx="1"/>
          </p:nvPr>
        </p:nvSpPr>
        <p:spPr>
          <a:xfrm>
            <a:off x="0" y="1600200"/>
            <a:ext cx="4495800" cy="5029200"/>
          </a:xfrm>
        </p:spPr>
        <p:txBody>
          <a:bodyPr>
            <a:normAutofit fontScale="92500" lnSpcReduction="20000"/>
          </a:bodyPr>
          <a:lstStyle/>
          <a:p>
            <a:pPr lvl="0"/>
            <a:r>
              <a:rPr lang="en-US" dirty="0"/>
              <a:t>In early 1917 the </a:t>
            </a:r>
            <a:r>
              <a:rPr lang="en-US" b="1" dirty="0"/>
              <a:t>British </a:t>
            </a:r>
            <a:r>
              <a:rPr lang="en-US" dirty="0"/>
              <a:t>intercepted a message from the </a:t>
            </a:r>
            <a:r>
              <a:rPr lang="en-US" b="1" dirty="0"/>
              <a:t>German</a:t>
            </a:r>
            <a:r>
              <a:rPr lang="en-US" dirty="0"/>
              <a:t> Foreign minister </a:t>
            </a:r>
            <a:r>
              <a:rPr lang="en-US" b="1" dirty="0"/>
              <a:t>Zimmermann</a:t>
            </a:r>
            <a:r>
              <a:rPr lang="en-US" dirty="0"/>
              <a:t> to his ambassador in Mexico</a:t>
            </a:r>
          </a:p>
          <a:p>
            <a:pPr lvl="0"/>
            <a:r>
              <a:rPr lang="en-US" dirty="0"/>
              <a:t>Zimmermann promised to Mexico that Germany would help Mexico to “re-conquer the lost territory in </a:t>
            </a:r>
            <a:r>
              <a:rPr lang="en-US" b="1" dirty="0"/>
              <a:t>New Mexico, Texas and Arizona </a:t>
            </a:r>
            <a:r>
              <a:rPr lang="en-US" dirty="0"/>
              <a:t>in exchange for their support of Germany</a:t>
            </a:r>
          </a:p>
          <a:p>
            <a:r>
              <a:rPr lang="en-US" dirty="0"/>
              <a:t>British revealed the note to the US  causing anti-German feelings to intensify in US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343400" cy="4572000"/>
          </a:xfrm>
        </p:spPr>
      </p:pic>
    </p:spTree>
    <p:extLst>
      <p:ext uri="{BB962C8B-B14F-4D97-AF65-F5344CB8AC3E}">
        <p14:creationId xmlns:p14="http://schemas.microsoft.com/office/powerpoint/2010/main" val="251190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u="sng" dirty="0"/>
              <a:t>The Zimmerman Telegraph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143000"/>
            <a:ext cx="4343400" cy="5486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2600"/>
            <a:ext cx="4495800" cy="4343400"/>
          </a:xfrm>
        </p:spPr>
      </p:pic>
    </p:spTree>
    <p:extLst>
      <p:ext uri="{BB962C8B-B14F-4D97-AF65-F5344CB8AC3E}">
        <p14:creationId xmlns:p14="http://schemas.microsoft.com/office/powerpoint/2010/main" val="2585071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845E-2D91-4AB3-80DB-1E27435A9B5A}"/>
              </a:ext>
            </a:extLst>
          </p:cNvPr>
          <p:cNvSpPr>
            <a:spLocks noGrp="1"/>
          </p:cNvSpPr>
          <p:nvPr>
            <p:ph type="title"/>
          </p:nvPr>
        </p:nvSpPr>
        <p:spPr>
          <a:xfrm>
            <a:off x="0" y="274638"/>
            <a:ext cx="9144000" cy="1143000"/>
          </a:xfrm>
        </p:spPr>
        <p:txBody>
          <a:bodyPr>
            <a:normAutofit fontScale="90000"/>
          </a:bodyPr>
          <a:lstStyle/>
          <a:p>
            <a:r>
              <a:rPr lang="en-US" dirty="0"/>
              <a:t>Causes of America’s Entrance into the war</a:t>
            </a:r>
          </a:p>
        </p:txBody>
      </p:sp>
      <p:sp>
        <p:nvSpPr>
          <p:cNvPr id="3" name="Content Placeholder 2">
            <a:extLst>
              <a:ext uri="{FF2B5EF4-FFF2-40B4-BE49-F238E27FC236}">
                <a16:creationId xmlns:a16="http://schemas.microsoft.com/office/drawing/2014/main" id="{C0A8FD0A-2210-4F08-9E0B-31C91E5C789E}"/>
              </a:ext>
            </a:extLst>
          </p:cNvPr>
          <p:cNvSpPr>
            <a:spLocks noGrp="1"/>
          </p:cNvSpPr>
          <p:nvPr>
            <p:ph idx="1"/>
          </p:nvPr>
        </p:nvSpPr>
        <p:spPr/>
        <p:txBody>
          <a:bodyPr/>
          <a:lstStyle/>
          <a:p>
            <a:r>
              <a:rPr lang="en-US" dirty="0"/>
              <a:t>Cultural ties to England</a:t>
            </a:r>
          </a:p>
          <a:p>
            <a:r>
              <a:rPr lang="en-US" dirty="0"/>
              <a:t>Sinking of the Lusitanian</a:t>
            </a:r>
          </a:p>
          <a:p>
            <a:r>
              <a:rPr lang="en-US" dirty="0"/>
              <a:t>The Zimmerman telegram</a:t>
            </a:r>
          </a:p>
          <a:p>
            <a:r>
              <a:rPr lang="en-US" dirty="0"/>
              <a:t>Sinking of US merchant ships</a:t>
            </a:r>
          </a:p>
        </p:txBody>
      </p:sp>
    </p:spTree>
    <p:extLst>
      <p:ext uri="{BB962C8B-B14F-4D97-AF65-F5344CB8AC3E}">
        <p14:creationId xmlns:p14="http://schemas.microsoft.com/office/powerpoint/2010/main" val="6638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2060"/>
                </a:solidFill>
                <a:latin typeface="Baskerville Old Face" panose="02020602080505020303" pitchFamily="18" charset="0"/>
              </a:rPr>
              <a:t>France and Germany</a:t>
            </a:r>
          </a:p>
        </p:txBody>
      </p:sp>
      <p:sp>
        <p:nvSpPr>
          <p:cNvPr id="3" name="Content Placeholder 2"/>
          <p:cNvSpPr>
            <a:spLocks noGrp="1"/>
          </p:cNvSpPr>
          <p:nvPr>
            <p:ph idx="1"/>
          </p:nvPr>
        </p:nvSpPr>
        <p:spPr>
          <a:xfrm>
            <a:off x="76200" y="1295400"/>
            <a:ext cx="9067800" cy="5410200"/>
          </a:xfrm>
        </p:spPr>
        <p:txBody>
          <a:bodyPr>
            <a:normAutofit fontScale="92500" lnSpcReduction="10000"/>
          </a:bodyPr>
          <a:lstStyle/>
          <a:p>
            <a:pPr lvl="0"/>
            <a:r>
              <a:rPr lang="en-US" b="1" dirty="0">
                <a:solidFill>
                  <a:srgbClr val="002060"/>
                </a:solidFill>
              </a:rPr>
              <a:t>Nationalistic</a:t>
            </a:r>
            <a:r>
              <a:rPr lang="en-US" dirty="0">
                <a:solidFill>
                  <a:srgbClr val="002060"/>
                </a:solidFill>
              </a:rPr>
              <a:t> feelings were strong in these two countries</a:t>
            </a:r>
          </a:p>
          <a:p>
            <a:pPr lvl="0"/>
            <a:r>
              <a:rPr lang="en-US" b="1" dirty="0">
                <a:solidFill>
                  <a:srgbClr val="002060"/>
                </a:solidFill>
              </a:rPr>
              <a:t>Germans</a:t>
            </a:r>
            <a:r>
              <a:rPr lang="en-US" dirty="0">
                <a:solidFill>
                  <a:srgbClr val="002060"/>
                </a:solidFill>
              </a:rPr>
              <a:t> were proud of their military power and </a:t>
            </a:r>
            <a:r>
              <a:rPr lang="en-US" b="1" dirty="0">
                <a:solidFill>
                  <a:srgbClr val="002060"/>
                </a:solidFill>
              </a:rPr>
              <a:t>industrial leadership</a:t>
            </a:r>
          </a:p>
          <a:p>
            <a:pPr lvl="0"/>
            <a:r>
              <a:rPr lang="en-US" b="1" dirty="0">
                <a:solidFill>
                  <a:srgbClr val="002060"/>
                </a:solidFill>
              </a:rPr>
              <a:t>France</a:t>
            </a:r>
            <a:r>
              <a:rPr lang="en-US" dirty="0">
                <a:solidFill>
                  <a:srgbClr val="002060"/>
                </a:solidFill>
              </a:rPr>
              <a:t> longed to gain its position as Europe’s leading power</a:t>
            </a:r>
          </a:p>
          <a:p>
            <a:pPr lvl="0"/>
            <a:r>
              <a:rPr lang="en-US" dirty="0">
                <a:solidFill>
                  <a:srgbClr val="002060"/>
                </a:solidFill>
              </a:rPr>
              <a:t>Frances was bitter about their 1871 defeat in the </a:t>
            </a:r>
            <a:r>
              <a:rPr lang="en-US" b="1" u="sng" dirty="0">
                <a:solidFill>
                  <a:srgbClr val="FF0000"/>
                </a:solidFill>
              </a:rPr>
              <a:t>Franco-Prussian</a:t>
            </a:r>
            <a:r>
              <a:rPr lang="en-US" u="sng" dirty="0">
                <a:solidFill>
                  <a:srgbClr val="FF0000"/>
                </a:solidFill>
              </a:rPr>
              <a:t> War </a:t>
            </a:r>
            <a:r>
              <a:rPr lang="en-US" dirty="0">
                <a:solidFill>
                  <a:srgbClr val="002060"/>
                </a:solidFill>
              </a:rPr>
              <a:t>and the </a:t>
            </a:r>
            <a:r>
              <a:rPr lang="en-US" b="1" dirty="0">
                <a:solidFill>
                  <a:srgbClr val="002060"/>
                </a:solidFill>
              </a:rPr>
              <a:t>German</a:t>
            </a:r>
            <a:r>
              <a:rPr lang="en-US" dirty="0">
                <a:solidFill>
                  <a:srgbClr val="002060"/>
                </a:solidFill>
              </a:rPr>
              <a:t> occupation of the border provinces of </a:t>
            </a:r>
            <a:r>
              <a:rPr lang="en-US" b="1" u="sng" dirty="0">
                <a:solidFill>
                  <a:srgbClr val="FF0000"/>
                </a:solidFill>
              </a:rPr>
              <a:t>Alsace and Lorraine</a:t>
            </a:r>
          </a:p>
          <a:p>
            <a:r>
              <a:rPr lang="en-US" dirty="0">
                <a:solidFill>
                  <a:srgbClr val="002060"/>
                </a:solidFill>
              </a:rPr>
              <a:t>Patriotic French citizens yearned for </a:t>
            </a:r>
            <a:r>
              <a:rPr lang="en-US" b="1" u="sng" dirty="0">
                <a:solidFill>
                  <a:srgbClr val="FF0000"/>
                </a:solidFill>
              </a:rPr>
              <a:t>revenge</a:t>
            </a:r>
            <a:r>
              <a:rPr lang="en-US" dirty="0">
                <a:solidFill>
                  <a:srgbClr val="002060"/>
                </a:solidFill>
              </a:rPr>
              <a:t> against </a:t>
            </a:r>
            <a:r>
              <a:rPr lang="en-US" b="1" u="sng" dirty="0">
                <a:solidFill>
                  <a:srgbClr val="FF0000"/>
                </a:solidFill>
              </a:rPr>
              <a:t>Germany</a:t>
            </a:r>
            <a:r>
              <a:rPr lang="en-US" dirty="0">
                <a:solidFill>
                  <a:srgbClr val="002060"/>
                </a:solidFill>
              </a:rPr>
              <a:t> and the recovery of its lost province</a:t>
            </a:r>
          </a:p>
        </p:txBody>
      </p:sp>
    </p:spTree>
    <p:extLst>
      <p:ext uri="{BB962C8B-B14F-4D97-AF65-F5344CB8AC3E}">
        <p14:creationId xmlns:p14="http://schemas.microsoft.com/office/powerpoint/2010/main" val="130786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a:solidFill>
                  <a:srgbClr val="C00000"/>
                </a:solidFill>
              </a:rPr>
              <a:t>Declaring War/</a:t>
            </a:r>
            <a:r>
              <a:rPr lang="en-US" b="1" u="sng" dirty="0">
                <a:solidFill>
                  <a:srgbClr val="002060"/>
                </a:solidFill>
              </a:rPr>
              <a:t>Wilson’s Fourteen Points</a:t>
            </a:r>
          </a:p>
        </p:txBody>
      </p:sp>
      <p:sp>
        <p:nvSpPr>
          <p:cNvPr id="3" name="Content Placeholder 2"/>
          <p:cNvSpPr>
            <a:spLocks noGrp="1"/>
          </p:cNvSpPr>
          <p:nvPr>
            <p:ph sz="half" idx="1"/>
          </p:nvPr>
        </p:nvSpPr>
        <p:spPr>
          <a:xfrm>
            <a:off x="0" y="1371600"/>
            <a:ext cx="4495800" cy="4754563"/>
          </a:xfrm>
        </p:spPr>
        <p:txBody>
          <a:bodyPr>
            <a:noAutofit/>
          </a:bodyPr>
          <a:lstStyle/>
          <a:p>
            <a:pPr lvl="0"/>
            <a:r>
              <a:rPr lang="en-US" sz="2400" dirty="0">
                <a:solidFill>
                  <a:srgbClr val="006600"/>
                </a:solidFill>
              </a:rPr>
              <a:t>In April of 1917 Wilson asked </a:t>
            </a:r>
            <a:r>
              <a:rPr lang="en-US" sz="2400" b="1" dirty="0">
                <a:solidFill>
                  <a:srgbClr val="006600"/>
                </a:solidFill>
              </a:rPr>
              <a:t>Congress</a:t>
            </a:r>
            <a:r>
              <a:rPr lang="en-US" sz="2400" dirty="0">
                <a:solidFill>
                  <a:srgbClr val="006600"/>
                </a:solidFill>
              </a:rPr>
              <a:t> to declare war on Germany</a:t>
            </a:r>
          </a:p>
          <a:p>
            <a:pPr lvl="0"/>
            <a:r>
              <a:rPr lang="en-US" sz="2400" dirty="0">
                <a:solidFill>
                  <a:srgbClr val="C00000"/>
                </a:solidFill>
              </a:rPr>
              <a:t>By 1918 about  </a:t>
            </a:r>
            <a:r>
              <a:rPr lang="en-US" sz="2400" b="1" dirty="0">
                <a:solidFill>
                  <a:srgbClr val="C00000"/>
                </a:solidFill>
              </a:rPr>
              <a:t>2</a:t>
            </a:r>
            <a:r>
              <a:rPr lang="en-US" sz="2400" dirty="0">
                <a:solidFill>
                  <a:srgbClr val="C00000"/>
                </a:solidFill>
              </a:rPr>
              <a:t> million recruits joined the war on the Western Front</a:t>
            </a:r>
          </a:p>
          <a:p>
            <a:r>
              <a:rPr lang="en-US" sz="2400" dirty="0">
                <a:solidFill>
                  <a:srgbClr val="002060"/>
                </a:solidFill>
              </a:rPr>
              <a:t>The US entrance into the war gave the Allies a much needed  </a:t>
            </a:r>
            <a:r>
              <a:rPr lang="en-US" sz="2400" b="1" u="sng" dirty="0">
                <a:solidFill>
                  <a:srgbClr val="C00000"/>
                </a:solidFill>
              </a:rPr>
              <a:t>morale</a:t>
            </a:r>
            <a:r>
              <a:rPr lang="en-US" sz="2400" dirty="0">
                <a:solidFill>
                  <a:srgbClr val="002060"/>
                </a:solidFill>
              </a:rPr>
              <a:t> boost and provided </a:t>
            </a:r>
            <a:r>
              <a:rPr lang="en-US" sz="2400" u="sng" dirty="0">
                <a:solidFill>
                  <a:srgbClr val="C00000"/>
                </a:solidFill>
              </a:rPr>
              <a:t>financial aid </a:t>
            </a:r>
            <a:r>
              <a:rPr lang="en-US" sz="2400" dirty="0">
                <a:solidFill>
                  <a:srgbClr val="002060"/>
                </a:solidFill>
              </a:rPr>
              <a:t>too</a:t>
            </a:r>
          </a:p>
        </p:txBody>
      </p:sp>
      <p:sp>
        <p:nvSpPr>
          <p:cNvPr id="4" name="Content Placeholder 3"/>
          <p:cNvSpPr>
            <a:spLocks noGrp="1"/>
          </p:cNvSpPr>
          <p:nvPr>
            <p:ph sz="half" idx="2"/>
          </p:nvPr>
        </p:nvSpPr>
        <p:spPr>
          <a:xfrm>
            <a:off x="4495800" y="1371600"/>
            <a:ext cx="4648200" cy="5486400"/>
          </a:xfrm>
        </p:spPr>
        <p:txBody>
          <a:bodyPr>
            <a:normAutofit fontScale="77500" lnSpcReduction="20000"/>
          </a:bodyPr>
          <a:lstStyle/>
          <a:p>
            <a:pPr lvl="0"/>
            <a:r>
              <a:rPr lang="en-US" dirty="0">
                <a:solidFill>
                  <a:srgbClr val="002060"/>
                </a:solidFill>
              </a:rPr>
              <a:t>In January Pres. Woodrow Wilson issued his  </a:t>
            </a:r>
            <a:r>
              <a:rPr lang="en-US" b="1" u="sng" dirty="0">
                <a:solidFill>
                  <a:srgbClr val="C00000"/>
                </a:solidFill>
              </a:rPr>
              <a:t>Fourteen Points</a:t>
            </a:r>
          </a:p>
          <a:p>
            <a:pPr lvl="0"/>
            <a:r>
              <a:rPr lang="en-US" b="1" dirty="0">
                <a:solidFill>
                  <a:srgbClr val="008080"/>
                </a:solidFill>
              </a:rPr>
              <a:t>The 14 Points </a:t>
            </a:r>
            <a:r>
              <a:rPr lang="en-US" dirty="0">
                <a:solidFill>
                  <a:srgbClr val="008080"/>
                </a:solidFill>
              </a:rPr>
              <a:t>is a list of terms for resolving this and future wars and include:</a:t>
            </a:r>
          </a:p>
          <a:p>
            <a:pPr lvl="0"/>
            <a:r>
              <a:rPr lang="en-US" u="sng" dirty="0">
                <a:solidFill>
                  <a:srgbClr val="C00000"/>
                </a:solidFill>
              </a:rPr>
              <a:t>freedom of the seas</a:t>
            </a:r>
          </a:p>
          <a:p>
            <a:pPr lvl="0"/>
            <a:r>
              <a:rPr lang="en-US" u="sng" dirty="0">
                <a:solidFill>
                  <a:srgbClr val="C00000"/>
                </a:solidFill>
              </a:rPr>
              <a:t>Free trade</a:t>
            </a:r>
          </a:p>
          <a:p>
            <a:pPr lvl="0"/>
            <a:r>
              <a:rPr lang="en-US" dirty="0">
                <a:solidFill>
                  <a:srgbClr val="FF3399"/>
                </a:solidFill>
              </a:rPr>
              <a:t>large scale reductions of arms</a:t>
            </a:r>
          </a:p>
          <a:p>
            <a:pPr lvl="0"/>
            <a:r>
              <a:rPr lang="en-US" b="1" u="sng" dirty="0">
                <a:solidFill>
                  <a:srgbClr val="C00000"/>
                </a:solidFill>
              </a:rPr>
              <a:t>an end to secret treaties</a:t>
            </a:r>
          </a:p>
          <a:p>
            <a:pPr lvl="0"/>
            <a:r>
              <a:rPr lang="en-US" dirty="0">
                <a:solidFill>
                  <a:srgbClr val="FF6600"/>
                </a:solidFill>
              </a:rPr>
              <a:t>Wilson favored self determination, </a:t>
            </a:r>
            <a:r>
              <a:rPr lang="en-US" i="1" dirty="0">
                <a:solidFill>
                  <a:srgbClr val="FF6600"/>
                </a:solidFill>
              </a:rPr>
              <a:t>the right of people </a:t>
            </a:r>
            <a:r>
              <a:rPr lang="en-US" b="1" i="1" u="sng" dirty="0">
                <a:solidFill>
                  <a:srgbClr val="C00000"/>
                </a:solidFill>
              </a:rPr>
              <a:t>to choose their own from of government</a:t>
            </a:r>
          </a:p>
          <a:p>
            <a:r>
              <a:rPr lang="en-US" dirty="0">
                <a:solidFill>
                  <a:srgbClr val="006600"/>
                </a:solidFill>
              </a:rPr>
              <a:t>He also urged the creation of a </a:t>
            </a:r>
            <a:r>
              <a:rPr lang="en-US" b="1" u="sng" dirty="0">
                <a:solidFill>
                  <a:srgbClr val="006600"/>
                </a:solidFill>
              </a:rPr>
              <a:t>general assembly </a:t>
            </a:r>
            <a:r>
              <a:rPr lang="en-US" dirty="0">
                <a:solidFill>
                  <a:srgbClr val="006600"/>
                </a:solidFill>
              </a:rPr>
              <a:t>to keep the peace between nations in the future </a:t>
            </a:r>
          </a:p>
        </p:txBody>
      </p:sp>
    </p:spTree>
    <p:extLst>
      <p:ext uri="{BB962C8B-B14F-4D97-AF65-F5344CB8AC3E}">
        <p14:creationId xmlns:p14="http://schemas.microsoft.com/office/powerpoint/2010/main" val="2989877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3399"/>
                </a:solidFill>
                <a:latin typeface="Algerian" panose="04020705040A02060702" pitchFamily="82" charset="0"/>
              </a:rPr>
              <a:t>Campaign to Victory</a:t>
            </a:r>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pPr lvl="0"/>
            <a:r>
              <a:rPr lang="en-US" dirty="0">
                <a:solidFill>
                  <a:srgbClr val="002060"/>
                </a:solidFill>
              </a:rPr>
              <a:t>In 1918 the German pushed the Allies back </a:t>
            </a:r>
            <a:r>
              <a:rPr lang="en-US" b="1" dirty="0">
                <a:solidFill>
                  <a:srgbClr val="002060"/>
                </a:solidFill>
              </a:rPr>
              <a:t>40</a:t>
            </a:r>
            <a:r>
              <a:rPr lang="en-US" dirty="0">
                <a:solidFill>
                  <a:srgbClr val="002060"/>
                </a:solidFill>
              </a:rPr>
              <a:t> miles but the Allies slowly drove the German forces back out of </a:t>
            </a:r>
            <a:r>
              <a:rPr lang="en-US" b="1" dirty="0">
                <a:solidFill>
                  <a:srgbClr val="002060"/>
                </a:solidFill>
              </a:rPr>
              <a:t>France and Belgium</a:t>
            </a:r>
          </a:p>
          <a:p>
            <a:pPr lvl="0"/>
            <a:r>
              <a:rPr lang="en-US" dirty="0">
                <a:solidFill>
                  <a:srgbClr val="002060"/>
                </a:solidFill>
              </a:rPr>
              <a:t>German generals told the </a:t>
            </a:r>
            <a:r>
              <a:rPr lang="en-US" b="1" dirty="0">
                <a:solidFill>
                  <a:srgbClr val="002060"/>
                </a:solidFill>
              </a:rPr>
              <a:t>Kaiser</a:t>
            </a:r>
            <a:r>
              <a:rPr lang="en-US" dirty="0">
                <a:solidFill>
                  <a:srgbClr val="002060"/>
                </a:solidFill>
              </a:rPr>
              <a:t> that the war could not be won</a:t>
            </a:r>
          </a:p>
          <a:p>
            <a:pPr lvl="0"/>
            <a:r>
              <a:rPr lang="en-US" dirty="0">
                <a:solidFill>
                  <a:srgbClr val="002060"/>
                </a:solidFill>
              </a:rPr>
              <a:t>German people </a:t>
            </a:r>
            <a:r>
              <a:rPr lang="en-US" b="1" u="sng" dirty="0">
                <a:solidFill>
                  <a:srgbClr val="C00000"/>
                </a:solidFill>
              </a:rPr>
              <a:t>rioted</a:t>
            </a:r>
            <a:r>
              <a:rPr lang="en-US" dirty="0">
                <a:solidFill>
                  <a:srgbClr val="002060"/>
                </a:solidFill>
              </a:rPr>
              <a:t> and </a:t>
            </a:r>
            <a:r>
              <a:rPr lang="en-US" b="1" dirty="0">
                <a:solidFill>
                  <a:srgbClr val="002060"/>
                </a:solidFill>
              </a:rPr>
              <a:t>Kaiser William II </a:t>
            </a:r>
            <a:r>
              <a:rPr lang="en-US" dirty="0">
                <a:solidFill>
                  <a:srgbClr val="002060"/>
                </a:solidFill>
              </a:rPr>
              <a:t>fled to the </a:t>
            </a:r>
            <a:r>
              <a:rPr lang="en-US" b="1" dirty="0">
                <a:solidFill>
                  <a:srgbClr val="002060"/>
                </a:solidFill>
              </a:rPr>
              <a:t>Netherlands</a:t>
            </a:r>
          </a:p>
          <a:p>
            <a:pPr lvl="0"/>
            <a:r>
              <a:rPr lang="en-US" dirty="0">
                <a:solidFill>
                  <a:srgbClr val="002060"/>
                </a:solidFill>
              </a:rPr>
              <a:t>Austria Hungary was collapsing and the Hapsburg Empire was in disarray</a:t>
            </a:r>
          </a:p>
          <a:p>
            <a:pPr lvl="0"/>
            <a:r>
              <a:rPr lang="en-US" dirty="0">
                <a:solidFill>
                  <a:srgbClr val="002060"/>
                </a:solidFill>
              </a:rPr>
              <a:t>The new German government asked for an </a:t>
            </a:r>
            <a:r>
              <a:rPr lang="en-US" b="1" dirty="0">
                <a:solidFill>
                  <a:srgbClr val="002060"/>
                </a:solidFill>
              </a:rPr>
              <a:t>armistice</a:t>
            </a:r>
            <a:r>
              <a:rPr lang="en-US" dirty="0">
                <a:solidFill>
                  <a:srgbClr val="002060"/>
                </a:solidFill>
              </a:rPr>
              <a:t> or agreement to end the fighting with the Allies</a:t>
            </a:r>
          </a:p>
          <a:p>
            <a:r>
              <a:rPr lang="en-US" dirty="0">
                <a:solidFill>
                  <a:srgbClr val="002060"/>
                </a:solidFill>
              </a:rPr>
              <a:t>On </a:t>
            </a:r>
            <a:r>
              <a:rPr lang="en-US" b="1" u="sng" dirty="0">
                <a:solidFill>
                  <a:srgbClr val="C00000"/>
                </a:solidFill>
              </a:rPr>
              <a:t>November 11, 1918 at 11:00 </a:t>
            </a:r>
            <a:r>
              <a:rPr lang="en-US" dirty="0">
                <a:solidFill>
                  <a:srgbClr val="002060"/>
                </a:solidFill>
              </a:rPr>
              <a:t>AM the Great War  at last came to an end.!!!!</a:t>
            </a:r>
          </a:p>
        </p:txBody>
      </p:sp>
    </p:spTree>
    <p:extLst>
      <p:ext uri="{BB962C8B-B14F-4D97-AF65-F5344CB8AC3E}">
        <p14:creationId xmlns:p14="http://schemas.microsoft.com/office/powerpoint/2010/main" val="404646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00B050"/>
                </a:solidFill>
              </a:rPr>
              <a:t>The Cost of War </a:t>
            </a:r>
            <a:r>
              <a:rPr lang="en-US" b="1" u="sng" dirty="0"/>
              <a:t>/ </a:t>
            </a:r>
            <a:r>
              <a:rPr lang="en-US" b="1" u="sng" dirty="0">
                <a:solidFill>
                  <a:srgbClr val="FF6600"/>
                </a:solidFill>
              </a:rPr>
              <a:t>Financial Burdens</a:t>
            </a:r>
          </a:p>
        </p:txBody>
      </p:sp>
      <p:sp>
        <p:nvSpPr>
          <p:cNvPr id="3" name="Content Placeholder 2"/>
          <p:cNvSpPr>
            <a:spLocks noGrp="1"/>
          </p:cNvSpPr>
          <p:nvPr>
            <p:ph idx="1"/>
          </p:nvPr>
        </p:nvSpPr>
        <p:spPr>
          <a:xfrm>
            <a:off x="0" y="1371600"/>
            <a:ext cx="9144000" cy="5486400"/>
          </a:xfrm>
        </p:spPr>
        <p:txBody>
          <a:bodyPr>
            <a:normAutofit fontScale="85000" lnSpcReduction="10000"/>
          </a:bodyPr>
          <a:lstStyle/>
          <a:p>
            <a:pPr lvl="0"/>
            <a:r>
              <a:rPr lang="en-US" dirty="0"/>
              <a:t>Wilson thought he could solve the problems after the war and personally sailed to France</a:t>
            </a:r>
          </a:p>
          <a:p>
            <a:r>
              <a:rPr lang="en-US" dirty="0"/>
              <a:t>Europe was a shattered continent and making peace was not an easy talk</a:t>
            </a:r>
          </a:p>
          <a:p>
            <a:pPr lvl="0"/>
            <a:r>
              <a:rPr lang="en-US" dirty="0"/>
              <a:t>More than  </a:t>
            </a:r>
            <a:r>
              <a:rPr lang="en-US" u="sng" dirty="0">
                <a:solidFill>
                  <a:srgbClr val="C00000"/>
                </a:solidFill>
              </a:rPr>
              <a:t>8.5 million people </a:t>
            </a:r>
            <a:r>
              <a:rPr lang="en-US" dirty="0"/>
              <a:t>had been killed</a:t>
            </a:r>
          </a:p>
          <a:p>
            <a:pPr lvl="0"/>
            <a:r>
              <a:rPr lang="en-US" dirty="0"/>
              <a:t>Famine was a problem</a:t>
            </a:r>
          </a:p>
          <a:p>
            <a:r>
              <a:rPr lang="en-US" dirty="0"/>
              <a:t>Europe was experiencing a </a:t>
            </a:r>
            <a:r>
              <a:rPr lang="en-US" b="1" dirty="0">
                <a:solidFill>
                  <a:srgbClr val="FF6600"/>
                </a:solidFill>
              </a:rPr>
              <a:t>pandemic</a:t>
            </a:r>
            <a:r>
              <a:rPr lang="en-US" dirty="0"/>
              <a:t> of influenza called the  </a:t>
            </a:r>
            <a:r>
              <a:rPr lang="en-US" b="1" u="sng" dirty="0">
                <a:solidFill>
                  <a:srgbClr val="C00000"/>
                </a:solidFill>
              </a:rPr>
              <a:t>Spanish Flu </a:t>
            </a:r>
            <a:r>
              <a:rPr lang="en-US" dirty="0"/>
              <a:t>which killed more than </a:t>
            </a:r>
            <a:r>
              <a:rPr lang="en-US" b="1" dirty="0">
                <a:solidFill>
                  <a:srgbClr val="FF6600"/>
                </a:solidFill>
              </a:rPr>
              <a:t>20</a:t>
            </a:r>
            <a:r>
              <a:rPr lang="en-US" dirty="0">
                <a:solidFill>
                  <a:srgbClr val="FF6600"/>
                </a:solidFill>
              </a:rPr>
              <a:t> million people</a:t>
            </a:r>
          </a:p>
          <a:p>
            <a:pPr lvl="0"/>
            <a:r>
              <a:rPr lang="en-US" dirty="0"/>
              <a:t>From France to Russian ,homes, farms, factories, roads and churches had been destroyed, which was  huge financial burden on the world</a:t>
            </a:r>
          </a:p>
          <a:p>
            <a:r>
              <a:rPr lang="en-US" dirty="0"/>
              <a:t>The Allies insisted the losers in the war make </a:t>
            </a:r>
            <a:r>
              <a:rPr lang="en-US" b="1" dirty="0"/>
              <a:t>reparations</a:t>
            </a:r>
            <a:r>
              <a:rPr lang="en-US" dirty="0"/>
              <a:t> or </a:t>
            </a:r>
            <a:r>
              <a:rPr lang="en-US" i="1" dirty="0"/>
              <a:t>payments for war damages</a:t>
            </a:r>
          </a:p>
        </p:txBody>
      </p:sp>
    </p:spTree>
    <p:extLst>
      <p:ext uri="{BB962C8B-B14F-4D97-AF65-F5344CB8AC3E}">
        <p14:creationId xmlns:p14="http://schemas.microsoft.com/office/powerpoint/2010/main" val="1119632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rPr>
              <a:t>The Big Three/</a:t>
            </a:r>
            <a:r>
              <a:rPr lang="en-US" b="1" u="sng" dirty="0">
                <a:solidFill>
                  <a:srgbClr val="00B050"/>
                </a:solidFill>
              </a:rPr>
              <a:t>Difficult</a:t>
            </a:r>
            <a:r>
              <a:rPr lang="en-US" b="1" u="sng" dirty="0">
                <a:solidFill>
                  <a:srgbClr val="7030A0"/>
                </a:solidFill>
              </a:rPr>
              <a:t> </a:t>
            </a:r>
            <a:r>
              <a:rPr lang="en-US" b="1" u="sng" dirty="0">
                <a:solidFill>
                  <a:srgbClr val="00B050"/>
                </a:solidFill>
              </a:rPr>
              <a:t>Issues</a:t>
            </a:r>
          </a:p>
        </p:txBody>
      </p:sp>
      <p:sp>
        <p:nvSpPr>
          <p:cNvPr id="3" name="Content Placeholder 2"/>
          <p:cNvSpPr>
            <a:spLocks noGrp="1"/>
          </p:cNvSpPr>
          <p:nvPr>
            <p:ph sz="half" idx="1"/>
          </p:nvPr>
        </p:nvSpPr>
        <p:spPr>
          <a:xfrm>
            <a:off x="0" y="1600200"/>
            <a:ext cx="4495800" cy="5257800"/>
          </a:xfrm>
        </p:spPr>
        <p:txBody>
          <a:bodyPr>
            <a:normAutofit fontScale="92500" lnSpcReduction="20000"/>
          </a:bodyPr>
          <a:lstStyle/>
          <a:p>
            <a:pPr lvl="0"/>
            <a:r>
              <a:rPr lang="en-US" dirty="0">
                <a:solidFill>
                  <a:srgbClr val="7030A0"/>
                </a:solidFill>
              </a:rPr>
              <a:t>President Wilson o the US, David Lloyd George of </a:t>
            </a:r>
            <a:r>
              <a:rPr lang="en-US" b="1" dirty="0">
                <a:solidFill>
                  <a:srgbClr val="7030A0"/>
                </a:solidFill>
              </a:rPr>
              <a:t>Great Britain </a:t>
            </a:r>
            <a:r>
              <a:rPr lang="en-US" dirty="0">
                <a:solidFill>
                  <a:srgbClr val="7030A0"/>
                </a:solidFill>
              </a:rPr>
              <a:t>and Georges Clemenceau of </a:t>
            </a:r>
            <a:r>
              <a:rPr lang="en-US" b="1" dirty="0">
                <a:solidFill>
                  <a:srgbClr val="7030A0"/>
                </a:solidFill>
              </a:rPr>
              <a:t>France</a:t>
            </a:r>
            <a:r>
              <a:rPr lang="en-US" dirty="0">
                <a:solidFill>
                  <a:srgbClr val="7030A0"/>
                </a:solidFill>
              </a:rPr>
              <a:t> were the </a:t>
            </a:r>
            <a:r>
              <a:rPr lang="en-US" b="1" u="sng" dirty="0">
                <a:solidFill>
                  <a:srgbClr val="C00000"/>
                </a:solidFill>
              </a:rPr>
              <a:t>strong leaders </a:t>
            </a:r>
            <a:r>
              <a:rPr lang="en-US" dirty="0">
                <a:solidFill>
                  <a:srgbClr val="7030A0"/>
                </a:solidFill>
              </a:rPr>
              <a:t>at </a:t>
            </a:r>
            <a:r>
              <a:rPr lang="en-US" b="1" dirty="0">
                <a:solidFill>
                  <a:srgbClr val="7030A0"/>
                </a:solidFill>
              </a:rPr>
              <a:t>the Paris Peace Conference</a:t>
            </a:r>
          </a:p>
          <a:p>
            <a:r>
              <a:rPr lang="en-US" dirty="0">
                <a:solidFill>
                  <a:srgbClr val="7030A0"/>
                </a:solidFill>
              </a:rPr>
              <a:t>Britain and France wanted to </a:t>
            </a:r>
            <a:r>
              <a:rPr lang="en-US" b="1" u="sng" dirty="0">
                <a:solidFill>
                  <a:srgbClr val="C00000"/>
                </a:solidFill>
              </a:rPr>
              <a:t>punish Germany severely</a:t>
            </a:r>
            <a:r>
              <a:rPr lang="en-US" dirty="0">
                <a:solidFill>
                  <a:srgbClr val="7030A0"/>
                </a:solidFill>
              </a:rPr>
              <a:t>. Wilson wanted the </a:t>
            </a:r>
            <a:r>
              <a:rPr lang="en-US" b="1" u="sng" dirty="0">
                <a:solidFill>
                  <a:srgbClr val="C00000"/>
                </a:solidFill>
              </a:rPr>
              <a:t>Fourteen Points </a:t>
            </a:r>
            <a:r>
              <a:rPr lang="en-US" dirty="0">
                <a:solidFill>
                  <a:srgbClr val="7030A0"/>
                </a:solidFill>
              </a:rPr>
              <a:t>to be the basis of the peace.</a:t>
            </a:r>
          </a:p>
        </p:txBody>
      </p:sp>
      <p:sp>
        <p:nvSpPr>
          <p:cNvPr id="4" name="Content Placeholder 3"/>
          <p:cNvSpPr>
            <a:spLocks noGrp="1"/>
          </p:cNvSpPr>
          <p:nvPr>
            <p:ph sz="half" idx="2"/>
          </p:nvPr>
        </p:nvSpPr>
        <p:spPr>
          <a:xfrm>
            <a:off x="4648200" y="1600200"/>
            <a:ext cx="4495800" cy="5105400"/>
          </a:xfrm>
        </p:spPr>
        <p:txBody>
          <a:bodyPr>
            <a:normAutofit fontScale="92500" lnSpcReduction="20000"/>
          </a:bodyPr>
          <a:lstStyle/>
          <a:p>
            <a:pPr lvl="0"/>
            <a:r>
              <a:rPr lang="en-US" dirty="0">
                <a:solidFill>
                  <a:srgbClr val="00B050"/>
                </a:solidFill>
              </a:rPr>
              <a:t>Other countries had their own demands and interests </a:t>
            </a:r>
          </a:p>
          <a:p>
            <a:pPr lvl="0"/>
            <a:r>
              <a:rPr lang="en-US" b="1" dirty="0">
                <a:solidFill>
                  <a:srgbClr val="00B050"/>
                </a:solidFill>
              </a:rPr>
              <a:t>Nationalism</a:t>
            </a:r>
            <a:r>
              <a:rPr lang="en-US" dirty="0">
                <a:solidFill>
                  <a:srgbClr val="00B050"/>
                </a:solidFill>
              </a:rPr>
              <a:t> was strong and the territories claimed by different groups often overlapped  which created problems</a:t>
            </a:r>
          </a:p>
          <a:p>
            <a:r>
              <a:rPr lang="en-US" dirty="0">
                <a:solidFill>
                  <a:srgbClr val="00B050"/>
                </a:solidFill>
              </a:rPr>
              <a:t>Wilson insisted on an international </a:t>
            </a:r>
            <a:r>
              <a:rPr lang="en-US" b="1" dirty="0">
                <a:solidFill>
                  <a:srgbClr val="00B050"/>
                </a:solidFill>
              </a:rPr>
              <a:t>League of Nations, </a:t>
            </a:r>
            <a:r>
              <a:rPr lang="en-US" dirty="0">
                <a:solidFill>
                  <a:srgbClr val="00B050"/>
                </a:solidFill>
              </a:rPr>
              <a:t>which would be based on </a:t>
            </a:r>
            <a:r>
              <a:rPr lang="en-US" b="1" dirty="0">
                <a:solidFill>
                  <a:srgbClr val="00B050"/>
                </a:solidFill>
              </a:rPr>
              <a:t>collective security </a:t>
            </a:r>
            <a:r>
              <a:rPr lang="en-US" dirty="0">
                <a:solidFill>
                  <a:srgbClr val="00B050"/>
                </a:solidFill>
              </a:rPr>
              <a:t>a system in which a group of nations acts as one to preserve the peace of all</a:t>
            </a:r>
          </a:p>
        </p:txBody>
      </p:sp>
    </p:spTree>
    <p:extLst>
      <p:ext uri="{BB962C8B-B14F-4D97-AF65-F5344CB8AC3E}">
        <p14:creationId xmlns:p14="http://schemas.microsoft.com/office/powerpoint/2010/main" val="4111907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u="sng" dirty="0">
                <a:solidFill>
                  <a:srgbClr val="C00000"/>
                </a:solidFill>
                <a:latin typeface="Algerian" panose="04020705040A02060702" pitchFamily="82" charset="0"/>
              </a:rPr>
              <a:t>The Treaty of Versailles</a:t>
            </a:r>
          </a:p>
        </p:txBody>
      </p:sp>
      <p:sp>
        <p:nvSpPr>
          <p:cNvPr id="3" name="Content Placeholder 2"/>
          <p:cNvSpPr>
            <a:spLocks noGrp="1"/>
          </p:cNvSpPr>
          <p:nvPr>
            <p:ph idx="1"/>
          </p:nvPr>
        </p:nvSpPr>
        <p:spPr>
          <a:xfrm>
            <a:off x="0" y="1219200"/>
            <a:ext cx="9144000" cy="5562600"/>
          </a:xfrm>
        </p:spPr>
        <p:txBody>
          <a:bodyPr>
            <a:normAutofit fontScale="70000" lnSpcReduction="20000"/>
          </a:bodyPr>
          <a:lstStyle/>
          <a:p>
            <a:pPr lvl="0"/>
            <a:r>
              <a:rPr lang="en-US" dirty="0"/>
              <a:t>In June 1919 the German representatives of the new German Republic were ordered to the Palace of Versailles outside of </a:t>
            </a:r>
            <a:r>
              <a:rPr lang="en-US" b="1" dirty="0"/>
              <a:t>Paris</a:t>
            </a:r>
          </a:p>
          <a:p>
            <a:pPr lvl="0"/>
            <a:r>
              <a:rPr lang="en-US" dirty="0"/>
              <a:t>They were ordered to sign the treaty drawn up by the Allies forcing them to assume full blame for causing the war.</a:t>
            </a:r>
          </a:p>
          <a:p>
            <a:pPr lvl="0"/>
            <a:r>
              <a:rPr lang="en-US" dirty="0"/>
              <a:t>The Germans would be forced to pay huge </a:t>
            </a:r>
            <a:r>
              <a:rPr lang="en-US" b="1" dirty="0">
                <a:solidFill>
                  <a:srgbClr val="C00000"/>
                </a:solidFill>
              </a:rPr>
              <a:t>reparations</a:t>
            </a:r>
            <a:r>
              <a:rPr lang="en-US" dirty="0"/>
              <a:t> that would further damage their economy.  They would also have to pay for the destruction caused by the war but also the </a:t>
            </a:r>
            <a:r>
              <a:rPr lang="en-US" b="1" dirty="0"/>
              <a:t>pensions</a:t>
            </a:r>
            <a:r>
              <a:rPr lang="en-US" dirty="0"/>
              <a:t> for millions of </a:t>
            </a:r>
            <a:r>
              <a:rPr lang="en-US" b="1" dirty="0"/>
              <a:t>allied</a:t>
            </a:r>
            <a:r>
              <a:rPr lang="en-US" dirty="0"/>
              <a:t> soldiers or their widows and families.  The total would be over </a:t>
            </a:r>
            <a:r>
              <a:rPr lang="en-US" b="1" dirty="0"/>
              <a:t>$30 billion</a:t>
            </a:r>
          </a:p>
          <a:p>
            <a:pPr lvl="0"/>
            <a:r>
              <a:rPr lang="en-US" b="1" i="1" u="sng" dirty="0">
                <a:solidFill>
                  <a:srgbClr val="C00000"/>
                </a:solidFill>
              </a:rPr>
              <a:t>The Treaty also </a:t>
            </a:r>
          </a:p>
          <a:p>
            <a:pPr lvl="0"/>
            <a:r>
              <a:rPr lang="en-US" b="1" u="sng" dirty="0">
                <a:solidFill>
                  <a:srgbClr val="C00000"/>
                </a:solidFill>
              </a:rPr>
              <a:t>Weakened</a:t>
            </a:r>
            <a:r>
              <a:rPr lang="en-US" b="1" dirty="0">
                <a:solidFill>
                  <a:srgbClr val="FF3399"/>
                </a:solidFill>
              </a:rPr>
              <a:t> Germany</a:t>
            </a:r>
            <a:r>
              <a:rPr lang="en-US" b="1" dirty="0"/>
              <a:t>.</a:t>
            </a:r>
          </a:p>
          <a:p>
            <a:pPr lvl="0"/>
            <a:r>
              <a:rPr lang="en-US" b="1" dirty="0"/>
              <a:t> </a:t>
            </a:r>
            <a:r>
              <a:rPr lang="en-US" b="1" dirty="0">
                <a:solidFill>
                  <a:srgbClr val="FF6600"/>
                </a:solidFill>
              </a:rPr>
              <a:t>It limited the size of the </a:t>
            </a:r>
            <a:r>
              <a:rPr lang="en-US" b="1" u="sng" dirty="0">
                <a:solidFill>
                  <a:srgbClr val="FF6600"/>
                </a:solidFill>
              </a:rPr>
              <a:t>German military</a:t>
            </a:r>
          </a:p>
          <a:p>
            <a:pPr lvl="0"/>
            <a:r>
              <a:rPr lang="en-US" b="1" dirty="0">
                <a:solidFill>
                  <a:srgbClr val="006600"/>
                </a:solidFill>
              </a:rPr>
              <a:t>It returned </a:t>
            </a:r>
            <a:r>
              <a:rPr lang="en-US" b="1" u="sng" dirty="0">
                <a:solidFill>
                  <a:srgbClr val="006600"/>
                </a:solidFill>
              </a:rPr>
              <a:t>Alsace and Lorrain to France</a:t>
            </a:r>
          </a:p>
          <a:p>
            <a:pPr lvl="0"/>
            <a:r>
              <a:rPr lang="en-US" b="1" dirty="0">
                <a:solidFill>
                  <a:srgbClr val="7030A0"/>
                </a:solidFill>
              </a:rPr>
              <a:t>It removed much land from western and eastern Germany</a:t>
            </a:r>
            <a:r>
              <a:rPr lang="en-US" b="1" dirty="0"/>
              <a:t> </a:t>
            </a:r>
          </a:p>
          <a:p>
            <a:pPr lvl="0"/>
            <a:r>
              <a:rPr lang="en-US" b="1" dirty="0">
                <a:solidFill>
                  <a:srgbClr val="002060"/>
                </a:solidFill>
              </a:rPr>
              <a:t>Stripped German of its overseas colonies </a:t>
            </a:r>
          </a:p>
          <a:p>
            <a:pPr lvl="0"/>
            <a:r>
              <a:rPr lang="en-US" b="1" dirty="0">
                <a:solidFill>
                  <a:srgbClr val="FF0000"/>
                </a:solidFill>
              </a:rPr>
              <a:t>The Germans also had to sign </a:t>
            </a:r>
            <a:r>
              <a:rPr lang="en-US" b="1" i="1" dirty="0">
                <a:solidFill>
                  <a:srgbClr val="FF0000"/>
                </a:solidFill>
              </a:rPr>
              <a:t>a </a:t>
            </a:r>
            <a:r>
              <a:rPr lang="en-US" b="1" i="1" u="sng" dirty="0">
                <a:solidFill>
                  <a:srgbClr val="FF0000"/>
                </a:solidFill>
              </a:rPr>
              <a:t>war guilt clause </a:t>
            </a:r>
            <a:r>
              <a:rPr lang="en-US" b="1" dirty="0">
                <a:solidFill>
                  <a:srgbClr val="FF0000"/>
                </a:solidFill>
              </a:rPr>
              <a:t>taking blame for the war</a:t>
            </a:r>
          </a:p>
          <a:p>
            <a:r>
              <a:rPr lang="en-US" b="1" dirty="0">
                <a:solidFill>
                  <a:srgbClr val="008080"/>
                </a:solidFill>
              </a:rPr>
              <a:t>The German Government signed the treaty. This resentment helped Spark another war later on</a:t>
            </a:r>
          </a:p>
        </p:txBody>
      </p:sp>
    </p:spTree>
    <p:extLst>
      <p:ext uri="{BB962C8B-B14F-4D97-AF65-F5344CB8AC3E}">
        <p14:creationId xmlns:p14="http://schemas.microsoft.com/office/powerpoint/2010/main" val="3905240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rgbClr val="002060"/>
                </a:solidFill>
              </a:rPr>
              <a:t>Widespread Dissatisfaction</a:t>
            </a:r>
            <a:r>
              <a:rPr lang="en-US" sz="3200" b="1" u="sng" dirty="0"/>
              <a:t>/</a:t>
            </a:r>
            <a:r>
              <a:rPr lang="en-US" sz="3200" b="1" u="sng" dirty="0">
                <a:solidFill>
                  <a:srgbClr val="FF3399"/>
                </a:solidFill>
              </a:rPr>
              <a:t>Self determination</a:t>
            </a:r>
          </a:p>
        </p:txBody>
      </p:sp>
      <p:sp>
        <p:nvSpPr>
          <p:cNvPr id="3" name="Content Placeholder 2"/>
          <p:cNvSpPr>
            <a:spLocks noGrp="1"/>
          </p:cNvSpPr>
          <p:nvPr>
            <p:ph idx="1"/>
          </p:nvPr>
        </p:nvSpPr>
        <p:spPr>
          <a:xfrm>
            <a:off x="0" y="1295400"/>
            <a:ext cx="9144000" cy="5410200"/>
          </a:xfrm>
        </p:spPr>
        <p:txBody>
          <a:bodyPr>
            <a:normAutofit fontScale="92500" lnSpcReduction="20000"/>
          </a:bodyPr>
          <a:lstStyle/>
          <a:p>
            <a:pPr lvl="0"/>
            <a:r>
              <a:rPr lang="en-US" dirty="0">
                <a:solidFill>
                  <a:srgbClr val="002060"/>
                </a:solidFill>
              </a:rPr>
              <a:t>The Allies had separate treaties with the others</a:t>
            </a:r>
          </a:p>
          <a:p>
            <a:r>
              <a:rPr lang="en-US" dirty="0">
                <a:solidFill>
                  <a:srgbClr val="002060"/>
                </a:solidFill>
              </a:rPr>
              <a:t>Most left widespread dissatisfaction</a:t>
            </a:r>
          </a:p>
          <a:p>
            <a:pPr lvl="0"/>
            <a:r>
              <a:rPr lang="en-US" dirty="0">
                <a:solidFill>
                  <a:srgbClr val="FF3399"/>
                </a:solidFill>
              </a:rPr>
              <a:t>New nations emerged where the German, Austrian and Russian empires had once ruled. These included </a:t>
            </a:r>
            <a:r>
              <a:rPr lang="en-US" b="1" u="sng" dirty="0"/>
              <a:t>Latvia, Lithuania and Estonia</a:t>
            </a:r>
          </a:p>
          <a:p>
            <a:pPr lvl="0"/>
            <a:r>
              <a:rPr lang="en-US" b="1" u="sng" dirty="0"/>
              <a:t>Poland</a:t>
            </a:r>
            <a:r>
              <a:rPr lang="en-US" dirty="0">
                <a:solidFill>
                  <a:srgbClr val="FF3399"/>
                </a:solidFill>
              </a:rPr>
              <a:t> regained independence after more than </a:t>
            </a:r>
            <a:r>
              <a:rPr lang="en-US" b="1" dirty="0">
                <a:solidFill>
                  <a:srgbClr val="FF3399"/>
                </a:solidFill>
              </a:rPr>
              <a:t>100</a:t>
            </a:r>
            <a:r>
              <a:rPr lang="en-US" dirty="0">
                <a:solidFill>
                  <a:srgbClr val="FF3399"/>
                </a:solidFill>
              </a:rPr>
              <a:t> years of foreign rule.</a:t>
            </a:r>
          </a:p>
          <a:p>
            <a:pPr lvl="0"/>
            <a:r>
              <a:rPr lang="en-US" dirty="0">
                <a:solidFill>
                  <a:srgbClr val="FF3399"/>
                </a:solidFill>
              </a:rPr>
              <a:t>Three new counties </a:t>
            </a:r>
            <a:r>
              <a:rPr lang="en-US" b="1" u="sng" dirty="0"/>
              <a:t>Czechoslovakia, Austria and Hungary </a:t>
            </a:r>
            <a:r>
              <a:rPr lang="en-US" dirty="0">
                <a:solidFill>
                  <a:srgbClr val="FF3399"/>
                </a:solidFill>
              </a:rPr>
              <a:t>rose in the Hapsburg Empire.</a:t>
            </a:r>
          </a:p>
          <a:p>
            <a:pPr lvl="0"/>
            <a:r>
              <a:rPr lang="en-US" dirty="0">
                <a:solidFill>
                  <a:srgbClr val="FF3399"/>
                </a:solidFill>
              </a:rPr>
              <a:t> In the Balkans a new state </a:t>
            </a:r>
            <a:r>
              <a:rPr lang="en-US" u="sng" dirty="0"/>
              <a:t>Yugoslavia </a:t>
            </a:r>
            <a:r>
              <a:rPr lang="en-US" dirty="0">
                <a:solidFill>
                  <a:srgbClr val="FF3399"/>
                </a:solidFill>
              </a:rPr>
              <a:t>was dominated by Serbia</a:t>
            </a:r>
          </a:p>
          <a:p>
            <a:r>
              <a:rPr lang="en-US" dirty="0">
                <a:solidFill>
                  <a:srgbClr val="FF3399"/>
                </a:solidFill>
              </a:rPr>
              <a:t>Eastern Europe remained in turmoi</a:t>
            </a:r>
            <a:r>
              <a:rPr lang="en-US" dirty="0"/>
              <a:t>l </a:t>
            </a:r>
          </a:p>
          <a:p>
            <a:endParaRPr lang="en-US" dirty="0"/>
          </a:p>
        </p:txBody>
      </p:sp>
    </p:spTree>
    <p:extLst>
      <p:ext uri="{BB962C8B-B14F-4D97-AF65-F5344CB8AC3E}">
        <p14:creationId xmlns:p14="http://schemas.microsoft.com/office/powerpoint/2010/main" val="1874082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Europe in 1914 and in 1918</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95400"/>
            <a:ext cx="4495800" cy="5562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295400"/>
            <a:ext cx="4495800" cy="5562600"/>
          </a:xfrm>
        </p:spPr>
      </p:pic>
    </p:spTree>
    <p:extLst>
      <p:ext uri="{BB962C8B-B14F-4D97-AF65-F5344CB8AC3E}">
        <p14:creationId xmlns:p14="http://schemas.microsoft.com/office/powerpoint/2010/main" val="2461750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6600"/>
                </a:solidFill>
                <a:latin typeface="Algerian" panose="04020705040A02060702" pitchFamily="82" charset="0"/>
              </a:rPr>
              <a:t>Mandate System</a:t>
            </a:r>
          </a:p>
        </p:txBody>
      </p:sp>
      <p:sp>
        <p:nvSpPr>
          <p:cNvPr id="3" name="Content Placeholder 2"/>
          <p:cNvSpPr>
            <a:spLocks noGrp="1"/>
          </p:cNvSpPr>
          <p:nvPr>
            <p:ph idx="1"/>
          </p:nvPr>
        </p:nvSpPr>
        <p:spPr>
          <a:xfrm>
            <a:off x="0" y="1371600"/>
            <a:ext cx="9067800" cy="5334000"/>
          </a:xfrm>
        </p:spPr>
        <p:txBody>
          <a:bodyPr>
            <a:normAutofit fontScale="92500" lnSpcReduction="10000"/>
          </a:bodyPr>
          <a:lstStyle/>
          <a:p>
            <a:pPr lvl="0"/>
            <a:r>
              <a:rPr lang="en-US" dirty="0">
                <a:solidFill>
                  <a:srgbClr val="006600"/>
                </a:solidFill>
              </a:rPr>
              <a:t>European colonies in </a:t>
            </a:r>
            <a:r>
              <a:rPr lang="en-US" b="1" dirty="0">
                <a:solidFill>
                  <a:srgbClr val="006600"/>
                </a:solidFill>
              </a:rPr>
              <a:t>Africa and Asia </a:t>
            </a:r>
            <a:r>
              <a:rPr lang="en-US" dirty="0">
                <a:solidFill>
                  <a:srgbClr val="006600"/>
                </a:solidFill>
              </a:rPr>
              <a:t>and the Pacific expected peace would end imperial rule</a:t>
            </a:r>
          </a:p>
          <a:p>
            <a:pPr lvl="0"/>
            <a:r>
              <a:rPr lang="en-US" dirty="0">
                <a:solidFill>
                  <a:srgbClr val="006600"/>
                </a:solidFill>
              </a:rPr>
              <a:t>Outside of Europe, the allies added to their overseas empires.  The treaties created a system of </a:t>
            </a:r>
            <a:r>
              <a:rPr lang="en-US" b="1" u="sng" dirty="0"/>
              <a:t>mandates</a:t>
            </a:r>
            <a:r>
              <a:rPr lang="en-US" b="1" dirty="0">
                <a:solidFill>
                  <a:srgbClr val="006600"/>
                </a:solidFill>
              </a:rPr>
              <a:t> </a:t>
            </a:r>
            <a:r>
              <a:rPr lang="en-US" dirty="0">
                <a:solidFill>
                  <a:srgbClr val="006600"/>
                </a:solidFill>
              </a:rPr>
              <a:t>or territories administered by western powers</a:t>
            </a:r>
          </a:p>
          <a:p>
            <a:pPr lvl="0"/>
            <a:r>
              <a:rPr lang="en-US" dirty="0">
                <a:solidFill>
                  <a:srgbClr val="006600"/>
                </a:solidFill>
              </a:rPr>
              <a:t>Britain and France gained mandates of </a:t>
            </a:r>
            <a:r>
              <a:rPr lang="en-US" b="1" dirty="0">
                <a:solidFill>
                  <a:srgbClr val="006600"/>
                </a:solidFill>
              </a:rPr>
              <a:t>German</a:t>
            </a:r>
            <a:r>
              <a:rPr lang="en-US" dirty="0">
                <a:solidFill>
                  <a:srgbClr val="006600"/>
                </a:solidFill>
              </a:rPr>
              <a:t> colonies in Africa and Ottoman lands in the Middle East</a:t>
            </a:r>
          </a:p>
          <a:p>
            <a:pPr lvl="0"/>
            <a:r>
              <a:rPr lang="en-US" dirty="0">
                <a:solidFill>
                  <a:srgbClr val="006600"/>
                </a:solidFill>
              </a:rPr>
              <a:t>Mandates were to be modernized and then stand alone, but they became </a:t>
            </a:r>
            <a:r>
              <a:rPr lang="en-US" b="1" u="sng" dirty="0"/>
              <a:t>European colonies</a:t>
            </a:r>
          </a:p>
          <a:p>
            <a:r>
              <a:rPr lang="en-US" dirty="0">
                <a:solidFill>
                  <a:srgbClr val="006600"/>
                </a:solidFill>
              </a:rPr>
              <a:t>Colonized peoples felt </a:t>
            </a:r>
            <a:r>
              <a:rPr lang="en-US" b="1" u="sng" dirty="0"/>
              <a:t>betrayed</a:t>
            </a:r>
            <a:r>
              <a:rPr lang="en-US" dirty="0">
                <a:solidFill>
                  <a:srgbClr val="006600"/>
                </a:solidFill>
              </a:rPr>
              <a:t> by the peacemakers</a:t>
            </a:r>
          </a:p>
        </p:txBody>
      </p:sp>
    </p:spTree>
    <p:extLst>
      <p:ext uri="{BB962C8B-B14F-4D97-AF65-F5344CB8AC3E}">
        <p14:creationId xmlns:p14="http://schemas.microsoft.com/office/powerpoint/2010/main" val="3729527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latin typeface="Andalus" panose="02020603050405020304" pitchFamily="18" charset="-78"/>
                <a:cs typeface="Andalus" panose="02020603050405020304" pitchFamily="18" charset="-78"/>
              </a:rPr>
              <a:t>The Middle East Pre and Post War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4572000" cy="4419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447800"/>
            <a:ext cx="4305300" cy="4495800"/>
          </a:xfrm>
        </p:spPr>
      </p:pic>
    </p:spTree>
    <p:extLst>
      <p:ext uri="{BB962C8B-B14F-4D97-AF65-F5344CB8AC3E}">
        <p14:creationId xmlns:p14="http://schemas.microsoft.com/office/powerpoint/2010/main" val="3702788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sz="4000" b="1" u="sng" dirty="0">
                <a:solidFill>
                  <a:srgbClr val="7030A0"/>
                </a:solidFill>
              </a:rPr>
              <a:t>Unfulfilled Goals </a:t>
            </a:r>
            <a:r>
              <a:rPr lang="en-US" sz="4000" b="1" u="sng" dirty="0"/>
              <a:t>/ </a:t>
            </a:r>
            <a:r>
              <a:rPr lang="en-US" sz="4000" b="1" u="sng" dirty="0">
                <a:solidFill>
                  <a:srgbClr val="008080"/>
                </a:solidFill>
              </a:rPr>
              <a:t>Hopes for Global Peace</a:t>
            </a:r>
          </a:p>
        </p:txBody>
      </p:sp>
      <p:sp>
        <p:nvSpPr>
          <p:cNvPr id="3" name="Content Placeholder 2"/>
          <p:cNvSpPr>
            <a:spLocks noGrp="1"/>
          </p:cNvSpPr>
          <p:nvPr>
            <p:ph sz="half" idx="1"/>
          </p:nvPr>
        </p:nvSpPr>
        <p:spPr>
          <a:xfrm>
            <a:off x="0" y="1600200"/>
            <a:ext cx="4495800" cy="5257800"/>
          </a:xfrm>
        </p:spPr>
        <p:txBody>
          <a:bodyPr>
            <a:normAutofit fontScale="92500" lnSpcReduction="20000"/>
          </a:bodyPr>
          <a:lstStyle/>
          <a:p>
            <a:pPr lvl="0"/>
            <a:r>
              <a:rPr lang="en-US" b="1" dirty="0">
                <a:solidFill>
                  <a:srgbClr val="7030A0"/>
                </a:solidFill>
              </a:rPr>
              <a:t>Germany</a:t>
            </a:r>
            <a:r>
              <a:rPr lang="en-US" dirty="0">
                <a:solidFill>
                  <a:srgbClr val="7030A0"/>
                </a:solidFill>
              </a:rPr>
              <a:t> was angry it did not get lands promised to them in a secret treaty wit the Allies</a:t>
            </a:r>
          </a:p>
          <a:p>
            <a:pPr lvl="0"/>
            <a:r>
              <a:rPr lang="en-US" b="1" dirty="0">
                <a:solidFill>
                  <a:srgbClr val="7030A0"/>
                </a:solidFill>
              </a:rPr>
              <a:t>Japan </a:t>
            </a:r>
            <a:r>
              <a:rPr lang="en-US" dirty="0">
                <a:solidFill>
                  <a:srgbClr val="7030A0"/>
                </a:solidFill>
              </a:rPr>
              <a:t>was angry over the western nations refusing to </a:t>
            </a:r>
            <a:r>
              <a:rPr lang="en-US" b="1" u="sng" dirty="0"/>
              <a:t>recognize its claims in China</a:t>
            </a:r>
          </a:p>
          <a:p>
            <a:r>
              <a:rPr lang="en-US" b="1" dirty="0">
                <a:solidFill>
                  <a:srgbClr val="7030A0"/>
                </a:solidFill>
              </a:rPr>
              <a:t>Russia</a:t>
            </a:r>
            <a:r>
              <a:rPr lang="en-US" dirty="0">
                <a:solidFill>
                  <a:srgbClr val="7030A0"/>
                </a:solidFill>
              </a:rPr>
              <a:t> resented the formation of </a:t>
            </a:r>
            <a:r>
              <a:rPr lang="en-US" b="1" dirty="0"/>
              <a:t>a Polish nation </a:t>
            </a:r>
            <a:r>
              <a:rPr lang="en-US" dirty="0">
                <a:solidFill>
                  <a:srgbClr val="7030A0"/>
                </a:solidFill>
              </a:rPr>
              <a:t>and 3 independent Baltic states on former Russian lands</a:t>
            </a:r>
          </a:p>
          <a:p>
            <a:r>
              <a:rPr lang="en-US" b="1" dirty="0">
                <a:solidFill>
                  <a:srgbClr val="7030A0"/>
                </a:solidFill>
              </a:rPr>
              <a:t>Italy</a:t>
            </a:r>
            <a:r>
              <a:rPr lang="en-US" dirty="0">
                <a:solidFill>
                  <a:srgbClr val="7030A0"/>
                </a:solidFill>
              </a:rPr>
              <a:t> did not receive territory for </a:t>
            </a:r>
            <a:r>
              <a:rPr lang="en-US" b="1" u="sng" dirty="0"/>
              <a:t>switching sides</a:t>
            </a:r>
          </a:p>
        </p:txBody>
      </p:sp>
      <p:sp>
        <p:nvSpPr>
          <p:cNvPr id="4" name="Content Placeholder 3"/>
          <p:cNvSpPr>
            <a:spLocks noGrp="1"/>
          </p:cNvSpPr>
          <p:nvPr>
            <p:ph sz="half" idx="2"/>
          </p:nvPr>
        </p:nvSpPr>
        <p:spPr>
          <a:xfrm>
            <a:off x="4648200" y="1371600"/>
            <a:ext cx="4419600" cy="5257800"/>
          </a:xfrm>
        </p:spPr>
        <p:txBody>
          <a:bodyPr>
            <a:normAutofit fontScale="92500" lnSpcReduction="20000"/>
          </a:bodyPr>
          <a:lstStyle/>
          <a:p>
            <a:pPr lvl="0"/>
            <a:r>
              <a:rPr lang="en-US" dirty="0">
                <a:solidFill>
                  <a:srgbClr val="008080"/>
                </a:solidFill>
              </a:rPr>
              <a:t>The Paris Peace Conference offered one positive thing, Wilson’s </a:t>
            </a:r>
            <a:r>
              <a:rPr lang="en-US" b="1" u="sng" dirty="0">
                <a:solidFill>
                  <a:srgbClr val="C00000"/>
                </a:solidFill>
              </a:rPr>
              <a:t>League of Nations </a:t>
            </a:r>
            <a:r>
              <a:rPr lang="en-US" dirty="0">
                <a:solidFill>
                  <a:srgbClr val="008080"/>
                </a:solidFill>
              </a:rPr>
              <a:t>with more than </a:t>
            </a:r>
            <a:r>
              <a:rPr lang="en-US" b="1" dirty="0">
                <a:solidFill>
                  <a:srgbClr val="008080"/>
                </a:solidFill>
              </a:rPr>
              <a:t>40</a:t>
            </a:r>
            <a:r>
              <a:rPr lang="en-US" dirty="0">
                <a:solidFill>
                  <a:srgbClr val="008080"/>
                </a:solidFill>
              </a:rPr>
              <a:t> nations joining the League</a:t>
            </a:r>
          </a:p>
          <a:p>
            <a:pPr lvl="0"/>
            <a:r>
              <a:rPr lang="en-US" dirty="0">
                <a:solidFill>
                  <a:srgbClr val="008080"/>
                </a:solidFill>
              </a:rPr>
              <a:t>Members promised to take common action, </a:t>
            </a:r>
            <a:r>
              <a:rPr lang="en-US" b="1" dirty="0">
                <a:solidFill>
                  <a:srgbClr val="008080"/>
                </a:solidFill>
              </a:rPr>
              <a:t>economic or military,</a:t>
            </a:r>
            <a:r>
              <a:rPr lang="en-US" dirty="0">
                <a:solidFill>
                  <a:srgbClr val="008080"/>
                </a:solidFill>
              </a:rPr>
              <a:t> against any aggressor state</a:t>
            </a:r>
          </a:p>
          <a:p>
            <a:r>
              <a:rPr lang="en-US" dirty="0">
                <a:solidFill>
                  <a:srgbClr val="008080"/>
                </a:solidFill>
              </a:rPr>
              <a:t>The US Senate refused to </a:t>
            </a:r>
            <a:r>
              <a:rPr lang="en-US" b="1" dirty="0">
                <a:solidFill>
                  <a:srgbClr val="008080"/>
                </a:solidFill>
              </a:rPr>
              <a:t>ratify </a:t>
            </a:r>
            <a:r>
              <a:rPr lang="en-US" dirty="0">
                <a:solidFill>
                  <a:srgbClr val="008080"/>
                </a:solidFill>
              </a:rPr>
              <a:t>the treaty and the </a:t>
            </a:r>
            <a:r>
              <a:rPr lang="en-US" b="1" u="sng" dirty="0">
                <a:solidFill>
                  <a:srgbClr val="C00000"/>
                </a:solidFill>
              </a:rPr>
              <a:t>US NEVER joined the League</a:t>
            </a:r>
            <a:r>
              <a:rPr lang="en-US" b="1" u="sng" dirty="0">
                <a:solidFill>
                  <a:srgbClr val="008080"/>
                </a:solidFill>
              </a:rPr>
              <a:t>.</a:t>
            </a:r>
            <a:r>
              <a:rPr lang="en-US" dirty="0">
                <a:solidFill>
                  <a:srgbClr val="008080"/>
                </a:solidFill>
              </a:rPr>
              <a:t>  As time soon revealed, the League was </a:t>
            </a:r>
            <a:r>
              <a:rPr lang="en-US" b="1" dirty="0">
                <a:solidFill>
                  <a:srgbClr val="008080"/>
                </a:solidFill>
              </a:rPr>
              <a:t>powerless</a:t>
            </a:r>
            <a:r>
              <a:rPr lang="en-US" dirty="0">
                <a:solidFill>
                  <a:srgbClr val="008080"/>
                </a:solidFill>
              </a:rPr>
              <a:t>  to prevent war</a:t>
            </a:r>
          </a:p>
        </p:txBody>
      </p:sp>
    </p:spTree>
    <p:extLst>
      <p:ext uri="{BB962C8B-B14F-4D97-AF65-F5344CB8AC3E}">
        <p14:creationId xmlns:p14="http://schemas.microsoft.com/office/powerpoint/2010/main" val="269348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solidFill>
                  <a:srgbClr val="002060"/>
                </a:solidFill>
                <a:latin typeface="Baskerville Old Face" panose="02020602080505020303" pitchFamily="18" charset="0"/>
              </a:rPr>
              <a:t>Eastern Europe</a:t>
            </a: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pPr lvl="0"/>
            <a:r>
              <a:rPr lang="en-US" b="1" dirty="0">
                <a:solidFill>
                  <a:srgbClr val="C00000"/>
                </a:solidFill>
              </a:rPr>
              <a:t>Russia</a:t>
            </a:r>
            <a:r>
              <a:rPr lang="en-US" dirty="0">
                <a:solidFill>
                  <a:srgbClr val="C00000"/>
                </a:solidFill>
              </a:rPr>
              <a:t> </a:t>
            </a:r>
            <a:r>
              <a:rPr lang="en-US" dirty="0"/>
              <a:t>sponsored a powerful form </a:t>
            </a:r>
            <a:r>
              <a:rPr lang="en-US" dirty="0">
                <a:solidFill>
                  <a:srgbClr val="C00000"/>
                </a:solidFill>
              </a:rPr>
              <a:t>of </a:t>
            </a:r>
            <a:r>
              <a:rPr lang="en-US" b="1" u="sng" dirty="0">
                <a:solidFill>
                  <a:srgbClr val="C00000"/>
                </a:solidFill>
              </a:rPr>
              <a:t>nationalism</a:t>
            </a:r>
            <a:r>
              <a:rPr lang="en-US" u="sng" dirty="0">
                <a:solidFill>
                  <a:srgbClr val="C00000"/>
                </a:solidFill>
              </a:rPr>
              <a:t> called </a:t>
            </a:r>
            <a:r>
              <a:rPr lang="en-US" b="1" u="sng" dirty="0">
                <a:solidFill>
                  <a:srgbClr val="C00000"/>
                </a:solidFill>
              </a:rPr>
              <a:t>Pan Slavism</a:t>
            </a:r>
          </a:p>
          <a:p>
            <a:pPr lvl="0"/>
            <a:r>
              <a:rPr lang="en-US" b="1" dirty="0"/>
              <a:t>Slavs</a:t>
            </a:r>
            <a:r>
              <a:rPr lang="en-US" dirty="0"/>
              <a:t> are the people who live in Eastern and Central Europe, the Balkans, Central Asia and North Asia . They include: Russians, Poles, Czechs, Serbs, Ukrainians, Belarusians, Bulgarians, Slovaks, Slovenes, and Croats</a:t>
            </a:r>
          </a:p>
          <a:p>
            <a:pPr lvl="0"/>
            <a:r>
              <a:rPr lang="en-US" dirty="0"/>
              <a:t>It held that all  </a:t>
            </a:r>
            <a:r>
              <a:rPr lang="en-US" b="1" u="sng" dirty="0">
                <a:solidFill>
                  <a:srgbClr val="C00000"/>
                </a:solidFill>
              </a:rPr>
              <a:t>Slavic </a:t>
            </a:r>
            <a:r>
              <a:rPr lang="en-US" u="sng" dirty="0">
                <a:solidFill>
                  <a:srgbClr val="C00000"/>
                </a:solidFill>
              </a:rPr>
              <a:t>people </a:t>
            </a:r>
            <a:r>
              <a:rPr lang="en-US" dirty="0"/>
              <a:t>shared a common </a:t>
            </a:r>
            <a:r>
              <a:rPr lang="en-US" b="1" u="sng" dirty="0">
                <a:solidFill>
                  <a:srgbClr val="C00000"/>
                </a:solidFill>
              </a:rPr>
              <a:t>nationality</a:t>
            </a:r>
          </a:p>
          <a:p>
            <a:pPr lvl="0"/>
            <a:r>
              <a:rPr lang="en-US" dirty="0"/>
              <a:t>Russia was a large Slavic country and felt that it should </a:t>
            </a:r>
            <a:r>
              <a:rPr lang="en-US" b="1" u="sng" dirty="0">
                <a:solidFill>
                  <a:srgbClr val="C00000"/>
                </a:solidFill>
              </a:rPr>
              <a:t>lead and defend</a:t>
            </a:r>
            <a:r>
              <a:rPr lang="en-US" u="sng" dirty="0">
                <a:solidFill>
                  <a:srgbClr val="C00000"/>
                </a:solidFill>
              </a:rPr>
              <a:t> all Slavs</a:t>
            </a:r>
          </a:p>
          <a:p>
            <a:pPr lvl="0"/>
            <a:r>
              <a:rPr lang="en-US" dirty="0"/>
              <a:t>By 1914 Russia decided to support </a:t>
            </a:r>
            <a:r>
              <a:rPr lang="en-US" b="1" dirty="0"/>
              <a:t>Serbia</a:t>
            </a:r>
            <a:r>
              <a:rPr lang="en-US" dirty="0"/>
              <a:t>, a proud young nation</a:t>
            </a:r>
          </a:p>
          <a:p>
            <a:pPr lvl="0"/>
            <a:r>
              <a:rPr lang="en-US" b="1" dirty="0">
                <a:solidFill>
                  <a:srgbClr val="C00000"/>
                </a:solidFill>
              </a:rPr>
              <a:t>Austria/ Hungary </a:t>
            </a:r>
            <a:r>
              <a:rPr lang="en-US" dirty="0"/>
              <a:t>worried that </a:t>
            </a:r>
            <a:r>
              <a:rPr lang="en-US" b="1" u="sng" dirty="0">
                <a:solidFill>
                  <a:srgbClr val="C00000"/>
                </a:solidFill>
              </a:rPr>
              <a:t>nationalism</a:t>
            </a:r>
            <a:r>
              <a:rPr lang="en-US" u="sng" dirty="0">
                <a:solidFill>
                  <a:srgbClr val="C00000"/>
                </a:solidFill>
              </a:rPr>
              <a:t> might foster rebellion</a:t>
            </a:r>
            <a:r>
              <a:rPr lang="en-US" dirty="0">
                <a:solidFill>
                  <a:srgbClr val="C00000"/>
                </a:solidFill>
              </a:rPr>
              <a:t> </a:t>
            </a:r>
            <a:r>
              <a:rPr lang="en-US" dirty="0"/>
              <a:t>among many minority populations within its empire</a:t>
            </a:r>
          </a:p>
          <a:p>
            <a:pPr lvl="0"/>
            <a:r>
              <a:rPr lang="en-US" b="1" dirty="0">
                <a:solidFill>
                  <a:srgbClr val="C00000"/>
                </a:solidFill>
              </a:rPr>
              <a:t>Ottoman Empire  </a:t>
            </a:r>
            <a:r>
              <a:rPr lang="en-US" dirty="0"/>
              <a:t>felt threatened by new nations on its borders such as </a:t>
            </a:r>
            <a:r>
              <a:rPr lang="en-US" b="1" dirty="0">
                <a:solidFill>
                  <a:srgbClr val="C00000"/>
                </a:solidFill>
              </a:rPr>
              <a:t>Serbia and Greece</a:t>
            </a:r>
          </a:p>
          <a:p>
            <a:pPr lvl="0"/>
            <a:r>
              <a:rPr lang="en-US" dirty="0"/>
              <a:t>In 1912, several Balkan states attacked </a:t>
            </a:r>
            <a:r>
              <a:rPr lang="en-US" b="1" dirty="0"/>
              <a:t>Turkey</a:t>
            </a:r>
          </a:p>
          <a:p>
            <a:pPr lvl="0"/>
            <a:r>
              <a:rPr lang="en-US" b="1" dirty="0"/>
              <a:t>New Baltic </a:t>
            </a:r>
            <a:r>
              <a:rPr lang="en-US" dirty="0"/>
              <a:t>states fought among themselves over the spoils of war</a:t>
            </a:r>
          </a:p>
          <a:p>
            <a:r>
              <a:rPr lang="en-US" dirty="0"/>
              <a:t>By 1914 the Balkans were the Powered Keg of Europe </a:t>
            </a:r>
          </a:p>
        </p:txBody>
      </p:sp>
    </p:spTree>
    <p:extLst>
      <p:ext uri="{BB962C8B-B14F-4D97-AF65-F5344CB8AC3E}">
        <p14:creationId xmlns:p14="http://schemas.microsoft.com/office/powerpoint/2010/main" val="180938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14400"/>
          </a:xfrm>
        </p:spPr>
        <p:txBody>
          <a:bodyPr>
            <a:normAutofit/>
          </a:bodyPr>
          <a:lstStyle/>
          <a:p>
            <a:r>
              <a:rPr lang="en-US" sz="3600" u="sng" dirty="0">
                <a:solidFill>
                  <a:srgbClr val="C00000"/>
                </a:solidFill>
              </a:rPr>
              <a:t>The Major Effects of the Treaty of Versailles</a:t>
            </a:r>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a:t>It established </a:t>
            </a:r>
            <a:r>
              <a:rPr lang="en-US" b="1" u="sng" dirty="0">
                <a:solidFill>
                  <a:srgbClr val="C00000"/>
                </a:solidFill>
              </a:rPr>
              <a:t>9 new countries </a:t>
            </a:r>
            <a:r>
              <a:rPr lang="en-US" dirty="0"/>
              <a:t>and shifted the boundaries of others</a:t>
            </a:r>
          </a:p>
          <a:p>
            <a:r>
              <a:rPr lang="en-US" dirty="0">
                <a:solidFill>
                  <a:srgbClr val="7030A0"/>
                </a:solidFill>
              </a:rPr>
              <a:t>It carved out 4 areas from the </a:t>
            </a:r>
            <a:r>
              <a:rPr lang="en-US" b="1" u="sng" dirty="0">
                <a:solidFill>
                  <a:srgbClr val="C00000"/>
                </a:solidFill>
              </a:rPr>
              <a:t>Ottoman Empire and gave them to France and Great Britain as mandates </a:t>
            </a:r>
            <a:r>
              <a:rPr lang="en-US" dirty="0">
                <a:solidFill>
                  <a:srgbClr val="7030A0"/>
                </a:solidFill>
              </a:rPr>
              <a:t>which would be administered until they were ready for independence </a:t>
            </a:r>
          </a:p>
          <a:p>
            <a:r>
              <a:rPr lang="en-US" dirty="0">
                <a:solidFill>
                  <a:srgbClr val="FF3399"/>
                </a:solidFill>
              </a:rPr>
              <a:t>It </a:t>
            </a:r>
            <a:r>
              <a:rPr lang="en-US" b="1" i="1" u="sng" dirty="0">
                <a:solidFill>
                  <a:srgbClr val="FF3399"/>
                </a:solidFill>
              </a:rPr>
              <a:t>demilitarized Germany</a:t>
            </a:r>
          </a:p>
          <a:p>
            <a:r>
              <a:rPr lang="en-US" dirty="0">
                <a:solidFill>
                  <a:srgbClr val="002060"/>
                </a:solidFill>
              </a:rPr>
              <a:t>Germany was required to return </a:t>
            </a:r>
            <a:r>
              <a:rPr lang="en-US" b="1" u="sng" dirty="0">
                <a:solidFill>
                  <a:srgbClr val="002060"/>
                </a:solidFill>
              </a:rPr>
              <a:t>Alsace and Lorraine to France</a:t>
            </a:r>
          </a:p>
          <a:p>
            <a:r>
              <a:rPr lang="en-US" dirty="0">
                <a:solidFill>
                  <a:srgbClr val="FF6600"/>
                </a:solidFill>
              </a:rPr>
              <a:t>Germany had to pay </a:t>
            </a:r>
            <a:r>
              <a:rPr lang="en-US" b="1" i="1" u="sng" dirty="0">
                <a:solidFill>
                  <a:srgbClr val="FF6600"/>
                </a:solidFill>
              </a:rPr>
              <a:t>$33 billion </a:t>
            </a:r>
            <a:r>
              <a:rPr lang="en-US" dirty="0">
                <a:solidFill>
                  <a:srgbClr val="FF6600"/>
                </a:solidFill>
              </a:rPr>
              <a:t>to the Allies</a:t>
            </a:r>
          </a:p>
          <a:p>
            <a:r>
              <a:rPr lang="en-US" dirty="0">
                <a:solidFill>
                  <a:srgbClr val="00B050"/>
                </a:solidFill>
              </a:rPr>
              <a:t>The treaty included a </a:t>
            </a:r>
            <a:r>
              <a:rPr lang="en-US" b="1" i="1" u="sng" dirty="0">
                <a:solidFill>
                  <a:srgbClr val="00B050"/>
                </a:solidFill>
              </a:rPr>
              <a:t>war guilt clause </a:t>
            </a:r>
            <a:r>
              <a:rPr lang="en-US" dirty="0">
                <a:solidFill>
                  <a:srgbClr val="00B050"/>
                </a:solidFill>
              </a:rPr>
              <a:t>forcing Germany to accept full blame of the war and humiliating Germany</a:t>
            </a:r>
          </a:p>
          <a:p>
            <a:r>
              <a:rPr lang="en-US" dirty="0">
                <a:solidFill>
                  <a:srgbClr val="0070C0"/>
                </a:solidFill>
              </a:rPr>
              <a:t>It ignored the claims of colonized people for s</a:t>
            </a:r>
            <a:r>
              <a:rPr lang="en-US" b="1" i="1" u="sng" dirty="0">
                <a:solidFill>
                  <a:srgbClr val="0070C0"/>
                </a:solidFill>
              </a:rPr>
              <a:t>elf-determination</a:t>
            </a:r>
          </a:p>
          <a:p>
            <a:r>
              <a:rPr lang="en-US" dirty="0">
                <a:solidFill>
                  <a:srgbClr val="006600"/>
                </a:solidFill>
              </a:rPr>
              <a:t>It provoked Russia’s determination to </a:t>
            </a:r>
            <a:r>
              <a:rPr lang="en-US" b="1" i="1" u="sng" dirty="0">
                <a:solidFill>
                  <a:srgbClr val="006600"/>
                </a:solidFill>
              </a:rPr>
              <a:t>regain former </a:t>
            </a:r>
            <a:r>
              <a:rPr lang="en-US" dirty="0">
                <a:solidFill>
                  <a:srgbClr val="006600"/>
                </a:solidFill>
              </a:rPr>
              <a:t>Russian territory</a:t>
            </a:r>
          </a:p>
          <a:p>
            <a:r>
              <a:rPr lang="en-US" dirty="0">
                <a:solidFill>
                  <a:srgbClr val="CC0099"/>
                </a:solidFill>
              </a:rPr>
              <a:t>It crated international problems that would eventually lead to </a:t>
            </a:r>
            <a:r>
              <a:rPr lang="en-US" b="1" i="1" u="sng" dirty="0"/>
              <a:t>World War II</a:t>
            </a:r>
          </a:p>
          <a:p>
            <a:r>
              <a:rPr lang="en-US" sz="1700" dirty="0"/>
              <a:t>WWI in 6 minutes: </a:t>
            </a:r>
            <a:r>
              <a:rPr lang="en-US" sz="1700" dirty="0">
                <a:hlinkClick r:id="rId2"/>
              </a:rPr>
              <a:t>https://www.youtube.com/watch?v=-3UjJ5kxiLI&amp;list=UUXito3UI2k0p7U1Jpk4CtAQ</a:t>
            </a:r>
            <a:endParaRPr lang="en-US" sz="1700" dirty="0"/>
          </a:p>
          <a:p>
            <a:r>
              <a:rPr lang="en-US" sz="1700" dirty="0"/>
              <a:t>Crash Course WWI 12 minutes: </a:t>
            </a:r>
            <a:r>
              <a:rPr lang="en-US" sz="1700" dirty="0">
                <a:hlinkClick r:id="rId3"/>
              </a:rPr>
              <a:t>https://www.youtube.com/watch?v=_XPZQ0LAlR4&amp;list=PLBDA2E52FB1EF80C9&amp;index=36</a:t>
            </a:r>
            <a:endParaRPr lang="en-US" sz="1700" dirty="0"/>
          </a:p>
          <a:p>
            <a:endParaRPr lang="en-US" dirty="0"/>
          </a:p>
          <a:p>
            <a:endParaRPr lang="en-US" dirty="0"/>
          </a:p>
          <a:p>
            <a:endParaRPr lang="en-US" dirty="0"/>
          </a:p>
        </p:txBody>
      </p:sp>
    </p:spTree>
    <p:extLst>
      <p:ext uri="{BB962C8B-B14F-4D97-AF65-F5344CB8AC3E}">
        <p14:creationId xmlns:p14="http://schemas.microsoft.com/office/powerpoint/2010/main" val="1519436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a:solidFill>
                  <a:srgbClr val="C00000"/>
                </a:solidFill>
              </a:rPr>
              <a:t>Treaty of Versailles: Major Provisions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3826534"/>
              </p:ext>
            </p:extLst>
          </p:nvPr>
        </p:nvGraphicFramePr>
        <p:xfrm>
          <a:off x="0" y="1066800"/>
          <a:ext cx="9067800" cy="5428614"/>
        </p:xfrm>
        <a:graphic>
          <a:graphicData uri="http://schemas.openxmlformats.org/drawingml/2006/table">
            <a:tbl>
              <a:tblPr/>
              <a:tblGrid>
                <a:gridCol w="2209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457200">
                <a:tc gridSpan="4">
                  <a:txBody>
                    <a:bodyPr/>
                    <a:lstStyle/>
                    <a:p>
                      <a:pPr>
                        <a:spcAft>
                          <a:spcPts val="0"/>
                        </a:spcAft>
                      </a:pPr>
                      <a:r>
                        <a:rPr lang="en-US" sz="1600" b="1" dirty="0">
                          <a:effectLst/>
                        </a:rPr>
                        <a:t>                                                      </a:t>
                      </a:r>
                      <a:r>
                        <a:rPr lang="en-US" sz="1600" b="1" u="sng" dirty="0">
                          <a:solidFill>
                            <a:srgbClr val="C00000"/>
                          </a:solidFill>
                          <a:effectLst/>
                        </a:rPr>
                        <a:t> </a:t>
                      </a:r>
                      <a:r>
                        <a:rPr lang="en-US" sz="2000" b="1" u="sng" dirty="0">
                          <a:solidFill>
                            <a:srgbClr val="C00000"/>
                          </a:solidFill>
                          <a:effectLst/>
                        </a:rPr>
                        <a:t>Treaty of Versailles:  Major Provisions</a:t>
                      </a: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2596">
                <a:tc>
                  <a:txBody>
                    <a:bodyPr/>
                    <a:lstStyle/>
                    <a:p>
                      <a:pPr>
                        <a:spcAft>
                          <a:spcPts val="0"/>
                        </a:spcAft>
                      </a:pPr>
                      <a:r>
                        <a:rPr lang="en-US" sz="1600" b="1" u="none" dirty="0">
                          <a:solidFill>
                            <a:srgbClr val="006600"/>
                          </a:solidFill>
                          <a:effectLst/>
                        </a:rPr>
                        <a:t>    </a:t>
                      </a:r>
                      <a:r>
                        <a:rPr lang="en-US" sz="1600" b="1" u="sng" dirty="0">
                          <a:solidFill>
                            <a:srgbClr val="006600"/>
                          </a:solidFill>
                          <a:effectLst/>
                        </a:rPr>
                        <a:t>League of Nations</a:t>
                      </a:r>
                      <a:endParaRPr lang="en-US" sz="1600" u="sng" dirty="0">
                        <a:solidFill>
                          <a:srgbClr val="00660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u="none" dirty="0">
                          <a:solidFill>
                            <a:srgbClr val="002060"/>
                          </a:solidFill>
                          <a:effectLst/>
                        </a:rPr>
                        <a:t>    </a:t>
                      </a:r>
                      <a:r>
                        <a:rPr lang="en-US" sz="1600" b="1" u="sng" dirty="0">
                          <a:solidFill>
                            <a:srgbClr val="002060"/>
                          </a:solidFill>
                          <a:effectLst/>
                        </a:rPr>
                        <a:t> Territorial Losses</a:t>
                      </a:r>
                      <a:endParaRPr lang="en-US" sz="1600" u="sng" dirty="0">
                        <a:solidFill>
                          <a:srgbClr val="00206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u="none" dirty="0">
                          <a:solidFill>
                            <a:srgbClr val="FF6600"/>
                          </a:solidFill>
                          <a:effectLst/>
                        </a:rPr>
                        <a:t>   </a:t>
                      </a:r>
                      <a:r>
                        <a:rPr lang="en-US" sz="1600" b="1" u="sng" dirty="0">
                          <a:solidFill>
                            <a:srgbClr val="FF6600"/>
                          </a:solidFill>
                          <a:effectLst/>
                        </a:rPr>
                        <a:t> Military Restrictions</a:t>
                      </a:r>
                      <a:endParaRPr lang="en-US" sz="1600" u="sng" dirty="0">
                        <a:solidFill>
                          <a:srgbClr val="FF660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u="none" dirty="0">
                          <a:solidFill>
                            <a:srgbClr val="0070C0"/>
                          </a:solidFill>
                          <a:effectLst/>
                        </a:rPr>
                        <a:t>            </a:t>
                      </a:r>
                      <a:r>
                        <a:rPr lang="en-US" sz="1600" b="1" u="sng" dirty="0">
                          <a:solidFill>
                            <a:srgbClr val="0070C0"/>
                          </a:solidFill>
                          <a:effectLst/>
                        </a:rPr>
                        <a:t> War Guilt</a:t>
                      </a:r>
                      <a:endParaRPr lang="en-US" sz="1600" u="sng" dirty="0">
                        <a:solidFill>
                          <a:srgbClr val="0070C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18818">
                <a:tc>
                  <a:txBody>
                    <a:bodyPr/>
                    <a:lstStyle/>
                    <a:p>
                      <a:pPr>
                        <a:spcAft>
                          <a:spcPts val="0"/>
                        </a:spcAft>
                      </a:pPr>
                      <a:r>
                        <a:rPr lang="en-US" sz="1600" b="1" dirty="0">
                          <a:solidFill>
                            <a:srgbClr val="006600"/>
                          </a:solidFill>
                          <a:effectLst/>
                        </a:rPr>
                        <a:t>International peace organization, enemy and neutral nations originally excluded</a:t>
                      </a:r>
                      <a:endParaRPr lang="en-US" sz="1600" dirty="0">
                        <a:solidFill>
                          <a:srgbClr val="006600"/>
                        </a:solidFill>
                        <a:effectLst/>
                      </a:endParaRPr>
                    </a:p>
                    <a:p>
                      <a:pPr>
                        <a:spcAft>
                          <a:spcPts val="0"/>
                        </a:spcAft>
                      </a:pPr>
                      <a:r>
                        <a:rPr lang="en-US" sz="1600" b="1" dirty="0">
                          <a:solidFill>
                            <a:srgbClr val="006600"/>
                          </a:solidFill>
                          <a:effectLst/>
                        </a:rPr>
                        <a:t> </a:t>
                      </a:r>
                      <a:endParaRPr lang="en-US" sz="1600" dirty="0">
                        <a:solidFill>
                          <a:srgbClr val="006600"/>
                        </a:solidFill>
                        <a:effectLst/>
                      </a:endParaRPr>
                    </a:p>
                    <a:p>
                      <a:pPr>
                        <a:spcAft>
                          <a:spcPts val="0"/>
                        </a:spcAft>
                      </a:pPr>
                      <a:r>
                        <a:rPr lang="en-US" sz="1600" b="1" dirty="0">
                          <a:solidFill>
                            <a:srgbClr val="006600"/>
                          </a:solidFill>
                          <a:effectLst/>
                        </a:rPr>
                        <a:t>German and Russia excluded</a:t>
                      </a:r>
                      <a:endParaRPr lang="en-US" sz="1600" dirty="0">
                        <a:solidFill>
                          <a:srgbClr val="00660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rgbClr val="002060"/>
                          </a:solidFill>
                          <a:effectLst/>
                        </a:rPr>
                        <a:t>German returns Alsace and Lorraine to France,</a:t>
                      </a:r>
                      <a:endParaRPr lang="en-US" sz="1600" dirty="0">
                        <a:solidFill>
                          <a:srgbClr val="002060"/>
                        </a:solidFill>
                        <a:effectLst/>
                      </a:endParaRPr>
                    </a:p>
                    <a:p>
                      <a:pPr>
                        <a:spcAft>
                          <a:spcPts val="0"/>
                        </a:spcAft>
                      </a:pPr>
                      <a:r>
                        <a:rPr lang="en-US" sz="1600" b="1" dirty="0">
                          <a:solidFill>
                            <a:srgbClr val="002060"/>
                          </a:solidFill>
                          <a:effectLst/>
                        </a:rPr>
                        <a:t> </a:t>
                      </a:r>
                      <a:endParaRPr lang="en-US" sz="1600" dirty="0">
                        <a:solidFill>
                          <a:srgbClr val="002060"/>
                        </a:solidFill>
                        <a:effectLst/>
                      </a:endParaRPr>
                    </a:p>
                    <a:p>
                      <a:pPr>
                        <a:spcAft>
                          <a:spcPts val="0"/>
                        </a:spcAft>
                      </a:pPr>
                      <a:r>
                        <a:rPr lang="en-US" sz="1600" b="1" dirty="0">
                          <a:solidFill>
                            <a:srgbClr val="002060"/>
                          </a:solidFill>
                          <a:effectLst/>
                        </a:rPr>
                        <a:t>French boarder extended to West Bank of the Rhine</a:t>
                      </a:r>
                      <a:endParaRPr lang="en-US" sz="1600" dirty="0">
                        <a:solidFill>
                          <a:srgbClr val="002060"/>
                        </a:solidFill>
                        <a:effectLst/>
                      </a:endParaRPr>
                    </a:p>
                    <a:p>
                      <a:pPr>
                        <a:spcAft>
                          <a:spcPts val="0"/>
                        </a:spcAft>
                      </a:pPr>
                      <a:r>
                        <a:rPr lang="en-US" sz="1600" b="1" dirty="0">
                          <a:solidFill>
                            <a:srgbClr val="002060"/>
                          </a:solidFill>
                          <a:effectLst/>
                        </a:rPr>
                        <a:t> </a:t>
                      </a:r>
                      <a:endParaRPr lang="en-US" sz="1600" dirty="0">
                        <a:solidFill>
                          <a:srgbClr val="002060"/>
                        </a:solidFill>
                        <a:effectLst/>
                      </a:endParaRPr>
                    </a:p>
                    <a:p>
                      <a:pPr>
                        <a:spcAft>
                          <a:spcPts val="0"/>
                        </a:spcAft>
                      </a:pPr>
                      <a:r>
                        <a:rPr lang="en-US" sz="1600" b="1" dirty="0">
                          <a:solidFill>
                            <a:srgbClr val="002060"/>
                          </a:solidFill>
                          <a:effectLst/>
                        </a:rPr>
                        <a:t>German surrenders all of its overseas colonies in Africa and the Pacific</a:t>
                      </a:r>
                    </a:p>
                    <a:p>
                      <a:pPr>
                        <a:spcAft>
                          <a:spcPts val="0"/>
                        </a:spcAft>
                      </a:pPr>
                      <a:endParaRPr lang="en-US" sz="1600" b="1" dirty="0">
                        <a:solidFill>
                          <a:srgbClr val="002060"/>
                        </a:solidFill>
                        <a:effectLst/>
                      </a:endParaRPr>
                    </a:p>
                    <a:p>
                      <a:pPr>
                        <a:spcAft>
                          <a:spcPts val="0"/>
                        </a:spcAft>
                      </a:pPr>
                      <a:r>
                        <a:rPr lang="en-US" sz="1600" b="1" dirty="0">
                          <a:solidFill>
                            <a:srgbClr val="002060"/>
                          </a:solidFill>
                          <a:effectLst/>
                        </a:rPr>
                        <a:t>Russia loses territory to  creation of </a:t>
                      </a:r>
                      <a:r>
                        <a:rPr lang="en-US" sz="1600" b="1">
                          <a:solidFill>
                            <a:srgbClr val="002060"/>
                          </a:solidFill>
                          <a:effectLst/>
                        </a:rPr>
                        <a:t>new countries</a:t>
                      </a:r>
                      <a:endParaRPr lang="en-US" sz="1600" dirty="0">
                        <a:solidFill>
                          <a:srgbClr val="00206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rgbClr val="FF6600"/>
                          </a:solidFill>
                          <a:effectLst/>
                        </a:rPr>
                        <a:t>Limits set on the size of the German army.</a:t>
                      </a:r>
                      <a:endParaRPr lang="en-US" sz="1600" dirty="0">
                        <a:solidFill>
                          <a:srgbClr val="FF6600"/>
                        </a:solidFill>
                        <a:effectLst/>
                      </a:endParaRPr>
                    </a:p>
                    <a:p>
                      <a:pPr>
                        <a:spcAft>
                          <a:spcPts val="0"/>
                        </a:spcAft>
                      </a:pPr>
                      <a:r>
                        <a:rPr lang="en-US" sz="1600" b="1" dirty="0">
                          <a:solidFill>
                            <a:srgbClr val="FF6600"/>
                          </a:solidFill>
                          <a:effectLst/>
                        </a:rPr>
                        <a:t> </a:t>
                      </a:r>
                      <a:endParaRPr lang="en-US" sz="1600" dirty="0">
                        <a:solidFill>
                          <a:srgbClr val="FF6600"/>
                        </a:solidFill>
                        <a:effectLst/>
                      </a:endParaRPr>
                    </a:p>
                    <a:p>
                      <a:pPr>
                        <a:spcAft>
                          <a:spcPts val="0"/>
                        </a:spcAft>
                      </a:pPr>
                      <a:r>
                        <a:rPr lang="en-US" sz="1600" b="1" dirty="0">
                          <a:solidFill>
                            <a:srgbClr val="FF6600"/>
                          </a:solidFill>
                          <a:effectLst/>
                        </a:rPr>
                        <a:t>Germany prohibited from importing  or manufacturing weapons or war material   </a:t>
                      </a:r>
                      <a:endParaRPr lang="en-US" sz="1600" dirty="0">
                        <a:solidFill>
                          <a:srgbClr val="FF660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solidFill>
                            <a:srgbClr val="0070C0"/>
                          </a:solidFill>
                          <a:effectLst/>
                        </a:rPr>
                        <a:t>Sole responsibility of the war  placed on Germany’s shoulders</a:t>
                      </a:r>
                      <a:endParaRPr lang="en-US" sz="1600" dirty="0">
                        <a:solidFill>
                          <a:srgbClr val="0070C0"/>
                        </a:solidFill>
                        <a:effectLst/>
                      </a:endParaRPr>
                    </a:p>
                    <a:p>
                      <a:pPr>
                        <a:spcAft>
                          <a:spcPts val="0"/>
                        </a:spcAft>
                      </a:pPr>
                      <a:r>
                        <a:rPr lang="en-US" sz="1600" b="1" dirty="0">
                          <a:solidFill>
                            <a:srgbClr val="0070C0"/>
                          </a:solidFill>
                          <a:effectLst/>
                        </a:rPr>
                        <a:t> </a:t>
                      </a:r>
                      <a:endParaRPr lang="en-US" sz="1600" dirty="0">
                        <a:solidFill>
                          <a:srgbClr val="0070C0"/>
                        </a:solidFill>
                        <a:effectLst/>
                      </a:endParaRPr>
                    </a:p>
                    <a:p>
                      <a:pPr>
                        <a:spcAft>
                          <a:spcPts val="0"/>
                        </a:spcAft>
                      </a:pPr>
                      <a:r>
                        <a:rPr lang="en-US" sz="1600" b="1" dirty="0">
                          <a:solidFill>
                            <a:srgbClr val="0070C0"/>
                          </a:solidFill>
                          <a:effectLst/>
                        </a:rPr>
                        <a:t>Germany forced to pay  Allies $33 Billion in reparations over 30 years</a:t>
                      </a:r>
                      <a:endParaRPr lang="en-US" sz="1600" dirty="0">
                        <a:solidFill>
                          <a:srgbClr val="0070C0"/>
                        </a:solidFill>
                        <a:effectLst/>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2063750" y="1577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Neue"/>
                <a:cs typeface="Arial" pitchFamily="34" charset="0"/>
              </a:rPr>
              <a:t> </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Neue"/>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3949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a:solidFill>
                  <a:srgbClr val="C00000"/>
                </a:solidFill>
              </a:rPr>
              <a:t>World War 1 Military Deaths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0"/>
            <a:ext cx="8839199" cy="5638800"/>
          </a:xfrm>
        </p:spPr>
      </p:pic>
    </p:spTree>
    <p:extLst>
      <p:ext uri="{BB962C8B-B14F-4D97-AF65-F5344CB8AC3E}">
        <p14:creationId xmlns:p14="http://schemas.microsoft.com/office/powerpoint/2010/main" val="3648617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u="sng" dirty="0">
                <a:solidFill>
                  <a:srgbClr val="C00000"/>
                </a:solidFill>
              </a:rPr>
              <a:t>Causes of World War I</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r>
              <a:rPr lang="en-US" b="1" u="sng" dirty="0">
                <a:solidFill>
                  <a:srgbClr val="C00000"/>
                </a:solidFill>
              </a:rPr>
              <a:t>Long Term Causes</a:t>
            </a:r>
          </a:p>
          <a:p>
            <a:r>
              <a:rPr lang="en-US" dirty="0"/>
              <a:t>Rivalries among European powers</a:t>
            </a:r>
          </a:p>
          <a:p>
            <a:r>
              <a:rPr lang="en-US" dirty="0"/>
              <a:t>European alliance system</a:t>
            </a:r>
          </a:p>
          <a:p>
            <a:r>
              <a:rPr lang="en-US" dirty="0"/>
              <a:t>Militarism and arms race</a:t>
            </a:r>
          </a:p>
          <a:p>
            <a:r>
              <a:rPr lang="en-US" dirty="0"/>
              <a:t>Nationalist tensions in the Balkans </a:t>
            </a:r>
          </a:p>
          <a:p>
            <a:endParaRPr lang="en-US" dirty="0"/>
          </a:p>
        </p:txBody>
      </p:sp>
      <p:sp>
        <p:nvSpPr>
          <p:cNvPr id="4" name="Content Placeholder 3"/>
          <p:cNvSpPr>
            <a:spLocks noGrp="1"/>
          </p:cNvSpPr>
          <p:nvPr>
            <p:ph sz="half" idx="2"/>
          </p:nvPr>
        </p:nvSpPr>
        <p:spPr>
          <a:xfrm>
            <a:off x="4648200" y="1600200"/>
            <a:ext cx="4495800" cy="4953000"/>
          </a:xfrm>
        </p:spPr>
        <p:txBody>
          <a:bodyPr>
            <a:normAutofit/>
          </a:bodyPr>
          <a:lstStyle/>
          <a:p>
            <a:r>
              <a:rPr lang="en-US" b="1" u="sng" dirty="0">
                <a:solidFill>
                  <a:srgbClr val="C00000"/>
                </a:solidFill>
              </a:rPr>
              <a:t>Immediate Causes</a:t>
            </a:r>
          </a:p>
          <a:p>
            <a:r>
              <a:rPr lang="en-US" dirty="0"/>
              <a:t>Austria-Hungary’s annexation of Bosnia and Herzegovina</a:t>
            </a:r>
          </a:p>
          <a:p>
            <a:r>
              <a:rPr lang="en-US" dirty="0"/>
              <a:t>Fighting in the Balkans</a:t>
            </a:r>
          </a:p>
          <a:p>
            <a:r>
              <a:rPr lang="en-US" dirty="0"/>
              <a:t>Assassination of Archduke Frances Ferdinand</a:t>
            </a:r>
          </a:p>
          <a:p>
            <a:r>
              <a:rPr lang="en-US" dirty="0"/>
              <a:t>Russian mobilization</a:t>
            </a:r>
          </a:p>
          <a:p>
            <a:r>
              <a:rPr lang="en-US" dirty="0"/>
              <a:t>German invasion of Belgium</a:t>
            </a:r>
          </a:p>
          <a:p>
            <a:endParaRPr lang="en-US" dirty="0"/>
          </a:p>
        </p:txBody>
      </p:sp>
    </p:spTree>
    <p:extLst>
      <p:ext uri="{BB962C8B-B14F-4D97-AF65-F5344CB8AC3E}">
        <p14:creationId xmlns:p14="http://schemas.microsoft.com/office/powerpoint/2010/main" val="928355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a:solidFill>
                  <a:srgbClr val="C00000"/>
                </a:solidFill>
              </a:rPr>
              <a:t>Effects of World War </a:t>
            </a:r>
            <a:r>
              <a:rPr lang="en-US" dirty="0">
                <a:solidFill>
                  <a:srgbClr val="C00000"/>
                </a:solidFill>
              </a:rPr>
              <a:t>I</a:t>
            </a:r>
            <a:endParaRPr lang="en-US" dirty="0"/>
          </a:p>
        </p:txBody>
      </p:sp>
      <p:sp>
        <p:nvSpPr>
          <p:cNvPr id="3" name="Content Placeholder 2"/>
          <p:cNvSpPr>
            <a:spLocks noGrp="1"/>
          </p:cNvSpPr>
          <p:nvPr>
            <p:ph sz="half" idx="1"/>
          </p:nvPr>
        </p:nvSpPr>
        <p:spPr>
          <a:xfrm>
            <a:off x="0" y="1295400"/>
            <a:ext cx="4495800" cy="5562600"/>
          </a:xfrm>
        </p:spPr>
        <p:txBody>
          <a:bodyPr>
            <a:normAutofit fontScale="92500" lnSpcReduction="20000"/>
          </a:bodyPr>
          <a:lstStyle/>
          <a:p>
            <a:r>
              <a:rPr lang="en-US" b="1" u="sng" dirty="0">
                <a:solidFill>
                  <a:srgbClr val="C00000"/>
                </a:solidFill>
              </a:rPr>
              <a:t>Immediate Effects</a:t>
            </a:r>
          </a:p>
          <a:p>
            <a:pPr lvl="0"/>
            <a:r>
              <a:rPr lang="en-US" dirty="0"/>
              <a:t>Enormous cost in lives and money</a:t>
            </a:r>
          </a:p>
          <a:p>
            <a:pPr lvl="0"/>
            <a:r>
              <a:rPr lang="en-US" dirty="0"/>
              <a:t>Russian Revolution</a:t>
            </a:r>
          </a:p>
          <a:p>
            <a:pPr lvl="0"/>
            <a:r>
              <a:rPr lang="en-US" dirty="0"/>
              <a:t>Creation of new nations in Eastern Europe</a:t>
            </a:r>
          </a:p>
          <a:p>
            <a:pPr lvl="0"/>
            <a:r>
              <a:rPr lang="en-US" dirty="0"/>
              <a:t>Requirement that Germany pay huge reparations</a:t>
            </a:r>
          </a:p>
          <a:p>
            <a:pPr lvl="0"/>
            <a:r>
              <a:rPr lang="en-US" dirty="0"/>
              <a:t>German loss of its overseas colonies</a:t>
            </a:r>
          </a:p>
          <a:p>
            <a:pPr lvl="0"/>
            <a:r>
              <a:rPr lang="en-US" dirty="0"/>
              <a:t>Balfour Declaration</a:t>
            </a:r>
          </a:p>
          <a:p>
            <a:pPr lvl="0"/>
            <a:r>
              <a:rPr lang="en-US" dirty="0"/>
              <a:t>League of Nations</a:t>
            </a:r>
          </a:p>
          <a:p>
            <a:endParaRPr lang="en-US" dirty="0"/>
          </a:p>
        </p:txBody>
      </p:sp>
      <p:sp>
        <p:nvSpPr>
          <p:cNvPr id="4" name="Content Placeholder 3"/>
          <p:cNvSpPr>
            <a:spLocks noGrp="1"/>
          </p:cNvSpPr>
          <p:nvPr>
            <p:ph sz="half" idx="2"/>
          </p:nvPr>
        </p:nvSpPr>
        <p:spPr>
          <a:xfrm>
            <a:off x="4648200" y="1295400"/>
            <a:ext cx="4495800" cy="5562600"/>
          </a:xfrm>
        </p:spPr>
        <p:txBody>
          <a:bodyPr>
            <a:normAutofit fontScale="92500" lnSpcReduction="20000"/>
          </a:bodyPr>
          <a:lstStyle/>
          <a:p>
            <a:r>
              <a:rPr lang="en-US" b="1" u="sng" dirty="0">
                <a:solidFill>
                  <a:srgbClr val="C00000"/>
                </a:solidFill>
              </a:rPr>
              <a:t>Long Term Effects</a:t>
            </a:r>
          </a:p>
          <a:p>
            <a:pPr lvl="0"/>
            <a:r>
              <a:rPr lang="en-US" dirty="0"/>
              <a:t>Economic impact of war debts on Europe</a:t>
            </a:r>
          </a:p>
          <a:p>
            <a:pPr lvl="0"/>
            <a:r>
              <a:rPr lang="en-US" dirty="0"/>
              <a:t>Stronger central governments</a:t>
            </a:r>
          </a:p>
          <a:p>
            <a:pPr lvl="0"/>
            <a:r>
              <a:rPr lang="en-US" dirty="0"/>
              <a:t>Emergences of United States and japan as important powers</a:t>
            </a:r>
          </a:p>
          <a:p>
            <a:pPr lvl="0"/>
            <a:r>
              <a:rPr lang="en-US" dirty="0"/>
              <a:t>Growth of nationalism in colonies</a:t>
            </a:r>
          </a:p>
          <a:p>
            <a:pPr lvl="0"/>
            <a:r>
              <a:rPr lang="en-US" dirty="0"/>
              <a:t>Increased anti-Semitism in Germany</a:t>
            </a:r>
          </a:p>
          <a:p>
            <a:pPr lvl="0"/>
            <a:r>
              <a:rPr lang="en-US" dirty="0"/>
              <a:t>Rise of fascism</a:t>
            </a:r>
          </a:p>
          <a:p>
            <a:r>
              <a:rPr lang="en-US" dirty="0"/>
              <a:t>World War II</a:t>
            </a:r>
          </a:p>
          <a:p>
            <a:endParaRPr lang="en-US" dirty="0"/>
          </a:p>
        </p:txBody>
      </p:sp>
    </p:spTree>
    <p:extLst>
      <p:ext uri="{BB962C8B-B14F-4D97-AF65-F5344CB8AC3E}">
        <p14:creationId xmlns:p14="http://schemas.microsoft.com/office/powerpoint/2010/main" val="203769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rgbClr val="002060"/>
                </a:solidFill>
              </a:rPr>
              <a:t>Rivalries Among European </a:t>
            </a:r>
            <a:r>
              <a:rPr lang="en-US" sz="3200" b="1" u="sng" dirty="0">
                <a:solidFill>
                  <a:srgbClr val="FF6600"/>
                </a:solidFill>
              </a:rPr>
              <a:t>Powers/Imperialism</a:t>
            </a:r>
            <a:r>
              <a:rPr lang="en-US" sz="3200" b="1" dirty="0">
                <a:solidFill>
                  <a:srgbClr val="FF3300"/>
                </a:solidFill>
              </a:rPr>
              <a:t> </a:t>
            </a:r>
          </a:p>
        </p:txBody>
      </p:sp>
      <p:sp>
        <p:nvSpPr>
          <p:cNvPr id="3" name="Content Placeholder 2"/>
          <p:cNvSpPr>
            <a:spLocks noGrp="1"/>
          </p:cNvSpPr>
          <p:nvPr>
            <p:ph sz="half" idx="1"/>
          </p:nvPr>
        </p:nvSpPr>
        <p:spPr>
          <a:xfrm>
            <a:off x="0" y="1600200"/>
            <a:ext cx="4495800" cy="4525963"/>
          </a:xfrm>
        </p:spPr>
        <p:txBody>
          <a:bodyPr>
            <a:normAutofit lnSpcReduction="10000"/>
          </a:bodyPr>
          <a:lstStyle/>
          <a:p>
            <a:pPr lvl="0"/>
            <a:r>
              <a:rPr lang="en-US" b="1" dirty="0">
                <a:solidFill>
                  <a:srgbClr val="002060"/>
                </a:solidFill>
              </a:rPr>
              <a:t>Economic</a:t>
            </a:r>
            <a:r>
              <a:rPr lang="en-US" dirty="0">
                <a:solidFill>
                  <a:srgbClr val="002060"/>
                </a:solidFill>
              </a:rPr>
              <a:t> rivalries poisoned the international atmosphere</a:t>
            </a:r>
          </a:p>
          <a:p>
            <a:pPr lvl="0"/>
            <a:r>
              <a:rPr lang="en-US" b="1" dirty="0">
                <a:solidFill>
                  <a:srgbClr val="002060"/>
                </a:solidFill>
              </a:rPr>
              <a:t>Britain</a:t>
            </a:r>
            <a:r>
              <a:rPr lang="en-US" dirty="0">
                <a:solidFill>
                  <a:srgbClr val="002060"/>
                </a:solidFill>
              </a:rPr>
              <a:t> felt threatened by </a:t>
            </a:r>
            <a:r>
              <a:rPr lang="en-US" b="1" dirty="0">
                <a:solidFill>
                  <a:srgbClr val="002060"/>
                </a:solidFill>
              </a:rPr>
              <a:t>Germany’s</a:t>
            </a:r>
            <a:r>
              <a:rPr lang="en-US" dirty="0">
                <a:solidFill>
                  <a:srgbClr val="002060"/>
                </a:solidFill>
              </a:rPr>
              <a:t> rapid economic growth</a:t>
            </a:r>
          </a:p>
          <a:p>
            <a:r>
              <a:rPr lang="en-US" dirty="0">
                <a:solidFill>
                  <a:srgbClr val="002060"/>
                </a:solidFill>
              </a:rPr>
              <a:t>The </a:t>
            </a:r>
            <a:r>
              <a:rPr lang="en-US" b="1" dirty="0">
                <a:solidFill>
                  <a:srgbClr val="002060"/>
                </a:solidFill>
              </a:rPr>
              <a:t>Germans</a:t>
            </a:r>
            <a:r>
              <a:rPr lang="en-US" dirty="0">
                <a:solidFill>
                  <a:srgbClr val="002060"/>
                </a:solidFill>
              </a:rPr>
              <a:t> thought they didn’t get enough respect from the other </a:t>
            </a:r>
            <a:r>
              <a:rPr lang="en-US" b="1" dirty="0">
                <a:solidFill>
                  <a:srgbClr val="002060"/>
                </a:solidFill>
              </a:rPr>
              <a:t>great nations</a:t>
            </a:r>
          </a:p>
        </p:txBody>
      </p:sp>
      <p:sp>
        <p:nvSpPr>
          <p:cNvPr id="4" name="Content Placeholder 3"/>
          <p:cNvSpPr>
            <a:spLocks noGrp="1"/>
          </p:cNvSpPr>
          <p:nvPr>
            <p:ph sz="half" idx="2"/>
          </p:nvPr>
        </p:nvSpPr>
        <p:spPr>
          <a:xfrm>
            <a:off x="4648200" y="1600200"/>
            <a:ext cx="4495800" cy="4525963"/>
          </a:xfrm>
        </p:spPr>
        <p:txBody>
          <a:bodyPr>
            <a:normAutofit lnSpcReduction="10000"/>
          </a:bodyPr>
          <a:lstStyle/>
          <a:p>
            <a:pPr lvl="0"/>
            <a:r>
              <a:rPr lang="en-US" dirty="0">
                <a:solidFill>
                  <a:srgbClr val="FF3300"/>
                </a:solidFill>
              </a:rPr>
              <a:t>Competition for colonies brought </a:t>
            </a:r>
            <a:r>
              <a:rPr lang="en-US" b="1" dirty="0">
                <a:solidFill>
                  <a:srgbClr val="FF3300"/>
                </a:solidFill>
              </a:rPr>
              <a:t>France and Germany </a:t>
            </a:r>
            <a:r>
              <a:rPr lang="en-US" dirty="0">
                <a:solidFill>
                  <a:srgbClr val="FF3300"/>
                </a:solidFill>
              </a:rPr>
              <a:t>to the brink of war</a:t>
            </a:r>
          </a:p>
          <a:p>
            <a:r>
              <a:rPr lang="en-US" dirty="0">
                <a:solidFill>
                  <a:srgbClr val="FF3300"/>
                </a:solidFill>
              </a:rPr>
              <a:t>Germany wanted to prevent  </a:t>
            </a:r>
            <a:r>
              <a:rPr lang="en-US" b="1" dirty="0">
                <a:solidFill>
                  <a:srgbClr val="FF3300"/>
                </a:solidFill>
              </a:rPr>
              <a:t>France</a:t>
            </a:r>
            <a:r>
              <a:rPr lang="en-US" dirty="0">
                <a:solidFill>
                  <a:srgbClr val="FF3300"/>
                </a:solidFill>
              </a:rPr>
              <a:t> from imposing a protectorate on Morocco, but Germany did gain territory in central </a:t>
            </a:r>
            <a:r>
              <a:rPr lang="en-US" b="1" dirty="0">
                <a:solidFill>
                  <a:srgbClr val="FF3300"/>
                </a:solidFill>
              </a:rPr>
              <a:t>Africa</a:t>
            </a:r>
          </a:p>
        </p:txBody>
      </p:sp>
    </p:spTree>
    <p:extLst>
      <p:ext uri="{BB962C8B-B14F-4D97-AF65-F5344CB8AC3E}">
        <p14:creationId xmlns:p14="http://schemas.microsoft.com/office/powerpoint/2010/main" val="332948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a:solidFill>
                  <a:srgbClr val="006600"/>
                </a:solidFill>
              </a:rPr>
              <a:t>Militarism</a:t>
            </a:r>
            <a:r>
              <a:rPr lang="en-US" u="sng" dirty="0">
                <a:solidFill>
                  <a:srgbClr val="006600"/>
                </a:solidFill>
              </a:rPr>
              <a:t> and the Arms Race</a:t>
            </a:r>
          </a:p>
        </p:txBody>
      </p:sp>
      <p:sp>
        <p:nvSpPr>
          <p:cNvPr id="3" name="Content Placeholder 2"/>
          <p:cNvSpPr>
            <a:spLocks noGrp="1"/>
          </p:cNvSpPr>
          <p:nvPr>
            <p:ph idx="1"/>
          </p:nvPr>
        </p:nvSpPr>
        <p:spPr>
          <a:xfrm>
            <a:off x="0" y="1066800"/>
            <a:ext cx="9144000" cy="5791200"/>
          </a:xfrm>
        </p:spPr>
        <p:txBody>
          <a:bodyPr>
            <a:normAutofit fontScale="85000" lnSpcReduction="20000"/>
          </a:bodyPr>
          <a:lstStyle/>
          <a:p>
            <a:pPr lvl="0"/>
            <a:r>
              <a:rPr lang="en-US" dirty="0">
                <a:solidFill>
                  <a:srgbClr val="006600"/>
                </a:solidFill>
              </a:rPr>
              <a:t>The 1800’s saw a rise </a:t>
            </a:r>
            <a:r>
              <a:rPr lang="en-US" b="1" dirty="0">
                <a:solidFill>
                  <a:srgbClr val="006600"/>
                </a:solidFill>
              </a:rPr>
              <a:t>in militarism </a:t>
            </a:r>
            <a:r>
              <a:rPr lang="en-US" dirty="0">
                <a:solidFill>
                  <a:srgbClr val="006600"/>
                </a:solidFill>
              </a:rPr>
              <a:t>the glorification of the military</a:t>
            </a:r>
          </a:p>
          <a:p>
            <a:pPr lvl="0"/>
            <a:r>
              <a:rPr lang="en-US" dirty="0">
                <a:solidFill>
                  <a:srgbClr val="006600"/>
                </a:solidFill>
              </a:rPr>
              <a:t>It grew out of </a:t>
            </a:r>
            <a:r>
              <a:rPr lang="en-US" b="1" dirty="0">
                <a:solidFill>
                  <a:srgbClr val="006600"/>
                </a:solidFill>
              </a:rPr>
              <a:t>Social Dar</a:t>
            </a:r>
            <a:r>
              <a:rPr lang="en-US" dirty="0">
                <a:solidFill>
                  <a:srgbClr val="006600"/>
                </a:solidFill>
              </a:rPr>
              <a:t>winism with the idea of the survival of the </a:t>
            </a:r>
            <a:r>
              <a:rPr lang="en-US" b="1" dirty="0">
                <a:solidFill>
                  <a:srgbClr val="006600"/>
                </a:solidFill>
              </a:rPr>
              <a:t>fittest</a:t>
            </a:r>
          </a:p>
          <a:p>
            <a:pPr lvl="0"/>
            <a:r>
              <a:rPr lang="en-US" dirty="0">
                <a:solidFill>
                  <a:srgbClr val="006600"/>
                </a:solidFill>
              </a:rPr>
              <a:t>The great powers began to expand their </a:t>
            </a:r>
            <a:r>
              <a:rPr lang="en-US" b="1" dirty="0">
                <a:solidFill>
                  <a:srgbClr val="006600"/>
                </a:solidFill>
              </a:rPr>
              <a:t>armies and navies</a:t>
            </a:r>
          </a:p>
          <a:p>
            <a:pPr lvl="0"/>
            <a:r>
              <a:rPr lang="en-US" dirty="0">
                <a:solidFill>
                  <a:srgbClr val="006600"/>
                </a:solidFill>
              </a:rPr>
              <a:t>The result was an </a:t>
            </a:r>
            <a:r>
              <a:rPr lang="en-US" b="1" dirty="0">
                <a:solidFill>
                  <a:srgbClr val="006600"/>
                </a:solidFill>
              </a:rPr>
              <a:t>arms</a:t>
            </a:r>
            <a:r>
              <a:rPr lang="en-US" dirty="0">
                <a:solidFill>
                  <a:srgbClr val="006600"/>
                </a:solidFill>
              </a:rPr>
              <a:t> race that increased suspicions and made </a:t>
            </a:r>
            <a:r>
              <a:rPr lang="en-US" b="1" dirty="0">
                <a:solidFill>
                  <a:srgbClr val="006600"/>
                </a:solidFill>
              </a:rPr>
              <a:t>war</a:t>
            </a:r>
            <a:r>
              <a:rPr lang="en-US" dirty="0">
                <a:solidFill>
                  <a:srgbClr val="006600"/>
                </a:solidFill>
              </a:rPr>
              <a:t> more likely</a:t>
            </a:r>
          </a:p>
          <a:p>
            <a:pPr lvl="0"/>
            <a:r>
              <a:rPr lang="en-US" dirty="0">
                <a:solidFill>
                  <a:srgbClr val="006600"/>
                </a:solidFill>
              </a:rPr>
              <a:t>The fiercest competition was the </a:t>
            </a:r>
            <a:r>
              <a:rPr lang="en-US" b="1" dirty="0">
                <a:solidFill>
                  <a:srgbClr val="006600"/>
                </a:solidFill>
              </a:rPr>
              <a:t>naval </a:t>
            </a:r>
            <a:r>
              <a:rPr lang="en-US" dirty="0">
                <a:solidFill>
                  <a:srgbClr val="006600"/>
                </a:solidFill>
              </a:rPr>
              <a:t>rivalry between German and </a:t>
            </a:r>
            <a:r>
              <a:rPr lang="en-US" b="1" dirty="0">
                <a:solidFill>
                  <a:srgbClr val="006600"/>
                </a:solidFill>
              </a:rPr>
              <a:t>Great Britain  </a:t>
            </a:r>
            <a:r>
              <a:rPr lang="en-US" dirty="0">
                <a:solidFill>
                  <a:srgbClr val="006600"/>
                </a:solidFill>
              </a:rPr>
              <a:t>who had the world’s most respected  </a:t>
            </a:r>
            <a:r>
              <a:rPr lang="en-US" b="1" dirty="0">
                <a:solidFill>
                  <a:srgbClr val="006600"/>
                </a:solidFill>
              </a:rPr>
              <a:t>navy</a:t>
            </a:r>
          </a:p>
          <a:p>
            <a:pPr lvl="0"/>
            <a:r>
              <a:rPr lang="en-US" b="1" dirty="0">
                <a:solidFill>
                  <a:srgbClr val="006600"/>
                </a:solidFill>
              </a:rPr>
              <a:t>Germany</a:t>
            </a:r>
            <a:r>
              <a:rPr lang="en-US" dirty="0">
                <a:solidFill>
                  <a:srgbClr val="006600"/>
                </a:solidFill>
              </a:rPr>
              <a:t> began to increase its </a:t>
            </a:r>
            <a:r>
              <a:rPr lang="en-US" b="1" dirty="0">
                <a:solidFill>
                  <a:srgbClr val="006600"/>
                </a:solidFill>
              </a:rPr>
              <a:t>naval</a:t>
            </a:r>
            <a:r>
              <a:rPr lang="en-US" dirty="0">
                <a:solidFill>
                  <a:srgbClr val="006600"/>
                </a:solidFill>
              </a:rPr>
              <a:t> power as it acquired overseas colonies</a:t>
            </a:r>
          </a:p>
          <a:p>
            <a:pPr lvl="0"/>
            <a:r>
              <a:rPr lang="en-US" dirty="0">
                <a:solidFill>
                  <a:srgbClr val="006600"/>
                </a:solidFill>
              </a:rPr>
              <a:t>In return </a:t>
            </a:r>
            <a:r>
              <a:rPr lang="en-US" b="1" dirty="0">
                <a:solidFill>
                  <a:srgbClr val="006600"/>
                </a:solidFill>
              </a:rPr>
              <a:t>Great Britain </a:t>
            </a:r>
            <a:r>
              <a:rPr lang="en-US" dirty="0">
                <a:solidFill>
                  <a:srgbClr val="006600"/>
                </a:solidFill>
              </a:rPr>
              <a:t>increased naval spending</a:t>
            </a:r>
          </a:p>
          <a:p>
            <a:r>
              <a:rPr lang="en-US" dirty="0">
                <a:solidFill>
                  <a:srgbClr val="006600"/>
                </a:solidFill>
              </a:rPr>
              <a:t>On matters of  </a:t>
            </a:r>
            <a:r>
              <a:rPr lang="en-US" b="1" dirty="0">
                <a:solidFill>
                  <a:srgbClr val="006600"/>
                </a:solidFill>
              </a:rPr>
              <a:t>peace and war </a:t>
            </a:r>
            <a:r>
              <a:rPr lang="en-US" dirty="0">
                <a:solidFill>
                  <a:srgbClr val="006600"/>
                </a:solidFill>
              </a:rPr>
              <a:t>governments turned to military leaders for advice</a:t>
            </a:r>
          </a:p>
        </p:txBody>
      </p:sp>
    </p:spTree>
    <p:extLst>
      <p:ext uri="{BB962C8B-B14F-4D97-AF65-F5344CB8AC3E}">
        <p14:creationId xmlns:p14="http://schemas.microsoft.com/office/powerpoint/2010/main" val="88664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u="sng" dirty="0">
                <a:solidFill>
                  <a:srgbClr val="7030A0"/>
                </a:solidFill>
              </a:rPr>
              <a:t>A Tangled of </a:t>
            </a:r>
            <a:r>
              <a:rPr lang="en-US" b="1" u="sng" dirty="0">
                <a:solidFill>
                  <a:srgbClr val="7030A0"/>
                </a:solidFill>
              </a:rPr>
              <a:t>Alliances</a:t>
            </a:r>
            <a:endParaRPr lang="en-US" u="sng" dirty="0">
              <a:solidFill>
                <a:srgbClr val="7030A0"/>
              </a:solidFill>
            </a:endParaRPr>
          </a:p>
        </p:txBody>
      </p:sp>
      <p:sp>
        <p:nvSpPr>
          <p:cNvPr id="3" name="Content Placeholder 2"/>
          <p:cNvSpPr>
            <a:spLocks noGrp="1"/>
          </p:cNvSpPr>
          <p:nvPr>
            <p:ph idx="1"/>
          </p:nvPr>
        </p:nvSpPr>
        <p:spPr>
          <a:xfrm>
            <a:off x="0" y="914400"/>
            <a:ext cx="9144000" cy="5943600"/>
          </a:xfrm>
        </p:spPr>
        <p:txBody>
          <a:bodyPr>
            <a:normAutofit fontScale="70000" lnSpcReduction="20000"/>
          </a:bodyPr>
          <a:lstStyle/>
          <a:p>
            <a:pPr lvl="0"/>
            <a:r>
              <a:rPr lang="en-US" b="1" dirty="0">
                <a:solidFill>
                  <a:srgbClr val="FF3399"/>
                </a:solidFill>
              </a:rPr>
              <a:t>Distrus</a:t>
            </a:r>
            <a:r>
              <a:rPr lang="en-US" dirty="0">
                <a:solidFill>
                  <a:srgbClr val="FF3399"/>
                </a:solidFill>
              </a:rPr>
              <a:t>t led great powers to sign </a:t>
            </a:r>
            <a:r>
              <a:rPr lang="en-US" b="1" dirty="0">
                <a:solidFill>
                  <a:srgbClr val="FF3399"/>
                </a:solidFill>
              </a:rPr>
              <a:t>treaties</a:t>
            </a:r>
            <a:r>
              <a:rPr lang="en-US" dirty="0">
                <a:solidFill>
                  <a:srgbClr val="FF3399"/>
                </a:solidFill>
              </a:rPr>
              <a:t> pledging to defend one another. Gradually two  </a:t>
            </a:r>
            <a:r>
              <a:rPr lang="en-US" b="1" dirty="0">
                <a:solidFill>
                  <a:srgbClr val="FF3399"/>
                </a:solidFill>
              </a:rPr>
              <a:t>alliances</a:t>
            </a:r>
            <a:r>
              <a:rPr lang="en-US" dirty="0">
                <a:solidFill>
                  <a:srgbClr val="FF3399"/>
                </a:solidFill>
              </a:rPr>
              <a:t> emerged</a:t>
            </a:r>
          </a:p>
          <a:p>
            <a:pPr lvl="0"/>
            <a:r>
              <a:rPr lang="en-US" dirty="0">
                <a:solidFill>
                  <a:srgbClr val="FF3399"/>
                </a:solidFill>
              </a:rPr>
              <a:t>Bismarck knew that  </a:t>
            </a:r>
            <a:r>
              <a:rPr lang="en-US" b="1" dirty="0">
                <a:solidFill>
                  <a:srgbClr val="FF3399"/>
                </a:solidFill>
              </a:rPr>
              <a:t>France</a:t>
            </a:r>
            <a:r>
              <a:rPr lang="en-US" dirty="0">
                <a:solidFill>
                  <a:srgbClr val="FF3399"/>
                </a:solidFill>
              </a:rPr>
              <a:t> longed to avenge its defeat in the </a:t>
            </a:r>
            <a:r>
              <a:rPr lang="en-US" b="1" dirty="0">
                <a:solidFill>
                  <a:srgbClr val="FF3399"/>
                </a:solidFill>
              </a:rPr>
              <a:t>Franco-Prussian War.</a:t>
            </a:r>
            <a:r>
              <a:rPr lang="en-US" dirty="0">
                <a:solidFill>
                  <a:srgbClr val="FF3399"/>
                </a:solidFill>
              </a:rPr>
              <a:t> He was sure that France wouldn’t attack  Germany without help</a:t>
            </a:r>
          </a:p>
          <a:p>
            <a:pPr lvl="0"/>
            <a:r>
              <a:rPr lang="en-US" dirty="0">
                <a:solidFill>
                  <a:srgbClr val="002060"/>
                </a:solidFill>
              </a:rPr>
              <a:t>In 1882 he formed the </a:t>
            </a:r>
            <a:r>
              <a:rPr lang="en-US" b="1" dirty="0">
                <a:solidFill>
                  <a:srgbClr val="002060"/>
                </a:solidFill>
              </a:rPr>
              <a:t>Triple Alliance with Italy </a:t>
            </a:r>
            <a:r>
              <a:rPr lang="en-US" dirty="0">
                <a:solidFill>
                  <a:srgbClr val="002060"/>
                </a:solidFill>
              </a:rPr>
              <a:t>and </a:t>
            </a:r>
            <a:r>
              <a:rPr lang="en-US" b="1" dirty="0">
                <a:solidFill>
                  <a:srgbClr val="002060"/>
                </a:solidFill>
              </a:rPr>
              <a:t>Austria Hungry.  </a:t>
            </a:r>
            <a:r>
              <a:rPr lang="en-US" dirty="0">
                <a:solidFill>
                  <a:srgbClr val="002060"/>
                </a:solidFill>
              </a:rPr>
              <a:t>In 1914, when war did break erupt, </a:t>
            </a:r>
            <a:r>
              <a:rPr lang="en-US" b="1" dirty="0">
                <a:solidFill>
                  <a:srgbClr val="002060"/>
                </a:solidFill>
              </a:rPr>
              <a:t>Germany and Austria Hungary </a:t>
            </a:r>
            <a:r>
              <a:rPr lang="en-US" dirty="0">
                <a:solidFill>
                  <a:srgbClr val="002060"/>
                </a:solidFill>
              </a:rPr>
              <a:t>fought on the same side.  They became known as the </a:t>
            </a:r>
            <a:r>
              <a:rPr lang="en-US" b="1" dirty="0">
                <a:solidFill>
                  <a:srgbClr val="002060"/>
                </a:solidFill>
              </a:rPr>
              <a:t>Central Powers</a:t>
            </a:r>
          </a:p>
          <a:p>
            <a:pPr lvl="0"/>
            <a:r>
              <a:rPr lang="en-US" dirty="0">
                <a:solidFill>
                  <a:srgbClr val="002060"/>
                </a:solidFill>
              </a:rPr>
              <a:t>In 1894 a rival block took shape when </a:t>
            </a:r>
            <a:r>
              <a:rPr lang="en-US" b="1" dirty="0">
                <a:solidFill>
                  <a:srgbClr val="002060"/>
                </a:solidFill>
              </a:rPr>
              <a:t>France and Great Britain </a:t>
            </a:r>
            <a:r>
              <a:rPr lang="en-US" dirty="0">
                <a:solidFill>
                  <a:srgbClr val="002060"/>
                </a:solidFill>
              </a:rPr>
              <a:t>formed an alliance</a:t>
            </a:r>
          </a:p>
          <a:p>
            <a:pPr lvl="0"/>
            <a:r>
              <a:rPr lang="en-US" dirty="0">
                <a:solidFill>
                  <a:srgbClr val="00B050"/>
                </a:solidFill>
              </a:rPr>
              <a:t>In 1904 </a:t>
            </a:r>
            <a:r>
              <a:rPr lang="en-US" b="1" dirty="0">
                <a:solidFill>
                  <a:srgbClr val="00B050"/>
                </a:solidFill>
              </a:rPr>
              <a:t>France and  Great Britain signed an entente</a:t>
            </a:r>
            <a:r>
              <a:rPr lang="en-US" dirty="0">
                <a:solidFill>
                  <a:srgbClr val="00B050"/>
                </a:solidFill>
              </a:rPr>
              <a:t>, a non binding agreement to follow common policies.  </a:t>
            </a:r>
            <a:r>
              <a:rPr lang="en-US" b="1" dirty="0">
                <a:solidFill>
                  <a:srgbClr val="00B050"/>
                </a:solidFill>
              </a:rPr>
              <a:t>Great Britain  </a:t>
            </a:r>
            <a:r>
              <a:rPr lang="en-US" dirty="0">
                <a:solidFill>
                  <a:srgbClr val="00B050"/>
                </a:solidFill>
              </a:rPr>
              <a:t>later signed a similar agreement with Russia. </a:t>
            </a:r>
          </a:p>
          <a:p>
            <a:pPr lvl="0"/>
            <a:r>
              <a:rPr lang="en-US" dirty="0">
                <a:solidFill>
                  <a:srgbClr val="FF6600"/>
                </a:solidFill>
              </a:rPr>
              <a:t>When war began these powers became known as the  </a:t>
            </a:r>
            <a:r>
              <a:rPr lang="en-US" b="1" dirty="0">
                <a:solidFill>
                  <a:srgbClr val="FF6600"/>
                </a:solidFill>
              </a:rPr>
              <a:t>Allies</a:t>
            </a:r>
          </a:p>
          <a:p>
            <a:pPr lvl="0"/>
            <a:r>
              <a:rPr lang="en-US" b="1" dirty="0">
                <a:solidFill>
                  <a:srgbClr val="008080"/>
                </a:solidFill>
              </a:rPr>
              <a:t>Germany</a:t>
            </a:r>
            <a:r>
              <a:rPr lang="en-US" dirty="0">
                <a:solidFill>
                  <a:srgbClr val="008080"/>
                </a:solidFill>
              </a:rPr>
              <a:t> also signed a treaty with the </a:t>
            </a:r>
            <a:r>
              <a:rPr lang="en-US" b="1" dirty="0">
                <a:solidFill>
                  <a:srgbClr val="008080"/>
                </a:solidFill>
              </a:rPr>
              <a:t>Ottoman Empire </a:t>
            </a:r>
            <a:r>
              <a:rPr lang="en-US" dirty="0">
                <a:solidFill>
                  <a:srgbClr val="008080"/>
                </a:solidFill>
              </a:rPr>
              <a:t>while  </a:t>
            </a:r>
            <a:r>
              <a:rPr lang="en-US" b="1" dirty="0">
                <a:solidFill>
                  <a:srgbClr val="008080"/>
                </a:solidFill>
              </a:rPr>
              <a:t>Britain</a:t>
            </a:r>
            <a:r>
              <a:rPr lang="en-US" dirty="0">
                <a:solidFill>
                  <a:srgbClr val="008080"/>
                </a:solidFill>
              </a:rPr>
              <a:t> grew close to </a:t>
            </a:r>
            <a:r>
              <a:rPr lang="en-US" b="1" dirty="0">
                <a:solidFill>
                  <a:srgbClr val="008080"/>
                </a:solidFill>
              </a:rPr>
              <a:t>Japan</a:t>
            </a:r>
          </a:p>
          <a:p>
            <a:r>
              <a:rPr lang="en-US" dirty="0">
                <a:solidFill>
                  <a:srgbClr val="CC0099"/>
                </a:solidFill>
              </a:rPr>
              <a:t>The growth of rival alliance systems increased  </a:t>
            </a:r>
            <a:r>
              <a:rPr lang="en-US" b="1" dirty="0">
                <a:solidFill>
                  <a:srgbClr val="CC0099"/>
                </a:solidFill>
              </a:rPr>
              <a:t>international </a:t>
            </a:r>
            <a:r>
              <a:rPr lang="en-US" dirty="0">
                <a:solidFill>
                  <a:srgbClr val="CC0099"/>
                </a:solidFill>
              </a:rPr>
              <a:t>tensions.  The time seemed ripe for war</a:t>
            </a:r>
          </a:p>
        </p:txBody>
      </p:sp>
    </p:spTree>
    <p:extLst>
      <p:ext uri="{BB962C8B-B14F-4D97-AF65-F5344CB8AC3E}">
        <p14:creationId xmlns:p14="http://schemas.microsoft.com/office/powerpoint/2010/main" val="1292509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4422</Words>
  <Application>Microsoft Office PowerPoint</Application>
  <PresentationFormat>On-screen Show (4:3)</PresentationFormat>
  <Paragraphs>390</Paragraphs>
  <Slides>64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Algerian</vt:lpstr>
      <vt:lpstr>Andalus</vt:lpstr>
      <vt:lpstr>Arial</vt:lpstr>
      <vt:lpstr>Baskerville Old Face</vt:lpstr>
      <vt:lpstr>Calibri</vt:lpstr>
      <vt:lpstr>Elephant</vt:lpstr>
      <vt:lpstr>HelveticaNeue</vt:lpstr>
      <vt:lpstr>Office Theme</vt:lpstr>
      <vt:lpstr>World War I</vt:lpstr>
      <vt:lpstr>World War I</vt:lpstr>
      <vt:lpstr>World War I </vt:lpstr>
      <vt:lpstr>Events Leading up to the War</vt:lpstr>
      <vt:lpstr>France and Germany</vt:lpstr>
      <vt:lpstr>Eastern Europe</vt:lpstr>
      <vt:lpstr>Rivalries Among European Powers/Imperialism </vt:lpstr>
      <vt:lpstr>Militarism and the Arms Race</vt:lpstr>
      <vt:lpstr>A Tangled of Alliances</vt:lpstr>
      <vt:lpstr>Long Term Causes of World War I</vt:lpstr>
      <vt:lpstr>Assassination in Sarajevo/ Serbian Outrage</vt:lpstr>
      <vt:lpstr>Balkan Region</vt:lpstr>
      <vt:lpstr>Ottoman Empire 1914</vt:lpstr>
      <vt:lpstr>The Fatal Shots/ Conflict Widens</vt:lpstr>
      <vt:lpstr>The spark that started World War I</vt:lpstr>
      <vt:lpstr> A Harsh Ultimatum</vt:lpstr>
      <vt:lpstr>Steps to War</vt:lpstr>
      <vt:lpstr>The Schlieffen Plan</vt:lpstr>
      <vt:lpstr>Schlieffen Plan</vt:lpstr>
      <vt:lpstr>The Historians View</vt:lpstr>
      <vt:lpstr>Reasons for Entering the War / July – August 1914</vt:lpstr>
      <vt:lpstr>Who’s Who</vt:lpstr>
      <vt:lpstr>Allies and Central Powers</vt:lpstr>
      <vt:lpstr>The Western Front</vt:lpstr>
      <vt:lpstr>      Trench Warfare</vt:lpstr>
      <vt:lpstr> Costly Battles</vt:lpstr>
      <vt:lpstr>Technology of Modern Warfare</vt:lpstr>
      <vt:lpstr>Eastern and Southern Europe</vt:lpstr>
      <vt:lpstr>The War Outside Europe</vt:lpstr>
      <vt:lpstr>Battlefronts of World War I</vt:lpstr>
      <vt:lpstr>Armenian Massacre</vt:lpstr>
      <vt:lpstr>War and the Colonies</vt:lpstr>
      <vt:lpstr>Total War</vt:lpstr>
      <vt:lpstr>Economic Impact</vt:lpstr>
      <vt:lpstr>Propaganda War</vt:lpstr>
      <vt:lpstr>US Propaganda Posters</vt:lpstr>
      <vt:lpstr>Patriotic Propaganda Posters</vt:lpstr>
      <vt:lpstr>German Propaganda Posters</vt:lpstr>
      <vt:lpstr>Impact On Women / Collapsing Morale</vt:lpstr>
      <vt:lpstr>Revolution in Russia Impact on the War</vt:lpstr>
      <vt:lpstr>Russian Revolution:</vt:lpstr>
      <vt:lpstr>Lenin</vt:lpstr>
      <vt:lpstr>Lenin’s Tomb</vt:lpstr>
      <vt:lpstr>Unrestricted Submarine Warfare</vt:lpstr>
      <vt:lpstr>Sinking of the Lusitania</vt:lpstr>
      <vt:lpstr> Cultural Ties</vt:lpstr>
      <vt:lpstr>Zimmermann Note</vt:lpstr>
      <vt:lpstr>The Zimmerman Telegraph </vt:lpstr>
      <vt:lpstr>Causes of America’s Entrance into the war</vt:lpstr>
      <vt:lpstr>Declaring War/Wilson’s Fourteen Points</vt:lpstr>
      <vt:lpstr>Campaign to Victory</vt:lpstr>
      <vt:lpstr>The Cost of War / Financial Burdens</vt:lpstr>
      <vt:lpstr>The Big Three/Difficult Issues</vt:lpstr>
      <vt:lpstr>The Treaty of Versailles</vt:lpstr>
      <vt:lpstr>Widespread Dissatisfaction/Self determination</vt:lpstr>
      <vt:lpstr>Europe in 1914 and in 1918</vt:lpstr>
      <vt:lpstr>Mandate System</vt:lpstr>
      <vt:lpstr>The Middle East Pre and Post War</vt:lpstr>
      <vt:lpstr>Unfulfilled Goals / Hopes for Global Peace</vt:lpstr>
      <vt:lpstr>The Major Effects of the Treaty of Versailles</vt:lpstr>
      <vt:lpstr>Treaty of Versailles: Major Provisions</vt:lpstr>
      <vt:lpstr>World War 1 Military Deaths</vt:lpstr>
      <vt:lpstr>Causes of World War I</vt:lpstr>
      <vt:lpstr>Effects of World War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 Churchill _ Staff - HollySpringsHS</cp:lastModifiedBy>
  <cp:revision>96</cp:revision>
  <dcterms:created xsi:type="dcterms:W3CDTF">2013-11-26T00:07:06Z</dcterms:created>
  <dcterms:modified xsi:type="dcterms:W3CDTF">2019-04-22T14:11:21Z</dcterms:modified>
</cp:coreProperties>
</file>